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344" r:id="rId3"/>
    <p:sldId id="345" r:id="rId4"/>
    <p:sldId id="347" r:id="rId5"/>
    <p:sldId id="348" r:id="rId6"/>
    <p:sldId id="349" r:id="rId7"/>
    <p:sldId id="350" r:id="rId8"/>
    <p:sldId id="351" r:id="rId9"/>
    <p:sldId id="352" r:id="rId10"/>
    <p:sldId id="353" r:id="rId11"/>
    <p:sldId id="354" r:id="rId12"/>
    <p:sldId id="355" r:id="rId13"/>
    <p:sldId id="357" r:id="rId14"/>
    <p:sldId id="358" r:id="rId15"/>
    <p:sldId id="360" r:id="rId16"/>
    <p:sldId id="361" r:id="rId17"/>
    <p:sldId id="362" r:id="rId18"/>
    <p:sldId id="373" r:id="rId19"/>
    <p:sldId id="374" r:id="rId20"/>
    <p:sldId id="375" r:id="rId21"/>
    <p:sldId id="365" r:id="rId22"/>
    <p:sldId id="376" r:id="rId23"/>
    <p:sldId id="377" r:id="rId24"/>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87">
          <p15:clr>
            <a:srgbClr val="A4A3A4"/>
          </p15:clr>
        </p15:guide>
        <p15:guide id="2" orient="horz" pos="948">
          <p15:clr>
            <a:srgbClr val="A4A3A4"/>
          </p15:clr>
        </p15:guide>
        <p15:guide id="3" orient="horz" pos="4065">
          <p15:clr>
            <a:srgbClr val="A4A3A4"/>
          </p15:clr>
        </p15:guide>
        <p15:guide id="4" pos="3840">
          <p15:clr>
            <a:srgbClr val="A4A3A4"/>
          </p15:clr>
        </p15:guide>
        <p15:guide id="5" pos="436">
          <p15:clr>
            <a:srgbClr val="A4A3A4"/>
          </p15:clr>
        </p15:guide>
        <p15:guide id="6" pos="726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37" autoAdjust="0"/>
    <p:restoredTop sz="94660"/>
  </p:normalViewPr>
  <p:slideViewPr>
    <p:cSldViewPr snapToGrid="0" showGuides="1">
      <p:cViewPr varScale="1">
        <p:scale>
          <a:sx n="72" d="100"/>
          <a:sy n="72" d="100"/>
        </p:scale>
        <p:origin x="426" y="72"/>
      </p:cViewPr>
      <p:guideLst>
        <p:guide orient="horz" pos="2487"/>
        <p:guide orient="horz" pos="948"/>
        <p:guide orient="horz" pos="4065"/>
        <p:guide pos="3840"/>
        <p:guide pos="436"/>
        <p:guide pos="7264"/>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B95DA7-C378-4EA6-96C8-9729AD8A43DD}" type="datetimeFigureOut">
              <a:rPr lang="zh-CN" altLang="en-US" smtClean="0"/>
              <a:t>2022/5/30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D398E3-16CD-4F8A-A268-FE366D8E738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13</a:t>
            </a:fld>
            <a:endParaRPr lang="zh-CN" altLang="en-US"/>
          </a:p>
        </p:txBody>
      </p:sp>
    </p:spTree>
    <p:extLst>
      <p:ext uri="{BB962C8B-B14F-4D97-AF65-F5344CB8AC3E}">
        <p14:creationId xmlns:p14="http://schemas.microsoft.com/office/powerpoint/2010/main" val="4184108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14</a:t>
            </a:fld>
            <a:endParaRPr lang="zh-CN" altLang="en-US"/>
          </a:p>
        </p:txBody>
      </p:sp>
    </p:spTree>
    <p:extLst>
      <p:ext uri="{BB962C8B-B14F-4D97-AF65-F5344CB8AC3E}">
        <p14:creationId xmlns:p14="http://schemas.microsoft.com/office/powerpoint/2010/main" val="2501032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18</a:t>
            </a:fld>
            <a:endParaRPr lang="zh-CN" altLang="en-US"/>
          </a:p>
        </p:txBody>
      </p:sp>
    </p:spTree>
    <p:extLst>
      <p:ext uri="{BB962C8B-B14F-4D97-AF65-F5344CB8AC3E}">
        <p14:creationId xmlns:p14="http://schemas.microsoft.com/office/powerpoint/2010/main" val="6896519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22</a:t>
            </a:fld>
            <a:endParaRPr lang="zh-CN" altLang="en-US"/>
          </a:p>
        </p:txBody>
      </p:sp>
    </p:spTree>
    <p:extLst>
      <p:ext uri="{BB962C8B-B14F-4D97-AF65-F5344CB8AC3E}">
        <p14:creationId xmlns:p14="http://schemas.microsoft.com/office/powerpoint/2010/main" val="3840960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23</a:t>
            </a:fld>
            <a:endParaRPr lang="zh-CN" altLang="en-US"/>
          </a:p>
        </p:txBody>
      </p:sp>
    </p:spTree>
    <p:extLst>
      <p:ext uri="{BB962C8B-B14F-4D97-AF65-F5344CB8AC3E}">
        <p14:creationId xmlns:p14="http://schemas.microsoft.com/office/powerpoint/2010/main" val="1101576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a:t>
            </a:fld>
            <a:endParaRPr lang="zh-CN" altLang="en-US"/>
          </a:p>
        </p:txBody>
      </p:sp>
    </p:spTree>
    <p:extLst>
      <p:ext uri="{BB962C8B-B14F-4D97-AF65-F5344CB8AC3E}">
        <p14:creationId xmlns:p14="http://schemas.microsoft.com/office/powerpoint/2010/main" val="954542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a:t>
            </a:fld>
            <a:endParaRPr lang="zh-CN" altLang="en-US"/>
          </a:p>
        </p:txBody>
      </p:sp>
    </p:spTree>
    <p:extLst>
      <p:ext uri="{BB962C8B-B14F-4D97-AF65-F5344CB8AC3E}">
        <p14:creationId xmlns:p14="http://schemas.microsoft.com/office/powerpoint/2010/main" val="713265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5</a:t>
            </a:fld>
            <a:endParaRPr lang="zh-CN" altLang="en-US"/>
          </a:p>
        </p:txBody>
      </p:sp>
    </p:spTree>
    <p:extLst>
      <p:ext uri="{BB962C8B-B14F-4D97-AF65-F5344CB8AC3E}">
        <p14:creationId xmlns:p14="http://schemas.microsoft.com/office/powerpoint/2010/main" val="2145876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3" name="图片占位符 22"/>
          <p:cNvSpPr>
            <a:spLocks noGrp="1"/>
          </p:cNvSpPr>
          <p:nvPr>
            <p:ph type="pic" sz="quarter" idx="12"/>
          </p:nvPr>
        </p:nvSpPr>
        <p:spPr>
          <a:xfrm>
            <a:off x="10890792" y="3345440"/>
            <a:ext cx="1301207" cy="3069398"/>
          </a:xfrm>
          <a:custGeom>
            <a:avLst/>
            <a:gdLst>
              <a:gd name="connsiteX0" fmla="*/ 1301207 w 1301207"/>
              <a:gd name="connsiteY0" fmla="*/ 0 h 3069398"/>
              <a:gd name="connsiteX1" fmla="*/ 1301207 w 1301207"/>
              <a:gd name="connsiteY1" fmla="*/ 3069398 h 3069398"/>
              <a:gd name="connsiteX2" fmla="*/ 165104 w 1301207"/>
              <a:gd name="connsiteY2" fmla="*/ 1933295 h 3069398"/>
              <a:gd name="connsiteX3" fmla="*/ 165104 w 1301207"/>
              <a:gd name="connsiteY3" fmla="*/ 1136103 h 3069398"/>
              <a:gd name="connsiteX0-1" fmla="*/ 1301207 w 1301207"/>
              <a:gd name="connsiteY0-2" fmla="*/ 0 h 3069398"/>
              <a:gd name="connsiteX1-3" fmla="*/ 1288508 w 1301207"/>
              <a:gd name="connsiteY1-4" fmla="*/ 1251960 h 3069398"/>
              <a:gd name="connsiteX2-5" fmla="*/ 1301207 w 1301207"/>
              <a:gd name="connsiteY2-6" fmla="*/ 3069398 h 3069398"/>
              <a:gd name="connsiteX3-7" fmla="*/ 165104 w 1301207"/>
              <a:gd name="connsiteY3-8" fmla="*/ 1933295 h 3069398"/>
              <a:gd name="connsiteX4" fmla="*/ 165104 w 1301207"/>
              <a:gd name="connsiteY4" fmla="*/ 1136103 h 3069398"/>
              <a:gd name="connsiteX5" fmla="*/ 1301207 w 1301207"/>
              <a:gd name="connsiteY5" fmla="*/ 0 h 3069398"/>
              <a:gd name="connsiteX0-9" fmla="*/ 1288508 w 1379948"/>
              <a:gd name="connsiteY0-10" fmla="*/ 1251960 h 3069398"/>
              <a:gd name="connsiteX1-11" fmla="*/ 1301207 w 1379948"/>
              <a:gd name="connsiteY1-12" fmla="*/ 3069398 h 3069398"/>
              <a:gd name="connsiteX2-13" fmla="*/ 165104 w 1379948"/>
              <a:gd name="connsiteY2-14" fmla="*/ 1933295 h 3069398"/>
              <a:gd name="connsiteX3-15" fmla="*/ 165104 w 1379948"/>
              <a:gd name="connsiteY3-16" fmla="*/ 1136103 h 3069398"/>
              <a:gd name="connsiteX4-17" fmla="*/ 1301207 w 1379948"/>
              <a:gd name="connsiteY4-18" fmla="*/ 0 h 3069398"/>
              <a:gd name="connsiteX5-19" fmla="*/ 1379948 w 1379948"/>
              <a:gd name="connsiteY5-20" fmla="*/ 1343400 h 3069398"/>
              <a:gd name="connsiteX0-21" fmla="*/ 1288508 w 1301207"/>
              <a:gd name="connsiteY0-22" fmla="*/ 1251960 h 3069398"/>
              <a:gd name="connsiteX1-23" fmla="*/ 1301207 w 1301207"/>
              <a:gd name="connsiteY1-24" fmla="*/ 3069398 h 3069398"/>
              <a:gd name="connsiteX2-25" fmla="*/ 165104 w 1301207"/>
              <a:gd name="connsiteY2-26" fmla="*/ 1933295 h 3069398"/>
              <a:gd name="connsiteX3-27" fmla="*/ 165104 w 1301207"/>
              <a:gd name="connsiteY3-28" fmla="*/ 1136103 h 3069398"/>
              <a:gd name="connsiteX4-29" fmla="*/ 1301207 w 1301207"/>
              <a:gd name="connsiteY4-30" fmla="*/ 0 h 3069398"/>
              <a:gd name="connsiteX0-31" fmla="*/ 1301207 w 1301207"/>
              <a:gd name="connsiteY0-32" fmla="*/ 3069398 h 3069398"/>
              <a:gd name="connsiteX1-33" fmla="*/ 165104 w 1301207"/>
              <a:gd name="connsiteY1-34" fmla="*/ 1933295 h 3069398"/>
              <a:gd name="connsiteX2-35" fmla="*/ 165104 w 1301207"/>
              <a:gd name="connsiteY2-36" fmla="*/ 1136103 h 3069398"/>
              <a:gd name="connsiteX3-37" fmla="*/ 1301207 w 1301207"/>
              <a:gd name="connsiteY3-38" fmla="*/ 0 h 3069398"/>
            </a:gdLst>
            <a:ahLst/>
            <a:cxnLst>
              <a:cxn ang="0">
                <a:pos x="connsiteX0-1" y="connsiteY0-2"/>
              </a:cxn>
              <a:cxn ang="0">
                <a:pos x="connsiteX1-3" y="connsiteY1-4"/>
              </a:cxn>
              <a:cxn ang="0">
                <a:pos x="connsiteX2-5" y="connsiteY2-6"/>
              </a:cxn>
              <a:cxn ang="0">
                <a:pos x="connsiteX3-7" y="connsiteY3-8"/>
              </a:cxn>
            </a:cxnLst>
            <a:rect l="l" t="t" r="r" b="b"/>
            <a:pathLst>
              <a:path w="1301207" h="3069398">
                <a:moveTo>
                  <a:pt x="1301207" y="3069398"/>
                </a:moveTo>
                <a:lnTo>
                  <a:pt x="165104" y="1933295"/>
                </a:lnTo>
                <a:cubicBezTo>
                  <a:pt x="-55034" y="1713157"/>
                  <a:pt x="-55034" y="1356242"/>
                  <a:pt x="165104" y="1136103"/>
                </a:cubicBezTo>
                <a:lnTo>
                  <a:pt x="1301207" y="0"/>
                </a:lnTo>
              </a:path>
            </a:pathLst>
          </a:cu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chemeClr val="lt1"/>
                </a:solidFill>
              </a:defRPr>
            </a:lvl1pPr>
          </a:lstStyle>
          <a:p>
            <a:pPr marL="0" lvl="0" algn="ctr"/>
            <a:endParaRPr lang="zh-CN" altLang="en-US"/>
          </a:p>
        </p:txBody>
      </p:sp>
      <p:sp>
        <p:nvSpPr>
          <p:cNvPr id="20" name="图片占位符 19"/>
          <p:cNvSpPr>
            <a:spLocks noGrp="1"/>
          </p:cNvSpPr>
          <p:nvPr>
            <p:ph type="pic" sz="quarter" idx="11"/>
          </p:nvPr>
        </p:nvSpPr>
        <p:spPr>
          <a:xfrm>
            <a:off x="8311358" y="142667"/>
            <a:ext cx="3880643" cy="4316073"/>
          </a:xfrm>
          <a:custGeom>
            <a:avLst/>
            <a:gdLst>
              <a:gd name="connsiteX0" fmla="*/ 2158037 w 3880643"/>
              <a:gd name="connsiteY0" fmla="*/ 0 h 4316073"/>
              <a:gd name="connsiteX1" fmla="*/ 2556633 w 3880643"/>
              <a:gd name="connsiteY1" fmla="*/ 165103 h 4316073"/>
              <a:gd name="connsiteX2" fmla="*/ 3880643 w 3880643"/>
              <a:gd name="connsiteY2" fmla="*/ 1489113 h 4316073"/>
              <a:gd name="connsiteX3" fmla="*/ 3880643 w 3880643"/>
              <a:gd name="connsiteY3" fmla="*/ 2826959 h 4316073"/>
              <a:gd name="connsiteX4" fmla="*/ 2556634 w 3880643"/>
              <a:gd name="connsiteY4" fmla="*/ 4150970 h 4316073"/>
              <a:gd name="connsiteX5" fmla="*/ 1759440 w 3880643"/>
              <a:gd name="connsiteY5" fmla="*/ 4150970 h 4316073"/>
              <a:gd name="connsiteX6" fmla="*/ 165104 w 3880643"/>
              <a:gd name="connsiteY6" fmla="*/ 2556633 h 4316073"/>
              <a:gd name="connsiteX7" fmla="*/ 165104 w 3880643"/>
              <a:gd name="connsiteY7" fmla="*/ 1759440 h 4316073"/>
              <a:gd name="connsiteX8" fmla="*/ 1759441 w 3880643"/>
              <a:gd name="connsiteY8" fmla="*/ 165103 h 4316073"/>
              <a:gd name="connsiteX9" fmla="*/ 2158037 w 3880643"/>
              <a:gd name="connsiteY9" fmla="*/ 0 h 4316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80643" h="4316073">
                <a:moveTo>
                  <a:pt x="2158037" y="0"/>
                </a:moveTo>
                <a:cubicBezTo>
                  <a:pt x="2302301" y="0"/>
                  <a:pt x="2446564" y="55034"/>
                  <a:pt x="2556633" y="165103"/>
                </a:cubicBezTo>
                <a:lnTo>
                  <a:pt x="3880643" y="1489113"/>
                </a:lnTo>
                <a:lnTo>
                  <a:pt x="3880643" y="2826959"/>
                </a:lnTo>
                <a:lnTo>
                  <a:pt x="2556634" y="4150970"/>
                </a:lnTo>
                <a:cubicBezTo>
                  <a:pt x="2336494" y="4371108"/>
                  <a:pt x="1979580" y="4371108"/>
                  <a:pt x="1759440" y="4150970"/>
                </a:cubicBezTo>
                <a:lnTo>
                  <a:pt x="165104" y="2556633"/>
                </a:lnTo>
                <a:cubicBezTo>
                  <a:pt x="-55034" y="2336494"/>
                  <a:pt x="-55034" y="1979579"/>
                  <a:pt x="165104" y="1759440"/>
                </a:cubicBezTo>
                <a:lnTo>
                  <a:pt x="1759441" y="165103"/>
                </a:lnTo>
                <a:cubicBezTo>
                  <a:pt x="1869511" y="55034"/>
                  <a:pt x="2013773" y="0"/>
                  <a:pt x="2158037" y="0"/>
                </a:cubicBezTo>
                <a:close/>
              </a:path>
            </a:pathLst>
          </a:cu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chemeClr val="lt1"/>
                </a:solidFill>
              </a:defRPr>
            </a:lvl1pPr>
          </a:lstStyle>
          <a:p>
            <a:pPr marL="0" lvl="0" algn="ctr"/>
            <a:endParaRPr lang="zh-CN" altLang="en-US"/>
          </a:p>
        </p:txBody>
      </p:sp>
      <p:sp>
        <p:nvSpPr>
          <p:cNvPr id="12" name="图片占位符 11"/>
          <p:cNvSpPr>
            <a:spLocks noGrp="1"/>
          </p:cNvSpPr>
          <p:nvPr>
            <p:ph type="pic" sz="quarter" idx="10"/>
          </p:nvPr>
        </p:nvSpPr>
        <p:spPr>
          <a:xfrm>
            <a:off x="5808252" y="1"/>
            <a:ext cx="4163416" cy="1879305"/>
          </a:xfrm>
          <a:custGeom>
            <a:avLst/>
            <a:gdLst>
              <a:gd name="connsiteX0" fmla="*/ 0 w 4163416"/>
              <a:gd name="connsiteY0" fmla="*/ 0 h 1879305"/>
              <a:gd name="connsiteX1" fmla="*/ 4163416 w 4163416"/>
              <a:gd name="connsiteY1" fmla="*/ 0 h 1879305"/>
              <a:gd name="connsiteX2" fmla="*/ 4146874 w 4163416"/>
              <a:gd name="connsiteY2" fmla="*/ 31436 h 1879305"/>
              <a:gd name="connsiteX3" fmla="*/ 4074640 w 4163416"/>
              <a:gd name="connsiteY3" fmla="*/ 119865 h 1879305"/>
              <a:gd name="connsiteX4" fmla="*/ 2480303 w 4163416"/>
              <a:gd name="connsiteY4" fmla="*/ 1714202 h 1879305"/>
              <a:gd name="connsiteX5" fmla="*/ 1683111 w 4163416"/>
              <a:gd name="connsiteY5" fmla="*/ 1714202 h 1879305"/>
              <a:gd name="connsiteX6" fmla="*/ 88774 w 4163416"/>
              <a:gd name="connsiteY6" fmla="*/ 119865 h 1879305"/>
              <a:gd name="connsiteX7" fmla="*/ 16541 w 4163416"/>
              <a:gd name="connsiteY7" fmla="*/ 31436 h 1879305"/>
              <a:gd name="connsiteX0-1" fmla="*/ 0 w 4163416"/>
              <a:gd name="connsiteY0-2" fmla="*/ 1 h 1879306"/>
              <a:gd name="connsiteX1-3" fmla="*/ 2002248 w 4163416"/>
              <a:gd name="connsiteY1-4" fmla="*/ 0 h 1879306"/>
              <a:gd name="connsiteX2-5" fmla="*/ 4163416 w 4163416"/>
              <a:gd name="connsiteY2-6" fmla="*/ 1 h 1879306"/>
              <a:gd name="connsiteX3-7" fmla="*/ 4146874 w 4163416"/>
              <a:gd name="connsiteY3-8" fmla="*/ 31437 h 1879306"/>
              <a:gd name="connsiteX4-9" fmla="*/ 4074640 w 4163416"/>
              <a:gd name="connsiteY4-10" fmla="*/ 119866 h 1879306"/>
              <a:gd name="connsiteX5-11" fmla="*/ 2480303 w 4163416"/>
              <a:gd name="connsiteY5-12" fmla="*/ 1714203 h 1879306"/>
              <a:gd name="connsiteX6-13" fmla="*/ 1683111 w 4163416"/>
              <a:gd name="connsiteY6-14" fmla="*/ 1714203 h 1879306"/>
              <a:gd name="connsiteX7-15" fmla="*/ 88774 w 4163416"/>
              <a:gd name="connsiteY7-16" fmla="*/ 119866 h 1879306"/>
              <a:gd name="connsiteX8" fmla="*/ 16541 w 4163416"/>
              <a:gd name="connsiteY8" fmla="*/ 31437 h 1879306"/>
              <a:gd name="connsiteX9" fmla="*/ 0 w 4163416"/>
              <a:gd name="connsiteY9" fmla="*/ 1 h 1879306"/>
              <a:gd name="connsiteX0-17" fmla="*/ 2002248 w 4163416"/>
              <a:gd name="connsiteY0-18" fmla="*/ 0 h 1879306"/>
              <a:gd name="connsiteX1-19" fmla="*/ 4163416 w 4163416"/>
              <a:gd name="connsiteY1-20" fmla="*/ 1 h 1879306"/>
              <a:gd name="connsiteX2-21" fmla="*/ 4146874 w 4163416"/>
              <a:gd name="connsiteY2-22" fmla="*/ 31437 h 1879306"/>
              <a:gd name="connsiteX3-23" fmla="*/ 4074640 w 4163416"/>
              <a:gd name="connsiteY3-24" fmla="*/ 119866 h 1879306"/>
              <a:gd name="connsiteX4-25" fmla="*/ 2480303 w 4163416"/>
              <a:gd name="connsiteY4-26" fmla="*/ 1714203 h 1879306"/>
              <a:gd name="connsiteX5-27" fmla="*/ 1683111 w 4163416"/>
              <a:gd name="connsiteY5-28" fmla="*/ 1714203 h 1879306"/>
              <a:gd name="connsiteX6-29" fmla="*/ 88774 w 4163416"/>
              <a:gd name="connsiteY6-30" fmla="*/ 119866 h 1879306"/>
              <a:gd name="connsiteX7-31" fmla="*/ 16541 w 4163416"/>
              <a:gd name="connsiteY7-32" fmla="*/ 31437 h 1879306"/>
              <a:gd name="connsiteX8-33" fmla="*/ 0 w 4163416"/>
              <a:gd name="connsiteY8-34" fmla="*/ 1 h 1879306"/>
              <a:gd name="connsiteX9-35" fmla="*/ 2093688 w 4163416"/>
              <a:gd name="connsiteY9-36" fmla="*/ 91440 h 1879306"/>
              <a:gd name="connsiteX0-37" fmla="*/ 2002248 w 4163416"/>
              <a:gd name="connsiteY0-38" fmla="*/ 0 h 1879306"/>
              <a:gd name="connsiteX1-39" fmla="*/ 4163416 w 4163416"/>
              <a:gd name="connsiteY1-40" fmla="*/ 1 h 1879306"/>
              <a:gd name="connsiteX2-41" fmla="*/ 4146874 w 4163416"/>
              <a:gd name="connsiteY2-42" fmla="*/ 31437 h 1879306"/>
              <a:gd name="connsiteX3-43" fmla="*/ 4074640 w 4163416"/>
              <a:gd name="connsiteY3-44" fmla="*/ 119866 h 1879306"/>
              <a:gd name="connsiteX4-45" fmla="*/ 2480303 w 4163416"/>
              <a:gd name="connsiteY4-46" fmla="*/ 1714203 h 1879306"/>
              <a:gd name="connsiteX5-47" fmla="*/ 1683111 w 4163416"/>
              <a:gd name="connsiteY5-48" fmla="*/ 1714203 h 1879306"/>
              <a:gd name="connsiteX6-49" fmla="*/ 88774 w 4163416"/>
              <a:gd name="connsiteY6-50" fmla="*/ 119866 h 1879306"/>
              <a:gd name="connsiteX7-51" fmla="*/ 16541 w 4163416"/>
              <a:gd name="connsiteY7-52" fmla="*/ 31437 h 1879306"/>
              <a:gd name="connsiteX8-53" fmla="*/ 0 w 4163416"/>
              <a:gd name="connsiteY8-54" fmla="*/ 1 h 1879306"/>
              <a:gd name="connsiteX0-55" fmla="*/ 4163416 w 4163416"/>
              <a:gd name="connsiteY0-56" fmla="*/ 0 h 1879305"/>
              <a:gd name="connsiteX1-57" fmla="*/ 4146874 w 4163416"/>
              <a:gd name="connsiteY1-58" fmla="*/ 31436 h 1879305"/>
              <a:gd name="connsiteX2-59" fmla="*/ 4074640 w 4163416"/>
              <a:gd name="connsiteY2-60" fmla="*/ 119865 h 1879305"/>
              <a:gd name="connsiteX3-61" fmla="*/ 2480303 w 4163416"/>
              <a:gd name="connsiteY3-62" fmla="*/ 1714202 h 1879305"/>
              <a:gd name="connsiteX4-63" fmla="*/ 1683111 w 4163416"/>
              <a:gd name="connsiteY4-64" fmla="*/ 1714202 h 1879305"/>
              <a:gd name="connsiteX5-65" fmla="*/ 88774 w 4163416"/>
              <a:gd name="connsiteY5-66" fmla="*/ 119865 h 1879305"/>
              <a:gd name="connsiteX6-67" fmla="*/ 16541 w 4163416"/>
              <a:gd name="connsiteY6-68" fmla="*/ 31436 h 1879305"/>
              <a:gd name="connsiteX7-69" fmla="*/ 0 w 4163416"/>
              <a:gd name="connsiteY7-70" fmla="*/ 0 h 18793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163416" h="1879305">
                <a:moveTo>
                  <a:pt x="4163416" y="0"/>
                </a:moveTo>
                <a:lnTo>
                  <a:pt x="4146874" y="31436"/>
                </a:lnTo>
                <a:cubicBezTo>
                  <a:pt x="4126236" y="62693"/>
                  <a:pt x="4102157" y="92348"/>
                  <a:pt x="4074640" y="119865"/>
                </a:cubicBezTo>
                <a:lnTo>
                  <a:pt x="2480303" y="1714202"/>
                </a:lnTo>
                <a:cubicBezTo>
                  <a:pt x="2260165" y="1934340"/>
                  <a:pt x="1903250" y="1934340"/>
                  <a:pt x="1683111" y="1714202"/>
                </a:cubicBezTo>
                <a:lnTo>
                  <a:pt x="88774" y="119865"/>
                </a:lnTo>
                <a:cubicBezTo>
                  <a:pt x="61257" y="92348"/>
                  <a:pt x="37179" y="62693"/>
                  <a:pt x="16541" y="31436"/>
                </a:cubicBezTo>
                <a:lnTo>
                  <a:pt x="0" y="0"/>
                </a:ln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chemeClr val="lt1"/>
                </a:solidFill>
              </a:defRPr>
            </a:lvl1pPr>
          </a:lstStyle>
          <a:p>
            <a:pPr marL="0" lvl="0" algn="ct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1DC28D3-987D-401E-95A8-72784AD93D33}" type="datetimeFigureOut">
              <a:rPr lang="zh-CN" altLang="en-US" smtClean="0"/>
              <a:t>2022/5/30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F7A4A5A-5C6D-4E6F-81A3-06DF189A7A65}"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3" name="图片占位符 12"/>
          <p:cNvSpPr>
            <a:spLocks noGrp="1"/>
          </p:cNvSpPr>
          <p:nvPr>
            <p:ph type="pic" sz="quarter" idx="10"/>
          </p:nvPr>
        </p:nvSpPr>
        <p:spPr>
          <a:xfrm>
            <a:off x="1295495" y="1716603"/>
            <a:ext cx="4262993" cy="4262992"/>
          </a:xfrm>
          <a:custGeom>
            <a:avLst/>
            <a:gdLst>
              <a:gd name="connsiteX0" fmla="*/ 2187077 w 4262993"/>
              <a:gd name="connsiteY0" fmla="*/ 0 h 4262992"/>
              <a:gd name="connsiteX1" fmla="*/ 2323431 w 4262993"/>
              <a:gd name="connsiteY1" fmla="*/ 56479 h 4262992"/>
              <a:gd name="connsiteX2" fmla="*/ 4206514 w 4262993"/>
              <a:gd name="connsiteY2" fmla="*/ 1939563 h 4262992"/>
              <a:gd name="connsiteX3" fmla="*/ 4206514 w 4262993"/>
              <a:gd name="connsiteY3" fmla="*/ 2212270 h 4262992"/>
              <a:gd name="connsiteX4" fmla="*/ 2212271 w 4262993"/>
              <a:gd name="connsiteY4" fmla="*/ 4206513 h 4262992"/>
              <a:gd name="connsiteX5" fmla="*/ 1939564 w 4262993"/>
              <a:gd name="connsiteY5" fmla="*/ 4206513 h 4262992"/>
              <a:gd name="connsiteX6" fmla="*/ 56480 w 4262993"/>
              <a:gd name="connsiteY6" fmla="*/ 2323430 h 4262992"/>
              <a:gd name="connsiteX7" fmla="*/ 56480 w 4262993"/>
              <a:gd name="connsiteY7" fmla="*/ 2050723 h 4262992"/>
              <a:gd name="connsiteX8" fmla="*/ 2050724 w 4262993"/>
              <a:gd name="connsiteY8" fmla="*/ 56479 h 4262992"/>
              <a:gd name="connsiteX9" fmla="*/ 2187077 w 4262993"/>
              <a:gd name="connsiteY9" fmla="*/ 0 h 4262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62993" h="4262992">
                <a:moveTo>
                  <a:pt x="2187077" y="0"/>
                </a:moveTo>
                <a:cubicBezTo>
                  <a:pt x="2236427" y="0"/>
                  <a:pt x="2285777" y="18826"/>
                  <a:pt x="2323431" y="56479"/>
                </a:cubicBezTo>
                <a:lnTo>
                  <a:pt x="4206514" y="1939563"/>
                </a:lnTo>
                <a:cubicBezTo>
                  <a:pt x="4281820" y="2014869"/>
                  <a:pt x="4281820" y="2136963"/>
                  <a:pt x="4206514" y="2212270"/>
                </a:cubicBezTo>
                <a:lnTo>
                  <a:pt x="2212271" y="4206513"/>
                </a:lnTo>
                <a:cubicBezTo>
                  <a:pt x="2136964" y="4281819"/>
                  <a:pt x="2014870" y="4281819"/>
                  <a:pt x="1939564" y="4206513"/>
                </a:cubicBezTo>
                <a:lnTo>
                  <a:pt x="56480" y="2323430"/>
                </a:lnTo>
                <a:cubicBezTo>
                  <a:pt x="-18826" y="2248123"/>
                  <a:pt x="-18826" y="2126029"/>
                  <a:pt x="56480" y="2050723"/>
                </a:cubicBezTo>
                <a:lnTo>
                  <a:pt x="2050724" y="56479"/>
                </a:lnTo>
                <a:cubicBezTo>
                  <a:pt x="2088377" y="18826"/>
                  <a:pt x="2137727" y="0"/>
                  <a:pt x="2187077" y="0"/>
                </a:cubicBezTo>
                <a:close/>
              </a:path>
            </a:pathLst>
          </a:custGeom>
        </p:spPr>
        <p:txBody>
          <a:bodyPr wrap="square">
            <a:noAutofit/>
          </a:bodyPr>
          <a:lstStyle/>
          <a:p>
            <a:endParaRPr lang="zh-CN" altLang="en-US"/>
          </a:p>
        </p:txBody>
      </p:sp>
      <p:sp>
        <p:nvSpPr>
          <p:cNvPr id="14" name="图片占位符 13"/>
          <p:cNvSpPr>
            <a:spLocks noGrp="1"/>
          </p:cNvSpPr>
          <p:nvPr>
            <p:ph type="pic" sz="quarter" idx="11"/>
          </p:nvPr>
        </p:nvSpPr>
        <p:spPr>
          <a:xfrm>
            <a:off x="5349054" y="2130866"/>
            <a:ext cx="2011319" cy="2011318"/>
          </a:xfrm>
          <a:custGeom>
            <a:avLst/>
            <a:gdLst>
              <a:gd name="connsiteX0" fmla="*/ 1031884 w 2011319"/>
              <a:gd name="connsiteY0" fmla="*/ 0 h 2011318"/>
              <a:gd name="connsiteX1" fmla="*/ 1096217 w 2011319"/>
              <a:gd name="connsiteY1" fmla="*/ 26647 h 2011318"/>
              <a:gd name="connsiteX2" fmla="*/ 1984672 w 2011319"/>
              <a:gd name="connsiteY2" fmla="*/ 915103 h 2011318"/>
              <a:gd name="connsiteX3" fmla="*/ 1984672 w 2011319"/>
              <a:gd name="connsiteY3" fmla="*/ 1043769 h 2011318"/>
              <a:gd name="connsiteX4" fmla="*/ 1043770 w 2011319"/>
              <a:gd name="connsiteY4" fmla="*/ 1984671 h 2011318"/>
              <a:gd name="connsiteX5" fmla="*/ 915104 w 2011319"/>
              <a:gd name="connsiteY5" fmla="*/ 1984671 h 2011318"/>
              <a:gd name="connsiteX6" fmla="*/ 26648 w 2011319"/>
              <a:gd name="connsiteY6" fmla="*/ 1096215 h 2011318"/>
              <a:gd name="connsiteX7" fmla="*/ 26648 w 2011319"/>
              <a:gd name="connsiteY7" fmla="*/ 967549 h 2011318"/>
              <a:gd name="connsiteX8" fmla="*/ 967550 w 2011319"/>
              <a:gd name="connsiteY8" fmla="*/ 26647 h 2011318"/>
              <a:gd name="connsiteX9" fmla="*/ 1031884 w 2011319"/>
              <a:gd name="connsiteY9" fmla="*/ 0 h 201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319" h="2011318">
                <a:moveTo>
                  <a:pt x="1031884" y="0"/>
                </a:moveTo>
                <a:cubicBezTo>
                  <a:pt x="1055168" y="0"/>
                  <a:pt x="1078452" y="8882"/>
                  <a:pt x="1096217" y="26647"/>
                </a:cubicBezTo>
                <a:lnTo>
                  <a:pt x="1984672" y="915103"/>
                </a:lnTo>
                <a:cubicBezTo>
                  <a:pt x="2020202" y="950633"/>
                  <a:pt x="2020202" y="1008239"/>
                  <a:pt x="1984672" y="1043769"/>
                </a:cubicBezTo>
                <a:lnTo>
                  <a:pt x="1043770" y="1984671"/>
                </a:lnTo>
                <a:cubicBezTo>
                  <a:pt x="1008240" y="2020201"/>
                  <a:pt x="950634" y="2020201"/>
                  <a:pt x="915104" y="1984671"/>
                </a:cubicBezTo>
                <a:lnTo>
                  <a:pt x="26648" y="1096215"/>
                </a:lnTo>
                <a:cubicBezTo>
                  <a:pt x="-8882" y="1060685"/>
                  <a:pt x="-8882" y="1003079"/>
                  <a:pt x="26648" y="967549"/>
                </a:cubicBezTo>
                <a:lnTo>
                  <a:pt x="967550" y="26647"/>
                </a:lnTo>
                <a:cubicBezTo>
                  <a:pt x="985315" y="8882"/>
                  <a:pt x="1008599" y="0"/>
                  <a:pt x="1031884" y="0"/>
                </a:cubicBezTo>
                <a:close/>
              </a:path>
            </a:pathLst>
          </a:custGeom>
        </p:spPr>
        <p:txBody>
          <a:bodyPr wrap="square">
            <a:noAutofit/>
          </a:bodyPr>
          <a:lstStyle/>
          <a:p>
            <a:endParaRPr lang="zh-CN" altLang="en-US"/>
          </a:p>
        </p:txBody>
      </p:sp>
      <p:sp>
        <p:nvSpPr>
          <p:cNvPr id="15" name="图片占位符 14"/>
          <p:cNvSpPr>
            <a:spLocks noGrp="1"/>
          </p:cNvSpPr>
          <p:nvPr>
            <p:ph type="pic" sz="quarter" idx="12"/>
          </p:nvPr>
        </p:nvSpPr>
        <p:spPr>
          <a:xfrm>
            <a:off x="4739453" y="4010466"/>
            <a:ext cx="2011319" cy="2011318"/>
          </a:xfrm>
          <a:custGeom>
            <a:avLst/>
            <a:gdLst>
              <a:gd name="connsiteX0" fmla="*/ 1031884 w 2011319"/>
              <a:gd name="connsiteY0" fmla="*/ 0 h 2011318"/>
              <a:gd name="connsiteX1" fmla="*/ 1096217 w 2011319"/>
              <a:gd name="connsiteY1" fmla="*/ 26647 h 2011318"/>
              <a:gd name="connsiteX2" fmla="*/ 1984672 w 2011319"/>
              <a:gd name="connsiteY2" fmla="*/ 915103 h 2011318"/>
              <a:gd name="connsiteX3" fmla="*/ 1984672 w 2011319"/>
              <a:gd name="connsiteY3" fmla="*/ 1043769 h 2011318"/>
              <a:gd name="connsiteX4" fmla="*/ 1043770 w 2011319"/>
              <a:gd name="connsiteY4" fmla="*/ 1984671 h 2011318"/>
              <a:gd name="connsiteX5" fmla="*/ 915104 w 2011319"/>
              <a:gd name="connsiteY5" fmla="*/ 1984671 h 2011318"/>
              <a:gd name="connsiteX6" fmla="*/ 26648 w 2011319"/>
              <a:gd name="connsiteY6" fmla="*/ 1096216 h 2011318"/>
              <a:gd name="connsiteX7" fmla="*/ 26648 w 2011319"/>
              <a:gd name="connsiteY7" fmla="*/ 967549 h 2011318"/>
              <a:gd name="connsiteX8" fmla="*/ 967550 w 2011319"/>
              <a:gd name="connsiteY8" fmla="*/ 26647 h 2011318"/>
              <a:gd name="connsiteX9" fmla="*/ 1031884 w 2011319"/>
              <a:gd name="connsiteY9" fmla="*/ 0 h 201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319" h="2011318">
                <a:moveTo>
                  <a:pt x="1031884" y="0"/>
                </a:moveTo>
                <a:cubicBezTo>
                  <a:pt x="1055168" y="0"/>
                  <a:pt x="1078452" y="8882"/>
                  <a:pt x="1096217" y="26647"/>
                </a:cubicBezTo>
                <a:lnTo>
                  <a:pt x="1984672" y="915103"/>
                </a:lnTo>
                <a:cubicBezTo>
                  <a:pt x="2020202" y="950633"/>
                  <a:pt x="2020202" y="1008239"/>
                  <a:pt x="1984672" y="1043769"/>
                </a:cubicBezTo>
                <a:lnTo>
                  <a:pt x="1043770" y="1984671"/>
                </a:lnTo>
                <a:cubicBezTo>
                  <a:pt x="1008240" y="2020201"/>
                  <a:pt x="950634" y="2020201"/>
                  <a:pt x="915104" y="1984671"/>
                </a:cubicBezTo>
                <a:lnTo>
                  <a:pt x="26648" y="1096216"/>
                </a:lnTo>
                <a:cubicBezTo>
                  <a:pt x="-8882" y="1060686"/>
                  <a:pt x="-8882" y="1003079"/>
                  <a:pt x="26648" y="967549"/>
                </a:cubicBezTo>
                <a:lnTo>
                  <a:pt x="967550" y="26647"/>
                </a:lnTo>
                <a:cubicBezTo>
                  <a:pt x="985315" y="8882"/>
                  <a:pt x="1008600" y="0"/>
                  <a:pt x="1031884" y="0"/>
                </a:cubicBezTo>
                <a:close/>
              </a:path>
            </a:pathLst>
          </a:custGeom>
        </p:spPr>
        <p:txBody>
          <a:bodyPr wrap="square">
            <a:noAutofit/>
          </a:bodyPr>
          <a:lstStyle/>
          <a:p>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4" name="图片占位符 13"/>
          <p:cNvSpPr>
            <a:spLocks noGrp="1"/>
          </p:cNvSpPr>
          <p:nvPr>
            <p:ph type="pic" sz="quarter" idx="13"/>
          </p:nvPr>
        </p:nvSpPr>
        <p:spPr>
          <a:xfrm>
            <a:off x="4315366" y="2034973"/>
            <a:ext cx="2093747" cy="1201420"/>
          </a:xfrm>
          <a:custGeom>
            <a:avLst/>
            <a:gdLst>
              <a:gd name="connsiteX0" fmla="*/ 115228 w 2093747"/>
              <a:gd name="connsiteY0" fmla="*/ 0 h 1201420"/>
              <a:gd name="connsiteX1" fmla="*/ 1978519 w 2093747"/>
              <a:gd name="connsiteY1" fmla="*/ 0 h 1201420"/>
              <a:gd name="connsiteX2" fmla="*/ 2093747 w 2093747"/>
              <a:gd name="connsiteY2" fmla="*/ 115228 h 1201420"/>
              <a:gd name="connsiteX3" fmla="*/ 2093747 w 2093747"/>
              <a:gd name="connsiteY3" fmla="*/ 1086192 h 1201420"/>
              <a:gd name="connsiteX4" fmla="*/ 1978519 w 2093747"/>
              <a:gd name="connsiteY4" fmla="*/ 1201420 h 1201420"/>
              <a:gd name="connsiteX5" fmla="*/ 115228 w 2093747"/>
              <a:gd name="connsiteY5" fmla="*/ 1201420 h 1201420"/>
              <a:gd name="connsiteX6" fmla="*/ 0 w 2093747"/>
              <a:gd name="connsiteY6" fmla="*/ 1086192 h 1201420"/>
              <a:gd name="connsiteX7" fmla="*/ 0 w 2093747"/>
              <a:gd name="connsiteY7" fmla="*/ 115228 h 1201420"/>
              <a:gd name="connsiteX8" fmla="*/ 115228 w 2093747"/>
              <a:gd name="connsiteY8" fmla="*/ 0 h 1201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3747" h="1201420">
                <a:moveTo>
                  <a:pt x="115228" y="0"/>
                </a:moveTo>
                <a:lnTo>
                  <a:pt x="1978519" y="0"/>
                </a:lnTo>
                <a:cubicBezTo>
                  <a:pt x="2042158" y="0"/>
                  <a:pt x="2093747" y="51589"/>
                  <a:pt x="2093747" y="115228"/>
                </a:cubicBezTo>
                <a:lnTo>
                  <a:pt x="2093747" y="1086192"/>
                </a:lnTo>
                <a:cubicBezTo>
                  <a:pt x="2093747" y="1149831"/>
                  <a:pt x="2042158" y="1201420"/>
                  <a:pt x="1978519" y="1201420"/>
                </a:cubicBezTo>
                <a:lnTo>
                  <a:pt x="115228" y="1201420"/>
                </a:lnTo>
                <a:cubicBezTo>
                  <a:pt x="51589" y="1201420"/>
                  <a:pt x="0" y="1149831"/>
                  <a:pt x="0" y="1086192"/>
                </a:cubicBezTo>
                <a:lnTo>
                  <a:pt x="0" y="115228"/>
                </a:lnTo>
                <a:cubicBezTo>
                  <a:pt x="0" y="51589"/>
                  <a:pt x="51589" y="0"/>
                  <a:pt x="115228" y="0"/>
                </a:cubicBezTo>
                <a:close/>
              </a:path>
            </a:pathLst>
          </a:custGeom>
        </p:spPr>
        <p:txBody>
          <a:bodyPr wrap="square">
            <a:noAutofit/>
          </a:bodyPr>
          <a:lstStyle/>
          <a:p>
            <a:endParaRPr lang="zh-CN" altLang="en-US"/>
          </a:p>
        </p:txBody>
      </p:sp>
      <p:sp>
        <p:nvSpPr>
          <p:cNvPr id="15" name="图片占位符 14"/>
          <p:cNvSpPr>
            <a:spLocks noGrp="1"/>
          </p:cNvSpPr>
          <p:nvPr>
            <p:ph type="pic" sz="quarter" idx="14"/>
          </p:nvPr>
        </p:nvSpPr>
        <p:spPr>
          <a:xfrm>
            <a:off x="4315366" y="3368473"/>
            <a:ext cx="2093747" cy="2298700"/>
          </a:xfrm>
          <a:custGeom>
            <a:avLst/>
            <a:gdLst>
              <a:gd name="connsiteX0" fmla="*/ 107849 w 2093747"/>
              <a:gd name="connsiteY0" fmla="*/ 0 h 2298700"/>
              <a:gd name="connsiteX1" fmla="*/ 1985898 w 2093747"/>
              <a:gd name="connsiteY1" fmla="*/ 0 h 2298700"/>
              <a:gd name="connsiteX2" fmla="*/ 2093747 w 2093747"/>
              <a:gd name="connsiteY2" fmla="*/ 107849 h 2298700"/>
              <a:gd name="connsiteX3" fmla="*/ 2093747 w 2093747"/>
              <a:gd name="connsiteY3" fmla="*/ 2190851 h 2298700"/>
              <a:gd name="connsiteX4" fmla="*/ 1985898 w 2093747"/>
              <a:gd name="connsiteY4" fmla="*/ 2298700 h 2298700"/>
              <a:gd name="connsiteX5" fmla="*/ 107849 w 2093747"/>
              <a:gd name="connsiteY5" fmla="*/ 2298700 h 2298700"/>
              <a:gd name="connsiteX6" fmla="*/ 0 w 2093747"/>
              <a:gd name="connsiteY6" fmla="*/ 2190851 h 2298700"/>
              <a:gd name="connsiteX7" fmla="*/ 0 w 2093747"/>
              <a:gd name="connsiteY7" fmla="*/ 107849 h 2298700"/>
              <a:gd name="connsiteX8" fmla="*/ 107849 w 2093747"/>
              <a:gd name="connsiteY8" fmla="*/ 0 h 229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3747" h="2298700">
                <a:moveTo>
                  <a:pt x="107849" y="0"/>
                </a:moveTo>
                <a:lnTo>
                  <a:pt x="1985898" y="0"/>
                </a:lnTo>
                <a:cubicBezTo>
                  <a:pt x="2045461" y="0"/>
                  <a:pt x="2093747" y="48286"/>
                  <a:pt x="2093747" y="107849"/>
                </a:cubicBezTo>
                <a:lnTo>
                  <a:pt x="2093747" y="2190851"/>
                </a:lnTo>
                <a:cubicBezTo>
                  <a:pt x="2093747" y="2250414"/>
                  <a:pt x="2045461" y="2298700"/>
                  <a:pt x="1985898" y="2298700"/>
                </a:cubicBezTo>
                <a:lnTo>
                  <a:pt x="107849" y="2298700"/>
                </a:lnTo>
                <a:cubicBezTo>
                  <a:pt x="48286" y="2298700"/>
                  <a:pt x="0" y="2250414"/>
                  <a:pt x="0" y="2190851"/>
                </a:cubicBezTo>
                <a:lnTo>
                  <a:pt x="0" y="107849"/>
                </a:lnTo>
                <a:cubicBezTo>
                  <a:pt x="0" y="48286"/>
                  <a:pt x="48286" y="0"/>
                  <a:pt x="107849" y="0"/>
                </a:cubicBezTo>
                <a:close/>
              </a:path>
            </a:pathLst>
          </a:custGeom>
        </p:spPr>
        <p:txBody>
          <a:bodyPr wrap="square">
            <a:noAutofit/>
          </a:bodyPr>
          <a:lstStyle/>
          <a:p>
            <a:endParaRPr lang="zh-CN" altLang="en-US"/>
          </a:p>
        </p:txBody>
      </p:sp>
      <p:sp>
        <p:nvSpPr>
          <p:cNvPr id="13" name="图片占位符 12"/>
          <p:cNvSpPr>
            <a:spLocks noGrp="1"/>
          </p:cNvSpPr>
          <p:nvPr>
            <p:ph type="pic" sz="quarter" idx="15"/>
          </p:nvPr>
        </p:nvSpPr>
        <p:spPr>
          <a:xfrm>
            <a:off x="6596436" y="2034973"/>
            <a:ext cx="4773780" cy="3632200"/>
          </a:xfrm>
          <a:custGeom>
            <a:avLst/>
            <a:gdLst>
              <a:gd name="connsiteX0" fmla="*/ 187095 w 4773780"/>
              <a:gd name="connsiteY0" fmla="*/ 0 h 3632200"/>
              <a:gd name="connsiteX1" fmla="*/ 4586685 w 4773780"/>
              <a:gd name="connsiteY1" fmla="*/ 0 h 3632200"/>
              <a:gd name="connsiteX2" fmla="*/ 4773780 w 4773780"/>
              <a:gd name="connsiteY2" fmla="*/ 187095 h 3632200"/>
              <a:gd name="connsiteX3" fmla="*/ 4773780 w 4773780"/>
              <a:gd name="connsiteY3" fmla="*/ 3445105 h 3632200"/>
              <a:gd name="connsiteX4" fmla="*/ 4586685 w 4773780"/>
              <a:gd name="connsiteY4" fmla="*/ 3632200 h 3632200"/>
              <a:gd name="connsiteX5" fmla="*/ 187095 w 4773780"/>
              <a:gd name="connsiteY5" fmla="*/ 3632200 h 3632200"/>
              <a:gd name="connsiteX6" fmla="*/ 0 w 4773780"/>
              <a:gd name="connsiteY6" fmla="*/ 3445105 h 3632200"/>
              <a:gd name="connsiteX7" fmla="*/ 0 w 4773780"/>
              <a:gd name="connsiteY7" fmla="*/ 187095 h 3632200"/>
              <a:gd name="connsiteX8" fmla="*/ 187095 w 4773780"/>
              <a:gd name="connsiteY8" fmla="*/ 0 h 363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3780" h="3632200">
                <a:moveTo>
                  <a:pt x="187095" y="0"/>
                </a:moveTo>
                <a:lnTo>
                  <a:pt x="4586685" y="0"/>
                </a:lnTo>
                <a:cubicBezTo>
                  <a:pt x="4690015" y="0"/>
                  <a:pt x="4773780" y="83765"/>
                  <a:pt x="4773780" y="187095"/>
                </a:cubicBezTo>
                <a:lnTo>
                  <a:pt x="4773780" y="3445105"/>
                </a:lnTo>
                <a:cubicBezTo>
                  <a:pt x="4773780" y="3548435"/>
                  <a:pt x="4690015" y="3632200"/>
                  <a:pt x="4586685" y="3632200"/>
                </a:cubicBezTo>
                <a:lnTo>
                  <a:pt x="187095" y="3632200"/>
                </a:lnTo>
                <a:cubicBezTo>
                  <a:pt x="83765" y="3632200"/>
                  <a:pt x="0" y="3548435"/>
                  <a:pt x="0" y="3445105"/>
                </a:cubicBezTo>
                <a:lnTo>
                  <a:pt x="0" y="187095"/>
                </a:lnTo>
                <a:cubicBezTo>
                  <a:pt x="0" y="83765"/>
                  <a:pt x="83765" y="0"/>
                  <a:pt x="187095" y="0"/>
                </a:cubicBezTo>
                <a:close/>
              </a:path>
            </a:pathLst>
          </a:custGeom>
        </p:spPr>
        <p:txBody>
          <a:bodyPr wrap="square">
            <a:noAutofit/>
          </a:bodyPr>
          <a:lstStyle/>
          <a:p>
            <a:endParaRPr lang="zh-CN" altLang="en-US"/>
          </a:p>
        </p:txBody>
      </p:sp>
      <p:sp>
        <p:nvSpPr>
          <p:cNvPr id="3" name="日期占位符 2"/>
          <p:cNvSpPr>
            <a:spLocks noGrp="1"/>
          </p:cNvSpPr>
          <p:nvPr>
            <p:ph type="dt" sz="half" idx="10"/>
          </p:nvPr>
        </p:nvSpPr>
        <p:spPr/>
        <p:txBody>
          <a:bodyPr/>
          <a:lstStyle/>
          <a:p>
            <a:fld id="{B1DC28D3-987D-401E-95A8-72784AD93D33}" type="datetimeFigureOut">
              <a:rPr lang="zh-CN" altLang="en-US" smtClean="0"/>
              <a:t>2022/5/30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F7A4A5A-5C6D-4E6F-81A3-06DF189A7A65}"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6" name="图片占位符 25"/>
          <p:cNvSpPr>
            <a:spLocks noGrp="1"/>
          </p:cNvSpPr>
          <p:nvPr>
            <p:ph type="pic" sz="quarter" idx="18"/>
          </p:nvPr>
        </p:nvSpPr>
        <p:spPr>
          <a:xfrm>
            <a:off x="9089489" y="34054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4 w 1599710"/>
              <a:gd name="connsiteY6" fmla="*/ 947591 h 1599710"/>
              <a:gd name="connsiteX7" fmla="*/ 61194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8" y="1620108"/>
                  <a:pt x="733712" y="1620108"/>
                  <a:pt x="652119" y="1538516"/>
                </a:cubicBezTo>
                <a:lnTo>
                  <a:pt x="61194" y="947591"/>
                </a:lnTo>
                <a:cubicBezTo>
                  <a:pt x="-20398" y="865999"/>
                  <a:pt x="-20398" y="733712"/>
                  <a:pt x="61194" y="652119"/>
                </a:cubicBezTo>
                <a:lnTo>
                  <a:pt x="652119" y="61194"/>
                </a:lnTo>
                <a:cubicBezTo>
                  <a:pt x="692916" y="20398"/>
                  <a:pt x="746385" y="0"/>
                  <a:pt x="799855" y="0"/>
                </a:cubicBezTo>
                <a:close/>
              </a:path>
            </a:pathLst>
          </a:custGeom>
        </p:spPr>
        <p:txBody>
          <a:bodyPr wrap="square">
            <a:noAutofit/>
          </a:bodyPr>
          <a:lstStyle/>
          <a:p>
            <a:endParaRPr lang="zh-CN" altLang="en-US"/>
          </a:p>
        </p:txBody>
      </p:sp>
      <p:sp>
        <p:nvSpPr>
          <p:cNvPr id="31" name="图片占位符 30"/>
          <p:cNvSpPr>
            <a:spLocks noGrp="1"/>
          </p:cNvSpPr>
          <p:nvPr>
            <p:ph type="pic" sz="quarter" idx="14"/>
          </p:nvPr>
        </p:nvSpPr>
        <p:spPr>
          <a:xfrm>
            <a:off x="1538935" y="34054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4 w 1599710"/>
              <a:gd name="connsiteY6" fmla="*/ 947591 h 1599710"/>
              <a:gd name="connsiteX7" fmla="*/ 61194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4" y="947591"/>
                </a:lnTo>
                <a:cubicBezTo>
                  <a:pt x="-20398" y="865999"/>
                  <a:pt x="-20398" y="733712"/>
                  <a:pt x="61194" y="652119"/>
                </a:cubicBezTo>
                <a:lnTo>
                  <a:pt x="652119" y="61194"/>
                </a:lnTo>
                <a:cubicBezTo>
                  <a:pt x="692916" y="20398"/>
                  <a:pt x="746385" y="0"/>
                  <a:pt x="799855" y="0"/>
                </a:cubicBezTo>
                <a:close/>
              </a:path>
            </a:pathLst>
          </a:custGeom>
        </p:spPr>
        <p:txBody>
          <a:bodyPr wrap="square">
            <a:noAutofit/>
          </a:bodyPr>
          <a:lstStyle/>
          <a:p>
            <a:endParaRPr lang="zh-CN" altLang="en-US"/>
          </a:p>
        </p:txBody>
      </p:sp>
      <p:sp>
        <p:nvSpPr>
          <p:cNvPr id="32" name="图片占位符 31"/>
          <p:cNvSpPr>
            <a:spLocks noGrp="1"/>
          </p:cNvSpPr>
          <p:nvPr>
            <p:ph type="pic" sz="quarter" idx="15"/>
          </p:nvPr>
        </p:nvSpPr>
        <p:spPr>
          <a:xfrm>
            <a:off x="3426574" y="34054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4 w 1599710"/>
              <a:gd name="connsiteY6" fmla="*/ 947591 h 1599710"/>
              <a:gd name="connsiteX7" fmla="*/ 61194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4" y="947591"/>
                </a:lnTo>
                <a:cubicBezTo>
                  <a:pt x="-20398" y="865999"/>
                  <a:pt x="-20398" y="733712"/>
                  <a:pt x="61194" y="652119"/>
                </a:cubicBezTo>
                <a:lnTo>
                  <a:pt x="652119" y="61194"/>
                </a:lnTo>
                <a:cubicBezTo>
                  <a:pt x="692916" y="20398"/>
                  <a:pt x="746385" y="0"/>
                  <a:pt x="799855" y="0"/>
                </a:cubicBezTo>
                <a:close/>
              </a:path>
            </a:pathLst>
          </a:custGeom>
        </p:spPr>
        <p:txBody>
          <a:bodyPr wrap="square">
            <a:noAutofit/>
          </a:bodyPr>
          <a:lstStyle/>
          <a:p>
            <a:endParaRPr lang="zh-CN" altLang="en-US"/>
          </a:p>
        </p:txBody>
      </p:sp>
      <p:sp>
        <p:nvSpPr>
          <p:cNvPr id="33" name="图片占位符 32"/>
          <p:cNvSpPr>
            <a:spLocks noGrp="1"/>
          </p:cNvSpPr>
          <p:nvPr>
            <p:ph type="pic" sz="quarter" idx="16"/>
          </p:nvPr>
        </p:nvSpPr>
        <p:spPr>
          <a:xfrm>
            <a:off x="5314212" y="34054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5 w 1599710"/>
              <a:gd name="connsiteY6" fmla="*/ 947591 h 1599710"/>
              <a:gd name="connsiteX7" fmla="*/ 61195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5" y="947591"/>
                </a:lnTo>
                <a:cubicBezTo>
                  <a:pt x="-20398" y="865999"/>
                  <a:pt x="-20398" y="733712"/>
                  <a:pt x="61195" y="652119"/>
                </a:cubicBezTo>
                <a:lnTo>
                  <a:pt x="652119" y="61194"/>
                </a:lnTo>
                <a:cubicBezTo>
                  <a:pt x="692916" y="20398"/>
                  <a:pt x="746385" y="0"/>
                  <a:pt x="799855" y="0"/>
                </a:cubicBezTo>
                <a:close/>
              </a:path>
            </a:pathLst>
          </a:custGeom>
        </p:spPr>
        <p:txBody>
          <a:bodyPr wrap="square">
            <a:noAutofit/>
          </a:bodyPr>
          <a:lstStyle/>
          <a:p>
            <a:endParaRPr lang="zh-CN" altLang="en-US"/>
          </a:p>
        </p:txBody>
      </p:sp>
      <p:sp>
        <p:nvSpPr>
          <p:cNvPr id="34" name="图片占位符 33"/>
          <p:cNvSpPr>
            <a:spLocks noGrp="1"/>
          </p:cNvSpPr>
          <p:nvPr>
            <p:ph type="pic" sz="quarter" idx="17"/>
          </p:nvPr>
        </p:nvSpPr>
        <p:spPr>
          <a:xfrm>
            <a:off x="7201851" y="34054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5 w 1599710"/>
              <a:gd name="connsiteY6" fmla="*/ 947591 h 1599710"/>
              <a:gd name="connsiteX7" fmla="*/ 61195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5" y="947591"/>
                </a:lnTo>
                <a:cubicBezTo>
                  <a:pt x="-20398" y="865999"/>
                  <a:pt x="-20398" y="733712"/>
                  <a:pt x="61195" y="652119"/>
                </a:cubicBezTo>
                <a:lnTo>
                  <a:pt x="652119" y="61194"/>
                </a:lnTo>
                <a:cubicBezTo>
                  <a:pt x="692916" y="20398"/>
                  <a:pt x="746385" y="0"/>
                  <a:pt x="799855" y="0"/>
                </a:cubicBezTo>
                <a:close/>
              </a:path>
            </a:pathLst>
          </a:custGeom>
        </p:spPr>
        <p:txBody>
          <a:bodyPr wrap="square">
            <a:noAutofit/>
          </a:bodyPr>
          <a:lstStyle/>
          <a:p>
            <a:endParaRPr lang="zh-CN" altLang="en-US"/>
          </a:p>
        </p:txBody>
      </p:sp>
      <p:sp>
        <p:nvSpPr>
          <p:cNvPr id="27" name="图片占位符 26"/>
          <p:cNvSpPr>
            <a:spLocks noGrp="1"/>
          </p:cNvSpPr>
          <p:nvPr>
            <p:ph type="pic" sz="quarter" idx="10"/>
          </p:nvPr>
        </p:nvSpPr>
        <p:spPr>
          <a:xfrm>
            <a:off x="2461837" y="16755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4 w 1599710"/>
              <a:gd name="connsiteY6" fmla="*/ 947591 h 1599710"/>
              <a:gd name="connsiteX7" fmla="*/ 61194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4" y="947591"/>
                </a:lnTo>
                <a:cubicBezTo>
                  <a:pt x="-20398" y="865999"/>
                  <a:pt x="-20398" y="733712"/>
                  <a:pt x="61194" y="652119"/>
                </a:cubicBezTo>
                <a:lnTo>
                  <a:pt x="652119" y="61194"/>
                </a:lnTo>
                <a:cubicBezTo>
                  <a:pt x="692916" y="20398"/>
                  <a:pt x="746385" y="0"/>
                  <a:pt x="799855" y="0"/>
                </a:cubicBezTo>
                <a:close/>
              </a:path>
            </a:pathLst>
          </a:custGeom>
        </p:spPr>
        <p:txBody>
          <a:bodyPr wrap="square">
            <a:noAutofit/>
          </a:bodyPr>
          <a:lstStyle/>
          <a:p>
            <a:endParaRPr lang="zh-CN" altLang="en-US" dirty="0"/>
          </a:p>
        </p:txBody>
      </p:sp>
      <p:sp>
        <p:nvSpPr>
          <p:cNvPr id="28" name="图片占位符 27"/>
          <p:cNvSpPr>
            <a:spLocks noGrp="1"/>
          </p:cNvSpPr>
          <p:nvPr>
            <p:ph type="pic" sz="quarter" idx="11"/>
          </p:nvPr>
        </p:nvSpPr>
        <p:spPr>
          <a:xfrm>
            <a:off x="4349476" y="16755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5 w 1599710"/>
              <a:gd name="connsiteY6" fmla="*/ 947591 h 1599710"/>
              <a:gd name="connsiteX7" fmla="*/ 61195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5" y="947591"/>
                </a:lnTo>
                <a:cubicBezTo>
                  <a:pt x="-20398" y="865999"/>
                  <a:pt x="-20398" y="733712"/>
                  <a:pt x="61195" y="652119"/>
                </a:cubicBezTo>
                <a:lnTo>
                  <a:pt x="652119" y="61194"/>
                </a:lnTo>
                <a:cubicBezTo>
                  <a:pt x="692916" y="20398"/>
                  <a:pt x="746385" y="0"/>
                  <a:pt x="799855" y="0"/>
                </a:cubicBezTo>
                <a:close/>
              </a:path>
            </a:pathLst>
          </a:custGeom>
        </p:spPr>
        <p:txBody>
          <a:bodyPr wrap="square">
            <a:noAutofit/>
          </a:bodyPr>
          <a:lstStyle/>
          <a:p>
            <a:endParaRPr lang="zh-CN" altLang="en-US" dirty="0"/>
          </a:p>
        </p:txBody>
      </p:sp>
      <p:sp>
        <p:nvSpPr>
          <p:cNvPr id="29" name="图片占位符 28"/>
          <p:cNvSpPr>
            <a:spLocks noGrp="1"/>
          </p:cNvSpPr>
          <p:nvPr>
            <p:ph type="pic" sz="quarter" idx="12"/>
          </p:nvPr>
        </p:nvSpPr>
        <p:spPr>
          <a:xfrm>
            <a:off x="6237114" y="16755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5 w 1599710"/>
              <a:gd name="connsiteY6" fmla="*/ 947591 h 1599710"/>
              <a:gd name="connsiteX7" fmla="*/ 61195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5" y="947591"/>
                </a:lnTo>
                <a:cubicBezTo>
                  <a:pt x="-20398" y="865999"/>
                  <a:pt x="-20398" y="733712"/>
                  <a:pt x="61195" y="652119"/>
                </a:cubicBezTo>
                <a:lnTo>
                  <a:pt x="652119" y="61194"/>
                </a:lnTo>
                <a:cubicBezTo>
                  <a:pt x="692915" y="20398"/>
                  <a:pt x="746385" y="0"/>
                  <a:pt x="799855" y="0"/>
                </a:cubicBezTo>
                <a:close/>
              </a:path>
            </a:pathLst>
          </a:custGeom>
        </p:spPr>
        <p:txBody>
          <a:bodyPr wrap="square">
            <a:noAutofit/>
          </a:bodyPr>
          <a:lstStyle/>
          <a:p>
            <a:endParaRPr lang="zh-CN" altLang="en-US"/>
          </a:p>
        </p:txBody>
      </p:sp>
      <p:sp>
        <p:nvSpPr>
          <p:cNvPr id="30" name="图片占位符 29"/>
          <p:cNvSpPr>
            <a:spLocks noGrp="1"/>
          </p:cNvSpPr>
          <p:nvPr>
            <p:ph type="pic" sz="quarter" idx="13"/>
          </p:nvPr>
        </p:nvSpPr>
        <p:spPr>
          <a:xfrm>
            <a:off x="8124752" y="16755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5 w 1599710"/>
              <a:gd name="connsiteY6" fmla="*/ 947591 h 1599710"/>
              <a:gd name="connsiteX7" fmla="*/ 61195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4" y="20398"/>
                  <a:pt x="947591" y="61194"/>
                </a:cubicBezTo>
                <a:lnTo>
                  <a:pt x="1538516" y="652119"/>
                </a:lnTo>
                <a:cubicBezTo>
                  <a:pt x="1620108" y="733712"/>
                  <a:pt x="1620108" y="865999"/>
                  <a:pt x="1538516" y="947591"/>
                </a:cubicBezTo>
                <a:lnTo>
                  <a:pt x="947591" y="1538516"/>
                </a:lnTo>
                <a:cubicBezTo>
                  <a:pt x="865998" y="1620108"/>
                  <a:pt x="733712" y="1620108"/>
                  <a:pt x="652119" y="1538516"/>
                </a:cubicBezTo>
                <a:lnTo>
                  <a:pt x="61195" y="947591"/>
                </a:lnTo>
                <a:cubicBezTo>
                  <a:pt x="-20398" y="865999"/>
                  <a:pt x="-20398" y="733712"/>
                  <a:pt x="61195" y="652119"/>
                </a:cubicBezTo>
                <a:lnTo>
                  <a:pt x="652119" y="61194"/>
                </a:lnTo>
                <a:cubicBezTo>
                  <a:pt x="692916" y="20398"/>
                  <a:pt x="746385" y="0"/>
                  <a:pt x="799855" y="0"/>
                </a:cubicBezTo>
                <a:close/>
              </a:path>
            </a:pathLst>
          </a:custGeom>
        </p:spPr>
        <p:txBody>
          <a:bodyPr wrap="square">
            <a:noAutofit/>
          </a:bodyPr>
          <a:lstStyle/>
          <a:p>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1DC28D3-987D-401E-95A8-72784AD93D33}" type="datetimeFigureOut">
              <a:rPr lang="zh-CN" altLang="en-US" smtClean="0"/>
              <a:t>2022/5/30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F7A4A5A-5C6D-4E6F-81A3-06DF189A7A65}" type="slidenum">
              <a:rPr lang="zh-CN" altLang="en-US" smtClean="0"/>
              <a:t>‹#›</a:t>
            </a:fld>
            <a:endParaRPr lang="zh-CN" altLang="en-US"/>
          </a:p>
        </p:txBody>
      </p:sp>
      <p:sp>
        <p:nvSpPr>
          <p:cNvPr id="7" name="矩形 6"/>
          <p:cNvSpPr/>
          <p:nvPr userDrawn="1"/>
        </p:nvSpPr>
        <p:spPr>
          <a:xfrm>
            <a:off x="8729683" y="6422330"/>
            <a:ext cx="775136" cy="246221"/>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p>
          <a:p>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p>
          <a:p>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p>
          <a:p>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p>
          <a:p>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p>
          <a:p>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3507265" y="2359368"/>
            <a:ext cx="1627407" cy="2887019"/>
          </a:xfrm>
          <a:custGeom>
            <a:avLst/>
            <a:gdLst>
              <a:gd name="connsiteX0" fmla="*/ 0 w 1627407"/>
              <a:gd name="connsiteY0" fmla="*/ 0 h 2887019"/>
              <a:gd name="connsiteX1" fmla="*/ 1627407 w 1627407"/>
              <a:gd name="connsiteY1" fmla="*/ 0 h 2887019"/>
              <a:gd name="connsiteX2" fmla="*/ 1627407 w 1627407"/>
              <a:gd name="connsiteY2" fmla="*/ 2887019 h 2887019"/>
              <a:gd name="connsiteX3" fmla="*/ 0 w 1627407"/>
              <a:gd name="connsiteY3" fmla="*/ 2887019 h 2887019"/>
            </a:gdLst>
            <a:ahLst/>
            <a:cxnLst>
              <a:cxn ang="0">
                <a:pos x="connsiteX0" y="connsiteY0"/>
              </a:cxn>
              <a:cxn ang="0">
                <a:pos x="connsiteX1" y="connsiteY1"/>
              </a:cxn>
              <a:cxn ang="0">
                <a:pos x="connsiteX2" y="connsiteY2"/>
              </a:cxn>
              <a:cxn ang="0">
                <a:pos x="connsiteX3" y="connsiteY3"/>
              </a:cxn>
            </a:cxnLst>
            <a:rect l="l" t="t" r="r" b="b"/>
            <a:pathLst>
              <a:path w="1627407" h="2887019">
                <a:moveTo>
                  <a:pt x="0" y="0"/>
                </a:moveTo>
                <a:lnTo>
                  <a:pt x="1627407" y="0"/>
                </a:lnTo>
                <a:lnTo>
                  <a:pt x="1627407" y="2887019"/>
                </a:lnTo>
                <a:lnTo>
                  <a:pt x="0" y="2887019"/>
                </a:lnTo>
                <a:close/>
              </a:path>
            </a:pathLst>
          </a:custGeom>
        </p:spPr>
        <p:txBody>
          <a:bodyPr wrap="square">
            <a:noAutofit/>
          </a:bodyPr>
          <a:lstStyle/>
          <a:p>
            <a:endParaRPr lang="zh-CN" altLang="en-US"/>
          </a:p>
        </p:txBody>
      </p:sp>
      <p:sp>
        <p:nvSpPr>
          <p:cNvPr id="14" name="图片占位符 13"/>
          <p:cNvSpPr>
            <a:spLocks noGrp="1"/>
          </p:cNvSpPr>
          <p:nvPr>
            <p:ph type="pic" sz="quarter" idx="11"/>
          </p:nvPr>
        </p:nvSpPr>
        <p:spPr>
          <a:xfrm>
            <a:off x="1311274" y="2359368"/>
            <a:ext cx="1627407" cy="2887019"/>
          </a:xfrm>
          <a:custGeom>
            <a:avLst/>
            <a:gdLst>
              <a:gd name="connsiteX0" fmla="*/ 0 w 1627407"/>
              <a:gd name="connsiteY0" fmla="*/ 0 h 2887019"/>
              <a:gd name="connsiteX1" fmla="*/ 1627407 w 1627407"/>
              <a:gd name="connsiteY1" fmla="*/ 0 h 2887019"/>
              <a:gd name="connsiteX2" fmla="*/ 1627407 w 1627407"/>
              <a:gd name="connsiteY2" fmla="*/ 2887019 h 2887019"/>
              <a:gd name="connsiteX3" fmla="*/ 0 w 1627407"/>
              <a:gd name="connsiteY3" fmla="*/ 2887019 h 2887019"/>
            </a:gdLst>
            <a:ahLst/>
            <a:cxnLst>
              <a:cxn ang="0">
                <a:pos x="connsiteX0" y="connsiteY0"/>
              </a:cxn>
              <a:cxn ang="0">
                <a:pos x="connsiteX1" y="connsiteY1"/>
              </a:cxn>
              <a:cxn ang="0">
                <a:pos x="connsiteX2" y="connsiteY2"/>
              </a:cxn>
              <a:cxn ang="0">
                <a:pos x="connsiteX3" y="connsiteY3"/>
              </a:cxn>
            </a:cxnLst>
            <a:rect l="l" t="t" r="r" b="b"/>
            <a:pathLst>
              <a:path w="1627407" h="2887019">
                <a:moveTo>
                  <a:pt x="0" y="0"/>
                </a:moveTo>
                <a:lnTo>
                  <a:pt x="1627407" y="0"/>
                </a:lnTo>
                <a:lnTo>
                  <a:pt x="1627407" y="2887019"/>
                </a:lnTo>
                <a:lnTo>
                  <a:pt x="0" y="2887019"/>
                </a:ln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2295507" y="1895063"/>
            <a:ext cx="1901775" cy="3373748"/>
          </a:xfrm>
          <a:custGeom>
            <a:avLst/>
            <a:gdLst>
              <a:gd name="connsiteX0" fmla="*/ 0 w 1901775"/>
              <a:gd name="connsiteY0" fmla="*/ 0 h 3373748"/>
              <a:gd name="connsiteX1" fmla="*/ 1901775 w 1901775"/>
              <a:gd name="connsiteY1" fmla="*/ 0 h 3373748"/>
              <a:gd name="connsiteX2" fmla="*/ 1901775 w 1901775"/>
              <a:gd name="connsiteY2" fmla="*/ 3373748 h 3373748"/>
              <a:gd name="connsiteX3" fmla="*/ 0 w 1901775"/>
              <a:gd name="connsiteY3" fmla="*/ 3373748 h 3373748"/>
            </a:gdLst>
            <a:ahLst/>
            <a:cxnLst>
              <a:cxn ang="0">
                <a:pos x="connsiteX0" y="connsiteY0"/>
              </a:cxn>
              <a:cxn ang="0">
                <a:pos x="connsiteX1" y="connsiteY1"/>
              </a:cxn>
              <a:cxn ang="0">
                <a:pos x="connsiteX2" y="connsiteY2"/>
              </a:cxn>
              <a:cxn ang="0">
                <a:pos x="connsiteX3" y="connsiteY3"/>
              </a:cxn>
            </a:cxnLst>
            <a:rect l="l" t="t" r="r" b="b"/>
            <a:pathLst>
              <a:path w="1901775" h="3373748">
                <a:moveTo>
                  <a:pt x="0" y="0"/>
                </a:moveTo>
                <a:lnTo>
                  <a:pt x="1901775" y="0"/>
                </a:lnTo>
                <a:lnTo>
                  <a:pt x="1901775" y="3373748"/>
                </a:lnTo>
                <a:lnTo>
                  <a:pt x="0" y="3373748"/>
                </a:lnTo>
                <a:close/>
              </a:path>
            </a:pathLst>
          </a:custGeom>
        </p:spPr>
        <p:txBody>
          <a:bodyPr wrap="square">
            <a:noAutofit/>
          </a:bodyPr>
          <a:lstStyle/>
          <a:p>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0" y="1"/>
            <a:ext cx="5778474" cy="5747783"/>
          </a:xfrm>
          <a:custGeom>
            <a:avLst/>
            <a:gdLst>
              <a:gd name="connsiteX0" fmla="*/ 2119001 w 5778474"/>
              <a:gd name="connsiteY0" fmla="*/ 3618970 h 5747783"/>
              <a:gd name="connsiteX1" fmla="*/ 2315600 w 5778474"/>
              <a:gd name="connsiteY1" fmla="*/ 3700404 h 5747783"/>
              <a:gd name="connsiteX2" fmla="*/ 3101974 w 5778474"/>
              <a:gd name="connsiteY2" fmla="*/ 4486778 h 5747783"/>
              <a:gd name="connsiteX3" fmla="*/ 3101974 w 5778474"/>
              <a:gd name="connsiteY3" fmla="*/ 4879976 h 5747783"/>
              <a:gd name="connsiteX4" fmla="*/ 2315600 w 5778474"/>
              <a:gd name="connsiteY4" fmla="*/ 5666350 h 5747783"/>
              <a:gd name="connsiteX5" fmla="*/ 1922402 w 5778474"/>
              <a:gd name="connsiteY5" fmla="*/ 5666350 h 5747783"/>
              <a:gd name="connsiteX6" fmla="*/ 1136028 w 5778474"/>
              <a:gd name="connsiteY6" fmla="*/ 4879976 h 5747783"/>
              <a:gd name="connsiteX7" fmla="*/ 1136028 w 5778474"/>
              <a:gd name="connsiteY7" fmla="*/ 4486778 h 5747783"/>
              <a:gd name="connsiteX8" fmla="*/ 1922402 w 5778474"/>
              <a:gd name="connsiteY8" fmla="*/ 3700404 h 5747783"/>
              <a:gd name="connsiteX9" fmla="*/ 2119001 w 5778474"/>
              <a:gd name="connsiteY9" fmla="*/ 3618970 h 5747783"/>
              <a:gd name="connsiteX10" fmla="*/ 821473 w 5778474"/>
              <a:gd name="connsiteY10" fmla="*/ 2321442 h 5747783"/>
              <a:gd name="connsiteX11" fmla="*/ 1018072 w 5778474"/>
              <a:gd name="connsiteY11" fmla="*/ 2402876 h 5747783"/>
              <a:gd name="connsiteX12" fmla="*/ 1804446 w 5778474"/>
              <a:gd name="connsiteY12" fmla="*/ 3189250 h 5747783"/>
              <a:gd name="connsiteX13" fmla="*/ 1804446 w 5778474"/>
              <a:gd name="connsiteY13" fmla="*/ 3582448 h 5747783"/>
              <a:gd name="connsiteX14" fmla="*/ 1018072 w 5778474"/>
              <a:gd name="connsiteY14" fmla="*/ 4368823 h 5747783"/>
              <a:gd name="connsiteX15" fmla="*/ 624874 w 5778474"/>
              <a:gd name="connsiteY15" fmla="*/ 4368823 h 5747783"/>
              <a:gd name="connsiteX16" fmla="*/ 0 w 5778474"/>
              <a:gd name="connsiteY16" fmla="*/ 3743949 h 5747783"/>
              <a:gd name="connsiteX17" fmla="*/ 0 w 5778474"/>
              <a:gd name="connsiteY17" fmla="*/ 3027750 h 5747783"/>
              <a:gd name="connsiteX18" fmla="*/ 624874 w 5778474"/>
              <a:gd name="connsiteY18" fmla="*/ 2402876 h 5747783"/>
              <a:gd name="connsiteX19" fmla="*/ 821473 w 5778474"/>
              <a:gd name="connsiteY19" fmla="*/ 2321442 h 5747783"/>
              <a:gd name="connsiteX20" fmla="*/ 3416534 w 5778474"/>
              <a:gd name="connsiteY20" fmla="*/ 2321437 h 5747783"/>
              <a:gd name="connsiteX21" fmla="*/ 3613133 w 5778474"/>
              <a:gd name="connsiteY21" fmla="*/ 2402870 h 5747783"/>
              <a:gd name="connsiteX22" fmla="*/ 4399507 w 5778474"/>
              <a:gd name="connsiteY22" fmla="*/ 3189245 h 5747783"/>
              <a:gd name="connsiteX23" fmla="*/ 4399507 w 5778474"/>
              <a:gd name="connsiteY23" fmla="*/ 3582443 h 5747783"/>
              <a:gd name="connsiteX24" fmla="*/ 3613133 w 5778474"/>
              <a:gd name="connsiteY24" fmla="*/ 4368817 h 5747783"/>
              <a:gd name="connsiteX25" fmla="*/ 3219935 w 5778474"/>
              <a:gd name="connsiteY25" fmla="*/ 4368817 h 5747783"/>
              <a:gd name="connsiteX26" fmla="*/ 2433561 w 5778474"/>
              <a:gd name="connsiteY26" fmla="*/ 3582443 h 5747783"/>
              <a:gd name="connsiteX27" fmla="*/ 2433561 w 5778474"/>
              <a:gd name="connsiteY27" fmla="*/ 3189245 h 5747783"/>
              <a:gd name="connsiteX28" fmla="*/ 3219935 w 5778474"/>
              <a:gd name="connsiteY28" fmla="*/ 2402870 h 5747783"/>
              <a:gd name="connsiteX29" fmla="*/ 3416534 w 5778474"/>
              <a:gd name="connsiteY29" fmla="*/ 2321437 h 5747783"/>
              <a:gd name="connsiteX30" fmla="*/ 0 w 5778474"/>
              <a:gd name="connsiteY30" fmla="*/ 1384804 h 5747783"/>
              <a:gd name="connsiteX31" fmla="*/ 506920 w 5778474"/>
              <a:gd name="connsiteY31" fmla="*/ 1891724 h 5747783"/>
              <a:gd name="connsiteX32" fmla="*/ 506919 w 5778474"/>
              <a:gd name="connsiteY32" fmla="*/ 2284921 h 5747783"/>
              <a:gd name="connsiteX33" fmla="*/ 0 w 5778474"/>
              <a:gd name="connsiteY33" fmla="*/ 2791839 h 5747783"/>
              <a:gd name="connsiteX34" fmla="*/ 2119006 w 5778474"/>
              <a:gd name="connsiteY34" fmla="*/ 1023909 h 5747783"/>
              <a:gd name="connsiteX35" fmla="*/ 2315606 w 5778474"/>
              <a:gd name="connsiteY35" fmla="*/ 1105343 h 5747783"/>
              <a:gd name="connsiteX36" fmla="*/ 3101980 w 5778474"/>
              <a:gd name="connsiteY36" fmla="*/ 1891717 h 5747783"/>
              <a:gd name="connsiteX37" fmla="*/ 3101980 w 5778474"/>
              <a:gd name="connsiteY37" fmla="*/ 2284914 h 5747783"/>
              <a:gd name="connsiteX38" fmla="*/ 2315606 w 5778474"/>
              <a:gd name="connsiteY38" fmla="*/ 3071289 h 5747783"/>
              <a:gd name="connsiteX39" fmla="*/ 1922408 w 5778474"/>
              <a:gd name="connsiteY39" fmla="*/ 3071289 h 5747783"/>
              <a:gd name="connsiteX40" fmla="*/ 1136034 w 5778474"/>
              <a:gd name="connsiteY40" fmla="*/ 2284914 h 5747783"/>
              <a:gd name="connsiteX41" fmla="*/ 1136034 w 5778474"/>
              <a:gd name="connsiteY41" fmla="*/ 1891716 h 5747783"/>
              <a:gd name="connsiteX42" fmla="*/ 1922408 w 5778474"/>
              <a:gd name="connsiteY42" fmla="*/ 1105342 h 5747783"/>
              <a:gd name="connsiteX43" fmla="*/ 2119006 w 5778474"/>
              <a:gd name="connsiteY43" fmla="*/ 1023909 h 5747783"/>
              <a:gd name="connsiteX44" fmla="*/ 4714068 w 5778474"/>
              <a:gd name="connsiteY44" fmla="*/ 1023903 h 5747783"/>
              <a:gd name="connsiteX45" fmla="*/ 4910667 w 5778474"/>
              <a:gd name="connsiteY45" fmla="*/ 1105337 h 5747783"/>
              <a:gd name="connsiteX46" fmla="*/ 5697041 w 5778474"/>
              <a:gd name="connsiteY46" fmla="*/ 1891711 h 5747783"/>
              <a:gd name="connsiteX47" fmla="*/ 5697041 w 5778474"/>
              <a:gd name="connsiteY47" fmla="*/ 2284909 h 5747783"/>
              <a:gd name="connsiteX48" fmla="*/ 4910667 w 5778474"/>
              <a:gd name="connsiteY48" fmla="*/ 3071283 h 5747783"/>
              <a:gd name="connsiteX49" fmla="*/ 4517469 w 5778474"/>
              <a:gd name="connsiteY49" fmla="*/ 3071283 h 5747783"/>
              <a:gd name="connsiteX50" fmla="*/ 3731095 w 5778474"/>
              <a:gd name="connsiteY50" fmla="*/ 2284909 h 5747783"/>
              <a:gd name="connsiteX51" fmla="*/ 3731095 w 5778474"/>
              <a:gd name="connsiteY51" fmla="*/ 1891711 h 5747783"/>
              <a:gd name="connsiteX52" fmla="*/ 4517469 w 5778474"/>
              <a:gd name="connsiteY52" fmla="*/ 1105337 h 5747783"/>
              <a:gd name="connsiteX53" fmla="*/ 4714068 w 5778474"/>
              <a:gd name="connsiteY53" fmla="*/ 1023903 h 5747783"/>
              <a:gd name="connsiteX54" fmla="*/ 3027750 w 5778474"/>
              <a:gd name="connsiteY54" fmla="*/ 0 h 5747783"/>
              <a:gd name="connsiteX55" fmla="*/ 3805329 w 5778474"/>
              <a:gd name="connsiteY55" fmla="*/ 0 h 5747783"/>
              <a:gd name="connsiteX56" fmla="*/ 4399513 w 5778474"/>
              <a:gd name="connsiteY56" fmla="*/ 594184 h 5747783"/>
              <a:gd name="connsiteX57" fmla="*/ 4399513 w 5778474"/>
              <a:gd name="connsiteY57" fmla="*/ 987382 h 5747783"/>
              <a:gd name="connsiteX58" fmla="*/ 3613139 w 5778474"/>
              <a:gd name="connsiteY58" fmla="*/ 1773756 h 5747783"/>
              <a:gd name="connsiteX59" fmla="*/ 3219941 w 5778474"/>
              <a:gd name="connsiteY59" fmla="*/ 1773756 h 5747783"/>
              <a:gd name="connsiteX60" fmla="*/ 2433567 w 5778474"/>
              <a:gd name="connsiteY60" fmla="*/ 987382 h 5747783"/>
              <a:gd name="connsiteX61" fmla="*/ 2433567 w 5778474"/>
              <a:gd name="connsiteY61" fmla="*/ 594184 h 5747783"/>
              <a:gd name="connsiteX62" fmla="*/ 2791841 w 5778474"/>
              <a:gd name="connsiteY62" fmla="*/ 0 h 5747783"/>
              <a:gd name="connsiteX63" fmla="*/ 2315612 w 5778474"/>
              <a:gd name="connsiteY63" fmla="*/ 476229 h 5747783"/>
              <a:gd name="connsiteX64" fmla="*/ 1922415 w 5778474"/>
              <a:gd name="connsiteY64" fmla="*/ 476230 h 5747783"/>
              <a:gd name="connsiteX65" fmla="*/ 1446185 w 5778474"/>
              <a:gd name="connsiteY65" fmla="*/ 1 h 5747783"/>
              <a:gd name="connsiteX66" fmla="*/ 432697 w 5778474"/>
              <a:gd name="connsiteY66" fmla="*/ 0 h 5747783"/>
              <a:gd name="connsiteX67" fmla="*/ 1210263 w 5778474"/>
              <a:gd name="connsiteY67" fmla="*/ 0 h 5747783"/>
              <a:gd name="connsiteX68" fmla="*/ 1804453 w 5778474"/>
              <a:gd name="connsiteY68" fmla="*/ 594190 h 5747783"/>
              <a:gd name="connsiteX69" fmla="*/ 1804453 w 5778474"/>
              <a:gd name="connsiteY69" fmla="*/ 987388 h 5747783"/>
              <a:gd name="connsiteX70" fmla="*/ 1018079 w 5778474"/>
              <a:gd name="connsiteY70" fmla="*/ 1773762 h 5747783"/>
              <a:gd name="connsiteX71" fmla="*/ 624881 w 5778474"/>
              <a:gd name="connsiteY71" fmla="*/ 1773762 h 5747783"/>
              <a:gd name="connsiteX72" fmla="*/ 0 w 5778474"/>
              <a:gd name="connsiteY72" fmla="*/ 1148882 h 5747783"/>
              <a:gd name="connsiteX73" fmla="*/ 0 w 5778474"/>
              <a:gd name="connsiteY73" fmla="*/ 432696 h 5747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5778474" h="5747783">
                <a:moveTo>
                  <a:pt x="2119001" y="3618970"/>
                </a:moveTo>
                <a:cubicBezTo>
                  <a:pt x="2190156" y="3618970"/>
                  <a:pt x="2261310" y="3646114"/>
                  <a:pt x="2315600" y="3700404"/>
                </a:cubicBezTo>
                <a:lnTo>
                  <a:pt x="3101974" y="4486778"/>
                </a:lnTo>
                <a:cubicBezTo>
                  <a:pt x="3210552" y="4595356"/>
                  <a:pt x="3210552" y="4771398"/>
                  <a:pt x="3101974" y="4879976"/>
                </a:cubicBezTo>
                <a:lnTo>
                  <a:pt x="2315600" y="5666350"/>
                </a:lnTo>
                <a:cubicBezTo>
                  <a:pt x="2207022" y="5774928"/>
                  <a:pt x="2030980" y="5774928"/>
                  <a:pt x="1922402" y="5666350"/>
                </a:cubicBezTo>
                <a:lnTo>
                  <a:pt x="1136028" y="4879976"/>
                </a:lnTo>
                <a:cubicBezTo>
                  <a:pt x="1027449" y="4771398"/>
                  <a:pt x="1027449" y="4595356"/>
                  <a:pt x="1136028" y="4486778"/>
                </a:cubicBezTo>
                <a:lnTo>
                  <a:pt x="1922402" y="3700404"/>
                </a:lnTo>
                <a:cubicBezTo>
                  <a:pt x="1976691" y="3646114"/>
                  <a:pt x="2047846" y="3618970"/>
                  <a:pt x="2119001" y="3618970"/>
                </a:cubicBezTo>
                <a:close/>
                <a:moveTo>
                  <a:pt x="821473" y="2321442"/>
                </a:moveTo>
                <a:cubicBezTo>
                  <a:pt x="892629" y="2321443"/>
                  <a:pt x="963784" y="2348587"/>
                  <a:pt x="1018072" y="2402876"/>
                </a:cubicBezTo>
                <a:lnTo>
                  <a:pt x="1804446" y="3189250"/>
                </a:lnTo>
                <a:cubicBezTo>
                  <a:pt x="1913025" y="3297829"/>
                  <a:pt x="1913025" y="3473870"/>
                  <a:pt x="1804446" y="3582448"/>
                </a:cubicBezTo>
                <a:lnTo>
                  <a:pt x="1018072" y="4368823"/>
                </a:lnTo>
                <a:cubicBezTo>
                  <a:pt x="909494" y="4477401"/>
                  <a:pt x="733453" y="4477401"/>
                  <a:pt x="624874" y="4368823"/>
                </a:cubicBezTo>
                <a:lnTo>
                  <a:pt x="0" y="3743949"/>
                </a:lnTo>
                <a:lnTo>
                  <a:pt x="0" y="3027750"/>
                </a:lnTo>
                <a:lnTo>
                  <a:pt x="624874" y="2402876"/>
                </a:lnTo>
                <a:cubicBezTo>
                  <a:pt x="679163" y="2348587"/>
                  <a:pt x="750318" y="2321443"/>
                  <a:pt x="821473" y="2321442"/>
                </a:cubicBezTo>
                <a:close/>
                <a:moveTo>
                  <a:pt x="3416534" y="2321437"/>
                </a:moveTo>
                <a:cubicBezTo>
                  <a:pt x="3487689" y="2321437"/>
                  <a:pt x="3558844" y="2348582"/>
                  <a:pt x="3613133" y="2402870"/>
                </a:cubicBezTo>
                <a:lnTo>
                  <a:pt x="4399507" y="3189245"/>
                </a:lnTo>
                <a:cubicBezTo>
                  <a:pt x="4508086" y="3297822"/>
                  <a:pt x="4508086" y="3473865"/>
                  <a:pt x="4399507" y="3582443"/>
                </a:cubicBezTo>
                <a:lnTo>
                  <a:pt x="3613133" y="4368817"/>
                </a:lnTo>
                <a:cubicBezTo>
                  <a:pt x="3504555" y="4477395"/>
                  <a:pt x="3328513" y="4477395"/>
                  <a:pt x="3219935" y="4368817"/>
                </a:cubicBezTo>
                <a:lnTo>
                  <a:pt x="2433561" y="3582443"/>
                </a:lnTo>
                <a:cubicBezTo>
                  <a:pt x="2324983" y="3473864"/>
                  <a:pt x="2324983" y="3297823"/>
                  <a:pt x="2433561" y="3189245"/>
                </a:cubicBezTo>
                <a:lnTo>
                  <a:pt x="3219935" y="2402870"/>
                </a:lnTo>
                <a:cubicBezTo>
                  <a:pt x="3274224" y="2348582"/>
                  <a:pt x="3345379" y="2321437"/>
                  <a:pt x="3416534" y="2321437"/>
                </a:cubicBezTo>
                <a:close/>
                <a:moveTo>
                  <a:pt x="0" y="1384804"/>
                </a:moveTo>
                <a:lnTo>
                  <a:pt x="506920" y="1891724"/>
                </a:lnTo>
                <a:cubicBezTo>
                  <a:pt x="615498" y="2000302"/>
                  <a:pt x="615497" y="2176342"/>
                  <a:pt x="506919" y="2284921"/>
                </a:cubicBezTo>
                <a:lnTo>
                  <a:pt x="0" y="2791839"/>
                </a:lnTo>
                <a:close/>
                <a:moveTo>
                  <a:pt x="2119006" y="1023909"/>
                </a:moveTo>
                <a:cubicBezTo>
                  <a:pt x="2190162" y="1023908"/>
                  <a:pt x="2261317" y="1051054"/>
                  <a:pt x="2315606" y="1105343"/>
                </a:cubicBezTo>
                <a:lnTo>
                  <a:pt x="3101980" y="1891717"/>
                </a:lnTo>
                <a:cubicBezTo>
                  <a:pt x="3210558" y="2000296"/>
                  <a:pt x="3210558" y="2176337"/>
                  <a:pt x="3101980" y="2284914"/>
                </a:cubicBezTo>
                <a:lnTo>
                  <a:pt x="2315606" y="3071289"/>
                </a:lnTo>
                <a:cubicBezTo>
                  <a:pt x="2207028" y="3179867"/>
                  <a:pt x="2030987" y="3179867"/>
                  <a:pt x="1922408" y="3071289"/>
                </a:cubicBezTo>
                <a:lnTo>
                  <a:pt x="1136034" y="2284914"/>
                </a:lnTo>
                <a:cubicBezTo>
                  <a:pt x="1027455" y="2176337"/>
                  <a:pt x="1027455" y="2000296"/>
                  <a:pt x="1136034" y="1891716"/>
                </a:cubicBezTo>
                <a:lnTo>
                  <a:pt x="1922408" y="1105342"/>
                </a:lnTo>
                <a:cubicBezTo>
                  <a:pt x="1976697" y="1051053"/>
                  <a:pt x="2047852" y="1023909"/>
                  <a:pt x="2119006" y="1023909"/>
                </a:cubicBezTo>
                <a:close/>
                <a:moveTo>
                  <a:pt x="4714068" y="1023903"/>
                </a:moveTo>
                <a:cubicBezTo>
                  <a:pt x="4785223" y="1023903"/>
                  <a:pt x="4856377" y="1051048"/>
                  <a:pt x="4910667" y="1105337"/>
                </a:cubicBezTo>
                <a:lnTo>
                  <a:pt x="5697041" y="1891711"/>
                </a:lnTo>
                <a:cubicBezTo>
                  <a:pt x="5805619" y="2000289"/>
                  <a:pt x="5805619" y="2176331"/>
                  <a:pt x="5697041" y="2284909"/>
                </a:cubicBezTo>
                <a:lnTo>
                  <a:pt x="4910667" y="3071283"/>
                </a:lnTo>
                <a:cubicBezTo>
                  <a:pt x="4802089" y="3179862"/>
                  <a:pt x="4626047" y="3179861"/>
                  <a:pt x="4517469" y="3071283"/>
                </a:cubicBezTo>
                <a:lnTo>
                  <a:pt x="3731095" y="2284909"/>
                </a:lnTo>
                <a:cubicBezTo>
                  <a:pt x="3622516" y="2176331"/>
                  <a:pt x="3622516" y="2000289"/>
                  <a:pt x="3731095" y="1891711"/>
                </a:cubicBezTo>
                <a:lnTo>
                  <a:pt x="4517469" y="1105337"/>
                </a:lnTo>
                <a:cubicBezTo>
                  <a:pt x="4571758" y="1051048"/>
                  <a:pt x="4642912" y="1023903"/>
                  <a:pt x="4714068" y="1023903"/>
                </a:cubicBezTo>
                <a:close/>
                <a:moveTo>
                  <a:pt x="3027750" y="0"/>
                </a:moveTo>
                <a:lnTo>
                  <a:pt x="3805329" y="0"/>
                </a:lnTo>
                <a:lnTo>
                  <a:pt x="4399513" y="594184"/>
                </a:lnTo>
                <a:cubicBezTo>
                  <a:pt x="4508091" y="702762"/>
                  <a:pt x="4508091" y="878804"/>
                  <a:pt x="4399513" y="987382"/>
                </a:cubicBezTo>
                <a:lnTo>
                  <a:pt x="3613139" y="1773756"/>
                </a:lnTo>
                <a:cubicBezTo>
                  <a:pt x="3504560" y="1882335"/>
                  <a:pt x="3328519" y="1882335"/>
                  <a:pt x="3219941" y="1773756"/>
                </a:cubicBezTo>
                <a:lnTo>
                  <a:pt x="2433567" y="987382"/>
                </a:lnTo>
                <a:cubicBezTo>
                  <a:pt x="2324988" y="878804"/>
                  <a:pt x="2324989" y="702763"/>
                  <a:pt x="2433567" y="594184"/>
                </a:cubicBezTo>
                <a:close/>
                <a:moveTo>
                  <a:pt x="2791841" y="0"/>
                </a:moveTo>
                <a:lnTo>
                  <a:pt x="2315612" y="476229"/>
                </a:lnTo>
                <a:cubicBezTo>
                  <a:pt x="2207034" y="584808"/>
                  <a:pt x="2030993" y="584808"/>
                  <a:pt x="1922415" y="476230"/>
                </a:cubicBezTo>
                <a:lnTo>
                  <a:pt x="1446185" y="1"/>
                </a:lnTo>
                <a:close/>
                <a:moveTo>
                  <a:pt x="432697" y="0"/>
                </a:moveTo>
                <a:lnTo>
                  <a:pt x="1210263" y="0"/>
                </a:lnTo>
                <a:lnTo>
                  <a:pt x="1804453" y="594190"/>
                </a:lnTo>
                <a:cubicBezTo>
                  <a:pt x="1913031" y="702769"/>
                  <a:pt x="1913031" y="878810"/>
                  <a:pt x="1804453" y="987388"/>
                </a:cubicBezTo>
                <a:lnTo>
                  <a:pt x="1018079" y="1773762"/>
                </a:lnTo>
                <a:cubicBezTo>
                  <a:pt x="909500" y="1882341"/>
                  <a:pt x="733459" y="1882341"/>
                  <a:pt x="624881" y="1773762"/>
                </a:cubicBezTo>
                <a:lnTo>
                  <a:pt x="0" y="1148882"/>
                </a:lnTo>
                <a:lnTo>
                  <a:pt x="0" y="432696"/>
                </a:lnTo>
                <a:close/>
              </a:path>
            </a:pathLst>
          </a:custGeom>
        </p:spPr>
        <p:txBody>
          <a:bodyPr wrap="square">
            <a:noAutofit/>
          </a:bodyPr>
          <a:lstStyle/>
          <a:p>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0" y="0"/>
            <a:ext cx="5279257" cy="5530032"/>
          </a:xfrm>
          <a:custGeom>
            <a:avLst/>
            <a:gdLst>
              <a:gd name="connsiteX0" fmla="*/ 0 w 5279257"/>
              <a:gd name="connsiteY0" fmla="*/ 0 h 5530032"/>
              <a:gd name="connsiteX1" fmla="*/ 3641372 w 5279257"/>
              <a:gd name="connsiteY1" fmla="*/ 0 h 5530032"/>
              <a:gd name="connsiteX2" fmla="*/ 5010556 w 5279257"/>
              <a:gd name="connsiteY2" fmla="*/ 1369184 h 5530032"/>
              <a:gd name="connsiteX3" fmla="*/ 5010556 w 5279257"/>
              <a:gd name="connsiteY3" fmla="*/ 2666592 h 5530032"/>
              <a:gd name="connsiteX4" fmla="*/ 2415817 w 5279257"/>
              <a:gd name="connsiteY4" fmla="*/ 5261331 h 5530032"/>
              <a:gd name="connsiteX5" fmla="*/ 1118409 w 5279257"/>
              <a:gd name="connsiteY5" fmla="*/ 5261331 h 5530032"/>
              <a:gd name="connsiteX6" fmla="*/ 1 w 5279257"/>
              <a:gd name="connsiteY6" fmla="*/ 4142923 h 553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9257" h="5530032">
                <a:moveTo>
                  <a:pt x="0" y="0"/>
                </a:moveTo>
                <a:lnTo>
                  <a:pt x="3641372" y="0"/>
                </a:lnTo>
                <a:lnTo>
                  <a:pt x="5010556" y="1369184"/>
                </a:lnTo>
                <a:cubicBezTo>
                  <a:pt x="5368825" y="1727453"/>
                  <a:pt x="5368825" y="2308323"/>
                  <a:pt x="5010556" y="2666592"/>
                </a:cubicBezTo>
                <a:lnTo>
                  <a:pt x="2415817" y="5261331"/>
                </a:lnTo>
                <a:cubicBezTo>
                  <a:pt x="2057548" y="5619600"/>
                  <a:pt x="1476678" y="5619600"/>
                  <a:pt x="1118409" y="5261331"/>
                </a:cubicBezTo>
                <a:lnTo>
                  <a:pt x="1" y="4142923"/>
                </a:lnTo>
                <a:close/>
              </a:path>
            </a:pathLst>
          </a:custGeom>
        </p:spPr>
        <p:txBody>
          <a:bodyPr wrap="square">
            <a:noAutofit/>
          </a:bodyPr>
          <a:lstStyle/>
          <a:p>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DC28D3-987D-401E-95A8-72784AD93D33}" type="datetimeFigureOut">
              <a:rPr lang="zh-CN" altLang="en-US" smtClean="0"/>
              <a:t>2022/5/30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A4A5A-5C6D-4E6F-81A3-06DF189A7A6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任意多边形: 形状 15"/>
          <p:cNvSpPr/>
          <p:nvPr/>
        </p:nvSpPr>
        <p:spPr>
          <a:xfrm rot="2700000">
            <a:off x="4021881" y="3484071"/>
            <a:ext cx="6764267" cy="6764267"/>
          </a:xfrm>
          <a:custGeom>
            <a:avLst/>
            <a:gdLst>
              <a:gd name="connsiteX0" fmla="*/ 210727 w 6764267"/>
              <a:gd name="connsiteY0" fmla="*/ 210726 h 6764267"/>
              <a:gd name="connsiteX1" fmla="*/ 719464 w 6764267"/>
              <a:gd name="connsiteY1" fmla="*/ 0 h 6764267"/>
              <a:gd name="connsiteX2" fmla="*/ 6764267 w 6764267"/>
              <a:gd name="connsiteY2" fmla="*/ 0 h 6764267"/>
              <a:gd name="connsiteX3" fmla="*/ 0 w 6764267"/>
              <a:gd name="connsiteY3" fmla="*/ 6764267 h 6764267"/>
              <a:gd name="connsiteX4" fmla="*/ 0 w 6764267"/>
              <a:gd name="connsiteY4" fmla="*/ 719463 h 6764267"/>
              <a:gd name="connsiteX5" fmla="*/ 210727 w 6764267"/>
              <a:gd name="connsiteY5" fmla="*/ 210726 h 6764267"/>
              <a:gd name="connsiteX0-1" fmla="*/ 210727 w 6764267"/>
              <a:gd name="connsiteY0-2" fmla="*/ 210726 h 6764267"/>
              <a:gd name="connsiteX1-3" fmla="*/ 719464 w 6764267"/>
              <a:gd name="connsiteY1-4" fmla="*/ 0 h 6764267"/>
              <a:gd name="connsiteX2-5" fmla="*/ 6764267 w 6764267"/>
              <a:gd name="connsiteY2-6" fmla="*/ 0 h 6764267"/>
              <a:gd name="connsiteX3-7" fmla="*/ 3308399 w 6764267"/>
              <a:gd name="connsiteY3-8" fmla="*/ 3454528 h 6764267"/>
              <a:gd name="connsiteX4-9" fmla="*/ 0 w 6764267"/>
              <a:gd name="connsiteY4-10" fmla="*/ 6764267 h 6764267"/>
              <a:gd name="connsiteX5-11" fmla="*/ 0 w 6764267"/>
              <a:gd name="connsiteY5-12" fmla="*/ 719463 h 6764267"/>
              <a:gd name="connsiteX6" fmla="*/ 210727 w 6764267"/>
              <a:gd name="connsiteY6" fmla="*/ 210726 h 6764267"/>
              <a:gd name="connsiteX0-13" fmla="*/ 3308399 w 6764267"/>
              <a:gd name="connsiteY0-14" fmla="*/ 3454528 h 6764267"/>
              <a:gd name="connsiteX1-15" fmla="*/ 0 w 6764267"/>
              <a:gd name="connsiteY1-16" fmla="*/ 6764267 h 6764267"/>
              <a:gd name="connsiteX2-17" fmla="*/ 0 w 6764267"/>
              <a:gd name="connsiteY2-18" fmla="*/ 719463 h 6764267"/>
              <a:gd name="connsiteX3-19" fmla="*/ 210727 w 6764267"/>
              <a:gd name="connsiteY3-20" fmla="*/ 210726 h 6764267"/>
              <a:gd name="connsiteX4-21" fmla="*/ 719464 w 6764267"/>
              <a:gd name="connsiteY4-22" fmla="*/ 0 h 6764267"/>
              <a:gd name="connsiteX5-23" fmla="*/ 6764267 w 6764267"/>
              <a:gd name="connsiteY5-24" fmla="*/ 0 h 6764267"/>
              <a:gd name="connsiteX6-25" fmla="*/ 3399839 w 6764267"/>
              <a:gd name="connsiteY6-26" fmla="*/ 3545968 h 6764267"/>
              <a:gd name="connsiteX0-27" fmla="*/ 3308399 w 6764267"/>
              <a:gd name="connsiteY0-28" fmla="*/ 3454528 h 6764267"/>
              <a:gd name="connsiteX1-29" fmla="*/ 0 w 6764267"/>
              <a:gd name="connsiteY1-30" fmla="*/ 6764267 h 6764267"/>
              <a:gd name="connsiteX2-31" fmla="*/ 0 w 6764267"/>
              <a:gd name="connsiteY2-32" fmla="*/ 719463 h 6764267"/>
              <a:gd name="connsiteX3-33" fmla="*/ 210727 w 6764267"/>
              <a:gd name="connsiteY3-34" fmla="*/ 210726 h 6764267"/>
              <a:gd name="connsiteX4-35" fmla="*/ 719464 w 6764267"/>
              <a:gd name="connsiteY4-36" fmla="*/ 0 h 6764267"/>
              <a:gd name="connsiteX5-37" fmla="*/ 6764267 w 6764267"/>
              <a:gd name="connsiteY5-38" fmla="*/ 0 h 6764267"/>
              <a:gd name="connsiteX0-39" fmla="*/ 0 w 6764267"/>
              <a:gd name="connsiteY0-40" fmla="*/ 6764267 h 6764267"/>
              <a:gd name="connsiteX1-41" fmla="*/ 0 w 6764267"/>
              <a:gd name="connsiteY1-42" fmla="*/ 719463 h 6764267"/>
              <a:gd name="connsiteX2-43" fmla="*/ 210727 w 6764267"/>
              <a:gd name="connsiteY2-44" fmla="*/ 210726 h 6764267"/>
              <a:gd name="connsiteX3-45" fmla="*/ 719464 w 6764267"/>
              <a:gd name="connsiteY3-46" fmla="*/ 0 h 6764267"/>
              <a:gd name="connsiteX4-47" fmla="*/ 6764267 w 6764267"/>
              <a:gd name="connsiteY4-48" fmla="*/ 0 h 676426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764267" h="6764267">
                <a:moveTo>
                  <a:pt x="0" y="6764267"/>
                </a:moveTo>
                <a:lnTo>
                  <a:pt x="0" y="719463"/>
                </a:lnTo>
                <a:cubicBezTo>
                  <a:pt x="0" y="520789"/>
                  <a:pt x="80529" y="340923"/>
                  <a:pt x="210727" y="210726"/>
                </a:cubicBezTo>
                <a:cubicBezTo>
                  <a:pt x="340924" y="80529"/>
                  <a:pt x="520790" y="0"/>
                  <a:pt x="719464" y="0"/>
                </a:cubicBezTo>
                <a:lnTo>
                  <a:pt x="6764267" y="0"/>
                </a:lnTo>
              </a:path>
            </a:pathLst>
          </a:custGeom>
          <a:ln w="1524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占位符 27"/>
          <p:cNvPicPr>
            <a:picLocks noGrp="1" noChangeAspect="1"/>
          </p:cNvPicPr>
          <p:nvPr>
            <p:ph type="pic" sz="quarter" idx="12"/>
          </p:nvPr>
        </p:nvPicPr>
        <p:blipFill>
          <a:blip r:embed="rId4" cstate="screen"/>
          <a:srcRect/>
          <a:stretch>
            <a:fillRect/>
          </a:stretch>
        </p:blipFill>
        <p:spPr>
          <a:xfrm>
            <a:off x="10890792" y="3345440"/>
            <a:ext cx="1301207" cy="3069398"/>
          </a:xfrm>
        </p:spPr>
      </p:pic>
      <p:pic>
        <p:nvPicPr>
          <p:cNvPr id="26" name="图片占位符 25"/>
          <p:cNvPicPr>
            <a:picLocks noGrp="1" noChangeAspect="1"/>
          </p:cNvPicPr>
          <p:nvPr>
            <p:ph type="pic" sz="quarter" idx="11"/>
          </p:nvPr>
        </p:nvPicPr>
        <p:blipFill>
          <a:blip r:embed="rId5" cstate="screen"/>
          <a:srcRect/>
          <a:stretch>
            <a:fillRect/>
          </a:stretch>
        </p:blipFill>
        <p:spPr/>
      </p:pic>
      <p:pic>
        <p:nvPicPr>
          <p:cNvPr id="21" name="图片占位符 20"/>
          <p:cNvPicPr>
            <a:picLocks noGrp="1" noChangeAspect="1"/>
          </p:cNvPicPr>
          <p:nvPr>
            <p:ph type="pic" sz="quarter" idx="10"/>
          </p:nvPr>
        </p:nvPicPr>
        <p:blipFill>
          <a:blip r:embed="rId6" cstate="screen"/>
          <a:srcRect/>
          <a:stretch>
            <a:fillRect/>
          </a:stretch>
        </p:blipFill>
        <p:spPr/>
      </p:pic>
      <p:sp>
        <p:nvSpPr>
          <p:cNvPr id="29" name="文本框 28"/>
          <p:cNvSpPr txBox="1"/>
          <p:nvPr/>
        </p:nvSpPr>
        <p:spPr>
          <a:xfrm>
            <a:off x="680085" y="1723390"/>
            <a:ext cx="6767830" cy="583565"/>
          </a:xfrm>
          <a:prstGeom prst="rect">
            <a:avLst/>
          </a:prstGeom>
          <a:noFill/>
        </p:spPr>
        <p:txBody>
          <a:bodyPr wrap="square" rtlCol="0">
            <a:spAutoFit/>
          </a:bodyPr>
          <a:lstStyle>
            <a:defPPr>
              <a:defRPr lang="zh-CN"/>
            </a:defPPr>
            <a:lvl1pPr>
              <a:defRPr sz="2800" b="1">
                <a:solidFill>
                  <a:schemeClr val="accent1"/>
                </a:solidFill>
              </a:defRPr>
            </a:lvl1pPr>
          </a:lstStyle>
          <a:p>
            <a:r>
              <a:rPr lang="zh-CN" altLang="en-US" sz="3200" dirty="0">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北京市丰台区成人职业技能培训学校</a:t>
            </a:r>
          </a:p>
        </p:txBody>
      </p:sp>
      <p:grpSp>
        <p:nvGrpSpPr>
          <p:cNvPr id="5" name="组合 4"/>
          <p:cNvGrpSpPr/>
          <p:nvPr/>
        </p:nvGrpSpPr>
        <p:grpSpPr>
          <a:xfrm>
            <a:off x="680084" y="2482852"/>
            <a:ext cx="7084060" cy="2736215"/>
            <a:chOff x="631504" y="3193779"/>
            <a:chExt cx="1584325" cy="360000"/>
          </a:xfrm>
        </p:grpSpPr>
        <p:sp>
          <p:nvSpPr>
            <p:cNvPr id="6" name="矩形: 圆角 29"/>
            <p:cNvSpPr/>
            <p:nvPr/>
          </p:nvSpPr>
          <p:spPr>
            <a:xfrm>
              <a:off x="703573" y="3193779"/>
              <a:ext cx="1220561" cy="3600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631504" y="3274404"/>
              <a:ext cx="1584325" cy="254983"/>
            </a:xfrm>
            <a:prstGeom prst="rect">
              <a:avLst/>
            </a:prstGeom>
            <a:noFill/>
          </p:spPr>
          <p:txBody>
            <a:bodyPr wrap="square" rtlCol="0">
              <a:spAutoFit/>
              <a:scene3d>
                <a:camera prst="orthographicFront"/>
                <a:lightRig rig="threePt" dir="t"/>
              </a:scene3d>
              <a:sp3d contourW="6350"/>
            </a:bodyPr>
            <a:lstStyle>
              <a:defPPr>
                <a:defRPr lang="zh-CN"/>
              </a:defPPr>
              <a:lvl1pPr>
                <a:defRPr sz="2800" b="1">
                  <a:solidFill>
                    <a:schemeClr val="accent1"/>
                  </a:solidFill>
                </a:defRPr>
              </a:lvl1pPr>
            </a:lstStyle>
            <a:p>
              <a:pPr algn="ctr"/>
              <a:r>
                <a:rPr lang="zh-CN" altLang="en-US" sz="6000" dirty="0">
                  <a:solidFill>
                    <a:schemeClr val="bg1"/>
                  </a:solidFill>
                </a:rPr>
                <a:t>中级经济师</a:t>
              </a:r>
            </a:p>
            <a:p>
              <a:pPr algn="ctr"/>
              <a:r>
                <a:rPr lang="zh-CN" altLang="en-US" sz="6000" dirty="0">
                  <a:solidFill>
                    <a:schemeClr val="bg1"/>
                  </a:solidFill>
                </a:rPr>
                <a:t>经济基础知识</a:t>
              </a:r>
            </a:p>
          </p:txBody>
        </p:sp>
      </p:grpSp>
      <p:pic>
        <p:nvPicPr>
          <p:cNvPr id="8" name="图片 7" descr="123456"/>
          <p:cNvPicPr>
            <a:picLocks noChangeAspect="1"/>
          </p:cNvPicPr>
          <p:nvPr/>
        </p:nvPicPr>
        <p:blipFill>
          <a:blip r:embed="rId7"/>
          <a:stretch>
            <a:fillRect/>
          </a:stretch>
        </p:blipFill>
        <p:spPr>
          <a:xfrm>
            <a:off x="460375" y="541020"/>
            <a:ext cx="974090" cy="974090"/>
          </a:xfrm>
          <a:prstGeom prst="rect">
            <a:avLst/>
          </a:prstGeom>
        </p:spPr>
      </p:pic>
      <p:sp>
        <p:nvSpPr>
          <p:cNvPr id="14" name="文本框 13"/>
          <p:cNvSpPr txBox="1"/>
          <p:nvPr/>
        </p:nvSpPr>
        <p:spPr>
          <a:xfrm>
            <a:off x="5370195" y="5822315"/>
            <a:ext cx="4601845" cy="645160"/>
          </a:xfrm>
          <a:prstGeom prst="rect">
            <a:avLst/>
          </a:prstGeom>
          <a:noFill/>
        </p:spPr>
        <p:txBody>
          <a:bodyPr wrap="square" rtlCol="0">
            <a:spAutoFit/>
            <a:scene3d>
              <a:camera prst="orthographicFront"/>
              <a:lightRig rig="threePt" dir="t"/>
            </a:scene3d>
            <a:sp3d contourW="6350"/>
          </a:bodyPr>
          <a:lstStyle>
            <a:defPPr>
              <a:defRPr lang="zh-CN"/>
            </a:defPPr>
            <a:lvl1pPr>
              <a:defRPr sz="2800" b="1">
                <a:solidFill>
                  <a:schemeClr val="accent1"/>
                </a:solidFill>
              </a:defRPr>
            </a:lvl1pPr>
          </a:lstStyle>
          <a:p>
            <a:pPr algn="ctr"/>
            <a:r>
              <a:rPr lang="zh-CN" altLang="en-US" sz="3600" dirty="0">
                <a:solidFill>
                  <a:schemeClr val="bg1"/>
                </a:solidFill>
                <a:latin typeface="华文中宋" panose="02010600040101010101" charset="-122"/>
                <a:ea typeface="华文中宋" panose="02010600040101010101" charset="-122"/>
                <a:cs typeface="华文中宋" panose="02010600040101010101" charset="-122"/>
              </a:rPr>
              <a:t>求实创新  自强不息</a:t>
            </a:r>
          </a:p>
        </p:txBody>
      </p:sp>
    </p:spTree>
  </p:cSld>
  <p:clrMapOvr>
    <a:masterClrMapping/>
  </p:clrMapOvr>
  <mc:AlternateContent xmlns:mc="http://schemas.openxmlformats.org/markup-compatibility/2006" xmlns:p14="http://schemas.microsoft.com/office/powerpoint/2010/main">
    <mc:Choice Requires="p14">
      <p:transition spd="med" p14:dur="700" advTm="4000">
        <p:fade/>
      </p:transition>
    </mc:Choice>
    <mc:Fallback xmlns="">
      <p:transition spd="med"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0-#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3" decel="10000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000" fill="hold"/>
                                        <p:tgtEl>
                                          <p:spTgt spid="26"/>
                                        </p:tgtEl>
                                        <p:attrNameLst>
                                          <p:attrName>ppt_x</p:attrName>
                                        </p:attrNameLst>
                                      </p:cBhvr>
                                      <p:tavLst>
                                        <p:tav tm="0">
                                          <p:val>
                                            <p:strVal val="1+#ppt_w/2"/>
                                          </p:val>
                                        </p:tav>
                                        <p:tav tm="100000">
                                          <p:val>
                                            <p:strVal val="#ppt_x"/>
                                          </p:val>
                                        </p:tav>
                                      </p:tavLst>
                                    </p:anim>
                                    <p:anim calcmode="lin" valueType="num">
                                      <p:cBhvr additive="base">
                                        <p:cTn id="12" dur="1000" fill="hold"/>
                                        <p:tgtEl>
                                          <p:spTgt spid="26"/>
                                        </p:tgtEl>
                                        <p:attrNameLst>
                                          <p:attrName>ppt_y</p:attrName>
                                        </p:attrNameLst>
                                      </p:cBhvr>
                                      <p:tavLst>
                                        <p:tav tm="0">
                                          <p:val>
                                            <p:strVal val="0-#ppt_h/2"/>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1+#ppt_w/2"/>
                                          </p:val>
                                        </p:tav>
                                        <p:tav tm="100000">
                                          <p:val>
                                            <p:strVal val="#ppt_x"/>
                                          </p:val>
                                        </p:tav>
                                      </p:tavLst>
                                    </p:anim>
                                    <p:anim calcmode="lin" valueType="num">
                                      <p:cBhvr additive="base">
                                        <p:cTn id="16" dur="1000" fill="hold"/>
                                        <p:tgtEl>
                                          <p:spTgt spid="28"/>
                                        </p:tgtEl>
                                        <p:attrNameLst>
                                          <p:attrName>ppt_y</p:attrName>
                                        </p:attrNameLst>
                                      </p:cBhvr>
                                      <p:tavLst>
                                        <p:tav tm="0">
                                          <p:val>
                                            <p:strVal val="#ppt_y"/>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ppt_x"/>
                                          </p:val>
                                        </p:tav>
                                        <p:tav tm="100000">
                                          <p:val>
                                            <p:strVal val="#ppt_x"/>
                                          </p:val>
                                        </p:tav>
                                      </p:tavLst>
                                    </p:anim>
                                    <p:anim calcmode="lin" valueType="num">
                                      <p:cBhvr additive="base">
                                        <p:cTn id="20" dur="1000" fill="hold"/>
                                        <p:tgtEl>
                                          <p:spTgt spid="16"/>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decel="9500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1000" fill="hold"/>
                                        <p:tgtEl>
                                          <p:spTgt spid="29"/>
                                        </p:tgtEl>
                                        <p:attrNameLst>
                                          <p:attrName>ppt_x</p:attrName>
                                        </p:attrNameLst>
                                      </p:cBhvr>
                                      <p:tavLst>
                                        <p:tav tm="0">
                                          <p:val>
                                            <p:strVal val="0-#ppt_w/2"/>
                                          </p:val>
                                        </p:tav>
                                        <p:tav tm="100000">
                                          <p:val>
                                            <p:strVal val="#ppt_x"/>
                                          </p:val>
                                        </p:tav>
                                      </p:tavLst>
                                    </p:anim>
                                    <p:anim calcmode="lin" valueType="num">
                                      <p:cBhvr additive="base">
                                        <p:cTn id="25" dur="1000" fill="hold"/>
                                        <p:tgtEl>
                                          <p:spTgt spid="2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3197225" y="717550"/>
            <a:ext cx="5770245" cy="521970"/>
          </a:xfrm>
          <a:prstGeom prst="rect">
            <a:avLst/>
          </a:prstGeom>
          <a:solidFill>
            <a:schemeClr val="accent1"/>
          </a:solidFill>
        </p:spPr>
        <p:txBody>
          <a:bodyPr wrap="square" rtlCol="0" anchor="t">
            <a:spAutoFit/>
          </a:bodyPr>
          <a:lstStyle/>
          <a:p>
            <a:pPr algn="ctr"/>
            <a:r>
              <a:rPr lang="zh-CN" altLang="en-US" sz="2800" dirty="0"/>
              <a:t>第八章  经济增长和经济发展理论</a:t>
            </a:r>
          </a:p>
        </p:txBody>
      </p:sp>
      <p:sp>
        <p:nvSpPr>
          <p:cNvPr id="7" name="文本框 6"/>
          <p:cNvSpPr txBox="1"/>
          <p:nvPr/>
        </p:nvSpPr>
        <p:spPr>
          <a:xfrm>
            <a:off x="691515" y="2158365"/>
            <a:ext cx="7638415" cy="4061460"/>
          </a:xfrm>
          <a:prstGeom prst="rect">
            <a:avLst/>
          </a:prstGeom>
          <a:noFill/>
        </p:spPr>
        <p:txBody>
          <a:bodyPr wrap="square" rtlCol="0" anchor="t">
            <a:spAutoFit/>
          </a:bodyPr>
          <a:lstStyle/>
          <a:p>
            <a:r>
              <a:rPr lang="zh-CN" altLang="en-US" sz="2400" dirty="0">
                <a:solidFill>
                  <a:schemeClr val="bg1"/>
                </a:solidFill>
                <a:sym typeface="+mn-ea"/>
              </a:rPr>
              <a:t>经       经济增长</a:t>
            </a:r>
            <a:endParaRPr lang="en-US" altLang="zh-CN" sz="2400" dirty="0">
              <a:solidFill>
                <a:schemeClr val="bg1"/>
              </a:solidFill>
              <a:sym typeface="+mn-ea"/>
            </a:endParaRPr>
          </a:p>
          <a:p>
            <a:r>
              <a:rPr lang="zh-CN" altLang="en-US" sz="2400" dirty="0">
                <a:solidFill>
                  <a:schemeClr val="bg1"/>
                </a:solidFill>
                <a:sym typeface="+mn-ea"/>
              </a:rPr>
              <a:t>济</a:t>
            </a:r>
          </a:p>
          <a:p>
            <a:r>
              <a:rPr lang="zh-CN" altLang="en-US" sz="2400" dirty="0">
                <a:solidFill>
                  <a:schemeClr val="bg1"/>
                </a:solidFill>
                <a:sym typeface="+mn-ea"/>
              </a:rPr>
              <a:t>增理</a:t>
            </a:r>
          </a:p>
          <a:p>
            <a:r>
              <a:rPr lang="zh-CN" altLang="en-US" sz="2400" dirty="0">
                <a:solidFill>
                  <a:schemeClr val="bg1"/>
                </a:solidFill>
                <a:sym typeface="+mn-ea"/>
              </a:rPr>
              <a:t>长论   经济周期和经济波动</a:t>
            </a:r>
            <a:endParaRPr lang="en-US" altLang="zh-CN" sz="2400" dirty="0">
              <a:solidFill>
                <a:schemeClr val="bg1"/>
              </a:solidFill>
              <a:sym typeface="+mn-ea"/>
            </a:endParaRPr>
          </a:p>
          <a:p>
            <a:r>
              <a:rPr lang="zh-CN" altLang="en-US" sz="2400" dirty="0">
                <a:solidFill>
                  <a:schemeClr val="bg1"/>
                </a:solidFill>
                <a:sym typeface="+mn-ea"/>
              </a:rPr>
              <a:t>和</a:t>
            </a:r>
          </a:p>
          <a:p>
            <a:r>
              <a:rPr lang="zh-CN" altLang="en-US" sz="2400" dirty="0">
                <a:solidFill>
                  <a:schemeClr val="bg1"/>
                </a:solidFill>
                <a:sym typeface="+mn-ea"/>
              </a:rPr>
              <a:t>经</a:t>
            </a:r>
          </a:p>
          <a:p>
            <a:r>
              <a:rPr lang="zh-CN" altLang="en-US" sz="2400" dirty="0">
                <a:solidFill>
                  <a:schemeClr val="bg1"/>
                </a:solidFill>
                <a:sym typeface="+mn-ea"/>
              </a:rPr>
              <a:t>济      经济发展</a:t>
            </a:r>
          </a:p>
          <a:p>
            <a:pPr algn="l">
              <a:buClrTx/>
              <a:buSzTx/>
              <a:buFontTx/>
            </a:pPr>
            <a:r>
              <a:rPr lang="zh-CN" altLang="en-US" sz="2400" dirty="0">
                <a:solidFill>
                  <a:schemeClr val="bg1"/>
                </a:solidFill>
                <a:sym typeface="+mn-ea"/>
              </a:rPr>
              <a:t>发</a:t>
            </a:r>
          </a:p>
          <a:p>
            <a:pPr algn="l">
              <a:buClrTx/>
              <a:buSzTx/>
              <a:buFontTx/>
            </a:pPr>
            <a:r>
              <a:rPr lang="zh-CN" altLang="en-US" sz="2400" dirty="0">
                <a:solidFill>
                  <a:schemeClr val="bg1"/>
                </a:solidFill>
                <a:sym typeface="+mn-ea"/>
              </a:rPr>
              <a:t>展</a:t>
            </a:r>
          </a:p>
          <a:p>
            <a:pPr algn="l">
              <a:buClrTx/>
              <a:buSzTx/>
              <a:buFontTx/>
            </a:pPr>
            <a:r>
              <a:rPr lang="zh-CN" altLang="en-US" sz="2400" dirty="0">
                <a:solidFill>
                  <a:schemeClr val="bg1"/>
                </a:solidFill>
                <a:sym typeface="+mn-ea"/>
              </a:rPr>
              <a:t>     </a:t>
            </a:r>
          </a:p>
          <a:p>
            <a:r>
              <a:rPr lang="zh-CN" altLang="en-US" dirty="0">
                <a:solidFill>
                  <a:schemeClr val="bg1"/>
                </a:solidFill>
                <a:sym typeface="+mn-ea"/>
              </a:rPr>
              <a:t>                </a:t>
            </a:r>
          </a:p>
        </p:txBody>
      </p:sp>
      <p:sp>
        <p:nvSpPr>
          <p:cNvPr id="10" name="左大括号 9"/>
          <p:cNvSpPr/>
          <p:nvPr/>
        </p:nvSpPr>
        <p:spPr>
          <a:xfrm>
            <a:off x="1450975" y="2497455"/>
            <a:ext cx="141605" cy="207391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040765" y="693888"/>
            <a:ext cx="9414182" cy="5566396"/>
          </a:xfrm>
          <a:prstGeom prst="rect">
            <a:avLst/>
          </a:prstGeom>
          <a:noFill/>
        </p:spPr>
        <p:txBody>
          <a:bodyPr wrap="square" rtlCol="0" anchor="t">
            <a:spAutoFit/>
          </a:bodyPr>
          <a:lstStyle/>
          <a:p>
            <a:pPr algn="l">
              <a:lnSpc>
                <a:spcPct val="150000"/>
              </a:lnSpc>
              <a:buClrTx/>
              <a:buSzTx/>
              <a:buFontTx/>
            </a:pPr>
            <a:r>
              <a:rPr lang="zh-CN" altLang="en-US" sz="2400" dirty="0">
                <a:solidFill>
                  <a:schemeClr val="bg1"/>
                </a:solidFill>
                <a:sym typeface="+mn-ea"/>
              </a:rPr>
              <a:t>一</a:t>
            </a:r>
            <a:r>
              <a:rPr lang="en-US" altLang="zh-CN" sz="2400" dirty="0">
                <a:solidFill>
                  <a:schemeClr val="bg1"/>
                </a:solidFill>
                <a:sym typeface="+mn-ea"/>
              </a:rPr>
              <a:t>.</a:t>
            </a:r>
            <a:r>
              <a:rPr lang="zh-CN" altLang="en-US" sz="2400" dirty="0">
                <a:solidFill>
                  <a:schemeClr val="bg1"/>
                </a:solidFill>
                <a:sym typeface="+mn-ea"/>
              </a:rPr>
              <a:t>经济增长</a:t>
            </a:r>
            <a:r>
              <a:rPr lang="en-US" altLang="zh-CN" sz="2400" dirty="0">
                <a:solidFill>
                  <a:schemeClr val="bg1"/>
                </a:solidFill>
                <a:sym typeface="+mn-ea"/>
              </a:rPr>
              <a:t>(</a:t>
            </a:r>
            <a:r>
              <a:rPr lang="zh-CN" altLang="en-US" sz="2400" dirty="0">
                <a:solidFill>
                  <a:schemeClr val="bg1"/>
                </a:solidFill>
                <a:sym typeface="+mn-ea"/>
              </a:rPr>
              <a:t>共</a:t>
            </a:r>
            <a:r>
              <a:rPr lang="en-US" altLang="zh-CN" sz="2400" dirty="0">
                <a:solidFill>
                  <a:schemeClr val="bg1"/>
                </a:solidFill>
                <a:sym typeface="+mn-ea"/>
              </a:rPr>
              <a:t>2</a:t>
            </a:r>
            <a:r>
              <a:rPr lang="zh-CN" altLang="en-US" sz="2400" dirty="0">
                <a:solidFill>
                  <a:schemeClr val="bg1"/>
                </a:solidFill>
                <a:sym typeface="+mn-ea"/>
              </a:rPr>
              <a:t>个考点</a:t>
            </a:r>
            <a:r>
              <a:rPr lang="en-US" altLang="zh-CN" sz="2400" dirty="0">
                <a:solidFill>
                  <a:schemeClr val="bg1"/>
                </a:solidFill>
                <a:sym typeface="+mn-ea"/>
              </a:rPr>
              <a:t>)</a:t>
            </a:r>
            <a:endParaRPr lang="zh-CN" altLang="en-US" sz="2400" dirty="0">
              <a:solidFill>
                <a:schemeClr val="bg1"/>
              </a:solidFill>
              <a:sym typeface="+mn-ea"/>
            </a:endParaRPr>
          </a:p>
          <a:p>
            <a:pPr algn="l">
              <a:lnSpc>
                <a:spcPct val="150000"/>
              </a:lnSpc>
              <a:buClrTx/>
              <a:buSzTx/>
              <a:buFontTx/>
            </a:pPr>
            <a:r>
              <a:rPr lang="zh-CN" altLang="en-US" sz="2400" dirty="0">
                <a:solidFill>
                  <a:schemeClr val="bg1"/>
                </a:solidFill>
                <a:sym typeface="+mn-ea"/>
              </a:rPr>
              <a:t>【考点一】经济增长的含义及其与经济发展的区别</a:t>
            </a:r>
          </a:p>
          <a:p>
            <a:pPr algn="l">
              <a:lnSpc>
                <a:spcPct val="150000"/>
              </a:lnSpc>
              <a:buClrTx/>
              <a:buSzTx/>
              <a:buFontTx/>
            </a:pPr>
            <a:r>
              <a:rPr lang="en-US" altLang="zh-CN" sz="2400" dirty="0">
                <a:solidFill>
                  <a:schemeClr val="bg1"/>
                </a:solidFill>
                <a:sym typeface="+mn-ea"/>
              </a:rPr>
              <a:t>1.</a:t>
            </a:r>
            <a:r>
              <a:rPr lang="zh-CN" altLang="en-US" sz="2400" dirty="0">
                <a:solidFill>
                  <a:schemeClr val="bg1"/>
                </a:solidFill>
                <a:sym typeface="+mn-ea"/>
              </a:rPr>
              <a:t>经济增长：一个国家或地区在一定时期内的总产出与前期相比所实现的增长。通常用国内生产总值（GDP）或人均国内生产总值来衡量 。</a:t>
            </a:r>
          </a:p>
          <a:p>
            <a:pPr algn="l">
              <a:lnSpc>
                <a:spcPct val="150000"/>
              </a:lnSpc>
              <a:buClrTx/>
              <a:buSzTx/>
              <a:buFontTx/>
            </a:pPr>
            <a:r>
              <a:rPr lang="zh-CN" altLang="en-US" sz="2400" dirty="0">
                <a:solidFill>
                  <a:schemeClr val="bg1"/>
                </a:solidFill>
                <a:sym typeface="+mn-ea"/>
              </a:rPr>
              <a:t>经济增长速度：经济增长率（G）＝△Yt/Yt-1</a:t>
            </a:r>
          </a:p>
          <a:p>
            <a:pPr algn="l">
              <a:lnSpc>
                <a:spcPct val="150000"/>
              </a:lnSpc>
              <a:buClrTx/>
              <a:buSzTx/>
              <a:buFontTx/>
            </a:pPr>
            <a:r>
              <a:rPr lang="en-US" altLang="zh-CN" sz="2400" dirty="0">
                <a:solidFill>
                  <a:schemeClr val="bg1"/>
                </a:solidFill>
                <a:sym typeface="+mn-ea"/>
              </a:rPr>
              <a:t>2.</a:t>
            </a:r>
            <a:r>
              <a:rPr lang="zh-CN" altLang="en-US" sz="2400" dirty="0">
                <a:solidFill>
                  <a:schemeClr val="bg1"/>
                </a:solidFill>
                <a:sym typeface="+mn-ea"/>
              </a:rPr>
              <a:t>经济增长与经济发展的区别</a:t>
            </a:r>
          </a:p>
          <a:p>
            <a:pPr algn="l">
              <a:lnSpc>
                <a:spcPct val="150000"/>
              </a:lnSpc>
              <a:buClrTx/>
              <a:buSzTx/>
              <a:buFontTx/>
            </a:pPr>
            <a:r>
              <a:rPr lang="zh-CN" altLang="en-US" sz="2400" dirty="0">
                <a:solidFill>
                  <a:schemeClr val="bg1"/>
                </a:solidFill>
                <a:sym typeface="+mn-ea"/>
              </a:rPr>
              <a:t>经济增长是小概念，经济发展是大概念</a:t>
            </a:r>
          </a:p>
          <a:p>
            <a:pPr algn="l">
              <a:lnSpc>
                <a:spcPct val="150000"/>
              </a:lnSpc>
              <a:buClrTx/>
              <a:buSzTx/>
              <a:buFontTx/>
            </a:pPr>
            <a:r>
              <a:rPr lang="zh-CN" altLang="en-US" sz="2400" dirty="0">
                <a:solidFill>
                  <a:schemeClr val="bg1"/>
                </a:solidFill>
                <a:sym typeface="+mn-ea"/>
              </a:rPr>
              <a:t>经济增长是经济发展的基础。</a:t>
            </a:r>
          </a:p>
          <a:p>
            <a:pPr algn="l">
              <a:lnSpc>
                <a:spcPct val="150000"/>
              </a:lnSpc>
              <a:buClrTx/>
              <a:buSzTx/>
              <a:buFontTx/>
            </a:pPr>
            <a:r>
              <a:rPr lang="zh-CN" altLang="en-US" sz="2400" dirty="0">
                <a:solidFill>
                  <a:srgbClr val="FFFF00"/>
                </a:solidFill>
                <a:sym typeface="+mn-ea"/>
              </a:rPr>
              <a:t>通常情况下，计算经济增长速度时应采用不变价格计算的 GDP。</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11910" y="1150620"/>
            <a:ext cx="7802880" cy="460375"/>
          </a:xfrm>
          <a:prstGeom prst="rect">
            <a:avLst/>
          </a:prstGeom>
          <a:noFill/>
        </p:spPr>
        <p:txBody>
          <a:bodyPr wrap="square" rtlCol="0" anchor="t">
            <a:spAutoFit/>
          </a:bodyPr>
          <a:lstStyle/>
          <a:p>
            <a:pPr algn="l">
              <a:buClrTx/>
              <a:buSzTx/>
              <a:buFontTx/>
            </a:pPr>
            <a:r>
              <a:rPr lang="zh-CN" altLang="en-US" sz="2400" dirty="0">
                <a:solidFill>
                  <a:schemeClr val="bg1"/>
                </a:solidFill>
                <a:sym typeface="+mn-ea"/>
              </a:rPr>
              <a:t>【考点二】决定经济增长的基本因素及因素分解</a:t>
            </a:r>
          </a:p>
        </p:txBody>
      </p:sp>
      <p:pic>
        <p:nvPicPr>
          <p:cNvPr id="2" name="图片 1" descr="20200220113844760"/>
          <p:cNvPicPr>
            <a:picLocks noChangeAspect="1"/>
          </p:cNvPicPr>
          <p:nvPr/>
        </p:nvPicPr>
        <p:blipFill>
          <a:blip r:embed="rId4"/>
          <a:stretch>
            <a:fillRect/>
          </a:stretch>
        </p:blipFill>
        <p:spPr>
          <a:xfrm>
            <a:off x="1580515" y="1610995"/>
            <a:ext cx="7931150" cy="2234565"/>
          </a:xfrm>
          <a:prstGeom prst="rect">
            <a:avLst/>
          </a:prstGeom>
        </p:spPr>
      </p:pic>
      <p:graphicFrame>
        <p:nvGraphicFramePr>
          <p:cNvPr id="14" name="表格 13">
            <a:extLst>
              <a:ext uri="{FF2B5EF4-FFF2-40B4-BE49-F238E27FC236}">
                <a16:creationId xmlns:a16="http://schemas.microsoft.com/office/drawing/2014/main" id="{42DF8D02-B74A-418F-8167-9E1413C3976E}"/>
              </a:ext>
            </a:extLst>
          </p:cNvPr>
          <p:cNvGraphicFramePr>
            <a:graphicFrameLocks noGrp="1"/>
          </p:cNvGraphicFramePr>
          <p:nvPr/>
        </p:nvGraphicFramePr>
        <p:xfrm>
          <a:off x="1580516" y="3877985"/>
          <a:ext cx="7931151" cy="2743200"/>
        </p:xfrm>
        <a:graphic>
          <a:graphicData uri="http://schemas.openxmlformats.org/drawingml/2006/table">
            <a:tbl>
              <a:tblPr/>
              <a:tblGrid>
                <a:gridCol w="2643717">
                  <a:extLst>
                    <a:ext uri="{9D8B030D-6E8A-4147-A177-3AD203B41FA5}">
                      <a16:colId xmlns:a16="http://schemas.microsoft.com/office/drawing/2014/main" val="1367455120"/>
                    </a:ext>
                  </a:extLst>
                </a:gridCol>
                <a:gridCol w="2643717">
                  <a:extLst>
                    <a:ext uri="{9D8B030D-6E8A-4147-A177-3AD203B41FA5}">
                      <a16:colId xmlns:a16="http://schemas.microsoft.com/office/drawing/2014/main" val="553943572"/>
                    </a:ext>
                  </a:extLst>
                </a:gridCol>
                <a:gridCol w="2643717">
                  <a:extLst>
                    <a:ext uri="{9D8B030D-6E8A-4147-A177-3AD203B41FA5}">
                      <a16:colId xmlns:a16="http://schemas.microsoft.com/office/drawing/2014/main" val="1400397157"/>
                    </a:ext>
                  </a:extLst>
                </a:gridCol>
              </a:tblGrid>
              <a:tr h="914400">
                <a:tc>
                  <a:txBody>
                    <a:bodyPr/>
                    <a:lstStyle/>
                    <a:p>
                      <a:pPr algn="ctr"/>
                      <a:br>
                        <a:rPr lang="zh-CN" altLang="en-US" dirty="0">
                          <a:effectLst/>
                        </a:rPr>
                      </a:br>
                      <a:br>
                        <a:rPr lang="zh-CN" altLang="en-US" dirty="0">
                          <a:effectLst/>
                        </a:rPr>
                      </a:br>
                      <a:endParaRPr lang="zh-CN" altLang="en-US" dirty="0">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pattFill prst="pct5">
                      <a:fgClr>
                        <a:schemeClr val="accent1"/>
                      </a:fgClr>
                      <a:bgClr>
                        <a:schemeClr val="bg1"/>
                      </a:bgClr>
                    </a:pattFill>
                  </a:tcPr>
                </a:tc>
                <a:tc>
                  <a:txBody>
                    <a:bodyPr/>
                    <a:lstStyle/>
                    <a:p>
                      <a:pPr algn="ctr"/>
                      <a:r>
                        <a:rPr lang="zh-CN" altLang="en-US" b="1" dirty="0">
                          <a:effectLst/>
                        </a:rPr>
                        <a:t>公式</a:t>
                      </a:r>
                      <a:endParaRPr lang="zh-CN" altLang="en-US" dirty="0">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pattFill prst="pct5">
                      <a:fgClr>
                        <a:schemeClr val="accent1"/>
                      </a:fgClr>
                      <a:bgClr>
                        <a:schemeClr val="bg1"/>
                      </a:bgClr>
                    </a:pattFill>
                  </a:tcPr>
                </a:tc>
                <a:tc>
                  <a:txBody>
                    <a:bodyPr/>
                    <a:lstStyle/>
                    <a:p>
                      <a:pPr algn="ctr"/>
                      <a:r>
                        <a:rPr lang="zh-CN" altLang="en-US" b="1">
                          <a:effectLst/>
                        </a:rPr>
                        <a:t>观点</a:t>
                      </a:r>
                      <a:endParaRPr lang="zh-CN" altLang="en-US">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pattFill prst="pct5">
                      <a:fgClr>
                        <a:schemeClr val="accent1"/>
                      </a:fgClr>
                      <a:bgClr>
                        <a:schemeClr val="bg1"/>
                      </a:bgClr>
                    </a:pattFill>
                  </a:tcPr>
                </a:tc>
                <a:extLst>
                  <a:ext uri="{0D108BD9-81ED-4DB2-BD59-A6C34878D82A}">
                    <a16:rowId xmlns:a16="http://schemas.microsoft.com/office/drawing/2014/main" val="455390671"/>
                  </a:ext>
                </a:extLst>
              </a:tr>
              <a:tr h="640080">
                <a:tc>
                  <a:txBody>
                    <a:bodyPr/>
                    <a:lstStyle/>
                    <a:p>
                      <a:r>
                        <a:rPr lang="zh-CN" altLang="en-US" dirty="0">
                          <a:effectLst/>
                        </a:rPr>
                        <a:t>两因素分解法</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pattFill prst="pct5">
                      <a:fgClr>
                        <a:schemeClr val="accent1"/>
                      </a:fgClr>
                      <a:bgClr>
                        <a:schemeClr val="bg1"/>
                      </a:bgClr>
                    </a:pattFill>
                  </a:tcPr>
                </a:tc>
                <a:tc>
                  <a:txBody>
                    <a:bodyPr/>
                    <a:lstStyle/>
                    <a:p>
                      <a:r>
                        <a:rPr lang="en-US">
                          <a:effectLst/>
                        </a:rPr>
                        <a:t>G</a:t>
                      </a:r>
                      <a:r>
                        <a:rPr lang="en-US" baseline="-25000">
                          <a:effectLst/>
                        </a:rPr>
                        <a:t>Q</a:t>
                      </a:r>
                      <a:r>
                        <a:rPr lang="en-US">
                          <a:effectLst/>
                        </a:rPr>
                        <a:t>=G</a:t>
                      </a:r>
                      <a:r>
                        <a:rPr lang="en-US" baseline="-25000">
                          <a:effectLst/>
                        </a:rPr>
                        <a:t>H</a:t>
                      </a:r>
                      <a:r>
                        <a:rPr lang="en-US">
                          <a:effectLst/>
                        </a:rPr>
                        <a:t>+G</a:t>
                      </a:r>
                      <a:r>
                        <a:rPr lang="en-US" baseline="-25000">
                          <a:effectLst/>
                        </a:rPr>
                        <a:t>P</a:t>
                      </a:r>
                      <a:endParaRPr lang="en-US">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pattFill prst="pct5">
                      <a:fgClr>
                        <a:schemeClr val="accent1"/>
                      </a:fgClr>
                      <a:bgClr>
                        <a:schemeClr val="bg1"/>
                      </a:bgClr>
                    </a:pattFill>
                  </a:tcPr>
                </a:tc>
                <a:tc>
                  <a:txBody>
                    <a:bodyPr/>
                    <a:lstStyle/>
                    <a:p>
                      <a:r>
                        <a:rPr lang="zh-CN" altLang="en-US">
                          <a:effectLst/>
                        </a:rPr>
                        <a:t>分为：劳动时间的增加率和劳动生产率的增长率。</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pattFill prst="pct5">
                      <a:fgClr>
                        <a:schemeClr val="accent1"/>
                      </a:fgClr>
                      <a:bgClr>
                        <a:schemeClr val="bg1"/>
                      </a:bgClr>
                    </a:pattFill>
                  </a:tcPr>
                </a:tc>
                <a:extLst>
                  <a:ext uri="{0D108BD9-81ED-4DB2-BD59-A6C34878D82A}">
                    <a16:rowId xmlns:a16="http://schemas.microsoft.com/office/drawing/2014/main" val="3397736114"/>
                  </a:ext>
                </a:extLst>
              </a:tr>
              <a:tr h="914400">
                <a:tc>
                  <a:txBody>
                    <a:bodyPr/>
                    <a:lstStyle/>
                    <a:p>
                      <a:r>
                        <a:rPr lang="zh-CN" altLang="en-US">
                          <a:effectLst/>
                        </a:rPr>
                        <a:t>三因素分解法（多选、单选）</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pattFill prst="pct5">
                      <a:fgClr>
                        <a:schemeClr val="accent1"/>
                      </a:fgClr>
                      <a:bgClr>
                        <a:schemeClr val="bg1"/>
                      </a:bgClr>
                    </a:pattFill>
                  </a:tcPr>
                </a:tc>
                <a:tc>
                  <a:txBody>
                    <a:bodyPr/>
                    <a:lstStyle/>
                    <a:p>
                      <a:r>
                        <a:rPr lang="en-US" altLang="zh-CN">
                          <a:effectLst/>
                        </a:rPr>
                        <a:t>G</a:t>
                      </a:r>
                      <a:r>
                        <a:rPr lang="en-US" altLang="zh-CN" baseline="-25000">
                          <a:effectLst/>
                        </a:rPr>
                        <a:t>Y</a:t>
                      </a:r>
                      <a:r>
                        <a:rPr lang="en-US" altLang="zh-CN">
                          <a:effectLst/>
                        </a:rPr>
                        <a:t>=G</a:t>
                      </a:r>
                      <a:r>
                        <a:rPr lang="en-US" altLang="zh-CN" baseline="-25000">
                          <a:effectLst/>
                        </a:rPr>
                        <a:t>A</a:t>
                      </a:r>
                      <a:r>
                        <a:rPr lang="en-US" altLang="zh-CN">
                          <a:effectLst/>
                        </a:rPr>
                        <a:t>+αG</a:t>
                      </a:r>
                      <a:r>
                        <a:rPr lang="en-US" altLang="zh-CN" baseline="-25000">
                          <a:effectLst/>
                        </a:rPr>
                        <a:t>L</a:t>
                      </a:r>
                      <a:r>
                        <a:rPr lang="en-US" altLang="zh-CN">
                          <a:effectLst/>
                        </a:rPr>
                        <a:t>+βG</a:t>
                      </a:r>
                      <a:r>
                        <a:rPr lang="en-US" altLang="zh-CN" baseline="-25000">
                          <a:effectLst/>
                        </a:rPr>
                        <a:t>K</a:t>
                      </a:r>
                      <a:br>
                        <a:rPr lang="zh-CN" altLang="en-US">
                          <a:effectLst/>
                        </a:rPr>
                      </a:br>
                      <a:r>
                        <a:rPr lang="zh-CN" altLang="en-US">
                          <a:effectLst/>
                        </a:rPr>
                        <a:t>（</a:t>
                      </a:r>
                      <a:r>
                        <a:rPr lang="en-US" altLang="zh-CN">
                          <a:effectLst/>
                        </a:rPr>
                        <a:t>α</a:t>
                      </a:r>
                      <a:r>
                        <a:rPr lang="zh-CN" altLang="en-US">
                          <a:effectLst/>
                        </a:rPr>
                        <a:t>为劳动产出弹性、</a:t>
                      </a:r>
                      <a:r>
                        <a:rPr lang="en-US" altLang="zh-CN">
                          <a:effectLst/>
                        </a:rPr>
                        <a:t>β</a:t>
                      </a:r>
                      <a:r>
                        <a:rPr lang="zh-CN" altLang="en-US">
                          <a:effectLst/>
                        </a:rPr>
                        <a:t>为资本产出弹性）</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pattFill prst="pct5">
                      <a:fgClr>
                        <a:schemeClr val="accent1"/>
                      </a:fgClr>
                      <a:bgClr>
                        <a:schemeClr val="bg1"/>
                      </a:bgClr>
                    </a:pattFill>
                  </a:tcPr>
                </a:tc>
                <a:tc>
                  <a:txBody>
                    <a:bodyPr/>
                    <a:lstStyle/>
                    <a:p>
                      <a:r>
                        <a:rPr lang="zh-CN" altLang="en-US" dirty="0">
                          <a:effectLst/>
                        </a:rPr>
                        <a:t>分为：技术进步、劳动投入和资本投入增长。</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pattFill prst="pct5">
                      <a:fgClr>
                        <a:schemeClr val="accent1"/>
                      </a:fgClr>
                      <a:bgClr>
                        <a:schemeClr val="bg1"/>
                      </a:bgClr>
                    </a:pattFill>
                  </a:tcPr>
                </a:tc>
                <a:extLst>
                  <a:ext uri="{0D108BD9-81ED-4DB2-BD59-A6C34878D82A}">
                    <a16:rowId xmlns:a16="http://schemas.microsoft.com/office/drawing/2014/main" val="456983107"/>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11910" y="1305559"/>
            <a:ext cx="8922858" cy="4458400"/>
          </a:xfrm>
          <a:prstGeom prst="rect">
            <a:avLst/>
          </a:prstGeom>
          <a:noFill/>
        </p:spPr>
        <p:txBody>
          <a:bodyPr wrap="square" rtlCol="0" anchor="t">
            <a:spAutoFit/>
          </a:bodyPr>
          <a:lstStyle/>
          <a:p>
            <a:pPr algn="l">
              <a:lnSpc>
                <a:spcPct val="150000"/>
              </a:lnSpc>
              <a:buClrTx/>
              <a:buSzTx/>
              <a:buFontTx/>
            </a:pPr>
            <a:r>
              <a:rPr lang="zh-CN" altLang="en-US" sz="2400" dirty="0">
                <a:solidFill>
                  <a:schemeClr val="bg1"/>
                </a:solidFill>
                <a:sym typeface="+mn-ea"/>
              </a:rPr>
              <a:t>二</a:t>
            </a:r>
            <a:r>
              <a:rPr lang="en-US" altLang="zh-CN" sz="2400" dirty="0">
                <a:solidFill>
                  <a:schemeClr val="bg1"/>
                </a:solidFill>
                <a:sym typeface="+mn-ea"/>
              </a:rPr>
              <a:t>.</a:t>
            </a:r>
            <a:r>
              <a:rPr lang="zh-CN" altLang="en-US" sz="2400" dirty="0">
                <a:solidFill>
                  <a:schemeClr val="bg1"/>
                </a:solidFill>
                <a:sym typeface="+mn-ea"/>
              </a:rPr>
              <a:t>经济周期和经济波动</a:t>
            </a:r>
            <a:r>
              <a:rPr lang="en-US" altLang="zh-CN" sz="2400" dirty="0">
                <a:solidFill>
                  <a:schemeClr val="bg1"/>
                </a:solidFill>
                <a:sym typeface="+mn-ea"/>
              </a:rPr>
              <a:t>(</a:t>
            </a:r>
            <a:r>
              <a:rPr lang="zh-CN" altLang="en-US" sz="2400" dirty="0">
                <a:solidFill>
                  <a:schemeClr val="bg1"/>
                </a:solidFill>
                <a:sym typeface="+mn-ea"/>
              </a:rPr>
              <a:t>共</a:t>
            </a:r>
            <a:r>
              <a:rPr lang="en-US" altLang="zh-CN" sz="2400" dirty="0">
                <a:solidFill>
                  <a:schemeClr val="bg1"/>
                </a:solidFill>
                <a:sym typeface="+mn-ea"/>
              </a:rPr>
              <a:t>4</a:t>
            </a:r>
            <a:r>
              <a:rPr lang="zh-CN" altLang="en-US" sz="2400" dirty="0">
                <a:solidFill>
                  <a:schemeClr val="bg1"/>
                </a:solidFill>
                <a:sym typeface="+mn-ea"/>
              </a:rPr>
              <a:t>个考点</a:t>
            </a:r>
            <a:r>
              <a:rPr lang="en-US" altLang="zh-CN" sz="2400" dirty="0">
                <a:solidFill>
                  <a:schemeClr val="bg1"/>
                </a:solidFill>
                <a:sym typeface="+mn-ea"/>
              </a:rPr>
              <a:t>)</a:t>
            </a:r>
          </a:p>
          <a:p>
            <a:pPr algn="l">
              <a:lnSpc>
                <a:spcPct val="150000"/>
              </a:lnSpc>
              <a:buClrTx/>
              <a:buSzTx/>
              <a:buFontTx/>
            </a:pPr>
            <a:r>
              <a:rPr lang="zh-CN" altLang="en-US" sz="2400" dirty="0">
                <a:solidFill>
                  <a:schemeClr val="bg1"/>
                </a:solidFill>
                <a:sym typeface="+mn-ea"/>
              </a:rPr>
              <a:t>【考点一】经济周期的概念及类型</a:t>
            </a:r>
          </a:p>
          <a:p>
            <a:pPr algn="l">
              <a:lnSpc>
                <a:spcPct val="150000"/>
              </a:lnSpc>
              <a:buClrTx/>
              <a:buSzTx/>
              <a:buFontTx/>
            </a:pPr>
            <a:r>
              <a:rPr lang="zh-CN" altLang="en-US" sz="2400" dirty="0">
                <a:solidFill>
                  <a:srgbClr val="FFFF00"/>
                </a:solidFill>
                <a:sym typeface="+mn-ea"/>
              </a:rPr>
              <a:t>经济周期是指总体经济活动沿着经济增长的总体趋势而出现的有规律的扩张和收缩。</a:t>
            </a:r>
          </a:p>
          <a:p>
            <a:pPr>
              <a:lnSpc>
                <a:spcPct val="150000"/>
              </a:lnSpc>
            </a:pPr>
            <a:r>
              <a:rPr lang="zh-CN" altLang="en-US" sz="2400" dirty="0">
                <a:solidFill>
                  <a:schemeClr val="bg1"/>
                </a:solidFill>
                <a:sym typeface="+mn-ea"/>
              </a:rPr>
              <a:t>【提示】经济周期指的是总体经济活动，而不是个别部门，个别经济总量指标，比如 GDP 的单独波动也不能反映经济周期。一般认为经济周期需要通过一组经济总量指标，包括 GDP、就业和金融市场指标等才能说明经济周期。</a:t>
            </a:r>
          </a:p>
        </p:txBody>
      </p:sp>
    </p:spTree>
    <p:extLst>
      <p:ext uri="{BB962C8B-B14F-4D97-AF65-F5344CB8AC3E}">
        <p14:creationId xmlns:p14="http://schemas.microsoft.com/office/powerpoint/2010/main" val="6734960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11910" y="1305559"/>
            <a:ext cx="8922858" cy="5009833"/>
          </a:xfrm>
          <a:prstGeom prst="rect">
            <a:avLst/>
          </a:prstGeom>
          <a:noFill/>
        </p:spPr>
        <p:txBody>
          <a:bodyPr wrap="square" rtlCol="0" anchor="t">
            <a:spAutoFit/>
          </a:bodyPr>
          <a:lstStyle/>
          <a:p>
            <a:pPr algn="l">
              <a:lnSpc>
                <a:spcPct val="150000"/>
              </a:lnSpc>
              <a:buClrTx/>
              <a:buSzTx/>
              <a:buFontTx/>
            </a:pPr>
            <a:r>
              <a:rPr lang="zh-CN" altLang="en-US" sz="2400" dirty="0">
                <a:solidFill>
                  <a:schemeClr val="bg1"/>
                </a:solidFill>
              </a:rPr>
              <a:t>（</a:t>
            </a:r>
            <a:r>
              <a:rPr lang="en-US" altLang="zh-CN" sz="2400" dirty="0">
                <a:solidFill>
                  <a:schemeClr val="bg1"/>
                </a:solidFill>
              </a:rPr>
              <a:t>1</a:t>
            </a:r>
            <a:r>
              <a:rPr lang="zh-CN" altLang="en-US" sz="2400" dirty="0">
                <a:solidFill>
                  <a:schemeClr val="bg1"/>
                </a:solidFill>
              </a:rPr>
              <a:t>）</a:t>
            </a:r>
            <a:r>
              <a:rPr lang="zh-CN" altLang="en-US" sz="2400" dirty="0">
                <a:solidFill>
                  <a:srgbClr val="FFFF00"/>
                </a:solidFill>
              </a:rPr>
              <a:t>按照周期波动的时间长短，经济周期主要有三种类型，即长周期、中周期和短周期。</a:t>
            </a:r>
          </a:p>
          <a:p>
            <a:pPr>
              <a:lnSpc>
                <a:spcPct val="150000"/>
              </a:lnSpc>
            </a:pPr>
            <a:r>
              <a:rPr lang="zh-CN" altLang="en-US" sz="2400" dirty="0">
                <a:solidFill>
                  <a:schemeClr val="bg1"/>
                </a:solidFill>
              </a:rPr>
              <a:t>长周期又称长波循环或康德拉耶夫周期，每个周期的长度平均为</a:t>
            </a:r>
            <a:r>
              <a:rPr lang="en-US" altLang="zh-CN" sz="2400" dirty="0">
                <a:solidFill>
                  <a:schemeClr val="bg1"/>
                </a:solidFill>
              </a:rPr>
              <a:t>50-60</a:t>
            </a:r>
            <a:r>
              <a:rPr lang="zh-CN" altLang="en-US" sz="2400" dirty="0">
                <a:solidFill>
                  <a:schemeClr val="bg1"/>
                </a:solidFill>
              </a:rPr>
              <a:t>年。中周期又称大循环或朱格拉周期，每个周期的平均长度约为</a:t>
            </a:r>
            <a:r>
              <a:rPr lang="en-US" altLang="zh-CN" sz="2400" dirty="0">
                <a:solidFill>
                  <a:schemeClr val="bg1"/>
                </a:solidFill>
              </a:rPr>
              <a:t>8</a:t>
            </a:r>
            <a:r>
              <a:rPr lang="zh-CN" altLang="en-US" sz="2400" dirty="0">
                <a:solidFill>
                  <a:schemeClr val="bg1"/>
                </a:solidFill>
              </a:rPr>
              <a:t>年。短周期又称小循环或基钦周期，它的平均长度为</a:t>
            </a:r>
            <a:r>
              <a:rPr lang="en-US" altLang="zh-CN" sz="2400" dirty="0">
                <a:solidFill>
                  <a:schemeClr val="bg1"/>
                </a:solidFill>
              </a:rPr>
              <a:t>3</a:t>
            </a:r>
            <a:r>
              <a:rPr lang="zh-CN" altLang="en-US" sz="2400" dirty="0">
                <a:solidFill>
                  <a:schemeClr val="bg1"/>
                </a:solidFill>
              </a:rPr>
              <a:t>～</a:t>
            </a:r>
            <a:r>
              <a:rPr lang="en-US" altLang="zh-CN" sz="2400" dirty="0">
                <a:solidFill>
                  <a:schemeClr val="bg1"/>
                </a:solidFill>
              </a:rPr>
              <a:t>5</a:t>
            </a:r>
            <a:r>
              <a:rPr lang="zh-CN" altLang="en-US" sz="2400" dirty="0">
                <a:solidFill>
                  <a:schemeClr val="bg1"/>
                </a:solidFill>
              </a:rPr>
              <a:t>年。</a:t>
            </a:r>
          </a:p>
          <a:p>
            <a:pPr>
              <a:lnSpc>
                <a:spcPct val="150000"/>
              </a:lnSpc>
            </a:pPr>
            <a:r>
              <a:rPr lang="zh-CN" altLang="en-US" sz="2400" dirty="0">
                <a:solidFill>
                  <a:schemeClr val="bg1"/>
                </a:solidFill>
              </a:rPr>
              <a:t>（</a:t>
            </a:r>
            <a:r>
              <a:rPr lang="en-US" altLang="zh-CN" sz="2400" dirty="0">
                <a:solidFill>
                  <a:schemeClr val="bg1"/>
                </a:solidFill>
              </a:rPr>
              <a:t>2</a:t>
            </a:r>
            <a:r>
              <a:rPr lang="zh-CN" altLang="en-US" sz="2400" dirty="0">
                <a:solidFill>
                  <a:schemeClr val="bg1"/>
                </a:solidFill>
              </a:rPr>
              <a:t>）</a:t>
            </a:r>
            <a:r>
              <a:rPr lang="zh-CN" altLang="en-US" sz="2400" dirty="0">
                <a:solidFill>
                  <a:srgbClr val="FFFF00"/>
                </a:solidFill>
              </a:rPr>
              <a:t>按经济总量绝对下降或相对下降的不同情况分为：</a:t>
            </a:r>
          </a:p>
          <a:p>
            <a:pPr>
              <a:lnSpc>
                <a:spcPct val="150000"/>
              </a:lnSpc>
            </a:pPr>
            <a:r>
              <a:rPr lang="zh-CN" altLang="en-US" sz="2400" dirty="0">
                <a:solidFill>
                  <a:srgbClr val="FFFF00"/>
                </a:solidFill>
              </a:rPr>
              <a:t>古典型周期</a:t>
            </a:r>
            <a:r>
              <a:rPr lang="zh-CN" altLang="en-US" sz="2400" dirty="0">
                <a:solidFill>
                  <a:schemeClr val="bg1"/>
                </a:solidFill>
              </a:rPr>
              <a:t>：低谷时经济增长为负增长，</a:t>
            </a:r>
            <a:r>
              <a:rPr lang="en-US" altLang="zh-CN" sz="2400" dirty="0">
                <a:solidFill>
                  <a:schemeClr val="bg1"/>
                </a:solidFill>
              </a:rPr>
              <a:t>GDP</a:t>
            </a:r>
            <a:r>
              <a:rPr lang="zh-CN" altLang="en-US" sz="2400" dirty="0">
                <a:solidFill>
                  <a:schemeClr val="bg1"/>
                </a:solidFill>
              </a:rPr>
              <a:t>绝对减少；</a:t>
            </a:r>
          </a:p>
          <a:p>
            <a:pPr>
              <a:lnSpc>
                <a:spcPct val="150000"/>
              </a:lnSpc>
            </a:pPr>
            <a:r>
              <a:rPr lang="zh-CN" altLang="en-US" sz="2400" dirty="0">
                <a:solidFill>
                  <a:srgbClr val="FFFF00"/>
                </a:solidFill>
              </a:rPr>
              <a:t>增长型周期</a:t>
            </a:r>
            <a:r>
              <a:rPr lang="zh-CN" altLang="en-US" sz="2400" dirty="0">
                <a:solidFill>
                  <a:schemeClr val="bg1"/>
                </a:solidFill>
              </a:rPr>
              <a:t>：低谷时经济增长为正增长，</a:t>
            </a:r>
            <a:r>
              <a:rPr lang="en-US" altLang="zh-CN" sz="2400" dirty="0">
                <a:solidFill>
                  <a:schemeClr val="bg1"/>
                </a:solidFill>
              </a:rPr>
              <a:t>GDP</a:t>
            </a:r>
            <a:r>
              <a:rPr lang="zh-CN" altLang="en-US" sz="2400" dirty="0">
                <a:solidFill>
                  <a:schemeClr val="bg1"/>
                </a:solidFill>
              </a:rPr>
              <a:t>相对减少。</a:t>
            </a:r>
          </a:p>
          <a:p>
            <a:pPr algn="l">
              <a:lnSpc>
                <a:spcPct val="150000"/>
              </a:lnSpc>
              <a:buClrTx/>
              <a:buSzTx/>
              <a:buFontTx/>
            </a:pPr>
            <a:endParaRPr lang="zh-CN" altLang="en-US" sz="2400" dirty="0">
              <a:solidFill>
                <a:schemeClr val="bg1"/>
              </a:solidFill>
              <a:sym typeface="+mn-ea"/>
            </a:endParaRPr>
          </a:p>
        </p:txBody>
      </p:sp>
    </p:spTree>
    <p:extLst>
      <p:ext uri="{BB962C8B-B14F-4D97-AF65-F5344CB8AC3E}">
        <p14:creationId xmlns:p14="http://schemas.microsoft.com/office/powerpoint/2010/main" val="24884800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483869" y="523840"/>
            <a:ext cx="11459602" cy="6120393"/>
          </a:xfrm>
          <a:prstGeom prst="rect">
            <a:avLst/>
          </a:prstGeom>
          <a:noFill/>
        </p:spPr>
        <p:txBody>
          <a:bodyPr wrap="square" rtlCol="0" anchor="t">
            <a:spAutoFit/>
          </a:bodyPr>
          <a:lstStyle/>
          <a:p>
            <a:pPr algn="l">
              <a:lnSpc>
                <a:spcPct val="150000"/>
              </a:lnSpc>
              <a:buClrTx/>
              <a:buSzTx/>
              <a:buFontTx/>
            </a:pPr>
            <a:r>
              <a:rPr lang="zh-CN" altLang="en-US" sz="2400" dirty="0">
                <a:solidFill>
                  <a:schemeClr val="bg1"/>
                </a:solidFill>
                <a:sym typeface="+mn-ea"/>
              </a:rPr>
              <a:t>二</a:t>
            </a:r>
            <a:r>
              <a:rPr lang="en-US" altLang="zh-CN" sz="2400" dirty="0">
                <a:solidFill>
                  <a:schemeClr val="bg1"/>
                </a:solidFill>
                <a:sym typeface="+mn-ea"/>
              </a:rPr>
              <a:t>.</a:t>
            </a:r>
            <a:r>
              <a:rPr lang="zh-CN" altLang="en-US" sz="2400" dirty="0">
                <a:solidFill>
                  <a:schemeClr val="bg1"/>
                </a:solidFill>
                <a:sym typeface="+mn-ea"/>
              </a:rPr>
              <a:t>经济周期和经济波动</a:t>
            </a:r>
            <a:r>
              <a:rPr lang="en-US" altLang="zh-CN" sz="2400" dirty="0">
                <a:solidFill>
                  <a:schemeClr val="bg1"/>
                </a:solidFill>
                <a:sym typeface="+mn-ea"/>
              </a:rPr>
              <a:t>(</a:t>
            </a:r>
            <a:r>
              <a:rPr lang="zh-CN" altLang="en-US" sz="2400" dirty="0">
                <a:solidFill>
                  <a:schemeClr val="bg1"/>
                </a:solidFill>
                <a:sym typeface="+mn-ea"/>
              </a:rPr>
              <a:t>共</a:t>
            </a:r>
            <a:r>
              <a:rPr lang="en-US" altLang="zh-CN" sz="2400" dirty="0">
                <a:solidFill>
                  <a:schemeClr val="bg1"/>
                </a:solidFill>
                <a:sym typeface="+mn-ea"/>
              </a:rPr>
              <a:t>4</a:t>
            </a:r>
            <a:r>
              <a:rPr lang="zh-CN" altLang="en-US" sz="2400" dirty="0">
                <a:solidFill>
                  <a:schemeClr val="bg1"/>
                </a:solidFill>
                <a:sym typeface="+mn-ea"/>
              </a:rPr>
              <a:t>个考点</a:t>
            </a:r>
            <a:r>
              <a:rPr lang="en-US" altLang="zh-CN" sz="2400" dirty="0">
                <a:solidFill>
                  <a:schemeClr val="bg1"/>
                </a:solidFill>
                <a:sym typeface="+mn-ea"/>
              </a:rPr>
              <a:t>)</a:t>
            </a:r>
          </a:p>
          <a:p>
            <a:pPr algn="l">
              <a:lnSpc>
                <a:spcPct val="150000"/>
              </a:lnSpc>
              <a:buClrTx/>
              <a:buSzTx/>
              <a:buFontTx/>
            </a:pPr>
            <a:r>
              <a:rPr lang="zh-CN" altLang="en-US" sz="2400" dirty="0">
                <a:solidFill>
                  <a:schemeClr val="bg1"/>
                </a:solidFill>
                <a:sym typeface="+mn-ea"/>
              </a:rPr>
              <a:t>【考点二】经济周期的阶段划分和阶段特征</a:t>
            </a:r>
          </a:p>
          <a:p>
            <a:pPr algn="l">
              <a:lnSpc>
                <a:spcPct val="150000"/>
              </a:lnSpc>
              <a:buClrTx/>
              <a:buSzTx/>
              <a:buFontTx/>
            </a:pPr>
            <a:r>
              <a:rPr lang="zh-CN" altLang="en-US" sz="2400" dirty="0">
                <a:solidFill>
                  <a:schemeClr val="bg1"/>
                </a:solidFill>
                <a:sym typeface="+mn-ea"/>
              </a:rPr>
              <a:t>经济周期划分为</a:t>
            </a:r>
            <a:r>
              <a:rPr lang="zh-CN" altLang="en-US" sz="2400" dirty="0">
                <a:solidFill>
                  <a:srgbClr val="FFFF00"/>
                </a:solidFill>
                <a:sym typeface="+mn-ea"/>
              </a:rPr>
              <a:t>两个阶段</a:t>
            </a:r>
            <a:r>
              <a:rPr lang="en-US" altLang="zh-CN" sz="2400" dirty="0">
                <a:solidFill>
                  <a:schemeClr val="bg1"/>
                </a:solidFill>
                <a:sym typeface="+mn-ea"/>
              </a:rPr>
              <a:t>,</a:t>
            </a:r>
            <a:r>
              <a:rPr lang="zh-CN" altLang="en-US" sz="2400" dirty="0">
                <a:solidFill>
                  <a:schemeClr val="bg1"/>
                </a:solidFill>
                <a:sym typeface="+mn-ea"/>
              </a:rPr>
              <a:t>即</a:t>
            </a:r>
            <a:r>
              <a:rPr lang="zh-CN" altLang="en-US" sz="2400" dirty="0">
                <a:solidFill>
                  <a:srgbClr val="FFFF00"/>
                </a:solidFill>
                <a:sym typeface="+mn-ea"/>
              </a:rPr>
              <a:t>扩张阶段</a:t>
            </a:r>
            <a:r>
              <a:rPr lang="en-US" altLang="zh-CN" sz="2400" dirty="0">
                <a:solidFill>
                  <a:schemeClr val="bg1"/>
                </a:solidFill>
                <a:sym typeface="+mn-ea"/>
              </a:rPr>
              <a:t>(</a:t>
            </a:r>
            <a:r>
              <a:rPr lang="zh-CN" altLang="en-US" sz="2400" dirty="0">
                <a:solidFill>
                  <a:schemeClr val="bg1"/>
                </a:solidFill>
                <a:sym typeface="+mn-ea"/>
              </a:rPr>
              <a:t>分为复苏阶段和繁荣阶段</a:t>
            </a:r>
            <a:r>
              <a:rPr lang="en-US" altLang="zh-CN" sz="2400" dirty="0">
                <a:solidFill>
                  <a:schemeClr val="bg1"/>
                </a:solidFill>
                <a:sym typeface="+mn-ea"/>
              </a:rPr>
              <a:t>)</a:t>
            </a:r>
            <a:r>
              <a:rPr lang="zh-CN" altLang="en-US" sz="2400" dirty="0">
                <a:solidFill>
                  <a:schemeClr val="bg1"/>
                </a:solidFill>
                <a:sym typeface="+mn-ea"/>
              </a:rPr>
              <a:t>和</a:t>
            </a:r>
            <a:r>
              <a:rPr lang="zh-CN" altLang="en-US" sz="2400" dirty="0">
                <a:solidFill>
                  <a:srgbClr val="FFFF00"/>
                </a:solidFill>
                <a:sym typeface="+mn-ea"/>
              </a:rPr>
              <a:t>收缩或衰退</a:t>
            </a:r>
            <a:r>
              <a:rPr lang="zh-CN" altLang="en-US" sz="2400" dirty="0">
                <a:solidFill>
                  <a:schemeClr val="bg1"/>
                </a:solidFill>
                <a:sym typeface="+mn-ea"/>
              </a:rPr>
              <a:t>阶段</a:t>
            </a:r>
            <a:r>
              <a:rPr lang="en-US" altLang="zh-CN" sz="2400" dirty="0">
                <a:solidFill>
                  <a:schemeClr val="bg1"/>
                </a:solidFill>
                <a:sym typeface="+mn-ea"/>
              </a:rPr>
              <a:t>(</a:t>
            </a:r>
            <a:r>
              <a:rPr lang="zh-CN" altLang="en-US" sz="2400" dirty="0">
                <a:solidFill>
                  <a:schemeClr val="bg1"/>
                </a:solidFill>
                <a:sym typeface="+mn-ea"/>
              </a:rPr>
              <a:t>如果衰退特别严重，则可称为萧条</a:t>
            </a:r>
            <a:r>
              <a:rPr lang="en-US" altLang="zh-CN" sz="2400" dirty="0">
                <a:solidFill>
                  <a:schemeClr val="bg1"/>
                </a:solidFill>
                <a:sym typeface="+mn-ea"/>
              </a:rPr>
              <a:t>)</a:t>
            </a:r>
            <a:r>
              <a:rPr lang="zh-CN" altLang="en-US" sz="2400" dirty="0">
                <a:solidFill>
                  <a:schemeClr val="bg1"/>
                </a:solidFill>
                <a:sym typeface="+mn-ea"/>
              </a:rPr>
              <a:t>。</a:t>
            </a:r>
          </a:p>
          <a:p>
            <a:pPr algn="l">
              <a:lnSpc>
                <a:spcPct val="150000"/>
              </a:lnSpc>
              <a:buClrTx/>
              <a:buSzTx/>
              <a:buFontTx/>
            </a:pPr>
            <a:r>
              <a:rPr lang="zh-CN" altLang="en-US" sz="2400" dirty="0">
                <a:solidFill>
                  <a:schemeClr val="bg1"/>
                </a:solidFill>
                <a:sym typeface="+mn-ea"/>
              </a:rPr>
              <a:t>在经济周期中的</a:t>
            </a:r>
            <a:r>
              <a:rPr lang="zh-CN" altLang="en-US" sz="2400" dirty="0">
                <a:solidFill>
                  <a:srgbClr val="FFFF00"/>
                </a:solidFill>
                <a:sym typeface="+mn-ea"/>
              </a:rPr>
              <a:t>复苏和繁荣阶段</a:t>
            </a:r>
            <a:r>
              <a:rPr lang="en-US" altLang="zh-CN" sz="2400" dirty="0">
                <a:solidFill>
                  <a:schemeClr val="bg1"/>
                </a:solidFill>
                <a:sym typeface="+mn-ea"/>
              </a:rPr>
              <a:t>,</a:t>
            </a:r>
            <a:r>
              <a:rPr lang="zh-CN" altLang="en-US" sz="2400" dirty="0">
                <a:solidFill>
                  <a:schemeClr val="bg1"/>
                </a:solidFill>
                <a:sym typeface="+mn-ea"/>
              </a:rPr>
              <a:t>可能出现的</a:t>
            </a:r>
            <a:r>
              <a:rPr lang="zh-CN" altLang="en-US" sz="2400" dirty="0">
                <a:solidFill>
                  <a:srgbClr val="FFFF00"/>
                </a:solidFill>
                <a:sym typeface="+mn-ea"/>
              </a:rPr>
              <a:t>一般特征</a:t>
            </a:r>
            <a:r>
              <a:rPr lang="zh-CN" altLang="en-US" sz="2400" dirty="0">
                <a:solidFill>
                  <a:schemeClr val="bg1"/>
                </a:solidFill>
                <a:sym typeface="+mn-ea"/>
              </a:rPr>
              <a:t>是</a:t>
            </a:r>
            <a:r>
              <a:rPr lang="en-US" altLang="zh-CN" sz="2400" dirty="0">
                <a:solidFill>
                  <a:schemeClr val="bg1"/>
                </a:solidFill>
                <a:sym typeface="+mn-ea"/>
              </a:rPr>
              <a:t>,</a:t>
            </a:r>
            <a:r>
              <a:rPr lang="zh-CN" altLang="en-US" sz="2400" dirty="0">
                <a:solidFill>
                  <a:schemeClr val="bg1"/>
                </a:solidFill>
                <a:sym typeface="+mn-ea"/>
              </a:rPr>
              <a:t>伴随着经济增长速度的持续提高</a:t>
            </a:r>
            <a:r>
              <a:rPr lang="en-US" altLang="zh-CN" sz="2400" dirty="0">
                <a:solidFill>
                  <a:schemeClr val="bg1"/>
                </a:solidFill>
                <a:sym typeface="+mn-ea"/>
              </a:rPr>
              <a:t>,</a:t>
            </a:r>
            <a:r>
              <a:rPr lang="zh-CN" altLang="en-US" sz="2400" dirty="0">
                <a:solidFill>
                  <a:schemeClr val="bg1"/>
                </a:solidFill>
                <a:sym typeface="+mn-ea"/>
              </a:rPr>
              <a:t>投资持续增长</a:t>
            </a:r>
            <a:r>
              <a:rPr lang="en-US" altLang="zh-CN" sz="2400" dirty="0">
                <a:solidFill>
                  <a:schemeClr val="bg1"/>
                </a:solidFill>
                <a:sym typeface="+mn-ea"/>
              </a:rPr>
              <a:t>,</a:t>
            </a:r>
            <a:r>
              <a:rPr lang="zh-CN" altLang="en-US" sz="2400" dirty="0">
                <a:solidFill>
                  <a:schemeClr val="bg1"/>
                </a:solidFill>
                <a:sym typeface="+mn-ea"/>
              </a:rPr>
              <a:t>产量不断扩大</a:t>
            </a:r>
            <a:r>
              <a:rPr lang="en-US" altLang="zh-CN" sz="2400" dirty="0">
                <a:solidFill>
                  <a:schemeClr val="bg1"/>
                </a:solidFill>
                <a:sym typeface="+mn-ea"/>
              </a:rPr>
              <a:t>,</a:t>
            </a:r>
            <a:r>
              <a:rPr lang="zh-CN" altLang="en-US" sz="2400" dirty="0">
                <a:solidFill>
                  <a:schemeClr val="bg1"/>
                </a:solidFill>
                <a:sym typeface="+mn-ea"/>
              </a:rPr>
              <a:t>市场需求旺盛</a:t>
            </a:r>
            <a:r>
              <a:rPr lang="en-US" altLang="zh-CN" sz="2400" dirty="0">
                <a:solidFill>
                  <a:schemeClr val="bg1"/>
                </a:solidFill>
                <a:sym typeface="+mn-ea"/>
              </a:rPr>
              <a:t>,</a:t>
            </a:r>
            <a:r>
              <a:rPr lang="zh-CN" altLang="en-US" sz="2400" dirty="0">
                <a:solidFill>
                  <a:schemeClr val="bg1"/>
                </a:solidFill>
                <a:sym typeface="+mn-ea"/>
              </a:rPr>
              <a:t>就业机会增多</a:t>
            </a:r>
            <a:r>
              <a:rPr lang="en-US" altLang="zh-CN" sz="2400" dirty="0">
                <a:solidFill>
                  <a:schemeClr val="bg1"/>
                </a:solidFill>
                <a:sym typeface="+mn-ea"/>
              </a:rPr>
              <a:t>,</a:t>
            </a:r>
            <a:r>
              <a:rPr lang="zh-CN" altLang="en-US" sz="2400" dirty="0">
                <a:solidFill>
                  <a:schemeClr val="bg1"/>
                </a:solidFill>
                <a:sym typeface="+mn-ea"/>
              </a:rPr>
              <a:t>企业利润、居民收入和消费水平都有不同程度的提高，但也常常伴随着通货膨胀。</a:t>
            </a:r>
          </a:p>
          <a:p>
            <a:pPr algn="l">
              <a:lnSpc>
                <a:spcPct val="150000"/>
              </a:lnSpc>
              <a:buClrTx/>
              <a:buSzTx/>
              <a:buFontTx/>
            </a:pPr>
            <a:r>
              <a:rPr lang="zh-CN" altLang="en-US" sz="2400" dirty="0">
                <a:solidFill>
                  <a:schemeClr val="bg1"/>
                </a:solidFill>
                <a:sym typeface="+mn-ea"/>
              </a:rPr>
              <a:t>在经济的</a:t>
            </a:r>
            <a:r>
              <a:rPr lang="zh-CN" altLang="en-US" sz="2400" dirty="0">
                <a:solidFill>
                  <a:srgbClr val="FFFF00"/>
                </a:solidFill>
                <a:sym typeface="+mn-ea"/>
              </a:rPr>
              <a:t>衰退或萧条时期</a:t>
            </a:r>
            <a:r>
              <a:rPr lang="zh-CN" altLang="en-US" sz="2400" dirty="0">
                <a:solidFill>
                  <a:schemeClr val="bg1"/>
                </a:solidFill>
                <a:sym typeface="+mn-ea"/>
              </a:rPr>
              <a:t>，伴随着经济增长速度的持续下滑，投资活动萎缩，生产发展缓慢，甚至出现停滞或下降，产品滞销，就业机会减少，失业率提高，企业利润水平下降，亏损、破产企业的数量增多，居民收入和消费水平呈不同程度的下降趋势。</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82247" y="826066"/>
            <a:ext cx="9182589" cy="5012398"/>
          </a:xfrm>
          <a:prstGeom prst="rect">
            <a:avLst/>
          </a:prstGeom>
          <a:noFill/>
        </p:spPr>
        <p:txBody>
          <a:bodyPr wrap="square" rtlCol="0" anchor="t">
            <a:spAutoFit/>
          </a:bodyPr>
          <a:lstStyle/>
          <a:p>
            <a:pPr algn="l">
              <a:lnSpc>
                <a:spcPct val="150000"/>
              </a:lnSpc>
              <a:buClrTx/>
              <a:buSzTx/>
              <a:buFontTx/>
            </a:pPr>
            <a:r>
              <a:rPr lang="zh-CN" altLang="en-US" sz="2400" dirty="0">
                <a:solidFill>
                  <a:schemeClr val="bg1"/>
                </a:solidFill>
                <a:sym typeface="+mn-ea"/>
              </a:rPr>
              <a:t>【考点三】经济波动的</a:t>
            </a:r>
            <a:r>
              <a:rPr lang="zh-CN" altLang="en-US" sz="2400" dirty="0">
                <a:solidFill>
                  <a:srgbClr val="FFFF00"/>
                </a:solidFill>
                <a:sym typeface="+mn-ea"/>
              </a:rPr>
              <a:t>一般原因</a:t>
            </a:r>
          </a:p>
          <a:p>
            <a:pPr algn="l">
              <a:lnSpc>
                <a:spcPct val="150000"/>
              </a:lnSpc>
              <a:buClrTx/>
              <a:buSzTx/>
              <a:buFontTx/>
            </a:pPr>
            <a:r>
              <a:rPr lang="zh-CN" altLang="en-US" sz="2400" dirty="0">
                <a:solidFill>
                  <a:schemeClr val="bg1"/>
                </a:solidFill>
                <a:sym typeface="+mn-ea"/>
              </a:rPr>
              <a:t>(1)</a:t>
            </a:r>
            <a:r>
              <a:rPr lang="zh-CN" altLang="en-US" sz="2400" dirty="0">
                <a:solidFill>
                  <a:srgbClr val="FFFF00"/>
                </a:solidFill>
                <a:sym typeface="+mn-ea"/>
              </a:rPr>
              <a:t>投资率的变动</a:t>
            </a:r>
            <a:r>
              <a:rPr lang="zh-CN" altLang="en-US" sz="2400" dirty="0">
                <a:solidFill>
                  <a:schemeClr val="bg1"/>
                </a:solidFill>
                <a:sym typeface="+mn-ea"/>
              </a:rPr>
              <a:t>：一般而言，投资与经济增长具有正相关关系。</a:t>
            </a:r>
          </a:p>
          <a:p>
            <a:pPr algn="l">
              <a:lnSpc>
                <a:spcPct val="150000"/>
              </a:lnSpc>
              <a:buClrTx/>
              <a:buSzTx/>
              <a:buFontTx/>
            </a:pPr>
            <a:r>
              <a:rPr lang="zh-CN" altLang="en-US" sz="2400" dirty="0">
                <a:solidFill>
                  <a:schemeClr val="bg1"/>
                </a:solidFill>
                <a:sym typeface="+mn-ea"/>
              </a:rPr>
              <a:t>(2)</a:t>
            </a:r>
            <a:r>
              <a:rPr lang="zh-CN" altLang="en-US" sz="2400" dirty="0">
                <a:solidFill>
                  <a:srgbClr val="FFFF00"/>
                </a:solidFill>
                <a:sym typeface="+mn-ea"/>
              </a:rPr>
              <a:t>消费需求的波动</a:t>
            </a:r>
            <a:r>
              <a:rPr lang="zh-CN" altLang="en-US" sz="2400" dirty="0">
                <a:solidFill>
                  <a:schemeClr val="bg1"/>
                </a:solidFill>
                <a:sym typeface="+mn-ea"/>
              </a:rPr>
              <a:t>：消费需求不足，会导致总需求小于总供给，进而导致产出下降，失业增加，从而使经济增长率下降。</a:t>
            </a:r>
          </a:p>
          <a:p>
            <a:pPr algn="l">
              <a:lnSpc>
                <a:spcPct val="150000"/>
              </a:lnSpc>
              <a:buClrTx/>
              <a:buSzTx/>
              <a:buFontTx/>
            </a:pPr>
            <a:r>
              <a:rPr lang="zh-CN" altLang="en-US" sz="2400" dirty="0">
                <a:solidFill>
                  <a:schemeClr val="bg1"/>
                </a:solidFill>
                <a:sym typeface="+mn-ea"/>
              </a:rPr>
              <a:t>(3)</a:t>
            </a:r>
            <a:r>
              <a:rPr lang="zh-CN" altLang="en-US" sz="2400" dirty="0">
                <a:solidFill>
                  <a:srgbClr val="FFFF00"/>
                </a:solidFill>
                <a:sym typeface="+mn-ea"/>
              </a:rPr>
              <a:t>技术进步的状况</a:t>
            </a:r>
            <a:r>
              <a:rPr lang="zh-CN" altLang="en-US" sz="2400" dirty="0">
                <a:solidFill>
                  <a:schemeClr val="bg1"/>
                </a:solidFill>
                <a:sym typeface="+mn-ea"/>
              </a:rPr>
              <a:t>：当技术进步较快时，经济增长速度较快；当技术进步缓慢时，经济增长就比较缓慢。</a:t>
            </a:r>
          </a:p>
          <a:p>
            <a:pPr algn="l">
              <a:lnSpc>
                <a:spcPct val="150000"/>
              </a:lnSpc>
              <a:buClrTx/>
              <a:buSzTx/>
              <a:buFontTx/>
            </a:pPr>
            <a:r>
              <a:rPr lang="zh-CN" altLang="en-US" sz="2400" dirty="0">
                <a:solidFill>
                  <a:schemeClr val="bg1"/>
                </a:solidFill>
                <a:sym typeface="+mn-ea"/>
              </a:rPr>
              <a:t>(4)</a:t>
            </a:r>
            <a:r>
              <a:rPr lang="zh-CN" altLang="en-US" sz="2400" dirty="0">
                <a:solidFill>
                  <a:srgbClr val="FFFF00"/>
                </a:solidFill>
                <a:sym typeface="+mn-ea"/>
              </a:rPr>
              <a:t>预期的变化</a:t>
            </a:r>
            <a:r>
              <a:rPr lang="zh-CN" altLang="en-US" sz="2400" dirty="0">
                <a:solidFill>
                  <a:schemeClr val="bg1"/>
                </a:solidFill>
                <a:sym typeface="+mn-ea"/>
              </a:rPr>
              <a:t>：人们对经济前景的预测和判断往往会影响经济主体的决策行为。当人们对今后经济增长的预期比较乐观时，就愿意增加消费和投资，从而推动经济增长。</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11910" y="1305560"/>
            <a:ext cx="7802880" cy="5816977"/>
          </a:xfrm>
          <a:prstGeom prst="rect">
            <a:avLst/>
          </a:prstGeom>
          <a:noFill/>
        </p:spPr>
        <p:txBody>
          <a:bodyPr wrap="square" rtlCol="0" anchor="t">
            <a:spAutoFit/>
          </a:bodyPr>
          <a:lstStyle/>
          <a:p>
            <a:pPr algn="l">
              <a:lnSpc>
                <a:spcPct val="150000"/>
              </a:lnSpc>
              <a:buClrTx/>
              <a:buSzTx/>
              <a:buFontTx/>
            </a:pPr>
            <a:r>
              <a:rPr lang="zh-CN" altLang="en-US" sz="2400" dirty="0">
                <a:solidFill>
                  <a:schemeClr val="bg1"/>
                </a:solidFill>
                <a:sym typeface="+mn-ea"/>
              </a:rPr>
              <a:t>(5)</a:t>
            </a:r>
            <a:r>
              <a:rPr lang="zh-CN" altLang="en-US" sz="2400" dirty="0">
                <a:solidFill>
                  <a:srgbClr val="FFFF00"/>
                </a:solidFill>
                <a:sym typeface="+mn-ea"/>
              </a:rPr>
              <a:t>经济体制的变动</a:t>
            </a:r>
            <a:r>
              <a:rPr lang="zh-CN" altLang="en-US" sz="2400" dirty="0">
                <a:solidFill>
                  <a:schemeClr val="bg1"/>
                </a:solidFill>
                <a:sym typeface="+mn-ea"/>
              </a:rPr>
              <a:t>：在过去的计划经济体制下，由于我国地方政府或国有企业的“预算软约束”，使投资需求增长过快，导致经济存在过热状态。当政府对此进行调整时。又会导致经济增速下降。</a:t>
            </a:r>
          </a:p>
          <a:p>
            <a:pPr algn="l">
              <a:lnSpc>
                <a:spcPct val="150000"/>
              </a:lnSpc>
              <a:buClrTx/>
              <a:buSzTx/>
              <a:buFontTx/>
            </a:pPr>
            <a:r>
              <a:rPr lang="zh-CN" altLang="en-US" sz="2400" dirty="0">
                <a:solidFill>
                  <a:schemeClr val="bg1"/>
                </a:solidFill>
                <a:sym typeface="+mn-ea"/>
              </a:rPr>
              <a:t>(6)</a:t>
            </a:r>
            <a:r>
              <a:rPr lang="zh-CN" altLang="en-US" sz="2400" dirty="0">
                <a:solidFill>
                  <a:srgbClr val="FFFF00"/>
                </a:solidFill>
                <a:sym typeface="+mn-ea"/>
              </a:rPr>
              <a:t>国际经济因素的冲击</a:t>
            </a:r>
            <a:r>
              <a:rPr lang="zh-CN" altLang="en-US" sz="2400" dirty="0">
                <a:solidFill>
                  <a:schemeClr val="bg1"/>
                </a:solidFill>
                <a:sym typeface="+mn-ea"/>
              </a:rPr>
              <a:t>：由于经济全球化的影响，各个国家或地区的经济活动是紧密联系的，一个或少数几个国家经济出现衰退，很可能波及相关国家，从而导致这些国家的经济波动。如2008年以来我国经济波动的主要原因就是受到了国际金融危机的严重冲击。</a:t>
            </a:r>
          </a:p>
          <a:p>
            <a:pPr algn="l">
              <a:buClrTx/>
              <a:buSzTx/>
              <a:buFontTx/>
            </a:pPr>
            <a:endParaRPr lang="zh-CN" altLang="en-US" sz="2400" dirty="0">
              <a:solidFill>
                <a:schemeClr val="bg1"/>
              </a:solidFill>
              <a:sym typeface="+mn-ea"/>
            </a:endParaRPr>
          </a:p>
          <a:p>
            <a:pPr algn="l">
              <a:buClrTx/>
              <a:buSzTx/>
              <a:buFontTx/>
            </a:pPr>
            <a:endParaRPr lang="zh-CN" altLang="en-US" sz="2400" dirty="0">
              <a:solidFill>
                <a:schemeClr val="bg1"/>
              </a:solidFill>
              <a:sym typeface="+mn-ea"/>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4"/>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11910" y="1305560"/>
            <a:ext cx="7802880" cy="1200329"/>
          </a:xfrm>
          <a:prstGeom prst="rect">
            <a:avLst/>
          </a:prstGeom>
          <a:noFill/>
        </p:spPr>
        <p:txBody>
          <a:bodyPr wrap="square" rtlCol="0" anchor="t">
            <a:spAutoFit/>
          </a:bodyPr>
          <a:lstStyle/>
          <a:p>
            <a:pPr algn="l">
              <a:buClrTx/>
              <a:buSzTx/>
              <a:buFontTx/>
            </a:pPr>
            <a:r>
              <a:rPr lang="zh-CN" altLang="en-US" sz="2400" dirty="0">
                <a:solidFill>
                  <a:schemeClr val="bg1"/>
                </a:solidFill>
                <a:sym typeface="+mn-ea"/>
              </a:rPr>
              <a:t>【考点四】分析和预测经济波动的指标体系</a:t>
            </a:r>
          </a:p>
          <a:p>
            <a:pPr algn="l">
              <a:buClrTx/>
              <a:buSzTx/>
              <a:buFontTx/>
            </a:pPr>
            <a:endParaRPr lang="zh-CN" altLang="en-US" sz="2400" dirty="0">
              <a:solidFill>
                <a:schemeClr val="bg1"/>
              </a:solidFill>
              <a:sym typeface="+mn-ea"/>
            </a:endParaRPr>
          </a:p>
          <a:p>
            <a:pPr algn="l">
              <a:buClrTx/>
              <a:buSzTx/>
              <a:buFontTx/>
            </a:pPr>
            <a:endParaRPr lang="zh-CN" altLang="en-US" sz="2400" dirty="0">
              <a:solidFill>
                <a:schemeClr val="bg1"/>
              </a:solidFill>
              <a:sym typeface="+mn-ea"/>
            </a:endParaRPr>
          </a:p>
        </p:txBody>
      </p:sp>
      <p:graphicFrame>
        <p:nvGraphicFramePr>
          <p:cNvPr id="2" name="表格 1"/>
          <p:cNvGraphicFramePr/>
          <p:nvPr>
            <p:custDataLst>
              <p:tags r:id="rId1"/>
            </p:custDataLst>
          </p:nvPr>
        </p:nvGraphicFramePr>
        <p:xfrm>
          <a:off x="1645920" y="2194564"/>
          <a:ext cx="7927341" cy="1969465"/>
        </p:xfrm>
        <a:graphic>
          <a:graphicData uri="http://schemas.openxmlformats.org/drawingml/2006/table">
            <a:tbl>
              <a:tblPr firstRow="1" bandRow="1">
                <a:tableStyleId>{5C22544A-7EE6-4342-B048-85BDC9FD1C3A}</a:tableStyleId>
              </a:tblPr>
              <a:tblGrid>
                <a:gridCol w="2642447">
                  <a:extLst>
                    <a:ext uri="{9D8B030D-6E8A-4147-A177-3AD203B41FA5}">
                      <a16:colId xmlns:a16="http://schemas.microsoft.com/office/drawing/2014/main" val="20000"/>
                    </a:ext>
                  </a:extLst>
                </a:gridCol>
                <a:gridCol w="2642447">
                  <a:extLst>
                    <a:ext uri="{9D8B030D-6E8A-4147-A177-3AD203B41FA5}">
                      <a16:colId xmlns:a16="http://schemas.microsoft.com/office/drawing/2014/main" val="20001"/>
                    </a:ext>
                  </a:extLst>
                </a:gridCol>
                <a:gridCol w="2642447">
                  <a:extLst>
                    <a:ext uri="{9D8B030D-6E8A-4147-A177-3AD203B41FA5}">
                      <a16:colId xmlns:a16="http://schemas.microsoft.com/office/drawing/2014/main" val="20002"/>
                    </a:ext>
                  </a:extLst>
                </a:gridCol>
              </a:tblGrid>
              <a:tr h="579254">
                <a:tc>
                  <a:txBody>
                    <a:bodyPr/>
                    <a:lstStyle/>
                    <a:p>
                      <a:pPr>
                        <a:buNone/>
                      </a:pPr>
                      <a:r>
                        <a:rPr lang="zh-CN" altLang="en-US" dirty="0"/>
                        <a:t>一致指标</a:t>
                      </a:r>
                    </a:p>
                  </a:txBody>
                  <a:tcPr/>
                </a:tc>
                <a:tc>
                  <a:txBody>
                    <a:bodyPr/>
                    <a:lstStyle/>
                    <a:p>
                      <a:pPr>
                        <a:buNone/>
                      </a:pPr>
                      <a:r>
                        <a:rPr lang="zh-CN" altLang="en-US"/>
                        <a:t>先行指标</a:t>
                      </a:r>
                    </a:p>
                  </a:txBody>
                  <a:tcPr/>
                </a:tc>
                <a:tc>
                  <a:txBody>
                    <a:bodyPr/>
                    <a:lstStyle/>
                    <a:p>
                      <a:pPr>
                        <a:buNone/>
                      </a:pPr>
                      <a:r>
                        <a:rPr lang="zh-CN" altLang="en-US"/>
                        <a:t>滞后指标</a:t>
                      </a:r>
                    </a:p>
                  </a:txBody>
                  <a:tcPr/>
                </a:tc>
                <a:extLst>
                  <a:ext uri="{0D108BD9-81ED-4DB2-BD59-A6C34878D82A}">
                    <a16:rowId xmlns:a16="http://schemas.microsoft.com/office/drawing/2014/main" val="10000"/>
                  </a:ext>
                </a:extLst>
              </a:tr>
              <a:tr h="1390211">
                <a:tc>
                  <a:txBody>
                    <a:bodyPr/>
                    <a:lstStyle/>
                    <a:p>
                      <a:pPr>
                        <a:buNone/>
                      </a:pPr>
                      <a:r>
                        <a:rPr lang="zh-CN" altLang="en-US" dirty="0"/>
                        <a:t>工业总产值</a:t>
                      </a:r>
                    </a:p>
                    <a:p>
                      <a:pPr>
                        <a:buNone/>
                      </a:pPr>
                      <a:r>
                        <a:rPr lang="zh-CN" altLang="en-US" dirty="0"/>
                        <a:t>固定资产投资额</a:t>
                      </a:r>
                    </a:p>
                    <a:p>
                      <a:pPr>
                        <a:buNone/>
                      </a:pPr>
                      <a:r>
                        <a:rPr lang="zh-CN" altLang="en-US" dirty="0"/>
                        <a:t>社会消费品零售总额</a:t>
                      </a:r>
                    </a:p>
                  </a:txBody>
                  <a:tcPr/>
                </a:tc>
                <a:tc>
                  <a:txBody>
                    <a:bodyPr/>
                    <a:lstStyle/>
                    <a:p>
                      <a:pPr>
                        <a:buNone/>
                      </a:pPr>
                      <a:r>
                        <a:rPr lang="zh-CN" altLang="en-US" dirty="0"/>
                        <a:t>制造业订货单</a:t>
                      </a:r>
                    </a:p>
                    <a:p>
                      <a:pPr>
                        <a:buNone/>
                      </a:pPr>
                      <a:r>
                        <a:rPr lang="zh-CN" altLang="en-US" dirty="0"/>
                        <a:t>股票价格指数</a:t>
                      </a:r>
                    </a:p>
                    <a:p>
                      <a:pPr>
                        <a:buNone/>
                      </a:pPr>
                      <a:r>
                        <a:rPr lang="zh-CN" altLang="en-US" dirty="0"/>
                        <a:t>广义货币</a:t>
                      </a:r>
                      <a:r>
                        <a:rPr lang="en-US" altLang="zh-CN" dirty="0"/>
                        <a:t>M2</a:t>
                      </a:r>
                    </a:p>
                  </a:txBody>
                  <a:tcPr/>
                </a:tc>
                <a:tc>
                  <a:txBody>
                    <a:bodyPr/>
                    <a:lstStyle/>
                    <a:p>
                      <a:pPr>
                        <a:buNone/>
                      </a:pPr>
                      <a:r>
                        <a:rPr lang="zh-CN" altLang="en-US" dirty="0"/>
                        <a:t>库存</a:t>
                      </a:r>
                    </a:p>
                    <a:p>
                      <a:pPr>
                        <a:buNone/>
                      </a:pPr>
                      <a:r>
                        <a:rPr lang="zh-CN" altLang="en-US" dirty="0"/>
                        <a:t>居民消费价额指数</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7487514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080315" y="799396"/>
            <a:ext cx="9154453" cy="6001643"/>
          </a:xfrm>
          <a:prstGeom prst="rect">
            <a:avLst/>
          </a:prstGeom>
          <a:noFill/>
        </p:spPr>
        <p:txBody>
          <a:bodyPr wrap="square" rtlCol="0" anchor="t">
            <a:spAutoFit/>
          </a:bodyPr>
          <a:lstStyle/>
          <a:p>
            <a:pPr algn="l">
              <a:lnSpc>
                <a:spcPct val="150000"/>
              </a:lnSpc>
              <a:buClrTx/>
              <a:buSzTx/>
              <a:buFontTx/>
            </a:pPr>
            <a:r>
              <a:rPr lang="zh-CN" altLang="en-US" sz="2400" dirty="0">
                <a:solidFill>
                  <a:schemeClr val="bg1"/>
                </a:solidFill>
                <a:sym typeface="+mn-ea"/>
              </a:rPr>
              <a:t>三、经济发展</a:t>
            </a:r>
            <a:r>
              <a:rPr lang="en-US" altLang="zh-CN" sz="2400" dirty="0">
                <a:solidFill>
                  <a:schemeClr val="bg1"/>
                </a:solidFill>
                <a:sym typeface="+mn-ea"/>
              </a:rPr>
              <a:t>(</a:t>
            </a:r>
            <a:r>
              <a:rPr lang="zh-CN" altLang="en-US" sz="2400" dirty="0">
                <a:solidFill>
                  <a:schemeClr val="bg1"/>
                </a:solidFill>
                <a:sym typeface="+mn-ea"/>
              </a:rPr>
              <a:t>共</a:t>
            </a:r>
            <a:r>
              <a:rPr lang="en-US" altLang="zh-CN" sz="2400" dirty="0">
                <a:solidFill>
                  <a:schemeClr val="bg1"/>
                </a:solidFill>
                <a:sym typeface="+mn-ea"/>
              </a:rPr>
              <a:t>4</a:t>
            </a:r>
            <a:r>
              <a:rPr lang="zh-CN" altLang="en-US" sz="2400" dirty="0">
                <a:solidFill>
                  <a:schemeClr val="bg1"/>
                </a:solidFill>
                <a:sym typeface="+mn-ea"/>
              </a:rPr>
              <a:t>个考点</a:t>
            </a:r>
            <a:r>
              <a:rPr lang="en-US" altLang="zh-CN" sz="2400" dirty="0">
                <a:solidFill>
                  <a:schemeClr val="bg1"/>
                </a:solidFill>
                <a:sym typeface="+mn-ea"/>
              </a:rPr>
              <a:t>)</a:t>
            </a:r>
            <a:endParaRPr lang="zh-CN" altLang="en-US" sz="2400" dirty="0">
              <a:solidFill>
                <a:schemeClr val="bg1"/>
              </a:solidFill>
              <a:sym typeface="+mn-ea"/>
            </a:endParaRPr>
          </a:p>
          <a:p>
            <a:pPr algn="l">
              <a:lnSpc>
                <a:spcPct val="150000"/>
              </a:lnSpc>
              <a:buClrTx/>
              <a:buSzTx/>
              <a:buFontTx/>
            </a:pPr>
            <a:r>
              <a:rPr lang="zh-CN" altLang="en-US" sz="2400" dirty="0">
                <a:solidFill>
                  <a:schemeClr val="bg1"/>
                </a:solidFill>
                <a:sym typeface="+mn-ea"/>
              </a:rPr>
              <a:t>【考点一】经济发展的基本理论</a:t>
            </a:r>
          </a:p>
          <a:p>
            <a:pPr algn="l">
              <a:lnSpc>
                <a:spcPct val="150000"/>
              </a:lnSpc>
              <a:buClrTx/>
              <a:buSzTx/>
              <a:buFontTx/>
            </a:pPr>
            <a:r>
              <a:rPr lang="zh-CN" altLang="en-US" sz="2400" dirty="0">
                <a:solidFill>
                  <a:schemeClr val="bg1"/>
                </a:solidFill>
                <a:sym typeface="+mn-ea"/>
              </a:rPr>
              <a:t>经济发展主要是指发展中国家或地区人民生活水平的持续提高，并伴随着物质资本和人力资本的增加以及技术的进步。</a:t>
            </a:r>
          </a:p>
          <a:p>
            <a:pPr algn="l">
              <a:lnSpc>
                <a:spcPct val="150000"/>
              </a:lnSpc>
              <a:buClrTx/>
              <a:buSzTx/>
              <a:buFontTx/>
            </a:pPr>
            <a:r>
              <a:rPr lang="zh-CN" altLang="en-US" sz="2400" dirty="0">
                <a:solidFill>
                  <a:schemeClr val="bg1"/>
                </a:solidFill>
                <a:sym typeface="+mn-ea"/>
              </a:rPr>
              <a:t>经济发展不仅包括经济增长，而且还包括经济结构和社会结构的变化。变化包括：</a:t>
            </a:r>
          </a:p>
          <a:p>
            <a:pPr algn="l">
              <a:lnSpc>
                <a:spcPct val="150000"/>
              </a:lnSpc>
              <a:buClrTx/>
              <a:buSzTx/>
              <a:buFontTx/>
            </a:pPr>
            <a:r>
              <a:rPr lang="zh-CN" altLang="en-US" sz="2400" dirty="0">
                <a:solidFill>
                  <a:srgbClr val="FFFF00"/>
                </a:solidFill>
                <a:sym typeface="+mn-ea"/>
              </a:rPr>
              <a:t>①产业结构的不断优化;                 ②城市化进程的逐步推进;</a:t>
            </a:r>
          </a:p>
          <a:p>
            <a:pPr algn="l">
              <a:lnSpc>
                <a:spcPct val="150000"/>
              </a:lnSpc>
              <a:buClrTx/>
              <a:buSzTx/>
              <a:buFontTx/>
            </a:pPr>
            <a:r>
              <a:rPr lang="zh-CN" altLang="en-US" sz="2400" dirty="0">
                <a:solidFill>
                  <a:srgbClr val="FFFF00"/>
                </a:solidFill>
                <a:sym typeface="+mn-ea"/>
              </a:rPr>
              <a:t>③广大居民生活水平的持续提高;  ④国民收入分配状况的逐步改善。</a:t>
            </a:r>
          </a:p>
          <a:p>
            <a:pPr algn="l">
              <a:lnSpc>
                <a:spcPct val="150000"/>
              </a:lnSpc>
              <a:buClrTx/>
              <a:buSzTx/>
              <a:buFontTx/>
            </a:pPr>
            <a:r>
              <a:rPr lang="zh-CN" altLang="en-US" sz="2400" dirty="0">
                <a:solidFill>
                  <a:schemeClr val="bg1"/>
                </a:solidFill>
                <a:sym typeface="+mn-ea"/>
              </a:rPr>
              <a:t>经济发展的核心是人民生活水平的持续提高，以人为本是经济发展的基本内核。</a:t>
            </a:r>
          </a:p>
          <a:p>
            <a:pPr algn="l">
              <a:buClrTx/>
              <a:buSzTx/>
              <a:buFontTx/>
            </a:pPr>
            <a:endParaRPr lang="zh-CN" altLang="en-US" sz="2400" dirty="0">
              <a:solidFill>
                <a:schemeClr val="bg1"/>
              </a:solidFill>
              <a:sym typeface="+mn-ea"/>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176020" y="1031875"/>
            <a:ext cx="5037455" cy="460375"/>
          </a:xfrm>
          <a:prstGeom prst="rect">
            <a:avLst/>
          </a:prstGeom>
          <a:noFill/>
        </p:spPr>
        <p:txBody>
          <a:bodyPr wrap="square" rtlCol="0" anchor="t">
            <a:spAutoFit/>
          </a:bodyPr>
          <a:lstStyle/>
          <a:p>
            <a:pPr algn="l">
              <a:buClrTx/>
              <a:buSzTx/>
              <a:buFontTx/>
            </a:pPr>
            <a:r>
              <a:rPr lang="zh-CN" altLang="en-US" sz="2400" dirty="0">
                <a:solidFill>
                  <a:schemeClr val="bg1"/>
                </a:solidFill>
              </a:rPr>
              <a:t>四</a:t>
            </a:r>
            <a:r>
              <a:rPr lang="en-US" altLang="zh-CN" sz="2400" dirty="0">
                <a:solidFill>
                  <a:schemeClr val="bg1"/>
                </a:solidFill>
              </a:rPr>
              <a:t>.</a:t>
            </a:r>
            <a:r>
              <a:rPr lang="zh-CN" altLang="en-US" sz="2400" dirty="0">
                <a:solidFill>
                  <a:schemeClr val="bg1"/>
                </a:solidFill>
              </a:rPr>
              <a:t> 总供给和总需求</a:t>
            </a:r>
          </a:p>
        </p:txBody>
      </p:sp>
      <p:sp>
        <p:nvSpPr>
          <p:cNvPr id="7" name="文本框 6"/>
          <p:cNvSpPr txBox="1"/>
          <p:nvPr/>
        </p:nvSpPr>
        <p:spPr>
          <a:xfrm>
            <a:off x="1354455" y="1757045"/>
            <a:ext cx="7802880" cy="4154984"/>
          </a:xfrm>
          <a:prstGeom prst="rect">
            <a:avLst/>
          </a:prstGeom>
          <a:noFill/>
        </p:spPr>
        <p:txBody>
          <a:bodyPr wrap="square" rtlCol="0" anchor="t">
            <a:spAutoFit/>
          </a:bodyPr>
          <a:lstStyle/>
          <a:p>
            <a:pPr algn="l">
              <a:lnSpc>
                <a:spcPct val="150000"/>
              </a:lnSpc>
              <a:buClrTx/>
              <a:buSzTx/>
              <a:buFontTx/>
            </a:pPr>
            <a:r>
              <a:rPr lang="zh-CN" altLang="en-US" sz="2400" dirty="0">
                <a:solidFill>
                  <a:schemeClr val="bg1"/>
                </a:solidFill>
                <a:sym typeface="+mn-ea"/>
              </a:rPr>
              <a:t>【考点一】总需求</a:t>
            </a:r>
            <a:endParaRPr lang="en-US" altLang="zh-CN" sz="2400" dirty="0">
              <a:solidFill>
                <a:schemeClr val="bg1"/>
              </a:solidFill>
              <a:sym typeface="+mn-ea"/>
            </a:endParaRPr>
          </a:p>
          <a:p>
            <a:pPr>
              <a:lnSpc>
                <a:spcPct val="150000"/>
              </a:lnSpc>
            </a:pPr>
            <a:r>
              <a:rPr lang="en-US" altLang="zh-CN" sz="2400" dirty="0">
                <a:solidFill>
                  <a:schemeClr val="bg1"/>
                </a:solidFill>
              </a:rPr>
              <a:t>1.</a:t>
            </a:r>
            <a:r>
              <a:rPr lang="zh-CN" altLang="en-US" sz="2400" dirty="0">
                <a:solidFill>
                  <a:schemeClr val="bg1"/>
                </a:solidFill>
              </a:rPr>
              <a:t>总需求：在其他条件不变的情况下，在某一给定价格水平下，一个国家或地区各种经济主体愿意购买的产品总量。</a:t>
            </a:r>
          </a:p>
          <a:p>
            <a:pPr>
              <a:lnSpc>
                <a:spcPct val="150000"/>
              </a:lnSpc>
            </a:pPr>
            <a:r>
              <a:rPr lang="en-US" altLang="zh-CN" sz="2400" dirty="0">
                <a:solidFill>
                  <a:schemeClr val="bg1"/>
                </a:solidFill>
              </a:rPr>
              <a:t>2.</a:t>
            </a:r>
            <a:r>
              <a:rPr lang="zh-CN" altLang="en-US" sz="2400" dirty="0">
                <a:solidFill>
                  <a:schemeClr val="bg1"/>
                </a:solidFill>
              </a:rPr>
              <a:t>总需求的影响因素：</a:t>
            </a:r>
            <a:endParaRPr lang="en-US" altLang="zh-CN" sz="2400" dirty="0">
              <a:solidFill>
                <a:schemeClr val="bg1"/>
              </a:solidFill>
            </a:endParaRPr>
          </a:p>
          <a:p>
            <a:pPr>
              <a:lnSpc>
                <a:spcPct val="150000"/>
              </a:lnSpc>
            </a:pPr>
            <a:r>
              <a:rPr lang="zh-CN" altLang="en-US" sz="2400" dirty="0">
                <a:solidFill>
                  <a:schemeClr val="bg1"/>
                </a:solidFill>
              </a:rPr>
              <a:t>利率（反向）、货币供给量（同向）、政府购买（同向）、税收（反向）、预期、价格总水平（反向）。</a:t>
            </a:r>
          </a:p>
          <a:p>
            <a:pPr algn="l">
              <a:buClrTx/>
              <a:buSzTx/>
              <a:buFontTx/>
            </a:pPr>
            <a:endParaRPr lang="zh-CN" altLang="en-US" sz="2400" dirty="0">
              <a:solidFill>
                <a:schemeClr val="bg1"/>
              </a:solidFill>
              <a:sym typeface="+mn-ea"/>
            </a:endParaRPr>
          </a:p>
          <a:p>
            <a:pPr algn="l">
              <a:buClrTx/>
              <a:buSzTx/>
              <a:buFontTx/>
            </a:pPr>
            <a:endParaRPr lang="zh-CN" altLang="en-US" sz="2400" dirty="0">
              <a:solidFill>
                <a:schemeClr val="bg1"/>
              </a:solidFill>
              <a:sym typeface="+mn-ea"/>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11910" y="1305560"/>
            <a:ext cx="7802880" cy="3904402"/>
          </a:xfrm>
          <a:prstGeom prst="rect">
            <a:avLst/>
          </a:prstGeom>
          <a:noFill/>
        </p:spPr>
        <p:txBody>
          <a:bodyPr wrap="square" rtlCol="0" anchor="t">
            <a:spAutoFit/>
          </a:bodyPr>
          <a:lstStyle/>
          <a:p>
            <a:pPr algn="l">
              <a:lnSpc>
                <a:spcPct val="150000"/>
              </a:lnSpc>
              <a:buClrTx/>
              <a:buSzTx/>
              <a:buFontTx/>
            </a:pPr>
            <a:r>
              <a:rPr lang="zh-CN" altLang="en-US" sz="2400" dirty="0">
                <a:solidFill>
                  <a:schemeClr val="bg1"/>
                </a:solidFill>
                <a:sym typeface="+mn-ea"/>
              </a:rPr>
              <a:t>可持续发展是指</a:t>
            </a:r>
            <a:r>
              <a:rPr lang="en-US" altLang="zh-CN" sz="2400" dirty="0">
                <a:solidFill>
                  <a:schemeClr val="bg1"/>
                </a:solidFill>
                <a:sym typeface="+mn-ea"/>
              </a:rPr>
              <a:t>“</a:t>
            </a:r>
            <a:r>
              <a:rPr lang="zh-CN" altLang="en-US" sz="2400" dirty="0">
                <a:solidFill>
                  <a:schemeClr val="bg1"/>
                </a:solidFill>
                <a:sym typeface="+mn-ea"/>
              </a:rPr>
              <a:t>既满足当代人的需要，又不对后代人满足其需要的能力构成危害的发展</a:t>
            </a:r>
            <a:r>
              <a:rPr lang="en-US" altLang="zh-CN" sz="2400" dirty="0">
                <a:solidFill>
                  <a:schemeClr val="bg1"/>
                </a:solidFill>
                <a:sym typeface="+mn-ea"/>
              </a:rPr>
              <a:t>”</a:t>
            </a:r>
            <a:r>
              <a:rPr lang="zh-CN" altLang="en-US" sz="2400" dirty="0">
                <a:solidFill>
                  <a:schemeClr val="bg1"/>
                </a:solidFill>
                <a:sym typeface="+mn-ea"/>
              </a:rPr>
              <a:t>。其</a:t>
            </a:r>
            <a:r>
              <a:rPr lang="zh-CN" altLang="en-US" sz="2400" dirty="0">
                <a:solidFill>
                  <a:srgbClr val="FFFF00"/>
                </a:solidFill>
                <a:sym typeface="+mn-ea"/>
              </a:rPr>
              <a:t>核心思想</a:t>
            </a:r>
            <a:r>
              <a:rPr lang="zh-CN" altLang="en-US" sz="2400" dirty="0">
                <a:solidFill>
                  <a:schemeClr val="bg1"/>
                </a:solidFill>
                <a:sym typeface="+mn-ea"/>
              </a:rPr>
              <a:t>是：既要使当代人的各种需要得到充分满足，个人得到充分发展，又要保护资源和生态环境，不对后代人的生存和发展构成威胁。</a:t>
            </a:r>
          </a:p>
          <a:p>
            <a:pPr algn="l">
              <a:lnSpc>
                <a:spcPct val="150000"/>
              </a:lnSpc>
              <a:buClrTx/>
              <a:buSzTx/>
              <a:buFontTx/>
            </a:pPr>
            <a:r>
              <a:rPr lang="zh-CN" altLang="en-US" sz="2400" dirty="0">
                <a:solidFill>
                  <a:schemeClr val="bg1"/>
                </a:solidFill>
                <a:sym typeface="+mn-ea"/>
              </a:rPr>
              <a:t>可持续发展的思想就是要正确处理经济增长和资源、环境、生态保护之间的关系，使它们之间保持协调和谐关系。</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958698" y="1356627"/>
            <a:ext cx="9951913" cy="4458400"/>
          </a:xfrm>
          <a:prstGeom prst="rect">
            <a:avLst/>
          </a:prstGeom>
          <a:noFill/>
        </p:spPr>
        <p:txBody>
          <a:bodyPr wrap="square" rtlCol="0" anchor="t">
            <a:spAutoFit/>
          </a:bodyPr>
          <a:lstStyle/>
          <a:p>
            <a:pPr>
              <a:lnSpc>
                <a:spcPct val="150000"/>
              </a:lnSpc>
            </a:pPr>
            <a:r>
              <a:rPr lang="zh-CN" altLang="en-US" sz="2400" dirty="0">
                <a:solidFill>
                  <a:schemeClr val="bg1"/>
                </a:solidFill>
                <a:sym typeface="+mn-ea"/>
              </a:rPr>
              <a:t>【考点二】</a:t>
            </a:r>
            <a:r>
              <a:rPr lang="zh-CN" altLang="en-US" sz="2400" dirty="0">
                <a:solidFill>
                  <a:srgbClr val="FFFF00"/>
                </a:solidFill>
                <a:sym typeface="+mn-ea"/>
              </a:rPr>
              <a:t>新的经济发展理念</a:t>
            </a:r>
            <a:endParaRPr lang="en-US" altLang="zh-CN" sz="2400" dirty="0">
              <a:solidFill>
                <a:srgbClr val="FFFF00"/>
              </a:solidFill>
              <a:sym typeface="+mn-ea"/>
            </a:endParaRPr>
          </a:p>
          <a:p>
            <a:pPr>
              <a:lnSpc>
                <a:spcPct val="150000"/>
              </a:lnSpc>
            </a:pPr>
            <a:r>
              <a:rPr lang="zh-CN" altLang="en-US" sz="2400" dirty="0">
                <a:solidFill>
                  <a:srgbClr val="FFFF00"/>
                </a:solidFill>
                <a:sym typeface="+mn-ea"/>
              </a:rPr>
              <a:t>在党的十八届五中全会上提出了以</a:t>
            </a:r>
            <a:r>
              <a:rPr lang="en-US" altLang="zh-CN" sz="2400" dirty="0">
                <a:solidFill>
                  <a:srgbClr val="FFFF00"/>
                </a:solidFill>
                <a:sym typeface="+mn-ea"/>
              </a:rPr>
              <a:t>“</a:t>
            </a:r>
            <a:r>
              <a:rPr lang="zh-CN" altLang="en-US" sz="2400" dirty="0">
                <a:solidFill>
                  <a:srgbClr val="FFFF00"/>
                </a:solidFill>
                <a:sym typeface="+mn-ea"/>
              </a:rPr>
              <a:t>创新、协调、绿色、开放、共享</a:t>
            </a:r>
            <a:r>
              <a:rPr lang="en-US" altLang="zh-CN" sz="2400" dirty="0">
                <a:solidFill>
                  <a:srgbClr val="FFFF00"/>
                </a:solidFill>
                <a:sym typeface="+mn-ea"/>
              </a:rPr>
              <a:t>”</a:t>
            </a:r>
            <a:r>
              <a:rPr lang="zh-CN" altLang="en-US" sz="2400" dirty="0">
                <a:solidFill>
                  <a:srgbClr val="FFFF00"/>
                </a:solidFill>
                <a:sym typeface="+mn-ea"/>
              </a:rPr>
              <a:t>为内容的新的经济发展理念。</a:t>
            </a:r>
          </a:p>
          <a:p>
            <a:pPr algn="l">
              <a:lnSpc>
                <a:spcPct val="150000"/>
              </a:lnSpc>
              <a:buClrTx/>
              <a:buSzTx/>
              <a:buFontTx/>
            </a:pPr>
            <a:r>
              <a:rPr lang="zh-CN" altLang="en-US" sz="2400" dirty="0">
                <a:solidFill>
                  <a:schemeClr val="bg1"/>
                </a:solidFill>
                <a:sym typeface="+mn-ea"/>
              </a:rPr>
              <a:t>创新是引领发展的第一动力。</a:t>
            </a:r>
          </a:p>
          <a:p>
            <a:pPr algn="l">
              <a:lnSpc>
                <a:spcPct val="150000"/>
              </a:lnSpc>
              <a:buClrTx/>
              <a:buSzTx/>
              <a:buFontTx/>
            </a:pPr>
            <a:r>
              <a:rPr lang="zh-CN" altLang="en-US" sz="2400" dirty="0">
                <a:solidFill>
                  <a:schemeClr val="bg1"/>
                </a:solidFill>
                <a:sym typeface="+mn-ea"/>
              </a:rPr>
              <a:t>协调是持续健康发展的内在要求。</a:t>
            </a:r>
          </a:p>
          <a:p>
            <a:pPr algn="l">
              <a:lnSpc>
                <a:spcPct val="150000"/>
              </a:lnSpc>
              <a:buClrTx/>
              <a:buSzTx/>
              <a:buFontTx/>
            </a:pPr>
            <a:r>
              <a:rPr lang="zh-CN" altLang="en-US" sz="2400" dirty="0">
                <a:solidFill>
                  <a:schemeClr val="bg1"/>
                </a:solidFill>
                <a:sym typeface="+mn-ea"/>
              </a:rPr>
              <a:t>绿色是永续发展的必要条件和人民对美好生活追求的重要体现。</a:t>
            </a:r>
          </a:p>
          <a:p>
            <a:pPr algn="l">
              <a:lnSpc>
                <a:spcPct val="150000"/>
              </a:lnSpc>
              <a:buClrTx/>
              <a:buSzTx/>
              <a:buFontTx/>
            </a:pPr>
            <a:r>
              <a:rPr lang="zh-CN" altLang="en-US" sz="2400" dirty="0">
                <a:solidFill>
                  <a:schemeClr val="bg1"/>
                </a:solidFill>
                <a:sym typeface="+mn-ea"/>
              </a:rPr>
              <a:t>开放是国家繁荣发展的必由之路。</a:t>
            </a:r>
          </a:p>
          <a:p>
            <a:pPr algn="l">
              <a:lnSpc>
                <a:spcPct val="150000"/>
              </a:lnSpc>
              <a:buClrTx/>
              <a:buSzTx/>
              <a:buFontTx/>
            </a:pPr>
            <a:r>
              <a:rPr lang="zh-CN" altLang="en-US" sz="2400" dirty="0">
                <a:solidFill>
                  <a:schemeClr val="bg1"/>
                </a:solidFill>
                <a:sym typeface="+mn-ea"/>
              </a:rPr>
              <a:t>共享是中国特色社会主义的本质要求。</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958698" y="1356627"/>
            <a:ext cx="9951913" cy="4455835"/>
          </a:xfrm>
          <a:prstGeom prst="rect">
            <a:avLst/>
          </a:prstGeom>
          <a:noFill/>
        </p:spPr>
        <p:txBody>
          <a:bodyPr wrap="square" rtlCol="0" anchor="t">
            <a:spAutoFit/>
          </a:bodyPr>
          <a:lstStyle/>
          <a:p>
            <a:pPr>
              <a:lnSpc>
                <a:spcPct val="150000"/>
              </a:lnSpc>
            </a:pPr>
            <a:r>
              <a:rPr lang="zh-CN" altLang="en-US" sz="2400" dirty="0">
                <a:solidFill>
                  <a:schemeClr val="bg1"/>
                </a:solidFill>
                <a:sym typeface="+mn-ea"/>
              </a:rPr>
              <a:t>【考点三】</a:t>
            </a:r>
            <a:r>
              <a:rPr lang="zh-CN" altLang="en-US" sz="2400" dirty="0">
                <a:solidFill>
                  <a:srgbClr val="FFFF00"/>
                </a:solidFill>
                <a:sym typeface="+mn-ea"/>
              </a:rPr>
              <a:t>十四五规划纲要的主要目标、任务和战略措施</a:t>
            </a:r>
            <a:endParaRPr lang="en-US" altLang="zh-CN" sz="2400" dirty="0">
              <a:solidFill>
                <a:srgbClr val="FFFF00"/>
              </a:solidFill>
              <a:sym typeface="+mn-ea"/>
            </a:endParaRPr>
          </a:p>
          <a:p>
            <a:pPr>
              <a:lnSpc>
                <a:spcPct val="150000"/>
              </a:lnSpc>
            </a:pPr>
            <a:r>
              <a:rPr lang="zh-CN" altLang="en-US" sz="2400" dirty="0">
                <a:solidFill>
                  <a:schemeClr val="bg1"/>
                </a:solidFill>
                <a:sym typeface="+mn-ea"/>
              </a:rPr>
              <a:t>新阶段：全面建设社会主义现代化国家新征程。</a:t>
            </a:r>
            <a:endParaRPr lang="en-US" altLang="zh-CN" sz="2400" dirty="0">
              <a:solidFill>
                <a:schemeClr val="bg1"/>
              </a:solidFill>
              <a:sym typeface="+mn-ea"/>
            </a:endParaRPr>
          </a:p>
          <a:p>
            <a:pPr>
              <a:lnSpc>
                <a:spcPct val="150000"/>
              </a:lnSpc>
            </a:pPr>
            <a:r>
              <a:rPr lang="zh-CN" altLang="en-US" sz="2400" dirty="0">
                <a:solidFill>
                  <a:schemeClr val="bg1"/>
                </a:solidFill>
                <a:sym typeface="+mn-ea"/>
              </a:rPr>
              <a:t>新理念：以</a:t>
            </a:r>
            <a:r>
              <a:rPr lang="en-US" altLang="zh-CN" sz="2400" dirty="0">
                <a:solidFill>
                  <a:schemeClr val="bg1"/>
                </a:solidFill>
                <a:sym typeface="+mn-ea"/>
              </a:rPr>
              <a:t>“</a:t>
            </a:r>
            <a:r>
              <a:rPr lang="zh-CN" altLang="en-US" sz="2400" dirty="0">
                <a:solidFill>
                  <a:schemeClr val="bg1"/>
                </a:solidFill>
                <a:sym typeface="+mn-ea"/>
              </a:rPr>
              <a:t>创新、协调、绿色、开放、共享</a:t>
            </a:r>
            <a:r>
              <a:rPr lang="en-US" altLang="zh-CN" sz="2400" dirty="0">
                <a:solidFill>
                  <a:schemeClr val="bg1"/>
                </a:solidFill>
                <a:sym typeface="+mn-ea"/>
              </a:rPr>
              <a:t>”</a:t>
            </a:r>
            <a:r>
              <a:rPr lang="zh-CN" altLang="en-US" sz="2400" dirty="0">
                <a:solidFill>
                  <a:schemeClr val="bg1"/>
                </a:solidFill>
                <a:sym typeface="+mn-ea"/>
              </a:rPr>
              <a:t>为内容的新的经济发展理念</a:t>
            </a:r>
            <a:endParaRPr lang="en-US" altLang="zh-CN" sz="2400" dirty="0">
              <a:solidFill>
                <a:schemeClr val="bg1"/>
              </a:solidFill>
              <a:sym typeface="+mn-ea"/>
            </a:endParaRPr>
          </a:p>
          <a:p>
            <a:pPr>
              <a:lnSpc>
                <a:spcPct val="150000"/>
              </a:lnSpc>
            </a:pPr>
            <a:r>
              <a:rPr lang="zh-CN" altLang="en-US" sz="2400" dirty="0">
                <a:solidFill>
                  <a:schemeClr val="bg1"/>
                </a:solidFill>
                <a:sym typeface="+mn-ea"/>
              </a:rPr>
              <a:t>新格局：以国内大循环为主体、国内国际双循环相互促进的新发展格局</a:t>
            </a:r>
            <a:endParaRPr lang="en-US" altLang="zh-CN" sz="2400" dirty="0">
              <a:solidFill>
                <a:schemeClr val="bg1"/>
              </a:solidFill>
              <a:sym typeface="+mn-ea"/>
            </a:endParaRPr>
          </a:p>
          <a:p>
            <a:pPr>
              <a:lnSpc>
                <a:spcPct val="150000"/>
              </a:lnSpc>
            </a:pPr>
            <a:r>
              <a:rPr lang="en-US" altLang="zh-CN" sz="2400" dirty="0">
                <a:solidFill>
                  <a:schemeClr val="bg1"/>
                </a:solidFill>
                <a:sym typeface="+mn-ea"/>
              </a:rPr>
              <a:t>1</a:t>
            </a:r>
            <a:r>
              <a:rPr lang="zh-CN" altLang="en-US" sz="2400" dirty="0">
                <a:solidFill>
                  <a:schemeClr val="bg1"/>
                </a:solidFill>
                <a:sym typeface="+mn-ea"/>
              </a:rPr>
              <a:t>、主要目标、任务</a:t>
            </a:r>
            <a:endParaRPr lang="en-US" altLang="zh-CN" sz="2400" dirty="0">
              <a:solidFill>
                <a:schemeClr val="bg1"/>
              </a:solidFill>
              <a:sym typeface="+mn-ea"/>
            </a:endParaRPr>
          </a:p>
          <a:p>
            <a:pPr>
              <a:lnSpc>
                <a:spcPct val="150000"/>
              </a:lnSpc>
            </a:pPr>
            <a:r>
              <a:rPr lang="zh-CN" altLang="en-US" sz="2400" dirty="0">
                <a:solidFill>
                  <a:schemeClr val="bg1"/>
                </a:solidFill>
                <a:sym typeface="+mn-ea"/>
              </a:rPr>
              <a:t>基本实现社会主义现代化</a:t>
            </a:r>
            <a:endParaRPr lang="en-US" altLang="zh-CN" sz="2400" dirty="0">
              <a:solidFill>
                <a:schemeClr val="bg1"/>
              </a:solidFill>
              <a:sym typeface="+mn-ea"/>
            </a:endParaRPr>
          </a:p>
          <a:p>
            <a:pPr>
              <a:lnSpc>
                <a:spcPct val="150000"/>
              </a:lnSpc>
            </a:pPr>
            <a:r>
              <a:rPr lang="en-US" altLang="zh-CN" sz="2400" dirty="0">
                <a:solidFill>
                  <a:schemeClr val="bg1"/>
                </a:solidFill>
                <a:sym typeface="+mn-ea"/>
              </a:rPr>
              <a:t>2</a:t>
            </a:r>
            <a:r>
              <a:rPr lang="zh-CN" altLang="en-US" sz="2400" dirty="0">
                <a:solidFill>
                  <a:schemeClr val="bg1"/>
                </a:solidFill>
                <a:sym typeface="+mn-ea"/>
              </a:rPr>
              <a:t>、战略措施</a:t>
            </a:r>
            <a:endParaRPr lang="en-US" altLang="zh-CN" sz="2400" dirty="0">
              <a:solidFill>
                <a:schemeClr val="bg1"/>
              </a:solidFill>
              <a:sym typeface="+mn-ea"/>
            </a:endParaRPr>
          </a:p>
          <a:p>
            <a:pPr>
              <a:lnSpc>
                <a:spcPct val="150000"/>
              </a:lnSpc>
            </a:pPr>
            <a:r>
              <a:rPr lang="zh-CN" altLang="en-US" sz="2400" dirty="0">
                <a:solidFill>
                  <a:schemeClr val="bg1"/>
                </a:solidFill>
                <a:sym typeface="+mn-ea"/>
              </a:rPr>
              <a:t>以国内大循环为主体、国内国际双循环相互促进的新发展格局</a:t>
            </a:r>
            <a:endParaRPr lang="en-US" altLang="zh-CN" sz="2400" dirty="0">
              <a:solidFill>
                <a:schemeClr val="bg1"/>
              </a:solidFill>
              <a:sym typeface="+mn-ea"/>
            </a:endParaRPr>
          </a:p>
        </p:txBody>
      </p:sp>
    </p:spTree>
    <p:extLst>
      <p:ext uri="{BB962C8B-B14F-4D97-AF65-F5344CB8AC3E}">
        <p14:creationId xmlns:p14="http://schemas.microsoft.com/office/powerpoint/2010/main" val="691459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958698" y="1356627"/>
            <a:ext cx="9951913" cy="2796407"/>
          </a:xfrm>
          <a:prstGeom prst="rect">
            <a:avLst/>
          </a:prstGeom>
          <a:noFill/>
        </p:spPr>
        <p:txBody>
          <a:bodyPr wrap="square" rtlCol="0" anchor="t">
            <a:spAutoFit/>
          </a:bodyPr>
          <a:lstStyle/>
          <a:p>
            <a:pPr>
              <a:lnSpc>
                <a:spcPct val="150000"/>
              </a:lnSpc>
            </a:pPr>
            <a:r>
              <a:rPr lang="zh-CN" altLang="en-US" sz="2400" dirty="0">
                <a:solidFill>
                  <a:schemeClr val="bg1"/>
                </a:solidFill>
                <a:sym typeface="+mn-ea"/>
              </a:rPr>
              <a:t>新发展格局的核心内容：</a:t>
            </a:r>
            <a:endParaRPr lang="en-US" altLang="zh-CN" sz="2400" dirty="0">
              <a:solidFill>
                <a:schemeClr val="bg1"/>
              </a:solidFill>
              <a:sym typeface="+mn-ea"/>
            </a:endParaRPr>
          </a:p>
          <a:p>
            <a:pPr>
              <a:lnSpc>
                <a:spcPct val="150000"/>
              </a:lnSpc>
            </a:pPr>
            <a:r>
              <a:rPr lang="zh-CN" altLang="en-US" sz="2400" dirty="0">
                <a:solidFill>
                  <a:schemeClr val="bg1"/>
                </a:solidFill>
                <a:sym typeface="+mn-ea"/>
              </a:rPr>
              <a:t>坚持扩大内需这个战略基点，加快培育完整内需体系，把实施扩大内需战略同深化供给侧结构性改革有机结合起来，以创新驱动、高质量供给引领和创造新需求，加快构建以国内大循环为主体，国内国际双循环相互促进的新发展格局。</a:t>
            </a:r>
            <a:endParaRPr lang="en-US" altLang="zh-CN" sz="2400" dirty="0">
              <a:solidFill>
                <a:schemeClr val="bg1"/>
              </a:solidFill>
              <a:sym typeface="+mn-ea"/>
            </a:endParaRPr>
          </a:p>
        </p:txBody>
      </p:sp>
    </p:spTree>
    <p:extLst>
      <p:ext uri="{BB962C8B-B14F-4D97-AF65-F5344CB8AC3E}">
        <p14:creationId xmlns:p14="http://schemas.microsoft.com/office/powerpoint/2010/main" val="14107926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9" name="图片 8">
            <a:extLst>
              <a:ext uri="{FF2B5EF4-FFF2-40B4-BE49-F238E27FC236}">
                <a16:creationId xmlns:a16="http://schemas.microsoft.com/office/drawing/2014/main" id="{C082F84E-1BC8-4251-BCE2-74476D9D65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197" y="1204961"/>
            <a:ext cx="10287000" cy="2724150"/>
          </a:xfrm>
          <a:prstGeom prst="rect">
            <a:avLst/>
          </a:prstGeom>
        </p:spPr>
      </p:pic>
    </p:spTree>
    <p:extLst>
      <p:ext uri="{BB962C8B-B14F-4D97-AF65-F5344CB8AC3E}">
        <p14:creationId xmlns:p14="http://schemas.microsoft.com/office/powerpoint/2010/main" val="21378415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11910" y="1305559"/>
            <a:ext cx="9535292" cy="3600986"/>
          </a:xfrm>
          <a:prstGeom prst="rect">
            <a:avLst/>
          </a:prstGeom>
          <a:noFill/>
        </p:spPr>
        <p:txBody>
          <a:bodyPr wrap="square" rtlCol="0" anchor="t">
            <a:spAutoFit/>
          </a:bodyPr>
          <a:lstStyle/>
          <a:p>
            <a:pPr algn="l">
              <a:lnSpc>
                <a:spcPct val="150000"/>
              </a:lnSpc>
              <a:buClrTx/>
              <a:buSzTx/>
              <a:buFontTx/>
            </a:pPr>
            <a:r>
              <a:rPr lang="en-US" altLang="zh-CN" sz="2400" dirty="0">
                <a:solidFill>
                  <a:schemeClr val="bg1"/>
                </a:solidFill>
              </a:rPr>
              <a:t>3.</a:t>
            </a:r>
            <a:r>
              <a:rPr lang="zh-CN" altLang="en-US" sz="2400" dirty="0">
                <a:solidFill>
                  <a:schemeClr val="bg1"/>
                </a:solidFill>
              </a:rPr>
              <a:t>总供给：在其他条件不变的情况下，一定时期内在一定价格水平上，一个国家或地区的生产者愿意向市场提供的产品总量。</a:t>
            </a:r>
          </a:p>
          <a:p>
            <a:pPr>
              <a:lnSpc>
                <a:spcPct val="150000"/>
              </a:lnSpc>
            </a:pPr>
            <a:r>
              <a:rPr lang="en-US" altLang="zh-CN" sz="2400" dirty="0">
                <a:solidFill>
                  <a:schemeClr val="bg1"/>
                </a:solidFill>
              </a:rPr>
              <a:t>4.</a:t>
            </a:r>
            <a:r>
              <a:rPr lang="zh-CN" altLang="en-US" sz="2400" dirty="0">
                <a:solidFill>
                  <a:schemeClr val="bg1"/>
                </a:solidFill>
              </a:rPr>
              <a:t>总供给影响因素</a:t>
            </a:r>
          </a:p>
          <a:p>
            <a:pPr>
              <a:lnSpc>
                <a:spcPct val="150000"/>
              </a:lnSpc>
            </a:pPr>
            <a:r>
              <a:rPr lang="zh-CN" altLang="en-US" sz="2400" dirty="0">
                <a:solidFill>
                  <a:schemeClr val="bg1"/>
                </a:solidFill>
              </a:rPr>
              <a:t>基本因素：价格、成本；</a:t>
            </a:r>
            <a:endParaRPr lang="en-US" altLang="zh-CN" sz="2400" dirty="0">
              <a:solidFill>
                <a:schemeClr val="bg1"/>
              </a:solidFill>
            </a:endParaRPr>
          </a:p>
          <a:p>
            <a:pPr>
              <a:lnSpc>
                <a:spcPct val="150000"/>
              </a:lnSpc>
            </a:pPr>
            <a:r>
              <a:rPr lang="zh-CN" altLang="en-US" sz="2400" dirty="0">
                <a:solidFill>
                  <a:schemeClr val="bg1"/>
                </a:solidFill>
              </a:rPr>
              <a:t>重要因素：企业预期。预期利润下降，供给减少，反之亦然。</a:t>
            </a:r>
          </a:p>
          <a:p>
            <a:pPr algn="l">
              <a:buClrTx/>
              <a:buSzTx/>
              <a:buFontTx/>
            </a:pPr>
            <a:endParaRPr lang="zh-CN" altLang="en-US" sz="2400" dirty="0">
              <a:solidFill>
                <a:schemeClr val="bg1"/>
              </a:solidFill>
              <a:sym typeface="+mn-ea"/>
            </a:endParaRPr>
          </a:p>
          <a:p>
            <a:pPr algn="l">
              <a:buClrTx/>
              <a:buSzTx/>
              <a:buFontTx/>
            </a:pPr>
            <a:endParaRPr lang="zh-CN" altLang="en-US" sz="2400" dirty="0">
              <a:solidFill>
                <a:schemeClr val="bg1"/>
              </a:solidFill>
              <a:sym typeface="+mn-ea"/>
            </a:endParaRPr>
          </a:p>
        </p:txBody>
      </p:sp>
    </p:spTree>
    <p:extLst>
      <p:ext uri="{BB962C8B-B14F-4D97-AF65-F5344CB8AC3E}">
        <p14:creationId xmlns:p14="http://schemas.microsoft.com/office/powerpoint/2010/main" val="37164511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8" name="图片 7">
            <a:extLst>
              <a:ext uri="{FF2B5EF4-FFF2-40B4-BE49-F238E27FC236}">
                <a16:creationId xmlns:a16="http://schemas.microsoft.com/office/drawing/2014/main" id="{56591B02-BDFC-453E-A69E-3595907582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3988" y="1136274"/>
            <a:ext cx="10287000" cy="3407892"/>
          </a:xfrm>
          <a:prstGeom prst="rect">
            <a:avLst/>
          </a:prstGeom>
        </p:spPr>
      </p:pic>
    </p:spTree>
    <p:extLst>
      <p:ext uri="{BB962C8B-B14F-4D97-AF65-F5344CB8AC3E}">
        <p14:creationId xmlns:p14="http://schemas.microsoft.com/office/powerpoint/2010/main" val="5968760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39850" y="1265555"/>
            <a:ext cx="7802880" cy="4892675"/>
          </a:xfrm>
          <a:prstGeom prst="rect">
            <a:avLst/>
          </a:prstGeom>
          <a:noFill/>
        </p:spPr>
        <p:txBody>
          <a:bodyPr wrap="square" rtlCol="0" anchor="t">
            <a:spAutoFit/>
          </a:bodyPr>
          <a:lstStyle/>
          <a:p>
            <a:pPr algn="l">
              <a:buClrTx/>
              <a:buSzTx/>
              <a:buFontTx/>
            </a:pPr>
            <a:r>
              <a:rPr lang="zh-CN" altLang="en-US" sz="2400" dirty="0">
                <a:solidFill>
                  <a:schemeClr val="bg1"/>
                </a:solidFill>
                <a:sym typeface="+mn-ea"/>
              </a:rPr>
              <a:t>总供求模型</a:t>
            </a:r>
            <a:r>
              <a:rPr lang="en-US" altLang="zh-CN" sz="2400" dirty="0">
                <a:solidFill>
                  <a:schemeClr val="bg1"/>
                </a:solidFill>
                <a:sym typeface="+mn-ea"/>
              </a:rPr>
              <a:t>:</a:t>
            </a:r>
          </a:p>
          <a:p>
            <a:pPr algn="l">
              <a:buClrTx/>
              <a:buSzTx/>
              <a:buFontTx/>
            </a:pPr>
            <a:r>
              <a:rPr lang="zh-CN" altLang="en-US" sz="2400" dirty="0">
                <a:solidFill>
                  <a:schemeClr val="bg1"/>
                </a:solidFill>
                <a:sym typeface="+mn-ea"/>
              </a:rPr>
              <a:t>（</a:t>
            </a:r>
            <a:r>
              <a:rPr lang="en-US" altLang="zh-CN" sz="2400" dirty="0">
                <a:solidFill>
                  <a:schemeClr val="bg1"/>
                </a:solidFill>
                <a:sym typeface="+mn-ea"/>
              </a:rPr>
              <a:t>1</a:t>
            </a:r>
            <a:r>
              <a:rPr lang="zh-CN" altLang="en-US" sz="2400" dirty="0">
                <a:solidFill>
                  <a:schemeClr val="bg1"/>
                </a:solidFill>
                <a:sym typeface="+mn-ea"/>
              </a:rPr>
              <a:t>）</a:t>
            </a:r>
            <a:r>
              <a:rPr lang="en-US" altLang="zh-CN" sz="2400" dirty="0">
                <a:solidFill>
                  <a:schemeClr val="bg1"/>
                </a:solidFill>
                <a:sym typeface="+mn-ea"/>
              </a:rPr>
              <a:t>长期价格总水平的决定</a:t>
            </a:r>
          </a:p>
          <a:p>
            <a:pPr algn="l">
              <a:buClrTx/>
              <a:buSzTx/>
              <a:buFontTx/>
            </a:pPr>
            <a:endParaRPr lang="en-US" altLang="zh-CN" sz="2400" dirty="0">
              <a:solidFill>
                <a:schemeClr val="bg1"/>
              </a:solidFill>
              <a:sym typeface="+mn-ea"/>
            </a:endParaRPr>
          </a:p>
          <a:p>
            <a:pPr algn="l">
              <a:buClrTx/>
              <a:buSzTx/>
              <a:buFontTx/>
            </a:pPr>
            <a:endParaRPr lang="en-US" altLang="zh-CN" sz="2400" dirty="0">
              <a:solidFill>
                <a:schemeClr val="bg1"/>
              </a:solidFill>
              <a:sym typeface="+mn-ea"/>
            </a:endParaRPr>
          </a:p>
          <a:p>
            <a:pPr algn="l">
              <a:buClrTx/>
              <a:buSzTx/>
              <a:buFontTx/>
            </a:pPr>
            <a:endParaRPr lang="en-US" altLang="zh-CN" sz="2400" dirty="0">
              <a:solidFill>
                <a:schemeClr val="bg1"/>
              </a:solidFill>
              <a:sym typeface="+mn-ea"/>
            </a:endParaRPr>
          </a:p>
          <a:p>
            <a:pPr algn="l">
              <a:buClrTx/>
              <a:buSzTx/>
              <a:buFontTx/>
            </a:pPr>
            <a:endParaRPr lang="en-US" altLang="zh-CN" sz="2400" dirty="0">
              <a:solidFill>
                <a:schemeClr val="bg1"/>
              </a:solidFill>
              <a:sym typeface="+mn-ea"/>
            </a:endParaRPr>
          </a:p>
          <a:p>
            <a:pPr algn="l">
              <a:buClrTx/>
              <a:buSzTx/>
              <a:buFontTx/>
            </a:pPr>
            <a:endParaRPr lang="en-US" altLang="zh-CN" sz="2400" dirty="0">
              <a:solidFill>
                <a:schemeClr val="bg1"/>
              </a:solidFill>
              <a:sym typeface="+mn-ea"/>
            </a:endParaRPr>
          </a:p>
          <a:p>
            <a:pPr algn="l">
              <a:buClrTx/>
              <a:buSzTx/>
              <a:buFontTx/>
            </a:pPr>
            <a:endParaRPr lang="en-US" altLang="zh-CN" sz="2400" dirty="0">
              <a:solidFill>
                <a:schemeClr val="bg1"/>
              </a:solidFill>
              <a:sym typeface="+mn-ea"/>
            </a:endParaRPr>
          </a:p>
          <a:p>
            <a:pPr algn="l">
              <a:buClrTx/>
              <a:buSzTx/>
              <a:buFontTx/>
            </a:pPr>
            <a:endParaRPr lang="en-US" altLang="zh-CN" sz="2400" dirty="0">
              <a:solidFill>
                <a:schemeClr val="bg1"/>
              </a:solidFill>
              <a:sym typeface="+mn-ea"/>
            </a:endParaRPr>
          </a:p>
          <a:p>
            <a:pPr algn="l">
              <a:buClrTx/>
              <a:buSzTx/>
              <a:buFontTx/>
            </a:pPr>
            <a:endParaRPr lang="en-US" altLang="zh-CN" sz="2400" dirty="0">
              <a:solidFill>
                <a:schemeClr val="bg1"/>
              </a:solidFill>
              <a:sym typeface="+mn-ea"/>
            </a:endParaRPr>
          </a:p>
          <a:p>
            <a:pPr algn="l">
              <a:buClrTx/>
              <a:buSzTx/>
              <a:buFontTx/>
            </a:pPr>
            <a:endParaRPr lang="en-US" altLang="zh-CN" sz="2400" dirty="0">
              <a:solidFill>
                <a:schemeClr val="bg1"/>
              </a:solidFill>
              <a:sym typeface="+mn-ea"/>
            </a:endParaRPr>
          </a:p>
          <a:p>
            <a:pPr algn="l">
              <a:buClrTx/>
              <a:buSzTx/>
              <a:buFontTx/>
            </a:pPr>
            <a:r>
              <a:rPr lang="en-US" altLang="zh-CN" sz="2400" dirty="0">
                <a:solidFill>
                  <a:srgbClr val="FFC000"/>
                </a:solidFill>
                <a:sym typeface="+mn-ea"/>
              </a:rPr>
              <a:t>这说明，从长期来看，影响价格总水平的是总需求。</a:t>
            </a:r>
          </a:p>
          <a:p>
            <a:pPr algn="l">
              <a:buClrTx/>
              <a:buSzTx/>
              <a:buFontTx/>
            </a:pPr>
            <a:endParaRPr lang="en-US" altLang="zh-CN" sz="2400" dirty="0">
              <a:solidFill>
                <a:srgbClr val="FFC000"/>
              </a:solidFill>
              <a:sym typeface="+mn-ea"/>
            </a:endParaRPr>
          </a:p>
        </p:txBody>
      </p:sp>
      <p:pic>
        <p:nvPicPr>
          <p:cNvPr id="2" name="图片 1"/>
          <p:cNvPicPr>
            <a:picLocks noChangeAspect="1"/>
          </p:cNvPicPr>
          <p:nvPr/>
        </p:nvPicPr>
        <p:blipFill>
          <a:blip r:embed="rId4"/>
          <a:stretch>
            <a:fillRect/>
          </a:stretch>
        </p:blipFill>
        <p:spPr>
          <a:xfrm>
            <a:off x="2247265" y="2359025"/>
            <a:ext cx="5438775" cy="27051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11910" y="1305560"/>
            <a:ext cx="7802880" cy="5262245"/>
          </a:xfrm>
          <a:prstGeom prst="rect">
            <a:avLst/>
          </a:prstGeom>
          <a:noFill/>
        </p:spPr>
        <p:txBody>
          <a:bodyPr wrap="square" rtlCol="0" anchor="t">
            <a:spAutoFit/>
          </a:bodyPr>
          <a:lstStyle/>
          <a:p>
            <a:pPr algn="l">
              <a:buClrTx/>
              <a:buSzTx/>
              <a:buFontTx/>
            </a:pPr>
            <a:r>
              <a:rPr lang="zh-CN" altLang="en-US" sz="2400" dirty="0">
                <a:solidFill>
                  <a:schemeClr val="bg1"/>
                </a:solidFill>
                <a:sym typeface="+mn-ea"/>
              </a:rPr>
              <a:t>（</a:t>
            </a:r>
            <a:r>
              <a:rPr lang="en-US" altLang="zh-CN" sz="2400" dirty="0">
                <a:solidFill>
                  <a:schemeClr val="bg1"/>
                </a:solidFill>
                <a:sym typeface="+mn-ea"/>
              </a:rPr>
              <a:t>2</a:t>
            </a:r>
            <a:r>
              <a:rPr lang="zh-CN" altLang="en-US" sz="2400" dirty="0">
                <a:solidFill>
                  <a:schemeClr val="bg1"/>
                </a:solidFill>
                <a:sym typeface="+mn-ea"/>
              </a:rPr>
              <a:t>）短期价格总水平的决定</a:t>
            </a:r>
          </a:p>
          <a:p>
            <a:pPr algn="l">
              <a:buClrTx/>
              <a:buSzTx/>
              <a:buFontTx/>
            </a:pPr>
            <a:endParaRPr lang="zh-CN" altLang="en-US" sz="2400" dirty="0">
              <a:solidFill>
                <a:schemeClr val="bg1"/>
              </a:solidFill>
              <a:sym typeface="+mn-ea"/>
            </a:endParaRPr>
          </a:p>
          <a:p>
            <a:pPr algn="l">
              <a:buClrTx/>
              <a:buSzTx/>
              <a:buFontTx/>
            </a:pPr>
            <a:endParaRPr lang="zh-CN" altLang="en-US" sz="2400" dirty="0">
              <a:solidFill>
                <a:schemeClr val="bg1"/>
              </a:solidFill>
              <a:sym typeface="+mn-ea"/>
            </a:endParaRPr>
          </a:p>
          <a:p>
            <a:pPr algn="l">
              <a:buClrTx/>
              <a:buSzTx/>
              <a:buFontTx/>
            </a:pPr>
            <a:endParaRPr lang="zh-CN" altLang="en-US" sz="2400" dirty="0">
              <a:solidFill>
                <a:schemeClr val="bg1"/>
              </a:solidFill>
              <a:sym typeface="+mn-ea"/>
            </a:endParaRPr>
          </a:p>
          <a:p>
            <a:pPr algn="l">
              <a:buClrTx/>
              <a:buSzTx/>
              <a:buFontTx/>
            </a:pPr>
            <a:endParaRPr lang="zh-CN" altLang="en-US" sz="2400" dirty="0">
              <a:solidFill>
                <a:schemeClr val="bg1"/>
              </a:solidFill>
              <a:sym typeface="+mn-ea"/>
            </a:endParaRPr>
          </a:p>
          <a:p>
            <a:pPr algn="l">
              <a:buClrTx/>
              <a:buSzTx/>
              <a:buFontTx/>
            </a:pPr>
            <a:endParaRPr lang="zh-CN" altLang="en-US" sz="2400" dirty="0">
              <a:solidFill>
                <a:schemeClr val="bg1"/>
              </a:solidFill>
              <a:sym typeface="+mn-ea"/>
            </a:endParaRPr>
          </a:p>
          <a:p>
            <a:pPr algn="l">
              <a:buClrTx/>
              <a:buSzTx/>
              <a:buFontTx/>
            </a:pPr>
            <a:endParaRPr lang="zh-CN" altLang="en-US" sz="2400" dirty="0">
              <a:solidFill>
                <a:schemeClr val="bg1"/>
              </a:solidFill>
              <a:sym typeface="+mn-ea"/>
            </a:endParaRPr>
          </a:p>
          <a:p>
            <a:pPr algn="l">
              <a:buClrTx/>
              <a:buSzTx/>
              <a:buFontTx/>
            </a:pPr>
            <a:endParaRPr lang="zh-CN" altLang="en-US" sz="2400" dirty="0">
              <a:solidFill>
                <a:schemeClr val="bg1"/>
              </a:solidFill>
              <a:sym typeface="+mn-ea"/>
            </a:endParaRPr>
          </a:p>
          <a:p>
            <a:pPr algn="l">
              <a:buClrTx/>
              <a:buSzTx/>
              <a:buFontTx/>
            </a:pPr>
            <a:endParaRPr lang="zh-CN" altLang="en-US" sz="2400" dirty="0">
              <a:solidFill>
                <a:schemeClr val="bg1"/>
              </a:solidFill>
              <a:sym typeface="+mn-ea"/>
            </a:endParaRPr>
          </a:p>
          <a:p>
            <a:pPr algn="l">
              <a:buClrTx/>
              <a:buSzTx/>
              <a:buFontTx/>
            </a:pPr>
            <a:endParaRPr lang="zh-CN" altLang="en-US" sz="2400" dirty="0">
              <a:solidFill>
                <a:schemeClr val="bg1"/>
              </a:solidFill>
              <a:sym typeface="+mn-ea"/>
            </a:endParaRPr>
          </a:p>
          <a:p>
            <a:pPr algn="l">
              <a:buClrTx/>
              <a:buSzTx/>
              <a:buFontTx/>
            </a:pPr>
            <a:endParaRPr lang="zh-CN" altLang="en-US" sz="2400" dirty="0">
              <a:solidFill>
                <a:schemeClr val="bg1"/>
              </a:solidFill>
              <a:sym typeface="+mn-ea"/>
            </a:endParaRPr>
          </a:p>
          <a:p>
            <a:pPr algn="l">
              <a:buClrTx/>
              <a:buSzTx/>
              <a:buFontTx/>
            </a:pPr>
            <a:endParaRPr lang="zh-CN" altLang="en-US" sz="2400" dirty="0">
              <a:solidFill>
                <a:schemeClr val="bg1"/>
              </a:solidFill>
              <a:sym typeface="+mn-ea"/>
            </a:endParaRPr>
          </a:p>
          <a:p>
            <a:pPr algn="l">
              <a:buClrTx/>
              <a:buSzTx/>
              <a:buFontTx/>
            </a:pPr>
            <a:r>
              <a:rPr lang="zh-CN" altLang="en-US" sz="2400" dirty="0">
                <a:solidFill>
                  <a:schemeClr val="bg1"/>
                </a:solidFill>
                <a:sym typeface="+mn-ea"/>
              </a:rPr>
              <a:t>从短期来看，总需求和总供给共同影响价格总水平。</a:t>
            </a:r>
          </a:p>
          <a:p>
            <a:pPr algn="l">
              <a:buClrTx/>
              <a:buSzTx/>
              <a:buFontTx/>
            </a:pPr>
            <a:endParaRPr lang="zh-CN" altLang="en-US" sz="2400" dirty="0">
              <a:solidFill>
                <a:schemeClr val="bg1"/>
              </a:solidFill>
              <a:sym typeface="+mn-ea"/>
            </a:endParaRPr>
          </a:p>
        </p:txBody>
      </p:sp>
      <p:pic>
        <p:nvPicPr>
          <p:cNvPr id="2" name="图片 1"/>
          <p:cNvPicPr>
            <a:picLocks noChangeAspect="1"/>
          </p:cNvPicPr>
          <p:nvPr/>
        </p:nvPicPr>
        <p:blipFill>
          <a:blip r:embed="rId4"/>
          <a:stretch>
            <a:fillRect/>
          </a:stretch>
        </p:blipFill>
        <p:spPr>
          <a:xfrm>
            <a:off x="1503680" y="2019300"/>
            <a:ext cx="3228975" cy="2819400"/>
          </a:xfrm>
          <a:prstGeom prst="rect">
            <a:avLst/>
          </a:prstGeom>
        </p:spPr>
      </p:pic>
      <p:pic>
        <p:nvPicPr>
          <p:cNvPr id="8" name="图片 7"/>
          <p:cNvPicPr>
            <a:picLocks noChangeAspect="1"/>
          </p:cNvPicPr>
          <p:nvPr/>
        </p:nvPicPr>
        <p:blipFill>
          <a:blip r:embed="rId5"/>
          <a:stretch>
            <a:fillRect/>
          </a:stretch>
        </p:blipFill>
        <p:spPr>
          <a:xfrm>
            <a:off x="6202045" y="2019300"/>
            <a:ext cx="3419475" cy="311467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11910" y="1305560"/>
            <a:ext cx="7802880" cy="4154984"/>
          </a:xfrm>
          <a:prstGeom prst="rect">
            <a:avLst/>
          </a:prstGeom>
          <a:noFill/>
        </p:spPr>
        <p:txBody>
          <a:bodyPr wrap="square" rtlCol="0" anchor="t">
            <a:spAutoFit/>
          </a:bodyPr>
          <a:lstStyle/>
          <a:p>
            <a:pPr algn="l">
              <a:buClrTx/>
              <a:buSzTx/>
              <a:buFontTx/>
            </a:pPr>
            <a:r>
              <a:rPr lang="zh-CN" altLang="en-US" sz="2400" dirty="0">
                <a:solidFill>
                  <a:schemeClr val="bg1"/>
                </a:solidFill>
                <a:sym typeface="+mn-ea"/>
              </a:rPr>
              <a:t>【单选题】关于总供给和总供给曲线，下列说法错误的是( )。</a:t>
            </a:r>
          </a:p>
          <a:p>
            <a:pPr algn="l">
              <a:buClrTx/>
              <a:buSzTx/>
              <a:buFontTx/>
            </a:pPr>
            <a:endParaRPr lang="zh-CN" altLang="en-US" sz="2400" dirty="0">
              <a:solidFill>
                <a:schemeClr val="bg1"/>
              </a:solidFill>
              <a:sym typeface="+mn-ea"/>
            </a:endParaRPr>
          </a:p>
          <a:p>
            <a:pPr algn="l">
              <a:buClrTx/>
              <a:buSzTx/>
              <a:buFontTx/>
            </a:pPr>
            <a:r>
              <a:rPr lang="zh-CN" altLang="en-US" sz="2400" dirty="0">
                <a:solidFill>
                  <a:schemeClr val="bg1"/>
                </a:solidFill>
                <a:sym typeface="+mn-ea"/>
              </a:rPr>
              <a:t>A 决定总供给的基本因素是价格和成本</a:t>
            </a:r>
          </a:p>
          <a:p>
            <a:pPr algn="l">
              <a:buClrTx/>
              <a:buSzTx/>
              <a:buFontTx/>
            </a:pPr>
            <a:endParaRPr lang="zh-CN" altLang="en-US" sz="2400" dirty="0">
              <a:solidFill>
                <a:schemeClr val="bg1"/>
              </a:solidFill>
              <a:sym typeface="+mn-ea"/>
            </a:endParaRPr>
          </a:p>
          <a:p>
            <a:pPr algn="l">
              <a:buClrTx/>
              <a:buSzTx/>
              <a:buFontTx/>
            </a:pPr>
            <a:r>
              <a:rPr lang="zh-CN" altLang="en-US" sz="2400" dirty="0">
                <a:solidFill>
                  <a:schemeClr val="bg1"/>
                </a:solidFill>
                <a:sym typeface="+mn-ea"/>
              </a:rPr>
              <a:t>B 长期总供给曲线是一条与横轴相交的垂直线</a:t>
            </a:r>
          </a:p>
          <a:p>
            <a:pPr algn="l">
              <a:buClrTx/>
              <a:buSzTx/>
              <a:buFontTx/>
            </a:pPr>
            <a:endParaRPr lang="zh-CN" altLang="en-US" sz="2400" dirty="0">
              <a:solidFill>
                <a:schemeClr val="bg1"/>
              </a:solidFill>
              <a:sym typeface="+mn-ea"/>
            </a:endParaRPr>
          </a:p>
          <a:p>
            <a:pPr algn="l">
              <a:buClrTx/>
              <a:buSzTx/>
              <a:buFontTx/>
            </a:pPr>
            <a:r>
              <a:rPr lang="zh-CN" altLang="en-US" sz="2400" dirty="0">
                <a:solidFill>
                  <a:schemeClr val="bg1"/>
                </a:solidFill>
                <a:sym typeface="+mn-ea"/>
              </a:rPr>
              <a:t>C 短期总供给与价格总水平无关</a:t>
            </a:r>
          </a:p>
          <a:p>
            <a:pPr algn="l">
              <a:buClrTx/>
              <a:buSzTx/>
              <a:buFontTx/>
            </a:pPr>
            <a:endParaRPr lang="zh-CN" altLang="en-US" sz="2400" dirty="0">
              <a:solidFill>
                <a:schemeClr val="bg1"/>
              </a:solidFill>
              <a:sym typeface="+mn-ea"/>
            </a:endParaRPr>
          </a:p>
          <a:p>
            <a:pPr algn="l">
              <a:buClrTx/>
              <a:buSzTx/>
              <a:buFontTx/>
            </a:pPr>
            <a:r>
              <a:rPr lang="zh-CN" altLang="en-US" sz="2400" dirty="0">
                <a:solidFill>
                  <a:schemeClr val="bg1"/>
                </a:solidFill>
                <a:sym typeface="+mn-ea"/>
              </a:rPr>
              <a:t>D 从长期看，总供给变动与价格总水平无关</a:t>
            </a:r>
          </a:p>
          <a:p>
            <a:pPr algn="l">
              <a:buClrTx/>
              <a:buSzTx/>
              <a:buFontTx/>
            </a:pPr>
            <a:endParaRPr lang="zh-CN" altLang="en-US" sz="2400" dirty="0">
              <a:solidFill>
                <a:schemeClr val="bg1"/>
              </a:solidFill>
              <a:sym typeface="+mn-ea"/>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11910" y="1305560"/>
            <a:ext cx="7802880" cy="4893647"/>
          </a:xfrm>
          <a:prstGeom prst="rect">
            <a:avLst/>
          </a:prstGeom>
          <a:noFill/>
        </p:spPr>
        <p:txBody>
          <a:bodyPr wrap="square" rtlCol="0" anchor="t">
            <a:spAutoFit/>
          </a:bodyPr>
          <a:lstStyle/>
          <a:p>
            <a:pPr algn="l">
              <a:buClrTx/>
              <a:buSzTx/>
              <a:buFontTx/>
            </a:pPr>
            <a:r>
              <a:rPr lang="zh-CN" altLang="en-US" sz="2400" dirty="0">
                <a:solidFill>
                  <a:schemeClr val="bg1"/>
                </a:solidFill>
                <a:sym typeface="+mn-ea"/>
              </a:rPr>
              <a:t>【真题：多选题】下列经济因素中，对长期总供给有决定性影响的有( ) 。</a:t>
            </a:r>
          </a:p>
          <a:p>
            <a:pPr algn="l">
              <a:buClrTx/>
              <a:buSzTx/>
              <a:buFontTx/>
            </a:pPr>
            <a:endParaRPr lang="zh-CN" altLang="en-US" sz="2400" dirty="0">
              <a:solidFill>
                <a:schemeClr val="bg1"/>
              </a:solidFill>
              <a:sym typeface="+mn-ea"/>
            </a:endParaRPr>
          </a:p>
          <a:p>
            <a:pPr algn="l">
              <a:buClrTx/>
              <a:buSzTx/>
              <a:buFontTx/>
            </a:pPr>
            <a:r>
              <a:rPr lang="zh-CN" altLang="en-US" sz="2400" dirty="0">
                <a:solidFill>
                  <a:schemeClr val="bg1"/>
                </a:solidFill>
                <a:sym typeface="+mn-ea"/>
              </a:rPr>
              <a:t>A.政府购买</a:t>
            </a:r>
          </a:p>
          <a:p>
            <a:pPr algn="l">
              <a:buClrTx/>
              <a:buSzTx/>
              <a:buFontTx/>
            </a:pPr>
            <a:endParaRPr lang="zh-CN" altLang="en-US" sz="2400" dirty="0">
              <a:solidFill>
                <a:schemeClr val="bg1"/>
              </a:solidFill>
              <a:sym typeface="+mn-ea"/>
            </a:endParaRPr>
          </a:p>
          <a:p>
            <a:pPr algn="l">
              <a:buClrTx/>
              <a:buSzTx/>
              <a:buFontTx/>
            </a:pPr>
            <a:r>
              <a:rPr lang="zh-CN" altLang="en-US" sz="2400" dirty="0">
                <a:solidFill>
                  <a:schemeClr val="bg1"/>
                </a:solidFill>
                <a:sym typeface="+mn-ea"/>
              </a:rPr>
              <a:t>B.价格总水平</a:t>
            </a:r>
          </a:p>
          <a:p>
            <a:pPr algn="l">
              <a:buClrTx/>
              <a:buSzTx/>
              <a:buFontTx/>
            </a:pPr>
            <a:endParaRPr lang="zh-CN" altLang="en-US" sz="2400" dirty="0">
              <a:solidFill>
                <a:schemeClr val="bg1"/>
              </a:solidFill>
              <a:sym typeface="+mn-ea"/>
            </a:endParaRPr>
          </a:p>
          <a:p>
            <a:pPr algn="l">
              <a:buClrTx/>
              <a:buSzTx/>
              <a:buFontTx/>
            </a:pPr>
            <a:r>
              <a:rPr lang="zh-CN" altLang="en-US" sz="2400" dirty="0">
                <a:solidFill>
                  <a:schemeClr val="bg1"/>
                </a:solidFill>
                <a:sym typeface="+mn-ea"/>
              </a:rPr>
              <a:t>C.劳动</a:t>
            </a:r>
          </a:p>
          <a:p>
            <a:pPr algn="l">
              <a:buClrTx/>
              <a:buSzTx/>
              <a:buFontTx/>
            </a:pPr>
            <a:endParaRPr lang="zh-CN" altLang="en-US" sz="2400" dirty="0">
              <a:solidFill>
                <a:schemeClr val="bg1"/>
              </a:solidFill>
              <a:sym typeface="+mn-ea"/>
            </a:endParaRPr>
          </a:p>
          <a:p>
            <a:pPr algn="l">
              <a:buClrTx/>
              <a:buSzTx/>
              <a:buFontTx/>
            </a:pPr>
            <a:r>
              <a:rPr lang="zh-CN" altLang="en-US" sz="2400" dirty="0">
                <a:solidFill>
                  <a:schemeClr val="bg1"/>
                </a:solidFill>
                <a:sym typeface="+mn-ea"/>
              </a:rPr>
              <a:t>D.资本</a:t>
            </a:r>
          </a:p>
          <a:p>
            <a:pPr algn="l">
              <a:buClrTx/>
              <a:buSzTx/>
              <a:buFontTx/>
            </a:pPr>
            <a:endParaRPr lang="zh-CN" altLang="en-US" sz="2400" dirty="0">
              <a:solidFill>
                <a:schemeClr val="bg1"/>
              </a:solidFill>
              <a:sym typeface="+mn-ea"/>
            </a:endParaRPr>
          </a:p>
          <a:p>
            <a:pPr algn="l">
              <a:buClrTx/>
              <a:buSzTx/>
              <a:buFontTx/>
            </a:pPr>
            <a:r>
              <a:rPr lang="zh-CN" altLang="en-US" sz="2400" dirty="0">
                <a:solidFill>
                  <a:schemeClr val="bg1"/>
                </a:solidFill>
                <a:sym typeface="+mn-ea"/>
              </a:rPr>
              <a:t>E.技术</a:t>
            </a:r>
          </a:p>
          <a:p>
            <a:pPr algn="l">
              <a:buClrTx/>
              <a:buSzTx/>
              <a:buFontTx/>
            </a:pPr>
            <a:endParaRPr lang="zh-CN" altLang="en-US" sz="2400" dirty="0">
              <a:solidFill>
                <a:schemeClr val="bg1"/>
              </a:solidFill>
              <a:sym typeface="+mn-ea"/>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b94b2fdf-fb7e-46e0-99cb-caa61dfc3030}"/>
</p:tagLst>
</file>

<file path=ppt/theme/theme1.xml><?xml version="1.0" encoding="utf-8"?>
<a:theme xmlns:a="http://schemas.openxmlformats.org/drawingml/2006/main" name="第一PPT，www.1ppt.com">
  <a:themeElements>
    <a:clrScheme name="Office">
      <a:dk1>
        <a:srgbClr val="000000"/>
      </a:dk1>
      <a:lt1>
        <a:srgbClr val="FFFFFF"/>
      </a:lt1>
      <a:dk2>
        <a:srgbClr val="778495"/>
      </a:dk2>
      <a:lt2>
        <a:srgbClr val="F0F0F0"/>
      </a:lt2>
      <a:accent1>
        <a:srgbClr val="2980B9"/>
      </a:accent1>
      <a:accent2>
        <a:srgbClr val="16A085"/>
      </a:accent2>
      <a:accent3>
        <a:srgbClr val="9BBB59"/>
      </a:accent3>
      <a:accent4>
        <a:srgbClr val="F39C12"/>
      </a:accent4>
      <a:accent5>
        <a:srgbClr val="C0392B"/>
      </a:accent5>
      <a:accent6>
        <a:srgbClr val="2C3F50"/>
      </a:accent6>
      <a:hlink>
        <a:srgbClr val="2980B9"/>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2980B9"/>
    </a:accent1>
    <a:accent2>
      <a:srgbClr val="16A085"/>
    </a:accent2>
    <a:accent3>
      <a:srgbClr val="9BBB59"/>
    </a:accent3>
    <a:accent4>
      <a:srgbClr val="F39C12"/>
    </a:accent4>
    <a:accent5>
      <a:srgbClr val="C0392B"/>
    </a:accent5>
    <a:accent6>
      <a:srgbClr val="2C3F50"/>
    </a:accent6>
    <a:hlink>
      <a:srgbClr val="2980B9"/>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174</TotalTime>
  <Words>1884</Words>
  <Application>Microsoft Office PowerPoint</Application>
  <PresentationFormat>宽屏</PresentationFormat>
  <Paragraphs>192</Paragraphs>
  <Slides>23</Slides>
  <Notes>23</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23</vt:i4>
      </vt:variant>
    </vt:vector>
  </HeadingPairs>
  <TitlesOfParts>
    <vt:vector size="29" baseType="lpstr">
      <vt:lpstr>等线</vt:lpstr>
      <vt:lpstr>华文新魏</vt:lpstr>
      <vt:lpstr>华文中宋</vt:lpstr>
      <vt:lpstr>Arial</vt:lpstr>
      <vt:lpstr>Calibri</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简约</dc:title>
  <dc:creator>第一PPT</dc:creator>
  <cp:keywords>www.1ppt.com</cp:keywords>
  <dc:description>www.1ppt.com</dc:description>
  <cp:lastModifiedBy>陈 果</cp:lastModifiedBy>
  <cp:revision>147</cp:revision>
  <dcterms:created xsi:type="dcterms:W3CDTF">2017-05-13T03:05:00Z</dcterms:created>
  <dcterms:modified xsi:type="dcterms:W3CDTF">2022-05-30T06:24:43Z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