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387" r:id="rId3"/>
    <p:sldId id="388" r:id="rId4"/>
    <p:sldId id="389" r:id="rId5"/>
    <p:sldId id="390" r:id="rId6"/>
    <p:sldId id="391" r:id="rId7"/>
    <p:sldId id="392" r:id="rId8"/>
    <p:sldId id="393" r:id="rId9"/>
    <p:sldId id="395" r:id="rId10"/>
    <p:sldId id="396" r:id="rId11"/>
    <p:sldId id="394" r:id="rId12"/>
    <p:sldId id="397" r:id="rId13"/>
    <p:sldId id="398" r:id="rId14"/>
    <p:sldId id="401" r:id="rId15"/>
    <p:sldId id="399" r:id="rId16"/>
    <p:sldId id="400" r:id="rId17"/>
    <p:sldId id="402" r:id="rId18"/>
    <p:sldId id="403" r:id="rId19"/>
    <p:sldId id="404" r:id="rId20"/>
    <p:sldId id="405"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7">
          <p15:clr>
            <a:srgbClr val="A4A3A4"/>
          </p15:clr>
        </p15:guide>
        <p15:guide id="2" orient="horz" pos="948">
          <p15:clr>
            <a:srgbClr val="A4A3A4"/>
          </p15:clr>
        </p15:guide>
        <p15:guide id="3" orient="horz" pos="4065">
          <p15:clr>
            <a:srgbClr val="A4A3A4"/>
          </p15:clr>
        </p15:guide>
        <p15:guide id="4" pos="3840">
          <p15:clr>
            <a:srgbClr val="A4A3A4"/>
          </p15:clr>
        </p15:guide>
        <p15:guide id="5" pos="436">
          <p15:clr>
            <a:srgbClr val="A4A3A4"/>
          </p15:clr>
        </p15:guide>
        <p15:guide id="6" pos="7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637" autoAdjust="0"/>
    <p:restoredTop sz="94660"/>
  </p:normalViewPr>
  <p:slideViewPr>
    <p:cSldViewPr snapToGrid="0" showGuides="1">
      <p:cViewPr varScale="1">
        <p:scale>
          <a:sx n="72" d="100"/>
          <a:sy n="72" d="100"/>
        </p:scale>
        <p:origin x="426" y="72"/>
      </p:cViewPr>
      <p:guideLst>
        <p:guide orient="horz" pos="2487"/>
        <p:guide orient="horz" pos="948"/>
        <p:guide orient="horz" pos="4065"/>
        <p:guide pos="3840"/>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2022/6/21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1511832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623214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680616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2891252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1712544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494064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4104068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669806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34148303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3651216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extLst>
      <p:ext uri="{BB962C8B-B14F-4D97-AF65-F5344CB8AC3E}">
        <p14:creationId xmlns:p14="http://schemas.microsoft.com/office/powerpoint/2010/main" val="3980393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4175868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1394135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2022/6/21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2022/6/21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2022/6/21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2022/6/21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6.jpg"/><Relationship Id="rId4" Type="http://schemas.openxmlformats.org/officeDocument/2006/relationships/image" Target="../media/image15.jp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7.jp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p>
            <a:p>
              <a:pPr algn="ctr"/>
              <a:r>
                <a:rPr lang="zh-CN" altLang="en-US" sz="6000" dirty="0">
                  <a:solidFill>
                    <a:schemeClr val="bg1"/>
                  </a:solidFill>
                </a:rPr>
                <a:t>经济基础知识</a:t>
              </a:r>
            </a:p>
          </p:txBody>
        </p:sp>
      </p:grpSp>
      <p:pic>
        <p:nvPicPr>
          <p:cNvPr id="8" name="图片 7" descr="123456"/>
          <p:cNvPicPr>
            <a:picLocks noChangeAspect="1"/>
          </p:cNvPicPr>
          <p:nvPr/>
        </p:nvPicPr>
        <p:blipFill>
          <a:blip r:embed="rId7"/>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3046988"/>
          </a:xfrm>
          <a:prstGeom prst="rect">
            <a:avLst/>
          </a:prstGeom>
          <a:noFill/>
        </p:spPr>
        <p:txBody>
          <a:bodyPr wrap="square" rtlCol="0" anchor="t">
            <a:spAutoFit/>
          </a:bodyPr>
          <a:lstStyle/>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pic>
        <p:nvPicPr>
          <p:cNvPr id="9" name="图片 8">
            <a:extLst>
              <a:ext uri="{FF2B5EF4-FFF2-40B4-BE49-F238E27FC236}">
                <a16:creationId xmlns:a16="http://schemas.microsoft.com/office/drawing/2014/main" id="{8859B110-F632-4E7A-AAF2-9A9EB45690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1275" y="1488604"/>
            <a:ext cx="8989948" cy="3364809"/>
          </a:xfrm>
          <a:prstGeom prst="rect">
            <a:avLst/>
          </a:prstGeom>
        </p:spPr>
      </p:pic>
    </p:spTree>
    <p:extLst>
      <p:ext uri="{BB962C8B-B14F-4D97-AF65-F5344CB8AC3E}">
        <p14:creationId xmlns:p14="http://schemas.microsoft.com/office/powerpoint/2010/main" val="14762504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3046988"/>
          </a:xfrm>
          <a:prstGeom prst="rect">
            <a:avLst/>
          </a:prstGeom>
          <a:noFill/>
        </p:spPr>
        <p:txBody>
          <a:bodyPr wrap="square" rtlCol="0" anchor="t">
            <a:spAutoFit/>
          </a:bodyPr>
          <a:lstStyle/>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pic>
        <p:nvPicPr>
          <p:cNvPr id="9" name="图片 8">
            <a:extLst>
              <a:ext uri="{FF2B5EF4-FFF2-40B4-BE49-F238E27FC236}">
                <a16:creationId xmlns:a16="http://schemas.microsoft.com/office/drawing/2014/main" id="{8BC752AB-5712-40FC-BA0B-0D4D625B46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39873" y="1298718"/>
            <a:ext cx="7813141" cy="4115178"/>
          </a:xfrm>
          <a:prstGeom prst="rect">
            <a:avLst/>
          </a:prstGeom>
        </p:spPr>
      </p:pic>
    </p:spTree>
    <p:extLst>
      <p:ext uri="{BB962C8B-B14F-4D97-AF65-F5344CB8AC3E}">
        <p14:creationId xmlns:p14="http://schemas.microsoft.com/office/powerpoint/2010/main" val="25379027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3046988"/>
          </a:xfrm>
          <a:prstGeom prst="rect">
            <a:avLst/>
          </a:prstGeom>
          <a:noFill/>
        </p:spPr>
        <p:txBody>
          <a:bodyPr wrap="square" rtlCol="0" anchor="t">
            <a:spAutoFit/>
          </a:bodyPr>
          <a:lstStyle/>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pic>
        <p:nvPicPr>
          <p:cNvPr id="8" name="图片 7">
            <a:extLst>
              <a:ext uri="{FF2B5EF4-FFF2-40B4-BE49-F238E27FC236}">
                <a16:creationId xmlns:a16="http://schemas.microsoft.com/office/drawing/2014/main" id="{67FFC2AE-3A2A-40DD-ADB9-DAFF7E4DCE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1275" y="1136273"/>
            <a:ext cx="9037676" cy="3780279"/>
          </a:xfrm>
          <a:prstGeom prst="rect">
            <a:avLst/>
          </a:prstGeom>
        </p:spPr>
      </p:pic>
    </p:spTree>
    <p:extLst>
      <p:ext uri="{BB962C8B-B14F-4D97-AF65-F5344CB8AC3E}">
        <p14:creationId xmlns:p14="http://schemas.microsoft.com/office/powerpoint/2010/main" val="42486150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3046988"/>
          </a:xfrm>
          <a:prstGeom prst="rect">
            <a:avLst/>
          </a:prstGeom>
          <a:noFill/>
        </p:spPr>
        <p:txBody>
          <a:bodyPr wrap="square" rtlCol="0" anchor="t">
            <a:spAutoFit/>
          </a:bodyPr>
          <a:lstStyle/>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pic>
        <p:nvPicPr>
          <p:cNvPr id="9" name="图片 8">
            <a:extLst>
              <a:ext uri="{FF2B5EF4-FFF2-40B4-BE49-F238E27FC236}">
                <a16:creationId xmlns:a16="http://schemas.microsoft.com/office/drawing/2014/main" id="{83E26D8C-F257-43B3-B785-07C43CCFB63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980" y="1141989"/>
            <a:ext cx="8077049" cy="3670397"/>
          </a:xfrm>
          <a:prstGeom prst="rect">
            <a:avLst/>
          </a:prstGeom>
        </p:spPr>
      </p:pic>
    </p:spTree>
    <p:extLst>
      <p:ext uri="{BB962C8B-B14F-4D97-AF65-F5344CB8AC3E}">
        <p14:creationId xmlns:p14="http://schemas.microsoft.com/office/powerpoint/2010/main" val="38502534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3046988"/>
          </a:xfrm>
          <a:prstGeom prst="rect">
            <a:avLst/>
          </a:prstGeom>
          <a:noFill/>
        </p:spPr>
        <p:txBody>
          <a:bodyPr wrap="square" rtlCol="0" anchor="t">
            <a:spAutoFit/>
          </a:bodyPr>
          <a:lstStyle/>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pic>
        <p:nvPicPr>
          <p:cNvPr id="9" name="图片 8">
            <a:extLst>
              <a:ext uri="{FF2B5EF4-FFF2-40B4-BE49-F238E27FC236}">
                <a16:creationId xmlns:a16="http://schemas.microsoft.com/office/drawing/2014/main" id="{A53E4618-F159-4826-9372-EC140233C8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8052" y="1457742"/>
            <a:ext cx="8141698" cy="3338096"/>
          </a:xfrm>
          <a:prstGeom prst="rect">
            <a:avLst/>
          </a:prstGeom>
        </p:spPr>
      </p:pic>
    </p:spTree>
    <p:extLst>
      <p:ext uri="{BB962C8B-B14F-4D97-AF65-F5344CB8AC3E}">
        <p14:creationId xmlns:p14="http://schemas.microsoft.com/office/powerpoint/2010/main" val="3534265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3046988"/>
          </a:xfrm>
          <a:prstGeom prst="rect">
            <a:avLst/>
          </a:prstGeom>
          <a:noFill/>
        </p:spPr>
        <p:txBody>
          <a:bodyPr wrap="square" rtlCol="0" anchor="t">
            <a:spAutoFit/>
          </a:bodyPr>
          <a:lstStyle/>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pic>
        <p:nvPicPr>
          <p:cNvPr id="8" name="图片 7">
            <a:extLst>
              <a:ext uri="{FF2B5EF4-FFF2-40B4-BE49-F238E27FC236}">
                <a16:creationId xmlns:a16="http://schemas.microsoft.com/office/drawing/2014/main" id="{4F3DF9BB-D5EA-452A-8F85-A67A978ADD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78442" y="1409957"/>
            <a:ext cx="7802880" cy="3877660"/>
          </a:xfrm>
          <a:prstGeom prst="rect">
            <a:avLst/>
          </a:prstGeom>
        </p:spPr>
      </p:pic>
    </p:spTree>
    <p:extLst>
      <p:ext uri="{BB962C8B-B14F-4D97-AF65-F5344CB8AC3E}">
        <p14:creationId xmlns:p14="http://schemas.microsoft.com/office/powerpoint/2010/main" val="105127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3046988"/>
          </a:xfrm>
          <a:prstGeom prst="rect">
            <a:avLst/>
          </a:prstGeom>
          <a:noFill/>
        </p:spPr>
        <p:txBody>
          <a:bodyPr wrap="square" rtlCol="0" anchor="t">
            <a:spAutoFit/>
          </a:bodyPr>
          <a:lstStyle/>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pic>
        <p:nvPicPr>
          <p:cNvPr id="14" name="图片 13">
            <a:extLst>
              <a:ext uri="{FF2B5EF4-FFF2-40B4-BE49-F238E27FC236}">
                <a16:creationId xmlns:a16="http://schemas.microsoft.com/office/drawing/2014/main" id="{75A4D9DF-7AF5-4C5E-A039-4FACDE7303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4357" y="1060178"/>
            <a:ext cx="8189241" cy="3484300"/>
          </a:xfrm>
          <a:prstGeom prst="rect">
            <a:avLst/>
          </a:prstGeom>
        </p:spPr>
      </p:pic>
    </p:spTree>
    <p:extLst>
      <p:ext uri="{BB962C8B-B14F-4D97-AF65-F5344CB8AC3E}">
        <p14:creationId xmlns:p14="http://schemas.microsoft.com/office/powerpoint/2010/main" val="37455277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3046988"/>
          </a:xfrm>
          <a:prstGeom prst="rect">
            <a:avLst/>
          </a:prstGeom>
          <a:noFill/>
        </p:spPr>
        <p:txBody>
          <a:bodyPr wrap="square" rtlCol="0" anchor="t">
            <a:spAutoFit/>
          </a:bodyPr>
          <a:lstStyle/>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pic>
        <p:nvPicPr>
          <p:cNvPr id="10" name="图片 9">
            <a:extLst>
              <a:ext uri="{FF2B5EF4-FFF2-40B4-BE49-F238E27FC236}">
                <a16:creationId xmlns:a16="http://schemas.microsoft.com/office/drawing/2014/main" id="{5529405D-BA7E-4A9D-895B-4E2D0894B1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78965" y="1525971"/>
            <a:ext cx="6667500" cy="1952625"/>
          </a:xfrm>
          <a:prstGeom prst="rect">
            <a:avLst/>
          </a:prstGeom>
        </p:spPr>
      </p:pic>
      <p:pic>
        <p:nvPicPr>
          <p:cNvPr id="16" name="图片 15">
            <a:extLst>
              <a:ext uri="{FF2B5EF4-FFF2-40B4-BE49-F238E27FC236}">
                <a16:creationId xmlns:a16="http://schemas.microsoft.com/office/drawing/2014/main" id="{0BFF4CE6-98CA-453F-AEAD-5B506D295A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78965" y="3454340"/>
            <a:ext cx="6667500" cy="1952625"/>
          </a:xfrm>
          <a:prstGeom prst="rect">
            <a:avLst/>
          </a:prstGeom>
        </p:spPr>
      </p:pic>
    </p:spTree>
    <p:extLst>
      <p:ext uri="{BB962C8B-B14F-4D97-AF65-F5344CB8AC3E}">
        <p14:creationId xmlns:p14="http://schemas.microsoft.com/office/powerpoint/2010/main" val="30882497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3046988"/>
          </a:xfrm>
          <a:prstGeom prst="rect">
            <a:avLst/>
          </a:prstGeom>
          <a:noFill/>
        </p:spPr>
        <p:txBody>
          <a:bodyPr wrap="square" rtlCol="0" anchor="t">
            <a:spAutoFit/>
          </a:bodyPr>
          <a:lstStyle/>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pic>
        <p:nvPicPr>
          <p:cNvPr id="8" name="图片 7">
            <a:extLst>
              <a:ext uri="{FF2B5EF4-FFF2-40B4-BE49-F238E27FC236}">
                <a16:creationId xmlns:a16="http://schemas.microsoft.com/office/drawing/2014/main" id="{CF716F7E-47E2-476B-9DD9-6DFEF6AFBA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5658" y="1234315"/>
            <a:ext cx="7432298" cy="3562972"/>
          </a:xfrm>
          <a:prstGeom prst="rect">
            <a:avLst/>
          </a:prstGeom>
        </p:spPr>
      </p:pic>
    </p:spTree>
    <p:extLst>
      <p:ext uri="{BB962C8B-B14F-4D97-AF65-F5344CB8AC3E}">
        <p14:creationId xmlns:p14="http://schemas.microsoft.com/office/powerpoint/2010/main" val="17571012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3046988"/>
          </a:xfrm>
          <a:prstGeom prst="rect">
            <a:avLst/>
          </a:prstGeom>
          <a:noFill/>
        </p:spPr>
        <p:txBody>
          <a:bodyPr wrap="square" rtlCol="0" anchor="t">
            <a:spAutoFit/>
          </a:bodyPr>
          <a:lstStyle/>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pic>
        <p:nvPicPr>
          <p:cNvPr id="9" name="图片 8">
            <a:extLst>
              <a:ext uri="{FF2B5EF4-FFF2-40B4-BE49-F238E27FC236}">
                <a16:creationId xmlns:a16="http://schemas.microsoft.com/office/drawing/2014/main" id="{F05C5157-7E03-4E6C-86DA-7DB7B0239E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18863" y="1390966"/>
            <a:ext cx="8708670" cy="3172444"/>
          </a:xfrm>
          <a:prstGeom prst="rect">
            <a:avLst/>
          </a:prstGeom>
        </p:spPr>
      </p:pic>
    </p:spTree>
    <p:extLst>
      <p:ext uri="{BB962C8B-B14F-4D97-AF65-F5344CB8AC3E}">
        <p14:creationId xmlns:p14="http://schemas.microsoft.com/office/powerpoint/2010/main" val="2958174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197225" y="717550"/>
            <a:ext cx="5770245" cy="521970"/>
          </a:xfrm>
          <a:prstGeom prst="rect">
            <a:avLst/>
          </a:prstGeom>
          <a:solidFill>
            <a:schemeClr val="accent1"/>
          </a:solidFill>
        </p:spPr>
        <p:txBody>
          <a:bodyPr wrap="square" rtlCol="0" anchor="t">
            <a:spAutoFit/>
          </a:bodyPr>
          <a:lstStyle/>
          <a:p>
            <a:pPr algn="ctr"/>
            <a:r>
              <a:rPr lang="zh-CN" altLang="en-US" sz="2800"/>
              <a:t>第十章  国际贸易理论</a:t>
            </a:r>
          </a:p>
        </p:txBody>
      </p:sp>
      <p:sp>
        <p:nvSpPr>
          <p:cNvPr id="7" name="文本框 6"/>
          <p:cNvSpPr txBox="1"/>
          <p:nvPr/>
        </p:nvSpPr>
        <p:spPr>
          <a:xfrm>
            <a:off x="691515" y="2158365"/>
            <a:ext cx="8541385" cy="3692525"/>
          </a:xfrm>
          <a:prstGeom prst="rect">
            <a:avLst/>
          </a:prstGeom>
          <a:noFill/>
        </p:spPr>
        <p:txBody>
          <a:bodyPr wrap="square" rtlCol="0" anchor="t">
            <a:spAutoFit/>
          </a:bodyPr>
          <a:lstStyle/>
          <a:p>
            <a:r>
              <a:rPr lang="zh-CN" altLang="en-US" sz="2400" dirty="0">
                <a:solidFill>
                  <a:schemeClr val="bg1"/>
                </a:solidFill>
                <a:sym typeface="+mn-ea"/>
              </a:rPr>
              <a:t>        </a:t>
            </a:r>
            <a:endParaRPr lang="en-US" altLang="zh-CN" sz="2400" dirty="0">
              <a:solidFill>
                <a:schemeClr val="bg1"/>
              </a:solidFill>
              <a:sym typeface="+mn-ea"/>
            </a:endParaRPr>
          </a:p>
          <a:p>
            <a:endParaRPr lang="zh-CN" altLang="en-US" sz="2400" dirty="0">
              <a:solidFill>
                <a:schemeClr val="bg1"/>
              </a:solidFill>
              <a:sym typeface="+mn-ea"/>
            </a:endParaRPr>
          </a:p>
          <a:p>
            <a:r>
              <a:rPr lang="zh-CN" altLang="en-US" sz="2400" dirty="0">
                <a:solidFill>
                  <a:schemeClr val="bg1"/>
                </a:solidFill>
                <a:sym typeface="+mn-ea"/>
              </a:rPr>
              <a:t>国     国际贸易理论</a:t>
            </a:r>
            <a:r>
              <a:rPr lang="en-US" altLang="zh-CN" sz="2400" dirty="0">
                <a:solidFill>
                  <a:schemeClr val="bg1"/>
                </a:solidFill>
                <a:sym typeface="+mn-ea"/>
              </a:rPr>
              <a:t>(</a:t>
            </a:r>
            <a:r>
              <a:rPr lang="zh-CN" altLang="en-US" sz="2400" dirty="0">
                <a:solidFill>
                  <a:schemeClr val="bg1"/>
                </a:solidFill>
                <a:sym typeface="+mn-ea"/>
              </a:rPr>
              <a:t>共</a:t>
            </a:r>
            <a:r>
              <a:rPr lang="en-US" altLang="zh-CN" sz="2400" dirty="0">
                <a:solidFill>
                  <a:schemeClr val="bg1"/>
                </a:solidFill>
                <a:sym typeface="+mn-ea"/>
              </a:rPr>
              <a:t>2</a:t>
            </a:r>
            <a:r>
              <a:rPr lang="zh-CN" altLang="en-US" sz="2400" dirty="0">
                <a:solidFill>
                  <a:schemeClr val="bg1"/>
                </a:solidFill>
                <a:sym typeface="+mn-ea"/>
              </a:rPr>
              <a:t>个考点</a:t>
            </a:r>
            <a:r>
              <a:rPr lang="en-US" altLang="zh-CN" sz="2400" dirty="0">
                <a:solidFill>
                  <a:schemeClr val="bg1"/>
                </a:solidFill>
                <a:sym typeface="+mn-ea"/>
              </a:rPr>
              <a:t>)</a:t>
            </a:r>
            <a:endParaRPr lang="zh-CN" altLang="en-US" sz="2400" dirty="0">
              <a:solidFill>
                <a:schemeClr val="bg1"/>
              </a:solidFill>
              <a:sym typeface="+mn-ea"/>
            </a:endParaRPr>
          </a:p>
          <a:p>
            <a:r>
              <a:rPr lang="zh-CN" altLang="en-US" sz="2400" dirty="0">
                <a:solidFill>
                  <a:schemeClr val="bg1"/>
                </a:solidFill>
                <a:sym typeface="+mn-ea"/>
              </a:rPr>
              <a:t>际      </a:t>
            </a:r>
            <a:endParaRPr lang="en-US" altLang="zh-CN" sz="2400" dirty="0">
              <a:solidFill>
                <a:schemeClr val="bg1"/>
              </a:solidFill>
              <a:sym typeface="+mn-ea"/>
            </a:endParaRPr>
          </a:p>
          <a:p>
            <a:r>
              <a:rPr lang="zh-CN" altLang="en-US" sz="2400" dirty="0">
                <a:solidFill>
                  <a:schemeClr val="bg1"/>
                </a:solidFill>
                <a:sym typeface="+mn-ea"/>
              </a:rPr>
              <a:t>贸     </a:t>
            </a:r>
          </a:p>
          <a:p>
            <a:r>
              <a:rPr lang="zh-CN" altLang="en-US" sz="2400" dirty="0">
                <a:solidFill>
                  <a:schemeClr val="bg1"/>
                </a:solidFill>
                <a:sym typeface="+mn-ea"/>
              </a:rPr>
              <a:t>易</a:t>
            </a:r>
          </a:p>
          <a:p>
            <a:r>
              <a:rPr lang="zh-CN" altLang="en-US" sz="2400" dirty="0">
                <a:solidFill>
                  <a:schemeClr val="bg1"/>
                </a:solidFill>
                <a:sym typeface="+mn-ea"/>
              </a:rPr>
              <a:t>理      国际贸易政策</a:t>
            </a:r>
            <a:r>
              <a:rPr lang="en-US" altLang="zh-CN" sz="2400" dirty="0">
                <a:solidFill>
                  <a:schemeClr val="bg1"/>
                </a:solidFill>
                <a:sym typeface="+mn-ea"/>
              </a:rPr>
              <a:t>(</a:t>
            </a:r>
            <a:r>
              <a:rPr lang="zh-CN" altLang="en-US" sz="2400" dirty="0">
                <a:solidFill>
                  <a:schemeClr val="bg1"/>
                </a:solidFill>
                <a:sym typeface="+mn-ea"/>
              </a:rPr>
              <a:t>共</a:t>
            </a:r>
            <a:r>
              <a:rPr lang="en-US" altLang="zh-CN" sz="2400" dirty="0">
                <a:solidFill>
                  <a:schemeClr val="bg1"/>
                </a:solidFill>
                <a:sym typeface="+mn-ea"/>
              </a:rPr>
              <a:t>2</a:t>
            </a:r>
            <a:r>
              <a:rPr lang="zh-CN" altLang="en-US" sz="2400" dirty="0">
                <a:solidFill>
                  <a:schemeClr val="bg1"/>
                </a:solidFill>
                <a:sym typeface="+mn-ea"/>
              </a:rPr>
              <a:t>个考点</a:t>
            </a:r>
            <a:r>
              <a:rPr lang="en-US" altLang="zh-CN" sz="2400" dirty="0">
                <a:solidFill>
                  <a:schemeClr val="bg1"/>
                </a:solidFill>
                <a:sym typeface="+mn-ea"/>
              </a:rPr>
              <a:t>)</a:t>
            </a:r>
            <a:endParaRPr lang="zh-CN" altLang="en-US" sz="2400" dirty="0">
              <a:solidFill>
                <a:schemeClr val="bg1"/>
              </a:solidFill>
              <a:sym typeface="+mn-ea"/>
            </a:endParaRPr>
          </a:p>
          <a:p>
            <a:pPr algn="l">
              <a:buClrTx/>
              <a:buSzTx/>
              <a:buFontTx/>
            </a:pPr>
            <a:r>
              <a:rPr lang="zh-CN" altLang="en-US" sz="2400" dirty="0">
                <a:solidFill>
                  <a:schemeClr val="bg1"/>
                </a:solidFill>
                <a:sym typeface="+mn-ea"/>
              </a:rPr>
              <a:t>论</a:t>
            </a:r>
          </a:p>
          <a:p>
            <a:pPr algn="l">
              <a:buClrTx/>
              <a:buSzTx/>
              <a:buFontTx/>
            </a:pPr>
            <a:r>
              <a:rPr lang="zh-CN" altLang="en-US" sz="2400" dirty="0">
                <a:solidFill>
                  <a:schemeClr val="bg1"/>
                </a:solidFill>
                <a:sym typeface="+mn-ea"/>
              </a:rPr>
              <a:t>     </a:t>
            </a:r>
          </a:p>
          <a:p>
            <a:r>
              <a:rPr lang="zh-CN" altLang="en-US" dirty="0">
                <a:solidFill>
                  <a:schemeClr val="bg1"/>
                </a:solidFill>
                <a:sym typeface="+mn-ea"/>
              </a:rPr>
              <a:t>                </a:t>
            </a:r>
          </a:p>
        </p:txBody>
      </p:sp>
      <p:sp>
        <p:nvSpPr>
          <p:cNvPr id="10" name="左大括号 9"/>
          <p:cNvSpPr/>
          <p:nvPr/>
        </p:nvSpPr>
        <p:spPr>
          <a:xfrm>
            <a:off x="1238885" y="2967355"/>
            <a:ext cx="141605" cy="207391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3046988"/>
          </a:xfrm>
          <a:prstGeom prst="rect">
            <a:avLst/>
          </a:prstGeom>
          <a:noFill/>
        </p:spPr>
        <p:txBody>
          <a:bodyPr wrap="square" rtlCol="0" anchor="t">
            <a:spAutoFit/>
          </a:bodyPr>
          <a:lstStyle/>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pic>
        <p:nvPicPr>
          <p:cNvPr id="8" name="图片 7">
            <a:extLst>
              <a:ext uri="{FF2B5EF4-FFF2-40B4-BE49-F238E27FC236}">
                <a16:creationId xmlns:a16="http://schemas.microsoft.com/office/drawing/2014/main" id="{2C6FC294-8586-4C45-905E-2DBEEE8674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0314" y="1510753"/>
            <a:ext cx="8558549" cy="3142210"/>
          </a:xfrm>
          <a:prstGeom prst="rect">
            <a:avLst/>
          </a:prstGeom>
        </p:spPr>
      </p:pic>
    </p:spTree>
    <p:extLst>
      <p:ext uri="{BB962C8B-B14F-4D97-AF65-F5344CB8AC3E}">
        <p14:creationId xmlns:p14="http://schemas.microsoft.com/office/powerpoint/2010/main" val="26846427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4"/>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4154170"/>
          </a:xfrm>
          <a:prstGeom prst="rect">
            <a:avLst/>
          </a:prstGeom>
          <a:noFill/>
        </p:spPr>
        <p:txBody>
          <a:bodyPr wrap="square" rtlCol="0" anchor="t">
            <a:spAutoFit/>
          </a:bodyPr>
          <a:lstStyle/>
          <a:p>
            <a:pPr algn="l">
              <a:buClrTx/>
              <a:buSzTx/>
              <a:buFontTx/>
            </a:pPr>
            <a:r>
              <a:rPr lang="zh-CN" altLang="en-US" sz="2400" dirty="0">
                <a:solidFill>
                  <a:schemeClr val="bg1"/>
                </a:solidFill>
                <a:sym typeface="+mn-ea"/>
              </a:rPr>
              <a:t>一、 国际贸易理论</a:t>
            </a:r>
            <a:r>
              <a:rPr lang="en-US" altLang="zh-CN" sz="2400" dirty="0">
                <a:solidFill>
                  <a:schemeClr val="bg1"/>
                </a:solidFill>
                <a:sym typeface="+mn-ea"/>
              </a:rPr>
              <a:t>(</a:t>
            </a:r>
            <a:r>
              <a:rPr lang="zh-CN" altLang="en-US" sz="2400" dirty="0">
                <a:solidFill>
                  <a:schemeClr val="bg1"/>
                </a:solidFill>
                <a:sym typeface="+mn-ea"/>
              </a:rPr>
              <a:t>共</a:t>
            </a:r>
            <a:r>
              <a:rPr lang="en-US" altLang="zh-CN" sz="2400" dirty="0">
                <a:solidFill>
                  <a:schemeClr val="bg1"/>
                </a:solidFill>
                <a:sym typeface="+mn-ea"/>
              </a:rPr>
              <a:t>2</a:t>
            </a:r>
            <a:r>
              <a:rPr lang="zh-CN" altLang="en-US" sz="2400" dirty="0">
                <a:solidFill>
                  <a:schemeClr val="bg1"/>
                </a:solidFill>
                <a:sym typeface="+mn-ea"/>
              </a:rPr>
              <a:t>个考点</a:t>
            </a:r>
            <a:r>
              <a:rPr lang="en-US" altLang="zh-CN" sz="2400" dirty="0">
                <a:solidFill>
                  <a:schemeClr val="bg1"/>
                </a:solidFill>
                <a:sym typeface="+mn-ea"/>
              </a:rPr>
              <a:t>)</a:t>
            </a:r>
          </a:p>
          <a:p>
            <a:pPr algn="l">
              <a:buClrTx/>
              <a:buSzTx/>
              <a:buFontTx/>
            </a:pPr>
            <a:r>
              <a:rPr lang="zh-CN" altLang="en-US" sz="2400" dirty="0">
                <a:solidFill>
                  <a:schemeClr val="bg1"/>
                </a:solidFill>
                <a:sym typeface="+mn-ea"/>
              </a:rPr>
              <a:t>【考点一】国际贸易理论的演变</a:t>
            </a: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p:txBody>
      </p:sp>
      <p:graphicFrame>
        <p:nvGraphicFramePr>
          <p:cNvPr id="2" name="表格 1"/>
          <p:cNvGraphicFramePr/>
          <p:nvPr>
            <p:custDataLst>
              <p:tags r:id="rId1"/>
            </p:custDataLst>
          </p:nvPr>
        </p:nvGraphicFramePr>
        <p:xfrm>
          <a:off x="1391920" y="1855470"/>
          <a:ext cx="10191750" cy="4789170"/>
        </p:xfrm>
        <a:graphic>
          <a:graphicData uri="http://schemas.openxmlformats.org/drawingml/2006/table">
            <a:tbl>
              <a:tblPr firstRow="1" bandRow="1">
                <a:tableStyleId>{5C22544A-7EE6-4342-B048-85BDC9FD1C3A}</a:tableStyleId>
              </a:tblPr>
              <a:tblGrid>
                <a:gridCol w="1202690">
                  <a:extLst>
                    <a:ext uri="{9D8B030D-6E8A-4147-A177-3AD203B41FA5}">
                      <a16:colId xmlns:a16="http://schemas.microsoft.com/office/drawing/2014/main" val="20000"/>
                    </a:ext>
                  </a:extLst>
                </a:gridCol>
                <a:gridCol w="1190625">
                  <a:extLst>
                    <a:ext uri="{9D8B030D-6E8A-4147-A177-3AD203B41FA5}">
                      <a16:colId xmlns:a16="http://schemas.microsoft.com/office/drawing/2014/main" val="20001"/>
                    </a:ext>
                  </a:extLst>
                </a:gridCol>
                <a:gridCol w="7798435">
                  <a:extLst>
                    <a:ext uri="{9D8B030D-6E8A-4147-A177-3AD203B41FA5}">
                      <a16:colId xmlns:a16="http://schemas.microsoft.com/office/drawing/2014/main" val="20002"/>
                    </a:ext>
                  </a:extLst>
                </a:gridCol>
              </a:tblGrid>
              <a:tr h="409575">
                <a:tc>
                  <a:txBody>
                    <a:bodyPr/>
                    <a:lstStyle/>
                    <a:p>
                      <a:pPr>
                        <a:buNone/>
                      </a:pPr>
                      <a:r>
                        <a:rPr lang="zh-CN" altLang="en-US"/>
                        <a:t>理论名称</a:t>
                      </a:r>
                    </a:p>
                  </a:txBody>
                  <a:tcPr/>
                </a:tc>
                <a:tc>
                  <a:txBody>
                    <a:bodyPr/>
                    <a:lstStyle/>
                    <a:p>
                      <a:pPr>
                        <a:buNone/>
                      </a:pPr>
                      <a:r>
                        <a:rPr lang="zh-CN" altLang="en-US"/>
                        <a:t>代表人物</a:t>
                      </a:r>
                    </a:p>
                  </a:txBody>
                  <a:tcPr/>
                </a:tc>
                <a:tc>
                  <a:txBody>
                    <a:bodyPr/>
                    <a:lstStyle/>
                    <a:p>
                      <a:pPr>
                        <a:buNone/>
                      </a:pPr>
                      <a:r>
                        <a:rPr lang="en-US" altLang="zh-CN"/>
                        <a:t>                                                   </a:t>
                      </a:r>
                      <a:r>
                        <a:rPr lang="zh-CN" altLang="en-US"/>
                        <a:t>内  容</a:t>
                      </a:r>
                    </a:p>
                  </a:txBody>
                  <a:tcPr/>
                </a:tc>
                <a:extLst>
                  <a:ext uri="{0D108BD9-81ED-4DB2-BD59-A6C34878D82A}">
                    <a16:rowId xmlns:a16="http://schemas.microsoft.com/office/drawing/2014/main" val="10000"/>
                  </a:ext>
                </a:extLst>
              </a:tr>
              <a:tr h="980440">
                <a:tc>
                  <a:txBody>
                    <a:bodyPr/>
                    <a:lstStyle/>
                    <a:p>
                      <a:pPr>
                        <a:buNone/>
                      </a:pPr>
                      <a:r>
                        <a:rPr lang="zh-CN" altLang="en-US"/>
                        <a:t>绝对优势理论</a:t>
                      </a:r>
                    </a:p>
                  </a:txBody>
                  <a:tcPr/>
                </a:tc>
                <a:tc>
                  <a:txBody>
                    <a:bodyPr/>
                    <a:lstStyle/>
                    <a:p>
                      <a:pPr>
                        <a:buNone/>
                      </a:pPr>
                      <a:r>
                        <a:rPr lang="zh-CN" altLang="en-US"/>
                        <a:t>亚当</a:t>
                      </a:r>
                      <a:r>
                        <a:rPr lang="zh-CN" altLang="en-US">
                          <a:latin typeface="Arial" panose="020B0604020202020204" pitchFamily="34" charset="0"/>
                          <a:cs typeface="Arial" panose="020B0604020202020204" pitchFamily="34" charset="0"/>
                        </a:rPr>
                        <a:t>·</a:t>
                      </a:r>
                      <a:r>
                        <a:rPr lang="zh-CN" altLang="en-US"/>
                        <a:t>斯密</a:t>
                      </a:r>
                    </a:p>
                  </a:txBody>
                  <a:tcPr/>
                </a:tc>
                <a:tc>
                  <a:txBody>
                    <a:bodyPr/>
                    <a:lstStyle/>
                    <a:p>
                      <a:pPr>
                        <a:buNone/>
                      </a:pPr>
                      <a:r>
                        <a:rPr lang="zh-CN" altLang="en-US"/>
                        <a:t>各国在生产技术上的绝对差异导致劳动生产率和生产成本的绝对差异</a:t>
                      </a:r>
                      <a:r>
                        <a:rPr lang="en-US" altLang="zh-CN"/>
                        <a:t>,</a:t>
                      </a:r>
                      <a:r>
                        <a:rPr lang="zh-CN" altLang="en-US"/>
                        <a:t>这是国际贸易的基础。各国应该集中生产并出口具有绝对优势的产品，而进口其不具有绝对优势的产品，其结果是可以节约社会资源，提高产出水平。</a:t>
                      </a:r>
                    </a:p>
                  </a:txBody>
                  <a:tcPr/>
                </a:tc>
                <a:extLst>
                  <a:ext uri="{0D108BD9-81ED-4DB2-BD59-A6C34878D82A}">
                    <a16:rowId xmlns:a16="http://schemas.microsoft.com/office/drawing/2014/main" val="10001"/>
                  </a:ext>
                </a:extLst>
              </a:tr>
              <a:tr h="1242060">
                <a:tc>
                  <a:txBody>
                    <a:bodyPr/>
                    <a:lstStyle/>
                    <a:p>
                      <a:pPr>
                        <a:buNone/>
                      </a:pPr>
                      <a:r>
                        <a:rPr lang="zh-CN" altLang="en-US"/>
                        <a:t>比较优势理论</a:t>
                      </a:r>
                    </a:p>
                  </a:txBody>
                  <a:tcPr/>
                </a:tc>
                <a:tc>
                  <a:txBody>
                    <a:bodyPr/>
                    <a:lstStyle/>
                    <a:p>
                      <a:pPr>
                        <a:buNone/>
                      </a:pPr>
                      <a:r>
                        <a:rPr lang="zh-CN" altLang="en-US"/>
                        <a:t>大卫</a:t>
                      </a:r>
                      <a:r>
                        <a:rPr lang="zh-CN" altLang="en-US" sz="1800">
                          <a:latin typeface="Arial" panose="020B0604020202020204" pitchFamily="34" charset="0"/>
                          <a:cs typeface="Arial" panose="020B0604020202020204" pitchFamily="34" charset="0"/>
                          <a:sym typeface="+mn-ea"/>
                        </a:rPr>
                        <a:t>·李嘉图</a:t>
                      </a:r>
                    </a:p>
                  </a:txBody>
                  <a:tcPr/>
                </a:tc>
                <a:tc>
                  <a:txBody>
                    <a:bodyPr/>
                    <a:lstStyle/>
                    <a:p>
                      <a:pPr>
                        <a:buNone/>
                      </a:pPr>
                      <a:r>
                        <a:rPr lang="zh-CN" altLang="en-US"/>
                        <a:t>决定国际贸易的因素是两个国家产品的相对生产成本，而不是生产这些产品的绝对生产成本。只要两国之间存在生产成本上的差异，即使其中一方处于完全的劣势地位，国际贸易仍会发生，每个国家都出口本国具有比较优势的产品，而且贸易会使双方获得收益。</a:t>
                      </a:r>
                    </a:p>
                  </a:txBody>
                  <a:tcPr/>
                </a:tc>
                <a:extLst>
                  <a:ext uri="{0D108BD9-81ED-4DB2-BD59-A6C34878D82A}">
                    <a16:rowId xmlns:a16="http://schemas.microsoft.com/office/drawing/2014/main" val="10002"/>
                  </a:ext>
                </a:extLst>
              </a:tr>
              <a:tr h="1242695">
                <a:tc>
                  <a:txBody>
                    <a:bodyPr/>
                    <a:lstStyle/>
                    <a:p>
                      <a:pPr>
                        <a:buNone/>
                      </a:pPr>
                      <a:r>
                        <a:rPr lang="zh-CN" altLang="en-US"/>
                        <a:t>赫</a:t>
                      </a:r>
                      <a:r>
                        <a:rPr lang="en-US" altLang="zh-CN"/>
                        <a:t>—</a:t>
                      </a:r>
                      <a:r>
                        <a:rPr lang="zh-CN" altLang="en-US"/>
                        <a:t>俄理论</a:t>
                      </a:r>
                    </a:p>
                  </a:txBody>
                  <a:tcPr/>
                </a:tc>
                <a:tc>
                  <a:txBody>
                    <a:bodyPr/>
                    <a:lstStyle/>
                    <a:p>
                      <a:pPr>
                        <a:buNone/>
                      </a:pPr>
                      <a:r>
                        <a:rPr lang="zh-CN" altLang="en-US"/>
                        <a:t>赫克歇尔和俄林</a:t>
                      </a:r>
                    </a:p>
                  </a:txBody>
                  <a:tcPr/>
                </a:tc>
                <a:tc>
                  <a:txBody>
                    <a:bodyPr/>
                    <a:lstStyle/>
                    <a:p>
                      <a:pPr>
                        <a:buNone/>
                      </a:pPr>
                      <a:r>
                        <a:rPr lang="zh-CN" altLang="en-US"/>
                        <a:t>各国的资源条件不同，也就是生产要素的供给情况不同，是国际贸易产生的基础。各国应该集中生产并出口那些能够充分利用本国充裕要素的产品，进口那些需要密集使用本国稀缺要素的产品。通过国际贸易，往往会使各国之间的要素价格均等化。</a:t>
                      </a:r>
                    </a:p>
                  </a:txBody>
                  <a:tcPr/>
                </a:tc>
                <a:extLst>
                  <a:ext uri="{0D108BD9-81ED-4DB2-BD59-A6C34878D82A}">
                    <a16:rowId xmlns:a16="http://schemas.microsoft.com/office/drawing/2014/main" val="10003"/>
                  </a:ext>
                </a:extLst>
              </a:tr>
              <a:tr h="668655">
                <a:tc>
                  <a:txBody>
                    <a:bodyPr/>
                    <a:lstStyle/>
                    <a:p>
                      <a:pPr>
                        <a:buNone/>
                      </a:pPr>
                      <a:r>
                        <a:rPr lang="zh-CN" altLang="en-US"/>
                        <a:t>规模经济贸易理论</a:t>
                      </a:r>
                    </a:p>
                  </a:txBody>
                  <a:tcPr/>
                </a:tc>
                <a:tc>
                  <a:txBody>
                    <a:bodyPr/>
                    <a:lstStyle/>
                    <a:p>
                      <a:pPr>
                        <a:buNone/>
                      </a:pPr>
                      <a:r>
                        <a:rPr lang="zh-CN" altLang="en-US"/>
                        <a:t>克鲁格曼</a:t>
                      </a:r>
                    </a:p>
                  </a:txBody>
                  <a:tcPr/>
                </a:tc>
                <a:tc>
                  <a:txBody>
                    <a:bodyPr/>
                    <a:lstStyle/>
                    <a:p>
                      <a:pPr>
                        <a:buNone/>
                      </a:pPr>
                      <a:r>
                        <a:rPr lang="zh-CN" altLang="en-US"/>
                        <a:t>各国利用规模经济来生产有限类别的产品，如果每个国家只生产几类产品，那么每种产品的生产规模就会比生产所有产品时的规模更大，才能实现国际分工，这是现代国际贸易的基础。</a:t>
                      </a:r>
                    </a:p>
                  </a:txBody>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7108825"/>
          </a:xfrm>
          <a:prstGeom prst="rect">
            <a:avLst/>
          </a:prstGeom>
          <a:noFill/>
        </p:spPr>
        <p:txBody>
          <a:bodyPr wrap="square" rtlCol="0" anchor="t">
            <a:spAutoFit/>
          </a:bodyPr>
          <a:lstStyle/>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【考点二】影响国际贸易的因素</a:t>
            </a:r>
          </a:p>
          <a:p>
            <a:pPr algn="l">
              <a:buClrTx/>
              <a:buSzTx/>
              <a:buFontTx/>
            </a:pPr>
            <a:r>
              <a:rPr lang="zh-CN" altLang="en-US" sz="2400" dirty="0">
                <a:solidFill>
                  <a:schemeClr val="bg1"/>
                </a:solidFill>
                <a:sym typeface="+mn-ea"/>
              </a:rPr>
              <a:t>影响出口的因素（</a:t>
            </a:r>
            <a:r>
              <a:rPr lang="en-US" altLang="zh-CN" sz="2400" dirty="0">
                <a:solidFill>
                  <a:schemeClr val="bg1"/>
                </a:solidFill>
                <a:sym typeface="+mn-ea"/>
              </a:rPr>
              <a:t>4</a:t>
            </a:r>
            <a:r>
              <a:rPr lang="zh-CN" altLang="en-US" sz="2400" dirty="0">
                <a:solidFill>
                  <a:schemeClr val="bg1"/>
                </a:solidFill>
                <a:sym typeface="+mn-ea"/>
              </a:rPr>
              <a:t>个）</a:t>
            </a:r>
          </a:p>
          <a:p>
            <a:pPr algn="l">
              <a:buClrTx/>
              <a:buSzTx/>
              <a:buFontTx/>
            </a:pPr>
            <a:r>
              <a:rPr lang="en-US" altLang="zh-CN" sz="2400" dirty="0">
                <a:solidFill>
                  <a:schemeClr val="bg1"/>
                </a:solidFill>
                <a:sym typeface="+mn-ea"/>
              </a:rPr>
              <a:t>(1)</a:t>
            </a:r>
            <a:r>
              <a:rPr lang="zh-CN" altLang="en-US" sz="2400" dirty="0">
                <a:solidFill>
                  <a:schemeClr val="bg1"/>
                </a:solidFill>
                <a:sym typeface="+mn-ea"/>
              </a:rPr>
              <a:t>自然资源的丰裕程度</a:t>
            </a:r>
          </a:p>
          <a:p>
            <a:pPr algn="l">
              <a:buClrTx/>
              <a:buSzTx/>
              <a:buFontTx/>
            </a:pPr>
            <a:r>
              <a:rPr lang="en-US" altLang="zh-CN" sz="2400" dirty="0">
                <a:solidFill>
                  <a:schemeClr val="bg1"/>
                </a:solidFill>
                <a:sym typeface="+mn-ea"/>
              </a:rPr>
              <a:t>(2)</a:t>
            </a:r>
            <a:r>
              <a:rPr lang="zh-CN" altLang="en-US" sz="2400" dirty="0">
                <a:solidFill>
                  <a:schemeClr val="bg1"/>
                </a:solidFill>
                <a:sym typeface="+mn-ea"/>
              </a:rPr>
              <a:t>生产能力和技术水平的高低</a:t>
            </a:r>
          </a:p>
          <a:p>
            <a:pPr algn="l">
              <a:buClrTx/>
              <a:buSzTx/>
              <a:buFontTx/>
            </a:pPr>
            <a:r>
              <a:rPr lang="en-US" altLang="zh-CN" sz="2400" dirty="0">
                <a:solidFill>
                  <a:schemeClr val="bg1"/>
                </a:solidFill>
                <a:sym typeface="+mn-ea"/>
              </a:rPr>
              <a:t>(3)</a:t>
            </a:r>
            <a:r>
              <a:rPr lang="zh-CN" altLang="en-US" sz="2400" dirty="0">
                <a:solidFill>
                  <a:schemeClr val="bg1"/>
                </a:solidFill>
                <a:sym typeface="+mn-ea"/>
              </a:rPr>
              <a:t>汇率水平的高低</a:t>
            </a:r>
          </a:p>
          <a:p>
            <a:pPr algn="l">
              <a:buClrTx/>
              <a:buSzTx/>
              <a:buFontTx/>
            </a:pPr>
            <a:r>
              <a:rPr lang="en-US" altLang="zh-CN" sz="2400" dirty="0">
                <a:solidFill>
                  <a:schemeClr val="bg1"/>
                </a:solidFill>
                <a:sym typeface="+mn-ea"/>
              </a:rPr>
              <a:t>(4)</a:t>
            </a:r>
            <a:r>
              <a:rPr lang="zh-CN" altLang="en-US" sz="2400" dirty="0">
                <a:solidFill>
                  <a:schemeClr val="bg1"/>
                </a:solidFill>
                <a:sym typeface="+mn-ea"/>
              </a:rPr>
              <a:t>国际市场需求水平和需求结构变动的影响</a:t>
            </a:r>
          </a:p>
          <a:p>
            <a:pPr algn="l">
              <a:buClrTx/>
              <a:buSzTx/>
              <a:buFontTx/>
            </a:pPr>
            <a:r>
              <a:rPr lang="zh-CN" altLang="en-US" sz="2400" dirty="0">
                <a:solidFill>
                  <a:schemeClr val="bg1"/>
                </a:solidFill>
                <a:sym typeface="+mn-ea"/>
              </a:rPr>
              <a:t>影响进口的因素（</a:t>
            </a:r>
            <a:r>
              <a:rPr lang="en-US" altLang="zh-CN" sz="2400" dirty="0">
                <a:solidFill>
                  <a:schemeClr val="bg1"/>
                </a:solidFill>
                <a:sym typeface="+mn-ea"/>
              </a:rPr>
              <a:t>3</a:t>
            </a:r>
            <a:r>
              <a:rPr lang="zh-CN" altLang="en-US" sz="2400" dirty="0">
                <a:solidFill>
                  <a:schemeClr val="bg1"/>
                </a:solidFill>
                <a:sym typeface="+mn-ea"/>
              </a:rPr>
              <a:t>个）</a:t>
            </a:r>
          </a:p>
          <a:p>
            <a:pPr algn="l">
              <a:buClrTx/>
              <a:buSzTx/>
              <a:buFontTx/>
            </a:pPr>
            <a:r>
              <a:rPr lang="en-US" altLang="zh-CN" sz="2400" dirty="0">
                <a:solidFill>
                  <a:schemeClr val="bg1"/>
                </a:solidFill>
                <a:sym typeface="+mn-ea"/>
              </a:rPr>
              <a:t>(1)</a:t>
            </a:r>
            <a:r>
              <a:rPr lang="zh-CN" altLang="en-US" sz="2400" dirty="0">
                <a:solidFill>
                  <a:schemeClr val="bg1"/>
                </a:solidFill>
                <a:sym typeface="+mn-ea"/>
              </a:rPr>
              <a:t>一国的经济总量或总产出水平</a:t>
            </a:r>
          </a:p>
          <a:p>
            <a:pPr algn="l">
              <a:buClrTx/>
              <a:buSzTx/>
              <a:buFontTx/>
            </a:pPr>
            <a:r>
              <a:rPr lang="en-US" altLang="zh-CN" sz="2400" dirty="0">
                <a:solidFill>
                  <a:schemeClr val="bg1"/>
                </a:solidFill>
                <a:sym typeface="+mn-ea"/>
              </a:rPr>
              <a:t>(2)</a:t>
            </a:r>
            <a:r>
              <a:rPr lang="zh-CN" altLang="en-US" sz="2400" dirty="0">
                <a:solidFill>
                  <a:schemeClr val="bg1"/>
                </a:solidFill>
                <a:sym typeface="+mn-ea"/>
              </a:rPr>
              <a:t>汇率水平</a:t>
            </a:r>
          </a:p>
          <a:p>
            <a:pPr algn="l">
              <a:buClrTx/>
              <a:buSzTx/>
              <a:buFontTx/>
            </a:pPr>
            <a:r>
              <a:rPr lang="en-US" altLang="zh-CN" sz="2400" dirty="0">
                <a:solidFill>
                  <a:schemeClr val="bg1"/>
                </a:solidFill>
                <a:sym typeface="+mn-ea"/>
              </a:rPr>
              <a:t>(3)</a:t>
            </a:r>
            <a:r>
              <a:rPr lang="zh-CN" altLang="en-US" sz="2400" dirty="0">
                <a:solidFill>
                  <a:schemeClr val="bg1"/>
                </a:solidFill>
                <a:sym typeface="+mn-ea"/>
              </a:rPr>
              <a:t>国际市场商品的供给情况和价格水平的高低</a:t>
            </a: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9446895" cy="6369685"/>
          </a:xfrm>
          <a:prstGeom prst="rect">
            <a:avLst/>
          </a:prstGeom>
          <a:noFill/>
        </p:spPr>
        <p:txBody>
          <a:bodyPr wrap="square" rtlCol="0" anchor="t">
            <a:spAutoFit/>
          </a:bodyPr>
          <a:lstStyle/>
          <a:p>
            <a:pPr algn="l">
              <a:buClrTx/>
              <a:buSzTx/>
              <a:buFontTx/>
            </a:pPr>
            <a:r>
              <a:rPr lang="zh-CN" altLang="en-US" sz="2400" dirty="0">
                <a:solidFill>
                  <a:schemeClr val="bg1"/>
                </a:solidFill>
                <a:sym typeface="+mn-ea"/>
              </a:rPr>
              <a:t>二、国际贸易政策</a:t>
            </a:r>
            <a:r>
              <a:rPr lang="en-US" altLang="zh-CN" sz="2400" dirty="0">
                <a:solidFill>
                  <a:schemeClr val="bg1"/>
                </a:solidFill>
                <a:sym typeface="+mn-ea"/>
              </a:rPr>
              <a:t>(</a:t>
            </a:r>
            <a:r>
              <a:rPr lang="zh-CN" altLang="en-US" sz="2400" dirty="0">
                <a:solidFill>
                  <a:schemeClr val="bg1"/>
                </a:solidFill>
                <a:sym typeface="+mn-ea"/>
              </a:rPr>
              <a:t>共</a:t>
            </a:r>
            <a:r>
              <a:rPr lang="en-US" altLang="zh-CN" sz="2400" dirty="0">
                <a:solidFill>
                  <a:schemeClr val="bg1"/>
                </a:solidFill>
                <a:sym typeface="+mn-ea"/>
              </a:rPr>
              <a:t>2</a:t>
            </a:r>
            <a:r>
              <a:rPr lang="zh-CN" altLang="en-US" sz="2400" dirty="0">
                <a:solidFill>
                  <a:schemeClr val="bg1"/>
                </a:solidFill>
                <a:sym typeface="+mn-ea"/>
              </a:rPr>
              <a:t>个考点</a:t>
            </a:r>
            <a:r>
              <a:rPr lang="en-US" altLang="zh-CN" sz="2400" dirty="0">
                <a:solidFill>
                  <a:schemeClr val="bg1"/>
                </a:solidFill>
                <a:sym typeface="+mn-ea"/>
              </a:rPr>
              <a:t>)</a:t>
            </a:r>
          </a:p>
          <a:p>
            <a:pPr algn="l">
              <a:buClrTx/>
              <a:buSzTx/>
              <a:buFontTx/>
            </a:pPr>
            <a:r>
              <a:rPr lang="zh-CN" altLang="en-US" sz="2400" dirty="0">
                <a:solidFill>
                  <a:schemeClr val="bg1"/>
                </a:solidFill>
                <a:sym typeface="+mn-ea"/>
              </a:rPr>
              <a:t>【考点一】政府对国际贸易干预的目的及手段</a:t>
            </a:r>
          </a:p>
          <a:p>
            <a:pPr algn="l">
              <a:buClrTx/>
              <a:buSzTx/>
              <a:buFontTx/>
            </a:pPr>
            <a:r>
              <a:rPr lang="zh-CN" altLang="en-US" sz="2400" dirty="0">
                <a:solidFill>
                  <a:schemeClr val="bg1"/>
                </a:solidFill>
                <a:sym typeface="+mn-ea"/>
              </a:rPr>
              <a:t>目的：保护国内产业、维护本国经济增长和国际收支平衡。</a:t>
            </a: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关税措施</a:t>
            </a: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限制进口                        进口配额           技术标准</a:t>
            </a:r>
          </a:p>
          <a:p>
            <a:pPr algn="l">
              <a:buClrTx/>
              <a:buSzTx/>
              <a:buFontTx/>
            </a:pPr>
            <a:r>
              <a:rPr lang="zh-CN" altLang="en-US" sz="2400" dirty="0">
                <a:solidFill>
                  <a:schemeClr val="bg1"/>
                </a:solidFill>
                <a:sym typeface="+mn-ea"/>
              </a:rPr>
              <a:t>手段                        非关税措施   自愿出口限制    卫生检疫标准</a:t>
            </a:r>
          </a:p>
          <a:p>
            <a:pPr algn="l">
              <a:buClrTx/>
              <a:buSzTx/>
              <a:buFontTx/>
            </a:pPr>
            <a:r>
              <a:rPr lang="zh-CN" altLang="en-US" sz="2400" dirty="0">
                <a:solidFill>
                  <a:schemeClr val="bg1"/>
                </a:solidFill>
                <a:sym typeface="+mn-ea"/>
              </a:rPr>
              <a:t>              鼓励出口         补贴        歧视性公共采购</a:t>
            </a:r>
          </a:p>
          <a:p>
            <a:pPr algn="l">
              <a:buClrTx/>
              <a:buSzTx/>
              <a:buFontTx/>
            </a:pPr>
            <a:r>
              <a:rPr lang="zh-CN" altLang="en-US" sz="2400" dirty="0">
                <a:solidFill>
                  <a:schemeClr val="bg1"/>
                </a:solidFill>
                <a:sym typeface="+mn-ea"/>
              </a:rPr>
              <a:t>    </a:t>
            </a:r>
          </a:p>
          <a:p>
            <a:pPr algn="l">
              <a:buClrTx/>
              <a:buSzTx/>
              <a:buFontTx/>
            </a:pPr>
            <a:r>
              <a:rPr lang="zh-CN" altLang="en-US" sz="2400" dirty="0">
                <a:solidFill>
                  <a:schemeClr val="bg1"/>
                </a:solidFill>
                <a:sym typeface="+mn-ea"/>
              </a:rPr>
              <a:t> </a:t>
            </a:r>
          </a:p>
          <a:p>
            <a:pPr algn="l">
              <a:buClrTx/>
              <a:buSzTx/>
              <a:buFontTx/>
            </a:pPr>
            <a:r>
              <a:rPr lang="zh-CN" altLang="en-US" sz="2400" dirty="0">
                <a:solidFill>
                  <a:schemeClr val="bg1"/>
                </a:solidFill>
                <a:sym typeface="+mn-ea"/>
              </a:rPr>
              <a:t>                        直接补贴    间接补贴</a:t>
            </a: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p:txBody>
      </p:sp>
      <p:cxnSp>
        <p:nvCxnSpPr>
          <p:cNvPr id="2" name="直接箭头连接符 1"/>
          <p:cNvCxnSpPr/>
          <p:nvPr/>
        </p:nvCxnSpPr>
        <p:spPr>
          <a:xfrm flipV="1">
            <a:off x="2058035" y="3273425"/>
            <a:ext cx="480060" cy="4375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a:off x="2001520" y="3724910"/>
            <a:ext cx="521970" cy="3949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左大括号 8"/>
          <p:cNvSpPr/>
          <p:nvPr/>
        </p:nvSpPr>
        <p:spPr>
          <a:xfrm>
            <a:off x="3851910" y="2666365"/>
            <a:ext cx="127000" cy="104457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 name="左大括号 9"/>
          <p:cNvSpPr/>
          <p:nvPr/>
        </p:nvSpPr>
        <p:spPr>
          <a:xfrm>
            <a:off x="5615940" y="3273425"/>
            <a:ext cx="127000" cy="104457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4" name="直接箭头连接符 13"/>
          <p:cNvCxnSpPr/>
          <p:nvPr/>
        </p:nvCxnSpPr>
        <p:spPr>
          <a:xfrm>
            <a:off x="3850005" y="4134485"/>
            <a:ext cx="663575" cy="139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H="1">
            <a:off x="3963035" y="4317365"/>
            <a:ext cx="705485" cy="706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a:off x="4682490" y="4359910"/>
            <a:ext cx="663575" cy="6915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7847330"/>
          </a:xfrm>
          <a:prstGeom prst="rect">
            <a:avLst/>
          </a:prstGeom>
          <a:noFill/>
        </p:spPr>
        <p:txBody>
          <a:bodyPr wrap="square" rtlCol="0" anchor="t">
            <a:spAutoFit/>
          </a:bodyPr>
          <a:lstStyle/>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【考点二】倾销的界定和反倾销措施分析</a:t>
            </a:r>
          </a:p>
          <a:p>
            <a:pPr algn="l">
              <a:buClrTx/>
              <a:buSzTx/>
              <a:buFontTx/>
            </a:pPr>
            <a:r>
              <a:rPr lang="zh-CN" altLang="en-US" sz="2400" dirty="0">
                <a:solidFill>
                  <a:schemeClr val="bg1"/>
                </a:solidFill>
                <a:sym typeface="+mn-ea"/>
              </a:rPr>
              <a:t>（</a:t>
            </a:r>
            <a:r>
              <a:rPr lang="en-US" altLang="zh-CN" sz="2400" dirty="0">
                <a:solidFill>
                  <a:schemeClr val="bg1"/>
                </a:solidFill>
                <a:sym typeface="+mn-ea"/>
              </a:rPr>
              <a:t>1</a:t>
            </a:r>
            <a:r>
              <a:rPr lang="zh-CN" altLang="en-US" sz="2400" dirty="0">
                <a:solidFill>
                  <a:schemeClr val="bg1"/>
                </a:solidFill>
                <a:sym typeface="+mn-ea"/>
              </a:rPr>
              <a:t>）倾销的概念：是指出口商以低于</a:t>
            </a:r>
            <a:r>
              <a:rPr lang="zh-CN" altLang="en-US" sz="2400" dirty="0">
                <a:solidFill>
                  <a:srgbClr val="FFC000"/>
                </a:solidFill>
                <a:sym typeface="+mn-ea"/>
              </a:rPr>
              <a:t>正常价值</a:t>
            </a:r>
            <a:r>
              <a:rPr lang="zh-CN" altLang="en-US" sz="2400" dirty="0">
                <a:solidFill>
                  <a:schemeClr val="bg1"/>
                </a:solidFill>
                <a:sym typeface="+mn-ea"/>
              </a:rPr>
              <a:t>的价格向进口国销售产品，并因此给进口国产业造成损害的行为。</a:t>
            </a:r>
          </a:p>
          <a:p>
            <a:pPr algn="l">
              <a:buClrTx/>
              <a:buSzTx/>
              <a:buFontTx/>
            </a:pPr>
            <a:r>
              <a:rPr lang="zh-CN" altLang="en-US" sz="2400" dirty="0">
                <a:solidFill>
                  <a:schemeClr val="bg1"/>
                </a:solidFill>
                <a:sym typeface="+mn-ea"/>
              </a:rPr>
              <a:t>确定产品正常价值的标准：</a:t>
            </a:r>
          </a:p>
          <a:p>
            <a:pPr algn="l">
              <a:buClrTx/>
              <a:buSzTx/>
              <a:buFontTx/>
            </a:pPr>
            <a:r>
              <a:rPr lang="zh-CN" altLang="en-US" sz="2400" dirty="0">
                <a:solidFill>
                  <a:schemeClr val="bg1"/>
                </a:solidFill>
                <a:sym typeface="+mn-ea"/>
              </a:rPr>
              <a:t>第一，原产国标准</a:t>
            </a:r>
          </a:p>
          <a:p>
            <a:pPr algn="l">
              <a:buClrTx/>
              <a:buSzTx/>
              <a:buFontTx/>
            </a:pPr>
            <a:r>
              <a:rPr lang="zh-CN" altLang="en-US" sz="2400" dirty="0">
                <a:solidFill>
                  <a:schemeClr val="bg1"/>
                </a:solidFill>
                <a:sym typeface="+mn-ea"/>
              </a:rPr>
              <a:t>第二，第三国标准</a:t>
            </a:r>
          </a:p>
          <a:p>
            <a:pPr algn="l">
              <a:buClrTx/>
              <a:buSzTx/>
              <a:buFontTx/>
            </a:pPr>
            <a:r>
              <a:rPr lang="zh-CN" altLang="en-US" sz="2400" dirty="0">
                <a:solidFill>
                  <a:schemeClr val="bg1"/>
                </a:solidFill>
                <a:sym typeface="+mn-ea"/>
              </a:rPr>
              <a:t>第三，按照同类产品在原产国的生产成本加合理销售费、管理费、一般费用和利润确定</a:t>
            </a:r>
          </a:p>
          <a:p>
            <a:pPr algn="l">
              <a:buClrTx/>
              <a:buSzTx/>
              <a:buFontTx/>
            </a:pPr>
            <a:r>
              <a:rPr lang="zh-CN" altLang="en-US" sz="2400" dirty="0">
                <a:solidFill>
                  <a:schemeClr val="bg1"/>
                </a:solidFill>
                <a:sym typeface="+mn-ea"/>
              </a:rPr>
              <a:t>（</a:t>
            </a:r>
            <a:r>
              <a:rPr lang="en-US" altLang="zh-CN" sz="2400" dirty="0">
                <a:solidFill>
                  <a:schemeClr val="bg1"/>
                </a:solidFill>
                <a:sym typeface="+mn-ea"/>
              </a:rPr>
              <a:t>2</a:t>
            </a:r>
            <a:r>
              <a:rPr lang="zh-CN" altLang="en-US" sz="2400" dirty="0">
                <a:solidFill>
                  <a:schemeClr val="bg1"/>
                </a:solidFill>
                <a:sym typeface="+mn-ea"/>
              </a:rPr>
              <a:t>）倾销的四种类型：</a:t>
            </a:r>
          </a:p>
          <a:p>
            <a:pPr algn="l">
              <a:buClrTx/>
              <a:buSzTx/>
              <a:buFontTx/>
            </a:pPr>
            <a:r>
              <a:rPr lang="zh-CN" altLang="en-US" sz="2400" dirty="0">
                <a:solidFill>
                  <a:schemeClr val="bg1"/>
                </a:solidFill>
                <a:sym typeface="+mn-ea"/>
              </a:rPr>
              <a:t>掠夺性倾销（短期）</a:t>
            </a:r>
          </a:p>
          <a:p>
            <a:pPr algn="l">
              <a:buClrTx/>
              <a:buSzTx/>
              <a:buFontTx/>
            </a:pPr>
            <a:r>
              <a:rPr lang="zh-CN" altLang="en-US" sz="2400" dirty="0">
                <a:solidFill>
                  <a:schemeClr val="bg1"/>
                </a:solidFill>
                <a:sym typeface="+mn-ea"/>
              </a:rPr>
              <a:t>持续性倾销（长期）</a:t>
            </a:r>
          </a:p>
          <a:p>
            <a:pPr algn="l">
              <a:buClrTx/>
              <a:buSzTx/>
              <a:buFontTx/>
            </a:pPr>
            <a:r>
              <a:rPr lang="zh-CN" altLang="en-US" sz="2400" dirty="0">
                <a:solidFill>
                  <a:schemeClr val="bg1"/>
                </a:solidFill>
                <a:sym typeface="+mn-ea"/>
              </a:rPr>
              <a:t>隐蔽性倾销</a:t>
            </a:r>
          </a:p>
          <a:p>
            <a:pPr algn="l">
              <a:buClrTx/>
              <a:buSzTx/>
              <a:buFontTx/>
            </a:pPr>
            <a:r>
              <a:rPr lang="zh-CN" altLang="en-US" sz="2400" dirty="0">
                <a:solidFill>
                  <a:schemeClr val="bg1"/>
                </a:solidFill>
                <a:sym typeface="+mn-ea"/>
              </a:rPr>
              <a:t>偶然性倾销</a:t>
            </a: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7847330"/>
          </a:xfrm>
          <a:prstGeom prst="rect">
            <a:avLst/>
          </a:prstGeom>
          <a:noFill/>
        </p:spPr>
        <p:txBody>
          <a:bodyPr wrap="square" rtlCol="0" anchor="t">
            <a:spAutoFit/>
          </a:bodyPr>
          <a:lstStyle/>
          <a:p>
            <a:pPr algn="l">
              <a:buClrTx/>
              <a:buSzTx/>
              <a:buFontTx/>
            </a:pPr>
            <a:r>
              <a:rPr lang="zh-CN" altLang="en-US" sz="2400" dirty="0">
                <a:solidFill>
                  <a:schemeClr val="bg1"/>
                </a:solidFill>
                <a:sym typeface="+mn-ea"/>
              </a:rPr>
              <a:t>（</a:t>
            </a:r>
            <a:r>
              <a:rPr lang="en-US" altLang="zh-CN" sz="2400" dirty="0">
                <a:solidFill>
                  <a:schemeClr val="bg1"/>
                </a:solidFill>
                <a:sym typeface="+mn-ea"/>
              </a:rPr>
              <a:t>3</a:t>
            </a:r>
            <a:r>
              <a:rPr lang="zh-CN" altLang="en-US" sz="2400" dirty="0">
                <a:solidFill>
                  <a:schemeClr val="bg1"/>
                </a:solidFill>
                <a:sym typeface="+mn-ea"/>
              </a:rPr>
              <a:t>）倾销的危害：    </a:t>
            </a: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为倾销行为的国家</a:t>
            </a:r>
          </a:p>
          <a:p>
            <a:pPr algn="l">
              <a:buClrTx/>
              <a:buSzTx/>
              <a:buFontTx/>
            </a:pPr>
            <a:r>
              <a:rPr lang="zh-CN" altLang="en-US" sz="2400" dirty="0">
                <a:solidFill>
                  <a:schemeClr val="bg1"/>
                </a:solidFill>
                <a:sym typeface="+mn-ea"/>
              </a:rPr>
              <a:t>                                     </a:t>
            </a:r>
          </a:p>
          <a:p>
            <a:pPr algn="l">
              <a:buClrTx/>
              <a:buSzTx/>
              <a:buFontTx/>
            </a:pPr>
            <a:r>
              <a:rPr lang="zh-CN" altLang="en-US" sz="2400" dirty="0">
                <a:solidFill>
                  <a:schemeClr val="bg1"/>
                </a:solidFill>
                <a:sym typeface="+mn-ea"/>
              </a:rPr>
              <a:t>                                     </a:t>
            </a:r>
          </a:p>
          <a:p>
            <a:pPr algn="l">
              <a:buClrTx/>
              <a:buSzTx/>
              <a:buFontTx/>
            </a:pPr>
            <a:r>
              <a:rPr lang="zh-CN" altLang="en-US" sz="2400" dirty="0">
                <a:solidFill>
                  <a:schemeClr val="bg1"/>
                </a:solidFill>
                <a:sym typeface="+mn-ea"/>
              </a:rPr>
              <a:t>                                倾销                           出口</a:t>
            </a: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对进口国而言</a:t>
            </a:r>
          </a:p>
          <a:p>
            <a:pPr algn="l">
              <a:buClrTx/>
              <a:buSzTx/>
              <a:buFontTx/>
            </a:pPr>
            <a:r>
              <a:rPr lang="zh-CN" altLang="en-US" sz="2400" dirty="0">
                <a:solidFill>
                  <a:schemeClr val="bg1"/>
                </a:solidFill>
                <a:sym typeface="+mn-ea"/>
              </a:rPr>
              <a:t>对出口国而言</a:t>
            </a:r>
          </a:p>
          <a:p>
            <a:pPr algn="l">
              <a:buClrTx/>
              <a:buSzTx/>
              <a:buFontTx/>
            </a:pPr>
            <a:r>
              <a:rPr lang="zh-CN" altLang="en-US" sz="2400" dirty="0">
                <a:solidFill>
                  <a:schemeClr val="bg1"/>
                </a:solidFill>
                <a:sym typeface="+mn-ea"/>
              </a:rPr>
              <a:t>对第三国而言</a:t>
            </a:r>
          </a:p>
          <a:p>
            <a:pPr algn="l">
              <a:buClrTx/>
              <a:buSzTx/>
              <a:buFontTx/>
            </a:pPr>
            <a:r>
              <a:rPr lang="zh-CN" altLang="en-US" sz="2400" dirty="0">
                <a:solidFill>
                  <a:schemeClr val="bg1"/>
                </a:solidFill>
                <a:sym typeface="+mn-ea"/>
              </a:rPr>
              <a:t>（</a:t>
            </a:r>
            <a:r>
              <a:rPr lang="en-US" altLang="zh-CN" sz="2400" dirty="0">
                <a:solidFill>
                  <a:schemeClr val="bg1"/>
                </a:solidFill>
                <a:sym typeface="+mn-ea"/>
              </a:rPr>
              <a:t>4</a:t>
            </a:r>
            <a:r>
              <a:rPr lang="zh-CN" altLang="en-US" sz="2400" dirty="0">
                <a:solidFill>
                  <a:schemeClr val="bg1"/>
                </a:solidFill>
                <a:sym typeface="+mn-ea"/>
              </a:rPr>
              <a:t>）反倾销措施的运用</a:t>
            </a:r>
            <a:r>
              <a:rPr lang="en-US" altLang="zh-CN" sz="2400" dirty="0">
                <a:solidFill>
                  <a:schemeClr val="bg1"/>
                </a:solidFill>
                <a:sym typeface="+mn-ea"/>
              </a:rPr>
              <a:t>——</a:t>
            </a:r>
            <a:r>
              <a:rPr lang="zh-CN" altLang="en-US" sz="2400" dirty="0">
                <a:solidFill>
                  <a:schemeClr val="bg1"/>
                </a:solidFill>
                <a:sym typeface="+mn-ea"/>
              </a:rPr>
              <a:t>反倾销税</a:t>
            </a: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sp>
        <p:nvSpPr>
          <p:cNvPr id="2" name="圆角矩形 1"/>
          <p:cNvSpPr/>
          <p:nvPr/>
        </p:nvSpPr>
        <p:spPr>
          <a:xfrm>
            <a:off x="2241550" y="3555365"/>
            <a:ext cx="1367790" cy="9391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sym typeface="+mn-ea"/>
              </a:rPr>
              <a:t>出口国</a:t>
            </a:r>
            <a:endParaRPr lang="zh-CN" altLang="en-US"/>
          </a:p>
        </p:txBody>
      </p:sp>
      <p:sp>
        <p:nvSpPr>
          <p:cNvPr id="8" name="圆角矩形 7"/>
          <p:cNvSpPr/>
          <p:nvPr/>
        </p:nvSpPr>
        <p:spPr>
          <a:xfrm>
            <a:off x="5099050" y="3555365"/>
            <a:ext cx="1311910" cy="9391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进口国 </a:t>
            </a:r>
          </a:p>
        </p:txBody>
      </p:sp>
      <p:sp>
        <p:nvSpPr>
          <p:cNvPr id="9" name="圆角矩形 8"/>
          <p:cNvSpPr/>
          <p:nvPr/>
        </p:nvSpPr>
        <p:spPr>
          <a:xfrm>
            <a:off x="7900670" y="3555365"/>
            <a:ext cx="1213485" cy="9309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第三国</a:t>
            </a:r>
          </a:p>
        </p:txBody>
      </p:sp>
      <p:cxnSp>
        <p:nvCxnSpPr>
          <p:cNvPr id="10" name="直接箭头连接符 9"/>
          <p:cNvCxnSpPr>
            <a:stCxn id="2" idx="3"/>
            <a:endCxn id="8" idx="1"/>
          </p:cNvCxnSpPr>
          <p:nvPr/>
        </p:nvCxnSpPr>
        <p:spPr>
          <a:xfrm>
            <a:off x="3609340" y="4025265"/>
            <a:ext cx="148971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a:stCxn id="9" idx="1"/>
            <a:endCxn id="8" idx="3"/>
          </p:cNvCxnSpPr>
          <p:nvPr/>
        </p:nvCxnSpPr>
        <p:spPr>
          <a:xfrm flipH="1">
            <a:off x="6410960" y="4020820"/>
            <a:ext cx="1489710" cy="44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H="1">
            <a:off x="3609340" y="3259455"/>
            <a:ext cx="549910" cy="3384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3046988"/>
          </a:xfrm>
          <a:prstGeom prst="rect">
            <a:avLst/>
          </a:prstGeom>
          <a:noFill/>
        </p:spPr>
        <p:txBody>
          <a:bodyPr wrap="square" rtlCol="0" anchor="t">
            <a:spAutoFit/>
          </a:bodyPr>
          <a:lstStyle/>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pic>
        <p:nvPicPr>
          <p:cNvPr id="8" name="图片 7">
            <a:extLst>
              <a:ext uri="{FF2B5EF4-FFF2-40B4-BE49-F238E27FC236}">
                <a16:creationId xmlns:a16="http://schemas.microsoft.com/office/drawing/2014/main" id="{C22D6A00-61DC-42BE-BC5B-30F3EEBAA1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88757" y="717550"/>
            <a:ext cx="8168442" cy="4880423"/>
          </a:xfrm>
          <a:prstGeom prst="rect">
            <a:avLst/>
          </a:prstGeom>
        </p:spPr>
      </p:pic>
    </p:spTree>
    <p:extLst>
      <p:ext uri="{BB962C8B-B14F-4D97-AF65-F5344CB8AC3E}">
        <p14:creationId xmlns:p14="http://schemas.microsoft.com/office/powerpoint/2010/main" val="1992962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275" y="953770"/>
            <a:ext cx="7802880" cy="3046988"/>
          </a:xfrm>
          <a:prstGeom prst="rect">
            <a:avLst/>
          </a:prstGeom>
          <a:noFill/>
        </p:spPr>
        <p:txBody>
          <a:bodyPr wrap="square" rtlCol="0" anchor="t">
            <a:spAutoFit/>
          </a:bodyPr>
          <a:lstStyle/>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        </a:t>
            </a:r>
          </a:p>
        </p:txBody>
      </p:sp>
      <p:pic>
        <p:nvPicPr>
          <p:cNvPr id="8" name="图片 7">
            <a:extLst>
              <a:ext uri="{FF2B5EF4-FFF2-40B4-BE49-F238E27FC236}">
                <a16:creationId xmlns:a16="http://schemas.microsoft.com/office/drawing/2014/main" id="{0E61A75F-9D49-4DB1-812B-7203894097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1275" y="1276562"/>
            <a:ext cx="8564301" cy="3401251"/>
          </a:xfrm>
          <a:prstGeom prst="rect">
            <a:avLst/>
          </a:prstGeom>
        </p:spPr>
      </p:pic>
    </p:spTree>
    <p:extLst>
      <p:ext uri="{BB962C8B-B14F-4D97-AF65-F5344CB8AC3E}">
        <p14:creationId xmlns:p14="http://schemas.microsoft.com/office/powerpoint/2010/main" val="36864590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898e7ce1-62b5-4301-9759-e0dcfb10da14}"/>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243</TotalTime>
  <Words>823</Words>
  <Application>Microsoft Office PowerPoint</Application>
  <PresentationFormat>宽屏</PresentationFormat>
  <Paragraphs>257</Paragraphs>
  <Slides>20</Slides>
  <Notes>20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20</vt:i4>
      </vt:variant>
    </vt:vector>
  </HeadingPairs>
  <TitlesOfParts>
    <vt:vector size="26" baseType="lpstr">
      <vt:lpstr>等线</vt:lpstr>
      <vt:lpstr>华文新魏</vt:lpstr>
      <vt:lpstr>华文中宋</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陈 果</cp:lastModifiedBy>
  <cp:revision>153</cp:revision>
  <dcterms:created xsi:type="dcterms:W3CDTF">2017-05-13T03:05:00Z</dcterms:created>
  <dcterms:modified xsi:type="dcterms:W3CDTF">2022-06-21T07:47:10Z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