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547" r:id="rId3"/>
    <p:sldId id="548" r:id="rId4"/>
    <p:sldId id="549" r:id="rId5"/>
    <p:sldId id="550" r:id="rId6"/>
    <p:sldId id="1335" r:id="rId7"/>
    <p:sldId id="615" r:id="rId8"/>
    <p:sldId id="1336" r:id="rId9"/>
    <p:sldId id="1337" r:id="rId10"/>
    <p:sldId id="1338" r:id="rId11"/>
    <p:sldId id="1339" r:id="rId12"/>
    <p:sldId id="1340" r:id="rId13"/>
    <p:sldId id="1341" r:id="rId14"/>
    <p:sldId id="1342" r:id="rId15"/>
    <p:sldId id="1343" r:id="rId16"/>
    <p:sldId id="1344" r:id="rId17"/>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autoAdjust="0"/>
    <p:restoredTop sz="94660"/>
  </p:normalViewPr>
  <p:slideViewPr>
    <p:cSldViewPr snapToGrid="0" showGuides="1">
      <p:cViewPr varScale="1">
        <p:scale>
          <a:sx n="68" d="100"/>
          <a:sy n="68" d="100"/>
        </p:scale>
        <p:origin x="996" y="72"/>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2022/7/25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2343103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5556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463939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1667174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1336745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1771143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3341756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432180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75293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1674525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777729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3470751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2951132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4283070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181253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2022/7/25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2022/7/25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2022/7/25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2022/7/25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563831"/>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5.</a:t>
            </a:r>
            <a:r>
              <a:rPr lang="zh-CN" altLang="zh-CN" sz="2400" dirty="0">
                <a:solidFill>
                  <a:schemeClr val="bg1"/>
                </a:solidFill>
              </a:rPr>
              <a:t>弗里德曼认为，影响人们持有实际货币的因素有</a:t>
            </a:r>
            <a:r>
              <a:rPr lang="en-US" altLang="zh-CN" sz="2400" dirty="0">
                <a:solidFill>
                  <a:schemeClr val="bg1"/>
                </a:solidFill>
              </a:rPr>
              <a:t>( )</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财富构成 </a:t>
            </a:r>
            <a:r>
              <a:rPr lang="en-US" altLang="zh-CN" sz="2400" dirty="0">
                <a:solidFill>
                  <a:schemeClr val="bg1"/>
                </a:solidFill>
              </a:rPr>
              <a:t>       B.</a:t>
            </a:r>
            <a:r>
              <a:rPr lang="zh-CN" altLang="zh-CN" sz="2400" dirty="0">
                <a:solidFill>
                  <a:schemeClr val="bg1"/>
                </a:solidFill>
              </a:rPr>
              <a:t>各种资产的预期收益率</a:t>
            </a:r>
          </a:p>
          <a:p>
            <a:pPr fontAlgn="base" latinLnBrk="1">
              <a:lnSpc>
                <a:spcPct val="150000"/>
              </a:lnSpc>
            </a:pPr>
            <a:r>
              <a:rPr lang="en-US" altLang="zh-CN" sz="2400" dirty="0">
                <a:solidFill>
                  <a:schemeClr val="bg1"/>
                </a:solidFill>
              </a:rPr>
              <a:t>C.</a:t>
            </a:r>
            <a:r>
              <a:rPr lang="zh-CN" altLang="zh-CN" sz="2400" dirty="0">
                <a:solidFill>
                  <a:schemeClr val="bg1"/>
                </a:solidFill>
              </a:rPr>
              <a:t>投资倾向 </a:t>
            </a:r>
            <a:r>
              <a:rPr lang="en-US" altLang="zh-CN" sz="2400" dirty="0">
                <a:solidFill>
                  <a:schemeClr val="bg1"/>
                </a:solidFill>
              </a:rPr>
              <a:t>       D.</a:t>
            </a:r>
            <a:r>
              <a:rPr lang="zh-CN" altLang="zh-CN" sz="2400" dirty="0">
                <a:solidFill>
                  <a:schemeClr val="bg1"/>
                </a:solidFill>
              </a:rPr>
              <a:t>预防动机</a:t>
            </a:r>
          </a:p>
          <a:p>
            <a:pPr fontAlgn="base" latinLnBrk="1">
              <a:lnSpc>
                <a:spcPct val="150000"/>
              </a:lnSpc>
            </a:pPr>
            <a:r>
              <a:rPr lang="en-US" altLang="zh-CN" sz="2400" dirty="0">
                <a:solidFill>
                  <a:schemeClr val="bg1"/>
                </a:solidFill>
              </a:rPr>
              <a:t>E</a:t>
            </a:r>
            <a:r>
              <a:rPr lang="zh-CN" altLang="zh-CN" sz="2400" dirty="0">
                <a:solidFill>
                  <a:schemeClr val="bg1"/>
                </a:solidFill>
              </a:rPr>
              <a:t>财富总额</a:t>
            </a:r>
          </a:p>
          <a:p>
            <a:pPr fontAlgn="base" latinLnBrk="1">
              <a:lnSpc>
                <a:spcPct val="150000"/>
              </a:lnSpc>
            </a:pPr>
            <a:r>
              <a:rPr lang="en-US" altLang="zh-CN" sz="2400" dirty="0">
                <a:solidFill>
                  <a:schemeClr val="bg1"/>
                </a:solidFill>
              </a:rPr>
              <a:t>6.</a:t>
            </a:r>
            <a:r>
              <a:rPr lang="zh-CN" altLang="zh-CN" sz="2400" dirty="0">
                <a:solidFill>
                  <a:schemeClr val="bg1"/>
                </a:solidFill>
              </a:rPr>
              <a:t>根据我国目前对货币层次的划分，属于</a:t>
            </a:r>
            <a:r>
              <a:rPr lang="en-US" altLang="zh-CN" sz="2400" dirty="0">
                <a:solidFill>
                  <a:schemeClr val="bg1"/>
                </a:solidFill>
              </a:rPr>
              <a:t>M2</a:t>
            </a:r>
            <a:r>
              <a:rPr lang="zh-CN" altLang="zh-CN" sz="2400" dirty="0">
                <a:solidFill>
                  <a:schemeClr val="bg1"/>
                </a:solidFill>
              </a:rPr>
              <a:t>而不属于</a:t>
            </a:r>
            <a:r>
              <a:rPr lang="en-US" altLang="zh-CN" sz="2400" dirty="0">
                <a:solidFill>
                  <a:schemeClr val="bg1"/>
                </a:solidFill>
              </a:rPr>
              <a:t>M1</a:t>
            </a:r>
            <a:r>
              <a:rPr lang="zh-CN" altLang="zh-CN" sz="2400" dirty="0">
                <a:solidFill>
                  <a:schemeClr val="bg1"/>
                </a:solidFill>
              </a:rPr>
              <a:t>的有</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单位活期存款 </a:t>
            </a:r>
            <a:r>
              <a:rPr lang="en-US" altLang="zh-CN" sz="2400" dirty="0">
                <a:solidFill>
                  <a:schemeClr val="bg1"/>
                </a:solidFill>
              </a:rPr>
              <a:t>     B.</a:t>
            </a:r>
            <a:r>
              <a:rPr lang="zh-CN" altLang="zh-CN" sz="2400" dirty="0">
                <a:solidFill>
                  <a:schemeClr val="bg1"/>
                </a:solidFill>
              </a:rPr>
              <a:t>单位定期存款</a:t>
            </a:r>
          </a:p>
          <a:p>
            <a:pPr fontAlgn="base" latinLnBrk="1">
              <a:lnSpc>
                <a:spcPct val="150000"/>
              </a:lnSpc>
            </a:pPr>
            <a:r>
              <a:rPr lang="en-US" altLang="zh-CN" sz="2400" dirty="0">
                <a:solidFill>
                  <a:schemeClr val="bg1"/>
                </a:solidFill>
              </a:rPr>
              <a:t>C.</a:t>
            </a:r>
            <a:r>
              <a:rPr lang="zh-CN" altLang="zh-CN" sz="2400" dirty="0">
                <a:solidFill>
                  <a:schemeClr val="bg1"/>
                </a:solidFill>
              </a:rPr>
              <a:t>流通中的货币 </a:t>
            </a:r>
            <a:r>
              <a:rPr lang="en-US" altLang="zh-CN" sz="2400" dirty="0">
                <a:solidFill>
                  <a:schemeClr val="bg1"/>
                </a:solidFill>
              </a:rPr>
              <a:t>     D.</a:t>
            </a:r>
            <a:r>
              <a:rPr lang="zh-CN" altLang="zh-CN" sz="2400" dirty="0">
                <a:solidFill>
                  <a:schemeClr val="bg1"/>
                </a:solidFill>
              </a:rPr>
              <a:t>个人存款</a:t>
            </a:r>
          </a:p>
          <a:p>
            <a:pPr fontAlgn="base" latinLnBrk="1">
              <a:lnSpc>
                <a:spcPct val="150000"/>
              </a:lnSpc>
            </a:pPr>
            <a:r>
              <a:rPr lang="en-US" altLang="zh-CN" sz="2400" dirty="0">
                <a:solidFill>
                  <a:schemeClr val="bg1"/>
                </a:solidFill>
              </a:rPr>
              <a:t>E.</a:t>
            </a:r>
            <a:r>
              <a:rPr lang="zh-CN" altLang="zh-CN" sz="2400" dirty="0">
                <a:solidFill>
                  <a:schemeClr val="bg1"/>
                </a:solidFill>
              </a:rPr>
              <a:t>股票</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283845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51659" y="1097197"/>
            <a:ext cx="7945560" cy="2793842"/>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7 </a:t>
            </a:r>
            <a:r>
              <a:rPr lang="zh-CN" altLang="zh-CN" sz="2400" dirty="0">
                <a:solidFill>
                  <a:schemeClr val="bg1"/>
                </a:solidFill>
              </a:rPr>
              <a:t>货币需求作为一种经济需求，是由</a:t>
            </a:r>
            <a:r>
              <a:rPr lang="en-US" altLang="zh-CN" sz="2400" dirty="0">
                <a:solidFill>
                  <a:schemeClr val="bg1"/>
                </a:solidFill>
              </a:rPr>
              <a:t>()</a:t>
            </a:r>
            <a:r>
              <a:rPr lang="zh-CN" altLang="zh-CN" sz="2400" dirty="0">
                <a:solidFill>
                  <a:schemeClr val="bg1"/>
                </a:solidFill>
              </a:rPr>
              <a:t>共同决定。</a:t>
            </a:r>
          </a:p>
          <a:p>
            <a:pPr fontAlgn="base" latinLnBrk="1">
              <a:lnSpc>
                <a:spcPct val="150000"/>
              </a:lnSpc>
            </a:pPr>
            <a:r>
              <a:rPr lang="en-US" altLang="zh-CN" sz="2400" dirty="0">
                <a:solidFill>
                  <a:schemeClr val="bg1"/>
                </a:solidFill>
              </a:rPr>
              <a:t>A. </a:t>
            </a:r>
            <a:r>
              <a:rPr lang="zh-CN" altLang="zh-CN" sz="2400" dirty="0">
                <a:solidFill>
                  <a:schemeClr val="bg1"/>
                </a:solidFill>
              </a:rPr>
              <a:t>货币需求能力 </a:t>
            </a:r>
            <a:r>
              <a:rPr lang="en-US" altLang="zh-CN" sz="2400" dirty="0">
                <a:solidFill>
                  <a:schemeClr val="bg1"/>
                </a:solidFill>
              </a:rPr>
              <a:t>   B. </a:t>
            </a:r>
            <a:r>
              <a:rPr lang="zh-CN" altLang="zh-CN" sz="2400" dirty="0">
                <a:solidFill>
                  <a:schemeClr val="bg1"/>
                </a:solidFill>
              </a:rPr>
              <a:t>货币价值</a:t>
            </a:r>
          </a:p>
          <a:p>
            <a:pPr fontAlgn="base" latinLnBrk="1">
              <a:lnSpc>
                <a:spcPct val="150000"/>
              </a:lnSpc>
            </a:pPr>
            <a:r>
              <a:rPr lang="en-US" altLang="zh-CN" sz="2400" dirty="0">
                <a:solidFill>
                  <a:schemeClr val="bg1"/>
                </a:solidFill>
              </a:rPr>
              <a:t>C. </a:t>
            </a:r>
            <a:r>
              <a:rPr lang="zh-CN" altLang="zh-CN" sz="2400" dirty="0">
                <a:solidFill>
                  <a:schemeClr val="bg1"/>
                </a:solidFill>
              </a:rPr>
              <a:t>货币需求愿望 </a:t>
            </a:r>
            <a:r>
              <a:rPr lang="en-US" altLang="zh-CN" sz="2400" dirty="0">
                <a:solidFill>
                  <a:schemeClr val="bg1"/>
                </a:solidFill>
              </a:rPr>
              <a:t>   D. </a:t>
            </a:r>
            <a:r>
              <a:rPr lang="zh-CN" altLang="zh-CN" sz="2400" dirty="0">
                <a:solidFill>
                  <a:schemeClr val="bg1"/>
                </a:solidFill>
              </a:rPr>
              <a:t>货币供应数量</a:t>
            </a:r>
            <a:r>
              <a:rPr lang="en-US" altLang="zh-CN" sz="2400" dirty="0">
                <a:solidFill>
                  <a:schemeClr val="bg1"/>
                </a:solidFill>
              </a:rPr>
              <a:t>   </a:t>
            </a:r>
          </a:p>
          <a:p>
            <a:pPr fontAlgn="base" latinLnBrk="1">
              <a:lnSpc>
                <a:spcPct val="150000"/>
              </a:lnSpc>
            </a:pPr>
            <a:r>
              <a:rPr lang="en-US" altLang="zh-CN" sz="2400" dirty="0">
                <a:solidFill>
                  <a:schemeClr val="bg1"/>
                </a:solidFill>
              </a:rPr>
              <a:t>E. </a:t>
            </a:r>
            <a:r>
              <a:rPr lang="zh-CN" altLang="zh-CN" sz="2400" dirty="0">
                <a:solidFill>
                  <a:schemeClr val="bg1"/>
                </a:solidFill>
              </a:rPr>
              <a:t>货币供应能力</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743322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44797" y="717550"/>
            <a:ext cx="10155839" cy="5563831"/>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8. </a:t>
            </a:r>
            <a:r>
              <a:rPr lang="zh-CN" altLang="zh-CN" sz="2400" dirty="0">
                <a:solidFill>
                  <a:schemeClr val="bg1"/>
                </a:solidFill>
              </a:rPr>
              <a:t>关于货币需求理论的表述错误的有</a:t>
            </a:r>
            <a:r>
              <a:rPr lang="en-US" altLang="zh-CN" sz="2400" dirty="0">
                <a:solidFill>
                  <a:schemeClr val="bg1"/>
                </a:solidFill>
              </a:rPr>
              <a:t>( )</a:t>
            </a:r>
            <a:endParaRPr lang="zh-CN" altLang="zh-CN" sz="2400" dirty="0">
              <a:solidFill>
                <a:schemeClr val="bg1"/>
              </a:solidFill>
            </a:endParaRPr>
          </a:p>
          <a:p>
            <a:pPr fontAlgn="base" latinLnBrk="1">
              <a:lnSpc>
                <a:spcPct val="150000"/>
              </a:lnSpc>
            </a:pPr>
            <a:r>
              <a:rPr lang="en-US" altLang="zh-CN" sz="2400" dirty="0">
                <a:solidFill>
                  <a:schemeClr val="bg1"/>
                </a:solidFill>
              </a:rPr>
              <a:t>A. </a:t>
            </a:r>
            <a:r>
              <a:rPr lang="zh-CN" altLang="zh-CN" sz="2400" dirty="0">
                <a:solidFill>
                  <a:schemeClr val="bg1"/>
                </a:solidFill>
              </a:rPr>
              <a:t>经济学家费雪提出了现金交易数量说，该理论认为货币量决定物价水平</a:t>
            </a:r>
          </a:p>
          <a:p>
            <a:pPr fontAlgn="base" latinLnBrk="1">
              <a:lnSpc>
                <a:spcPct val="150000"/>
              </a:lnSpc>
            </a:pPr>
            <a:r>
              <a:rPr lang="en-US" altLang="zh-CN" sz="2400" dirty="0">
                <a:solidFill>
                  <a:schemeClr val="bg1"/>
                </a:solidFill>
              </a:rPr>
              <a:t>B. </a:t>
            </a:r>
            <a:r>
              <a:rPr lang="zh-CN" altLang="zh-CN" sz="2400" dirty="0">
                <a:solidFill>
                  <a:schemeClr val="bg1"/>
                </a:solidFill>
              </a:rPr>
              <a:t>根据流动性偏好理论，由利率决定并与利率为减函数关系的货币需求动机是预防动机</a:t>
            </a:r>
          </a:p>
          <a:p>
            <a:pPr fontAlgn="base" latinLnBrk="1">
              <a:lnSpc>
                <a:spcPct val="150000"/>
              </a:lnSpc>
            </a:pPr>
            <a:r>
              <a:rPr lang="en-US" altLang="zh-CN" sz="2400" dirty="0">
                <a:solidFill>
                  <a:schemeClr val="bg1"/>
                </a:solidFill>
              </a:rPr>
              <a:t>C. </a:t>
            </a:r>
            <a:r>
              <a:rPr lang="zh-CN" altLang="zh-CN" sz="2400" dirty="0">
                <a:solidFill>
                  <a:schemeClr val="bg1"/>
                </a:solidFill>
              </a:rPr>
              <a:t>根据凯恩斯的流动性偏好理论，决定货币需求的动机包括交易动机、预防动机和投资动机</a:t>
            </a:r>
          </a:p>
          <a:p>
            <a:pPr fontAlgn="base" latinLnBrk="1">
              <a:lnSpc>
                <a:spcPct val="150000"/>
              </a:lnSpc>
            </a:pPr>
            <a:r>
              <a:rPr lang="en-US" altLang="zh-CN" sz="2400" dirty="0">
                <a:solidFill>
                  <a:schemeClr val="bg1"/>
                </a:solidFill>
              </a:rPr>
              <a:t>D. </a:t>
            </a:r>
            <a:r>
              <a:rPr lang="zh-CN" altLang="zh-CN" sz="2400" dirty="0">
                <a:solidFill>
                  <a:schemeClr val="bg1"/>
                </a:solidFill>
              </a:rPr>
              <a:t>经济学家弗里德曼认为，恒久性收入和货币数量之间的关系是恒久性收入越高，所需货币越多</a:t>
            </a:r>
          </a:p>
          <a:p>
            <a:pPr fontAlgn="base" latinLnBrk="1">
              <a:lnSpc>
                <a:spcPct val="150000"/>
              </a:lnSpc>
            </a:pPr>
            <a:r>
              <a:rPr lang="en-US" altLang="zh-CN" sz="2400" dirty="0">
                <a:solidFill>
                  <a:schemeClr val="bg1"/>
                </a:solidFill>
              </a:rPr>
              <a:t>E. </a:t>
            </a:r>
            <a:r>
              <a:rPr lang="zh-CN" altLang="zh-CN" sz="2400" dirty="0">
                <a:solidFill>
                  <a:schemeClr val="bg1"/>
                </a:solidFill>
              </a:rPr>
              <a:t>在弗里德曼的货币需求函数中，金融资产预期收益率与货币需求成正比</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035115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44797" y="717550"/>
            <a:ext cx="10155839" cy="6117829"/>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9. </a:t>
            </a:r>
            <a:r>
              <a:rPr lang="zh-CN" altLang="zh-CN" sz="2400" dirty="0">
                <a:solidFill>
                  <a:schemeClr val="bg1"/>
                </a:solidFill>
              </a:rPr>
              <a:t>货币均衡的特征有</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br>
              <a:rPr lang="en-US" altLang="zh-CN" sz="2400" dirty="0">
                <a:solidFill>
                  <a:schemeClr val="bg1"/>
                </a:solidFill>
              </a:rPr>
            </a:br>
            <a:r>
              <a:rPr lang="en-US" altLang="zh-CN" sz="2400" dirty="0">
                <a:solidFill>
                  <a:schemeClr val="bg1"/>
                </a:solidFill>
              </a:rPr>
              <a:t>A</a:t>
            </a:r>
            <a:r>
              <a:rPr lang="zh-CN" altLang="zh-CN" sz="2400" dirty="0">
                <a:solidFill>
                  <a:schemeClr val="bg1"/>
                </a:solidFill>
              </a:rPr>
              <a:t>．货币均衡是一个动态的过程</a:t>
            </a:r>
            <a:br>
              <a:rPr lang="en-US" altLang="zh-CN" sz="2400" dirty="0">
                <a:solidFill>
                  <a:schemeClr val="bg1"/>
                </a:solidFill>
              </a:rPr>
            </a:br>
            <a:r>
              <a:rPr lang="en-US" altLang="zh-CN" sz="2400" dirty="0">
                <a:solidFill>
                  <a:schemeClr val="bg1"/>
                </a:solidFill>
              </a:rPr>
              <a:t>B</a:t>
            </a:r>
            <a:r>
              <a:rPr lang="zh-CN" altLang="zh-CN" sz="2400" dirty="0">
                <a:solidFill>
                  <a:schemeClr val="bg1"/>
                </a:solidFill>
              </a:rPr>
              <a:t>．货币均衡是货币需求和货币供给在数量上的完全一致</a:t>
            </a:r>
            <a:br>
              <a:rPr lang="en-US" altLang="zh-CN" sz="2400" dirty="0">
                <a:solidFill>
                  <a:schemeClr val="bg1"/>
                </a:solidFill>
              </a:rPr>
            </a:br>
            <a:r>
              <a:rPr lang="en-US" altLang="zh-CN" sz="2400" dirty="0">
                <a:solidFill>
                  <a:schemeClr val="bg1"/>
                </a:solidFill>
              </a:rPr>
              <a:t>C</a:t>
            </a:r>
            <a:r>
              <a:rPr lang="zh-CN" altLang="zh-CN" sz="2400" dirty="0">
                <a:solidFill>
                  <a:schemeClr val="bg1"/>
                </a:solidFill>
              </a:rPr>
              <a:t>．货币均衡在一定程度上反映了经济总体均衡状况</a:t>
            </a:r>
            <a:br>
              <a:rPr lang="en-US" altLang="zh-CN" sz="2400" dirty="0">
                <a:solidFill>
                  <a:schemeClr val="bg1"/>
                </a:solidFill>
              </a:rPr>
            </a:br>
            <a:r>
              <a:rPr lang="en-US" altLang="zh-CN" sz="2400" dirty="0">
                <a:solidFill>
                  <a:schemeClr val="bg1"/>
                </a:solidFill>
              </a:rPr>
              <a:t>D</a:t>
            </a:r>
            <a:r>
              <a:rPr lang="zh-CN" altLang="zh-CN" sz="2400" dirty="0">
                <a:solidFill>
                  <a:schemeClr val="bg1"/>
                </a:solidFill>
              </a:rPr>
              <a:t>．货币均衡是货币供求在静态上保持一致</a:t>
            </a:r>
            <a:br>
              <a:rPr lang="en-US" altLang="zh-CN" sz="2400" dirty="0">
                <a:solidFill>
                  <a:schemeClr val="bg1"/>
                </a:solidFill>
              </a:rPr>
            </a:br>
            <a:r>
              <a:rPr lang="en-US" altLang="zh-CN" sz="2400" dirty="0">
                <a:solidFill>
                  <a:schemeClr val="bg1"/>
                </a:solidFill>
              </a:rPr>
              <a:t>E.</a:t>
            </a:r>
            <a:r>
              <a:rPr lang="zh-CN" altLang="zh-CN" sz="2400" dirty="0">
                <a:solidFill>
                  <a:schemeClr val="bg1"/>
                </a:solidFill>
              </a:rPr>
              <a:t>货币均衡是货币需求与货币供给大体一致</a:t>
            </a:r>
            <a:br>
              <a:rPr lang="en-US" altLang="zh-CN" sz="2400" dirty="0">
                <a:solidFill>
                  <a:schemeClr val="bg1"/>
                </a:solidFill>
              </a:rPr>
            </a:br>
            <a:r>
              <a:rPr lang="en-US" altLang="zh-CN" sz="2400" dirty="0">
                <a:solidFill>
                  <a:schemeClr val="bg1"/>
                </a:solidFill>
              </a:rPr>
              <a:t>10</a:t>
            </a:r>
            <a:r>
              <a:rPr lang="zh-CN" altLang="zh-CN" sz="2400" dirty="0">
                <a:solidFill>
                  <a:schemeClr val="bg1"/>
                </a:solidFill>
              </a:rPr>
              <a:t>．货币失衡的主要类型有</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br>
              <a:rPr lang="en-US" altLang="zh-CN" sz="2400" dirty="0">
                <a:solidFill>
                  <a:schemeClr val="bg1"/>
                </a:solidFill>
              </a:rPr>
            </a:br>
            <a:r>
              <a:rPr lang="en-US" altLang="zh-CN" sz="2400" dirty="0">
                <a:solidFill>
                  <a:schemeClr val="bg1"/>
                </a:solidFill>
              </a:rPr>
              <a:t>A</a:t>
            </a:r>
            <a:r>
              <a:rPr lang="zh-CN" altLang="zh-CN" sz="2400" dirty="0">
                <a:solidFill>
                  <a:schemeClr val="bg1"/>
                </a:solidFill>
              </a:rPr>
              <a:t>．整体性失衡</a:t>
            </a:r>
            <a:r>
              <a:rPr lang="en-US" altLang="zh-CN" sz="2400" dirty="0">
                <a:solidFill>
                  <a:schemeClr val="bg1"/>
                </a:solidFill>
              </a:rPr>
              <a:t>       B</a:t>
            </a:r>
            <a:r>
              <a:rPr lang="zh-CN" altLang="zh-CN" sz="2400" dirty="0">
                <a:solidFill>
                  <a:schemeClr val="bg1"/>
                </a:solidFill>
              </a:rPr>
              <a:t>．局部性失衡</a:t>
            </a:r>
            <a:r>
              <a:rPr lang="en-US" altLang="zh-CN" sz="2400" dirty="0">
                <a:solidFill>
                  <a:schemeClr val="bg1"/>
                </a:solidFill>
              </a:rPr>
              <a:t>       C.</a:t>
            </a:r>
            <a:r>
              <a:rPr lang="zh-CN" altLang="zh-CN" sz="2400" dirty="0">
                <a:solidFill>
                  <a:schemeClr val="bg1"/>
                </a:solidFill>
              </a:rPr>
              <a:t>综合性失衡</a:t>
            </a:r>
            <a:r>
              <a:rPr lang="en-US" altLang="zh-CN" sz="2400" dirty="0">
                <a:solidFill>
                  <a:schemeClr val="bg1"/>
                </a:solidFill>
              </a:rPr>
              <a:t> </a:t>
            </a:r>
            <a:br>
              <a:rPr lang="en-US" altLang="zh-CN" sz="2400" dirty="0">
                <a:solidFill>
                  <a:schemeClr val="bg1"/>
                </a:solidFill>
              </a:rPr>
            </a:br>
            <a:r>
              <a:rPr lang="en-US" altLang="zh-CN" sz="2400" dirty="0">
                <a:solidFill>
                  <a:schemeClr val="bg1"/>
                </a:solidFill>
              </a:rPr>
              <a:t>D</a:t>
            </a:r>
            <a:r>
              <a:rPr lang="zh-CN" altLang="zh-CN" sz="2400" dirty="0">
                <a:solidFill>
                  <a:schemeClr val="bg1"/>
                </a:solidFill>
              </a:rPr>
              <a:t>．总量性失衡</a:t>
            </a:r>
            <a:br>
              <a:rPr lang="en-US" altLang="zh-CN" sz="2400" dirty="0">
                <a:solidFill>
                  <a:schemeClr val="bg1"/>
                </a:solidFill>
              </a:rPr>
            </a:br>
            <a:r>
              <a:rPr lang="en-US" altLang="zh-CN" sz="2400" dirty="0">
                <a:solidFill>
                  <a:schemeClr val="bg1"/>
                </a:solidFill>
              </a:rPr>
              <a:t>E</a:t>
            </a:r>
            <a:r>
              <a:rPr lang="zh-CN" altLang="zh-CN" sz="2400" dirty="0">
                <a:solidFill>
                  <a:schemeClr val="bg1"/>
                </a:solidFill>
              </a:rPr>
              <a:t>．结构性失衡</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93512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51658" y="1097197"/>
            <a:ext cx="8783109" cy="6533327"/>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11.</a:t>
            </a:r>
            <a:r>
              <a:rPr lang="zh-CN" altLang="zh-CN" sz="2400" dirty="0">
                <a:solidFill>
                  <a:schemeClr val="bg1"/>
                </a:solidFill>
              </a:rPr>
              <a:t>建立中央银行制度是出于</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等方面的需要。</a:t>
            </a:r>
            <a:br>
              <a:rPr lang="en-US" altLang="zh-CN" sz="2400" dirty="0">
                <a:solidFill>
                  <a:schemeClr val="bg1"/>
                </a:solidFill>
              </a:rPr>
            </a:br>
            <a:r>
              <a:rPr lang="en-US" altLang="zh-CN" sz="2400" dirty="0">
                <a:solidFill>
                  <a:schemeClr val="bg1"/>
                </a:solidFill>
              </a:rPr>
              <a:t>A</a:t>
            </a:r>
            <a:r>
              <a:rPr lang="zh-CN" altLang="zh-CN" sz="2400" dirty="0">
                <a:solidFill>
                  <a:schemeClr val="bg1"/>
                </a:solidFill>
              </a:rPr>
              <a:t>．集中货币发行权</a:t>
            </a:r>
            <a:r>
              <a:rPr lang="en-US" altLang="zh-CN" sz="2400" dirty="0">
                <a:solidFill>
                  <a:schemeClr val="bg1"/>
                </a:solidFill>
              </a:rPr>
              <a:t>          B</a:t>
            </a:r>
            <a:r>
              <a:rPr lang="zh-CN" altLang="zh-CN" sz="2400" dirty="0">
                <a:solidFill>
                  <a:schemeClr val="bg1"/>
                </a:solidFill>
              </a:rPr>
              <a:t>．管理金融业</a:t>
            </a:r>
            <a:br>
              <a:rPr lang="en-US" altLang="zh-CN" sz="2400" dirty="0">
                <a:solidFill>
                  <a:schemeClr val="bg1"/>
                </a:solidFill>
              </a:rPr>
            </a:br>
            <a:r>
              <a:rPr lang="en-US" altLang="zh-CN" sz="2400" dirty="0">
                <a:solidFill>
                  <a:schemeClr val="bg1"/>
                </a:solidFill>
              </a:rPr>
              <a:t>C.</a:t>
            </a:r>
            <a:r>
              <a:rPr lang="zh-CN" altLang="zh-CN" sz="2400" dirty="0">
                <a:solidFill>
                  <a:schemeClr val="bg1"/>
                </a:solidFill>
              </a:rPr>
              <a:t>满足投资者扩大生产</a:t>
            </a:r>
            <a:r>
              <a:rPr lang="en-US" altLang="zh-CN" sz="2400" dirty="0">
                <a:solidFill>
                  <a:schemeClr val="bg1"/>
                </a:solidFill>
              </a:rPr>
              <a:t>     D</a:t>
            </a:r>
            <a:r>
              <a:rPr lang="zh-CN" altLang="zh-CN" sz="2400" dirty="0">
                <a:solidFill>
                  <a:schemeClr val="bg1"/>
                </a:solidFill>
              </a:rPr>
              <a:t>．国家对社会经济发展实行干预</a:t>
            </a:r>
            <a:br>
              <a:rPr lang="en-US" altLang="zh-CN" sz="2400" dirty="0">
                <a:solidFill>
                  <a:schemeClr val="bg1"/>
                </a:solidFill>
              </a:rPr>
            </a:br>
            <a:r>
              <a:rPr lang="en-US" altLang="zh-CN" sz="2400" dirty="0">
                <a:solidFill>
                  <a:schemeClr val="bg1"/>
                </a:solidFill>
              </a:rPr>
              <a:t>E.</a:t>
            </a:r>
            <a:r>
              <a:rPr lang="zh-CN" altLang="zh-CN" sz="2400" dirty="0">
                <a:solidFill>
                  <a:schemeClr val="bg1"/>
                </a:solidFill>
              </a:rPr>
              <a:t>代理国库和为政府筹措资金</a:t>
            </a:r>
            <a:br>
              <a:rPr lang="en-US" altLang="zh-CN" sz="2400" dirty="0">
                <a:solidFill>
                  <a:schemeClr val="bg1"/>
                </a:solidFill>
              </a:rPr>
            </a:br>
            <a:r>
              <a:rPr lang="en-US" altLang="zh-CN" sz="2400" dirty="0">
                <a:solidFill>
                  <a:schemeClr val="bg1"/>
                </a:solidFill>
              </a:rPr>
              <a:t>12</a:t>
            </a:r>
            <a:r>
              <a:rPr lang="zh-CN" altLang="zh-CN" sz="2400" dirty="0">
                <a:solidFill>
                  <a:schemeClr val="bg1"/>
                </a:solidFill>
              </a:rPr>
              <a:t>．中央银行业务活动的特征有</a:t>
            </a:r>
            <a:r>
              <a:rPr lang="en-US" altLang="zh-CN" sz="2400" dirty="0">
                <a:solidFill>
                  <a:schemeClr val="bg1"/>
                </a:solidFill>
              </a:rPr>
              <a:t>(    )</a:t>
            </a:r>
            <a:r>
              <a:rPr lang="zh-CN" altLang="zh-CN" sz="2400" dirty="0">
                <a:solidFill>
                  <a:schemeClr val="bg1"/>
                </a:solidFill>
              </a:rPr>
              <a:t>。</a:t>
            </a:r>
            <a:br>
              <a:rPr lang="en-US" altLang="zh-CN" sz="2400" dirty="0">
                <a:solidFill>
                  <a:schemeClr val="bg1"/>
                </a:solidFill>
              </a:rPr>
            </a:br>
            <a:r>
              <a:rPr lang="en-US" altLang="zh-CN" sz="2400" dirty="0">
                <a:solidFill>
                  <a:schemeClr val="bg1"/>
                </a:solidFill>
              </a:rPr>
              <a:t>A.</a:t>
            </a:r>
            <a:r>
              <a:rPr lang="zh-CN" altLang="zh-CN" sz="2400" dirty="0">
                <a:solidFill>
                  <a:schemeClr val="bg1"/>
                </a:solidFill>
              </a:rPr>
              <a:t>不以营利为目的</a:t>
            </a:r>
            <a:r>
              <a:rPr lang="en-US" altLang="zh-CN" sz="2400" dirty="0">
                <a:solidFill>
                  <a:schemeClr val="bg1"/>
                </a:solidFill>
              </a:rPr>
              <a:t>       B</a:t>
            </a:r>
            <a:r>
              <a:rPr lang="zh-CN" altLang="zh-CN" sz="2400" dirty="0">
                <a:solidFill>
                  <a:schemeClr val="bg1"/>
                </a:solidFill>
              </a:rPr>
              <a:t>．对居民办理存贷款业务</a:t>
            </a:r>
            <a:br>
              <a:rPr lang="en-US" altLang="zh-CN" sz="2400" dirty="0">
                <a:solidFill>
                  <a:schemeClr val="bg1"/>
                </a:solidFill>
              </a:rPr>
            </a:br>
            <a:r>
              <a:rPr lang="en-US" altLang="zh-CN" sz="2400" dirty="0">
                <a:solidFill>
                  <a:schemeClr val="bg1"/>
                </a:solidFill>
              </a:rPr>
              <a:t>C.</a:t>
            </a:r>
            <a:r>
              <a:rPr lang="zh-CN" altLang="zh-CN" sz="2400" dirty="0">
                <a:solidFill>
                  <a:schemeClr val="bg1"/>
                </a:solidFill>
              </a:rPr>
              <a:t>与政府发生资金往来关系</a:t>
            </a:r>
            <a:br>
              <a:rPr lang="en-US" altLang="zh-CN" sz="2400" dirty="0">
                <a:solidFill>
                  <a:schemeClr val="bg1"/>
                </a:solidFill>
              </a:rPr>
            </a:br>
            <a:r>
              <a:rPr lang="en-US" altLang="zh-CN" sz="2400" dirty="0">
                <a:solidFill>
                  <a:schemeClr val="bg1"/>
                </a:solidFill>
              </a:rPr>
              <a:t>D.</a:t>
            </a:r>
            <a:r>
              <a:rPr lang="zh-CN" altLang="zh-CN" sz="2400" dirty="0">
                <a:solidFill>
                  <a:schemeClr val="bg1"/>
                </a:solidFill>
              </a:rPr>
              <a:t>在制定和执行货币政策时具有相对独立性</a:t>
            </a:r>
            <a:br>
              <a:rPr lang="en-US" altLang="zh-CN" sz="2400" dirty="0">
                <a:solidFill>
                  <a:schemeClr val="bg1"/>
                </a:solidFill>
              </a:rPr>
            </a:br>
            <a:r>
              <a:rPr lang="en-US" altLang="zh-CN" sz="2400" dirty="0">
                <a:solidFill>
                  <a:schemeClr val="bg1"/>
                </a:solidFill>
              </a:rPr>
              <a:t>E.</a:t>
            </a:r>
            <a:r>
              <a:rPr lang="zh-CN" altLang="zh-CN" sz="2400" dirty="0">
                <a:solidFill>
                  <a:schemeClr val="bg1"/>
                </a:solidFill>
              </a:rPr>
              <a:t>在制定和执行财政政策时完全没有独立性</a:t>
            </a:r>
            <a:br>
              <a:rPr lang="en-US" altLang="zh-CN" dirty="0"/>
            </a:br>
            <a:endParaRPr lang="zh-CN" altLang="zh-CN" dirty="0"/>
          </a:p>
          <a:p>
            <a:pPr fontAlgn="base" latinLnBrk="1"/>
            <a:r>
              <a:rPr lang="en-US" altLang="zh-CN" dirty="0"/>
              <a:t> </a:t>
            </a:r>
            <a:endParaRPr lang="zh-CN" altLang="zh-CN" dirty="0"/>
          </a:p>
          <a:p>
            <a:pPr fontAlgn="base" latinLnBrk="1"/>
            <a:r>
              <a:rPr lang="en-US" altLang="zh-CN" dirty="0"/>
              <a:t> </a:t>
            </a:r>
            <a:endParaRPr lang="zh-CN" altLang="zh-CN" dirty="0"/>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565407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51659" y="799396"/>
            <a:ext cx="8783109" cy="2055178"/>
          </a:xfrm>
          <a:prstGeom prst="rect">
            <a:avLst/>
          </a:prstGeom>
          <a:noFill/>
        </p:spPr>
        <p:txBody>
          <a:bodyPr wrap="square" rtlCol="0" anchor="t">
            <a:spAutoFit/>
          </a:bodyPr>
          <a:lstStyle/>
          <a:p>
            <a:pPr fontAlgn="base" latinLnBrk="1"/>
            <a:r>
              <a:rPr lang="en-US" altLang="zh-CN" sz="2400" b="1" dirty="0">
                <a:solidFill>
                  <a:schemeClr val="bg1"/>
                </a:solidFill>
              </a:rPr>
              <a:t>2022</a:t>
            </a:r>
            <a:r>
              <a:rPr lang="zh-CN" altLang="zh-CN" sz="2400" b="1" dirty="0">
                <a:solidFill>
                  <a:schemeClr val="bg1"/>
                </a:solidFill>
              </a:rPr>
              <a:t>版经济基础知识与</a:t>
            </a:r>
            <a:r>
              <a:rPr lang="en-US" altLang="zh-CN" sz="2400" b="1" dirty="0">
                <a:solidFill>
                  <a:schemeClr val="bg1"/>
                </a:solidFill>
              </a:rPr>
              <a:t>2021</a:t>
            </a:r>
            <a:r>
              <a:rPr lang="zh-CN" altLang="zh-CN" sz="2400" b="1" dirty="0">
                <a:solidFill>
                  <a:schemeClr val="bg1"/>
                </a:solidFill>
              </a:rPr>
              <a:t>版经济基础知识内容增删情况表（仅针对于已讲过的内容）</a:t>
            </a:r>
          </a:p>
          <a:p>
            <a:pPr fontAlgn="base" latinLnBrk="1"/>
            <a:r>
              <a:rPr lang="en-US" altLang="zh-CN" sz="2400" dirty="0">
                <a:solidFill>
                  <a:schemeClr val="bg1"/>
                </a:solidFill>
              </a:rPr>
              <a:t> </a:t>
            </a:r>
            <a:endParaRPr lang="zh-CN" altLang="zh-CN" sz="2400" dirty="0">
              <a:solidFill>
                <a:schemeClr val="bg1"/>
              </a:solidFill>
            </a:endParaRPr>
          </a:p>
          <a:p>
            <a:pPr fontAlgn="base" latinLnBrk="1"/>
            <a:r>
              <a:rPr lang="en-US" altLang="zh-CN" sz="2400" dirty="0">
                <a:solidFill>
                  <a:schemeClr val="bg1"/>
                </a:solidFill>
              </a:rPr>
              <a:t> </a:t>
            </a:r>
            <a:endParaRPr lang="zh-CN" altLang="zh-CN" sz="2400" dirty="0">
              <a:solidFill>
                <a:schemeClr val="bg1"/>
              </a:solidFill>
            </a:endParaRPr>
          </a:p>
          <a:p>
            <a:pPr fontAlgn="base" latinLnBrk="1">
              <a:lnSpc>
                <a:spcPct val="150000"/>
              </a:lnSpc>
            </a:pPr>
            <a:endParaRPr lang="en-US" altLang="zh-CN" sz="2400" dirty="0">
              <a:solidFill>
                <a:schemeClr val="bg1"/>
              </a:solidFill>
            </a:endParaRPr>
          </a:p>
        </p:txBody>
      </p:sp>
      <p:graphicFrame>
        <p:nvGraphicFramePr>
          <p:cNvPr id="8" name="表格 7">
            <a:extLst>
              <a:ext uri="{FF2B5EF4-FFF2-40B4-BE49-F238E27FC236}">
                <a16:creationId xmlns:a16="http://schemas.microsoft.com/office/drawing/2014/main" id="{7548E127-669A-4AE1-BA07-153EBDAFBB80}"/>
              </a:ext>
            </a:extLst>
          </p:cNvPr>
          <p:cNvGraphicFramePr>
            <a:graphicFrameLocks noGrp="1"/>
          </p:cNvGraphicFramePr>
          <p:nvPr>
            <p:extLst>
              <p:ext uri="{D42A27DB-BD31-4B8C-83A1-F6EECF244321}">
                <p14:modId xmlns:p14="http://schemas.microsoft.com/office/powerpoint/2010/main" val="440362517"/>
              </p:ext>
            </p:extLst>
          </p:nvPr>
        </p:nvGraphicFramePr>
        <p:xfrm>
          <a:off x="1642795" y="1784461"/>
          <a:ext cx="7909167" cy="4248879"/>
        </p:xfrm>
        <a:graphic>
          <a:graphicData uri="http://schemas.openxmlformats.org/drawingml/2006/table">
            <a:tbl>
              <a:tblPr firstRow="1" firstCol="1" bandRow="1">
                <a:tableStyleId>{5C22544A-7EE6-4342-B048-85BDC9FD1C3A}</a:tableStyleId>
              </a:tblPr>
              <a:tblGrid>
                <a:gridCol w="1927583">
                  <a:extLst>
                    <a:ext uri="{9D8B030D-6E8A-4147-A177-3AD203B41FA5}">
                      <a16:colId xmlns:a16="http://schemas.microsoft.com/office/drawing/2014/main" val="2584367367"/>
                    </a:ext>
                  </a:extLst>
                </a:gridCol>
                <a:gridCol w="2990792">
                  <a:extLst>
                    <a:ext uri="{9D8B030D-6E8A-4147-A177-3AD203B41FA5}">
                      <a16:colId xmlns:a16="http://schemas.microsoft.com/office/drawing/2014/main" val="4202665724"/>
                    </a:ext>
                  </a:extLst>
                </a:gridCol>
                <a:gridCol w="2990792">
                  <a:extLst>
                    <a:ext uri="{9D8B030D-6E8A-4147-A177-3AD203B41FA5}">
                      <a16:colId xmlns:a16="http://schemas.microsoft.com/office/drawing/2014/main" val="2372042994"/>
                    </a:ext>
                  </a:extLst>
                </a:gridCol>
              </a:tblGrid>
              <a:tr h="0">
                <a:tc gridSpan="2">
                  <a:txBody>
                    <a:bodyPr/>
                    <a:lstStyle/>
                    <a:p>
                      <a:pPr algn="ctr">
                        <a:spcAft>
                          <a:spcPts val="0"/>
                        </a:spcAft>
                      </a:pPr>
                      <a:r>
                        <a:rPr lang="zh-CN" sz="1600" kern="100">
                          <a:effectLst/>
                        </a:rPr>
                        <a:t>章节</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a:txBody>
                    <a:bodyPr/>
                    <a:lstStyle/>
                    <a:p>
                      <a:pPr algn="ctr">
                        <a:spcAft>
                          <a:spcPts val="0"/>
                        </a:spcAft>
                      </a:pPr>
                      <a:r>
                        <a:rPr lang="en-US" sz="1600" kern="100">
                          <a:effectLst/>
                        </a:rPr>
                        <a:t>2022</a:t>
                      </a:r>
                      <a:r>
                        <a:rPr lang="zh-CN" sz="1600" kern="100">
                          <a:effectLst/>
                        </a:rPr>
                        <a:t>版新增删情况</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7018556"/>
                  </a:ext>
                </a:extLst>
              </a:tr>
              <a:tr h="255351">
                <a:tc rowSpan="10">
                  <a:txBody>
                    <a:bodyPr/>
                    <a:lstStyle/>
                    <a:p>
                      <a:pPr algn="just">
                        <a:spcAft>
                          <a:spcPts val="0"/>
                        </a:spcAft>
                      </a:pPr>
                      <a:r>
                        <a:rPr lang="en-US" sz="1600" kern="100">
                          <a:effectLst/>
                        </a:rPr>
                        <a:t> </a:t>
                      </a:r>
                      <a:endParaRPr lang="zh-CN" sz="1600" kern="100">
                        <a:effectLst/>
                      </a:endParaRPr>
                    </a:p>
                    <a:p>
                      <a:pPr algn="just">
                        <a:spcAft>
                          <a:spcPts val="0"/>
                        </a:spcAft>
                      </a:pPr>
                      <a:r>
                        <a:rPr lang="zh-CN" sz="1600" kern="100">
                          <a:effectLst/>
                        </a:rPr>
                        <a:t>第一部分</a:t>
                      </a:r>
                      <a:r>
                        <a:rPr lang="en-US" sz="1600" kern="100">
                          <a:effectLst/>
                        </a:rPr>
                        <a:t>  </a:t>
                      </a:r>
                      <a:r>
                        <a:rPr lang="zh-CN" sz="1600" kern="100">
                          <a:effectLst/>
                        </a:rPr>
                        <a:t>经济学基础</a:t>
                      </a:r>
                    </a:p>
                    <a:p>
                      <a:pPr algn="just">
                        <a:spcAft>
                          <a:spcPts val="0"/>
                        </a:spcAft>
                      </a:pPr>
                      <a:r>
                        <a:rPr lang="zh-CN" sz="1600" kern="100">
                          <a:effectLst/>
                        </a:rPr>
                        <a:t>（注：</a:t>
                      </a:r>
                      <a:r>
                        <a:rPr lang="en-US" sz="1600" kern="100">
                          <a:effectLst/>
                        </a:rPr>
                        <a:t>2021</a:t>
                      </a:r>
                      <a:r>
                        <a:rPr lang="zh-CN" sz="1600" kern="100">
                          <a:effectLst/>
                        </a:rPr>
                        <a:t>版教材第二章消费者行为分析整章删除）</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highlight>
                            <a:srgbClr val="FFFF00"/>
                          </a:highlight>
                        </a:rPr>
                        <a:t>第一章  社会主义基本经济制度</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highlight>
                            <a:srgbClr val="FFFF00"/>
                          </a:highlight>
                        </a:rPr>
                        <a:t>全部为新增内容</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256367985"/>
                  </a:ext>
                </a:extLst>
              </a:tr>
              <a:tr h="255351">
                <a:tc vMerge="1">
                  <a:txBody>
                    <a:bodyPr/>
                    <a:lstStyle/>
                    <a:p>
                      <a:endParaRPr lang="zh-CN" altLang="en-US"/>
                    </a:p>
                  </a:txBody>
                  <a:tcPr/>
                </a:tc>
                <a:tc>
                  <a:txBody>
                    <a:bodyPr/>
                    <a:lstStyle/>
                    <a:p>
                      <a:pPr algn="just">
                        <a:spcAft>
                          <a:spcPts val="0"/>
                        </a:spcAft>
                      </a:pPr>
                      <a:r>
                        <a:rPr lang="zh-CN" sz="1600" kern="100">
                          <a:effectLst/>
                        </a:rPr>
                        <a:t>第二章  市场需求、供给与均衡价格</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rPr>
                        <a:t>无变化</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730812231"/>
                  </a:ext>
                </a:extLst>
              </a:tr>
              <a:tr h="255351">
                <a:tc vMerge="1">
                  <a:txBody>
                    <a:bodyPr/>
                    <a:lstStyle/>
                    <a:p>
                      <a:endParaRPr lang="zh-CN" altLang="en-US"/>
                    </a:p>
                  </a:txBody>
                  <a:tcPr/>
                </a:tc>
                <a:tc>
                  <a:txBody>
                    <a:bodyPr/>
                    <a:lstStyle/>
                    <a:p>
                      <a:pPr algn="just">
                        <a:spcAft>
                          <a:spcPts val="0"/>
                        </a:spcAft>
                      </a:pPr>
                      <a:r>
                        <a:rPr lang="zh-CN" sz="1600" kern="100">
                          <a:effectLst/>
                        </a:rPr>
                        <a:t>第三章  生产和成本理论</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rPr>
                        <a:t>无变化</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984289837"/>
                  </a:ext>
                </a:extLst>
              </a:tr>
              <a:tr h="255351">
                <a:tc vMerge="1">
                  <a:txBody>
                    <a:bodyPr/>
                    <a:lstStyle/>
                    <a:p>
                      <a:endParaRPr lang="zh-CN" altLang="en-US"/>
                    </a:p>
                  </a:txBody>
                  <a:tcPr/>
                </a:tc>
                <a:tc>
                  <a:txBody>
                    <a:bodyPr/>
                    <a:lstStyle/>
                    <a:p>
                      <a:pPr algn="just">
                        <a:spcAft>
                          <a:spcPts val="0"/>
                        </a:spcAft>
                      </a:pPr>
                      <a:r>
                        <a:rPr lang="zh-CN" sz="1600" kern="100">
                          <a:effectLst/>
                        </a:rPr>
                        <a:t>第四章  市场结构理论</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rPr>
                        <a:t>无变化</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50992493"/>
                  </a:ext>
                </a:extLst>
              </a:tr>
              <a:tr h="255351">
                <a:tc vMerge="1">
                  <a:txBody>
                    <a:bodyPr/>
                    <a:lstStyle/>
                    <a:p>
                      <a:endParaRPr lang="zh-CN" altLang="en-US"/>
                    </a:p>
                  </a:txBody>
                  <a:tcPr/>
                </a:tc>
                <a:tc>
                  <a:txBody>
                    <a:bodyPr/>
                    <a:lstStyle/>
                    <a:p>
                      <a:pPr algn="just">
                        <a:spcAft>
                          <a:spcPts val="0"/>
                        </a:spcAft>
                      </a:pPr>
                      <a:r>
                        <a:rPr lang="zh-CN" sz="1600" kern="100">
                          <a:effectLst/>
                        </a:rPr>
                        <a:t>第五章  生产要素市场理论</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rPr>
                        <a:t>无变化</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62467521"/>
                  </a:ext>
                </a:extLst>
              </a:tr>
              <a:tr h="255351">
                <a:tc vMerge="1">
                  <a:txBody>
                    <a:bodyPr/>
                    <a:lstStyle/>
                    <a:p>
                      <a:endParaRPr lang="zh-CN" altLang="en-US"/>
                    </a:p>
                  </a:txBody>
                  <a:tcPr/>
                </a:tc>
                <a:tc>
                  <a:txBody>
                    <a:bodyPr/>
                    <a:lstStyle/>
                    <a:p>
                      <a:pPr algn="just">
                        <a:spcAft>
                          <a:spcPts val="0"/>
                        </a:spcAft>
                      </a:pPr>
                      <a:r>
                        <a:rPr lang="zh-CN" sz="1600" kern="100">
                          <a:effectLst/>
                        </a:rPr>
                        <a:t>第六章  市场失灵和政府的干预</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rPr>
                        <a:t>无变化</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38845365"/>
                  </a:ext>
                </a:extLst>
              </a:tr>
              <a:tr h="255351">
                <a:tc vMerge="1">
                  <a:txBody>
                    <a:bodyPr/>
                    <a:lstStyle/>
                    <a:p>
                      <a:endParaRPr lang="zh-CN" altLang="en-US"/>
                    </a:p>
                  </a:txBody>
                  <a:tcPr/>
                </a:tc>
                <a:tc>
                  <a:txBody>
                    <a:bodyPr/>
                    <a:lstStyle/>
                    <a:p>
                      <a:pPr algn="just">
                        <a:spcAft>
                          <a:spcPts val="0"/>
                        </a:spcAft>
                      </a:pPr>
                      <a:r>
                        <a:rPr lang="zh-CN" sz="1600" kern="100">
                          <a:effectLst/>
                        </a:rPr>
                        <a:t>第七章  国民收入核算和简单的宏观经济模型</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rPr>
                        <a:t>无变化</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74769821"/>
                  </a:ext>
                </a:extLst>
              </a:tr>
              <a:tr h="510702">
                <a:tc vMerge="1">
                  <a:txBody>
                    <a:bodyPr/>
                    <a:lstStyle/>
                    <a:p>
                      <a:endParaRPr lang="zh-CN" altLang="en-US"/>
                    </a:p>
                  </a:txBody>
                  <a:tcPr/>
                </a:tc>
                <a:tc>
                  <a:txBody>
                    <a:bodyPr/>
                    <a:lstStyle/>
                    <a:p>
                      <a:pPr algn="just">
                        <a:spcAft>
                          <a:spcPts val="0"/>
                        </a:spcAft>
                      </a:pPr>
                      <a:r>
                        <a:rPr lang="zh-CN" sz="1600" kern="100">
                          <a:effectLst/>
                        </a:rPr>
                        <a:t>第八章  经济增长和经济发展理论</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highlight>
                            <a:srgbClr val="FFFF00"/>
                          </a:highlight>
                        </a:rPr>
                        <a:t>P61</a:t>
                      </a:r>
                      <a:r>
                        <a:rPr lang="zh-CN" sz="1600" kern="100">
                          <a:effectLst/>
                          <a:highlight>
                            <a:srgbClr val="FFFF00"/>
                          </a:highlight>
                        </a:rPr>
                        <a:t>新增一个问题（四）高质量发展的内涵与特征</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14363032"/>
                  </a:ext>
                </a:extLst>
              </a:tr>
              <a:tr h="510702">
                <a:tc vMerge="1">
                  <a:txBody>
                    <a:bodyPr/>
                    <a:lstStyle/>
                    <a:p>
                      <a:endParaRPr lang="zh-CN" altLang="en-US"/>
                    </a:p>
                  </a:txBody>
                  <a:tcPr/>
                </a:tc>
                <a:tc>
                  <a:txBody>
                    <a:bodyPr/>
                    <a:lstStyle/>
                    <a:p>
                      <a:pPr algn="just">
                        <a:spcAft>
                          <a:spcPts val="0"/>
                        </a:spcAft>
                      </a:pPr>
                      <a:r>
                        <a:rPr lang="zh-CN" sz="1600" kern="100">
                          <a:effectLst/>
                        </a:rPr>
                        <a:t>第九章  价格总水平和就业、失业</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highlight>
                            <a:srgbClr val="FFFF00"/>
                          </a:highlight>
                        </a:rPr>
                        <a:t>P68</a:t>
                      </a:r>
                      <a:r>
                        <a:rPr lang="zh-CN" sz="1600" kern="100">
                          <a:effectLst/>
                          <a:highlight>
                            <a:srgbClr val="FFFF00"/>
                          </a:highlight>
                        </a:rPr>
                        <a:t>新增一节内容</a:t>
                      </a:r>
                      <a:endParaRPr lang="zh-CN" sz="1600" kern="100">
                        <a:effectLst/>
                      </a:endParaRPr>
                    </a:p>
                    <a:p>
                      <a:pPr algn="just">
                        <a:spcAft>
                          <a:spcPts val="0"/>
                        </a:spcAft>
                      </a:pPr>
                      <a:r>
                        <a:rPr lang="zh-CN" sz="1600" kern="100">
                          <a:effectLst/>
                          <a:highlight>
                            <a:srgbClr val="FFFF00"/>
                          </a:highlight>
                        </a:rPr>
                        <a:t>四、宏观经济治理的内涵与特征</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112231109"/>
                  </a:ext>
                </a:extLst>
              </a:tr>
              <a:tr h="510702">
                <a:tc vMerge="1">
                  <a:txBody>
                    <a:bodyPr/>
                    <a:lstStyle/>
                    <a:p>
                      <a:endParaRPr lang="zh-CN" altLang="en-US"/>
                    </a:p>
                  </a:txBody>
                  <a:tcPr/>
                </a:tc>
                <a:tc>
                  <a:txBody>
                    <a:bodyPr/>
                    <a:lstStyle/>
                    <a:p>
                      <a:pPr algn="just">
                        <a:spcAft>
                          <a:spcPts val="0"/>
                        </a:spcAft>
                      </a:pPr>
                      <a:r>
                        <a:rPr lang="zh-CN" sz="1600" kern="100">
                          <a:effectLst/>
                        </a:rPr>
                        <a:t>第十章  国际贸易理论和政策</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dirty="0">
                          <a:effectLst/>
                          <a:highlight>
                            <a:srgbClr val="FFFF00"/>
                          </a:highlight>
                        </a:rPr>
                        <a:t>P73</a:t>
                      </a:r>
                      <a:r>
                        <a:rPr lang="zh-CN" sz="1600" kern="100" dirty="0">
                          <a:effectLst/>
                          <a:highlight>
                            <a:srgbClr val="FFFF00"/>
                          </a:highlight>
                        </a:rPr>
                        <a:t>新增一节内容</a:t>
                      </a:r>
                      <a:endParaRPr lang="zh-CN" sz="1600" kern="100" dirty="0">
                        <a:effectLst/>
                      </a:endParaRPr>
                    </a:p>
                    <a:p>
                      <a:pPr algn="just">
                        <a:spcAft>
                          <a:spcPts val="0"/>
                        </a:spcAft>
                      </a:pPr>
                      <a:r>
                        <a:rPr lang="zh-CN" sz="1600" kern="100" dirty="0">
                          <a:effectLst/>
                          <a:highlight>
                            <a:srgbClr val="FFFF00"/>
                          </a:highlight>
                        </a:rPr>
                        <a:t>三、建设更高水平对外开放新体制</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1875299"/>
                  </a:ext>
                </a:extLst>
              </a:tr>
            </a:tbl>
          </a:graphicData>
        </a:graphic>
      </p:graphicFrame>
    </p:spTree>
    <p:extLst>
      <p:ext uri="{BB962C8B-B14F-4D97-AF65-F5344CB8AC3E}">
        <p14:creationId xmlns:p14="http://schemas.microsoft.com/office/powerpoint/2010/main" val="961010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51659" y="799396"/>
            <a:ext cx="8783109" cy="1316514"/>
          </a:xfrm>
          <a:prstGeom prst="rect">
            <a:avLst/>
          </a:prstGeom>
          <a:noFill/>
        </p:spPr>
        <p:txBody>
          <a:bodyPr wrap="square" rtlCol="0" anchor="t">
            <a:spAutoFit/>
          </a:bodyPr>
          <a:lstStyle/>
          <a:p>
            <a:pPr fontAlgn="base" latinLnBrk="1"/>
            <a:r>
              <a:rPr lang="en-US" altLang="zh-CN" sz="2400" dirty="0">
                <a:solidFill>
                  <a:schemeClr val="bg1"/>
                </a:solidFill>
              </a:rPr>
              <a:t> </a:t>
            </a:r>
            <a:endParaRPr lang="zh-CN" altLang="zh-CN" sz="2400" dirty="0">
              <a:solidFill>
                <a:schemeClr val="bg1"/>
              </a:solidFill>
            </a:endParaRPr>
          </a:p>
          <a:p>
            <a:pPr fontAlgn="base" latinLnBrk="1"/>
            <a:r>
              <a:rPr lang="en-US" altLang="zh-CN" sz="2400" dirty="0">
                <a:solidFill>
                  <a:schemeClr val="bg1"/>
                </a:solidFill>
              </a:rPr>
              <a:t> </a:t>
            </a:r>
            <a:endParaRPr lang="zh-CN" altLang="zh-CN" sz="2400" dirty="0">
              <a:solidFill>
                <a:schemeClr val="bg1"/>
              </a:solidFill>
            </a:endParaRPr>
          </a:p>
          <a:p>
            <a:pPr fontAlgn="base" latinLnBrk="1">
              <a:lnSpc>
                <a:spcPct val="150000"/>
              </a:lnSpc>
            </a:pPr>
            <a:endParaRPr lang="en-US" altLang="zh-CN" sz="2400" dirty="0">
              <a:solidFill>
                <a:schemeClr val="bg1"/>
              </a:solidFill>
            </a:endParaRPr>
          </a:p>
        </p:txBody>
      </p:sp>
      <p:graphicFrame>
        <p:nvGraphicFramePr>
          <p:cNvPr id="2" name="表格 1">
            <a:extLst>
              <a:ext uri="{FF2B5EF4-FFF2-40B4-BE49-F238E27FC236}">
                <a16:creationId xmlns:a16="http://schemas.microsoft.com/office/drawing/2014/main" id="{9780D5E7-C496-4619-A2F8-A395BD4E782F}"/>
              </a:ext>
            </a:extLst>
          </p:cNvPr>
          <p:cNvGraphicFramePr>
            <a:graphicFrameLocks noGrp="1"/>
          </p:cNvGraphicFramePr>
          <p:nvPr>
            <p:extLst>
              <p:ext uri="{D42A27DB-BD31-4B8C-83A1-F6EECF244321}">
                <p14:modId xmlns:p14="http://schemas.microsoft.com/office/powerpoint/2010/main" val="276694492"/>
              </p:ext>
            </p:extLst>
          </p:nvPr>
        </p:nvGraphicFramePr>
        <p:xfrm>
          <a:off x="1453482" y="778462"/>
          <a:ext cx="8783109" cy="5614731"/>
        </p:xfrm>
        <a:graphic>
          <a:graphicData uri="http://schemas.openxmlformats.org/drawingml/2006/table">
            <a:tbl>
              <a:tblPr firstRow="1" firstCol="1" bandRow="1">
                <a:tableStyleId>{5C22544A-7EE6-4342-B048-85BDC9FD1C3A}</a:tableStyleId>
              </a:tblPr>
              <a:tblGrid>
                <a:gridCol w="1127992">
                  <a:extLst>
                    <a:ext uri="{9D8B030D-6E8A-4147-A177-3AD203B41FA5}">
                      <a16:colId xmlns:a16="http://schemas.microsoft.com/office/drawing/2014/main" val="3310080065"/>
                    </a:ext>
                  </a:extLst>
                </a:gridCol>
                <a:gridCol w="2617610">
                  <a:extLst>
                    <a:ext uri="{9D8B030D-6E8A-4147-A177-3AD203B41FA5}">
                      <a16:colId xmlns:a16="http://schemas.microsoft.com/office/drawing/2014/main" val="2195094175"/>
                    </a:ext>
                  </a:extLst>
                </a:gridCol>
                <a:gridCol w="5037507">
                  <a:extLst>
                    <a:ext uri="{9D8B030D-6E8A-4147-A177-3AD203B41FA5}">
                      <a16:colId xmlns:a16="http://schemas.microsoft.com/office/drawing/2014/main" val="1373388247"/>
                    </a:ext>
                  </a:extLst>
                </a:gridCol>
              </a:tblGrid>
              <a:tr h="280731">
                <a:tc rowSpan="7">
                  <a:txBody>
                    <a:bodyPr/>
                    <a:lstStyle/>
                    <a:p>
                      <a:pPr algn="just">
                        <a:spcAft>
                          <a:spcPts val="0"/>
                        </a:spcAft>
                      </a:pPr>
                      <a:r>
                        <a:rPr lang="zh-CN" sz="1400" kern="100" dirty="0">
                          <a:effectLst/>
                        </a:rPr>
                        <a:t>第二部分</a:t>
                      </a:r>
                      <a:r>
                        <a:rPr lang="en-US" sz="1400" kern="100" dirty="0">
                          <a:effectLst/>
                        </a:rPr>
                        <a:t>  </a:t>
                      </a:r>
                      <a:r>
                        <a:rPr lang="zh-CN" sz="1400" kern="100" dirty="0">
                          <a:effectLst/>
                        </a:rPr>
                        <a:t>财</a:t>
                      </a:r>
                      <a:r>
                        <a:rPr lang="en-US" sz="1400" kern="100" dirty="0">
                          <a:effectLst/>
                        </a:rPr>
                        <a:t>  </a:t>
                      </a:r>
                      <a:r>
                        <a:rPr lang="zh-CN" sz="1400" kern="100" dirty="0">
                          <a:effectLst/>
                        </a:rPr>
                        <a:t>政</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tc>
                  <a:txBody>
                    <a:bodyPr/>
                    <a:lstStyle/>
                    <a:p>
                      <a:pPr algn="just">
                        <a:spcAft>
                          <a:spcPts val="0"/>
                        </a:spcAft>
                      </a:pPr>
                      <a:r>
                        <a:rPr lang="zh-CN" sz="1400" kern="100">
                          <a:effectLst/>
                        </a:rPr>
                        <a:t>第十一章  公共物品与财政职能</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tc>
                  <a:txBody>
                    <a:bodyPr/>
                    <a:lstStyle/>
                    <a:p>
                      <a:pPr algn="just">
                        <a:spcAft>
                          <a:spcPts val="0"/>
                        </a:spcAft>
                      </a:pPr>
                      <a:r>
                        <a:rPr lang="zh-CN" sz="1400" kern="100">
                          <a:effectLst/>
                        </a:rPr>
                        <a:t>（注：</a:t>
                      </a:r>
                      <a:r>
                        <a:rPr lang="en-US" sz="1400" kern="100">
                          <a:effectLst/>
                        </a:rPr>
                        <a:t>2021</a:t>
                      </a:r>
                      <a:r>
                        <a:rPr lang="zh-CN" sz="1400" kern="100">
                          <a:effectLst/>
                        </a:rPr>
                        <a:t>版教材本章第四节 公共选择与政府失灵整节删除）</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extLst>
                  <a:ext uri="{0D108BD9-81ED-4DB2-BD59-A6C34878D82A}">
                    <a16:rowId xmlns:a16="http://schemas.microsoft.com/office/drawing/2014/main" val="822173794"/>
                  </a:ext>
                </a:extLst>
              </a:tr>
              <a:tr h="1403657">
                <a:tc vMerge="1">
                  <a:txBody>
                    <a:bodyPr/>
                    <a:lstStyle/>
                    <a:p>
                      <a:endParaRPr lang="zh-CN" altLang="en-US"/>
                    </a:p>
                  </a:txBody>
                  <a:tcPr/>
                </a:tc>
                <a:tc>
                  <a:txBody>
                    <a:bodyPr/>
                    <a:lstStyle/>
                    <a:p>
                      <a:pPr algn="just">
                        <a:spcAft>
                          <a:spcPts val="0"/>
                        </a:spcAft>
                      </a:pPr>
                      <a:r>
                        <a:rPr lang="zh-CN" sz="1400" kern="100" dirty="0">
                          <a:effectLst/>
                        </a:rPr>
                        <a:t>第十二章  财政支出</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tc>
                  <a:txBody>
                    <a:bodyPr/>
                    <a:lstStyle/>
                    <a:p>
                      <a:pPr algn="just">
                        <a:spcAft>
                          <a:spcPts val="0"/>
                        </a:spcAft>
                      </a:pPr>
                      <a:r>
                        <a:rPr lang="zh-CN" sz="1400" kern="100">
                          <a:effectLst/>
                        </a:rPr>
                        <a:t>（注：</a:t>
                      </a:r>
                      <a:r>
                        <a:rPr lang="en-US" sz="1400" kern="100">
                          <a:effectLst/>
                        </a:rPr>
                        <a:t>2021</a:t>
                      </a:r>
                      <a:r>
                        <a:rPr lang="zh-CN" sz="1400" kern="100">
                          <a:effectLst/>
                        </a:rPr>
                        <a:t>版教材本章第二节第（三）个问题工业化国家财政支出规模的历史趋势删除）</a:t>
                      </a:r>
                    </a:p>
                    <a:p>
                      <a:pPr algn="just">
                        <a:spcAft>
                          <a:spcPts val="0"/>
                        </a:spcAft>
                      </a:pPr>
                      <a:r>
                        <a:rPr lang="en-US" sz="1400" kern="100">
                          <a:effectLst/>
                          <a:highlight>
                            <a:srgbClr val="FFFF00"/>
                          </a:highlight>
                        </a:rPr>
                        <a:t>P84</a:t>
                      </a:r>
                      <a:r>
                        <a:rPr lang="zh-CN" sz="1400" kern="100">
                          <a:effectLst/>
                          <a:highlight>
                            <a:srgbClr val="FFFF00"/>
                          </a:highlight>
                        </a:rPr>
                        <a:t>新增一个问题（四）影响财政支出规模的主要因素</a:t>
                      </a:r>
                      <a:endParaRPr lang="zh-CN" sz="1400" kern="100">
                        <a:effectLst/>
                      </a:endParaRPr>
                    </a:p>
                    <a:p>
                      <a:pPr algn="just">
                        <a:spcAft>
                          <a:spcPts val="0"/>
                        </a:spcAft>
                      </a:pPr>
                      <a:r>
                        <a:rPr lang="zh-CN" sz="1400" kern="100">
                          <a:effectLst/>
                        </a:rPr>
                        <a:t>（注：</a:t>
                      </a:r>
                      <a:r>
                        <a:rPr lang="en-US" sz="1400" kern="100">
                          <a:effectLst/>
                        </a:rPr>
                        <a:t>2021</a:t>
                      </a:r>
                      <a:r>
                        <a:rPr lang="zh-CN" sz="1400" kern="100">
                          <a:effectLst/>
                        </a:rPr>
                        <a:t>版教材本章第三节我国的财政收支矛盾与支出结构优化 第四节财政支出绩效评价删除）</a:t>
                      </a:r>
                    </a:p>
                    <a:p>
                      <a:pPr algn="just">
                        <a:spcAft>
                          <a:spcPts val="0"/>
                        </a:spcAft>
                      </a:pPr>
                      <a:r>
                        <a:rPr lang="en-US" sz="1400" kern="100">
                          <a:effectLst/>
                          <a:highlight>
                            <a:srgbClr val="FFFF00"/>
                          </a:highlight>
                        </a:rPr>
                        <a:t>P85</a:t>
                      </a:r>
                      <a:r>
                        <a:rPr lang="zh-CN" sz="1400" kern="100">
                          <a:effectLst/>
                          <a:highlight>
                            <a:srgbClr val="FFFF00"/>
                          </a:highlight>
                        </a:rPr>
                        <a:t>新增第三节</a:t>
                      </a:r>
                      <a:r>
                        <a:rPr lang="zh-CN" sz="1400" kern="100">
                          <a:effectLst/>
                        </a:rPr>
                        <a:t> </a:t>
                      </a:r>
                      <a:r>
                        <a:rPr lang="zh-CN" sz="1400" kern="100">
                          <a:effectLst/>
                          <a:highlight>
                            <a:srgbClr val="FFFF00"/>
                          </a:highlight>
                        </a:rPr>
                        <a:t>财政支出效益分析</a:t>
                      </a:r>
                      <a:endParaRPr lang="zh-CN" sz="1400" kern="100">
                        <a:effectLst/>
                      </a:endParaRPr>
                    </a:p>
                    <a:p>
                      <a:pPr algn="just">
                        <a:spcAft>
                          <a:spcPts val="0"/>
                        </a:spcAft>
                      </a:pPr>
                      <a:r>
                        <a:rPr lang="en-US" sz="1400" kern="100">
                          <a:effectLst/>
                          <a:highlight>
                            <a:srgbClr val="FFFF00"/>
                          </a:highlight>
                        </a:rPr>
                        <a:t>P88</a:t>
                      </a:r>
                      <a:r>
                        <a:rPr lang="zh-CN" sz="1400" kern="100">
                          <a:effectLst/>
                          <a:highlight>
                            <a:srgbClr val="FFFF00"/>
                          </a:highlight>
                        </a:rPr>
                        <a:t>第四节</a:t>
                      </a:r>
                      <a:r>
                        <a:rPr lang="zh-CN" sz="1400" kern="100">
                          <a:effectLst/>
                        </a:rPr>
                        <a:t> </a:t>
                      </a:r>
                      <a:r>
                        <a:rPr lang="zh-CN" sz="1400" kern="100">
                          <a:effectLst/>
                          <a:highlight>
                            <a:srgbClr val="FFFF00"/>
                          </a:highlight>
                        </a:rPr>
                        <a:t>购买性支出</a:t>
                      </a:r>
                      <a:endParaRPr lang="zh-CN" sz="1400" kern="100">
                        <a:effectLst/>
                      </a:endParaRPr>
                    </a:p>
                    <a:p>
                      <a:pPr algn="just">
                        <a:spcAft>
                          <a:spcPts val="0"/>
                        </a:spcAft>
                      </a:pPr>
                      <a:r>
                        <a:rPr lang="en-US" sz="1400" kern="100">
                          <a:effectLst/>
                          <a:highlight>
                            <a:srgbClr val="FFFF00"/>
                          </a:highlight>
                        </a:rPr>
                        <a:t>P89</a:t>
                      </a:r>
                      <a:r>
                        <a:rPr lang="zh-CN" sz="1400" kern="100">
                          <a:effectLst/>
                          <a:highlight>
                            <a:srgbClr val="FFFF00"/>
                          </a:highlight>
                        </a:rPr>
                        <a:t>第五节</a:t>
                      </a:r>
                      <a:r>
                        <a:rPr lang="zh-CN" sz="1400" kern="100">
                          <a:effectLst/>
                        </a:rPr>
                        <a:t> </a:t>
                      </a:r>
                      <a:r>
                        <a:rPr lang="zh-CN" sz="1400" kern="100">
                          <a:effectLst/>
                          <a:highlight>
                            <a:srgbClr val="FFFF00"/>
                          </a:highlight>
                        </a:rPr>
                        <a:t>转移性支出</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extLst>
                  <a:ext uri="{0D108BD9-81ED-4DB2-BD59-A6C34878D82A}">
                    <a16:rowId xmlns:a16="http://schemas.microsoft.com/office/drawing/2014/main" val="747903615"/>
                  </a:ext>
                </a:extLst>
              </a:tr>
              <a:tr h="140366">
                <a:tc vMerge="1">
                  <a:txBody>
                    <a:bodyPr/>
                    <a:lstStyle/>
                    <a:p>
                      <a:endParaRPr lang="zh-CN" altLang="en-US"/>
                    </a:p>
                  </a:txBody>
                  <a:tcPr/>
                </a:tc>
                <a:tc>
                  <a:txBody>
                    <a:bodyPr/>
                    <a:lstStyle/>
                    <a:p>
                      <a:pPr algn="just">
                        <a:spcAft>
                          <a:spcPts val="0"/>
                        </a:spcAft>
                      </a:pPr>
                      <a:r>
                        <a:rPr lang="zh-CN" sz="1400" kern="100">
                          <a:effectLst/>
                        </a:rPr>
                        <a:t>第十三章  财政收入</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tc>
                  <a:txBody>
                    <a:bodyPr/>
                    <a:lstStyle/>
                    <a:p>
                      <a:pPr algn="just">
                        <a:spcAft>
                          <a:spcPts val="0"/>
                        </a:spcAft>
                      </a:pPr>
                      <a:r>
                        <a:rPr lang="en-US" sz="1400" kern="100">
                          <a:effectLst/>
                          <a:highlight>
                            <a:srgbClr val="FFFF00"/>
                          </a:highlight>
                        </a:rPr>
                        <a:t>P94</a:t>
                      </a:r>
                      <a:r>
                        <a:rPr lang="zh-CN" sz="1400" kern="100">
                          <a:effectLst/>
                          <a:highlight>
                            <a:srgbClr val="FFFF00"/>
                          </a:highlight>
                        </a:rPr>
                        <a:t>新增一个问题（三）税收的职能</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extLst>
                  <a:ext uri="{0D108BD9-81ED-4DB2-BD59-A6C34878D82A}">
                    <a16:rowId xmlns:a16="http://schemas.microsoft.com/office/drawing/2014/main" val="2657564358"/>
                  </a:ext>
                </a:extLst>
              </a:tr>
              <a:tr h="1824755">
                <a:tc vMerge="1">
                  <a:txBody>
                    <a:bodyPr/>
                    <a:lstStyle/>
                    <a:p>
                      <a:endParaRPr lang="zh-CN" altLang="en-US"/>
                    </a:p>
                  </a:txBody>
                  <a:tcPr/>
                </a:tc>
                <a:tc>
                  <a:txBody>
                    <a:bodyPr/>
                    <a:lstStyle/>
                    <a:p>
                      <a:pPr algn="just">
                        <a:spcAft>
                          <a:spcPts val="0"/>
                        </a:spcAft>
                      </a:pPr>
                      <a:r>
                        <a:rPr lang="zh-CN" sz="1400" kern="100">
                          <a:effectLst/>
                        </a:rPr>
                        <a:t>第十四章  税收制度</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tc>
                  <a:txBody>
                    <a:bodyPr/>
                    <a:lstStyle/>
                    <a:p>
                      <a:pPr algn="just">
                        <a:spcAft>
                          <a:spcPts val="0"/>
                        </a:spcAft>
                      </a:pPr>
                      <a:r>
                        <a:rPr lang="en-US" sz="1400" kern="100">
                          <a:effectLst/>
                          <a:highlight>
                            <a:srgbClr val="FFFF00"/>
                          </a:highlight>
                        </a:rPr>
                        <a:t>P104</a:t>
                      </a:r>
                      <a:r>
                        <a:rPr lang="zh-CN" sz="1400" kern="100">
                          <a:effectLst/>
                          <a:highlight>
                            <a:srgbClr val="FFFF00"/>
                          </a:highlight>
                        </a:rPr>
                        <a:t>新增一个问题（三）我国现行税收法律制度</a:t>
                      </a:r>
                      <a:endParaRPr lang="zh-CN" sz="1400" kern="100">
                        <a:effectLst/>
                      </a:endParaRPr>
                    </a:p>
                    <a:p>
                      <a:pPr algn="just">
                        <a:spcAft>
                          <a:spcPts val="0"/>
                        </a:spcAft>
                      </a:pPr>
                      <a:r>
                        <a:rPr lang="zh-CN" sz="1400" kern="100">
                          <a:effectLst/>
                          <a:highlight>
                            <a:srgbClr val="00FF00"/>
                          </a:highlight>
                        </a:rPr>
                        <a:t>本章第二节标题由之前的流转税调整为货物和劳务税类</a:t>
                      </a:r>
                      <a:endParaRPr lang="zh-CN" sz="1400" kern="100">
                        <a:effectLst/>
                      </a:endParaRPr>
                    </a:p>
                    <a:p>
                      <a:pPr algn="just">
                        <a:spcAft>
                          <a:spcPts val="0"/>
                        </a:spcAft>
                      </a:pPr>
                      <a:r>
                        <a:rPr lang="zh-CN" sz="1400" kern="100">
                          <a:effectLst/>
                        </a:rPr>
                        <a:t>（注：</a:t>
                      </a:r>
                      <a:r>
                        <a:rPr lang="en-US" sz="1400" kern="100">
                          <a:effectLst/>
                        </a:rPr>
                        <a:t>2021</a:t>
                      </a:r>
                      <a:r>
                        <a:rPr lang="zh-CN" sz="1400" kern="100">
                          <a:effectLst/>
                        </a:rPr>
                        <a:t>版教材本章第二节第一个问题（一）流转税的主要特点删除）</a:t>
                      </a:r>
                    </a:p>
                    <a:p>
                      <a:pPr algn="just">
                        <a:spcAft>
                          <a:spcPts val="0"/>
                        </a:spcAft>
                      </a:pPr>
                      <a:r>
                        <a:rPr lang="en-US" sz="1400" kern="100">
                          <a:effectLst/>
                          <a:highlight>
                            <a:srgbClr val="FFFF00"/>
                          </a:highlight>
                        </a:rPr>
                        <a:t>P106</a:t>
                      </a:r>
                      <a:r>
                        <a:rPr lang="zh-CN" sz="1400" kern="100">
                          <a:effectLst/>
                          <a:highlight>
                            <a:srgbClr val="FFFF00"/>
                          </a:highlight>
                        </a:rPr>
                        <a:t>新增增值税征收管理内容</a:t>
                      </a:r>
                      <a:endParaRPr lang="zh-CN" sz="1400" kern="100">
                        <a:effectLst/>
                      </a:endParaRPr>
                    </a:p>
                    <a:p>
                      <a:pPr algn="just">
                        <a:spcAft>
                          <a:spcPts val="0"/>
                        </a:spcAft>
                      </a:pPr>
                      <a:r>
                        <a:rPr lang="zh-CN" sz="1400" kern="100">
                          <a:effectLst/>
                          <a:highlight>
                            <a:srgbClr val="00FF00"/>
                          </a:highlight>
                        </a:rPr>
                        <a:t>本章</a:t>
                      </a:r>
                      <a:r>
                        <a:rPr lang="en-US" sz="1400" kern="100">
                          <a:effectLst/>
                          <a:highlight>
                            <a:srgbClr val="00FF00"/>
                          </a:highlight>
                        </a:rPr>
                        <a:t>P107</a:t>
                      </a:r>
                      <a:r>
                        <a:rPr lang="zh-CN" sz="1400" kern="100">
                          <a:effectLst/>
                          <a:highlight>
                            <a:srgbClr val="00FF00"/>
                          </a:highlight>
                        </a:rPr>
                        <a:t>消费税内容变动很大</a:t>
                      </a:r>
                      <a:endParaRPr lang="zh-CN" sz="1400" kern="100">
                        <a:effectLst/>
                      </a:endParaRPr>
                    </a:p>
                    <a:p>
                      <a:pPr algn="just">
                        <a:spcAft>
                          <a:spcPts val="0"/>
                        </a:spcAft>
                      </a:pPr>
                      <a:r>
                        <a:rPr lang="en-US" sz="1400" kern="100">
                          <a:effectLst/>
                          <a:highlight>
                            <a:srgbClr val="FFFF00"/>
                          </a:highlight>
                        </a:rPr>
                        <a:t>P109</a:t>
                      </a:r>
                      <a:r>
                        <a:rPr lang="zh-CN" sz="1400" kern="100">
                          <a:effectLst/>
                          <a:highlight>
                            <a:srgbClr val="FFFF00"/>
                          </a:highlight>
                        </a:rPr>
                        <a:t>新增一个问题（三）关税</a:t>
                      </a:r>
                      <a:endParaRPr lang="zh-CN" sz="1400" kern="100">
                        <a:effectLst/>
                      </a:endParaRPr>
                    </a:p>
                    <a:p>
                      <a:pPr algn="just">
                        <a:spcAft>
                          <a:spcPts val="0"/>
                        </a:spcAft>
                      </a:pPr>
                      <a:r>
                        <a:rPr lang="zh-CN" sz="1400" kern="100">
                          <a:effectLst/>
                          <a:highlight>
                            <a:srgbClr val="00FF00"/>
                          </a:highlight>
                        </a:rPr>
                        <a:t>本章</a:t>
                      </a:r>
                      <a:r>
                        <a:rPr lang="en-US" sz="1400" kern="100">
                          <a:effectLst/>
                          <a:highlight>
                            <a:srgbClr val="00FF00"/>
                          </a:highlight>
                        </a:rPr>
                        <a:t>P113</a:t>
                      </a:r>
                      <a:r>
                        <a:rPr lang="zh-CN" sz="1400" kern="100">
                          <a:effectLst/>
                          <a:highlight>
                            <a:srgbClr val="00FF00"/>
                          </a:highlight>
                        </a:rPr>
                        <a:t>个税征收管理内容变动很大</a:t>
                      </a:r>
                      <a:endParaRPr lang="zh-CN" sz="1400" kern="100">
                        <a:effectLst/>
                      </a:endParaRPr>
                    </a:p>
                    <a:p>
                      <a:pPr algn="just">
                        <a:spcAft>
                          <a:spcPts val="0"/>
                        </a:spcAft>
                      </a:pPr>
                      <a:r>
                        <a:rPr lang="en-US" sz="1400" kern="100">
                          <a:effectLst/>
                          <a:highlight>
                            <a:srgbClr val="FFFF00"/>
                          </a:highlight>
                        </a:rPr>
                        <a:t>P116</a:t>
                      </a:r>
                      <a:r>
                        <a:rPr lang="zh-CN" sz="1400" kern="100">
                          <a:effectLst/>
                          <a:highlight>
                            <a:srgbClr val="FFFF00"/>
                          </a:highlight>
                        </a:rPr>
                        <a:t>新增一个问题（三）契税</a:t>
                      </a:r>
                      <a:endParaRPr lang="zh-CN" sz="1400" kern="100">
                        <a:effectLst/>
                      </a:endParaRPr>
                    </a:p>
                    <a:p>
                      <a:pPr algn="just">
                        <a:spcAft>
                          <a:spcPts val="0"/>
                        </a:spcAft>
                      </a:pPr>
                      <a:r>
                        <a:rPr lang="zh-CN" sz="1400" kern="100">
                          <a:effectLst/>
                          <a:highlight>
                            <a:srgbClr val="00FF00"/>
                          </a:highlight>
                        </a:rPr>
                        <a:t>本章</a:t>
                      </a:r>
                      <a:r>
                        <a:rPr lang="en-US" sz="1400" kern="100">
                          <a:effectLst/>
                          <a:highlight>
                            <a:srgbClr val="00FF00"/>
                          </a:highlight>
                        </a:rPr>
                        <a:t>P118</a:t>
                      </a:r>
                      <a:r>
                        <a:rPr lang="zh-CN" sz="1400" kern="100">
                          <a:effectLst/>
                          <a:highlight>
                            <a:srgbClr val="00FF00"/>
                          </a:highlight>
                        </a:rPr>
                        <a:t>车船税内容变动很大</a:t>
                      </a:r>
                      <a:endParaRPr lang="zh-CN" sz="1400" kern="100">
                        <a:effectLst/>
                      </a:endParaRPr>
                    </a:p>
                    <a:p>
                      <a:pPr algn="just">
                        <a:spcAft>
                          <a:spcPts val="0"/>
                        </a:spcAft>
                      </a:pPr>
                      <a:r>
                        <a:rPr lang="en-US" sz="1400" kern="100">
                          <a:effectLst/>
                          <a:highlight>
                            <a:srgbClr val="FFFF00"/>
                          </a:highlight>
                        </a:rPr>
                        <a:t>P121</a:t>
                      </a:r>
                      <a:r>
                        <a:rPr lang="zh-CN" sz="1400" kern="100">
                          <a:effectLst/>
                          <a:highlight>
                            <a:srgbClr val="FFFF00"/>
                          </a:highlight>
                        </a:rPr>
                        <a:t>新增一节</a:t>
                      </a:r>
                      <a:r>
                        <a:rPr lang="zh-CN" sz="1400" kern="100">
                          <a:effectLst/>
                        </a:rPr>
                        <a:t> </a:t>
                      </a:r>
                      <a:r>
                        <a:rPr lang="zh-CN" sz="1400" kern="100">
                          <a:effectLst/>
                          <a:highlight>
                            <a:srgbClr val="FFFF00"/>
                          </a:highlight>
                        </a:rPr>
                        <a:t>第五节</a:t>
                      </a:r>
                      <a:r>
                        <a:rPr lang="zh-CN" sz="1400" kern="100">
                          <a:effectLst/>
                        </a:rPr>
                        <a:t> </a:t>
                      </a:r>
                      <a:r>
                        <a:rPr lang="zh-CN" sz="1400" kern="100">
                          <a:effectLst/>
                          <a:highlight>
                            <a:srgbClr val="FFFF00"/>
                          </a:highlight>
                        </a:rPr>
                        <a:t>深化税收征管改革</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extLst>
                  <a:ext uri="{0D108BD9-81ED-4DB2-BD59-A6C34878D82A}">
                    <a16:rowId xmlns:a16="http://schemas.microsoft.com/office/drawing/2014/main" val="2604438875"/>
                  </a:ext>
                </a:extLst>
              </a:tr>
              <a:tr h="280731">
                <a:tc vMerge="1">
                  <a:txBody>
                    <a:bodyPr/>
                    <a:lstStyle/>
                    <a:p>
                      <a:endParaRPr lang="zh-CN" altLang="en-US"/>
                    </a:p>
                  </a:txBody>
                  <a:tcPr/>
                </a:tc>
                <a:tc>
                  <a:txBody>
                    <a:bodyPr/>
                    <a:lstStyle/>
                    <a:p>
                      <a:pPr algn="just">
                        <a:spcAft>
                          <a:spcPts val="0"/>
                        </a:spcAft>
                      </a:pPr>
                      <a:r>
                        <a:rPr lang="zh-CN" sz="1400" kern="100">
                          <a:effectLst/>
                        </a:rPr>
                        <a:t>第十五章  政府预算</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tc>
                  <a:txBody>
                    <a:bodyPr/>
                    <a:lstStyle/>
                    <a:p>
                      <a:pPr algn="just">
                        <a:spcAft>
                          <a:spcPts val="0"/>
                        </a:spcAft>
                      </a:pPr>
                      <a:r>
                        <a:rPr lang="en-US" sz="1400" kern="100">
                          <a:effectLst/>
                          <a:highlight>
                            <a:srgbClr val="FFFF00"/>
                          </a:highlight>
                        </a:rPr>
                        <a:t>P135</a:t>
                      </a:r>
                      <a:r>
                        <a:rPr lang="zh-CN" sz="1400" kern="100">
                          <a:effectLst/>
                          <a:highlight>
                            <a:srgbClr val="FFFF00"/>
                          </a:highlight>
                        </a:rPr>
                        <a:t>本章新增第五节 深化预算管理制度改革</a:t>
                      </a:r>
                      <a:endParaRPr lang="zh-CN" sz="1400" kern="100">
                        <a:effectLst/>
                      </a:endParaRPr>
                    </a:p>
                    <a:p>
                      <a:pPr algn="just">
                        <a:spcAft>
                          <a:spcPts val="0"/>
                        </a:spcAft>
                      </a:pPr>
                      <a:r>
                        <a:rPr lang="zh-CN" sz="1400" kern="100">
                          <a:effectLst/>
                          <a:highlight>
                            <a:srgbClr val="FFFF00"/>
                          </a:highlight>
                        </a:rPr>
                        <a:t>原第五节删除</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extLst>
                  <a:ext uri="{0D108BD9-81ED-4DB2-BD59-A6C34878D82A}">
                    <a16:rowId xmlns:a16="http://schemas.microsoft.com/office/drawing/2014/main" val="1047118707"/>
                  </a:ext>
                </a:extLst>
              </a:tr>
              <a:tr h="280731">
                <a:tc vMerge="1">
                  <a:txBody>
                    <a:bodyPr/>
                    <a:lstStyle/>
                    <a:p>
                      <a:endParaRPr lang="zh-CN" altLang="en-US"/>
                    </a:p>
                  </a:txBody>
                  <a:tcPr/>
                </a:tc>
                <a:tc>
                  <a:txBody>
                    <a:bodyPr/>
                    <a:lstStyle/>
                    <a:p>
                      <a:pPr algn="just">
                        <a:spcAft>
                          <a:spcPts val="0"/>
                        </a:spcAft>
                      </a:pPr>
                      <a:r>
                        <a:rPr lang="zh-CN" sz="1400" kern="100">
                          <a:effectLst/>
                        </a:rPr>
                        <a:t>第十六章  财政管理体制</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tc>
                  <a:txBody>
                    <a:bodyPr/>
                    <a:lstStyle/>
                    <a:p>
                      <a:pPr algn="just">
                        <a:spcAft>
                          <a:spcPts val="0"/>
                        </a:spcAft>
                      </a:pPr>
                      <a:r>
                        <a:rPr lang="en-US" sz="1400" kern="100">
                          <a:effectLst/>
                          <a:highlight>
                            <a:srgbClr val="FFFF00"/>
                          </a:highlight>
                        </a:rPr>
                        <a:t>P149</a:t>
                      </a:r>
                      <a:r>
                        <a:rPr lang="zh-CN" sz="1400" kern="100">
                          <a:effectLst/>
                          <a:highlight>
                            <a:srgbClr val="FFFF00"/>
                          </a:highlight>
                        </a:rPr>
                        <a:t>新增一个问题（四）《十四五规划纲要》关于建立现代财政制度的规定</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extLst>
                  <a:ext uri="{0D108BD9-81ED-4DB2-BD59-A6C34878D82A}">
                    <a16:rowId xmlns:a16="http://schemas.microsoft.com/office/drawing/2014/main" val="322332089"/>
                  </a:ext>
                </a:extLst>
              </a:tr>
              <a:tr h="140366">
                <a:tc vMerge="1">
                  <a:txBody>
                    <a:bodyPr/>
                    <a:lstStyle/>
                    <a:p>
                      <a:endParaRPr lang="zh-CN" altLang="en-US"/>
                    </a:p>
                  </a:txBody>
                  <a:tcPr/>
                </a:tc>
                <a:tc>
                  <a:txBody>
                    <a:bodyPr/>
                    <a:lstStyle/>
                    <a:p>
                      <a:pPr algn="just">
                        <a:spcAft>
                          <a:spcPts val="0"/>
                        </a:spcAft>
                      </a:pPr>
                      <a:r>
                        <a:rPr lang="zh-CN" sz="1400" kern="100">
                          <a:effectLst/>
                        </a:rPr>
                        <a:t>第十七章  财政政策</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tc>
                  <a:txBody>
                    <a:bodyPr/>
                    <a:lstStyle/>
                    <a:p>
                      <a:pPr algn="just">
                        <a:spcAft>
                          <a:spcPts val="0"/>
                        </a:spcAft>
                      </a:pPr>
                      <a:r>
                        <a:rPr lang="zh-CN" sz="1400" kern="100" dirty="0">
                          <a:effectLst/>
                        </a:rPr>
                        <a:t>无变化</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0157" marR="60157" marT="0" marB="0"/>
                </a:tc>
                <a:extLst>
                  <a:ext uri="{0D108BD9-81ED-4DB2-BD59-A6C34878D82A}">
                    <a16:rowId xmlns:a16="http://schemas.microsoft.com/office/drawing/2014/main" val="3755011929"/>
                  </a:ext>
                </a:extLst>
              </a:tr>
            </a:tbl>
          </a:graphicData>
        </a:graphic>
      </p:graphicFrame>
    </p:spTree>
    <p:extLst>
      <p:ext uri="{BB962C8B-B14F-4D97-AF65-F5344CB8AC3E}">
        <p14:creationId xmlns:p14="http://schemas.microsoft.com/office/powerpoint/2010/main" val="730497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7" y="942453"/>
            <a:ext cx="9155381" cy="5563831"/>
          </a:xfrm>
          <a:prstGeom prst="rect">
            <a:avLst/>
          </a:prstGeom>
          <a:noFill/>
        </p:spPr>
        <p:txBody>
          <a:bodyPr wrap="square" rtlCol="0" anchor="t">
            <a:spAutoFit/>
          </a:bodyPr>
          <a:lstStyle/>
          <a:p>
            <a:pPr fontAlgn="base" latinLnBrk="1">
              <a:lnSpc>
                <a:spcPct val="150000"/>
              </a:lnSpc>
            </a:pPr>
            <a:r>
              <a:rPr lang="zh-CN" altLang="zh-CN" sz="2400" dirty="0">
                <a:solidFill>
                  <a:schemeClr val="bg1"/>
                </a:solidFill>
              </a:rPr>
              <a:t>第三部分 货币与金融</a:t>
            </a:r>
            <a:r>
              <a:rPr lang="en-US" altLang="zh-CN" sz="2400" dirty="0">
                <a:solidFill>
                  <a:schemeClr val="bg1"/>
                </a:solidFill>
              </a:rPr>
              <a:t>  </a:t>
            </a:r>
            <a:r>
              <a:rPr lang="zh-CN" altLang="en-US" sz="2400" dirty="0">
                <a:solidFill>
                  <a:schemeClr val="bg1"/>
                </a:solidFill>
              </a:rPr>
              <a:t>第十八章 货币供求与货币均衡习题课</a:t>
            </a:r>
            <a:endParaRPr lang="en-US" altLang="zh-CN" sz="2400" dirty="0">
              <a:solidFill>
                <a:schemeClr val="bg1"/>
              </a:solidFill>
            </a:endParaRPr>
          </a:p>
          <a:p>
            <a:pPr fontAlgn="base" latinLnBrk="1">
              <a:lnSpc>
                <a:spcPct val="150000"/>
              </a:lnSpc>
            </a:pPr>
            <a:r>
              <a:rPr lang="zh-CN" altLang="en-US" sz="2400" dirty="0">
                <a:solidFill>
                  <a:schemeClr val="bg1"/>
                </a:solidFill>
              </a:rPr>
              <a:t>一、单项选择题</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a:t>
            </a:r>
            <a:r>
              <a:rPr lang="en-US" altLang="zh-CN" sz="2400" dirty="0">
                <a:solidFill>
                  <a:schemeClr val="bg1"/>
                </a:solidFill>
              </a:rPr>
              <a:t>.</a:t>
            </a:r>
            <a:r>
              <a:rPr lang="zh-CN" altLang="zh-CN" sz="2400" dirty="0">
                <a:solidFill>
                  <a:schemeClr val="bg1"/>
                </a:solidFill>
              </a:rPr>
              <a:t>经济主体在既定的收入和财富范围内能够并愿意持有货币的数量称为</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货币供给 </a:t>
            </a:r>
            <a:r>
              <a:rPr lang="en-US" altLang="zh-CN" sz="2400" dirty="0">
                <a:solidFill>
                  <a:schemeClr val="bg1"/>
                </a:solidFill>
              </a:rPr>
              <a:t>    B.</a:t>
            </a:r>
            <a:r>
              <a:rPr lang="zh-CN" altLang="zh-CN" sz="2400" dirty="0">
                <a:solidFill>
                  <a:schemeClr val="bg1"/>
                </a:solidFill>
              </a:rPr>
              <a:t>货币需求</a:t>
            </a:r>
          </a:p>
          <a:p>
            <a:pPr fontAlgn="base" latinLnBrk="1">
              <a:lnSpc>
                <a:spcPct val="150000"/>
              </a:lnSpc>
            </a:pPr>
            <a:r>
              <a:rPr lang="en-US" altLang="zh-CN" sz="2400" dirty="0">
                <a:solidFill>
                  <a:schemeClr val="bg1"/>
                </a:solidFill>
              </a:rPr>
              <a:t>C.</a:t>
            </a:r>
            <a:r>
              <a:rPr lang="zh-CN" altLang="zh-CN" sz="2400" dirty="0">
                <a:solidFill>
                  <a:schemeClr val="bg1"/>
                </a:solidFill>
              </a:rPr>
              <a:t>基础货币 </a:t>
            </a:r>
            <a:r>
              <a:rPr lang="en-US" altLang="zh-CN" sz="2400" dirty="0">
                <a:solidFill>
                  <a:schemeClr val="bg1"/>
                </a:solidFill>
              </a:rPr>
              <a:t>    D.</a:t>
            </a:r>
            <a:r>
              <a:rPr lang="zh-CN" altLang="zh-CN" sz="2400" dirty="0">
                <a:solidFill>
                  <a:schemeClr val="bg1"/>
                </a:solidFill>
              </a:rPr>
              <a:t>社会需求</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zh-CN" sz="2400" dirty="0">
                <a:solidFill>
                  <a:schemeClr val="bg1"/>
                </a:solidFill>
              </a:rPr>
              <a:t>下列有关货币需求特性的说法，错误的是</a:t>
            </a:r>
            <a:r>
              <a:rPr lang="en-US" altLang="zh-CN" sz="2400" dirty="0">
                <a:solidFill>
                  <a:schemeClr val="bg1"/>
                </a:solidFill>
              </a:rPr>
              <a:t>(   )</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货币需求是有效需求</a:t>
            </a:r>
            <a:r>
              <a:rPr lang="en-US" altLang="zh-CN" sz="2400" dirty="0">
                <a:solidFill>
                  <a:schemeClr val="bg1"/>
                </a:solidFill>
              </a:rPr>
              <a:t>                   B.</a:t>
            </a:r>
            <a:r>
              <a:rPr lang="zh-CN" altLang="zh-CN" sz="2400" dirty="0">
                <a:solidFill>
                  <a:schemeClr val="bg1"/>
                </a:solidFill>
              </a:rPr>
              <a:t>货币需求是主观需求 </a:t>
            </a:r>
          </a:p>
          <a:p>
            <a:pPr fontAlgn="base" latinLnBrk="1">
              <a:lnSpc>
                <a:spcPct val="150000"/>
              </a:lnSpc>
            </a:pPr>
            <a:r>
              <a:rPr lang="en-US" altLang="zh-CN" sz="2400" dirty="0">
                <a:solidFill>
                  <a:schemeClr val="bg1"/>
                </a:solidFill>
              </a:rPr>
              <a:t>C.</a:t>
            </a:r>
            <a:r>
              <a:rPr lang="zh-CN" altLang="zh-CN" sz="2400" dirty="0">
                <a:solidFill>
                  <a:schemeClr val="bg1"/>
                </a:solidFill>
              </a:rPr>
              <a:t>货币需求是有支付能力的行为</a:t>
            </a:r>
            <a:r>
              <a:rPr lang="en-US" altLang="zh-CN" sz="2400" dirty="0">
                <a:solidFill>
                  <a:schemeClr val="bg1"/>
                </a:solidFill>
              </a:rPr>
              <a:t>    D.</a:t>
            </a:r>
            <a:r>
              <a:rPr lang="zh-CN" altLang="zh-CN" sz="2400" dirty="0">
                <a:solidFill>
                  <a:schemeClr val="bg1"/>
                </a:solidFill>
              </a:rPr>
              <a:t>货币需求是派生需求</a:t>
            </a:r>
          </a:p>
          <a:p>
            <a:pPr fontAlgn="base" latinLnBrk="1">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860823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6555641"/>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3</a:t>
            </a:r>
            <a:r>
              <a:rPr lang="zh-CN" altLang="en-US" sz="2400" dirty="0">
                <a:solidFill>
                  <a:schemeClr val="bg1"/>
                </a:solidFill>
              </a:rPr>
              <a:t>、</a:t>
            </a:r>
            <a:r>
              <a:rPr lang="zh-CN" altLang="zh-CN" sz="2400" dirty="0">
                <a:solidFill>
                  <a:schemeClr val="bg1"/>
                </a:solidFill>
              </a:rPr>
              <a:t>传统货币数量说主要有</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现金交易数量说和流动性偏好理论</a:t>
            </a:r>
          </a:p>
          <a:p>
            <a:pPr fontAlgn="base" latinLnBrk="1">
              <a:lnSpc>
                <a:spcPct val="150000"/>
              </a:lnSpc>
            </a:pPr>
            <a:r>
              <a:rPr lang="en-US" altLang="zh-CN" sz="2400" dirty="0">
                <a:solidFill>
                  <a:schemeClr val="bg1"/>
                </a:solidFill>
              </a:rPr>
              <a:t>B.</a:t>
            </a:r>
            <a:r>
              <a:rPr lang="zh-CN" altLang="zh-CN" sz="2400" dirty="0">
                <a:solidFill>
                  <a:schemeClr val="bg1"/>
                </a:solidFill>
              </a:rPr>
              <a:t>弗里德曼货币数量说和流动性偏好论</a:t>
            </a:r>
          </a:p>
          <a:p>
            <a:pPr fontAlgn="base" latinLnBrk="1">
              <a:lnSpc>
                <a:spcPct val="150000"/>
              </a:lnSpc>
            </a:pPr>
            <a:r>
              <a:rPr lang="en-US" altLang="zh-CN" sz="2400" dirty="0">
                <a:solidFill>
                  <a:schemeClr val="bg1"/>
                </a:solidFill>
              </a:rPr>
              <a:t>C.</a:t>
            </a:r>
            <a:r>
              <a:rPr lang="zh-CN" altLang="zh-CN" sz="2400" dirty="0">
                <a:solidFill>
                  <a:schemeClr val="bg1"/>
                </a:solidFill>
              </a:rPr>
              <a:t>现金交易数量说和现金余额数量说</a:t>
            </a:r>
          </a:p>
          <a:p>
            <a:pPr fontAlgn="base" latinLnBrk="1">
              <a:lnSpc>
                <a:spcPct val="150000"/>
              </a:lnSpc>
            </a:pPr>
            <a:r>
              <a:rPr lang="en-US" altLang="zh-CN" sz="2400" dirty="0">
                <a:solidFill>
                  <a:schemeClr val="bg1"/>
                </a:solidFill>
              </a:rPr>
              <a:t>D.</a:t>
            </a:r>
            <a:r>
              <a:rPr lang="zh-CN" altLang="zh-CN" sz="2400" dirty="0">
                <a:solidFill>
                  <a:schemeClr val="bg1"/>
                </a:solidFill>
              </a:rPr>
              <a:t>现金余额数量说和弗里德曼货币数量说</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a:t>
            </a:r>
            <a:r>
              <a:rPr lang="zh-CN" altLang="zh-CN" sz="2400" dirty="0">
                <a:solidFill>
                  <a:schemeClr val="bg1"/>
                </a:solidFill>
              </a:rPr>
              <a:t>对于费雪的交易方程式，下列说法错误的是</a:t>
            </a:r>
            <a:r>
              <a:rPr lang="en-US" altLang="zh-CN" sz="2400" dirty="0">
                <a:solidFill>
                  <a:schemeClr val="bg1"/>
                </a:solidFill>
              </a:rPr>
              <a:t>( )</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费雪的现金交易方程式是</a:t>
            </a:r>
            <a:r>
              <a:rPr lang="en-US" altLang="zh-CN" sz="2400" dirty="0">
                <a:solidFill>
                  <a:schemeClr val="bg1"/>
                </a:solidFill>
              </a:rPr>
              <a:t>MV=PT</a:t>
            </a:r>
            <a:endParaRPr lang="zh-CN" altLang="zh-CN" sz="2400" dirty="0">
              <a:solidFill>
                <a:schemeClr val="bg1"/>
              </a:solidFill>
            </a:endParaRPr>
          </a:p>
          <a:p>
            <a:pPr fontAlgn="base" latinLnBrk="1">
              <a:lnSpc>
                <a:spcPct val="150000"/>
              </a:lnSpc>
            </a:pPr>
            <a:r>
              <a:rPr lang="en-US" altLang="zh-CN" sz="2400" dirty="0">
                <a:solidFill>
                  <a:schemeClr val="bg1"/>
                </a:solidFill>
              </a:rPr>
              <a:t>B.</a:t>
            </a:r>
            <a:r>
              <a:rPr lang="zh-CN" altLang="zh-CN" sz="2400" dirty="0">
                <a:solidFill>
                  <a:schemeClr val="bg1"/>
                </a:solidFill>
              </a:rPr>
              <a:t>交易方程式中物价是被动因素</a:t>
            </a:r>
          </a:p>
          <a:p>
            <a:pPr fontAlgn="base" latinLnBrk="1">
              <a:lnSpc>
                <a:spcPct val="150000"/>
              </a:lnSpc>
            </a:pPr>
            <a:r>
              <a:rPr lang="en-US" altLang="zh-CN" sz="2400" dirty="0">
                <a:solidFill>
                  <a:schemeClr val="bg1"/>
                </a:solidFill>
              </a:rPr>
              <a:t>C.</a:t>
            </a:r>
            <a:r>
              <a:rPr lang="zh-CN" altLang="zh-CN" sz="2400" dirty="0">
                <a:solidFill>
                  <a:schemeClr val="bg1"/>
                </a:solidFill>
              </a:rPr>
              <a:t>交易方程式中最活跃的因素是货币量</a:t>
            </a:r>
          </a:p>
          <a:p>
            <a:pPr fontAlgn="base" latinLnBrk="1">
              <a:lnSpc>
                <a:spcPct val="150000"/>
              </a:lnSpc>
            </a:pPr>
            <a:r>
              <a:rPr lang="en-US" altLang="zh-CN" sz="2400" dirty="0">
                <a:solidFill>
                  <a:schemeClr val="bg1"/>
                </a:solidFill>
              </a:rPr>
              <a:t>D.</a:t>
            </a:r>
            <a:r>
              <a:rPr lang="zh-CN" altLang="zh-CN" sz="2400" dirty="0">
                <a:solidFill>
                  <a:schemeClr val="bg1"/>
                </a:solidFill>
              </a:rPr>
              <a:t>交易方程式反映的是货币量决定货币价值的理论</a:t>
            </a:r>
          </a:p>
          <a:p>
            <a:pPr fontAlgn="base" latinLnBrk="1">
              <a:lnSpc>
                <a:spcPct val="150000"/>
              </a:lnSpc>
            </a:pPr>
            <a:endParaRPr lang="zh-CN" altLang="zh-CN" sz="2400" dirty="0">
              <a:solidFill>
                <a:schemeClr val="bg1"/>
              </a:solidFill>
            </a:endParaRPr>
          </a:p>
          <a:p>
            <a:endParaRPr lang="zh-CN" altLang="en-US" sz="2400" dirty="0">
              <a:solidFill>
                <a:schemeClr val="bg1"/>
              </a:solidFill>
            </a:endParaRPr>
          </a:p>
        </p:txBody>
      </p:sp>
    </p:spTree>
    <p:extLst>
      <p:ext uri="{BB962C8B-B14F-4D97-AF65-F5344CB8AC3E}">
        <p14:creationId xmlns:p14="http://schemas.microsoft.com/office/powerpoint/2010/main" val="1832281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7" y="942453"/>
            <a:ext cx="9253855" cy="5566396"/>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5.</a:t>
            </a:r>
            <a:r>
              <a:rPr lang="zh-CN" altLang="zh-CN" sz="2400" dirty="0">
                <a:solidFill>
                  <a:schemeClr val="bg1"/>
                </a:solidFill>
              </a:rPr>
              <a:t>以庇古为代表的现金余额数量说认为</a:t>
            </a:r>
            <a:r>
              <a:rPr lang="en-US" altLang="zh-CN" sz="2400" dirty="0">
                <a:solidFill>
                  <a:schemeClr val="bg1"/>
                </a:solidFill>
              </a:rPr>
              <a:t>( )</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假定其他因素不变，物价水平与货币量成正 比，货币价值与货币量成反比</a:t>
            </a:r>
          </a:p>
          <a:p>
            <a:pPr fontAlgn="base" latinLnBrk="1">
              <a:lnSpc>
                <a:spcPct val="150000"/>
              </a:lnSpc>
            </a:pPr>
            <a:r>
              <a:rPr lang="en-US" altLang="zh-CN" sz="2400" dirty="0">
                <a:solidFill>
                  <a:schemeClr val="bg1"/>
                </a:solidFill>
              </a:rPr>
              <a:t>B.</a:t>
            </a:r>
            <a:r>
              <a:rPr lang="zh-CN" altLang="zh-CN" sz="2400" dirty="0">
                <a:solidFill>
                  <a:schemeClr val="bg1"/>
                </a:solidFill>
              </a:rPr>
              <a:t>人们对货币的需求量取决于他们的流动性偏好</a:t>
            </a:r>
          </a:p>
          <a:p>
            <a:pPr fontAlgn="base" latinLnBrk="1">
              <a:lnSpc>
                <a:spcPct val="150000"/>
              </a:lnSpc>
            </a:pPr>
            <a:r>
              <a:rPr lang="en-US" altLang="zh-CN" sz="2400" dirty="0">
                <a:solidFill>
                  <a:schemeClr val="bg1"/>
                </a:solidFill>
              </a:rPr>
              <a:t>C.</a:t>
            </a:r>
            <a:r>
              <a:rPr lang="zh-CN" altLang="zh-CN" sz="2400" dirty="0">
                <a:solidFill>
                  <a:schemeClr val="bg1"/>
                </a:solidFill>
              </a:rPr>
              <a:t>恒久性收入越高，所需货币越多</a:t>
            </a:r>
          </a:p>
          <a:p>
            <a:pPr fontAlgn="base" latinLnBrk="1">
              <a:lnSpc>
                <a:spcPct val="150000"/>
              </a:lnSpc>
            </a:pPr>
            <a:r>
              <a:rPr lang="en-US" altLang="zh-CN" sz="2400" dirty="0">
                <a:solidFill>
                  <a:schemeClr val="bg1"/>
                </a:solidFill>
              </a:rPr>
              <a:t>D.</a:t>
            </a:r>
            <a:r>
              <a:rPr lang="zh-CN" altLang="zh-CN" sz="2400" dirty="0">
                <a:solidFill>
                  <a:schemeClr val="bg1"/>
                </a:solidFill>
              </a:rPr>
              <a:t>货币量是最活跃的因素</a:t>
            </a:r>
          </a:p>
          <a:p>
            <a:pPr fontAlgn="base" latinLnBrk="1">
              <a:lnSpc>
                <a:spcPct val="150000"/>
              </a:lnSpc>
            </a:pPr>
            <a:r>
              <a:rPr lang="en-US" altLang="zh-CN" sz="2400" dirty="0">
                <a:solidFill>
                  <a:schemeClr val="bg1"/>
                </a:solidFill>
              </a:rPr>
              <a:t>6.</a:t>
            </a:r>
            <a:r>
              <a:rPr lang="zh-CN" altLang="zh-CN" sz="2400" dirty="0">
                <a:solidFill>
                  <a:schemeClr val="bg1"/>
                </a:solidFill>
              </a:rPr>
              <a:t>费雪方程式和剑桥方程式都说明商品价格和货币价值的升降取决于</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国民收入水平 </a:t>
            </a:r>
            <a:r>
              <a:rPr lang="en-US" altLang="zh-CN" sz="2400" dirty="0">
                <a:solidFill>
                  <a:schemeClr val="bg1"/>
                </a:solidFill>
              </a:rPr>
              <a:t>       B.</a:t>
            </a:r>
            <a:r>
              <a:rPr lang="zh-CN" altLang="zh-CN" sz="2400" dirty="0">
                <a:solidFill>
                  <a:schemeClr val="bg1"/>
                </a:solidFill>
              </a:rPr>
              <a:t>商品的供求</a:t>
            </a:r>
          </a:p>
          <a:p>
            <a:pPr fontAlgn="base" latinLnBrk="1">
              <a:lnSpc>
                <a:spcPct val="150000"/>
              </a:lnSpc>
            </a:pPr>
            <a:r>
              <a:rPr lang="en-US" altLang="zh-CN" sz="2400" dirty="0">
                <a:solidFill>
                  <a:schemeClr val="bg1"/>
                </a:solidFill>
              </a:rPr>
              <a:t>C.</a:t>
            </a:r>
            <a:r>
              <a:rPr lang="zh-CN" altLang="zh-CN" sz="2400" dirty="0">
                <a:solidFill>
                  <a:schemeClr val="bg1"/>
                </a:solidFill>
              </a:rPr>
              <a:t>货币数量的变化 </a:t>
            </a:r>
            <a:r>
              <a:rPr lang="en-US" altLang="zh-CN" sz="2400" dirty="0">
                <a:solidFill>
                  <a:schemeClr val="bg1"/>
                </a:solidFill>
              </a:rPr>
              <a:t>   D.</a:t>
            </a:r>
            <a:r>
              <a:rPr lang="zh-CN" altLang="zh-CN" sz="2400" dirty="0">
                <a:solidFill>
                  <a:schemeClr val="bg1"/>
                </a:solidFill>
              </a:rPr>
              <a:t>利率水平</a:t>
            </a:r>
          </a:p>
        </p:txBody>
      </p:sp>
    </p:spTree>
    <p:extLst>
      <p:ext uri="{BB962C8B-B14F-4D97-AF65-F5344CB8AC3E}">
        <p14:creationId xmlns:p14="http://schemas.microsoft.com/office/powerpoint/2010/main" val="3490539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82847" y="1120676"/>
            <a:ext cx="7788910" cy="3904402"/>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7.</a:t>
            </a:r>
            <a:r>
              <a:rPr lang="zh-CN" altLang="zh-CN" sz="2400" dirty="0">
                <a:solidFill>
                  <a:schemeClr val="bg1"/>
                </a:solidFill>
              </a:rPr>
              <a:t>流动性偏好理论的提出者是</a:t>
            </a:r>
            <a:r>
              <a:rPr lang="en-US" altLang="zh-CN" sz="2400" dirty="0">
                <a:solidFill>
                  <a:schemeClr val="bg1"/>
                </a:solidFill>
              </a:rPr>
              <a:t>( )</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弗里德曼 </a:t>
            </a:r>
            <a:r>
              <a:rPr lang="en-US" altLang="zh-CN" sz="2400" dirty="0">
                <a:solidFill>
                  <a:schemeClr val="bg1"/>
                </a:solidFill>
              </a:rPr>
              <a:t>    B.</a:t>
            </a:r>
            <a:r>
              <a:rPr lang="zh-CN" altLang="zh-CN" sz="2400" dirty="0">
                <a:solidFill>
                  <a:schemeClr val="bg1"/>
                </a:solidFill>
              </a:rPr>
              <a:t>庇古</a:t>
            </a:r>
          </a:p>
          <a:p>
            <a:pPr fontAlgn="base" latinLnBrk="1">
              <a:lnSpc>
                <a:spcPct val="150000"/>
              </a:lnSpc>
            </a:pPr>
            <a:r>
              <a:rPr lang="en-US" altLang="zh-CN" sz="2400" dirty="0">
                <a:solidFill>
                  <a:schemeClr val="bg1"/>
                </a:solidFill>
              </a:rPr>
              <a:t>C.</a:t>
            </a:r>
            <a:r>
              <a:rPr lang="zh-CN" altLang="zh-CN" sz="2400" dirty="0">
                <a:solidFill>
                  <a:schemeClr val="bg1"/>
                </a:solidFill>
              </a:rPr>
              <a:t>凯恩斯 </a:t>
            </a:r>
            <a:r>
              <a:rPr lang="en-US" altLang="zh-CN" sz="2400" dirty="0">
                <a:solidFill>
                  <a:schemeClr val="bg1"/>
                </a:solidFill>
              </a:rPr>
              <a:t>       D.</a:t>
            </a:r>
            <a:r>
              <a:rPr lang="zh-CN" altLang="zh-CN" sz="2400" dirty="0">
                <a:solidFill>
                  <a:schemeClr val="bg1"/>
                </a:solidFill>
              </a:rPr>
              <a:t>斯密</a:t>
            </a:r>
          </a:p>
          <a:p>
            <a:pPr fontAlgn="base" latinLnBrk="1">
              <a:lnSpc>
                <a:spcPct val="150000"/>
              </a:lnSpc>
            </a:pPr>
            <a:r>
              <a:rPr lang="en-US" altLang="zh-CN" sz="2400" dirty="0">
                <a:solidFill>
                  <a:schemeClr val="bg1"/>
                </a:solidFill>
              </a:rPr>
              <a:t>8.</a:t>
            </a:r>
            <a:r>
              <a:rPr lang="zh-CN" altLang="zh-CN" sz="2400" dirty="0">
                <a:solidFill>
                  <a:schemeClr val="bg1"/>
                </a:solidFill>
              </a:rPr>
              <a:t>根据流动性偏好理论，由利率决定并与利率为负相关关系的货币需求动机是</a:t>
            </a:r>
            <a:r>
              <a:rPr lang="en-US" altLang="zh-CN" sz="2400" dirty="0">
                <a:solidFill>
                  <a:schemeClr val="bg1"/>
                </a:solidFill>
              </a:rPr>
              <a:t>( )</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交易动机 </a:t>
            </a:r>
            <a:r>
              <a:rPr lang="en-US" altLang="zh-CN" sz="2400" dirty="0">
                <a:solidFill>
                  <a:schemeClr val="bg1"/>
                </a:solidFill>
              </a:rPr>
              <a:t>    B.</a:t>
            </a:r>
            <a:r>
              <a:rPr lang="zh-CN" altLang="zh-CN" sz="2400" dirty="0">
                <a:solidFill>
                  <a:schemeClr val="bg1"/>
                </a:solidFill>
              </a:rPr>
              <a:t>预防动机</a:t>
            </a:r>
          </a:p>
          <a:p>
            <a:pPr fontAlgn="base" latinLnBrk="1">
              <a:lnSpc>
                <a:spcPct val="150000"/>
              </a:lnSpc>
            </a:pPr>
            <a:r>
              <a:rPr lang="en-US" altLang="zh-CN" sz="2400" dirty="0">
                <a:solidFill>
                  <a:schemeClr val="bg1"/>
                </a:solidFill>
              </a:rPr>
              <a:t>C.</a:t>
            </a:r>
            <a:r>
              <a:rPr lang="zh-CN" altLang="zh-CN" sz="2400" dirty="0">
                <a:solidFill>
                  <a:schemeClr val="bg1"/>
                </a:solidFill>
              </a:rPr>
              <a:t>投机动机 </a:t>
            </a:r>
            <a:r>
              <a:rPr lang="en-US" altLang="zh-CN" sz="2400" dirty="0">
                <a:solidFill>
                  <a:schemeClr val="bg1"/>
                </a:solidFill>
              </a:rPr>
              <a:t>    D.</a:t>
            </a:r>
            <a:r>
              <a:rPr lang="zh-CN" altLang="zh-CN" sz="2400" dirty="0">
                <a:solidFill>
                  <a:schemeClr val="bg1"/>
                </a:solidFill>
              </a:rPr>
              <a:t>贮藏动机</a:t>
            </a:r>
          </a:p>
        </p:txBody>
      </p:sp>
    </p:spTree>
    <p:extLst>
      <p:ext uri="{BB962C8B-B14F-4D97-AF65-F5344CB8AC3E}">
        <p14:creationId xmlns:p14="http://schemas.microsoft.com/office/powerpoint/2010/main" val="3811464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5" y="1120676"/>
            <a:ext cx="7788910" cy="5563831"/>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9. </a:t>
            </a:r>
            <a:r>
              <a:rPr lang="zh-CN" altLang="zh-CN" sz="2400" dirty="0">
                <a:solidFill>
                  <a:schemeClr val="bg1"/>
                </a:solidFill>
              </a:rPr>
              <a:t>造成通货膨胀的直接原因是</a:t>
            </a:r>
            <a:r>
              <a:rPr lang="en-US" altLang="zh-CN" sz="2400" dirty="0">
                <a:solidFill>
                  <a:schemeClr val="bg1"/>
                </a:solidFill>
              </a:rPr>
              <a:t>(    )</a:t>
            </a:r>
            <a:endParaRPr lang="zh-CN" altLang="zh-CN" sz="2400" dirty="0">
              <a:solidFill>
                <a:schemeClr val="bg1"/>
              </a:solidFill>
            </a:endParaRPr>
          </a:p>
          <a:p>
            <a:pPr fontAlgn="base" latinLnBrk="1">
              <a:lnSpc>
                <a:spcPct val="150000"/>
              </a:lnSpc>
            </a:pPr>
            <a:r>
              <a:rPr lang="en-US" altLang="zh-CN" sz="2400" dirty="0">
                <a:solidFill>
                  <a:schemeClr val="bg1"/>
                </a:solidFill>
              </a:rPr>
              <a:t>A. </a:t>
            </a:r>
            <a:r>
              <a:rPr lang="zh-CN" altLang="zh-CN" sz="2400" dirty="0">
                <a:solidFill>
                  <a:schemeClr val="bg1"/>
                </a:solidFill>
              </a:rPr>
              <a:t>过度的金融创新</a:t>
            </a:r>
            <a:r>
              <a:rPr lang="en-US" altLang="zh-CN" sz="2400" dirty="0">
                <a:solidFill>
                  <a:schemeClr val="bg1"/>
                </a:solidFill>
              </a:rPr>
              <a:t>       B. </a:t>
            </a:r>
            <a:r>
              <a:rPr lang="zh-CN" altLang="zh-CN" sz="2400" dirty="0">
                <a:solidFill>
                  <a:schemeClr val="bg1"/>
                </a:solidFill>
              </a:rPr>
              <a:t>过度的信贷供给</a:t>
            </a:r>
          </a:p>
          <a:p>
            <a:pPr fontAlgn="base" latinLnBrk="1">
              <a:lnSpc>
                <a:spcPct val="150000"/>
              </a:lnSpc>
            </a:pPr>
            <a:r>
              <a:rPr lang="en-US" altLang="zh-CN" sz="2400" dirty="0">
                <a:solidFill>
                  <a:schemeClr val="bg1"/>
                </a:solidFill>
              </a:rPr>
              <a:t>C. </a:t>
            </a:r>
            <a:r>
              <a:rPr lang="zh-CN" altLang="zh-CN" sz="2400" dirty="0">
                <a:solidFill>
                  <a:schemeClr val="bg1"/>
                </a:solidFill>
              </a:rPr>
              <a:t>过多的金融机构</a:t>
            </a:r>
            <a:r>
              <a:rPr lang="en-US" altLang="zh-CN" sz="2400" dirty="0">
                <a:solidFill>
                  <a:schemeClr val="bg1"/>
                </a:solidFill>
              </a:rPr>
              <a:t>       D. </a:t>
            </a:r>
            <a:r>
              <a:rPr lang="zh-CN" altLang="zh-CN" sz="2400" dirty="0">
                <a:solidFill>
                  <a:schemeClr val="bg1"/>
                </a:solidFill>
              </a:rPr>
              <a:t>过度的金融监管</a:t>
            </a:r>
          </a:p>
          <a:p>
            <a:pPr fontAlgn="base" latinLnBrk="1">
              <a:lnSpc>
                <a:spcPct val="150000"/>
              </a:lnSpc>
            </a:pPr>
            <a:r>
              <a:rPr lang="en-US" altLang="zh-CN" sz="2400" dirty="0">
                <a:solidFill>
                  <a:schemeClr val="bg1"/>
                </a:solidFill>
              </a:rPr>
              <a:t>10. </a:t>
            </a:r>
            <a:r>
              <a:rPr lang="zh-CN" altLang="zh-CN" sz="2400" dirty="0">
                <a:solidFill>
                  <a:schemeClr val="bg1"/>
                </a:solidFill>
              </a:rPr>
              <a:t>下列金融机构中，处于金融中介体系的中心环节的是</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br>
              <a:rPr lang="en-US" altLang="zh-CN" sz="2400" dirty="0">
                <a:solidFill>
                  <a:schemeClr val="bg1"/>
                </a:solidFill>
              </a:rPr>
            </a:br>
            <a:r>
              <a:rPr lang="en-US" altLang="zh-CN" sz="2400" dirty="0">
                <a:solidFill>
                  <a:schemeClr val="bg1"/>
                </a:solidFill>
              </a:rPr>
              <a:t>A.</a:t>
            </a:r>
            <a:r>
              <a:rPr lang="zh-CN" altLang="zh-CN" sz="2400" dirty="0">
                <a:solidFill>
                  <a:schemeClr val="bg1"/>
                </a:solidFill>
              </a:rPr>
              <a:t>商业银行</a:t>
            </a:r>
            <a:br>
              <a:rPr lang="en-US" altLang="zh-CN" sz="2400" dirty="0">
                <a:solidFill>
                  <a:schemeClr val="bg1"/>
                </a:solidFill>
              </a:rPr>
            </a:br>
            <a:r>
              <a:rPr lang="en-US" altLang="zh-CN" sz="2400" dirty="0">
                <a:solidFill>
                  <a:schemeClr val="bg1"/>
                </a:solidFill>
              </a:rPr>
              <a:t>B.</a:t>
            </a:r>
            <a:r>
              <a:rPr lang="zh-CN" altLang="zh-CN" sz="2400" dirty="0">
                <a:solidFill>
                  <a:schemeClr val="bg1"/>
                </a:solidFill>
              </a:rPr>
              <a:t>中央银行</a:t>
            </a:r>
            <a:br>
              <a:rPr lang="en-US" altLang="zh-CN" sz="2400" dirty="0">
                <a:solidFill>
                  <a:schemeClr val="bg1"/>
                </a:solidFill>
              </a:rPr>
            </a:br>
            <a:r>
              <a:rPr lang="en-US" altLang="zh-CN" sz="2400" dirty="0">
                <a:solidFill>
                  <a:schemeClr val="bg1"/>
                </a:solidFill>
              </a:rPr>
              <a:t>C.</a:t>
            </a:r>
            <a:r>
              <a:rPr lang="zh-CN" altLang="zh-CN" sz="2400" dirty="0">
                <a:solidFill>
                  <a:schemeClr val="bg1"/>
                </a:solidFill>
              </a:rPr>
              <a:t>保险公司</a:t>
            </a:r>
            <a:br>
              <a:rPr lang="en-US" altLang="zh-CN" sz="2400" dirty="0">
                <a:solidFill>
                  <a:schemeClr val="bg1"/>
                </a:solidFill>
              </a:rPr>
            </a:br>
            <a:r>
              <a:rPr lang="en-US" altLang="zh-CN" sz="2400" dirty="0">
                <a:solidFill>
                  <a:schemeClr val="bg1"/>
                </a:solidFill>
              </a:rPr>
              <a:t>D.</a:t>
            </a:r>
            <a:r>
              <a:rPr lang="zh-CN" altLang="zh-CN" sz="2400" dirty="0">
                <a:solidFill>
                  <a:schemeClr val="bg1"/>
                </a:solidFill>
              </a:rPr>
              <a:t>基金公司</a:t>
            </a:r>
            <a:br>
              <a:rPr lang="en-US" altLang="zh-CN" dirty="0"/>
            </a:br>
            <a:endParaRPr lang="zh-CN" altLang="zh-CN" sz="2400" dirty="0">
              <a:solidFill>
                <a:schemeClr val="bg1"/>
              </a:solidFill>
            </a:endParaRPr>
          </a:p>
        </p:txBody>
      </p:sp>
    </p:spTree>
    <p:extLst>
      <p:ext uri="{BB962C8B-B14F-4D97-AF65-F5344CB8AC3E}">
        <p14:creationId xmlns:p14="http://schemas.microsoft.com/office/powerpoint/2010/main" val="1385009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566396"/>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11</a:t>
            </a:r>
            <a:r>
              <a:rPr lang="zh-CN" altLang="zh-CN" sz="2400" dirty="0">
                <a:solidFill>
                  <a:schemeClr val="bg1"/>
                </a:solidFill>
              </a:rPr>
              <a:t>．在我国，作为银行的银行、政府的银行的是</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br>
              <a:rPr lang="en-US" altLang="zh-CN" sz="2400" dirty="0">
                <a:solidFill>
                  <a:schemeClr val="bg1"/>
                </a:solidFill>
              </a:rPr>
            </a:br>
            <a:r>
              <a:rPr lang="en-US" altLang="zh-CN" sz="2400" dirty="0">
                <a:solidFill>
                  <a:schemeClr val="bg1"/>
                </a:solidFill>
              </a:rPr>
              <a:t>A.</a:t>
            </a:r>
            <a:r>
              <a:rPr lang="zh-CN" altLang="zh-CN" sz="2400" dirty="0">
                <a:solidFill>
                  <a:schemeClr val="bg1"/>
                </a:solidFill>
              </a:rPr>
              <a:t>中国工商银行</a:t>
            </a:r>
            <a:br>
              <a:rPr lang="en-US" altLang="zh-CN" sz="2400" dirty="0">
                <a:solidFill>
                  <a:schemeClr val="bg1"/>
                </a:solidFill>
              </a:rPr>
            </a:br>
            <a:r>
              <a:rPr lang="en-US" altLang="zh-CN" sz="2400" dirty="0">
                <a:solidFill>
                  <a:schemeClr val="bg1"/>
                </a:solidFill>
              </a:rPr>
              <a:t>B.</a:t>
            </a:r>
            <a:r>
              <a:rPr lang="zh-CN" altLang="zh-CN" sz="2400" dirty="0">
                <a:solidFill>
                  <a:schemeClr val="bg1"/>
                </a:solidFill>
              </a:rPr>
              <a:t>中国人民银行</a:t>
            </a:r>
            <a:br>
              <a:rPr lang="en-US" altLang="zh-CN" sz="2400" dirty="0">
                <a:solidFill>
                  <a:schemeClr val="bg1"/>
                </a:solidFill>
              </a:rPr>
            </a:br>
            <a:r>
              <a:rPr lang="en-US" altLang="zh-CN" sz="2400" dirty="0">
                <a:solidFill>
                  <a:schemeClr val="bg1"/>
                </a:solidFill>
              </a:rPr>
              <a:t>C.</a:t>
            </a:r>
            <a:r>
              <a:rPr lang="zh-CN" altLang="zh-CN" sz="2400" dirty="0">
                <a:solidFill>
                  <a:schemeClr val="bg1"/>
                </a:solidFill>
              </a:rPr>
              <a:t>国家开发银行</a:t>
            </a:r>
            <a:br>
              <a:rPr lang="en-US" altLang="zh-CN" sz="2400" dirty="0">
                <a:solidFill>
                  <a:schemeClr val="bg1"/>
                </a:solidFill>
              </a:rPr>
            </a:br>
            <a:r>
              <a:rPr lang="en-US" altLang="zh-CN" sz="2400" dirty="0">
                <a:solidFill>
                  <a:schemeClr val="bg1"/>
                </a:solidFill>
              </a:rPr>
              <a:t>D.</a:t>
            </a:r>
            <a:r>
              <a:rPr lang="zh-CN" altLang="zh-CN" sz="2400" dirty="0">
                <a:solidFill>
                  <a:schemeClr val="bg1"/>
                </a:solidFill>
              </a:rPr>
              <a:t>中国银行</a:t>
            </a:r>
            <a:br>
              <a:rPr lang="en-US" altLang="zh-CN" sz="2400" dirty="0">
                <a:solidFill>
                  <a:schemeClr val="bg1"/>
                </a:solidFill>
              </a:rPr>
            </a:br>
            <a:r>
              <a:rPr lang="en-US" altLang="zh-CN" sz="2400" dirty="0">
                <a:solidFill>
                  <a:schemeClr val="bg1"/>
                </a:solidFill>
              </a:rPr>
              <a:t>12</a:t>
            </a:r>
            <a:r>
              <a:rPr lang="zh-CN" altLang="zh-CN" sz="2400" dirty="0">
                <a:solidFill>
                  <a:schemeClr val="bg1"/>
                </a:solidFill>
              </a:rPr>
              <a:t>．在我国，具有人民币发行权的机构是</a:t>
            </a:r>
            <a:r>
              <a:rPr lang="en-US" altLang="zh-CN" sz="2400" dirty="0">
                <a:solidFill>
                  <a:schemeClr val="bg1"/>
                </a:solidFill>
              </a:rPr>
              <a:t>()</a:t>
            </a:r>
            <a:r>
              <a:rPr lang="zh-CN" altLang="zh-CN" sz="2400" dirty="0">
                <a:solidFill>
                  <a:schemeClr val="bg1"/>
                </a:solidFill>
              </a:rPr>
              <a:t>。</a:t>
            </a:r>
            <a:br>
              <a:rPr lang="en-US" altLang="zh-CN" sz="2400" dirty="0">
                <a:solidFill>
                  <a:schemeClr val="bg1"/>
                </a:solidFill>
              </a:rPr>
            </a:br>
            <a:r>
              <a:rPr lang="en-US" altLang="zh-CN" sz="2400" dirty="0">
                <a:solidFill>
                  <a:schemeClr val="bg1"/>
                </a:solidFill>
              </a:rPr>
              <a:t>A.</a:t>
            </a:r>
            <a:r>
              <a:rPr lang="zh-CN" altLang="zh-CN" sz="2400" dirty="0">
                <a:solidFill>
                  <a:schemeClr val="bg1"/>
                </a:solidFill>
              </a:rPr>
              <a:t>中国银行</a:t>
            </a:r>
            <a:br>
              <a:rPr lang="en-US" altLang="zh-CN" sz="2400" dirty="0">
                <a:solidFill>
                  <a:schemeClr val="bg1"/>
                </a:solidFill>
              </a:rPr>
            </a:br>
            <a:r>
              <a:rPr lang="en-US" altLang="zh-CN" sz="2400" dirty="0">
                <a:solidFill>
                  <a:schemeClr val="bg1"/>
                </a:solidFill>
              </a:rPr>
              <a:t>B.</a:t>
            </a:r>
            <a:r>
              <a:rPr lang="zh-CN" altLang="zh-CN" sz="2400" dirty="0">
                <a:solidFill>
                  <a:schemeClr val="bg1"/>
                </a:solidFill>
              </a:rPr>
              <a:t>交通银行</a:t>
            </a:r>
            <a:br>
              <a:rPr lang="en-US" altLang="zh-CN" sz="2400" dirty="0">
                <a:solidFill>
                  <a:schemeClr val="bg1"/>
                </a:solidFill>
              </a:rPr>
            </a:br>
            <a:r>
              <a:rPr lang="en-US" altLang="zh-CN" sz="2400" dirty="0">
                <a:solidFill>
                  <a:schemeClr val="bg1"/>
                </a:solidFill>
              </a:rPr>
              <a:t>C.</a:t>
            </a:r>
            <a:r>
              <a:rPr lang="zh-CN" altLang="zh-CN" sz="2400" dirty="0">
                <a:solidFill>
                  <a:schemeClr val="bg1"/>
                </a:solidFill>
              </a:rPr>
              <a:t>中国人民银行</a:t>
            </a:r>
            <a:br>
              <a:rPr lang="en-US" altLang="zh-CN" sz="2400" dirty="0">
                <a:solidFill>
                  <a:schemeClr val="bg1"/>
                </a:solidFill>
              </a:rPr>
            </a:br>
            <a:r>
              <a:rPr lang="en-US" altLang="zh-CN" sz="2400" dirty="0">
                <a:solidFill>
                  <a:schemeClr val="bg1"/>
                </a:solidFill>
              </a:rPr>
              <a:t>D.</a:t>
            </a:r>
            <a:r>
              <a:rPr lang="zh-CN" altLang="zh-CN" sz="2400" dirty="0">
                <a:solidFill>
                  <a:schemeClr val="bg1"/>
                </a:solidFill>
              </a:rPr>
              <a:t>国家外汇管理局</a:t>
            </a:r>
            <a:endParaRPr lang="en-US" altLang="zh-CN" sz="2400" dirty="0">
              <a:solidFill>
                <a:schemeClr val="bg1"/>
              </a:solidFill>
            </a:endParaRPr>
          </a:p>
        </p:txBody>
      </p:sp>
    </p:spTree>
    <p:extLst>
      <p:ext uri="{BB962C8B-B14F-4D97-AF65-F5344CB8AC3E}">
        <p14:creationId xmlns:p14="http://schemas.microsoft.com/office/powerpoint/2010/main" val="2726140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6117829"/>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二、多选题</a:t>
            </a:r>
            <a:br>
              <a:rPr lang="en-US" altLang="zh-CN" sz="2400" dirty="0">
                <a:solidFill>
                  <a:schemeClr val="bg1"/>
                </a:solidFill>
              </a:rPr>
            </a:br>
            <a:r>
              <a:rPr lang="en-US" altLang="zh-CN" sz="2400" dirty="0">
                <a:solidFill>
                  <a:schemeClr val="bg1"/>
                </a:solidFill>
              </a:rPr>
              <a:t>1.</a:t>
            </a:r>
            <a:r>
              <a:rPr lang="zh-CN" altLang="zh-CN" sz="2400" dirty="0">
                <a:solidFill>
                  <a:schemeClr val="bg1"/>
                </a:solidFill>
              </a:rPr>
              <a:t>按照剑桥学派的观点，假定其他因素不变，甲国物价水平上升，则</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该国货币量增加 </a:t>
            </a:r>
            <a:r>
              <a:rPr lang="en-US" altLang="zh-CN" sz="2400" dirty="0">
                <a:solidFill>
                  <a:schemeClr val="bg1"/>
                </a:solidFill>
              </a:rPr>
              <a:t>      B.</a:t>
            </a:r>
            <a:r>
              <a:rPr lang="zh-CN" altLang="zh-CN" sz="2400" dirty="0">
                <a:solidFill>
                  <a:schemeClr val="bg1"/>
                </a:solidFill>
              </a:rPr>
              <a:t>该国货币价值下降</a:t>
            </a:r>
          </a:p>
          <a:p>
            <a:pPr fontAlgn="base" latinLnBrk="1">
              <a:lnSpc>
                <a:spcPct val="150000"/>
              </a:lnSpc>
            </a:pPr>
            <a:r>
              <a:rPr lang="en-US" altLang="zh-CN" sz="2400" dirty="0">
                <a:solidFill>
                  <a:schemeClr val="bg1"/>
                </a:solidFill>
              </a:rPr>
              <a:t>C.</a:t>
            </a:r>
            <a:r>
              <a:rPr lang="zh-CN" altLang="zh-CN" sz="2400" dirty="0">
                <a:solidFill>
                  <a:schemeClr val="bg1"/>
                </a:solidFill>
              </a:rPr>
              <a:t>该国货币价值不变 </a:t>
            </a:r>
            <a:r>
              <a:rPr lang="en-US" altLang="zh-CN" sz="2400" dirty="0">
                <a:solidFill>
                  <a:schemeClr val="bg1"/>
                </a:solidFill>
              </a:rPr>
              <a:t>    D.</a:t>
            </a:r>
            <a:r>
              <a:rPr lang="zh-CN" altLang="zh-CN" sz="2400" dirty="0">
                <a:solidFill>
                  <a:schemeClr val="bg1"/>
                </a:solidFill>
              </a:rPr>
              <a:t>该国货币量减少</a:t>
            </a:r>
          </a:p>
          <a:p>
            <a:pPr fontAlgn="base" latinLnBrk="1">
              <a:lnSpc>
                <a:spcPct val="150000"/>
              </a:lnSpc>
            </a:pPr>
            <a:r>
              <a:rPr lang="en-US" altLang="zh-CN" sz="2400" dirty="0">
                <a:solidFill>
                  <a:schemeClr val="bg1"/>
                </a:solidFill>
              </a:rPr>
              <a:t>E.</a:t>
            </a:r>
            <a:r>
              <a:rPr lang="zh-CN" altLang="zh-CN" sz="2400" dirty="0">
                <a:solidFill>
                  <a:schemeClr val="bg1"/>
                </a:solidFill>
              </a:rPr>
              <a:t>该国货币价值上升</a:t>
            </a:r>
          </a:p>
          <a:p>
            <a:pPr fontAlgn="base" latinLnBrk="1">
              <a:lnSpc>
                <a:spcPct val="150000"/>
              </a:lnSpc>
            </a:pPr>
            <a:r>
              <a:rPr lang="en-US" altLang="zh-CN" sz="2400" dirty="0">
                <a:solidFill>
                  <a:schemeClr val="bg1"/>
                </a:solidFill>
              </a:rPr>
              <a:t>2.</a:t>
            </a:r>
            <a:r>
              <a:rPr lang="zh-CN" altLang="zh-CN" sz="2400" dirty="0">
                <a:solidFill>
                  <a:schemeClr val="bg1"/>
                </a:solidFill>
              </a:rPr>
              <a:t>凯恩斯的货币需求函数建立在</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假定之上。</a:t>
            </a:r>
          </a:p>
          <a:p>
            <a:pPr fontAlgn="base" latinLnBrk="1">
              <a:lnSpc>
                <a:spcPct val="150000"/>
              </a:lnSpc>
            </a:pPr>
            <a:r>
              <a:rPr lang="en-US" altLang="zh-CN" sz="2400" dirty="0">
                <a:solidFill>
                  <a:schemeClr val="bg1"/>
                </a:solidFill>
              </a:rPr>
              <a:t>A.</a:t>
            </a:r>
            <a:r>
              <a:rPr lang="zh-CN" altLang="zh-CN" sz="2400" dirty="0">
                <a:solidFill>
                  <a:schemeClr val="bg1"/>
                </a:solidFill>
              </a:rPr>
              <a:t>未来的不确定性 </a:t>
            </a:r>
            <a:r>
              <a:rPr lang="en-US" altLang="zh-CN" sz="2400" dirty="0">
                <a:solidFill>
                  <a:schemeClr val="bg1"/>
                </a:solidFill>
              </a:rPr>
              <a:t>    B</a:t>
            </a:r>
            <a:r>
              <a:rPr lang="zh-CN" altLang="zh-CN" sz="2400" dirty="0">
                <a:solidFill>
                  <a:schemeClr val="bg1"/>
                </a:solidFill>
              </a:rPr>
              <a:t>未来的确定性</a:t>
            </a:r>
          </a:p>
          <a:p>
            <a:pPr fontAlgn="base" latinLnBrk="1">
              <a:lnSpc>
                <a:spcPct val="150000"/>
              </a:lnSpc>
            </a:pPr>
            <a:r>
              <a:rPr lang="en-US" altLang="zh-CN" sz="2400" dirty="0">
                <a:solidFill>
                  <a:schemeClr val="bg1"/>
                </a:solidFill>
              </a:rPr>
              <a:t>C.</a:t>
            </a:r>
            <a:r>
              <a:rPr lang="zh-CN" altLang="zh-CN" sz="2400" dirty="0">
                <a:solidFill>
                  <a:schemeClr val="bg1"/>
                </a:solidFill>
              </a:rPr>
              <a:t>收入是短期资产 </a:t>
            </a:r>
            <a:r>
              <a:rPr lang="en-US" altLang="zh-CN" sz="2400" dirty="0">
                <a:solidFill>
                  <a:schemeClr val="bg1"/>
                </a:solidFill>
              </a:rPr>
              <a:t>   D.</a:t>
            </a:r>
            <a:r>
              <a:rPr lang="zh-CN" altLang="zh-CN" sz="2400" dirty="0">
                <a:solidFill>
                  <a:schemeClr val="bg1"/>
                </a:solidFill>
              </a:rPr>
              <a:t>利润是短期资产</a:t>
            </a:r>
          </a:p>
          <a:p>
            <a:pPr fontAlgn="base" latinLnBrk="1">
              <a:lnSpc>
                <a:spcPct val="150000"/>
              </a:lnSpc>
            </a:pPr>
            <a:r>
              <a:rPr lang="en-US" altLang="zh-CN" sz="2400" dirty="0">
                <a:solidFill>
                  <a:schemeClr val="bg1"/>
                </a:solidFill>
              </a:rPr>
              <a:t>E.</a:t>
            </a:r>
            <a:r>
              <a:rPr lang="zh-CN" altLang="zh-CN" sz="2400" dirty="0">
                <a:solidFill>
                  <a:schemeClr val="bg1"/>
                </a:solidFill>
              </a:rPr>
              <a:t>利润是长期资产</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4758110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009833"/>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3.</a:t>
            </a:r>
            <a:r>
              <a:rPr lang="zh-CN" altLang="zh-CN" sz="2400" dirty="0">
                <a:solidFill>
                  <a:schemeClr val="bg1"/>
                </a:solidFill>
              </a:rPr>
              <a:t>根据凯恩斯的流动性偏好理论，决定货币需求的动机包括</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交易动机 </a:t>
            </a:r>
            <a:r>
              <a:rPr lang="en-US" altLang="zh-CN" sz="2400" dirty="0">
                <a:solidFill>
                  <a:schemeClr val="bg1"/>
                </a:solidFill>
              </a:rPr>
              <a:t>   B.</a:t>
            </a:r>
            <a:r>
              <a:rPr lang="zh-CN" altLang="zh-CN" sz="2400" dirty="0">
                <a:solidFill>
                  <a:schemeClr val="bg1"/>
                </a:solidFill>
              </a:rPr>
              <a:t>预防动机</a:t>
            </a:r>
          </a:p>
          <a:p>
            <a:pPr fontAlgn="base" latinLnBrk="1">
              <a:lnSpc>
                <a:spcPct val="150000"/>
              </a:lnSpc>
            </a:pPr>
            <a:r>
              <a:rPr lang="en-US" altLang="zh-CN" sz="2400" dirty="0">
                <a:solidFill>
                  <a:schemeClr val="bg1"/>
                </a:solidFill>
              </a:rPr>
              <a:t>C.</a:t>
            </a:r>
            <a:r>
              <a:rPr lang="zh-CN" altLang="zh-CN" sz="2400" dirty="0">
                <a:solidFill>
                  <a:schemeClr val="bg1"/>
                </a:solidFill>
              </a:rPr>
              <a:t>储蓄动机 </a:t>
            </a:r>
            <a:r>
              <a:rPr lang="en-US" altLang="zh-CN" sz="2400" dirty="0">
                <a:solidFill>
                  <a:schemeClr val="bg1"/>
                </a:solidFill>
              </a:rPr>
              <a:t>   D.</a:t>
            </a:r>
            <a:r>
              <a:rPr lang="zh-CN" altLang="zh-CN" sz="2400" dirty="0">
                <a:solidFill>
                  <a:schemeClr val="bg1"/>
                </a:solidFill>
              </a:rPr>
              <a:t>投机动机 </a:t>
            </a:r>
            <a:r>
              <a:rPr lang="en-US" altLang="zh-CN" sz="2400" dirty="0">
                <a:solidFill>
                  <a:schemeClr val="bg1"/>
                </a:solidFill>
              </a:rPr>
              <a:t>    E.</a:t>
            </a:r>
            <a:r>
              <a:rPr lang="zh-CN" altLang="zh-CN" sz="2400" dirty="0">
                <a:solidFill>
                  <a:schemeClr val="bg1"/>
                </a:solidFill>
              </a:rPr>
              <a:t>投资动机</a:t>
            </a:r>
          </a:p>
          <a:p>
            <a:pPr fontAlgn="base" latinLnBrk="1">
              <a:lnSpc>
                <a:spcPct val="150000"/>
              </a:lnSpc>
            </a:pPr>
            <a:r>
              <a:rPr lang="en-US" altLang="zh-CN" sz="2400" dirty="0">
                <a:solidFill>
                  <a:schemeClr val="bg1"/>
                </a:solidFill>
              </a:rPr>
              <a:t>4.</a:t>
            </a:r>
            <a:r>
              <a:rPr lang="zh-CN" altLang="zh-CN" sz="2400" dirty="0">
                <a:solidFill>
                  <a:schemeClr val="bg1"/>
                </a:solidFill>
              </a:rPr>
              <a:t>在弗里德曼的货币需求函数中，与货币需求成正比的因素有</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fontAlgn="base" latinLnBrk="1">
              <a:lnSpc>
                <a:spcPct val="150000"/>
              </a:lnSpc>
            </a:pPr>
            <a:r>
              <a:rPr lang="en-US" altLang="zh-CN" sz="2400" dirty="0">
                <a:solidFill>
                  <a:schemeClr val="bg1"/>
                </a:solidFill>
              </a:rPr>
              <a:t>A.</a:t>
            </a:r>
            <a:r>
              <a:rPr lang="zh-CN" altLang="zh-CN" sz="2400" dirty="0">
                <a:solidFill>
                  <a:schemeClr val="bg1"/>
                </a:solidFill>
              </a:rPr>
              <a:t>恒久性收入 </a:t>
            </a:r>
            <a:r>
              <a:rPr lang="en-US" altLang="zh-CN" sz="2400" dirty="0">
                <a:solidFill>
                  <a:schemeClr val="bg1"/>
                </a:solidFill>
              </a:rPr>
              <a:t>    B.</a:t>
            </a:r>
            <a:r>
              <a:rPr lang="zh-CN" altLang="zh-CN" sz="2400" dirty="0">
                <a:solidFill>
                  <a:schemeClr val="bg1"/>
                </a:solidFill>
              </a:rPr>
              <a:t>债券的收益率</a:t>
            </a:r>
          </a:p>
          <a:p>
            <a:pPr fontAlgn="base" latinLnBrk="1">
              <a:lnSpc>
                <a:spcPct val="150000"/>
              </a:lnSpc>
            </a:pPr>
            <a:r>
              <a:rPr lang="en-US" altLang="zh-CN" sz="2400" dirty="0">
                <a:solidFill>
                  <a:schemeClr val="bg1"/>
                </a:solidFill>
              </a:rPr>
              <a:t>C.</a:t>
            </a:r>
            <a:r>
              <a:rPr lang="zh-CN" altLang="zh-CN" sz="2400" dirty="0">
                <a:solidFill>
                  <a:schemeClr val="bg1"/>
                </a:solidFill>
              </a:rPr>
              <a:t>存款的利率 </a:t>
            </a:r>
            <a:r>
              <a:rPr lang="en-US" altLang="zh-CN" sz="2400" dirty="0">
                <a:solidFill>
                  <a:schemeClr val="bg1"/>
                </a:solidFill>
              </a:rPr>
              <a:t>    D.</a:t>
            </a:r>
            <a:r>
              <a:rPr lang="zh-CN" altLang="zh-CN" sz="2400" dirty="0">
                <a:solidFill>
                  <a:schemeClr val="bg1"/>
                </a:solidFill>
              </a:rPr>
              <a:t>人力财富比例 </a:t>
            </a:r>
            <a:r>
              <a:rPr lang="en-US" altLang="zh-CN" sz="2400" dirty="0">
                <a:solidFill>
                  <a:schemeClr val="bg1"/>
                </a:solidFill>
              </a:rPr>
              <a:t>    E.</a:t>
            </a:r>
            <a:r>
              <a:rPr lang="zh-CN" altLang="zh-CN" sz="2400" dirty="0">
                <a:solidFill>
                  <a:schemeClr val="bg1"/>
                </a:solidFill>
              </a:rPr>
              <a:t>股票的收益率</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735518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1250</TotalTime>
  <Words>1816</Words>
  <Application>Microsoft Office PowerPoint</Application>
  <PresentationFormat>宽屏</PresentationFormat>
  <Paragraphs>170</Paragraphs>
  <Slides>16</Slides>
  <Notes>16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350</cp:revision>
  <dcterms:created xsi:type="dcterms:W3CDTF">2017-05-13T03:05:00Z</dcterms:created>
  <dcterms:modified xsi:type="dcterms:W3CDTF">2022-07-25T04:09:54Z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