
<file path=[Content_Types].xml><?xml version="1.0" encoding="utf-8"?>
<Types xmlns="http://schemas.openxmlformats.org/package/2006/content-types">
  <Default Extension="gif" ContentType="image/gif"/>
  <Default Extension="jpeg" ContentType="image/jpeg"/>
  <Default Extension="jpg" ContentType="image/jpeg"/>
  <Default Extension="jpg!250"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773" r:id="rId3"/>
    <p:sldId id="774" r:id="rId4"/>
    <p:sldId id="775" r:id="rId5"/>
    <p:sldId id="782" r:id="rId6"/>
    <p:sldId id="783" r:id="rId7"/>
    <p:sldId id="784" r:id="rId8"/>
    <p:sldId id="785" r:id="rId9"/>
    <p:sldId id="786" r:id="rId10"/>
    <p:sldId id="787" r:id="rId11"/>
    <p:sldId id="788" r:id="rId12"/>
    <p:sldId id="789" r:id="rId13"/>
    <p:sldId id="790" r:id="rId14"/>
    <p:sldId id="791" r:id="rId15"/>
    <p:sldId id="792" r:id="rId16"/>
    <p:sldId id="793" r:id="rId17"/>
    <p:sldId id="794" r:id="rId18"/>
    <p:sldId id="776" r:id="rId19"/>
    <p:sldId id="796" r:id="rId20"/>
    <p:sldId id="797" r:id="rId21"/>
    <p:sldId id="798" r:id="rId22"/>
    <p:sldId id="799" r:id="rId23"/>
    <p:sldId id="795" r:id="rId24"/>
    <p:sldId id="777" r:id="rId25"/>
    <p:sldId id="778" r:id="rId26"/>
    <p:sldId id="779" r:id="rId27"/>
    <p:sldId id="780" r:id="rId28"/>
    <p:sldId id="757" r:id="rId29"/>
    <p:sldId id="760" r:id="rId30"/>
    <p:sldId id="758" r:id="rId31"/>
    <p:sldId id="761" r:id="rId32"/>
    <p:sldId id="762" r:id="rId33"/>
    <p:sldId id="781" r:id="rId34"/>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37" autoAdjust="0"/>
    <p:restoredTop sz="94660"/>
  </p:normalViewPr>
  <p:slideViewPr>
    <p:cSldViewPr snapToGrid="0" showGuides="1">
      <p:cViewPr varScale="1">
        <p:scale>
          <a:sx n="68" d="100"/>
          <a:sy n="68" d="100"/>
        </p:scale>
        <p:origin x="588" y="72"/>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2022/8/15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958365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3865645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1020927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2529016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794762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2197021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418207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756584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1756402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258461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3465282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2615825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2537588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3544680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1707428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6434332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D398E3-16CD-4F8A-A268-FE366D8E7381}" type="slidenum">
              <a:rPr lang="zh-CN" altLang="en-US" smtClean="0"/>
              <a:t>25</a:t>
            </a:fld>
            <a:endParaRPr lang="zh-CN" altLang="en-US"/>
          </a:p>
        </p:txBody>
      </p:sp>
    </p:spTree>
    <p:extLst>
      <p:ext uri="{BB962C8B-B14F-4D97-AF65-F5344CB8AC3E}">
        <p14:creationId xmlns:p14="http://schemas.microsoft.com/office/powerpoint/2010/main" val="39867019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26</a:t>
            </a:fld>
            <a:endParaRPr lang="zh-CN" altLang="en-US"/>
          </a:p>
        </p:txBody>
      </p:sp>
    </p:spTree>
    <p:extLst>
      <p:ext uri="{BB962C8B-B14F-4D97-AF65-F5344CB8AC3E}">
        <p14:creationId xmlns:p14="http://schemas.microsoft.com/office/powerpoint/2010/main" val="14498088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27</a:t>
            </a:fld>
            <a:endParaRPr lang="zh-CN" altLang="en-US"/>
          </a:p>
        </p:txBody>
      </p:sp>
    </p:spTree>
    <p:extLst>
      <p:ext uri="{BB962C8B-B14F-4D97-AF65-F5344CB8AC3E}">
        <p14:creationId xmlns:p14="http://schemas.microsoft.com/office/powerpoint/2010/main" val="31780724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28</a:t>
            </a:fld>
            <a:endParaRPr lang="zh-CN" altLang="en-US"/>
          </a:p>
        </p:txBody>
      </p:sp>
    </p:spTree>
    <p:extLst>
      <p:ext uri="{BB962C8B-B14F-4D97-AF65-F5344CB8AC3E}">
        <p14:creationId xmlns:p14="http://schemas.microsoft.com/office/powerpoint/2010/main" val="19593443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29</a:t>
            </a:fld>
            <a:endParaRPr lang="zh-CN" altLang="en-US"/>
          </a:p>
        </p:txBody>
      </p:sp>
    </p:spTree>
    <p:extLst>
      <p:ext uri="{BB962C8B-B14F-4D97-AF65-F5344CB8AC3E}">
        <p14:creationId xmlns:p14="http://schemas.microsoft.com/office/powerpoint/2010/main" val="1424569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2732690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30</a:t>
            </a:fld>
            <a:endParaRPr lang="zh-CN" altLang="en-US"/>
          </a:p>
        </p:txBody>
      </p:sp>
    </p:spTree>
    <p:extLst>
      <p:ext uri="{BB962C8B-B14F-4D97-AF65-F5344CB8AC3E}">
        <p14:creationId xmlns:p14="http://schemas.microsoft.com/office/powerpoint/2010/main" val="7673128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31</a:t>
            </a:fld>
            <a:endParaRPr lang="zh-CN" altLang="en-US"/>
          </a:p>
        </p:txBody>
      </p:sp>
    </p:spTree>
    <p:extLst>
      <p:ext uri="{BB962C8B-B14F-4D97-AF65-F5344CB8AC3E}">
        <p14:creationId xmlns:p14="http://schemas.microsoft.com/office/powerpoint/2010/main" val="35357110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32</a:t>
            </a:fld>
            <a:endParaRPr lang="zh-CN" altLang="en-US"/>
          </a:p>
        </p:txBody>
      </p:sp>
    </p:spTree>
    <p:extLst>
      <p:ext uri="{BB962C8B-B14F-4D97-AF65-F5344CB8AC3E}">
        <p14:creationId xmlns:p14="http://schemas.microsoft.com/office/powerpoint/2010/main" val="17089286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33</a:t>
            </a:fld>
            <a:endParaRPr lang="zh-CN" altLang="en-US"/>
          </a:p>
        </p:txBody>
      </p:sp>
    </p:spTree>
    <p:extLst>
      <p:ext uri="{BB962C8B-B14F-4D97-AF65-F5344CB8AC3E}">
        <p14:creationId xmlns:p14="http://schemas.microsoft.com/office/powerpoint/2010/main" val="1820432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2138485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2555323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3687510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2617504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2542449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4222728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2022/8/15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2022/8/15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2022/8/15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2022/8/15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2.jpg!250"/></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6475812"/>
          </a:xfrm>
          <a:prstGeom prst="rect">
            <a:avLst/>
          </a:prstGeom>
          <a:noFill/>
        </p:spPr>
        <p:txBody>
          <a:bodyPr wrap="square" rtlCol="0" anchor="t">
            <a:spAutoFit/>
          </a:bodyPr>
          <a:lstStyle/>
          <a:p>
            <a:pPr>
              <a:lnSpc>
                <a:spcPct val="150000"/>
              </a:lnSpc>
            </a:pPr>
            <a:r>
              <a:rPr lang="zh-CN" altLang="en-US" sz="2800" dirty="0">
                <a:solidFill>
                  <a:schemeClr val="bg1"/>
                </a:solidFill>
              </a:rPr>
              <a:t>课堂练习题：</a:t>
            </a:r>
            <a:endParaRPr lang="en-US" altLang="zh-CN" sz="2800" dirty="0">
              <a:solidFill>
                <a:schemeClr val="bg1"/>
              </a:solidFill>
            </a:endParaRPr>
          </a:p>
          <a:p>
            <a:pPr>
              <a:lnSpc>
                <a:spcPct val="150000"/>
              </a:lnSpc>
            </a:pPr>
            <a:r>
              <a:rPr lang="en-US" altLang="zh-CN" sz="2800" dirty="0">
                <a:solidFill>
                  <a:schemeClr val="bg1"/>
                </a:solidFill>
              </a:rPr>
              <a:t>【</a:t>
            </a:r>
            <a:r>
              <a:rPr lang="zh-CN" altLang="en-US" sz="2800" dirty="0">
                <a:solidFill>
                  <a:schemeClr val="bg1"/>
                </a:solidFill>
              </a:rPr>
              <a:t>多选题</a:t>
            </a:r>
            <a:r>
              <a:rPr lang="en-US" altLang="zh-CN" sz="2800" dirty="0">
                <a:solidFill>
                  <a:schemeClr val="bg1"/>
                </a:solidFill>
              </a:rPr>
              <a:t>】</a:t>
            </a:r>
            <a:r>
              <a:rPr lang="zh-CN" altLang="en-US" sz="2800" dirty="0">
                <a:solidFill>
                  <a:schemeClr val="bg1"/>
                </a:solidFill>
              </a:rPr>
              <a:t>在借贷记账法下，经济业务发生时借方登记增加额的账户有</a:t>
            </a:r>
            <a:r>
              <a:rPr lang="en-US" altLang="zh-CN" sz="2800" dirty="0">
                <a:solidFill>
                  <a:schemeClr val="bg1"/>
                </a:solidFill>
              </a:rPr>
              <a:t>(   )</a:t>
            </a:r>
            <a:r>
              <a:rPr lang="zh-CN" altLang="en-US" sz="2800" dirty="0">
                <a:solidFill>
                  <a:schemeClr val="bg1"/>
                </a:solidFill>
              </a:rPr>
              <a:t>。</a:t>
            </a:r>
          </a:p>
          <a:p>
            <a:pPr>
              <a:lnSpc>
                <a:spcPct val="150000"/>
              </a:lnSpc>
            </a:pPr>
            <a:r>
              <a:rPr lang="zh-CN" altLang="en-US" sz="2800" dirty="0">
                <a:solidFill>
                  <a:schemeClr val="bg1"/>
                </a:solidFill>
              </a:rPr>
              <a:t>　　</a:t>
            </a:r>
            <a:r>
              <a:rPr lang="en-US" altLang="zh-CN" sz="2800" dirty="0">
                <a:solidFill>
                  <a:schemeClr val="bg1"/>
                </a:solidFill>
              </a:rPr>
              <a:t>A.</a:t>
            </a:r>
            <a:r>
              <a:rPr lang="zh-CN" altLang="en-US" sz="2800" dirty="0">
                <a:solidFill>
                  <a:schemeClr val="bg1"/>
                </a:solidFill>
              </a:rPr>
              <a:t>负债类账户</a:t>
            </a:r>
          </a:p>
          <a:p>
            <a:pPr>
              <a:lnSpc>
                <a:spcPct val="150000"/>
              </a:lnSpc>
            </a:pPr>
            <a:r>
              <a:rPr lang="zh-CN" altLang="en-US" sz="2800" dirty="0">
                <a:solidFill>
                  <a:schemeClr val="bg1"/>
                </a:solidFill>
              </a:rPr>
              <a:t>　　</a:t>
            </a:r>
            <a:r>
              <a:rPr lang="en-US" altLang="zh-CN" sz="2800" dirty="0">
                <a:solidFill>
                  <a:schemeClr val="bg1"/>
                </a:solidFill>
              </a:rPr>
              <a:t>B.</a:t>
            </a:r>
            <a:r>
              <a:rPr lang="zh-CN" altLang="en-US" sz="2800" dirty="0">
                <a:solidFill>
                  <a:schemeClr val="bg1"/>
                </a:solidFill>
              </a:rPr>
              <a:t>收入类账户</a:t>
            </a:r>
          </a:p>
          <a:p>
            <a:pPr>
              <a:lnSpc>
                <a:spcPct val="150000"/>
              </a:lnSpc>
            </a:pPr>
            <a:r>
              <a:rPr lang="zh-CN" altLang="en-US" sz="2800" dirty="0">
                <a:solidFill>
                  <a:schemeClr val="bg1"/>
                </a:solidFill>
              </a:rPr>
              <a:t>　　</a:t>
            </a:r>
            <a:r>
              <a:rPr lang="en-US" altLang="zh-CN" sz="2800" dirty="0">
                <a:solidFill>
                  <a:schemeClr val="bg1"/>
                </a:solidFill>
              </a:rPr>
              <a:t>C.</a:t>
            </a:r>
            <a:r>
              <a:rPr lang="zh-CN" altLang="en-US" sz="2800" dirty="0">
                <a:solidFill>
                  <a:schemeClr val="bg1"/>
                </a:solidFill>
              </a:rPr>
              <a:t>资产类账户</a:t>
            </a:r>
          </a:p>
          <a:p>
            <a:pPr>
              <a:lnSpc>
                <a:spcPct val="150000"/>
              </a:lnSpc>
            </a:pPr>
            <a:r>
              <a:rPr lang="zh-CN" altLang="en-US" sz="2800" dirty="0">
                <a:solidFill>
                  <a:schemeClr val="bg1"/>
                </a:solidFill>
              </a:rPr>
              <a:t>　　</a:t>
            </a:r>
            <a:r>
              <a:rPr lang="en-US" altLang="zh-CN" sz="2800" dirty="0">
                <a:solidFill>
                  <a:schemeClr val="bg1"/>
                </a:solidFill>
              </a:rPr>
              <a:t>D.</a:t>
            </a:r>
            <a:r>
              <a:rPr lang="zh-CN" altLang="en-US" sz="2800" dirty="0">
                <a:solidFill>
                  <a:schemeClr val="bg1"/>
                </a:solidFill>
              </a:rPr>
              <a:t>所有者权益类账户</a:t>
            </a:r>
          </a:p>
          <a:p>
            <a:pPr>
              <a:lnSpc>
                <a:spcPct val="150000"/>
              </a:lnSpc>
            </a:pPr>
            <a:r>
              <a:rPr lang="zh-CN" altLang="en-US" sz="2800" dirty="0">
                <a:solidFill>
                  <a:schemeClr val="bg1"/>
                </a:solidFill>
              </a:rPr>
              <a:t>　　</a:t>
            </a:r>
            <a:r>
              <a:rPr lang="en-US" altLang="zh-CN" sz="2800" dirty="0">
                <a:solidFill>
                  <a:schemeClr val="bg1"/>
                </a:solidFill>
              </a:rPr>
              <a:t>E.</a:t>
            </a:r>
            <a:r>
              <a:rPr lang="zh-CN" altLang="en-US" sz="2800" dirty="0">
                <a:solidFill>
                  <a:schemeClr val="bg1"/>
                </a:solidFill>
              </a:rPr>
              <a:t>费用类账户</a:t>
            </a:r>
          </a:p>
          <a:p>
            <a:pPr>
              <a:lnSpc>
                <a:spcPct val="150000"/>
              </a:lnSpc>
            </a:pPr>
            <a:endParaRPr lang="en-US" altLang="zh-CN" sz="2800" dirty="0">
              <a:solidFill>
                <a:schemeClr val="bg1"/>
              </a:solidFill>
            </a:endParaRPr>
          </a:p>
          <a:p>
            <a:pPr>
              <a:lnSpc>
                <a:spcPct val="150000"/>
              </a:lnSpc>
            </a:pPr>
            <a:endParaRPr lang="zh-CN" altLang="en-US" sz="2800" dirty="0">
              <a:solidFill>
                <a:schemeClr val="bg1"/>
              </a:solidFill>
            </a:endParaRPr>
          </a:p>
        </p:txBody>
      </p:sp>
    </p:spTree>
    <p:extLst>
      <p:ext uri="{BB962C8B-B14F-4D97-AF65-F5344CB8AC3E}">
        <p14:creationId xmlns:p14="http://schemas.microsoft.com/office/powerpoint/2010/main" val="1544917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09275" y="835784"/>
            <a:ext cx="11109847" cy="3890489"/>
          </a:xfrm>
          <a:prstGeom prst="rect">
            <a:avLst/>
          </a:prstGeom>
          <a:noFill/>
        </p:spPr>
        <p:txBody>
          <a:bodyPr wrap="square" rtlCol="0" anchor="t">
            <a:spAutoFit/>
          </a:bodyPr>
          <a:lstStyle/>
          <a:p>
            <a:pPr>
              <a:lnSpc>
                <a:spcPct val="150000"/>
              </a:lnSpc>
            </a:pPr>
            <a:r>
              <a:rPr lang="zh-CN" altLang="en-US" sz="2800" dirty="0">
                <a:solidFill>
                  <a:schemeClr val="bg1"/>
                </a:solidFill>
              </a:rPr>
              <a:t>（</a:t>
            </a:r>
            <a:r>
              <a:rPr lang="en-US" altLang="zh-CN" sz="2800" dirty="0">
                <a:solidFill>
                  <a:schemeClr val="bg1"/>
                </a:solidFill>
              </a:rPr>
              <a:t>2</a:t>
            </a:r>
            <a:r>
              <a:rPr lang="zh-CN" altLang="en-US" sz="2800" dirty="0">
                <a:solidFill>
                  <a:schemeClr val="bg1"/>
                </a:solidFill>
              </a:rPr>
              <a:t>）复式记账</a:t>
            </a:r>
            <a:endParaRPr lang="en-US" altLang="zh-CN" sz="2800" dirty="0">
              <a:solidFill>
                <a:schemeClr val="bg1"/>
              </a:solidFill>
            </a:endParaRPr>
          </a:p>
          <a:p>
            <a:pPr>
              <a:lnSpc>
                <a:spcPct val="150000"/>
              </a:lnSpc>
            </a:pPr>
            <a:r>
              <a:rPr lang="zh-CN" altLang="en-US" sz="2800" dirty="0">
                <a:solidFill>
                  <a:schemeClr val="bg1"/>
                </a:solidFill>
              </a:rPr>
              <a:t>复式记账，是对每一项经济业务都要以相等的金额，同时计入两个或两个以上的有关账户的一种记账方法。主要的复式记账法有借贷记账法、收付记账法和增减记账法，其中借贷记账法是一种被普遍接受并广泛使用的记账方法。</a:t>
            </a:r>
            <a:endParaRPr lang="en-US" altLang="zh-CN" sz="2800" dirty="0">
              <a:solidFill>
                <a:schemeClr val="bg1"/>
              </a:solidFill>
            </a:endParaRPr>
          </a:p>
          <a:p>
            <a:pPr>
              <a:lnSpc>
                <a:spcPct val="150000"/>
              </a:lnSpc>
            </a:pPr>
            <a:endParaRPr lang="en-US" altLang="zh-CN" sz="2800" dirty="0">
              <a:solidFill>
                <a:schemeClr val="bg1"/>
              </a:solidFill>
            </a:endParaRPr>
          </a:p>
        </p:txBody>
      </p:sp>
      <p:pic>
        <p:nvPicPr>
          <p:cNvPr id="9" name="图片 8">
            <a:extLst>
              <a:ext uri="{FF2B5EF4-FFF2-40B4-BE49-F238E27FC236}">
                <a16:creationId xmlns:a16="http://schemas.microsoft.com/office/drawing/2014/main" id="{5F5D6D2C-2BFC-4646-B42B-C0B699E5F0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227" y="3428999"/>
            <a:ext cx="5931832" cy="3025103"/>
          </a:xfrm>
          <a:prstGeom prst="rect">
            <a:avLst/>
          </a:prstGeom>
        </p:spPr>
      </p:pic>
    </p:spTree>
    <p:extLst>
      <p:ext uri="{BB962C8B-B14F-4D97-AF65-F5344CB8AC3E}">
        <p14:creationId xmlns:p14="http://schemas.microsoft.com/office/powerpoint/2010/main" val="3974189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09275" y="835784"/>
            <a:ext cx="11109847" cy="4536819"/>
          </a:xfrm>
          <a:prstGeom prst="rect">
            <a:avLst/>
          </a:prstGeom>
          <a:noFill/>
        </p:spPr>
        <p:txBody>
          <a:bodyPr wrap="square" rtlCol="0" anchor="t">
            <a:spAutoFit/>
          </a:bodyPr>
          <a:lstStyle/>
          <a:p>
            <a:pPr>
              <a:lnSpc>
                <a:spcPct val="150000"/>
              </a:lnSpc>
            </a:pPr>
            <a:r>
              <a:rPr lang="zh-CN" altLang="en-US" sz="2800" dirty="0">
                <a:solidFill>
                  <a:schemeClr val="bg1"/>
                </a:solidFill>
              </a:rPr>
              <a:t>　熟悉借贷记账法的记账规则： 有借必有贷，借贷必相等。</a:t>
            </a:r>
          </a:p>
          <a:p>
            <a:pPr>
              <a:lnSpc>
                <a:spcPct val="150000"/>
              </a:lnSpc>
            </a:pPr>
            <a:r>
              <a:rPr lang="zh-CN" altLang="en-US" sz="2800" dirty="0">
                <a:solidFill>
                  <a:schemeClr val="bg1"/>
                </a:solidFill>
              </a:rPr>
              <a:t>　　熟悉试算平衡：试算平衡一般是采用发生额平衡的方法，也可以采用余额平衡的方法，要求都是借贷平衡。即：</a:t>
            </a:r>
          </a:p>
          <a:p>
            <a:pPr>
              <a:lnSpc>
                <a:spcPct val="150000"/>
              </a:lnSpc>
            </a:pPr>
            <a:r>
              <a:rPr lang="zh-CN" altLang="en-US" sz="2800" dirty="0">
                <a:solidFill>
                  <a:schemeClr val="bg1"/>
                </a:solidFill>
              </a:rPr>
              <a:t>　　全部账户本期借方发生额合计 </a:t>
            </a:r>
            <a:r>
              <a:rPr lang="en-US" altLang="zh-CN" sz="2800" dirty="0">
                <a:solidFill>
                  <a:schemeClr val="bg1"/>
                </a:solidFill>
              </a:rPr>
              <a:t>= </a:t>
            </a:r>
            <a:r>
              <a:rPr lang="zh-CN" altLang="en-US" sz="2800" dirty="0">
                <a:solidFill>
                  <a:schemeClr val="bg1"/>
                </a:solidFill>
              </a:rPr>
              <a:t>全部账户本期贷方发生额合计</a:t>
            </a:r>
          </a:p>
          <a:p>
            <a:pPr>
              <a:lnSpc>
                <a:spcPct val="150000"/>
              </a:lnSpc>
            </a:pPr>
            <a:r>
              <a:rPr lang="zh-CN" altLang="en-US" sz="2800" dirty="0">
                <a:solidFill>
                  <a:schemeClr val="bg1"/>
                </a:solidFill>
              </a:rPr>
              <a:t>　　全部账户借方期初余额合计 </a:t>
            </a:r>
            <a:r>
              <a:rPr lang="en-US" altLang="zh-CN" sz="2800" dirty="0">
                <a:solidFill>
                  <a:schemeClr val="bg1"/>
                </a:solidFill>
              </a:rPr>
              <a:t>= </a:t>
            </a:r>
            <a:r>
              <a:rPr lang="zh-CN" altLang="en-US" sz="2800" dirty="0">
                <a:solidFill>
                  <a:schemeClr val="bg1"/>
                </a:solidFill>
              </a:rPr>
              <a:t>全部账户贷方期初余额合计</a:t>
            </a:r>
          </a:p>
          <a:p>
            <a:pPr>
              <a:lnSpc>
                <a:spcPct val="150000"/>
              </a:lnSpc>
            </a:pPr>
            <a:r>
              <a:rPr lang="zh-CN" altLang="en-US" sz="2800" dirty="0">
                <a:solidFill>
                  <a:schemeClr val="bg1"/>
                </a:solidFill>
              </a:rPr>
              <a:t>　　全部账户借方期末余额合计 </a:t>
            </a:r>
            <a:r>
              <a:rPr lang="en-US" altLang="zh-CN" sz="2800" dirty="0">
                <a:solidFill>
                  <a:schemeClr val="bg1"/>
                </a:solidFill>
              </a:rPr>
              <a:t>= </a:t>
            </a:r>
            <a:r>
              <a:rPr lang="zh-CN" altLang="en-US" sz="2800" dirty="0">
                <a:solidFill>
                  <a:schemeClr val="bg1"/>
                </a:solidFill>
              </a:rPr>
              <a:t>全部账户贷方期末余额合计</a:t>
            </a:r>
          </a:p>
          <a:p>
            <a:pPr>
              <a:lnSpc>
                <a:spcPct val="150000"/>
              </a:lnSpc>
            </a:pPr>
            <a:endParaRPr lang="en-US" altLang="zh-CN" sz="2800" dirty="0">
              <a:solidFill>
                <a:schemeClr val="bg1"/>
              </a:solidFill>
            </a:endParaRPr>
          </a:p>
        </p:txBody>
      </p:sp>
    </p:spTree>
    <p:extLst>
      <p:ext uri="{BB962C8B-B14F-4D97-AF65-F5344CB8AC3E}">
        <p14:creationId xmlns:p14="http://schemas.microsoft.com/office/powerpoint/2010/main" val="2143552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09275" y="835784"/>
            <a:ext cx="11109847" cy="661848"/>
          </a:xfrm>
          <a:prstGeom prst="rect">
            <a:avLst/>
          </a:prstGeom>
          <a:noFill/>
        </p:spPr>
        <p:txBody>
          <a:bodyPr wrap="square" rtlCol="0" anchor="t">
            <a:spAutoFit/>
          </a:bodyPr>
          <a:lstStyle/>
          <a:p>
            <a:pPr>
              <a:lnSpc>
                <a:spcPct val="150000"/>
              </a:lnSpc>
            </a:pPr>
            <a:r>
              <a:rPr lang="zh-CN" altLang="en-US" sz="2800" dirty="0">
                <a:solidFill>
                  <a:schemeClr val="bg1"/>
                </a:solidFill>
              </a:rPr>
              <a:t>　</a:t>
            </a:r>
            <a:endParaRPr lang="en-US" altLang="zh-CN" sz="2800" dirty="0">
              <a:solidFill>
                <a:schemeClr val="bg1"/>
              </a:solidFill>
            </a:endParaRPr>
          </a:p>
        </p:txBody>
      </p:sp>
      <p:pic>
        <p:nvPicPr>
          <p:cNvPr id="8" name="图片 7">
            <a:extLst>
              <a:ext uri="{FF2B5EF4-FFF2-40B4-BE49-F238E27FC236}">
                <a16:creationId xmlns:a16="http://schemas.microsoft.com/office/drawing/2014/main" id="{AE5D7AAF-65B6-48EB-B174-679EB45DDA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7072" y="1060039"/>
            <a:ext cx="8911908" cy="3024636"/>
          </a:xfrm>
          <a:prstGeom prst="rect">
            <a:avLst/>
          </a:prstGeom>
        </p:spPr>
      </p:pic>
    </p:spTree>
    <p:extLst>
      <p:ext uri="{BB962C8B-B14F-4D97-AF65-F5344CB8AC3E}">
        <p14:creationId xmlns:p14="http://schemas.microsoft.com/office/powerpoint/2010/main" val="249676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691363" y="523806"/>
            <a:ext cx="11109847" cy="7122143"/>
          </a:xfrm>
          <a:prstGeom prst="rect">
            <a:avLst/>
          </a:prstGeom>
          <a:noFill/>
        </p:spPr>
        <p:txBody>
          <a:bodyPr wrap="square" rtlCol="0" anchor="t">
            <a:spAutoFit/>
          </a:bodyPr>
          <a:lstStyle/>
          <a:p>
            <a:pPr>
              <a:lnSpc>
                <a:spcPct val="150000"/>
              </a:lnSpc>
            </a:pPr>
            <a:r>
              <a:rPr lang="zh-CN" altLang="en-US" sz="2800" dirty="0">
                <a:solidFill>
                  <a:schemeClr val="bg1"/>
                </a:solidFill>
              </a:rPr>
              <a:t>（</a:t>
            </a:r>
            <a:r>
              <a:rPr lang="en-US" altLang="zh-CN" sz="2800" dirty="0">
                <a:solidFill>
                  <a:schemeClr val="bg1"/>
                </a:solidFill>
              </a:rPr>
              <a:t>3</a:t>
            </a:r>
            <a:r>
              <a:rPr lang="zh-CN" altLang="en-US" sz="2800" dirty="0">
                <a:solidFill>
                  <a:schemeClr val="bg1"/>
                </a:solidFill>
              </a:rPr>
              <a:t>）填制和审核凭证，是会计工作的开始。会计凭证按其填制程序和用途可以分为原始凭证和记账凭证两类。</a:t>
            </a:r>
          </a:p>
          <a:p>
            <a:pPr>
              <a:lnSpc>
                <a:spcPct val="150000"/>
              </a:lnSpc>
            </a:pPr>
            <a:r>
              <a:rPr lang="zh-CN" altLang="en-US" sz="2800" dirty="0">
                <a:solidFill>
                  <a:schemeClr val="bg1"/>
                </a:solidFill>
              </a:rPr>
              <a:t>　　记账凭证是根据原始凭证填制的。记账凭证作为登记账簿直接依据的会计凭证。会计分录是通过填制记账凭证来完成的。</a:t>
            </a:r>
            <a:endParaRPr lang="en-US" altLang="zh-CN" sz="2800" dirty="0">
              <a:solidFill>
                <a:schemeClr val="bg1"/>
              </a:solidFill>
            </a:endParaRPr>
          </a:p>
          <a:p>
            <a:pPr>
              <a:lnSpc>
                <a:spcPct val="150000"/>
              </a:lnSpc>
            </a:pPr>
            <a:r>
              <a:rPr lang="zh-CN" altLang="en-US" sz="2800" dirty="0">
                <a:solidFill>
                  <a:schemeClr val="bg1"/>
                </a:solidFill>
              </a:rPr>
              <a:t>（</a:t>
            </a:r>
            <a:r>
              <a:rPr lang="en-US" altLang="zh-CN" sz="2800" dirty="0">
                <a:solidFill>
                  <a:schemeClr val="bg1"/>
                </a:solidFill>
              </a:rPr>
              <a:t>4</a:t>
            </a:r>
            <a:r>
              <a:rPr lang="zh-CN" altLang="en-US" sz="2800" dirty="0">
                <a:solidFill>
                  <a:schemeClr val="bg1"/>
                </a:solidFill>
              </a:rPr>
              <a:t>）登记账簿，设置和登记账簿是会计工作得以开展的基础环节，是联结会计凭证与财务会计报告的中间环节。</a:t>
            </a:r>
          </a:p>
          <a:p>
            <a:pPr>
              <a:lnSpc>
                <a:spcPct val="150000"/>
              </a:lnSpc>
            </a:pPr>
            <a:r>
              <a:rPr lang="zh-CN" altLang="en-US" sz="2800" dirty="0">
                <a:solidFill>
                  <a:schemeClr val="bg1"/>
                </a:solidFill>
              </a:rPr>
              <a:t>　　按照账簿的用途分类，账簿可分为序时账簿、分类账簿、备查账簿。登记账簿应做到账证相符、账账相符、账实相符、账表相符，对账工作至少每年进行一次。</a:t>
            </a:r>
          </a:p>
          <a:p>
            <a:pPr>
              <a:lnSpc>
                <a:spcPct val="150000"/>
              </a:lnSpc>
            </a:pPr>
            <a:endParaRPr lang="zh-CN" altLang="en-US" sz="2800" dirty="0">
              <a:solidFill>
                <a:schemeClr val="bg1"/>
              </a:solidFill>
            </a:endParaRPr>
          </a:p>
          <a:p>
            <a:pPr>
              <a:lnSpc>
                <a:spcPct val="150000"/>
              </a:lnSpc>
            </a:pPr>
            <a:endParaRPr lang="en-US" altLang="zh-CN" sz="2800" dirty="0">
              <a:solidFill>
                <a:schemeClr val="bg1"/>
              </a:solidFill>
            </a:endParaRPr>
          </a:p>
        </p:txBody>
      </p:sp>
    </p:spTree>
    <p:extLst>
      <p:ext uri="{BB962C8B-B14F-4D97-AF65-F5344CB8AC3E}">
        <p14:creationId xmlns:p14="http://schemas.microsoft.com/office/powerpoint/2010/main" val="3874776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691363" y="1002059"/>
            <a:ext cx="11109847" cy="3904402"/>
          </a:xfrm>
          <a:prstGeom prst="rect">
            <a:avLst/>
          </a:prstGeom>
          <a:noFill/>
        </p:spPr>
        <p:txBody>
          <a:bodyPr wrap="square" rtlCol="0" anchor="t">
            <a:spAutoFit/>
          </a:bodyPr>
          <a:lstStyle/>
          <a:p>
            <a:pPr>
              <a:lnSpc>
                <a:spcPct val="150000"/>
              </a:lnSpc>
            </a:pPr>
            <a:r>
              <a:rPr lang="en-US" altLang="zh-CN" sz="2400" dirty="0">
                <a:solidFill>
                  <a:schemeClr val="bg1"/>
                </a:solidFill>
              </a:rPr>
              <a:t>3</a:t>
            </a:r>
            <a:r>
              <a:rPr lang="zh-CN" altLang="en-US" sz="2400" dirty="0">
                <a:solidFill>
                  <a:schemeClr val="bg1"/>
                </a:solidFill>
              </a:rPr>
              <a:t>、账务处理程序</a:t>
            </a:r>
            <a:endParaRPr lang="en-US" altLang="zh-CN" sz="2400" dirty="0">
              <a:solidFill>
                <a:schemeClr val="bg1"/>
              </a:solidFill>
            </a:endParaRPr>
          </a:p>
          <a:p>
            <a:pPr>
              <a:lnSpc>
                <a:spcPct val="150000"/>
              </a:lnSpc>
            </a:pPr>
            <a:r>
              <a:rPr lang="zh-CN" altLang="en-US" sz="2400" dirty="0">
                <a:solidFill>
                  <a:schemeClr val="bg1"/>
                </a:solidFill>
              </a:rPr>
              <a:t>账务处理程序，也称会计核算组织程序，是指对会计数据的记录、归类、汇总、报告的步骤和方法。即从原始凭证的整理、汇总，记账凭证的填制、汇总，日记账、明细分类账的登记，到会计报表的编制的步骤和方法。</a:t>
            </a:r>
            <a:endParaRPr lang="en-US" altLang="zh-CN" sz="2400" dirty="0">
              <a:solidFill>
                <a:schemeClr val="bg1"/>
              </a:solidFill>
            </a:endParaRPr>
          </a:p>
          <a:p>
            <a:pPr>
              <a:lnSpc>
                <a:spcPct val="150000"/>
              </a:lnSpc>
            </a:pPr>
            <a:r>
              <a:rPr lang="zh-CN" altLang="en-US" sz="2400" dirty="0">
                <a:solidFill>
                  <a:schemeClr val="bg1"/>
                </a:solidFill>
              </a:rPr>
              <a:t>账务处理程序的基本模式：原始凭证</a:t>
            </a:r>
            <a:r>
              <a:rPr lang="en-US" altLang="zh-CN" sz="2400" dirty="0">
                <a:solidFill>
                  <a:schemeClr val="bg1"/>
                </a:solidFill>
              </a:rPr>
              <a:t>——</a:t>
            </a:r>
            <a:r>
              <a:rPr lang="zh-CN" altLang="en-US" sz="2400" dirty="0">
                <a:solidFill>
                  <a:schemeClr val="bg1"/>
                </a:solidFill>
              </a:rPr>
              <a:t>记账凭证</a:t>
            </a:r>
            <a:r>
              <a:rPr lang="en-US" altLang="zh-CN" sz="2400" dirty="0">
                <a:solidFill>
                  <a:schemeClr val="bg1"/>
                </a:solidFill>
              </a:rPr>
              <a:t>——</a:t>
            </a:r>
            <a:r>
              <a:rPr lang="zh-CN" altLang="en-US" sz="2400" dirty="0">
                <a:solidFill>
                  <a:schemeClr val="bg1"/>
                </a:solidFill>
              </a:rPr>
              <a:t>会计账簿</a:t>
            </a:r>
            <a:r>
              <a:rPr lang="en-US" altLang="zh-CN" sz="2400" dirty="0">
                <a:solidFill>
                  <a:schemeClr val="bg1"/>
                </a:solidFill>
              </a:rPr>
              <a:t>——</a:t>
            </a:r>
            <a:r>
              <a:rPr lang="zh-CN" altLang="en-US" sz="2400" dirty="0">
                <a:solidFill>
                  <a:schemeClr val="bg1"/>
                </a:solidFill>
              </a:rPr>
              <a:t>会计报表。</a:t>
            </a:r>
          </a:p>
          <a:p>
            <a:pPr>
              <a:lnSpc>
                <a:spcPct val="150000"/>
              </a:lnSpc>
            </a:pPr>
            <a:r>
              <a:rPr lang="zh-CN" altLang="en-US" sz="2400" dirty="0">
                <a:solidFill>
                  <a:schemeClr val="bg1"/>
                </a:solidFill>
              </a:rPr>
              <a:t>我国账务处理程序有五种：记账凭证账务处理程序、汇总记账凭证账务处理程序、科目汇总表账务处理程序、多栏式日记账账务处理程序、日记总账账务处理程序。</a:t>
            </a:r>
            <a:endParaRPr lang="en-US" altLang="zh-CN" sz="2400" dirty="0">
              <a:solidFill>
                <a:schemeClr val="bg1"/>
              </a:solidFill>
            </a:endParaRPr>
          </a:p>
        </p:txBody>
      </p:sp>
    </p:spTree>
    <p:extLst>
      <p:ext uri="{BB962C8B-B14F-4D97-AF65-F5344CB8AC3E}">
        <p14:creationId xmlns:p14="http://schemas.microsoft.com/office/powerpoint/2010/main" val="1627615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5186163"/>
          </a:xfrm>
          <a:prstGeom prst="rect">
            <a:avLst/>
          </a:prstGeom>
          <a:noFill/>
        </p:spPr>
        <p:txBody>
          <a:bodyPr wrap="square" rtlCol="0" anchor="t">
            <a:spAutoFit/>
          </a:bodyPr>
          <a:lstStyle/>
          <a:p>
            <a:pPr>
              <a:lnSpc>
                <a:spcPct val="150000"/>
              </a:lnSpc>
            </a:pPr>
            <a:r>
              <a:rPr lang="zh-CN" altLang="en-US" sz="2800" dirty="0">
                <a:solidFill>
                  <a:schemeClr val="bg1"/>
                </a:solidFill>
              </a:rPr>
              <a:t>四、财务会计报告</a:t>
            </a:r>
            <a:endParaRPr lang="en-US" altLang="zh-CN" sz="2800" dirty="0">
              <a:solidFill>
                <a:schemeClr val="bg1"/>
              </a:solidFill>
            </a:endParaRPr>
          </a:p>
          <a:p>
            <a:pPr>
              <a:lnSpc>
                <a:spcPct val="150000"/>
              </a:lnSpc>
            </a:pPr>
            <a:r>
              <a:rPr lang="en-US" altLang="zh-CN" sz="2800" dirty="0">
                <a:solidFill>
                  <a:schemeClr val="bg1"/>
                </a:solidFill>
              </a:rPr>
              <a:t>1</a:t>
            </a:r>
            <a:r>
              <a:rPr lang="zh-CN" altLang="en-US" sz="2800" dirty="0">
                <a:solidFill>
                  <a:schemeClr val="bg1"/>
                </a:solidFill>
              </a:rPr>
              <a:t>、财务会计报告的概念</a:t>
            </a:r>
            <a:endParaRPr lang="en-US" altLang="zh-CN" sz="2800" dirty="0">
              <a:solidFill>
                <a:schemeClr val="bg1"/>
              </a:solidFill>
            </a:endParaRPr>
          </a:p>
          <a:p>
            <a:pPr>
              <a:lnSpc>
                <a:spcPct val="150000"/>
              </a:lnSpc>
            </a:pPr>
            <a:r>
              <a:rPr lang="zh-CN" altLang="en-US" sz="2800" dirty="0">
                <a:solidFill>
                  <a:schemeClr val="bg1"/>
                </a:solidFill>
              </a:rPr>
              <a:t>企业对外提供的反映企业在某一特定日期财务状况和某一会计期间经营成果、现金流量等会计信息的文件。</a:t>
            </a:r>
            <a:endParaRPr lang="en-US" altLang="zh-CN" sz="2800" dirty="0">
              <a:solidFill>
                <a:schemeClr val="bg1"/>
              </a:solidFill>
            </a:endParaRPr>
          </a:p>
          <a:p>
            <a:pPr>
              <a:lnSpc>
                <a:spcPct val="150000"/>
              </a:lnSpc>
            </a:pPr>
            <a:r>
              <a:rPr lang="zh-CN" altLang="en-US" sz="2800" dirty="0">
                <a:solidFill>
                  <a:schemeClr val="bg1"/>
                </a:solidFill>
              </a:rPr>
              <a:t> </a:t>
            </a:r>
            <a:r>
              <a:rPr lang="en-US" altLang="zh-CN" sz="2800" dirty="0">
                <a:solidFill>
                  <a:schemeClr val="bg1"/>
                </a:solidFill>
              </a:rPr>
              <a:t>2</a:t>
            </a:r>
            <a:r>
              <a:rPr lang="zh-CN" altLang="en-US" sz="2800" dirty="0">
                <a:solidFill>
                  <a:schemeClr val="bg1"/>
                </a:solidFill>
              </a:rPr>
              <a:t>、财务会计报告的内容</a:t>
            </a:r>
            <a:endParaRPr lang="en-US" altLang="zh-CN" sz="2800" dirty="0">
              <a:solidFill>
                <a:schemeClr val="bg1"/>
              </a:solidFill>
            </a:endParaRPr>
          </a:p>
          <a:p>
            <a:pPr>
              <a:lnSpc>
                <a:spcPct val="150000"/>
              </a:lnSpc>
            </a:pPr>
            <a:r>
              <a:rPr lang="zh-CN" altLang="en-US" sz="2800" dirty="0">
                <a:solidFill>
                  <a:schemeClr val="bg1"/>
                </a:solidFill>
              </a:rPr>
              <a:t>会计报告包括会计报表、会计报表附注和其他应当在会计报告中披露的相关信息和资料。会计报表至少应当包括资产负债表、利润表、现金流量表等报表。小企业编制的会计报表可以不包括现金流量表。</a:t>
            </a:r>
          </a:p>
        </p:txBody>
      </p:sp>
    </p:spTree>
    <p:extLst>
      <p:ext uri="{BB962C8B-B14F-4D97-AF65-F5344CB8AC3E}">
        <p14:creationId xmlns:p14="http://schemas.microsoft.com/office/powerpoint/2010/main" val="2945504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1305165"/>
          </a:xfrm>
          <a:prstGeom prst="rect">
            <a:avLst/>
          </a:prstGeom>
          <a:noFill/>
        </p:spPr>
        <p:txBody>
          <a:bodyPr wrap="square" rtlCol="0" anchor="t">
            <a:spAutoFit/>
          </a:bodyPr>
          <a:lstStyle/>
          <a:p>
            <a:pPr>
              <a:lnSpc>
                <a:spcPct val="150000"/>
              </a:lnSpc>
            </a:pPr>
            <a:r>
              <a:rPr lang="en-US" altLang="zh-CN" sz="2800" dirty="0">
                <a:solidFill>
                  <a:schemeClr val="bg1"/>
                </a:solidFill>
              </a:rPr>
              <a:t>3</a:t>
            </a:r>
            <a:r>
              <a:rPr lang="zh-CN" altLang="en-US" sz="2800" dirty="0">
                <a:solidFill>
                  <a:schemeClr val="bg1"/>
                </a:solidFill>
              </a:rPr>
              <a:t>、会计报表的分类</a:t>
            </a:r>
            <a:endParaRPr lang="en-US" altLang="zh-CN" sz="2800" dirty="0">
              <a:solidFill>
                <a:schemeClr val="bg1"/>
              </a:solidFill>
            </a:endParaRPr>
          </a:p>
          <a:p>
            <a:pPr>
              <a:lnSpc>
                <a:spcPct val="150000"/>
              </a:lnSpc>
            </a:pPr>
            <a:endParaRPr lang="zh-CN" altLang="en-US" sz="2800" dirty="0">
              <a:solidFill>
                <a:schemeClr val="bg1"/>
              </a:solidFill>
            </a:endParaRPr>
          </a:p>
        </p:txBody>
      </p:sp>
      <p:graphicFrame>
        <p:nvGraphicFramePr>
          <p:cNvPr id="9" name="表格 8">
            <a:extLst>
              <a:ext uri="{FF2B5EF4-FFF2-40B4-BE49-F238E27FC236}">
                <a16:creationId xmlns:a16="http://schemas.microsoft.com/office/drawing/2014/main" id="{27383675-DF81-455A-BD04-B6CDEF8604C2}"/>
              </a:ext>
            </a:extLst>
          </p:cNvPr>
          <p:cNvGraphicFramePr>
            <a:graphicFrameLocks noGrp="1"/>
          </p:cNvGraphicFramePr>
          <p:nvPr>
            <p:extLst>
              <p:ext uri="{D42A27DB-BD31-4B8C-83A1-F6EECF244321}">
                <p14:modId xmlns:p14="http://schemas.microsoft.com/office/powerpoint/2010/main" val="681269980"/>
              </p:ext>
            </p:extLst>
          </p:nvPr>
        </p:nvGraphicFramePr>
        <p:xfrm>
          <a:off x="1378856" y="1712685"/>
          <a:ext cx="8236632" cy="4071689"/>
        </p:xfrm>
        <a:graphic>
          <a:graphicData uri="http://schemas.openxmlformats.org/drawingml/2006/table">
            <a:tbl>
              <a:tblPr/>
              <a:tblGrid>
                <a:gridCol w="4118316">
                  <a:extLst>
                    <a:ext uri="{9D8B030D-6E8A-4147-A177-3AD203B41FA5}">
                      <a16:colId xmlns:a16="http://schemas.microsoft.com/office/drawing/2014/main" val="2891407479"/>
                    </a:ext>
                  </a:extLst>
                </a:gridCol>
                <a:gridCol w="4118316">
                  <a:extLst>
                    <a:ext uri="{9D8B030D-6E8A-4147-A177-3AD203B41FA5}">
                      <a16:colId xmlns:a16="http://schemas.microsoft.com/office/drawing/2014/main" val="3729950087"/>
                    </a:ext>
                  </a:extLst>
                </a:gridCol>
              </a:tblGrid>
              <a:tr h="313207">
                <a:tc>
                  <a:txBody>
                    <a:bodyPr/>
                    <a:lstStyle/>
                    <a:p>
                      <a:pPr algn="ctr"/>
                      <a:r>
                        <a:rPr lang="zh-CN" altLang="en-US" b="1">
                          <a:effectLst/>
                          <a:latin typeface="inherit"/>
                        </a:rPr>
                        <a:t>分类标准</a:t>
                      </a:r>
                      <a:endParaRPr lang="zh-CN" altLang="en-US">
                        <a:effectLst/>
                        <a:latin typeface="inherit"/>
                      </a:endParaRPr>
                    </a:p>
                  </a:txBody>
                  <a:tcPr marL="0" marR="0" marT="0" marB="0" anchor="ctr">
                    <a:lnL>
                      <a:noFill/>
                    </a:lnL>
                    <a:lnR>
                      <a:noFill/>
                    </a:lnR>
                    <a:lnT>
                      <a:noFill/>
                    </a:lnT>
                    <a:lnB>
                      <a:noFill/>
                    </a:lnB>
                    <a:solidFill>
                      <a:srgbClr val="FFFFFF"/>
                    </a:solidFill>
                  </a:tcPr>
                </a:tc>
                <a:tc>
                  <a:txBody>
                    <a:bodyPr/>
                    <a:lstStyle/>
                    <a:p>
                      <a:pPr algn="ctr"/>
                      <a:r>
                        <a:rPr lang="zh-CN" altLang="en-US" b="1">
                          <a:effectLst/>
                          <a:latin typeface="inherit"/>
                        </a:rPr>
                        <a:t>分类结果</a:t>
                      </a:r>
                      <a:endParaRPr lang="zh-CN" altLang="en-US">
                        <a:effectLst/>
                        <a:latin typeface="inherit"/>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357271095"/>
                  </a:ext>
                </a:extLst>
              </a:tr>
              <a:tr h="313207">
                <a:tc rowSpan="3">
                  <a:txBody>
                    <a:bodyPr/>
                    <a:lstStyle/>
                    <a:p>
                      <a:pPr algn="ctr"/>
                      <a:r>
                        <a:rPr lang="zh-CN" altLang="en-US">
                          <a:effectLst/>
                          <a:latin typeface="inherit"/>
                        </a:rPr>
                        <a:t>按照其所反映的经济内容不同</a:t>
                      </a:r>
                    </a:p>
                  </a:txBody>
                  <a:tcPr marL="0" marR="0" marT="0" marB="0" anchor="ctr">
                    <a:lnL>
                      <a:noFill/>
                    </a:lnL>
                    <a:lnR>
                      <a:noFill/>
                    </a:lnR>
                    <a:lnT>
                      <a:noFill/>
                    </a:lnT>
                    <a:lnB>
                      <a:noFill/>
                    </a:lnB>
                    <a:solidFill>
                      <a:srgbClr val="FFFFFF"/>
                    </a:solidFill>
                  </a:tcPr>
                </a:tc>
                <a:tc>
                  <a:txBody>
                    <a:bodyPr/>
                    <a:lstStyle/>
                    <a:p>
                      <a:pPr algn="ctr"/>
                      <a:r>
                        <a:rPr lang="zh-CN" altLang="en-US">
                          <a:effectLst/>
                          <a:latin typeface="inherit"/>
                        </a:rPr>
                        <a:t>反映财务状况的报表（资产负债表）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416533901"/>
                  </a:ext>
                </a:extLst>
              </a:tr>
              <a:tr h="313207">
                <a:tc vMerge="1">
                  <a:txBody>
                    <a:bodyPr/>
                    <a:lstStyle/>
                    <a:p>
                      <a:endParaRPr lang="zh-CN" altLang="en-US"/>
                    </a:p>
                  </a:txBody>
                  <a:tcPr/>
                </a:tc>
                <a:tc>
                  <a:txBody>
                    <a:bodyPr/>
                    <a:lstStyle/>
                    <a:p>
                      <a:pPr algn="ctr"/>
                      <a:r>
                        <a:rPr lang="zh-CN" altLang="en-US">
                          <a:effectLst/>
                          <a:latin typeface="inherit"/>
                        </a:rPr>
                        <a:t>反映经营成果的报表（利润表）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896410507"/>
                  </a:ext>
                </a:extLst>
              </a:tr>
              <a:tr h="626413">
                <a:tc vMerge="1">
                  <a:txBody>
                    <a:bodyPr/>
                    <a:lstStyle/>
                    <a:p>
                      <a:endParaRPr lang="zh-CN" altLang="en-US"/>
                    </a:p>
                  </a:txBody>
                  <a:tcPr/>
                </a:tc>
                <a:tc>
                  <a:txBody>
                    <a:bodyPr/>
                    <a:lstStyle/>
                    <a:p>
                      <a:pPr algn="ctr"/>
                      <a:r>
                        <a:rPr lang="zh-CN" altLang="en-US">
                          <a:effectLst/>
                          <a:latin typeface="inherit"/>
                        </a:rPr>
                        <a:t>反映现金流量（现金流量表）的报表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363584336"/>
                  </a:ext>
                </a:extLst>
              </a:tr>
              <a:tr h="626413">
                <a:tc rowSpan="2">
                  <a:txBody>
                    <a:bodyPr/>
                    <a:lstStyle/>
                    <a:p>
                      <a:pPr algn="ctr"/>
                      <a:r>
                        <a:rPr lang="zh-CN" altLang="en-US">
                          <a:effectLst/>
                          <a:latin typeface="inherit"/>
                        </a:rPr>
                        <a:t>按照会计报表报送对象不同</a:t>
                      </a:r>
                    </a:p>
                  </a:txBody>
                  <a:tcPr marL="0" marR="0" marT="0" marB="0" anchor="ctr">
                    <a:lnL>
                      <a:noFill/>
                    </a:lnL>
                    <a:lnR>
                      <a:noFill/>
                    </a:lnR>
                    <a:lnT>
                      <a:noFill/>
                    </a:lnT>
                    <a:lnB>
                      <a:noFill/>
                    </a:lnB>
                    <a:solidFill>
                      <a:srgbClr val="FFFFFF"/>
                    </a:solidFill>
                  </a:tcPr>
                </a:tc>
                <a:tc>
                  <a:txBody>
                    <a:bodyPr/>
                    <a:lstStyle/>
                    <a:p>
                      <a:pPr algn="ctr"/>
                      <a:r>
                        <a:rPr lang="zh-CN" altLang="en-US">
                          <a:effectLst/>
                          <a:latin typeface="inherit"/>
                        </a:rPr>
                        <a:t>对外会计报表：种类、格式和编制方法由</a:t>
                      </a:r>
                      <a:r>
                        <a:rPr lang="zh-CN" altLang="en-US" b="1">
                          <a:effectLst/>
                          <a:latin typeface="inherit"/>
                        </a:rPr>
                        <a:t>财政部</a:t>
                      </a:r>
                      <a:r>
                        <a:rPr lang="zh-CN" altLang="en-US">
                          <a:effectLst/>
                          <a:latin typeface="inherit"/>
                        </a:rPr>
                        <a:t>统一规定。</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497178032"/>
                  </a:ext>
                </a:extLst>
              </a:tr>
              <a:tr h="313207">
                <a:tc vMerge="1">
                  <a:txBody>
                    <a:bodyPr/>
                    <a:lstStyle/>
                    <a:p>
                      <a:endParaRPr lang="zh-CN" altLang="en-US"/>
                    </a:p>
                  </a:txBody>
                  <a:tcPr/>
                </a:tc>
                <a:tc>
                  <a:txBody>
                    <a:bodyPr/>
                    <a:lstStyle/>
                    <a:p>
                      <a:pPr algn="ctr"/>
                      <a:r>
                        <a:rPr lang="zh-CN" altLang="en-US">
                          <a:effectLst/>
                          <a:latin typeface="inherit"/>
                        </a:rPr>
                        <a:t>对内会计报表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688853939"/>
                  </a:ext>
                </a:extLst>
              </a:tr>
              <a:tr h="313207">
                <a:tc rowSpan="2">
                  <a:txBody>
                    <a:bodyPr/>
                    <a:lstStyle/>
                    <a:p>
                      <a:pPr algn="ctr"/>
                      <a:r>
                        <a:rPr lang="zh-CN" altLang="en-US">
                          <a:effectLst/>
                          <a:latin typeface="inherit"/>
                        </a:rPr>
                        <a:t>按照会计报表编报主体的不同</a:t>
                      </a:r>
                    </a:p>
                  </a:txBody>
                  <a:tcPr marL="0" marR="0" marT="0" marB="0" anchor="ctr">
                    <a:lnL>
                      <a:noFill/>
                    </a:lnL>
                    <a:lnR>
                      <a:noFill/>
                    </a:lnR>
                    <a:lnT>
                      <a:noFill/>
                    </a:lnT>
                    <a:lnB>
                      <a:noFill/>
                    </a:lnB>
                    <a:solidFill>
                      <a:srgbClr val="FFFFFF"/>
                    </a:solidFill>
                  </a:tcPr>
                </a:tc>
                <a:tc>
                  <a:txBody>
                    <a:bodyPr/>
                    <a:lstStyle/>
                    <a:p>
                      <a:pPr algn="ctr"/>
                      <a:r>
                        <a:rPr lang="zh-CN" altLang="en-US">
                          <a:effectLst/>
                          <a:latin typeface="inherit"/>
                        </a:rPr>
                        <a:t>个别会计报表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021983594"/>
                  </a:ext>
                </a:extLst>
              </a:tr>
              <a:tr h="313207">
                <a:tc vMerge="1">
                  <a:txBody>
                    <a:bodyPr/>
                    <a:lstStyle/>
                    <a:p>
                      <a:endParaRPr lang="zh-CN" altLang="en-US"/>
                    </a:p>
                  </a:txBody>
                  <a:tcPr/>
                </a:tc>
                <a:tc>
                  <a:txBody>
                    <a:bodyPr/>
                    <a:lstStyle/>
                    <a:p>
                      <a:pPr algn="ctr"/>
                      <a:r>
                        <a:rPr lang="zh-CN" altLang="en-US">
                          <a:effectLst/>
                          <a:latin typeface="inherit"/>
                        </a:rPr>
                        <a:t>合并会计报表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096698538"/>
                  </a:ext>
                </a:extLst>
              </a:tr>
              <a:tr h="313207">
                <a:tc rowSpan="3">
                  <a:txBody>
                    <a:bodyPr/>
                    <a:lstStyle/>
                    <a:p>
                      <a:pPr algn="ctr"/>
                      <a:r>
                        <a:rPr lang="zh-CN" altLang="en-US">
                          <a:effectLst/>
                          <a:latin typeface="inherit"/>
                        </a:rPr>
                        <a:t>按照会计报表编制的时间范围不同</a:t>
                      </a:r>
                    </a:p>
                  </a:txBody>
                  <a:tcPr marL="0" marR="0" marT="0" marB="0" anchor="ctr">
                    <a:lnL>
                      <a:noFill/>
                    </a:lnL>
                    <a:lnR>
                      <a:noFill/>
                    </a:lnR>
                    <a:lnT>
                      <a:noFill/>
                    </a:lnT>
                    <a:lnB>
                      <a:noFill/>
                    </a:lnB>
                    <a:solidFill>
                      <a:srgbClr val="FFFFFF"/>
                    </a:solidFill>
                  </a:tcPr>
                </a:tc>
                <a:tc>
                  <a:txBody>
                    <a:bodyPr/>
                    <a:lstStyle/>
                    <a:p>
                      <a:pPr algn="ctr"/>
                      <a:r>
                        <a:rPr lang="zh-CN" altLang="en-US">
                          <a:effectLst/>
                          <a:latin typeface="inherit"/>
                        </a:rPr>
                        <a:t>年度会计报表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583670584"/>
                  </a:ext>
                </a:extLst>
              </a:tr>
              <a:tr h="313207">
                <a:tc vMerge="1">
                  <a:txBody>
                    <a:bodyPr/>
                    <a:lstStyle/>
                    <a:p>
                      <a:endParaRPr lang="zh-CN" altLang="en-US"/>
                    </a:p>
                  </a:txBody>
                  <a:tcPr/>
                </a:tc>
                <a:tc>
                  <a:txBody>
                    <a:bodyPr/>
                    <a:lstStyle/>
                    <a:p>
                      <a:pPr algn="ctr"/>
                      <a:r>
                        <a:rPr lang="zh-CN" altLang="en-US">
                          <a:effectLst/>
                          <a:latin typeface="inherit"/>
                        </a:rPr>
                        <a:t>季度会计报表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093077396"/>
                  </a:ext>
                </a:extLst>
              </a:tr>
              <a:tr h="313207">
                <a:tc vMerge="1">
                  <a:txBody>
                    <a:bodyPr/>
                    <a:lstStyle/>
                    <a:p>
                      <a:endParaRPr lang="zh-CN" altLang="en-US"/>
                    </a:p>
                  </a:txBody>
                  <a:tcPr/>
                </a:tc>
                <a:tc>
                  <a:txBody>
                    <a:bodyPr/>
                    <a:lstStyle/>
                    <a:p>
                      <a:pPr algn="ctr"/>
                      <a:r>
                        <a:rPr lang="zh-CN" altLang="en-US" dirty="0">
                          <a:effectLst/>
                          <a:latin typeface="inherit"/>
                        </a:rPr>
                        <a:t>月份会计报表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236122437"/>
                  </a:ext>
                </a:extLst>
              </a:tr>
            </a:tbl>
          </a:graphicData>
        </a:graphic>
      </p:graphicFrame>
      <p:sp>
        <p:nvSpPr>
          <p:cNvPr id="10" name="Rectangle 2">
            <a:extLst>
              <a:ext uri="{FF2B5EF4-FFF2-40B4-BE49-F238E27FC236}">
                <a16:creationId xmlns:a16="http://schemas.microsoft.com/office/drawing/2014/main" id="{761A6DBD-B852-4CCE-BDA2-AE48C98F0684}"/>
              </a:ext>
            </a:extLst>
          </p:cNvPr>
          <p:cNvSpPr>
            <a:spLocks noChangeArrowheads="1"/>
          </p:cNvSpPr>
          <p:nvPr/>
        </p:nvSpPr>
        <p:spPr bwMode="auto">
          <a:xfrm flipV="1">
            <a:off x="502091" y="1748154"/>
            <a:ext cx="1426642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a:ln>
                  <a:noFill/>
                </a:ln>
                <a:solidFill>
                  <a:schemeClr val="tx1"/>
                </a:solidFill>
                <a:effectLst/>
                <a:latin typeface="Arial" panose="020B0604020202020204" pitchFamily="34" charset="0"/>
              </a:rPr>
            </a:br>
            <a:endParaRPr kumimoji="0" lang="zh-CN" altLang="zh-CN"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000" b="0" i="0" u="none" strike="noStrike" cap="none" normalizeH="0" baseline="0">
                <a:ln>
                  <a:noFill/>
                </a:ln>
                <a:solidFill>
                  <a:srgbClr val="333333"/>
                </a:solidFill>
                <a:effectLst/>
                <a:latin typeface="微软雅黑" panose="020B0503020204020204" pitchFamily="34" charset="-122"/>
                <a:ea typeface="微软雅黑" panose="020B0503020204020204" pitchFamily="34" charset="-122"/>
              </a:rPr>
              <a:t> </a:t>
            </a:r>
            <a:endParaRPr kumimoji="0" lang="zh-CN"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48503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80415"/>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第三十章  会计报表</a:t>
            </a:r>
            <a:endParaRPr lang="en-US" altLang="zh-CN" sz="2400" dirty="0">
              <a:solidFill>
                <a:schemeClr val="bg1"/>
              </a:solidFill>
            </a:endParaRPr>
          </a:p>
        </p:txBody>
      </p:sp>
      <p:pic>
        <p:nvPicPr>
          <p:cNvPr id="8" name="图片 7">
            <a:extLst>
              <a:ext uri="{FF2B5EF4-FFF2-40B4-BE49-F238E27FC236}">
                <a16:creationId xmlns:a16="http://schemas.microsoft.com/office/drawing/2014/main" id="{512846A2-2DDF-46B6-B91A-D8DA8F87DD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8043" y="2008268"/>
            <a:ext cx="4276725" cy="3209925"/>
          </a:xfrm>
          <a:prstGeom prst="rect">
            <a:avLst/>
          </a:prstGeom>
        </p:spPr>
      </p:pic>
    </p:spTree>
    <p:extLst>
      <p:ext uri="{BB962C8B-B14F-4D97-AF65-F5344CB8AC3E}">
        <p14:creationId xmlns:p14="http://schemas.microsoft.com/office/powerpoint/2010/main" val="1804498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76115" y="717550"/>
            <a:ext cx="9464870" cy="6117829"/>
          </a:xfrm>
          <a:prstGeom prst="rect">
            <a:avLst/>
          </a:prstGeom>
          <a:noFill/>
        </p:spPr>
        <p:txBody>
          <a:bodyPr wrap="square" rtlCol="0" anchor="t">
            <a:spAutoFit/>
          </a:bodyPr>
          <a:lstStyle/>
          <a:p>
            <a:pPr>
              <a:lnSpc>
                <a:spcPct val="150000"/>
              </a:lnSpc>
            </a:pPr>
            <a:r>
              <a:rPr lang="zh-CN" altLang="en-US" sz="2400" dirty="0">
                <a:solidFill>
                  <a:schemeClr val="bg1"/>
                </a:solidFill>
              </a:rPr>
              <a:t>一、会计报表的概念</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、会计报表的概念</a:t>
            </a:r>
            <a:endParaRPr lang="en-US" altLang="zh-CN" sz="2400" dirty="0">
              <a:solidFill>
                <a:schemeClr val="bg1"/>
              </a:solidFill>
            </a:endParaRPr>
          </a:p>
          <a:p>
            <a:pPr>
              <a:lnSpc>
                <a:spcPct val="150000"/>
              </a:lnSpc>
            </a:pPr>
            <a:r>
              <a:rPr lang="zh-CN" altLang="en-US" sz="2400" dirty="0">
                <a:solidFill>
                  <a:schemeClr val="bg1"/>
                </a:solidFill>
              </a:rPr>
              <a:t>会计报表是以日常账簿资料为主要依据编制的，总括反映企业财务状况、经营成果和现金流量等会计信息的书面文件。它既是会计核算环节的最后一个环节，也是会计循环过程的终点。</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、会计报表的目标和作用</a:t>
            </a:r>
            <a:endParaRPr lang="en-US" altLang="zh-CN" sz="2400" dirty="0">
              <a:solidFill>
                <a:schemeClr val="bg1"/>
              </a:solidFill>
            </a:endParaRPr>
          </a:p>
          <a:p>
            <a:pPr>
              <a:lnSpc>
                <a:spcPct val="150000"/>
              </a:lnSpc>
            </a:pPr>
            <a:r>
              <a:rPr lang="zh-CN" altLang="en-US" sz="2400" dirty="0">
                <a:solidFill>
                  <a:schemeClr val="bg1"/>
                </a:solidFill>
              </a:rPr>
              <a:t>向会计报表使用者提供与企业财务状况、经营成果和现金流量等有关的会计信息</a:t>
            </a:r>
            <a:r>
              <a:rPr lang="en-US" altLang="zh-CN" sz="2400" dirty="0">
                <a:solidFill>
                  <a:schemeClr val="bg1"/>
                </a:solidFill>
              </a:rPr>
              <a:t>;</a:t>
            </a:r>
          </a:p>
          <a:p>
            <a:pPr>
              <a:lnSpc>
                <a:spcPct val="150000"/>
              </a:lnSpc>
            </a:pPr>
            <a:r>
              <a:rPr lang="zh-CN" altLang="en-US" sz="2400" dirty="0">
                <a:solidFill>
                  <a:schemeClr val="bg1"/>
                </a:solidFill>
              </a:rPr>
              <a:t>反映企业管理层受托责任的履行情况，有助于会计报表使用者作出经济决策。</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519901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6475812"/>
          </a:xfrm>
          <a:prstGeom prst="rect">
            <a:avLst/>
          </a:prstGeom>
          <a:noFill/>
        </p:spPr>
        <p:txBody>
          <a:bodyPr wrap="square" rtlCol="0" anchor="t">
            <a:spAutoFit/>
          </a:bodyPr>
          <a:lstStyle/>
          <a:p>
            <a:pPr>
              <a:lnSpc>
                <a:spcPct val="150000"/>
              </a:lnSpc>
            </a:pPr>
            <a:r>
              <a:rPr lang="zh-CN" altLang="en-US" sz="2800" dirty="0">
                <a:solidFill>
                  <a:schemeClr val="bg1"/>
                </a:solidFill>
              </a:rPr>
              <a:t>四、会计要素确认和计量基本原则</a:t>
            </a:r>
          </a:p>
          <a:p>
            <a:pPr>
              <a:lnSpc>
                <a:spcPct val="150000"/>
              </a:lnSpc>
            </a:pPr>
            <a:r>
              <a:rPr lang="zh-CN" altLang="en-US" sz="2800" dirty="0">
                <a:solidFill>
                  <a:schemeClr val="bg1"/>
                </a:solidFill>
              </a:rPr>
              <a:t>会计要素确认和计量基本原则包括：权责发生制原则</a:t>
            </a:r>
            <a:r>
              <a:rPr lang="en-US" altLang="zh-CN" sz="2800" dirty="0">
                <a:solidFill>
                  <a:schemeClr val="bg1"/>
                </a:solidFill>
              </a:rPr>
              <a:t>;</a:t>
            </a:r>
            <a:r>
              <a:rPr lang="zh-CN" altLang="en-US" sz="2800" dirty="0">
                <a:solidFill>
                  <a:schemeClr val="bg1"/>
                </a:solidFill>
              </a:rPr>
              <a:t>配比原则</a:t>
            </a:r>
            <a:r>
              <a:rPr lang="en-US" altLang="zh-CN" sz="2800" dirty="0">
                <a:solidFill>
                  <a:schemeClr val="bg1"/>
                </a:solidFill>
              </a:rPr>
              <a:t>;</a:t>
            </a:r>
            <a:r>
              <a:rPr lang="zh-CN" altLang="en-US" sz="2800" dirty="0">
                <a:solidFill>
                  <a:schemeClr val="bg1"/>
                </a:solidFill>
              </a:rPr>
              <a:t>历史成本原则</a:t>
            </a:r>
            <a:r>
              <a:rPr lang="en-US" altLang="zh-CN" sz="2800" dirty="0">
                <a:solidFill>
                  <a:schemeClr val="bg1"/>
                </a:solidFill>
              </a:rPr>
              <a:t>;</a:t>
            </a:r>
            <a:r>
              <a:rPr lang="zh-CN" altLang="en-US" sz="2800" dirty="0">
                <a:solidFill>
                  <a:schemeClr val="bg1"/>
                </a:solidFill>
              </a:rPr>
              <a:t>划分收益性支出与资本性支出原则。</a:t>
            </a:r>
          </a:p>
          <a:p>
            <a:pPr>
              <a:lnSpc>
                <a:spcPct val="150000"/>
              </a:lnSpc>
            </a:pPr>
            <a:r>
              <a:rPr lang="zh-CN" altLang="en-US" sz="2800" dirty="0">
                <a:solidFill>
                  <a:schemeClr val="bg1"/>
                </a:solidFill>
              </a:rPr>
              <a:t>五、会计基本前提</a:t>
            </a:r>
          </a:p>
          <a:p>
            <a:pPr>
              <a:lnSpc>
                <a:spcPct val="150000"/>
              </a:lnSpc>
            </a:pPr>
            <a:r>
              <a:rPr lang="zh-CN" altLang="en-US" sz="2800" dirty="0">
                <a:solidFill>
                  <a:schemeClr val="bg1"/>
                </a:solidFill>
              </a:rPr>
              <a:t>会计基本前提包括：会计主体、持续经营、会计分期、货币计量。</a:t>
            </a:r>
          </a:p>
          <a:p>
            <a:pPr>
              <a:lnSpc>
                <a:spcPct val="150000"/>
              </a:lnSpc>
            </a:pPr>
            <a:r>
              <a:rPr lang="zh-CN" altLang="en-US" sz="2800" dirty="0">
                <a:solidFill>
                  <a:schemeClr val="bg1"/>
                </a:solidFill>
              </a:rPr>
              <a:t>六、会计信息质量要求</a:t>
            </a:r>
          </a:p>
          <a:p>
            <a:pPr>
              <a:lnSpc>
                <a:spcPct val="150000"/>
              </a:lnSpc>
            </a:pPr>
            <a:r>
              <a:rPr lang="en-US" altLang="zh-CN" sz="2800" dirty="0">
                <a:solidFill>
                  <a:schemeClr val="bg1"/>
                </a:solidFill>
              </a:rPr>
              <a:t>《</a:t>
            </a:r>
            <a:r>
              <a:rPr lang="zh-CN" altLang="en-US" sz="2800" dirty="0">
                <a:solidFill>
                  <a:schemeClr val="bg1"/>
                </a:solidFill>
              </a:rPr>
              <a:t>企业会计准则</a:t>
            </a:r>
            <a:r>
              <a:rPr lang="en-US" altLang="zh-CN" sz="2800" dirty="0">
                <a:solidFill>
                  <a:schemeClr val="bg1"/>
                </a:solidFill>
              </a:rPr>
              <a:t>》</a:t>
            </a:r>
            <a:r>
              <a:rPr lang="zh-CN" altLang="en-US" sz="2800" dirty="0">
                <a:solidFill>
                  <a:schemeClr val="bg1"/>
                </a:solidFill>
              </a:rPr>
              <a:t>对企业提供的会计信息的质量要求包括：可靠性、相关性、清晰性、可比性、实质重于形式、重要性、谨慎性和及时性。</a:t>
            </a:r>
          </a:p>
          <a:p>
            <a:pPr>
              <a:lnSpc>
                <a:spcPct val="150000"/>
              </a:lnSpc>
            </a:pPr>
            <a:br>
              <a:rPr lang="zh-CN" altLang="en-US" sz="2800" dirty="0">
                <a:solidFill>
                  <a:schemeClr val="bg1"/>
                </a:solidFill>
              </a:rPr>
            </a:br>
            <a:endParaRPr lang="zh-CN" altLang="en-US" sz="2800" dirty="0">
              <a:solidFill>
                <a:schemeClr val="bg1"/>
              </a:solidFill>
            </a:endParaRPr>
          </a:p>
        </p:txBody>
      </p:sp>
    </p:spTree>
    <p:extLst>
      <p:ext uri="{BB962C8B-B14F-4D97-AF65-F5344CB8AC3E}">
        <p14:creationId xmlns:p14="http://schemas.microsoft.com/office/powerpoint/2010/main" val="9229741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76115" y="717550"/>
            <a:ext cx="9464870" cy="6117829"/>
          </a:xfrm>
          <a:prstGeom prst="rect">
            <a:avLst/>
          </a:prstGeom>
          <a:noFill/>
        </p:spPr>
        <p:txBody>
          <a:bodyPr wrap="square" rtlCol="0" anchor="t">
            <a:spAutoFit/>
          </a:bodyPr>
          <a:lstStyle/>
          <a:p>
            <a:pPr>
              <a:lnSpc>
                <a:spcPct val="150000"/>
              </a:lnSpc>
            </a:pPr>
            <a:r>
              <a:rPr lang="en-US" altLang="zh-CN" sz="2400" dirty="0">
                <a:solidFill>
                  <a:schemeClr val="bg1"/>
                </a:solidFill>
              </a:rPr>
              <a:t>3</a:t>
            </a:r>
            <a:r>
              <a:rPr lang="zh-CN" altLang="en-US" sz="2400" dirty="0">
                <a:solidFill>
                  <a:schemeClr val="bg1"/>
                </a:solidFill>
              </a:rPr>
              <a:t>、会计报表的编制要求</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）会计报表是根据日常的会计账簿记录及其他有关资料编制</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）会计报表的编制应当符合会计法和国家统一会计制度关于会计报表的编制要求、提供对象和提供期限的规定</a:t>
            </a:r>
            <a:r>
              <a:rPr lang="en-US" altLang="zh-CN" sz="2400" dirty="0">
                <a:solidFill>
                  <a:schemeClr val="bg1"/>
                </a:solidFill>
              </a:rPr>
              <a:t>;</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）企业编制的会计报表应当真实可靠、全面完整、编报及时、便于理解。</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、会计报表编制前的准备工作</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）全面财产清查。</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）检查会计事项的处理结果。</a:t>
            </a:r>
          </a:p>
          <a:p>
            <a:pPr>
              <a:lnSpc>
                <a:spcPct val="150000"/>
              </a:lnSpc>
            </a:pPr>
            <a:endParaRPr lang="zh-CN" altLang="en-US"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060817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76115" y="717550"/>
            <a:ext cx="9464870" cy="3347840"/>
          </a:xfrm>
          <a:prstGeom prst="rect">
            <a:avLst/>
          </a:prstGeom>
          <a:noFill/>
        </p:spPr>
        <p:txBody>
          <a:bodyPr wrap="square" rtlCol="0" anchor="t">
            <a:spAutoFit/>
          </a:bodyPr>
          <a:lstStyle/>
          <a:p>
            <a:pPr>
              <a:lnSpc>
                <a:spcPct val="150000"/>
              </a:lnSpc>
            </a:pPr>
            <a:r>
              <a:rPr lang="zh-CN" altLang="en-US" sz="2400" dirty="0">
                <a:solidFill>
                  <a:schemeClr val="bg1"/>
                </a:solidFill>
              </a:rPr>
              <a:t>二、主要会计报表</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、资产负债表</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、利润表</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、现金流量表</a:t>
            </a:r>
            <a:endParaRPr lang="en-US" altLang="zh-CN" sz="2400" dirty="0">
              <a:solidFill>
                <a:schemeClr val="bg1"/>
              </a:solidFill>
            </a:endParaRPr>
          </a:p>
          <a:p>
            <a:pPr>
              <a:lnSpc>
                <a:spcPct val="150000"/>
              </a:lnSpc>
            </a:pPr>
            <a:r>
              <a:rPr lang="zh-CN" altLang="en-US" sz="2400" dirty="0">
                <a:solidFill>
                  <a:schemeClr val="bg1"/>
                </a:solidFill>
              </a:rPr>
              <a:t>掌握概念、作用、格式与内容</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960336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76115" y="717550"/>
            <a:ext cx="9464870" cy="5009833"/>
          </a:xfrm>
          <a:prstGeom prst="rect">
            <a:avLst/>
          </a:prstGeom>
          <a:noFill/>
        </p:spPr>
        <p:txBody>
          <a:bodyPr wrap="square" rtlCol="0" anchor="t">
            <a:spAutoFit/>
          </a:bodyPr>
          <a:lstStyle/>
          <a:p>
            <a:pPr>
              <a:lnSpc>
                <a:spcPct val="150000"/>
              </a:lnSpc>
            </a:pPr>
            <a:r>
              <a:rPr lang="zh-CN" altLang="en-US" sz="2400" dirty="0">
                <a:solidFill>
                  <a:schemeClr val="bg1"/>
                </a:solidFill>
              </a:rPr>
              <a:t>三、会计报表附注</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、概念：财务报表附注：对在资产负债表、利润表、现金流量表和所有者权益变动表等报表中列示项目的文字描述或明细资料，以及对未能在这些报表中列示项目的说明等。</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、作用：</a:t>
            </a:r>
          </a:p>
          <a:p>
            <a:pPr>
              <a:lnSpc>
                <a:spcPct val="150000"/>
              </a:lnSpc>
            </a:pPr>
            <a:r>
              <a:rPr lang="zh-CN" altLang="en-US" sz="2400" dirty="0">
                <a:solidFill>
                  <a:schemeClr val="bg1"/>
                </a:solidFill>
              </a:rPr>
              <a:t>增进会计信息的可理解性，突出会计信息的重要性，提高会计信息的可比性，而且还可以反映作为整个会计报表组成部分的非数量信息以及其他比报表本身更为详细的信息。</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6978797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691362" y="942453"/>
            <a:ext cx="10067617" cy="2796407"/>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第三十一章  财务报表分析</a:t>
            </a:r>
            <a:endParaRPr lang="en-US" altLang="zh-CN" sz="2400" dirty="0">
              <a:solidFill>
                <a:schemeClr val="bg1"/>
              </a:solidFill>
            </a:endParaRPr>
          </a:p>
          <a:p>
            <a:pPr>
              <a:lnSpc>
                <a:spcPct val="150000"/>
              </a:lnSpc>
            </a:pPr>
            <a:r>
              <a:rPr lang="zh-CN" altLang="en-US" sz="2400" dirty="0">
                <a:solidFill>
                  <a:schemeClr val="bg1"/>
                </a:solidFill>
              </a:rPr>
              <a:t>理解会计报表分析的内容，掌握会计报</a:t>
            </a:r>
            <a:endParaRPr lang="en-US" altLang="zh-CN" sz="2400" dirty="0">
              <a:solidFill>
                <a:schemeClr val="bg1"/>
              </a:solidFill>
            </a:endParaRPr>
          </a:p>
          <a:p>
            <a:pPr>
              <a:lnSpc>
                <a:spcPct val="150000"/>
              </a:lnSpc>
            </a:pPr>
            <a:r>
              <a:rPr lang="zh-CN" altLang="en-US" sz="2400" dirty="0">
                <a:solidFill>
                  <a:schemeClr val="bg1"/>
                </a:solidFill>
              </a:rPr>
              <a:t>表分析的基本方法，辨别会计报表分析</a:t>
            </a:r>
            <a:endParaRPr lang="en-US" altLang="zh-CN" sz="2400" dirty="0">
              <a:solidFill>
                <a:schemeClr val="bg1"/>
              </a:solidFill>
            </a:endParaRPr>
          </a:p>
          <a:p>
            <a:pPr>
              <a:lnSpc>
                <a:spcPct val="150000"/>
              </a:lnSpc>
            </a:pPr>
            <a:r>
              <a:rPr lang="zh-CN" altLang="en-US" sz="2400" dirty="0">
                <a:solidFill>
                  <a:schemeClr val="bg1"/>
                </a:solidFill>
              </a:rPr>
              <a:t>中反映偿债能力、营运能力和盈利能力</a:t>
            </a:r>
            <a:endParaRPr lang="en-US" altLang="zh-CN" sz="2400" dirty="0">
              <a:solidFill>
                <a:schemeClr val="bg1"/>
              </a:solidFill>
            </a:endParaRPr>
          </a:p>
          <a:p>
            <a:pPr>
              <a:lnSpc>
                <a:spcPct val="150000"/>
              </a:lnSpc>
            </a:pPr>
            <a:r>
              <a:rPr lang="zh-CN" altLang="en-US" sz="2400" dirty="0">
                <a:solidFill>
                  <a:schemeClr val="bg1"/>
                </a:solidFill>
              </a:rPr>
              <a:t>的主要指标的计算方法。</a:t>
            </a:r>
            <a:endParaRPr lang="en-US" altLang="zh-CN" sz="2400" dirty="0">
              <a:solidFill>
                <a:schemeClr val="bg1"/>
              </a:solidFill>
            </a:endParaRPr>
          </a:p>
        </p:txBody>
      </p:sp>
      <p:pic>
        <p:nvPicPr>
          <p:cNvPr id="8" name="图片 7">
            <a:extLst>
              <a:ext uri="{FF2B5EF4-FFF2-40B4-BE49-F238E27FC236}">
                <a16:creationId xmlns:a16="http://schemas.microsoft.com/office/drawing/2014/main" id="{98167AE5-C5C7-4DD7-BB25-1489CB349E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1534" y="1567546"/>
            <a:ext cx="3555052" cy="4792210"/>
          </a:xfrm>
          <a:prstGeom prst="rect">
            <a:avLst/>
          </a:prstGeom>
        </p:spPr>
      </p:pic>
    </p:spTree>
    <p:extLst>
      <p:ext uri="{BB962C8B-B14F-4D97-AF65-F5344CB8AC3E}">
        <p14:creationId xmlns:p14="http://schemas.microsoft.com/office/powerpoint/2010/main" val="2759273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566396"/>
          </a:xfrm>
          <a:prstGeom prst="rect">
            <a:avLst/>
          </a:prstGeom>
          <a:noFill/>
        </p:spPr>
        <p:txBody>
          <a:bodyPr wrap="square" rtlCol="0" anchor="t">
            <a:spAutoFit/>
          </a:bodyPr>
          <a:lstStyle/>
          <a:p>
            <a:pPr>
              <a:lnSpc>
                <a:spcPct val="150000"/>
              </a:lnSpc>
            </a:pPr>
            <a:r>
              <a:rPr lang="zh-CN" altLang="en-US" sz="2400" dirty="0">
                <a:solidFill>
                  <a:schemeClr val="bg1"/>
                </a:solidFill>
              </a:rPr>
              <a:t>一、财务报表分析的概念及内容（是什么的问题）</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概念：财务报表分析简称财务分析，是通过收集、整理企业财务会计报告中的有关数据，并结合其他有关的补充信息，对去也的财务状况、经营成果和现金流量情况进行综合比较，并通过财务指标的高低评价企业的偿债能力、盈利能力、营运能力和发展能力，为企业投资者、债权人和其他利益关系人提供管理决策的依据。</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、内容：三项</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）偿债能力分析  （</a:t>
            </a:r>
            <a:r>
              <a:rPr lang="en-US" altLang="zh-CN" sz="2400" dirty="0">
                <a:solidFill>
                  <a:schemeClr val="bg1"/>
                </a:solidFill>
              </a:rPr>
              <a:t>2</a:t>
            </a:r>
            <a:r>
              <a:rPr lang="zh-CN" altLang="en-US" sz="2400" dirty="0">
                <a:solidFill>
                  <a:schemeClr val="bg1"/>
                </a:solidFill>
              </a:rPr>
              <a:t>）营运能力分析</a:t>
            </a:r>
            <a:r>
              <a:rPr lang="en-US" altLang="zh-CN" sz="2400" dirty="0">
                <a:solidFill>
                  <a:schemeClr val="bg1"/>
                </a:solidFill>
              </a:rPr>
              <a:t>  </a:t>
            </a: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）盈利能力分析</a:t>
            </a:r>
            <a:endParaRPr lang="en-US" altLang="zh-CN" sz="2400" dirty="0">
              <a:solidFill>
                <a:schemeClr val="bg1"/>
              </a:solidFill>
            </a:endParaRPr>
          </a:p>
        </p:txBody>
      </p:sp>
    </p:spTree>
    <p:extLst>
      <p:ext uri="{BB962C8B-B14F-4D97-AF65-F5344CB8AC3E}">
        <p14:creationId xmlns:p14="http://schemas.microsoft.com/office/powerpoint/2010/main" val="3922981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904402"/>
          </a:xfrm>
          <a:prstGeom prst="rect">
            <a:avLst/>
          </a:prstGeom>
          <a:noFill/>
        </p:spPr>
        <p:txBody>
          <a:bodyPr wrap="square" rtlCol="0" anchor="t">
            <a:spAutoFit/>
          </a:bodyPr>
          <a:lstStyle/>
          <a:p>
            <a:pPr>
              <a:lnSpc>
                <a:spcPct val="150000"/>
              </a:lnSpc>
            </a:pPr>
            <a:r>
              <a:rPr lang="zh-CN" altLang="en-US" sz="2400" dirty="0">
                <a:solidFill>
                  <a:schemeClr val="bg1"/>
                </a:solidFill>
              </a:rPr>
              <a:t>二、财务报表分析的意义（为什么的问题）</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、可以正确评价企业的财务状况、经营成果和现金流量情况，揭示企业经营活动中存在的矛盾和问题，为改善经营管理提供方向和线索；</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、可以预测企业未来的报酬和风险，检查企业预算完成情况，考核经营管理人员的业绩，为建立健全合理的激励机制提供帮助。</a:t>
            </a:r>
            <a:endParaRPr lang="en-US" altLang="zh-CN" sz="2400" dirty="0">
              <a:solidFill>
                <a:schemeClr val="bg1"/>
              </a:solidFill>
            </a:endParaRPr>
          </a:p>
        </p:txBody>
      </p:sp>
    </p:spTree>
    <p:extLst>
      <p:ext uri="{BB962C8B-B14F-4D97-AF65-F5344CB8AC3E}">
        <p14:creationId xmlns:p14="http://schemas.microsoft.com/office/powerpoint/2010/main" val="1606717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566396"/>
          </a:xfrm>
          <a:prstGeom prst="rect">
            <a:avLst/>
          </a:prstGeom>
          <a:noFill/>
        </p:spPr>
        <p:txBody>
          <a:bodyPr wrap="square" rtlCol="0" anchor="t">
            <a:spAutoFit/>
          </a:bodyPr>
          <a:lstStyle/>
          <a:p>
            <a:pPr>
              <a:lnSpc>
                <a:spcPct val="150000"/>
              </a:lnSpc>
            </a:pPr>
            <a:r>
              <a:rPr lang="zh-CN" altLang="en-US" sz="2400" dirty="0">
                <a:solidFill>
                  <a:schemeClr val="bg1"/>
                </a:solidFill>
              </a:rPr>
              <a:t>三、财务报表分析的方法（怎么办的问题）</a:t>
            </a:r>
            <a:endParaRPr lang="en-US" altLang="zh-CN" sz="2400" dirty="0">
              <a:solidFill>
                <a:schemeClr val="bg1"/>
              </a:solidFill>
            </a:endParaRPr>
          </a:p>
          <a:p>
            <a:pPr>
              <a:lnSpc>
                <a:spcPct val="150000"/>
              </a:lnSpc>
            </a:pPr>
            <a:r>
              <a:rPr lang="zh-CN" altLang="en-US" sz="2400" dirty="0">
                <a:solidFill>
                  <a:schemeClr val="bg1"/>
                </a:solidFill>
              </a:rPr>
              <a:t>财务报表分析常用的方法包括：比率分析法、比较分析法、趋势分析法。</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、比率分析法</a:t>
            </a:r>
            <a:endParaRPr lang="en-US" altLang="zh-CN" sz="2400" dirty="0">
              <a:solidFill>
                <a:schemeClr val="bg1"/>
              </a:solidFill>
            </a:endParaRPr>
          </a:p>
          <a:p>
            <a:pPr>
              <a:lnSpc>
                <a:spcPct val="150000"/>
              </a:lnSpc>
            </a:pPr>
            <a:r>
              <a:rPr lang="zh-CN" altLang="en-US" sz="2400" dirty="0">
                <a:solidFill>
                  <a:schemeClr val="bg1"/>
                </a:solidFill>
              </a:rPr>
              <a:t>比率分析法是指将会计报表及有关资料中两项彼此相关联的项目加以比较，通过计算关联项目的比率，揭示企业财务状况、经营成果和现金流量情况，确定经济活动变动程度的一种分析方法。</a:t>
            </a:r>
            <a:endParaRPr lang="en-US" altLang="zh-CN" sz="2400" dirty="0">
              <a:solidFill>
                <a:schemeClr val="bg1"/>
              </a:solidFill>
            </a:endParaRPr>
          </a:p>
          <a:p>
            <a:pPr>
              <a:lnSpc>
                <a:spcPct val="150000"/>
              </a:lnSpc>
            </a:pPr>
            <a:r>
              <a:rPr lang="zh-CN" altLang="en-US" sz="2400" dirty="0">
                <a:solidFill>
                  <a:schemeClr val="bg1"/>
                </a:solidFill>
              </a:rPr>
              <a:t>在比率分析中常用的财务比率有：相关比率、结构比率、效率比率</a:t>
            </a:r>
            <a:endParaRPr lang="en-US" altLang="zh-CN" sz="2400" dirty="0">
              <a:solidFill>
                <a:schemeClr val="bg1"/>
              </a:solidFill>
            </a:endParaRPr>
          </a:p>
        </p:txBody>
      </p:sp>
    </p:spTree>
    <p:extLst>
      <p:ext uri="{BB962C8B-B14F-4D97-AF65-F5344CB8AC3E}">
        <p14:creationId xmlns:p14="http://schemas.microsoft.com/office/powerpoint/2010/main" val="1803395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904402"/>
          </a:xfrm>
          <a:prstGeom prst="rect">
            <a:avLst/>
          </a:prstGeom>
          <a:noFill/>
        </p:spPr>
        <p:txBody>
          <a:bodyPr wrap="square" rtlCol="0" anchor="t">
            <a:spAutoFit/>
          </a:bodyPr>
          <a:lstStyle/>
          <a:p>
            <a:pPr>
              <a:lnSpc>
                <a:spcPct val="150000"/>
              </a:lnSpc>
            </a:pPr>
            <a:r>
              <a:rPr lang="zh-CN" altLang="en-US" sz="2400" dirty="0">
                <a:solidFill>
                  <a:schemeClr val="bg1"/>
                </a:solidFill>
              </a:rPr>
              <a:t>相关比率：它是以同一时期会计报表及有关资料中某个项目和与其相关又不同的项目加以比较所得的相关数值的比率，用于反映有关经济活动的相互关系。</a:t>
            </a:r>
            <a:endParaRPr lang="en-US" altLang="zh-CN" sz="2400" dirty="0">
              <a:solidFill>
                <a:schemeClr val="bg1"/>
              </a:solidFill>
            </a:endParaRPr>
          </a:p>
          <a:p>
            <a:pPr>
              <a:lnSpc>
                <a:spcPct val="150000"/>
              </a:lnSpc>
            </a:pPr>
            <a:r>
              <a:rPr lang="zh-CN" altLang="en-US" sz="2400" dirty="0">
                <a:solidFill>
                  <a:schemeClr val="bg1"/>
                </a:solidFill>
              </a:rPr>
              <a:t>结构比率：它是会计报表中某项目的数值占各项目总和的比率，反映部分与总体的关系。</a:t>
            </a:r>
            <a:endParaRPr lang="en-US" altLang="zh-CN" sz="2400" dirty="0">
              <a:solidFill>
                <a:schemeClr val="bg1"/>
              </a:solidFill>
            </a:endParaRPr>
          </a:p>
          <a:p>
            <a:pPr>
              <a:lnSpc>
                <a:spcPct val="150000"/>
              </a:lnSpc>
            </a:pPr>
            <a:r>
              <a:rPr lang="zh-CN" altLang="en-US" sz="2400" dirty="0">
                <a:solidFill>
                  <a:schemeClr val="bg1"/>
                </a:solidFill>
              </a:rPr>
              <a:t>效率比率：它是用以计算某项经济活动中所费与所得的比率，反映投入与产出的关系的比率。</a:t>
            </a:r>
            <a:endParaRPr lang="en-US" altLang="zh-CN" sz="2400" dirty="0">
              <a:solidFill>
                <a:schemeClr val="bg1"/>
              </a:solidFill>
            </a:endParaRPr>
          </a:p>
        </p:txBody>
      </p:sp>
    </p:spTree>
    <p:extLst>
      <p:ext uri="{BB962C8B-B14F-4D97-AF65-F5344CB8AC3E}">
        <p14:creationId xmlns:p14="http://schemas.microsoft.com/office/powerpoint/2010/main" val="3667956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563831"/>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、比较分析法</a:t>
            </a:r>
            <a:endParaRPr lang="en-US" altLang="zh-CN" sz="2400" dirty="0">
              <a:solidFill>
                <a:schemeClr val="bg1"/>
              </a:solidFill>
            </a:endParaRPr>
          </a:p>
          <a:p>
            <a:pPr>
              <a:lnSpc>
                <a:spcPct val="150000"/>
              </a:lnSpc>
            </a:pPr>
            <a:r>
              <a:rPr lang="zh-CN" altLang="en-US" sz="2400" dirty="0">
                <a:solidFill>
                  <a:schemeClr val="bg1"/>
                </a:solidFill>
              </a:rPr>
              <a:t>比较分析法是通过某项财务指标与性质相同的指标评价标准进行对比，揭示企业财务状况、经营成果和现金流量情况的一种分析方法。</a:t>
            </a:r>
            <a:endParaRPr lang="en-US" altLang="zh-CN" sz="2400" dirty="0">
              <a:solidFill>
                <a:schemeClr val="bg1"/>
              </a:solidFill>
            </a:endParaRPr>
          </a:p>
          <a:p>
            <a:pPr>
              <a:lnSpc>
                <a:spcPct val="150000"/>
              </a:lnSpc>
            </a:pPr>
            <a:r>
              <a:rPr lang="zh-CN" altLang="en-US" sz="2400" dirty="0">
                <a:solidFill>
                  <a:schemeClr val="bg1"/>
                </a:solidFill>
              </a:rPr>
              <a:t>比较分析法按比较对象的不同分为：绝对数比较分析、绝对数增减变动分析、百分比增减变动分析。</a:t>
            </a:r>
          </a:p>
          <a:p>
            <a:pPr>
              <a:lnSpc>
                <a:spcPct val="150000"/>
              </a:lnSpc>
            </a:pPr>
            <a:r>
              <a:rPr lang="zh-CN" altLang="en-US" sz="2400" dirty="0">
                <a:solidFill>
                  <a:schemeClr val="bg1"/>
                </a:solidFill>
              </a:rPr>
              <a:t>按照比较标准的不同分为：实际指标同计划指标比较、本期指标与上期指标比较、本企业指标同国内外先进企业指标比较</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495845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347840"/>
          </a:xfrm>
          <a:prstGeom prst="rect">
            <a:avLst/>
          </a:prstGeom>
          <a:noFill/>
        </p:spPr>
        <p:txBody>
          <a:bodyPr wrap="square" rtlCol="0" anchor="t">
            <a:spAutoFit/>
          </a:bodyPr>
          <a:lstStyle/>
          <a:p>
            <a:pPr>
              <a:lnSpc>
                <a:spcPct val="150000"/>
              </a:lnSpc>
            </a:pPr>
            <a:r>
              <a:rPr lang="en-US" altLang="zh-CN" sz="2400" dirty="0">
                <a:solidFill>
                  <a:schemeClr val="bg1"/>
                </a:solidFill>
              </a:rPr>
              <a:t>3</a:t>
            </a:r>
            <a:r>
              <a:rPr lang="zh-CN" altLang="en-US" sz="2400" dirty="0">
                <a:solidFill>
                  <a:schemeClr val="bg1"/>
                </a:solidFill>
              </a:rPr>
              <a:t>、趋势分析法</a:t>
            </a:r>
            <a:endParaRPr lang="en-US" altLang="zh-CN" sz="2400" dirty="0">
              <a:solidFill>
                <a:schemeClr val="bg1"/>
              </a:solidFill>
            </a:endParaRPr>
          </a:p>
          <a:p>
            <a:pPr>
              <a:lnSpc>
                <a:spcPct val="150000"/>
              </a:lnSpc>
            </a:pPr>
            <a:r>
              <a:rPr lang="zh-CN" altLang="en-US" sz="2400" dirty="0">
                <a:solidFill>
                  <a:schemeClr val="bg1"/>
                </a:solidFill>
              </a:rPr>
              <a:t>趋势分析法是利用会计报表提供的数据资料，将两期或多期连续的相同指标或比率进行定基对比和环比对比，得出它们增减变动的方向、数额和幅度，以揭示企业财务状况、经营成果和现金流量变化趋势的一种分析方法。</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514526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1954509"/>
          </a:xfrm>
          <a:prstGeom prst="rect">
            <a:avLst/>
          </a:prstGeom>
          <a:noFill/>
        </p:spPr>
        <p:txBody>
          <a:bodyPr wrap="square" rtlCol="0" anchor="t">
            <a:spAutoFit/>
          </a:bodyPr>
          <a:lstStyle/>
          <a:p>
            <a:pPr>
              <a:lnSpc>
                <a:spcPct val="150000"/>
              </a:lnSpc>
            </a:pPr>
            <a:r>
              <a:rPr lang="zh-CN" altLang="en-US" sz="2800" dirty="0">
                <a:solidFill>
                  <a:schemeClr val="bg1"/>
                </a:solidFill>
              </a:rPr>
              <a:t>七、会计法规</a:t>
            </a:r>
          </a:p>
          <a:p>
            <a:pPr>
              <a:lnSpc>
                <a:spcPct val="150000"/>
              </a:lnSpc>
            </a:pPr>
            <a:r>
              <a:rPr lang="zh-CN" altLang="en-US" sz="2800" dirty="0">
                <a:solidFill>
                  <a:schemeClr val="bg1"/>
                </a:solidFill>
              </a:rPr>
              <a:t>我国现行会计法规体系以</a:t>
            </a:r>
            <a:r>
              <a:rPr lang="en-US" altLang="zh-CN" sz="2800" dirty="0">
                <a:solidFill>
                  <a:schemeClr val="bg1"/>
                </a:solidFill>
              </a:rPr>
              <a:t>《</a:t>
            </a:r>
            <a:r>
              <a:rPr lang="zh-CN" altLang="en-US" sz="2800" dirty="0">
                <a:solidFill>
                  <a:schemeClr val="bg1"/>
                </a:solidFill>
              </a:rPr>
              <a:t>中华人民共和国会计法</a:t>
            </a:r>
            <a:r>
              <a:rPr lang="en-US" altLang="zh-CN" sz="2800" dirty="0">
                <a:solidFill>
                  <a:schemeClr val="bg1"/>
                </a:solidFill>
              </a:rPr>
              <a:t>》</a:t>
            </a:r>
            <a:r>
              <a:rPr lang="zh-CN" altLang="en-US" sz="2800" dirty="0">
                <a:solidFill>
                  <a:schemeClr val="bg1"/>
                </a:solidFill>
              </a:rPr>
              <a:t>为核心，以会计准则、财务规则和会计制度为主要内容。</a:t>
            </a:r>
          </a:p>
        </p:txBody>
      </p:sp>
    </p:spTree>
    <p:extLst>
      <p:ext uri="{BB962C8B-B14F-4D97-AF65-F5344CB8AC3E}">
        <p14:creationId xmlns:p14="http://schemas.microsoft.com/office/powerpoint/2010/main" val="2303833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1131848"/>
          </a:xfrm>
          <a:prstGeom prst="rect">
            <a:avLst/>
          </a:prstGeom>
          <a:noFill/>
        </p:spPr>
        <p:txBody>
          <a:bodyPr wrap="square" rtlCol="0" anchor="t">
            <a:spAutoFit/>
          </a:bodyPr>
          <a:lstStyle/>
          <a:p>
            <a:pPr>
              <a:lnSpc>
                <a:spcPct val="150000"/>
              </a:lnSpc>
            </a:pPr>
            <a:r>
              <a:rPr lang="zh-CN" altLang="en-US" sz="2400" dirty="0">
                <a:solidFill>
                  <a:schemeClr val="bg1"/>
                </a:solidFill>
              </a:rPr>
              <a:t>三、财务报表分析的基本指标</a:t>
            </a:r>
            <a:endParaRPr lang="en-US" altLang="zh-CN" sz="2400" dirty="0">
              <a:solidFill>
                <a:schemeClr val="bg1"/>
              </a:solidFill>
            </a:endParaRPr>
          </a:p>
          <a:p>
            <a:pPr>
              <a:lnSpc>
                <a:spcPct val="150000"/>
              </a:lnSpc>
            </a:pPr>
            <a:endParaRPr lang="en-US" altLang="zh-CN" sz="2400" dirty="0">
              <a:solidFill>
                <a:schemeClr val="bg1"/>
              </a:solidFill>
            </a:endParaRPr>
          </a:p>
        </p:txBody>
      </p:sp>
      <p:graphicFrame>
        <p:nvGraphicFramePr>
          <p:cNvPr id="2" name="表格 7">
            <a:extLst>
              <a:ext uri="{FF2B5EF4-FFF2-40B4-BE49-F238E27FC236}">
                <a16:creationId xmlns:a16="http://schemas.microsoft.com/office/drawing/2014/main" id="{621E94C1-95B0-45CE-8E63-B9113799A74D}"/>
              </a:ext>
            </a:extLst>
          </p:cNvPr>
          <p:cNvGraphicFramePr>
            <a:graphicFrameLocks noGrp="1"/>
          </p:cNvGraphicFramePr>
          <p:nvPr/>
        </p:nvGraphicFramePr>
        <p:xfrm>
          <a:off x="1641793" y="1633726"/>
          <a:ext cx="8127999" cy="4663440"/>
        </p:xfrm>
        <a:graphic>
          <a:graphicData uri="http://schemas.openxmlformats.org/drawingml/2006/table">
            <a:tbl>
              <a:tblPr firstRow="1" bandRow="1">
                <a:tableStyleId>{5C22544A-7EE6-4342-B048-85BDC9FD1C3A}</a:tableStyleId>
              </a:tblPr>
              <a:tblGrid>
                <a:gridCol w="791918">
                  <a:extLst>
                    <a:ext uri="{9D8B030D-6E8A-4147-A177-3AD203B41FA5}">
                      <a16:colId xmlns:a16="http://schemas.microsoft.com/office/drawing/2014/main" val="846605861"/>
                    </a:ext>
                  </a:extLst>
                </a:gridCol>
                <a:gridCol w="1716258">
                  <a:extLst>
                    <a:ext uri="{9D8B030D-6E8A-4147-A177-3AD203B41FA5}">
                      <a16:colId xmlns:a16="http://schemas.microsoft.com/office/drawing/2014/main" val="179610692"/>
                    </a:ext>
                  </a:extLst>
                </a:gridCol>
                <a:gridCol w="5619823">
                  <a:extLst>
                    <a:ext uri="{9D8B030D-6E8A-4147-A177-3AD203B41FA5}">
                      <a16:colId xmlns:a16="http://schemas.microsoft.com/office/drawing/2014/main" val="2819305984"/>
                    </a:ext>
                  </a:extLst>
                </a:gridCol>
              </a:tblGrid>
              <a:tr h="0">
                <a:tc rowSpan="6">
                  <a:txBody>
                    <a:bodyPr/>
                    <a:lstStyle/>
                    <a:p>
                      <a:r>
                        <a:rPr lang="zh-CN" altLang="en-US" sz="1800" b="0" i="0" kern="1200" dirty="0">
                          <a:solidFill>
                            <a:schemeClr val="lt1"/>
                          </a:solidFill>
                          <a:effectLst/>
                          <a:latin typeface="+mn-lt"/>
                          <a:ea typeface="+mn-ea"/>
                          <a:cs typeface="+mn-cs"/>
                        </a:rPr>
                        <a:t>反映企业偿债能力的财务比率指标</a:t>
                      </a:r>
                      <a:endParaRPr lang="zh-CN" altLang="en-US" dirty="0"/>
                    </a:p>
                  </a:txBody>
                  <a:tcPr/>
                </a:tc>
                <a:tc>
                  <a:txBody>
                    <a:bodyPr/>
                    <a:lstStyle/>
                    <a:p>
                      <a:r>
                        <a:rPr lang="zh-CN" altLang="en-US" sz="1800" b="0" i="0" kern="1200" dirty="0">
                          <a:solidFill>
                            <a:schemeClr val="lt1"/>
                          </a:solidFill>
                          <a:effectLst/>
                          <a:latin typeface="+mn-lt"/>
                          <a:ea typeface="+mn-ea"/>
                          <a:cs typeface="+mn-cs"/>
                        </a:rPr>
                        <a:t>流动比率</a:t>
                      </a:r>
                      <a:endParaRPr lang="zh-CN" altLang="en-US" dirty="0"/>
                    </a:p>
                  </a:txBody>
                  <a:tcPr/>
                </a:tc>
                <a:tc>
                  <a:txBody>
                    <a:bodyPr/>
                    <a:lstStyle/>
                    <a:p>
                      <a:r>
                        <a:rPr lang="zh-CN" altLang="en-US" sz="1800" b="0" i="0" kern="1200" dirty="0">
                          <a:solidFill>
                            <a:schemeClr val="lt1"/>
                          </a:solidFill>
                          <a:effectLst/>
                          <a:latin typeface="+mn-lt"/>
                          <a:ea typeface="+mn-ea"/>
                          <a:cs typeface="+mn-cs"/>
                        </a:rPr>
                        <a:t>流动资产和流动负债的比率。速动比率</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速动资产</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流动负债</a:t>
                      </a:r>
                      <a:endParaRPr lang="zh-CN" altLang="en-US" dirty="0"/>
                    </a:p>
                  </a:txBody>
                  <a:tcPr/>
                </a:tc>
                <a:extLst>
                  <a:ext uri="{0D108BD9-81ED-4DB2-BD59-A6C34878D82A}">
                    <a16:rowId xmlns:a16="http://schemas.microsoft.com/office/drawing/2014/main" val="905157522"/>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速动比率</a:t>
                      </a:r>
                      <a:endParaRPr lang="zh-CN" altLang="en-US" dirty="0"/>
                    </a:p>
                  </a:txBody>
                  <a:tcPr/>
                </a:tc>
                <a:tc>
                  <a:txBody>
                    <a:bodyPr/>
                    <a:lstStyle/>
                    <a:p>
                      <a:r>
                        <a:rPr lang="zh-CN" altLang="en-US" sz="1800" b="0" i="0" kern="1200" dirty="0">
                          <a:solidFill>
                            <a:schemeClr val="dk1"/>
                          </a:solidFill>
                          <a:effectLst/>
                          <a:latin typeface="+mn-lt"/>
                          <a:ea typeface="+mn-ea"/>
                          <a:cs typeface="+mn-cs"/>
                        </a:rPr>
                        <a:t>又称为酸性试验比率，是指速动资产同流动负债的比率。速动比率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（流动资产</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存货）</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流动负债</a:t>
                      </a:r>
                      <a:endParaRPr lang="zh-CN" altLang="en-US" dirty="0"/>
                    </a:p>
                  </a:txBody>
                  <a:tcPr/>
                </a:tc>
                <a:extLst>
                  <a:ext uri="{0D108BD9-81ED-4DB2-BD59-A6C34878D82A}">
                    <a16:rowId xmlns:a16="http://schemas.microsoft.com/office/drawing/2014/main" val="1536230734"/>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现金比率</a:t>
                      </a:r>
                      <a:endParaRPr lang="zh-CN" altLang="en-US" dirty="0"/>
                    </a:p>
                  </a:txBody>
                  <a:tcPr/>
                </a:tc>
                <a:tc>
                  <a:txBody>
                    <a:bodyPr/>
                    <a:lstStyle/>
                    <a:p>
                      <a:r>
                        <a:rPr lang="zh-CN" altLang="en-US" sz="1800" b="0" i="0" kern="1200" dirty="0">
                          <a:solidFill>
                            <a:schemeClr val="dk1"/>
                          </a:solidFill>
                          <a:effectLst/>
                          <a:latin typeface="+mn-lt"/>
                          <a:ea typeface="+mn-ea"/>
                          <a:cs typeface="+mn-cs"/>
                        </a:rPr>
                        <a:t>是企业现金与流动负债的比率，反映企业的即刻变现能力。现金比率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现金</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流动负债</a:t>
                      </a:r>
                      <a:endParaRPr lang="zh-CN" altLang="en-US" dirty="0"/>
                    </a:p>
                  </a:txBody>
                  <a:tcPr/>
                </a:tc>
                <a:extLst>
                  <a:ext uri="{0D108BD9-81ED-4DB2-BD59-A6C34878D82A}">
                    <a16:rowId xmlns:a16="http://schemas.microsoft.com/office/drawing/2014/main" val="1680166707"/>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资产负债率</a:t>
                      </a:r>
                      <a:endParaRPr lang="zh-CN" altLang="en-US" dirty="0"/>
                    </a:p>
                  </a:txBody>
                  <a:tcPr/>
                </a:tc>
                <a:tc>
                  <a:txBody>
                    <a:bodyPr/>
                    <a:lstStyle/>
                    <a:p>
                      <a:r>
                        <a:rPr lang="zh-CN" altLang="en-US" sz="1800" b="0" i="0" kern="1200" dirty="0">
                          <a:solidFill>
                            <a:schemeClr val="dk1"/>
                          </a:solidFill>
                          <a:effectLst/>
                          <a:latin typeface="+mn-lt"/>
                          <a:ea typeface="+mn-ea"/>
                          <a:cs typeface="+mn-cs"/>
                        </a:rPr>
                        <a:t>也称负债比率或举债经营比率，是指负债总额对全部资产总额之比。资产负债率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负债总额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资产总额</a:t>
                      </a:r>
                      <a:endParaRPr lang="zh-CN" altLang="en-US" dirty="0"/>
                    </a:p>
                  </a:txBody>
                  <a:tcPr/>
                </a:tc>
                <a:extLst>
                  <a:ext uri="{0D108BD9-81ED-4DB2-BD59-A6C34878D82A}">
                    <a16:rowId xmlns:a16="http://schemas.microsoft.com/office/drawing/2014/main" val="2145545485"/>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产权比率</a:t>
                      </a:r>
                      <a:endParaRPr lang="zh-CN" altLang="en-US" dirty="0"/>
                    </a:p>
                  </a:txBody>
                  <a:tcPr/>
                </a:tc>
                <a:tc>
                  <a:txBody>
                    <a:bodyPr/>
                    <a:lstStyle/>
                    <a:p>
                      <a:r>
                        <a:rPr lang="zh-CN" altLang="en-US" sz="1800" b="0" i="0" kern="1200" dirty="0">
                          <a:solidFill>
                            <a:schemeClr val="dk1"/>
                          </a:solidFill>
                          <a:effectLst/>
                          <a:latin typeface="+mn-lt"/>
                          <a:ea typeface="+mn-ea"/>
                          <a:cs typeface="+mn-cs"/>
                        </a:rPr>
                        <a:t>也称负债对所有者权益的比率，是制企业负债总额与所有者权益总额的比率。产权比率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负债总额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所有者权益总额</a:t>
                      </a:r>
                      <a:endParaRPr lang="zh-CN" altLang="en-US" dirty="0"/>
                    </a:p>
                  </a:txBody>
                  <a:tcPr/>
                </a:tc>
                <a:extLst>
                  <a:ext uri="{0D108BD9-81ED-4DB2-BD59-A6C34878D82A}">
                    <a16:rowId xmlns:a16="http://schemas.microsoft.com/office/drawing/2014/main" val="3213038618"/>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已获利息倍数</a:t>
                      </a:r>
                      <a:endParaRPr lang="zh-CN" altLang="en-US" dirty="0"/>
                    </a:p>
                  </a:txBody>
                  <a:tcPr/>
                </a:tc>
                <a:tc>
                  <a:txBody>
                    <a:bodyPr/>
                    <a:lstStyle/>
                    <a:p>
                      <a:r>
                        <a:rPr lang="zh-CN" altLang="en-US" sz="1800" b="0" i="0" kern="1200" dirty="0">
                          <a:solidFill>
                            <a:schemeClr val="dk1"/>
                          </a:solidFill>
                          <a:effectLst/>
                          <a:latin typeface="+mn-lt"/>
                          <a:ea typeface="+mn-ea"/>
                          <a:cs typeface="+mn-cs"/>
                        </a:rPr>
                        <a:t>又称利息保障倍数，是指企业息税前利润与利息费用的比率，反映企业用经营所得支付债务利息的能力。已获利息倍数</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息税前利润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利息费用</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（利润总额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利息费用）</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利息费用</a:t>
                      </a:r>
                      <a:endParaRPr lang="zh-CN" altLang="en-US" dirty="0"/>
                    </a:p>
                  </a:txBody>
                  <a:tcPr/>
                </a:tc>
                <a:extLst>
                  <a:ext uri="{0D108BD9-81ED-4DB2-BD59-A6C34878D82A}">
                    <a16:rowId xmlns:a16="http://schemas.microsoft.com/office/drawing/2014/main" val="3842513686"/>
                  </a:ext>
                </a:extLst>
              </a:tr>
            </a:tbl>
          </a:graphicData>
        </a:graphic>
      </p:graphicFrame>
    </p:spTree>
    <p:extLst>
      <p:ext uri="{BB962C8B-B14F-4D97-AF65-F5344CB8AC3E}">
        <p14:creationId xmlns:p14="http://schemas.microsoft.com/office/powerpoint/2010/main" val="2963437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77850"/>
          </a:xfrm>
          <a:prstGeom prst="rect">
            <a:avLst/>
          </a:prstGeom>
          <a:noFill/>
        </p:spPr>
        <p:txBody>
          <a:bodyPr wrap="square" rtlCol="0" anchor="t">
            <a:spAutoFit/>
          </a:bodyPr>
          <a:lstStyle/>
          <a:p>
            <a:pPr>
              <a:lnSpc>
                <a:spcPct val="150000"/>
              </a:lnSpc>
            </a:pPr>
            <a:endParaRPr lang="en-US" altLang="zh-CN" sz="2400" dirty="0">
              <a:solidFill>
                <a:schemeClr val="bg1"/>
              </a:solidFill>
            </a:endParaRPr>
          </a:p>
        </p:txBody>
      </p:sp>
      <p:graphicFrame>
        <p:nvGraphicFramePr>
          <p:cNvPr id="2" name="表格 7">
            <a:extLst>
              <a:ext uri="{FF2B5EF4-FFF2-40B4-BE49-F238E27FC236}">
                <a16:creationId xmlns:a16="http://schemas.microsoft.com/office/drawing/2014/main" id="{621E94C1-95B0-45CE-8E63-B9113799A74D}"/>
              </a:ext>
            </a:extLst>
          </p:cNvPr>
          <p:cNvGraphicFramePr>
            <a:graphicFrameLocks noGrp="1"/>
          </p:cNvGraphicFramePr>
          <p:nvPr/>
        </p:nvGraphicFramePr>
        <p:xfrm>
          <a:off x="1733013" y="1109328"/>
          <a:ext cx="8127999" cy="4953000"/>
        </p:xfrm>
        <a:graphic>
          <a:graphicData uri="http://schemas.openxmlformats.org/drawingml/2006/table">
            <a:tbl>
              <a:tblPr firstRow="1" bandRow="1">
                <a:tableStyleId>{5C22544A-7EE6-4342-B048-85BDC9FD1C3A}</a:tableStyleId>
              </a:tblPr>
              <a:tblGrid>
                <a:gridCol w="791918">
                  <a:extLst>
                    <a:ext uri="{9D8B030D-6E8A-4147-A177-3AD203B41FA5}">
                      <a16:colId xmlns:a16="http://schemas.microsoft.com/office/drawing/2014/main" val="846605861"/>
                    </a:ext>
                  </a:extLst>
                </a:gridCol>
                <a:gridCol w="1716258">
                  <a:extLst>
                    <a:ext uri="{9D8B030D-6E8A-4147-A177-3AD203B41FA5}">
                      <a16:colId xmlns:a16="http://schemas.microsoft.com/office/drawing/2014/main" val="179610692"/>
                    </a:ext>
                  </a:extLst>
                </a:gridCol>
                <a:gridCol w="5619823">
                  <a:extLst>
                    <a:ext uri="{9D8B030D-6E8A-4147-A177-3AD203B41FA5}">
                      <a16:colId xmlns:a16="http://schemas.microsoft.com/office/drawing/2014/main" val="2819305984"/>
                    </a:ext>
                  </a:extLst>
                </a:gridCol>
              </a:tblGrid>
              <a:tr h="0">
                <a:tc rowSpan="4">
                  <a:txBody>
                    <a:bodyPr/>
                    <a:lstStyle/>
                    <a:p>
                      <a:r>
                        <a:rPr lang="zh-CN" altLang="en-US" sz="1800" b="0" i="0" kern="1200">
                          <a:solidFill>
                            <a:schemeClr val="lt1"/>
                          </a:solidFill>
                          <a:effectLst/>
                          <a:latin typeface="+mn-lt"/>
                          <a:ea typeface="+mn-ea"/>
                          <a:cs typeface="+mn-cs"/>
                        </a:rPr>
                        <a:t>反映企业营运能力的财务比率指标</a:t>
                      </a:r>
                      <a:endParaRPr lang="zh-CN" altLang="en-US" dirty="0"/>
                    </a:p>
                  </a:txBody>
                  <a:tcPr/>
                </a:tc>
                <a:tc>
                  <a:txBody>
                    <a:bodyPr/>
                    <a:lstStyle/>
                    <a:p>
                      <a:r>
                        <a:rPr lang="zh-CN" altLang="en-US" sz="1800" b="0" i="0" kern="1200" dirty="0">
                          <a:solidFill>
                            <a:schemeClr val="lt1"/>
                          </a:solidFill>
                          <a:effectLst/>
                          <a:latin typeface="+mn-lt"/>
                          <a:ea typeface="+mn-ea"/>
                          <a:cs typeface="+mn-cs"/>
                        </a:rPr>
                        <a:t>应收账款周转率</a:t>
                      </a:r>
                      <a:endParaRPr lang="zh-CN" altLang="en-US" dirty="0"/>
                    </a:p>
                  </a:txBody>
                  <a:tcPr/>
                </a:tc>
                <a:tc>
                  <a:txBody>
                    <a:bodyPr/>
                    <a:lstStyle/>
                    <a:p>
                      <a:r>
                        <a:rPr lang="zh-CN" altLang="en-US" sz="1800" b="0" i="0" kern="1200" dirty="0">
                          <a:solidFill>
                            <a:schemeClr val="lt1"/>
                          </a:solidFill>
                          <a:effectLst/>
                          <a:latin typeface="+mn-lt"/>
                          <a:ea typeface="+mn-ea"/>
                          <a:cs typeface="+mn-cs"/>
                        </a:rPr>
                        <a:t>应收账款周转次数</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主营业务收入净额</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应收账款平均余额。主营业务收入净额</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主营业务收入</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销售退回、折让和折扣，应收账款平均余额</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（期初应收账款</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期末应收账款）</a:t>
                      </a:r>
                      <a:r>
                        <a:rPr lang="en-US" altLang="zh-CN" sz="1800" b="0" i="0" kern="1200" dirty="0">
                          <a:solidFill>
                            <a:schemeClr val="lt1"/>
                          </a:solidFill>
                          <a:effectLst/>
                          <a:latin typeface="+mn-lt"/>
                          <a:ea typeface="+mn-ea"/>
                          <a:cs typeface="+mn-cs"/>
                        </a:rPr>
                        <a:t>/2</a:t>
                      </a:r>
                    </a:p>
                    <a:p>
                      <a:r>
                        <a:rPr lang="zh-CN" altLang="en-US" sz="1800" b="0" i="0" kern="1200" dirty="0">
                          <a:solidFill>
                            <a:schemeClr val="lt1"/>
                          </a:solidFill>
                          <a:effectLst/>
                          <a:latin typeface="+mn-lt"/>
                          <a:ea typeface="+mn-ea"/>
                          <a:cs typeface="+mn-cs"/>
                        </a:rPr>
                        <a:t>应收账款周转天数</a:t>
                      </a:r>
                      <a:r>
                        <a:rPr lang="en-US" altLang="zh-CN" sz="1800" b="0" i="0" kern="1200" dirty="0">
                          <a:solidFill>
                            <a:schemeClr val="lt1"/>
                          </a:solidFill>
                          <a:effectLst/>
                          <a:latin typeface="+mn-lt"/>
                          <a:ea typeface="+mn-ea"/>
                          <a:cs typeface="+mn-cs"/>
                        </a:rPr>
                        <a:t>=360/</a:t>
                      </a:r>
                      <a:r>
                        <a:rPr lang="zh-CN" altLang="en-US" sz="1800" b="0" i="0" kern="1200" dirty="0">
                          <a:solidFill>
                            <a:schemeClr val="lt1"/>
                          </a:solidFill>
                          <a:effectLst/>
                          <a:latin typeface="+mn-lt"/>
                          <a:ea typeface="+mn-ea"/>
                          <a:cs typeface="+mn-cs"/>
                        </a:rPr>
                        <a:t>应收账款周转次数</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应收账款平均余额*</a:t>
                      </a:r>
                      <a:r>
                        <a:rPr lang="en-US" altLang="zh-CN" sz="1800" b="0" i="0" kern="1200" dirty="0">
                          <a:solidFill>
                            <a:schemeClr val="lt1"/>
                          </a:solidFill>
                          <a:effectLst/>
                          <a:latin typeface="+mn-lt"/>
                          <a:ea typeface="+mn-ea"/>
                          <a:cs typeface="+mn-cs"/>
                        </a:rPr>
                        <a:t>360/</a:t>
                      </a:r>
                      <a:r>
                        <a:rPr lang="zh-CN" altLang="en-US" sz="1800" b="0" i="0" kern="1200" dirty="0">
                          <a:solidFill>
                            <a:schemeClr val="lt1"/>
                          </a:solidFill>
                          <a:effectLst/>
                          <a:latin typeface="+mn-lt"/>
                          <a:ea typeface="+mn-ea"/>
                          <a:cs typeface="+mn-cs"/>
                        </a:rPr>
                        <a:t>主营业务收入净额</a:t>
                      </a:r>
                      <a:endParaRPr lang="zh-CN" altLang="en-US" dirty="0"/>
                    </a:p>
                  </a:txBody>
                  <a:tcPr/>
                </a:tc>
                <a:extLst>
                  <a:ext uri="{0D108BD9-81ED-4DB2-BD59-A6C34878D82A}">
                    <a16:rowId xmlns:a16="http://schemas.microsoft.com/office/drawing/2014/main" val="905157522"/>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存货周转率</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dk1"/>
                          </a:solidFill>
                          <a:effectLst/>
                          <a:latin typeface="+mn-lt"/>
                          <a:ea typeface="+mn-ea"/>
                          <a:cs typeface="+mn-cs"/>
                        </a:rPr>
                        <a:t>存货周转次数</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营业成本</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平均存货</a:t>
                      </a:r>
                      <a:endParaRPr lang="en-US" altLang="zh-CN" sz="1800" b="0"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dk1"/>
                          </a:solidFill>
                          <a:effectLst/>
                          <a:latin typeface="+mn-lt"/>
                          <a:ea typeface="+mn-ea"/>
                          <a:cs typeface="+mn-cs"/>
                        </a:rPr>
                        <a:t>平均存货</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（期初存货</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期末存货）</a:t>
                      </a:r>
                      <a:r>
                        <a:rPr lang="en-US" altLang="zh-CN" sz="1800" b="0" i="0" kern="1200" dirty="0">
                          <a:solidFill>
                            <a:schemeClr val="dk1"/>
                          </a:solidFill>
                          <a:effectLst/>
                          <a:latin typeface="+mn-lt"/>
                          <a:ea typeface="+mn-ea"/>
                          <a:cs typeface="+mn-cs"/>
                        </a:rPr>
                        <a:t>/2</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dk1"/>
                          </a:solidFill>
                          <a:effectLst/>
                          <a:latin typeface="+mn-lt"/>
                          <a:ea typeface="+mn-ea"/>
                          <a:cs typeface="+mn-cs"/>
                        </a:rPr>
                        <a:t>存货周转天数</a:t>
                      </a:r>
                      <a:r>
                        <a:rPr lang="en-US" altLang="zh-CN" sz="1800" b="0" i="0" kern="1200" dirty="0">
                          <a:solidFill>
                            <a:schemeClr val="dk1"/>
                          </a:solidFill>
                          <a:effectLst/>
                          <a:latin typeface="+mn-lt"/>
                          <a:ea typeface="+mn-ea"/>
                          <a:cs typeface="+mn-cs"/>
                        </a:rPr>
                        <a:t>=360/</a:t>
                      </a:r>
                      <a:r>
                        <a:rPr lang="zh-CN" altLang="en-US" sz="1800" b="0" i="0" kern="1200" dirty="0">
                          <a:solidFill>
                            <a:schemeClr val="dk1"/>
                          </a:solidFill>
                          <a:effectLst/>
                          <a:latin typeface="+mn-lt"/>
                          <a:ea typeface="+mn-ea"/>
                          <a:cs typeface="+mn-cs"/>
                        </a:rPr>
                        <a:t>存货周转次数</a:t>
                      </a:r>
                    </a:p>
                  </a:txBody>
                  <a:tcPr/>
                </a:tc>
                <a:extLst>
                  <a:ext uri="{0D108BD9-81ED-4DB2-BD59-A6C34878D82A}">
                    <a16:rowId xmlns:a16="http://schemas.microsoft.com/office/drawing/2014/main" val="1536230734"/>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流动资产周转率</a:t>
                      </a:r>
                      <a:endParaRPr lang="zh-CN" altLang="en-US" dirty="0"/>
                    </a:p>
                  </a:txBody>
                  <a:tcPr/>
                </a:tc>
                <a:tc>
                  <a:txBody>
                    <a:bodyPr/>
                    <a:lstStyle/>
                    <a:p>
                      <a:r>
                        <a:rPr lang="zh-CN" altLang="en-US" sz="1800" b="0" i="0" kern="1200" dirty="0">
                          <a:solidFill>
                            <a:schemeClr val="dk1"/>
                          </a:solidFill>
                          <a:effectLst/>
                          <a:latin typeface="+mn-lt"/>
                          <a:ea typeface="+mn-ea"/>
                          <a:cs typeface="+mn-cs"/>
                        </a:rPr>
                        <a:t>是主营业务收入净额与全部流动资产的平均余额的比率，反映企业流动资产的利用效率。</a:t>
                      </a:r>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流动资产周转率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主营业务收入净额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流动资产平均余额</a:t>
                      </a:r>
                      <a:endParaRPr lang="zh-CN" altLang="en-US" dirty="0"/>
                    </a:p>
                  </a:txBody>
                  <a:tcPr/>
                </a:tc>
                <a:extLst>
                  <a:ext uri="{0D108BD9-81ED-4DB2-BD59-A6C34878D82A}">
                    <a16:rowId xmlns:a16="http://schemas.microsoft.com/office/drawing/2014/main" val="1680166707"/>
                  </a:ext>
                </a:extLst>
              </a:tr>
              <a:tr h="111252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总资产周转率</a:t>
                      </a:r>
                      <a:endParaRPr lang="zh-CN" altLang="en-US" dirty="0"/>
                    </a:p>
                  </a:txBody>
                  <a:tcPr/>
                </a:tc>
                <a:tc>
                  <a:txBody>
                    <a:bodyPr/>
                    <a:lstStyle/>
                    <a:p>
                      <a:r>
                        <a:rPr lang="zh-CN" altLang="en-US" sz="1800" b="0" i="0" kern="1200" dirty="0">
                          <a:solidFill>
                            <a:schemeClr val="dk1"/>
                          </a:solidFill>
                          <a:effectLst/>
                          <a:latin typeface="+mn-lt"/>
                          <a:ea typeface="+mn-ea"/>
                          <a:cs typeface="+mn-cs"/>
                        </a:rPr>
                        <a:t>企业主营业务收入净额与全部资产的平均余额的比率。</a:t>
                      </a:r>
                      <a:endParaRPr lang="zh-CN" altLang="en-US" dirty="0"/>
                    </a:p>
                  </a:txBody>
                  <a:tcPr/>
                </a:tc>
                <a:extLst>
                  <a:ext uri="{0D108BD9-81ED-4DB2-BD59-A6C34878D82A}">
                    <a16:rowId xmlns:a16="http://schemas.microsoft.com/office/drawing/2014/main" val="2145545485"/>
                  </a:ext>
                </a:extLst>
              </a:tr>
            </a:tbl>
          </a:graphicData>
        </a:graphic>
      </p:graphicFrame>
    </p:spTree>
    <p:extLst>
      <p:ext uri="{BB962C8B-B14F-4D97-AF65-F5344CB8AC3E}">
        <p14:creationId xmlns:p14="http://schemas.microsoft.com/office/powerpoint/2010/main" val="2686510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77850"/>
          </a:xfrm>
          <a:prstGeom prst="rect">
            <a:avLst/>
          </a:prstGeom>
          <a:noFill/>
        </p:spPr>
        <p:txBody>
          <a:bodyPr wrap="square" rtlCol="0" anchor="t">
            <a:spAutoFit/>
          </a:bodyPr>
          <a:lstStyle/>
          <a:p>
            <a:pPr>
              <a:lnSpc>
                <a:spcPct val="150000"/>
              </a:lnSpc>
            </a:pPr>
            <a:endParaRPr lang="en-US" altLang="zh-CN" sz="2400" dirty="0">
              <a:solidFill>
                <a:schemeClr val="bg1"/>
              </a:solidFill>
            </a:endParaRPr>
          </a:p>
        </p:txBody>
      </p:sp>
      <p:graphicFrame>
        <p:nvGraphicFramePr>
          <p:cNvPr id="2" name="表格 7">
            <a:extLst>
              <a:ext uri="{FF2B5EF4-FFF2-40B4-BE49-F238E27FC236}">
                <a16:creationId xmlns:a16="http://schemas.microsoft.com/office/drawing/2014/main" id="{621E94C1-95B0-45CE-8E63-B9113799A74D}"/>
              </a:ext>
            </a:extLst>
          </p:cNvPr>
          <p:cNvGraphicFramePr>
            <a:graphicFrameLocks noGrp="1"/>
          </p:cNvGraphicFramePr>
          <p:nvPr/>
        </p:nvGraphicFramePr>
        <p:xfrm>
          <a:off x="1733013" y="1109328"/>
          <a:ext cx="8128000" cy="4767580"/>
        </p:xfrm>
        <a:graphic>
          <a:graphicData uri="http://schemas.openxmlformats.org/drawingml/2006/table">
            <a:tbl>
              <a:tblPr firstRow="1" bandRow="1">
                <a:tableStyleId>{5C22544A-7EE6-4342-B048-85BDC9FD1C3A}</a:tableStyleId>
              </a:tblPr>
              <a:tblGrid>
                <a:gridCol w="791918">
                  <a:extLst>
                    <a:ext uri="{9D8B030D-6E8A-4147-A177-3AD203B41FA5}">
                      <a16:colId xmlns:a16="http://schemas.microsoft.com/office/drawing/2014/main" val="846605861"/>
                    </a:ext>
                  </a:extLst>
                </a:gridCol>
                <a:gridCol w="1716258">
                  <a:extLst>
                    <a:ext uri="{9D8B030D-6E8A-4147-A177-3AD203B41FA5}">
                      <a16:colId xmlns:a16="http://schemas.microsoft.com/office/drawing/2014/main" val="179610692"/>
                    </a:ext>
                  </a:extLst>
                </a:gridCol>
                <a:gridCol w="5619824">
                  <a:extLst>
                    <a:ext uri="{9D8B030D-6E8A-4147-A177-3AD203B41FA5}">
                      <a16:colId xmlns:a16="http://schemas.microsoft.com/office/drawing/2014/main" val="2819305984"/>
                    </a:ext>
                  </a:extLst>
                </a:gridCol>
              </a:tblGrid>
              <a:tr h="0">
                <a:tc rowSpan="5">
                  <a:txBody>
                    <a:bodyPr/>
                    <a:lstStyle/>
                    <a:p>
                      <a:r>
                        <a:rPr lang="zh-CN" altLang="en-US" sz="1800" b="0" i="0" kern="1200" dirty="0">
                          <a:solidFill>
                            <a:schemeClr val="lt1"/>
                          </a:solidFill>
                          <a:effectLst/>
                          <a:latin typeface="+mn-lt"/>
                          <a:ea typeface="+mn-ea"/>
                          <a:cs typeface="+mn-cs"/>
                        </a:rPr>
                        <a:t>反映企业盈利能力的财务比率指标</a:t>
                      </a:r>
                      <a:endParaRPr lang="zh-CN" altLang="en-US" dirty="0"/>
                    </a:p>
                  </a:txBody>
                  <a:tcPr/>
                </a:tc>
                <a:tc>
                  <a:txBody>
                    <a:bodyPr/>
                    <a:lstStyle/>
                    <a:p>
                      <a:r>
                        <a:rPr lang="zh-CN" altLang="en-US" sz="1800" b="0" i="0" kern="1200" dirty="0">
                          <a:solidFill>
                            <a:schemeClr val="lt1"/>
                          </a:solidFill>
                          <a:effectLst/>
                          <a:latin typeface="+mn-lt"/>
                          <a:ea typeface="+mn-ea"/>
                          <a:cs typeface="+mn-cs"/>
                        </a:rPr>
                        <a:t>营业利润率</a:t>
                      </a:r>
                      <a:endParaRPr lang="zh-CN" altLang="en-US" dirty="0"/>
                    </a:p>
                  </a:txBody>
                  <a:tcPr/>
                </a:tc>
                <a:tc>
                  <a:txBody>
                    <a:bodyPr/>
                    <a:lstStyle/>
                    <a:p>
                      <a:r>
                        <a:rPr lang="zh-CN" altLang="en-US" dirty="0"/>
                        <a:t>（营业利润</a:t>
                      </a:r>
                      <a:r>
                        <a:rPr lang="en-US" altLang="zh-CN" dirty="0"/>
                        <a:t>/</a:t>
                      </a:r>
                      <a:r>
                        <a:rPr lang="zh-CN" altLang="en-US" dirty="0"/>
                        <a:t>业务收入）*</a:t>
                      </a:r>
                      <a:r>
                        <a:rPr lang="en-US" altLang="zh-CN" dirty="0"/>
                        <a:t>100%</a:t>
                      </a:r>
                      <a:endParaRPr lang="zh-CN" altLang="en-US" dirty="0"/>
                    </a:p>
                  </a:txBody>
                  <a:tcPr/>
                </a:tc>
                <a:extLst>
                  <a:ext uri="{0D108BD9-81ED-4DB2-BD59-A6C34878D82A}">
                    <a16:rowId xmlns:a16="http://schemas.microsoft.com/office/drawing/2014/main" val="905157522"/>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营业净利润率</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dk1"/>
                          </a:solidFill>
                          <a:effectLst/>
                          <a:latin typeface="+mn-lt"/>
                          <a:ea typeface="+mn-ea"/>
                          <a:cs typeface="+mn-cs"/>
                        </a:rPr>
                        <a:t>营业净利润率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主营业务收入净额）*</a:t>
                      </a:r>
                      <a:r>
                        <a:rPr lang="en-US" altLang="zh-CN" sz="1800" b="0" i="0" kern="1200" dirty="0">
                          <a:solidFill>
                            <a:schemeClr val="dk1"/>
                          </a:solidFill>
                          <a:effectLst/>
                          <a:latin typeface="+mn-lt"/>
                          <a:ea typeface="+mn-ea"/>
                          <a:cs typeface="+mn-cs"/>
                        </a:rPr>
                        <a:t>100%</a:t>
                      </a:r>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利润总额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所得税额</a:t>
                      </a:r>
                    </a:p>
                  </a:txBody>
                  <a:tcPr/>
                </a:tc>
                <a:extLst>
                  <a:ext uri="{0D108BD9-81ED-4DB2-BD59-A6C34878D82A}">
                    <a16:rowId xmlns:a16="http://schemas.microsoft.com/office/drawing/2014/main" val="1536230734"/>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资本收益率</a:t>
                      </a:r>
                      <a:endParaRPr lang="zh-CN" altLang="en-US" dirty="0"/>
                    </a:p>
                  </a:txBody>
                  <a:tcPr/>
                </a:tc>
                <a:tc>
                  <a:txBody>
                    <a:bodyPr/>
                    <a:lstStyle/>
                    <a:p>
                      <a:r>
                        <a:rPr lang="en-US" altLang="zh-CN" dirty="0"/>
                        <a:t>【</a:t>
                      </a:r>
                      <a:r>
                        <a:rPr lang="zh-CN" altLang="en-US" dirty="0"/>
                        <a:t>净利润</a:t>
                      </a:r>
                      <a:r>
                        <a:rPr lang="en-US" altLang="zh-CN" dirty="0"/>
                        <a:t>/</a:t>
                      </a:r>
                      <a:r>
                        <a:rPr lang="zh-CN" altLang="en-US" dirty="0"/>
                        <a:t>实收资本（或股本）</a:t>
                      </a:r>
                      <a:r>
                        <a:rPr lang="en-US" altLang="zh-CN" dirty="0"/>
                        <a:t>】*100%</a:t>
                      </a:r>
                      <a:endParaRPr lang="zh-CN" altLang="en-US" dirty="0"/>
                    </a:p>
                  </a:txBody>
                  <a:tcPr/>
                </a:tc>
                <a:extLst>
                  <a:ext uri="{0D108BD9-81ED-4DB2-BD59-A6C34878D82A}">
                    <a16:rowId xmlns:a16="http://schemas.microsoft.com/office/drawing/2014/main" val="1680166707"/>
                  </a:ext>
                </a:extLst>
              </a:tr>
              <a:tr h="55626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净资产收益率</a:t>
                      </a:r>
                      <a:endParaRPr lang="zh-CN" altLang="en-US" dirty="0"/>
                    </a:p>
                  </a:txBody>
                  <a:tcPr/>
                </a:tc>
                <a:tc>
                  <a:txBody>
                    <a:bodyPr/>
                    <a:lstStyle/>
                    <a:p>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所有者权益平均余额）*</a:t>
                      </a:r>
                      <a:r>
                        <a:rPr lang="en-US" altLang="zh-CN" sz="1800" b="0" i="0" kern="1200" dirty="0">
                          <a:solidFill>
                            <a:schemeClr val="dk1"/>
                          </a:solidFill>
                          <a:effectLst/>
                          <a:latin typeface="+mn-lt"/>
                          <a:ea typeface="+mn-ea"/>
                          <a:cs typeface="+mn-cs"/>
                        </a:rPr>
                        <a:t>100%</a:t>
                      </a:r>
                      <a:endParaRPr lang="zh-CN" altLang="en-US" dirty="0"/>
                    </a:p>
                  </a:txBody>
                  <a:tcPr/>
                </a:tc>
                <a:extLst>
                  <a:ext uri="{0D108BD9-81ED-4DB2-BD59-A6C34878D82A}">
                    <a16:rowId xmlns:a16="http://schemas.microsoft.com/office/drawing/2014/main" val="2145545485"/>
                  </a:ext>
                </a:extLst>
              </a:tr>
              <a:tr h="556260">
                <a:tc vMerge="1">
                  <a:txBody>
                    <a:bodyPr/>
                    <a:lstStyle/>
                    <a:p>
                      <a:endParaRPr lang="zh-CN" altLang="en-US"/>
                    </a:p>
                  </a:txBody>
                  <a:tcPr/>
                </a:tc>
                <a:tc>
                  <a:txBody>
                    <a:bodyPr/>
                    <a:lstStyle/>
                    <a:p>
                      <a:r>
                        <a:rPr lang="zh-CN" altLang="en-US" sz="1800" b="0" i="0" kern="1200" dirty="0">
                          <a:solidFill>
                            <a:schemeClr val="dk1"/>
                          </a:solidFill>
                          <a:effectLst/>
                          <a:latin typeface="+mn-lt"/>
                          <a:ea typeface="+mn-ea"/>
                          <a:cs typeface="+mn-cs"/>
                        </a:rPr>
                        <a:t>资产净利润率</a:t>
                      </a:r>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r>
                        <a:rPr lang="zh-CN" altLang="en-US" dirty="0"/>
                        <a:t>普通每股收益</a:t>
                      </a:r>
                      <a:endParaRPr lang="en-US" altLang="zh-CN" dirty="0"/>
                    </a:p>
                    <a:p>
                      <a:endParaRPr lang="en-US" altLang="zh-CN" dirty="0"/>
                    </a:p>
                    <a:p>
                      <a:r>
                        <a:rPr lang="zh-CN" altLang="en-US" sz="1800" b="0" i="0" kern="1200" dirty="0">
                          <a:solidFill>
                            <a:schemeClr val="dk1"/>
                          </a:solidFill>
                          <a:effectLst/>
                          <a:latin typeface="+mn-lt"/>
                          <a:ea typeface="+mn-ea"/>
                          <a:cs typeface="+mn-cs"/>
                        </a:rPr>
                        <a:t>市盈率</a:t>
                      </a:r>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资本保值增值率</a:t>
                      </a:r>
                      <a:endParaRPr lang="en-US" altLang="zh-CN" dirty="0"/>
                    </a:p>
                    <a:p>
                      <a:endParaRPr lang="zh-CN" altLang="en-US" dirty="0"/>
                    </a:p>
                  </a:txBody>
                  <a:tcPr/>
                </a:tc>
                <a:tc>
                  <a:txBody>
                    <a:bodyPr/>
                    <a:lstStyle/>
                    <a:p>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平均资产总额）*</a:t>
                      </a:r>
                      <a:r>
                        <a:rPr lang="en-US" altLang="zh-CN" sz="1800" b="0" i="0" kern="1200" dirty="0">
                          <a:solidFill>
                            <a:schemeClr val="dk1"/>
                          </a:solidFill>
                          <a:effectLst/>
                          <a:latin typeface="+mn-lt"/>
                          <a:ea typeface="+mn-ea"/>
                          <a:cs typeface="+mn-cs"/>
                        </a:rPr>
                        <a:t>100%</a:t>
                      </a:r>
                      <a:r>
                        <a:rPr lang="zh-CN" altLang="en-US" sz="1800" b="0" i="0" kern="1200" dirty="0">
                          <a:solidFill>
                            <a:schemeClr val="dk1"/>
                          </a:solidFill>
                          <a:effectLst/>
                          <a:latin typeface="+mn-lt"/>
                          <a:ea typeface="+mn-ea"/>
                          <a:cs typeface="+mn-cs"/>
                        </a:rPr>
                        <a:t>，平均资产总额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（期初资产总额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期末资产总额）</a:t>
                      </a:r>
                      <a:r>
                        <a:rPr lang="en-US" altLang="zh-CN" sz="1800" b="0" i="0" kern="1200" dirty="0">
                          <a:solidFill>
                            <a:schemeClr val="dk1"/>
                          </a:solidFill>
                          <a:effectLst/>
                          <a:latin typeface="+mn-lt"/>
                          <a:ea typeface="+mn-ea"/>
                          <a:cs typeface="+mn-cs"/>
                        </a:rPr>
                        <a:t>/2</a:t>
                      </a:r>
                    </a:p>
                    <a:p>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优先股股利）</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发行在外的普通股股数</a:t>
                      </a:r>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普通股美股市场价格</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普通股每股收益</a:t>
                      </a:r>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（期末所有者权益</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期初所有者权益）*</a:t>
                      </a:r>
                      <a:r>
                        <a:rPr lang="en-US" altLang="zh-CN" sz="1800" b="0" i="0" kern="1200" dirty="0">
                          <a:solidFill>
                            <a:schemeClr val="dk1"/>
                          </a:solidFill>
                          <a:effectLst/>
                          <a:latin typeface="+mn-lt"/>
                          <a:ea typeface="+mn-ea"/>
                          <a:cs typeface="+mn-cs"/>
                        </a:rPr>
                        <a:t>100%</a:t>
                      </a:r>
                      <a:endParaRPr lang="zh-CN" altLang="en-US" dirty="0"/>
                    </a:p>
                  </a:txBody>
                  <a:tcPr/>
                </a:tc>
                <a:extLst>
                  <a:ext uri="{0D108BD9-81ED-4DB2-BD59-A6C34878D82A}">
                    <a16:rowId xmlns:a16="http://schemas.microsoft.com/office/drawing/2014/main" val="2457629301"/>
                  </a:ext>
                </a:extLst>
              </a:tr>
            </a:tbl>
          </a:graphicData>
        </a:graphic>
      </p:graphicFrame>
    </p:spTree>
    <p:extLst>
      <p:ext uri="{BB962C8B-B14F-4D97-AF65-F5344CB8AC3E}">
        <p14:creationId xmlns:p14="http://schemas.microsoft.com/office/powerpoint/2010/main" val="45258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2057743"/>
          </a:xfrm>
          <a:prstGeom prst="rect">
            <a:avLst/>
          </a:prstGeom>
          <a:noFill/>
        </p:spPr>
        <p:txBody>
          <a:bodyPr wrap="square" rtlCol="0" anchor="t">
            <a:spAutoFit/>
          </a:bodyPr>
          <a:lstStyle/>
          <a:p>
            <a:pPr algn="ctr"/>
            <a:r>
              <a:rPr lang="zh-CN" altLang="en-US" sz="2400" dirty="0">
                <a:solidFill>
                  <a:schemeClr val="bg1"/>
                </a:solidFill>
              </a:rPr>
              <a:t>第三十二章  政府会计（非重点章节）</a:t>
            </a:r>
            <a:endParaRPr lang="en-US" altLang="zh-CN" sz="2400" dirty="0">
              <a:solidFill>
                <a:schemeClr val="bg1"/>
              </a:solidFill>
            </a:endParaRPr>
          </a:p>
          <a:p>
            <a:pPr>
              <a:lnSpc>
                <a:spcPct val="150000"/>
              </a:lnSpc>
            </a:pPr>
            <a:r>
              <a:rPr lang="zh-CN" altLang="en-US" sz="2400" dirty="0">
                <a:solidFill>
                  <a:schemeClr val="bg1"/>
                </a:solidFill>
              </a:rPr>
              <a:t>政府会计。理解政府会计的概念，掌握政府财务会计要素和政府预算会计要素，辨别政府决算报告的概念与政府财务报告的概念。</a:t>
            </a:r>
            <a:endParaRPr lang="en-US" altLang="zh-CN" sz="2400" dirty="0">
              <a:solidFill>
                <a:schemeClr val="bg1"/>
              </a:solidFill>
            </a:endParaRPr>
          </a:p>
        </p:txBody>
      </p:sp>
    </p:spTree>
    <p:extLst>
      <p:ext uri="{BB962C8B-B14F-4D97-AF65-F5344CB8AC3E}">
        <p14:creationId xmlns:p14="http://schemas.microsoft.com/office/powerpoint/2010/main" val="2690320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50CE76F7-86E2-4DA2-881D-BAA6579C30AD}"/>
              </a:ext>
            </a:extLst>
          </p:cNvPr>
          <p:cNvPicPr>
            <a:picLocks noChangeAspect="1"/>
          </p:cNvPicPr>
          <p:nvPr/>
        </p:nvPicPr>
        <p:blipFill>
          <a:blip r:embed="rId4"/>
          <a:stretch>
            <a:fillRect/>
          </a:stretch>
        </p:blipFill>
        <p:spPr>
          <a:xfrm>
            <a:off x="953143" y="1136162"/>
            <a:ext cx="10285714" cy="4589388"/>
          </a:xfrm>
          <a:prstGeom prst="rect">
            <a:avLst/>
          </a:prstGeom>
        </p:spPr>
      </p:pic>
    </p:spTree>
    <p:extLst>
      <p:ext uri="{BB962C8B-B14F-4D97-AF65-F5344CB8AC3E}">
        <p14:creationId xmlns:p14="http://schemas.microsoft.com/office/powerpoint/2010/main" val="33999676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1951496"/>
          </a:xfrm>
          <a:prstGeom prst="rect">
            <a:avLst/>
          </a:prstGeom>
          <a:noFill/>
        </p:spPr>
        <p:txBody>
          <a:bodyPr wrap="square" rtlCol="0" anchor="t">
            <a:spAutoFit/>
          </a:bodyPr>
          <a:lstStyle/>
          <a:p>
            <a:pPr algn="ctr">
              <a:lnSpc>
                <a:spcPct val="150000"/>
              </a:lnSpc>
            </a:pPr>
            <a:r>
              <a:rPr lang="zh-CN" altLang="en-US" sz="2800" dirty="0">
                <a:solidFill>
                  <a:schemeClr val="bg1"/>
                </a:solidFill>
              </a:rPr>
              <a:t>第二十九章 会计循环</a:t>
            </a:r>
            <a:endParaRPr lang="en-US" altLang="zh-CN" sz="2800" dirty="0">
              <a:solidFill>
                <a:schemeClr val="bg1"/>
              </a:solidFill>
            </a:endParaRPr>
          </a:p>
          <a:p>
            <a:pPr>
              <a:lnSpc>
                <a:spcPct val="150000"/>
              </a:lnSpc>
            </a:pPr>
            <a:r>
              <a:rPr lang="zh-CN" altLang="en-US" sz="2800" dirty="0">
                <a:solidFill>
                  <a:schemeClr val="bg1"/>
                </a:solidFill>
              </a:rPr>
              <a:t>一、会计确认</a:t>
            </a:r>
            <a:endParaRPr lang="en-US" altLang="zh-CN" sz="2800" dirty="0">
              <a:solidFill>
                <a:schemeClr val="bg1"/>
              </a:solidFill>
            </a:endParaRPr>
          </a:p>
          <a:p>
            <a:pPr>
              <a:lnSpc>
                <a:spcPct val="150000"/>
              </a:lnSpc>
            </a:pPr>
            <a:endParaRPr lang="zh-CN" altLang="en-US" sz="2800" dirty="0">
              <a:solidFill>
                <a:schemeClr val="bg1"/>
              </a:solidFill>
            </a:endParaRPr>
          </a:p>
        </p:txBody>
      </p:sp>
      <p:pic>
        <p:nvPicPr>
          <p:cNvPr id="8" name="图片 7">
            <a:extLst>
              <a:ext uri="{FF2B5EF4-FFF2-40B4-BE49-F238E27FC236}">
                <a16:creationId xmlns:a16="http://schemas.microsoft.com/office/drawing/2014/main" id="{D40431FD-48C4-4F82-BFA1-4A509A0799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7270" y="1619223"/>
            <a:ext cx="7067401" cy="4813473"/>
          </a:xfrm>
          <a:prstGeom prst="rect">
            <a:avLst/>
          </a:prstGeom>
        </p:spPr>
      </p:pic>
    </p:spTree>
    <p:extLst>
      <p:ext uri="{BB962C8B-B14F-4D97-AF65-F5344CB8AC3E}">
        <p14:creationId xmlns:p14="http://schemas.microsoft.com/office/powerpoint/2010/main" val="183728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5829481"/>
          </a:xfrm>
          <a:prstGeom prst="rect">
            <a:avLst/>
          </a:prstGeom>
          <a:noFill/>
        </p:spPr>
        <p:txBody>
          <a:bodyPr wrap="square" rtlCol="0" anchor="t">
            <a:spAutoFit/>
          </a:bodyPr>
          <a:lstStyle/>
          <a:p>
            <a:pPr>
              <a:lnSpc>
                <a:spcPct val="150000"/>
              </a:lnSpc>
            </a:pPr>
            <a:r>
              <a:rPr lang="zh-CN" altLang="en-US" sz="2800" dirty="0">
                <a:solidFill>
                  <a:schemeClr val="bg1"/>
                </a:solidFill>
              </a:rPr>
              <a:t>二、会计计量</a:t>
            </a:r>
            <a:endParaRPr lang="en-US" altLang="zh-CN" sz="2800" dirty="0">
              <a:solidFill>
                <a:schemeClr val="bg1"/>
              </a:solidFill>
            </a:endParaRPr>
          </a:p>
          <a:p>
            <a:pPr>
              <a:lnSpc>
                <a:spcPct val="150000"/>
              </a:lnSpc>
            </a:pPr>
            <a:r>
              <a:rPr lang="en-US" altLang="zh-CN" sz="2800" dirty="0">
                <a:solidFill>
                  <a:schemeClr val="bg1"/>
                </a:solidFill>
              </a:rPr>
              <a:t>1</a:t>
            </a:r>
            <a:r>
              <a:rPr lang="zh-CN" altLang="en-US" sz="2800" dirty="0">
                <a:solidFill>
                  <a:schemeClr val="bg1"/>
                </a:solidFill>
              </a:rPr>
              <a:t>、会计计量的概念</a:t>
            </a:r>
            <a:endParaRPr lang="en-US" altLang="zh-CN" sz="2800" dirty="0">
              <a:solidFill>
                <a:schemeClr val="bg1"/>
              </a:solidFill>
            </a:endParaRPr>
          </a:p>
          <a:p>
            <a:pPr>
              <a:lnSpc>
                <a:spcPct val="150000"/>
              </a:lnSpc>
            </a:pPr>
            <a:r>
              <a:rPr lang="zh-CN" altLang="en-US" sz="2800" dirty="0">
                <a:solidFill>
                  <a:schemeClr val="bg1"/>
                </a:solidFill>
              </a:rPr>
              <a:t>计量问题是会计的核心问题。</a:t>
            </a:r>
            <a:endParaRPr lang="en-US" altLang="zh-CN" sz="2800" dirty="0">
              <a:solidFill>
                <a:schemeClr val="bg1"/>
              </a:solidFill>
            </a:endParaRPr>
          </a:p>
          <a:p>
            <a:pPr>
              <a:lnSpc>
                <a:spcPct val="150000"/>
              </a:lnSpc>
            </a:pPr>
            <a:r>
              <a:rPr lang="zh-CN" altLang="en-US" sz="2800" dirty="0">
                <a:solidFill>
                  <a:schemeClr val="bg1"/>
                </a:solidFill>
              </a:rPr>
              <a:t>会计计量是指为了在会计报表中确认和计量有关会计要素的实际状况而确定其货币金额的过程。</a:t>
            </a:r>
            <a:endParaRPr lang="en-US" altLang="zh-CN" sz="2800" dirty="0">
              <a:solidFill>
                <a:schemeClr val="bg1"/>
              </a:solidFill>
            </a:endParaRPr>
          </a:p>
          <a:p>
            <a:pPr>
              <a:lnSpc>
                <a:spcPct val="150000"/>
              </a:lnSpc>
            </a:pPr>
            <a:r>
              <a:rPr lang="en-US" altLang="zh-CN" sz="2800" dirty="0">
                <a:solidFill>
                  <a:schemeClr val="bg1"/>
                </a:solidFill>
              </a:rPr>
              <a:t>2</a:t>
            </a:r>
            <a:r>
              <a:rPr lang="zh-CN" altLang="en-US" sz="2800" dirty="0">
                <a:solidFill>
                  <a:schemeClr val="bg1"/>
                </a:solidFill>
              </a:rPr>
              <a:t>、会计计量的属性</a:t>
            </a:r>
            <a:endParaRPr lang="en-US" altLang="zh-CN" sz="2800" dirty="0">
              <a:solidFill>
                <a:schemeClr val="bg1"/>
              </a:solidFill>
            </a:endParaRPr>
          </a:p>
          <a:p>
            <a:pPr>
              <a:lnSpc>
                <a:spcPct val="150000"/>
              </a:lnSpc>
            </a:pPr>
            <a:r>
              <a:rPr lang="zh-CN" altLang="en-US" sz="2800" dirty="0">
                <a:solidFill>
                  <a:schemeClr val="bg1"/>
                </a:solidFill>
              </a:rPr>
              <a:t>会计计量由计量单位和计量属性两个方面构成。会计计量单位主要是以货币为主导的计量单位，同时为了管理的需要辅之以各种实物量度。</a:t>
            </a:r>
            <a:endParaRPr lang="en-US" altLang="zh-CN" sz="2800" dirty="0">
              <a:solidFill>
                <a:schemeClr val="bg1"/>
              </a:solidFill>
            </a:endParaRPr>
          </a:p>
          <a:p>
            <a:pPr>
              <a:lnSpc>
                <a:spcPct val="150000"/>
              </a:lnSpc>
            </a:pPr>
            <a:endParaRPr lang="zh-CN" altLang="en-US" sz="2800" dirty="0">
              <a:solidFill>
                <a:schemeClr val="bg1"/>
              </a:solidFill>
            </a:endParaRPr>
          </a:p>
        </p:txBody>
      </p:sp>
    </p:spTree>
    <p:extLst>
      <p:ext uri="{BB962C8B-B14F-4D97-AF65-F5344CB8AC3E}">
        <p14:creationId xmlns:p14="http://schemas.microsoft.com/office/powerpoint/2010/main" val="1499762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3890489"/>
          </a:xfrm>
          <a:prstGeom prst="rect">
            <a:avLst/>
          </a:prstGeom>
          <a:noFill/>
        </p:spPr>
        <p:txBody>
          <a:bodyPr wrap="square" rtlCol="0" anchor="t">
            <a:spAutoFit/>
          </a:bodyPr>
          <a:lstStyle/>
          <a:p>
            <a:pPr>
              <a:lnSpc>
                <a:spcPct val="150000"/>
              </a:lnSpc>
            </a:pPr>
            <a:r>
              <a:rPr lang="zh-CN" altLang="en-US" sz="2800" dirty="0">
                <a:solidFill>
                  <a:schemeClr val="bg1"/>
                </a:solidFill>
              </a:rPr>
              <a:t>（</a:t>
            </a:r>
            <a:r>
              <a:rPr lang="en-US" altLang="zh-CN" sz="2800" dirty="0">
                <a:solidFill>
                  <a:schemeClr val="bg1"/>
                </a:solidFill>
              </a:rPr>
              <a:t>1</a:t>
            </a:r>
            <a:r>
              <a:rPr lang="zh-CN" altLang="en-US" sz="2800" dirty="0">
                <a:solidFill>
                  <a:schemeClr val="bg1"/>
                </a:solidFill>
              </a:rPr>
              <a:t>）历史成本</a:t>
            </a:r>
            <a:endParaRPr lang="en-US" altLang="zh-CN" sz="2800" dirty="0">
              <a:solidFill>
                <a:schemeClr val="bg1"/>
              </a:solidFill>
            </a:endParaRPr>
          </a:p>
          <a:p>
            <a:pPr>
              <a:lnSpc>
                <a:spcPct val="150000"/>
              </a:lnSpc>
            </a:pPr>
            <a:r>
              <a:rPr lang="zh-CN" altLang="en-US" sz="2800" dirty="0">
                <a:solidFill>
                  <a:schemeClr val="bg1"/>
                </a:solidFill>
              </a:rPr>
              <a:t>（</a:t>
            </a:r>
            <a:r>
              <a:rPr lang="en-US" altLang="zh-CN" sz="2800" dirty="0">
                <a:solidFill>
                  <a:schemeClr val="bg1"/>
                </a:solidFill>
              </a:rPr>
              <a:t>2</a:t>
            </a:r>
            <a:r>
              <a:rPr lang="zh-CN" altLang="en-US" sz="2800" dirty="0">
                <a:solidFill>
                  <a:schemeClr val="bg1"/>
                </a:solidFill>
              </a:rPr>
              <a:t>）重置成本</a:t>
            </a:r>
            <a:endParaRPr lang="en-US" altLang="zh-CN" sz="2800" dirty="0">
              <a:solidFill>
                <a:schemeClr val="bg1"/>
              </a:solidFill>
            </a:endParaRPr>
          </a:p>
          <a:p>
            <a:pPr>
              <a:lnSpc>
                <a:spcPct val="150000"/>
              </a:lnSpc>
            </a:pPr>
            <a:r>
              <a:rPr lang="zh-CN" altLang="en-US" sz="2800" dirty="0">
                <a:solidFill>
                  <a:schemeClr val="bg1"/>
                </a:solidFill>
              </a:rPr>
              <a:t>（</a:t>
            </a:r>
            <a:r>
              <a:rPr lang="en-US" altLang="zh-CN" sz="2800" dirty="0">
                <a:solidFill>
                  <a:schemeClr val="bg1"/>
                </a:solidFill>
              </a:rPr>
              <a:t>3</a:t>
            </a:r>
            <a:r>
              <a:rPr lang="zh-CN" altLang="en-US" sz="2800" dirty="0">
                <a:solidFill>
                  <a:schemeClr val="bg1"/>
                </a:solidFill>
              </a:rPr>
              <a:t>）可变现净值</a:t>
            </a:r>
            <a:endParaRPr lang="en-US" altLang="zh-CN" sz="2800" dirty="0">
              <a:solidFill>
                <a:schemeClr val="bg1"/>
              </a:solidFill>
            </a:endParaRPr>
          </a:p>
          <a:p>
            <a:pPr>
              <a:lnSpc>
                <a:spcPct val="150000"/>
              </a:lnSpc>
            </a:pPr>
            <a:r>
              <a:rPr lang="zh-CN" altLang="en-US" sz="2800" dirty="0">
                <a:solidFill>
                  <a:schemeClr val="bg1"/>
                </a:solidFill>
              </a:rPr>
              <a:t>（</a:t>
            </a:r>
            <a:r>
              <a:rPr lang="en-US" altLang="zh-CN" sz="2800" dirty="0">
                <a:solidFill>
                  <a:schemeClr val="bg1"/>
                </a:solidFill>
              </a:rPr>
              <a:t>4</a:t>
            </a:r>
            <a:r>
              <a:rPr lang="zh-CN" altLang="en-US" sz="2800" dirty="0">
                <a:solidFill>
                  <a:schemeClr val="bg1"/>
                </a:solidFill>
              </a:rPr>
              <a:t>）现值</a:t>
            </a:r>
            <a:endParaRPr lang="en-US" altLang="zh-CN" sz="2800" dirty="0">
              <a:solidFill>
                <a:schemeClr val="bg1"/>
              </a:solidFill>
            </a:endParaRPr>
          </a:p>
          <a:p>
            <a:pPr>
              <a:lnSpc>
                <a:spcPct val="150000"/>
              </a:lnSpc>
            </a:pPr>
            <a:r>
              <a:rPr lang="zh-CN" altLang="en-US" sz="2800" dirty="0">
                <a:solidFill>
                  <a:schemeClr val="bg1"/>
                </a:solidFill>
              </a:rPr>
              <a:t>（</a:t>
            </a:r>
            <a:r>
              <a:rPr lang="en-US" altLang="zh-CN" sz="2800" dirty="0">
                <a:solidFill>
                  <a:schemeClr val="bg1"/>
                </a:solidFill>
              </a:rPr>
              <a:t>5</a:t>
            </a:r>
            <a:r>
              <a:rPr lang="zh-CN" altLang="en-US" sz="2800" dirty="0">
                <a:solidFill>
                  <a:schemeClr val="bg1"/>
                </a:solidFill>
              </a:rPr>
              <a:t>）公允价值</a:t>
            </a:r>
            <a:endParaRPr lang="en-US" altLang="zh-CN" sz="2800" dirty="0">
              <a:solidFill>
                <a:schemeClr val="bg1"/>
              </a:solidFill>
            </a:endParaRPr>
          </a:p>
          <a:p>
            <a:pPr>
              <a:lnSpc>
                <a:spcPct val="150000"/>
              </a:lnSpc>
            </a:pPr>
            <a:endParaRPr lang="zh-CN" altLang="en-US" sz="2800" dirty="0">
              <a:solidFill>
                <a:schemeClr val="bg1"/>
              </a:solidFill>
            </a:endParaRPr>
          </a:p>
        </p:txBody>
      </p:sp>
    </p:spTree>
    <p:extLst>
      <p:ext uri="{BB962C8B-B14F-4D97-AF65-F5344CB8AC3E}">
        <p14:creationId xmlns:p14="http://schemas.microsoft.com/office/powerpoint/2010/main" val="477836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5183150"/>
          </a:xfrm>
          <a:prstGeom prst="rect">
            <a:avLst/>
          </a:prstGeom>
          <a:noFill/>
        </p:spPr>
        <p:txBody>
          <a:bodyPr wrap="square" rtlCol="0" anchor="t">
            <a:spAutoFit/>
          </a:bodyPr>
          <a:lstStyle/>
          <a:p>
            <a:pPr>
              <a:lnSpc>
                <a:spcPct val="150000"/>
              </a:lnSpc>
            </a:pPr>
            <a:r>
              <a:rPr lang="zh-CN" altLang="en-US" sz="2800" dirty="0">
                <a:solidFill>
                  <a:schemeClr val="bg1"/>
                </a:solidFill>
              </a:rPr>
              <a:t>三、会计记录</a:t>
            </a:r>
            <a:endParaRPr lang="en-US" altLang="zh-CN" sz="2800" dirty="0">
              <a:solidFill>
                <a:schemeClr val="bg1"/>
              </a:solidFill>
            </a:endParaRPr>
          </a:p>
          <a:p>
            <a:pPr>
              <a:lnSpc>
                <a:spcPct val="150000"/>
              </a:lnSpc>
            </a:pPr>
            <a:r>
              <a:rPr lang="en-US" altLang="zh-CN" sz="2800" dirty="0">
                <a:solidFill>
                  <a:schemeClr val="bg1"/>
                </a:solidFill>
              </a:rPr>
              <a:t>1</a:t>
            </a:r>
            <a:r>
              <a:rPr lang="zh-CN" altLang="en-US" sz="2800" dirty="0">
                <a:solidFill>
                  <a:schemeClr val="bg1"/>
                </a:solidFill>
              </a:rPr>
              <a:t>、会计记录的概念</a:t>
            </a:r>
            <a:endParaRPr lang="en-US" altLang="zh-CN" sz="2800" dirty="0">
              <a:solidFill>
                <a:schemeClr val="bg1"/>
              </a:solidFill>
            </a:endParaRPr>
          </a:p>
          <a:p>
            <a:pPr>
              <a:lnSpc>
                <a:spcPct val="150000"/>
              </a:lnSpc>
            </a:pPr>
            <a:r>
              <a:rPr lang="zh-CN" altLang="en-US" sz="2800" dirty="0">
                <a:solidFill>
                  <a:schemeClr val="bg1"/>
                </a:solidFill>
              </a:rPr>
              <a:t>会计记录是通过账户、会计凭证和账簿等载体，运用复式记账等手段，对确认和计量的结果进行记录，为编制财务会计报告积累数据的过程。</a:t>
            </a:r>
          </a:p>
          <a:p>
            <a:pPr>
              <a:lnSpc>
                <a:spcPct val="150000"/>
              </a:lnSpc>
            </a:pPr>
            <a:r>
              <a:rPr lang="en-US" altLang="zh-CN" sz="2800" dirty="0">
                <a:solidFill>
                  <a:schemeClr val="bg1"/>
                </a:solidFill>
              </a:rPr>
              <a:t>2</a:t>
            </a:r>
            <a:r>
              <a:rPr lang="zh-CN" altLang="en-US" sz="2800" dirty="0">
                <a:solidFill>
                  <a:schemeClr val="bg1"/>
                </a:solidFill>
              </a:rPr>
              <a:t>、会计记录的方法</a:t>
            </a:r>
            <a:endParaRPr lang="en-US" altLang="zh-CN" sz="2800" dirty="0">
              <a:solidFill>
                <a:schemeClr val="bg1"/>
              </a:solidFill>
            </a:endParaRPr>
          </a:p>
          <a:p>
            <a:pPr>
              <a:lnSpc>
                <a:spcPct val="150000"/>
              </a:lnSpc>
            </a:pPr>
            <a:r>
              <a:rPr lang="zh-CN" altLang="en-US" sz="2800" dirty="0">
                <a:solidFill>
                  <a:schemeClr val="bg1"/>
                </a:solidFill>
              </a:rPr>
              <a:t>会计记录的方法主要包括：设置账户、复式记账、填制和审核凭证、登记账簿。</a:t>
            </a:r>
          </a:p>
          <a:p>
            <a:pPr>
              <a:lnSpc>
                <a:spcPct val="150000"/>
              </a:lnSpc>
            </a:pPr>
            <a:endParaRPr lang="zh-CN" altLang="en-US" sz="2800" dirty="0">
              <a:solidFill>
                <a:schemeClr val="bg1"/>
              </a:solidFill>
            </a:endParaRPr>
          </a:p>
        </p:txBody>
      </p:sp>
    </p:spTree>
    <p:extLst>
      <p:ext uri="{BB962C8B-B14F-4D97-AF65-F5344CB8AC3E}">
        <p14:creationId xmlns:p14="http://schemas.microsoft.com/office/powerpoint/2010/main" val="3173708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31837" y="826066"/>
            <a:ext cx="11109847" cy="4536819"/>
          </a:xfrm>
          <a:prstGeom prst="rect">
            <a:avLst/>
          </a:prstGeom>
          <a:noFill/>
        </p:spPr>
        <p:txBody>
          <a:bodyPr wrap="square" rtlCol="0" anchor="t">
            <a:spAutoFit/>
          </a:bodyPr>
          <a:lstStyle/>
          <a:p>
            <a:pPr>
              <a:lnSpc>
                <a:spcPct val="150000"/>
              </a:lnSpc>
            </a:pPr>
            <a:r>
              <a:rPr lang="zh-CN" altLang="en-US" sz="2800" dirty="0">
                <a:solidFill>
                  <a:schemeClr val="bg1"/>
                </a:solidFill>
              </a:rPr>
              <a:t>（</a:t>
            </a:r>
            <a:r>
              <a:rPr lang="en-US" altLang="zh-CN" sz="2800" dirty="0">
                <a:solidFill>
                  <a:schemeClr val="bg1"/>
                </a:solidFill>
              </a:rPr>
              <a:t>1</a:t>
            </a:r>
            <a:r>
              <a:rPr lang="zh-CN" altLang="en-US" sz="2800" dirty="0">
                <a:solidFill>
                  <a:schemeClr val="bg1"/>
                </a:solidFill>
              </a:rPr>
              <a:t>）设置账户</a:t>
            </a:r>
            <a:endParaRPr lang="en-US" altLang="zh-CN" sz="2800" dirty="0">
              <a:solidFill>
                <a:schemeClr val="bg1"/>
              </a:solidFill>
            </a:endParaRPr>
          </a:p>
          <a:p>
            <a:pPr>
              <a:lnSpc>
                <a:spcPct val="150000"/>
              </a:lnSpc>
            </a:pPr>
            <a:r>
              <a:rPr lang="zh-CN" altLang="en-US" sz="2800" dirty="0">
                <a:solidFill>
                  <a:schemeClr val="bg1"/>
                </a:solidFill>
              </a:rPr>
              <a:t>账户是指根据会计科目设置的，</a:t>
            </a:r>
            <a:endParaRPr lang="en-US" altLang="zh-CN" sz="2800" dirty="0">
              <a:solidFill>
                <a:schemeClr val="bg1"/>
              </a:solidFill>
            </a:endParaRPr>
          </a:p>
          <a:p>
            <a:pPr>
              <a:lnSpc>
                <a:spcPct val="150000"/>
              </a:lnSpc>
            </a:pPr>
            <a:r>
              <a:rPr lang="zh-CN" altLang="en-US" sz="2800" dirty="0">
                <a:solidFill>
                  <a:schemeClr val="bg1"/>
                </a:solidFill>
              </a:rPr>
              <a:t>以会计科目为名称，具有一定格</a:t>
            </a:r>
            <a:endParaRPr lang="en-US" altLang="zh-CN" sz="2800" dirty="0">
              <a:solidFill>
                <a:schemeClr val="bg1"/>
              </a:solidFill>
            </a:endParaRPr>
          </a:p>
          <a:p>
            <a:pPr>
              <a:lnSpc>
                <a:spcPct val="150000"/>
              </a:lnSpc>
            </a:pPr>
            <a:r>
              <a:rPr lang="zh-CN" altLang="en-US" sz="2800" dirty="0">
                <a:solidFill>
                  <a:schemeClr val="bg1"/>
                </a:solidFill>
              </a:rPr>
              <a:t>式和结构，用来分类反映会计要</a:t>
            </a:r>
            <a:endParaRPr lang="en-US" altLang="zh-CN" sz="2800" dirty="0">
              <a:solidFill>
                <a:schemeClr val="bg1"/>
              </a:solidFill>
            </a:endParaRPr>
          </a:p>
          <a:p>
            <a:pPr>
              <a:lnSpc>
                <a:spcPct val="150000"/>
              </a:lnSpc>
            </a:pPr>
            <a:r>
              <a:rPr lang="zh-CN" altLang="en-US" sz="2800" dirty="0">
                <a:solidFill>
                  <a:schemeClr val="bg1"/>
                </a:solidFill>
              </a:rPr>
              <a:t>素各项目增减变动情况和活动的</a:t>
            </a:r>
            <a:endParaRPr lang="en-US" altLang="zh-CN" sz="2800" dirty="0">
              <a:solidFill>
                <a:schemeClr val="bg1"/>
              </a:solidFill>
            </a:endParaRPr>
          </a:p>
          <a:p>
            <a:pPr>
              <a:lnSpc>
                <a:spcPct val="150000"/>
              </a:lnSpc>
            </a:pPr>
            <a:r>
              <a:rPr lang="zh-CN" altLang="en-US" sz="2800" dirty="0">
                <a:solidFill>
                  <a:schemeClr val="bg1"/>
                </a:solidFill>
              </a:rPr>
              <a:t>载体。</a:t>
            </a:r>
            <a:endParaRPr lang="en-US" altLang="zh-CN" sz="2800" dirty="0">
              <a:solidFill>
                <a:schemeClr val="bg1"/>
              </a:solidFill>
            </a:endParaRPr>
          </a:p>
          <a:p>
            <a:pPr>
              <a:lnSpc>
                <a:spcPct val="150000"/>
              </a:lnSpc>
            </a:pPr>
            <a:r>
              <a:rPr lang="zh-CN" altLang="en-US" sz="2800" dirty="0">
                <a:solidFill>
                  <a:schemeClr val="bg1"/>
                </a:solidFill>
              </a:rPr>
              <a:t>账户的结构及登记规则</a:t>
            </a:r>
          </a:p>
        </p:txBody>
      </p:sp>
      <p:pic>
        <p:nvPicPr>
          <p:cNvPr id="8" name="图片 7">
            <a:extLst>
              <a:ext uri="{FF2B5EF4-FFF2-40B4-BE49-F238E27FC236}">
                <a16:creationId xmlns:a16="http://schemas.microsoft.com/office/drawing/2014/main" id="{A30BEEA3-F860-45AC-8098-14859E9758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760" y="1460225"/>
            <a:ext cx="4764126" cy="4391929"/>
          </a:xfrm>
          <a:prstGeom prst="rect">
            <a:avLst/>
          </a:prstGeom>
        </p:spPr>
      </p:pic>
    </p:spTree>
    <p:extLst>
      <p:ext uri="{BB962C8B-B14F-4D97-AF65-F5344CB8AC3E}">
        <p14:creationId xmlns:p14="http://schemas.microsoft.com/office/powerpoint/2010/main" val="2430541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2008</TotalTime>
  <Words>2892</Words>
  <Application>Microsoft Office PowerPoint</Application>
  <PresentationFormat>宽屏</PresentationFormat>
  <Paragraphs>252</Paragraphs>
  <Slides>33</Slides>
  <Notes>33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33</vt:i4>
      </vt:variant>
    </vt:vector>
  </HeadingPairs>
  <TitlesOfParts>
    <vt:vector size="41" baseType="lpstr">
      <vt:lpstr>inherit</vt:lpstr>
      <vt:lpstr>等线</vt:lpstr>
      <vt:lpstr>华文新魏</vt:lpstr>
      <vt:lpstr>华文中宋</vt:lpstr>
      <vt:lpstr>微软雅黑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439</cp:revision>
  <dcterms:created xsi:type="dcterms:W3CDTF">2017-05-13T03:05:00Z</dcterms:created>
  <dcterms:modified xsi:type="dcterms:W3CDTF">2022-08-15T05:44:39Z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