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2"/>
  </p:notesMasterIdLst>
  <p:handoutMasterIdLst>
    <p:handoutMasterId r:id="rId33"/>
  </p:handoutMasterIdLst>
  <p:sldIdLst>
    <p:sldId id="351" r:id="rId2"/>
    <p:sldId id="390" r:id="rId3"/>
    <p:sldId id="266" r:id="rId4"/>
    <p:sldId id="312" r:id="rId5"/>
    <p:sldId id="374" r:id="rId6"/>
    <p:sldId id="271" r:id="rId7"/>
    <p:sldId id="355" r:id="rId8"/>
    <p:sldId id="356" r:id="rId9"/>
    <p:sldId id="357" r:id="rId10"/>
    <p:sldId id="358" r:id="rId11"/>
    <p:sldId id="359" r:id="rId12"/>
    <p:sldId id="360" r:id="rId13"/>
    <p:sldId id="361" r:id="rId14"/>
    <p:sldId id="375" r:id="rId15"/>
    <p:sldId id="362" r:id="rId16"/>
    <p:sldId id="275" r:id="rId17"/>
    <p:sldId id="329" r:id="rId18"/>
    <p:sldId id="363" r:id="rId19"/>
    <p:sldId id="364" r:id="rId20"/>
    <p:sldId id="365" r:id="rId21"/>
    <p:sldId id="367" r:id="rId22"/>
    <p:sldId id="368" r:id="rId23"/>
    <p:sldId id="369" r:id="rId24"/>
    <p:sldId id="381" r:id="rId25"/>
    <p:sldId id="372" r:id="rId26"/>
    <p:sldId id="391" r:id="rId27"/>
    <p:sldId id="392" r:id="rId28"/>
    <p:sldId id="393" r:id="rId29"/>
    <p:sldId id="394" r:id="rId30"/>
    <p:sldId id="272"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A5D4697C-A590-5845-A238-8558F188F421}">
          <p14:sldIdLst>
            <p14:sldId id="351"/>
          </p14:sldIdLst>
        </p14:section>
        <p14:section name="默认节" id="{DBFEE96B-23C1-0C4B-A582-D30C45C8A4B3}">
          <p14:sldIdLst>
            <p14:sldId id="390"/>
            <p14:sldId id="266"/>
            <p14:sldId id="312"/>
            <p14:sldId id="374"/>
            <p14:sldId id="271"/>
            <p14:sldId id="355"/>
            <p14:sldId id="356"/>
          </p14:sldIdLst>
        </p14:section>
        <p14:section name="默认节" id="{2046ED03-BEFA-439A-B156-99E2BFD6A6B7}">
          <p14:sldIdLst/>
        </p14:section>
        <p14:section name="默认节" id="{7795EEF1-CBDA-4EB6-9DF4-60B38CA0B619}">
          <p14:sldIdLst>
            <p14:sldId id="357"/>
            <p14:sldId id="358"/>
            <p14:sldId id="359"/>
            <p14:sldId id="360"/>
            <p14:sldId id="361"/>
            <p14:sldId id="375"/>
            <p14:sldId id="362"/>
            <p14:sldId id="275"/>
            <p14:sldId id="329"/>
            <p14:sldId id="363"/>
            <p14:sldId id="364"/>
            <p14:sldId id="365"/>
            <p14:sldId id="367"/>
            <p14:sldId id="368"/>
            <p14:sldId id="369"/>
            <p14:sldId id="381"/>
            <p14:sldId id="372"/>
            <p14:sldId id="391"/>
            <p14:sldId id="392"/>
            <p14:sldId id="393"/>
            <p14:sldId id="394"/>
            <p14:sldId id="272"/>
          </p14:sldIdLst>
        </p14:section>
      </p14:sectionLst>
    </p:ext>
    <p:ext uri="{EFAFB233-063F-42B5-8137-9DF3F51BA10A}">
      <p15:sldGuideLst xmlns:p15="http://schemas.microsoft.com/office/powerpoint/2012/main">
        <p15:guide id="1" orient="horz" pos="2183">
          <p15:clr>
            <a:srgbClr val="A4A3A4"/>
          </p15:clr>
        </p15:guide>
        <p15:guide id="2" pos="3840">
          <p15:clr>
            <a:srgbClr val="A4A3A4"/>
          </p15:clr>
        </p15:guide>
        <p15:guide id="3" orient="horz" pos="2024">
          <p15:clr>
            <a:srgbClr val="A4A3A4"/>
          </p15:clr>
        </p15:guide>
        <p15:guide id="4" pos="166">
          <p15:clr>
            <a:srgbClr val="A4A3A4"/>
          </p15:clr>
        </p15:guide>
        <p15:guide id="5" pos="7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C9494"/>
    <a:srgbClr val="F95647"/>
    <a:srgbClr val="88CCC1"/>
    <a:srgbClr val="7CB554"/>
    <a:srgbClr val="FF9999"/>
    <a:srgbClr val="00B0F0"/>
    <a:srgbClr val="FF9409"/>
    <a:srgbClr val="FAC1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1534"/>
  </p:normalViewPr>
  <p:slideViewPr>
    <p:cSldViewPr snapToGrid="0">
      <p:cViewPr varScale="1">
        <p:scale>
          <a:sx n="66" d="100"/>
          <a:sy n="66" d="100"/>
        </p:scale>
        <p:origin x="888" y="72"/>
      </p:cViewPr>
      <p:guideLst>
        <p:guide orient="horz" pos="2183"/>
        <p:guide pos="3840"/>
        <p:guide orient="horz" pos="2024"/>
        <p:guide pos="166"/>
        <p:guide pos="7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2023/4/12</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25282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2023/4/12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549994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a:t>
            </a:fld>
            <a:endParaRPr lang="zh-CN" altLang="en-US"/>
          </a:p>
        </p:txBody>
      </p:sp>
    </p:spTree>
    <p:extLst>
      <p:ext uri="{BB962C8B-B14F-4D97-AF65-F5344CB8AC3E}">
        <p14:creationId xmlns:p14="http://schemas.microsoft.com/office/powerpoint/2010/main" val="467845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extLst>
      <p:ext uri="{BB962C8B-B14F-4D97-AF65-F5344CB8AC3E}">
        <p14:creationId xmlns:p14="http://schemas.microsoft.com/office/powerpoint/2010/main" val="1482130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extLst>
      <p:ext uri="{BB962C8B-B14F-4D97-AF65-F5344CB8AC3E}">
        <p14:creationId xmlns:p14="http://schemas.microsoft.com/office/powerpoint/2010/main" val="259139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212418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extLst>
      <p:ext uri="{BB962C8B-B14F-4D97-AF65-F5344CB8AC3E}">
        <p14:creationId xmlns:p14="http://schemas.microsoft.com/office/powerpoint/2010/main" val="546948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14</a:t>
            </a:fld>
            <a:endParaRPr lang="zh-CN" altLang="en-US"/>
          </a:p>
        </p:txBody>
      </p:sp>
    </p:spTree>
    <p:extLst>
      <p:ext uri="{BB962C8B-B14F-4D97-AF65-F5344CB8AC3E}">
        <p14:creationId xmlns:p14="http://schemas.microsoft.com/office/powerpoint/2010/main" val="1395840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15</a:t>
            </a:fld>
            <a:endParaRPr lang="zh-CN" altLang="en-US"/>
          </a:p>
        </p:txBody>
      </p:sp>
    </p:spTree>
    <p:extLst>
      <p:ext uri="{BB962C8B-B14F-4D97-AF65-F5344CB8AC3E}">
        <p14:creationId xmlns:p14="http://schemas.microsoft.com/office/powerpoint/2010/main" val="969027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16</a:t>
            </a:fld>
            <a:endParaRPr lang="zh-CN" altLang="en-US"/>
          </a:p>
        </p:txBody>
      </p:sp>
    </p:spTree>
    <p:extLst>
      <p:ext uri="{BB962C8B-B14F-4D97-AF65-F5344CB8AC3E}">
        <p14:creationId xmlns:p14="http://schemas.microsoft.com/office/powerpoint/2010/main" val="2181416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17</a:t>
            </a:fld>
            <a:endParaRPr lang="zh-CN" altLang="en-US"/>
          </a:p>
        </p:txBody>
      </p:sp>
    </p:spTree>
    <p:extLst>
      <p:ext uri="{BB962C8B-B14F-4D97-AF65-F5344CB8AC3E}">
        <p14:creationId xmlns:p14="http://schemas.microsoft.com/office/powerpoint/2010/main" val="36711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18</a:t>
            </a:fld>
            <a:endParaRPr lang="zh-CN" altLang="en-US"/>
          </a:p>
        </p:txBody>
      </p:sp>
    </p:spTree>
    <p:extLst>
      <p:ext uri="{BB962C8B-B14F-4D97-AF65-F5344CB8AC3E}">
        <p14:creationId xmlns:p14="http://schemas.microsoft.com/office/powerpoint/2010/main" val="19183116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19</a:t>
            </a:fld>
            <a:endParaRPr lang="zh-CN" altLang="en-US"/>
          </a:p>
        </p:txBody>
      </p:sp>
    </p:spTree>
    <p:extLst>
      <p:ext uri="{BB962C8B-B14F-4D97-AF65-F5344CB8AC3E}">
        <p14:creationId xmlns:p14="http://schemas.microsoft.com/office/powerpoint/2010/main" val="1802020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extLst>
      <p:ext uri="{BB962C8B-B14F-4D97-AF65-F5344CB8AC3E}">
        <p14:creationId xmlns:p14="http://schemas.microsoft.com/office/powerpoint/2010/main" val="1215523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20</a:t>
            </a:fld>
            <a:endParaRPr lang="zh-CN" altLang="en-US"/>
          </a:p>
        </p:txBody>
      </p:sp>
    </p:spTree>
    <p:extLst>
      <p:ext uri="{BB962C8B-B14F-4D97-AF65-F5344CB8AC3E}">
        <p14:creationId xmlns:p14="http://schemas.microsoft.com/office/powerpoint/2010/main" val="20276520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21</a:t>
            </a:fld>
            <a:endParaRPr lang="zh-CN" altLang="en-US"/>
          </a:p>
        </p:txBody>
      </p:sp>
    </p:spTree>
    <p:extLst>
      <p:ext uri="{BB962C8B-B14F-4D97-AF65-F5344CB8AC3E}">
        <p14:creationId xmlns:p14="http://schemas.microsoft.com/office/powerpoint/2010/main" val="2247613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22</a:t>
            </a:fld>
            <a:endParaRPr lang="zh-CN" altLang="en-US"/>
          </a:p>
        </p:txBody>
      </p:sp>
    </p:spTree>
    <p:extLst>
      <p:ext uri="{BB962C8B-B14F-4D97-AF65-F5344CB8AC3E}">
        <p14:creationId xmlns:p14="http://schemas.microsoft.com/office/powerpoint/2010/main" val="13855236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23</a:t>
            </a:fld>
            <a:endParaRPr lang="zh-CN" altLang="en-US"/>
          </a:p>
        </p:txBody>
      </p:sp>
    </p:spTree>
    <p:extLst>
      <p:ext uri="{BB962C8B-B14F-4D97-AF65-F5344CB8AC3E}">
        <p14:creationId xmlns:p14="http://schemas.microsoft.com/office/powerpoint/2010/main" val="2304003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24</a:t>
            </a:fld>
            <a:endParaRPr lang="zh-CN" altLang="en-US"/>
          </a:p>
        </p:txBody>
      </p:sp>
    </p:spTree>
    <p:extLst>
      <p:ext uri="{BB962C8B-B14F-4D97-AF65-F5344CB8AC3E}">
        <p14:creationId xmlns:p14="http://schemas.microsoft.com/office/powerpoint/2010/main" val="1191604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25</a:t>
            </a:fld>
            <a:endParaRPr lang="zh-CN" altLang="en-US"/>
          </a:p>
        </p:txBody>
      </p:sp>
    </p:spTree>
    <p:extLst>
      <p:ext uri="{BB962C8B-B14F-4D97-AF65-F5344CB8AC3E}">
        <p14:creationId xmlns:p14="http://schemas.microsoft.com/office/powerpoint/2010/main" val="2810409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26</a:t>
            </a:fld>
            <a:endParaRPr lang="zh-CN" altLang="en-US"/>
          </a:p>
        </p:txBody>
      </p:sp>
    </p:spTree>
    <p:extLst>
      <p:ext uri="{BB962C8B-B14F-4D97-AF65-F5344CB8AC3E}">
        <p14:creationId xmlns:p14="http://schemas.microsoft.com/office/powerpoint/2010/main" val="30398507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27</a:t>
            </a:fld>
            <a:endParaRPr lang="zh-CN" altLang="en-US"/>
          </a:p>
        </p:txBody>
      </p:sp>
    </p:spTree>
    <p:extLst>
      <p:ext uri="{BB962C8B-B14F-4D97-AF65-F5344CB8AC3E}">
        <p14:creationId xmlns:p14="http://schemas.microsoft.com/office/powerpoint/2010/main" val="41814193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28</a:t>
            </a:fld>
            <a:endParaRPr lang="zh-CN" altLang="en-US"/>
          </a:p>
        </p:txBody>
      </p:sp>
    </p:spTree>
    <p:extLst>
      <p:ext uri="{BB962C8B-B14F-4D97-AF65-F5344CB8AC3E}">
        <p14:creationId xmlns:p14="http://schemas.microsoft.com/office/powerpoint/2010/main" val="29598631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29</a:t>
            </a:fld>
            <a:endParaRPr lang="zh-CN" altLang="en-US"/>
          </a:p>
        </p:txBody>
      </p:sp>
    </p:spTree>
    <p:extLst>
      <p:ext uri="{BB962C8B-B14F-4D97-AF65-F5344CB8AC3E}">
        <p14:creationId xmlns:p14="http://schemas.microsoft.com/office/powerpoint/2010/main" val="746864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extLst>
      <p:ext uri="{BB962C8B-B14F-4D97-AF65-F5344CB8AC3E}">
        <p14:creationId xmlns:p14="http://schemas.microsoft.com/office/powerpoint/2010/main" val="20219982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30</a:t>
            </a:fld>
            <a:endParaRPr lang="zh-CN" altLang="en-US"/>
          </a:p>
        </p:txBody>
      </p:sp>
    </p:spTree>
    <p:extLst>
      <p:ext uri="{BB962C8B-B14F-4D97-AF65-F5344CB8AC3E}">
        <p14:creationId xmlns:p14="http://schemas.microsoft.com/office/powerpoint/2010/main" val="1047108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extLst>
      <p:ext uri="{BB962C8B-B14F-4D97-AF65-F5344CB8AC3E}">
        <p14:creationId xmlns:p14="http://schemas.microsoft.com/office/powerpoint/2010/main" val="1059894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extLst>
      <p:ext uri="{BB962C8B-B14F-4D97-AF65-F5344CB8AC3E}">
        <p14:creationId xmlns:p14="http://schemas.microsoft.com/office/powerpoint/2010/main" val="1760435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a:t>
            </a:fld>
            <a:endParaRPr lang="zh-CN" altLang="en-US"/>
          </a:p>
        </p:txBody>
      </p:sp>
    </p:spTree>
    <p:extLst>
      <p:ext uri="{BB962C8B-B14F-4D97-AF65-F5344CB8AC3E}">
        <p14:creationId xmlns:p14="http://schemas.microsoft.com/office/powerpoint/2010/main" val="1350473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7</a:t>
            </a:fld>
            <a:endParaRPr lang="zh-CN" altLang="en-US"/>
          </a:p>
        </p:txBody>
      </p:sp>
    </p:spTree>
    <p:extLst>
      <p:ext uri="{BB962C8B-B14F-4D97-AF65-F5344CB8AC3E}">
        <p14:creationId xmlns:p14="http://schemas.microsoft.com/office/powerpoint/2010/main" val="1994364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extLst>
      <p:ext uri="{BB962C8B-B14F-4D97-AF65-F5344CB8AC3E}">
        <p14:creationId xmlns:p14="http://schemas.microsoft.com/office/powerpoint/2010/main" val="229963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extLst>
      <p:ext uri="{BB962C8B-B14F-4D97-AF65-F5344CB8AC3E}">
        <p14:creationId xmlns:p14="http://schemas.microsoft.com/office/powerpoint/2010/main" val="1738753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矩形 2"/>
          <p:cNvSpPr/>
          <p:nvPr userDrawn="1"/>
        </p:nvSpPr>
        <p:spPr>
          <a:xfrm>
            <a:off x="0" y="5867553"/>
            <a:ext cx="6096000" cy="923330"/>
          </a:xfrm>
          <a:prstGeom prst="rect">
            <a:avLst/>
          </a:prstGeom>
        </p:spPr>
        <p:txBody>
          <a:bodyPr>
            <a:spAutoFit/>
          </a:bodyPr>
          <a:lstStyle/>
          <a:p>
            <a:r>
              <a:rPr lang="zh-CN" altLang="en-US" sz="1800" dirty="0">
                <a:solidFill>
                  <a:schemeClr val="bg1">
                    <a:lumMod val="85000"/>
                  </a:schemeClr>
                </a:solidFill>
                <a:latin typeface="微软雅黑" panose="020B0503020204020204" pitchFamily="34" charset="-122"/>
                <a:ea typeface="微软雅黑" panose="020B0503020204020204" pitchFamily="34" charset="-122"/>
              </a:rPr>
              <a:t>不得将觅知网的</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模板、</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endParaRPr lang="zh-CN" altLang="en-US" dirty="0">
              <a:solidFill>
                <a:schemeClr val="bg1">
                  <a:lumMod val="85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BBC4806-4196-4FBB-8289-AA32A40B7815}" type="datetimeFigureOut">
              <a:rPr lang="zh-CN" altLang="en-US" smtClean="0"/>
              <a:t>2023/4/12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DC96B7-C375-4C39-ACFC-8B938E682D8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5B2CE16-F6FA-4043-9648-D3D03539C4A6}" type="datetimeFigureOut">
              <a:rPr lang="zh-CN" altLang="en-US" smtClean="0"/>
              <a:t>2023/4/12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6C1C04E-B5F8-4BE3-BC9B-F52F4EC5F7E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0"/>
            <a:ext cx="12185795"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8.xml"/><Relationship Id="rId4" Type="http://schemas.openxmlformats.org/officeDocument/2006/relationships/image" Target="NUL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1103085" y="246744"/>
            <a:ext cx="9093732" cy="7940635"/>
          </a:xfrm>
          <a:prstGeom prst="rect">
            <a:avLst/>
          </a:prstGeom>
        </p:spPr>
        <p:txBody>
          <a:bodyPr wrap="square">
            <a:spAutoFit/>
          </a:bodyPr>
          <a:lstStyle/>
          <a:p>
            <a:pPr>
              <a:lnSpc>
                <a:spcPct val="150000"/>
              </a:lnSpc>
              <a:defRPr/>
            </a:pPr>
            <a:r>
              <a:rPr lang="zh-CN" altLang="en-US" sz="6000" b="1" kern="0" dirty="0">
                <a:solidFill>
                  <a:srgbClr val="4D78BF"/>
                </a:solidFill>
                <a:effectLst>
                  <a:glow rad="63500">
                    <a:prstClr val="white">
                      <a:lumMod val="65000"/>
                      <a:alpha val="40000"/>
                    </a:prstClr>
                  </a:glow>
                </a:effectLst>
                <a:cs typeface="+mn-ea"/>
                <a:sym typeface="+mn-lt"/>
              </a:rPr>
              <a:t>经济基础知识</a:t>
            </a:r>
            <a:endParaRPr lang="en-US" altLang="zh-CN" sz="6000" b="1" kern="0" dirty="0">
              <a:solidFill>
                <a:srgbClr val="4D78BF"/>
              </a:solidFill>
              <a:effectLst>
                <a:glow rad="63500">
                  <a:prstClr val="white">
                    <a:lumMod val="65000"/>
                    <a:alpha val="40000"/>
                  </a:prstClr>
                </a:glow>
              </a:effectLst>
              <a:cs typeface="+mn-ea"/>
              <a:sym typeface="+mn-lt"/>
            </a:endParaRPr>
          </a:p>
          <a:p>
            <a:pPr>
              <a:lnSpc>
                <a:spcPct val="150000"/>
              </a:lnSpc>
              <a:defRPr/>
            </a:pPr>
            <a:r>
              <a:rPr lang="en-US" altLang="zh-CN" sz="6000" b="1" kern="0" dirty="0">
                <a:solidFill>
                  <a:srgbClr val="4D78BF"/>
                </a:solidFill>
                <a:effectLst>
                  <a:glow rad="63500">
                    <a:prstClr val="white">
                      <a:lumMod val="65000"/>
                      <a:alpha val="40000"/>
                    </a:prstClr>
                  </a:glow>
                </a:effectLst>
                <a:cs typeface="+mn-ea"/>
                <a:sym typeface="+mn-lt"/>
              </a:rPr>
              <a:t>  2023</a:t>
            </a:r>
            <a:r>
              <a:rPr lang="zh-CN" altLang="en-US" sz="6000" b="1" kern="0" dirty="0">
                <a:solidFill>
                  <a:srgbClr val="4D78BF"/>
                </a:solidFill>
                <a:effectLst>
                  <a:glow rad="63500">
                    <a:prstClr val="white">
                      <a:lumMod val="65000"/>
                      <a:alpha val="40000"/>
                    </a:prstClr>
                  </a:glow>
                </a:effectLst>
                <a:cs typeface="+mn-ea"/>
                <a:sym typeface="+mn-lt"/>
              </a:rPr>
              <a:t>年</a:t>
            </a:r>
            <a:endParaRPr lang="en-US" altLang="zh-CN" sz="6000" b="1" kern="0" dirty="0">
              <a:solidFill>
                <a:srgbClr val="4D78BF"/>
              </a:solidFill>
              <a:effectLst>
                <a:glow rad="63500">
                  <a:prstClr val="white">
                    <a:lumMod val="65000"/>
                    <a:alpha val="40000"/>
                  </a:prstClr>
                </a:glow>
              </a:effectLst>
              <a:cs typeface="+mn-ea"/>
              <a:sym typeface="+mn-lt"/>
            </a:endParaRPr>
          </a:p>
          <a:p>
            <a:pPr>
              <a:lnSpc>
                <a:spcPct val="150000"/>
              </a:lnSpc>
              <a:defRPr/>
            </a:pPr>
            <a:endParaRPr lang="en-US" altLang="zh-CN" sz="6000" b="1" kern="0" dirty="0">
              <a:solidFill>
                <a:srgbClr val="4D78BF"/>
              </a:solidFill>
              <a:effectLst>
                <a:glow rad="63500">
                  <a:prstClr val="white">
                    <a:lumMod val="65000"/>
                    <a:alpha val="40000"/>
                  </a:prstClr>
                </a:glow>
              </a:effectLst>
              <a:cs typeface="+mn-ea"/>
              <a:sym typeface="+mn-lt"/>
            </a:endParaRPr>
          </a:p>
          <a:p>
            <a:pPr>
              <a:lnSpc>
                <a:spcPct val="150000"/>
              </a:lnSpc>
              <a:defRPr/>
            </a:pPr>
            <a:r>
              <a:rPr lang="en-US" altLang="zh-CN" sz="6000" b="1" kern="0" dirty="0">
                <a:solidFill>
                  <a:srgbClr val="4D78BF"/>
                </a:solidFill>
                <a:effectLst>
                  <a:glow rad="63500">
                    <a:prstClr val="white">
                      <a:lumMod val="65000"/>
                      <a:alpha val="40000"/>
                    </a:prstClr>
                  </a:glow>
                </a:effectLst>
                <a:cs typeface="+mn-ea"/>
                <a:sym typeface="+mn-lt"/>
              </a:rPr>
              <a:t>                         </a:t>
            </a:r>
            <a:r>
              <a:rPr lang="zh-CN" altLang="en-US" sz="6000" b="1" kern="0" dirty="0">
                <a:solidFill>
                  <a:srgbClr val="4D78BF"/>
                </a:solidFill>
                <a:effectLst>
                  <a:glow rad="63500">
                    <a:prstClr val="white">
                      <a:lumMod val="65000"/>
                      <a:alpha val="40000"/>
                    </a:prstClr>
                  </a:glow>
                </a:effectLst>
                <a:cs typeface="+mn-ea"/>
                <a:sym typeface="+mn-lt"/>
              </a:rPr>
              <a:t>陈老师</a:t>
            </a:r>
            <a:endParaRPr lang="en-US" altLang="zh-CN" sz="6000" b="1" kern="0" dirty="0">
              <a:solidFill>
                <a:srgbClr val="4D78BF"/>
              </a:solidFill>
              <a:effectLst>
                <a:glow rad="63500">
                  <a:prstClr val="white">
                    <a:lumMod val="65000"/>
                    <a:alpha val="40000"/>
                  </a:prstClr>
                </a:glow>
              </a:effectLst>
              <a:cs typeface="+mn-ea"/>
              <a:sym typeface="+mn-lt"/>
            </a:endParaRPr>
          </a:p>
          <a:p>
            <a:pPr>
              <a:lnSpc>
                <a:spcPct val="150000"/>
              </a:lnSpc>
              <a:defRPr/>
            </a:pPr>
            <a:r>
              <a:rPr lang="en-US" altLang="zh-CN" sz="6000" b="1" kern="0" dirty="0">
                <a:solidFill>
                  <a:srgbClr val="4D78BF"/>
                </a:solidFill>
                <a:effectLst>
                  <a:glow rad="63500">
                    <a:prstClr val="white">
                      <a:lumMod val="65000"/>
                      <a:alpha val="40000"/>
                    </a:prstClr>
                  </a:glow>
                </a:effectLst>
                <a:cs typeface="+mn-ea"/>
                <a:sym typeface="+mn-lt"/>
              </a:rPr>
              <a:t> </a:t>
            </a:r>
          </a:p>
          <a:p>
            <a:pPr>
              <a:defRPr/>
            </a:pPr>
            <a:endParaRPr lang="zh-CN" altLang="en-US" sz="6000" b="1" kern="0" dirty="0">
              <a:solidFill>
                <a:srgbClr val="4D78BF"/>
              </a:solidFill>
              <a:effectLst>
                <a:glow rad="63500">
                  <a:prstClr val="white">
                    <a:lumMod val="65000"/>
                    <a:alpha val="40000"/>
                  </a:prstClr>
                </a:glow>
              </a:effectLst>
              <a:cs typeface="+mn-ea"/>
              <a:sym typeface="+mn-lt"/>
            </a:endParaRPr>
          </a:p>
        </p:txBody>
      </p:sp>
    </p:spTree>
    <p:extLst>
      <p:ext uri="{BB962C8B-B14F-4D97-AF65-F5344CB8AC3E}">
        <p14:creationId xmlns:p14="http://schemas.microsoft.com/office/powerpoint/2010/main" val="3116611168"/>
      </p:ext>
    </p:extLst>
  </p:cSld>
  <p:clrMapOvr>
    <a:masterClrMapping/>
  </p:clrMapOvr>
  <p:transition spd="slow" advClick="0" advTm="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1</a:t>
            </a:r>
            <a:endParaRPr lang="zh-CN" altLang="en-US" sz="2800" dirty="0">
              <a:solidFill>
                <a:schemeClr val="bg1"/>
              </a:solidFill>
              <a:cs typeface="+mn-ea"/>
              <a:sym typeface="+mn-lt"/>
            </a:endParaRPr>
          </a:p>
        </p:txBody>
      </p:sp>
      <p:sp>
        <p:nvSpPr>
          <p:cNvPr id="7" name="任意多边形 3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2B6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4157019" y="326573"/>
            <a:ext cx="3877985"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生产函数与生产曲线</a:t>
            </a:r>
          </a:p>
        </p:txBody>
      </p:sp>
      <p:sp>
        <p:nvSpPr>
          <p:cNvPr id="9" name="任意多边形 33"/>
          <p:cNvSpPr/>
          <p:nvPr/>
        </p:nvSpPr>
        <p:spPr>
          <a:xfrm rot="16200000" flipH="1">
            <a:off x="6262292" y="-2350593"/>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10" name="文本框 9"/>
          <p:cNvSpPr txBox="1"/>
          <p:nvPr/>
        </p:nvSpPr>
        <p:spPr>
          <a:xfrm>
            <a:off x="1775771" y="378334"/>
            <a:ext cx="385042" cy="523220"/>
          </a:xfrm>
          <a:prstGeom prst="rect">
            <a:avLst/>
          </a:prstGeom>
          <a:noFill/>
        </p:spPr>
        <p:txBody>
          <a:bodyPr wrap="none" rtlCol="0">
            <a:spAutoFit/>
          </a:bodyPr>
          <a:lstStyle/>
          <a:p>
            <a:r>
              <a:rPr lang="en-US" altLang="zh-CN" sz="2800" b="1" dirty="0">
                <a:solidFill>
                  <a:schemeClr val="bg1"/>
                </a:solidFill>
                <a:cs typeface="+mn-ea"/>
                <a:sym typeface="+mn-lt"/>
              </a:rPr>
              <a:t>2</a:t>
            </a:r>
            <a:endParaRPr lang="zh-CN" altLang="en-US" sz="2800" b="1" dirty="0">
              <a:solidFill>
                <a:schemeClr val="bg1"/>
              </a:solidFill>
              <a:cs typeface="+mn-ea"/>
              <a:sym typeface="+mn-lt"/>
            </a:endParaRPr>
          </a:p>
        </p:txBody>
      </p:sp>
      <p:sp>
        <p:nvSpPr>
          <p:cNvPr id="12" name="TextBox 38">
            <a:extLst>
              <a:ext uri="{FF2B5EF4-FFF2-40B4-BE49-F238E27FC236}">
                <a16:creationId xmlns:a16="http://schemas.microsoft.com/office/drawing/2014/main" id="{8E1107E6-DB55-5144-AF5D-91314846A3B4}"/>
              </a:ext>
            </a:extLst>
          </p:cNvPr>
          <p:cNvSpPr txBox="1"/>
          <p:nvPr/>
        </p:nvSpPr>
        <p:spPr>
          <a:xfrm>
            <a:off x="181650" y="1446142"/>
            <a:ext cx="11469401" cy="2077492"/>
          </a:xfrm>
          <a:prstGeom prst="rect">
            <a:avLst/>
          </a:prstGeom>
          <a:noFill/>
        </p:spPr>
        <p:txBody>
          <a:bodyPr wrap="square" lIns="0" rIns="0" bIns="0" rtlCol="0">
            <a:spAutoFit/>
          </a:bodyPr>
          <a:lstStyle/>
          <a:p>
            <a:pPr>
              <a:lnSpc>
                <a:spcPct val="150000"/>
              </a:lnSpc>
            </a:pPr>
            <a:endParaRPr lang="zh-CN" altLang="en-US" sz="2400" b="1" dirty="0"/>
          </a:p>
          <a:p>
            <a:r>
              <a:rPr lang="zh-CN" altLang="zh-CN" sz="2400" b="1" dirty="0"/>
              <a:t>总产量、平均产量和边际产量曲线及其位置关系（三点三线）</a:t>
            </a:r>
            <a:endParaRPr lang="en-US" altLang="zh-CN" sz="2400" b="1" dirty="0"/>
          </a:p>
          <a:p>
            <a:endParaRPr lang="en-US" altLang="zh-CN" sz="2400" b="1" dirty="0"/>
          </a:p>
          <a:p>
            <a:r>
              <a:rPr kumimoji="1" lang="zh-CN" altLang="en-US" sz="2400" dirty="0">
                <a:solidFill>
                  <a:sysClr val="windowText" lastClr="000000"/>
                </a:solidFill>
              </a:rPr>
              <a:t>边际产量线：</a:t>
            </a:r>
          </a:p>
          <a:p>
            <a:endParaRPr lang="en-US" altLang="zh-CN" sz="2400" b="1" dirty="0"/>
          </a:p>
        </p:txBody>
      </p:sp>
      <p:sp>
        <p:nvSpPr>
          <p:cNvPr id="13" name="TextBox 38">
            <a:extLst>
              <a:ext uri="{FF2B5EF4-FFF2-40B4-BE49-F238E27FC236}">
                <a16:creationId xmlns:a16="http://schemas.microsoft.com/office/drawing/2014/main" id="{6C3EEB26-0F23-6340-9800-EEE7E7F3F16C}"/>
              </a:ext>
            </a:extLst>
          </p:cNvPr>
          <p:cNvSpPr txBox="1"/>
          <p:nvPr/>
        </p:nvSpPr>
        <p:spPr>
          <a:xfrm>
            <a:off x="349193" y="3309435"/>
            <a:ext cx="6759769" cy="2750240"/>
          </a:xfrm>
          <a:prstGeom prst="rect">
            <a:avLst/>
          </a:prstGeom>
          <a:noFill/>
        </p:spPr>
        <p:txBody>
          <a:bodyPr wrap="square" lIns="0" rIns="0" bIns="0" rtlCol="0">
            <a:spAutoFit/>
          </a:bodyPr>
          <a:lstStyle/>
          <a:p>
            <a:pPr>
              <a:lnSpc>
                <a:spcPct val="150000"/>
              </a:lnSpc>
            </a:pPr>
            <a:r>
              <a:rPr lang="zh-CN" altLang="en-US" sz="2400" b="1" dirty="0">
                <a:solidFill>
                  <a:srgbClr val="FF0000"/>
                </a:solidFill>
              </a:rPr>
              <a:t>边际产量递减规律</a:t>
            </a:r>
            <a:r>
              <a:rPr lang="zh-CN" altLang="en-US" sz="2400" dirty="0"/>
              <a:t>也称为边际报酬递减规律，是指在技术水平和其他投入保持不变条件下，连续追加一种生产要素的投入量，总存在一个</a:t>
            </a:r>
            <a:r>
              <a:rPr lang="zh-CN" altLang="en-US" sz="2400" b="1" dirty="0">
                <a:solidFill>
                  <a:srgbClr val="FF0000"/>
                </a:solidFill>
              </a:rPr>
              <a:t>临界点</a:t>
            </a:r>
            <a:r>
              <a:rPr lang="en-US" altLang="zh-CN" sz="2400" b="1" dirty="0">
                <a:solidFill>
                  <a:srgbClr val="FF0000"/>
                </a:solidFill>
              </a:rPr>
              <a:t>L</a:t>
            </a:r>
            <a:r>
              <a:rPr lang="en-US" altLang="zh-CN" sz="2400" b="1" baseline="-25000" dirty="0">
                <a:solidFill>
                  <a:srgbClr val="FF0000"/>
                </a:solidFill>
              </a:rPr>
              <a:t>1 </a:t>
            </a:r>
            <a:r>
              <a:rPr lang="zh-CN" altLang="en-US" sz="2400" dirty="0"/>
              <a:t>，在这一点之前，边际产量递增，超过这一点，边际产量将出现递减的趋势，直至出现负值。</a:t>
            </a:r>
            <a:endParaRPr lang="zh-CN" altLang="zh-CN" sz="2400" dirty="0"/>
          </a:p>
        </p:txBody>
      </p:sp>
      <p:cxnSp>
        <p:nvCxnSpPr>
          <p:cNvPr id="4" name="直线箭头连接符 3">
            <a:extLst>
              <a:ext uri="{FF2B5EF4-FFF2-40B4-BE49-F238E27FC236}">
                <a16:creationId xmlns:a16="http://schemas.microsoft.com/office/drawing/2014/main" id="{6CEA6C67-3F4C-DB46-88D6-4F58D20123D5}"/>
              </a:ext>
            </a:extLst>
          </p:cNvPr>
          <p:cNvCxnSpPr/>
          <p:nvPr/>
        </p:nvCxnSpPr>
        <p:spPr>
          <a:xfrm>
            <a:off x="7653753" y="6132696"/>
            <a:ext cx="32905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直线箭头连接符 13">
            <a:extLst>
              <a:ext uri="{FF2B5EF4-FFF2-40B4-BE49-F238E27FC236}">
                <a16:creationId xmlns:a16="http://schemas.microsoft.com/office/drawing/2014/main" id="{121F135F-A866-3149-9C74-0B50FADD53EE}"/>
              </a:ext>
            </a:extLst>
          </p:cNvPr>
          <p:cNvCxnSpPr>
            <a:cxnSpLocks/>
          </p:cNvCxnSpPr>
          <p:nvPr/>
        </p:nvCxnSpPr>
        <p:spPr>
          <a:xfrm flipV="1">
            <a:off x="7653753" y="3436308"/>
            <a:ext cx="0" cy="2696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文本框 15">
            <a:extLst>
              <a:ext uri="{FF2B5EF4-FFF2-40B4-BE49-F238E27FC236}">
                <a16:creationId xmlns:a16="http://schemas.microsoft.com/office/drawing/2014/main" id="{C4C9D707-353E-AD45-930F-53B4520083FA}"/>
              </a:ext>
            </a:extLst>
          </p:cNvPr>
          <p:cNvSpPr txBox="1"/>
          <p:nvPr/>
        </p:nvSpPr>
        <p:spPr>
          <a:xfrm>
            <a:off x="7201944" y="3286886"/>
            <a:ext cx="451809" cy="369332"/>
          </a:xfrm>
          <a:prstGeom prst="rect">
            <a:avLst/>
          </a:prstGeom>
          <a:noFill/>
        </p:spPr>
        <p:txBody>
          <a:bodyPr wrap="square" rtlCol="0">
            <a:spAutoFit/>
          </a:bodyPr>
          <a:lstStyle/>
          <a:p>
            <a:r>
              <a:rPr kumimoji="1" lang="en-US" altLang="zh-CN" dirty="0"/>
              <a:t>Q</a:t>
            </a:r>
            <a:endParaRPr kumimoji="1" lang="zh-CN" altLang="en-US" dirty="0"/>
          </a:p>
        </p:txBody>
      </p:sp>
      <p:sp>
        <p:nvSpPr>
          <p:cNvPr id="18" name="文本框 17">
            <a:extLst>
              <a:ext uri="{FF2B5EF4-FFF2-40B4-BE49-F238E27FC236}">
                <a16:creationId xmlns:a16="http://schemas.microsoft.com/office/drawing/2014/main" id="{B869B8E4-CB11-A348-BE8E-61229599E3C6}"/>
              </a:ext>
            </a:extLst>
          </p:cNvPr>
          <p:cNvSpPr txBox="1"/>
          <p:nvPr/>
        </p:nvSpPr>
        <p:spPr>
          <a:xfrm>
            <a:off x="7217578" y="5948030"/>
            <a:ext cx="451809" cy="369332"/>
          </a:xfrm>
          <a:prstGeom prst="rect">
            <a:avLst/>
          </a:prstGeom>
          <a:noFill/>
        </p:spPr>
        <p:txBody>
          <a:bodyPr wrap="square" rtlCol="0">
            <a:spAutoFit/>
          </a:bodyPr>
          <a:lstStyle/>
          <a:p>
            <a:r>
              <a:rPr kumimoji="1" lang="en-US" altLang="zh-CN" dirty="0"/>
              <a:t>0</a:t>
            </a:r>
            <a:endParaRPr kumimoji="1" lang="zh-CN" altLang="en-US" dirty="0"/>
          </a:p>
        </p:txBody>
      </p:sp>
      <p:sp>
        <p:nvSpPr>
          <p:cNvPr id="19" name="文本框 18">
            <a:extLst>
              <a:ext uri="{FF2B5EF4-FFF2-40B4-BE49-F238E27FC236}">
                <a16:creationId xmlns:a16="http://schemas.microsoft.com/office/drawing/2014/main" id="{3F1812A3-E7BD-B54F-8D55-AE2F510F3F79}"/>
              </a:ext>
            </a:extLst>
          </p:cNvPr>
          <p:cNvSpPr txBox="1"/>
          <p:nvPr/>
        </p:nvSpPr>
        <p:spPr>
          <a:xfrm>
            <a:off x="10888299" y="5955960"/>
            <a:ext cx="451809" cy="369332"/>
          </a:xfrm>
          <a:prstGeom prst="rect">
            <a:avLst/>
          </a:prstGeom>
          <a:noFill/>
        </p:spPr>
        <p:txBody>
          <a:bodyPr wrap="square" rtlCol="0">
            <a:spAutoFit/>
          </a:bodyPr>
          <a:lstStyle/>
          <a:p>
            <a:r>
              <a:rPr kumimoji="1" lang="en-US" altLang="zh-CN" dirty="0"/>
              <a:t>L</a:t>
            </a:r>
            <a:endParaRPr kumimoji="1" lang="zh-CN" altLang="en-US" dirty="0"/>
          </a:p>
        </p:txBody>
      </p:sp>
      <p:sp>
        <p:nvSpPr>
          <p:cNvPr id="20" name="文本框 19">
            <a:extLst>
              <a:ext uri="{FF2B5EF4-FFF2-40B4-BE49-F238E27FC236}">
                <a16:creationId xmlns:a16="http://schemas.microsoft.com/office/drawing/2014/main" id="{4F321A9A-AD60-F841-B97C-A07D0C3B6C15}"/>
              </a:ext>
            </a:extLst>
          </p:cNvPr>
          <p:cNvSpPr txBox="1"/>
          <p:nvPr/>
        </p:nvSpPr>
        <p:spPr>
          <a:xfrm>
            <a:off x="8067200" y="6131649"/>
            <a:ext cx="451809" cy="369332"/>
          </a:xfrm>
          <a:prstGeom prst="rect">
            <a:avLst/>
          </a:prstGeom>
          <a:noFill/>
        </p:spPr>
        <p:txBody>
          <a:bodyPr wrap="square" rtlCol="0">
            <a:spAutoFit/>
          </a:bodyPr>
          <a:lstStyle/>
          <a:p>
            <a:r>
              <a:rPr lang="en-US" altLang="zh-CN" dirty="0"/>
              <a:t>L</a:t>
            </a:r>
            <a:r>
              <a:rPr lang="en-US" altLang="zh-CN" baseline="-25000" dirty="0"/>
              <a:t>1</a:t>
            </a:r>
            <a:endParaRPr kumimoji="1" lang="zh-CN" altLang="en-US" dirty="0"/>
          </a:p>
        </p:txBody>
      </p:sp>
      <p:sp>
        <p:nvSpPr>
          <p:cNvPr id="21" name="文本框 20">
            <a:extLst>
              <a:ext uri="{FF2B5EF4-FFF2-40B4-BE49-F238E27FC236}">
                <a16:creationId xmlns:a16="http://schemas.microsoft.com/office/drawing/2014/main" id="{59142E18-3AB6-CD42-B6F8-AD9A3C9797E6}"/>
              </a:ext>
            </a:extLst>
          </p:cNvPr>
          <p:cNvSpPr txBox="1"/>
          <p:nvPr/>
        </p:nvSpPr>
        <p:spPr>
          <a:xfrm>
            <a:off x="9586868" y="6163135"/>
            <a:ext cx="451809" cy="369332"/>
          </a:xfrm>
          <a:prstGeom prst="rect">
            <a:avLst/>
          </a:prstGeom>
          <a:noFill/>
        </p:spPr>
        <p:txBody>
          <a:bodyPr wrap="square" rtlCol="0">
            <a:spAutoFit/>
          </a:bodyPr>
          <a:lstStyle/>
          <a:p>
            <a:r>
              <a:rPr lang="en-US" altLang="zh-CN" dirty="0"/>
              <a:t>L</a:t>
            </a:r>
            <a:r>
              <a:rPr lang="en-US" altLang="zh-CN" baseline="-25000" dirty="0"/>
              <a:t>3</a:t>
            </a:r>
            <a:endParaRPr kumimoji="1" lang="zh-CN" altLang="en-US" dirty="0"/>
          </a:p>
        </p:txBody>
      </p:sp>
      <p:sp>
        <p:nvSpPr>
          <p:cNvPr id="24" name="任意形状 23">
            <a:extLst>
              <a:ext uri="{FF2B5EF4-FFF2-40B4-BE49-F238E27FC236}">
                <a16:creationId xmlns:a16="http://schemas.microsoft.com/office/drawing/2014/main" id="{523C4629-B945-CA4A-BDD6-E479396859A8}"/>
              </a:ext>
            </a:extLst>
          </p:cNvPr>
          <p:cNvSpPr/>
          <p:nvPr/>
        </p:nvSpPr>
        <p:spPr>
          <a:xfrm>
            <a:off x="8018214" y="4191691"/>
            <a:ext cx="1949570" cy="2158023"/>
          </a:xfrm>
          <a:custGeom>
            <a:avLst/>
            <a:gdLst>
              <a:gd name="connsiteX0" fmla="*/ 0 w 1949570"/>
              <a:gd name="connsiteY0" fmla="*/ 484498 h 2158023"/>
              <a:gd name="connsiteX1" fmla="*/ 414068 w 1949570"/>
              <a:gd name="connsiteY1" fmla="*/ 104936 h 2158023"/>
              <a:gd name="connsiteX2" fmla="*/ 1949570 w 1949570"/>
              <a:gd name="connsiteY2" fmla="*/ 2158023 h 2158023"/>
            </a:gdLst>
            <a:ahLst/>
            <a:cxnLst>
              <a:cxn ang="0">
                <a:pos x="connsiteX0" y="connsiteY0"/>
              </a:cxn>
              <a:cxn ang="0">
                <a:pos x="connsiteX1" y="connsiteY1"/>
              </a:cxn>
              <a:cxn ang="0">
                <a:pos x="connsiteX2" y="connsiteY2"/>
              </a:cxn>
            </a:cxnLst>
            <a:rect l="l" t="t" r="r" b="b"/>
            <a:pathLst>
              <a:path w="1949570" h="2158023">
                <a:moveTo>
                  <a:pt x="0" y="484498"/>
                </a:moveTo>
                <a:cubicBezTo>
                  <a:pt x="44570" y="155256"/>
                  <a:pt x="89140" y="-173985"/>
                  <a:pt x="414068" y="104936"/>
                </a:cubicBezTo>
                <a:cubicBezTo>
                  <a:pt x="738996" y="383857"/>
                  <a:pt x="1344283" y="1270940"/>
                  <a:pt x="1949570" y="2158023"/>
                </a:cubicBezTo>
              </a:path>
            </a:pathLst>
          </a:cu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26" name="直线连接符 25">
            <a:extLst>
              <a:ext uri="{FF2B5EF4-FFF2-40B4-BE49-F238E27FC236}">
                <a16:creationId xmlns:a16="http://schemas.microsoft.com/office/drawing/2014/main" id="{9C173631-017A-DE47-93A3-695E6BF09128}"/>
              </a:ext>
            </a:extLst>
          </p:cNvPr>
          <p:cNvCxnSpPr>
            <a:cxnSpLocks/>
          </p:cNvCxnSpPr>
          <p:nvPr/>
        </p:nvCxnSpPr>
        <p:spPr>
          <a:xfrm>
            <a:off x="8197357" y="4223897"/>
            <a:ext cx="0" cy="193923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30" name="文本框 29">
            <a:extLst>
              <a:ext uri="{FF2B5EF4-FFF2-40B4-BE49-F238E27FC236}">
                <a16:creationId xmlns:a16="http://schemas.microsoft.com/office/drawing/2014/main" id="{BDFE4EEF-A508-0F46-9585-38B7352374C7}"/>
              </a:ext>
            </a:extLst>
          </p:cNvPr>
          <p:cNvSpPr txBox="1"/>
          <p:nvPr/>
        </p:nvSpPr>
        <p:spPr>
          <a:xfrm>
            <a:off x="8198545" y="3821171"/>
            <a:ext cx="2267417" cy="369332"/>
          </a:xfrm>
          <a:prstGeom prst="rect">
            <a:avLst/>
          </a:prstGeom>
          <a:noFill/>
        </p:spPr>
        <p:txBody>
          <a:bodyPr wrap="square" rtlCol="0">
            <a:spAutoFit/>
          </a:bodyPr>
          <a:lstStyle/>
          <a:p>
            <a:r>
              <a:rPr lang="en-US" altLang="zh-CN" dirty="0"/>
              <a:t>L</a:t>
            </a:r>
            <a:r>
              <a:rPr lang="en-US" altLang="zh-CN" baseline="-25000" dirty="0"/>
              <a:t>1</a:t>
            </a:r>
            <a:r>
              <a:rPr lang="zh-CN" altLang="en-US" dirty="0"/>
              <a:t>时边际产量最大</a:t>
            </a:r>
            <a:endParaRPr kumimoji="1" lang="zh-CN" altLang="en-US" dirty="0"/>
          </a:p>
        </p:txBody>
      </p:sp>
      <p:sp>
        <p:nvSpPr>
          <p:cNvPr id="28" name="云形标注 27">
            <a:extLst>
              <a:ext uri="{FF2B5EF4-FFF2-40B4-BE49-F238E27FC236}">
                <a16:creationId xmlns:a16="http://schemas.microsoft.com/office/drawing/2014/main" id="{75EC32C7-79AC-7346-BD31-E6AE1A4D7460}"/>
              </a:ext>
            </a:extLst>
          </p:cNvPr>
          <p:cNvSpPr/>
          <p:nvPr/>
        </p:nvSpPr>
        <p:spPr>
          <a:xfrm>
            <a:off x="9715753" y="4040424"/>
            <a:ext cx="2267417" cy="896397"/>
          </a:xfrm>
          <a:prstGeom prst="cloudCallout">
            <a:avLst>
              <a:gd name="adj1" fmla="val -60344"/>
              <a:gd name="adj2" fmla="val 1067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dirty="0">
                <a:solidFill>
                  <a:sysClr val="windowText" lastClr="000000"/>
                </a:solidFill>
              </a:rPr>
              <a:t>边际产量线</a:t>
            </a:r>
          </a:p>
        </p:txBody>
      </p:sp>
    </p:spTree>
    <p:extLst>
      <p:ext uri="{BB962C8B-B14F-4D97-AF65-F5344CB8AC3E}">
        <p14:creationId xmlns:p14="http://schemas.microsoft.com/office/powerpoint/2010/main" val="1512028091"/>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450" decel="100000" fill="hold"/>
                                        <p:tgtEl>
                                          <p:spTgt spid="1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12"/>
                                        </p:tgtEl>
                                        <p:attrNameLst>
                                          <p:attrName>ppt_y</p:attrName>
                                        </p:attrNameLst>
                                      </p:cBhvr>
                                      <p:tavLst>
                                        <p:tav tm="0">
                                          <p:val>
                                            <p:strVal val="#ppt_y-.03"/>
                                          </p:val>
                                        </p:tav>
                                        <p:tav tm="100000">
                                          <p:val>
                                            <p:strVal val="#ppt_y"/>
                                          </p:val>
                                        </p:tav>
                                      </p:tavLst>
                                    </p:anim>
                                  </p:childTnLst>
                                </p:cTn>
                              </p:par>
                            </p:childTnLst>
                          </p:cTn>
                        </p:par>
                        <p:par>
                          <p:cTn id="11" fill="hold">
                            <p:stCondLst>
                              <p:cond delay="500"/>
                            </p:stCondLst>
                            <p:childTnLst>
                              <p:par>
                                <p:cTn id="12" presetID="37"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anim calcmode="lin" valueType="num">
                                      <p:cBhvr>
                                        <p:cTn id="15" dur="500" fill="hold"/>
                                        <p:tgtEl>
                                          <p:spTgt spid="13"/>
                                        </p:tgtEl>
                                        <p:attrNameLst>
                                          <p:attrName>ppt_x</p:attrName>
                                        </p:attrNameLst>
                                      </p:cBhvr>
                                      <p:tavLst>
                                        <p:tav tm="0">
                                          <p:val>
                                            <p:strVal val="#ppt_x"/>
                                          </p:val>
                                        </p:tav>
                                        <p:tav tm="100000">
                                          <p:val>
                                            <p:strVal val="#ppt_x"/>
                                          </p:val>
                                        </p:tav>
                                      </p:tavLst>
                                    </p:anim>
                                    <p:anim calcmode="lin" valueType="num">
                                      <p:cBhvr>
                                        <p:cTn id="16" dur="450" decel="100000" fill="hold"/>
                                        <p:tgtEl>
                                          <p:spTgt spid="13"/>
                                        </p:tgtEl>
                                        <p:attrNameLst>
                                          <p:attrName>ppt_y</p:attrName>
                                        </p:attrNameLst>
                                      </p:cBhvr>
                                      <p:tavLst>
                                        <p:tav tm="0">
                                          <p:val>
                                            <p:strVal val="#ppt_y+1"/>
                                          </p:val>
                                        </p:tav>
                                        <p:tav tm="100000">
                                          <p:val>
                                            <p:strVal val="#ppt_y-.03"/>
                                          </p:val>
                                        </p:tav>
                                      </p:tavLst>
                                    </p:anim>
                                    <p:anim calcmode="lin" valueType="num">
                                      <p:cBhvr>
                                        <p:cTn id="17" dur="50" accel="100000" fill="hold">
                                          <p:stCondLst>
                                            <p:cond delay="45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1</a:t>
            </a:r>
            <a:endParaRPr lang="zh-CN" altLang="en-US" sz="2800" dirty="0">
              <a:solidFill>
                <a:schemeClr val="bg1"/>
              </a:solidFill>
              <a:cs typeface="+mn-ea"/>
              <a:sym typeface="+mn-lt"/>
            </a:endParaRPr>
          </a:p>
        </p:txBody>
      </p:sp>
      <p:sp>
        <p:nvSpPr>
          <p:cNvPr id="7" name="任意多边形 3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2B6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4157019" y="326573"/>
            <a:ext cx="3877985"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生产函数与生产曲线</a:t>
            </a:r>
          </a:p>
        </p:txBody>
      </p:sp>
      <p:sp>
        <p:nvSpPr>
          <p:cNvPr id="9" name="任意多边形 33"/>
          <p:cNvSpPr/>
          <p:nvPr/>
        </p:nvSpPr>
        <p:spPr>
          <a:xfrm rot="16200000" flipH="1">
            <a:off x="6262292" y="-2350593"/>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10" name="文本框 9"/>
          <p:cNvSpPr txBox="1"/>
          <p:nvPr/>
        </p:nvSpPr>
        <p:spPr>
          <a:xfrm>
            <a:off x="1775771" y="378334"/>
            <a:ext cx="385042" cy="523220"/>
          </a:xfrm>
          <a:prstGeom prst="rect">
            <a:avLst/>
          </a:prstGeom>
          <a:noFill/>
        </p:spPr>
        <p:txBody>
          <a:bodyPr wrap="none" rtlCol="0">
            <a:spAutoFit/>
          </a:bodyPr>
          <a:lstStyle/>
          <a:p>
            <a:r>
              <a:rPr lang="en-US" altLang="zh-CN" sz="2800" b="1" dirty="0">
                <a:solidFill>
                  <a:schemeClr val="bg1"/>
                </a:solidFill>
                <a:cs typeface="+mn-ea"/>
                <a:sym typeface="+mn-lt"/>
              </a:rPr>
              <a:t>2</a:t>
            </a:r>
            <a:endParaRPr lang="zh-CN" altLang="en-US" sz="2800" b="1" dirty="0">
              <a:solidFill>
                <a:schemeClr val="bg1"/>
              </a:solidFill>
              <a:cs typeface="+mn-ea"/>
              <a:sym typeface="+mn-lt"/>
            </a:endParaRPr>
          </a:p>
        </p:txBody>
      </p:sp>
      <p:cxnSp>
        <p:nvCxnSpPr>
          <p:cNvPr id="11" name="直线箭头连接符 10">
            <a:extLst>
              <a:ext uri="{FF2B5EF4-FFF2-40B4-BE49-F238E27FC236}">
                <a16:creationId xmlns:a16="http://schemas.microsoft.com/office/drawing/2014/main" id="{0D2A1185-7137-784E-BC82-599423873BBA}"/>
              </a:ext>
            </a:extLst>
          </p:cNvPr>
          <p:cNvCxnSpPr/>
          <p:nvPr/>
        </p:nvCxnSpPr>
        <p:spPr>
          <a:xfrm>
            <a:off x="1196811" y="6429437"/>
            <a:ext cx="32905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直线箭头连接符 13">
            <a:extLst>
              <a:ext uri="{FF2B5EF4-FFF2-40B4-BE49-F238E27FC236}">
                <a16:creationId xmlns:a16="http://schemas.microsoft.com/office/drawing/2014/main" id="{F43B3398-5A77-BE48-B6D3-B74B6054C334}"/>
              </a:ext>
            </a:extLst>
          </p:cNvPr>
          <p:cNvCxnSpPr>
            <a:cxnSpLocks/>
          </p:cNvCxnSpPr>
          <p:nvPr/>
        </p:nvCxnSpPr>
        <p:spPr>
          <a:xfrm flipV="1">
            <a:off x="1196811" y="3733049"/>
            <a:ext cx="0" cy="2696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C98980E3-56B1-B249-88DC-03AB6CD43B0D}"/>
              </a:ext>
            </a:extLst>
          </p:cNvPr>
          <p:cNvSpPr txBox="1"/>
          <p:nvPr/>
        </p:nvSpPr>
        <p:spPr>
          <a:xfrm>
            <a:off x="745002" y="3583627"/>
            <a:ext cx="451809" cy="369332"/>
          </a:xfrm>
          <a:prstGeom prst="rect">
            <a:avLst/>
          </a:prstGeom>
          <a:noFill/>
        </p:spPr>
        <p:txBody>
          <a:bodyPr wrap="square" rtlCol="0">
            <a:spAutoFit/>
          </a:bodyPr>
          <a:lstStyle/>
          <a:p>
            <a:r>
              <a:rPr kumimoji="1" lang="en-US" altLang="zh-CN" dirty="0"/>
              <a:t>Q</a:t>
            </a:r>
            <a:endParaRPr kumimoji="1" lang="zh-CN" altLang="en-US" dirty="0"/>
          </a:p>
        </p:txBody>
      </p:sp>
      <p:sp>
        <p:nvSpPr>
          <p:cNvPr id="16" name="文本框 15">
            <a:extLst>
              <a:ext uri="{FF2B5EF4-FFF2-40B4-BE49-F238E27FC236}">
                <a16:creationId xmlns:a16="http://schemas.microsoft.com/office/drawing/2014/main" id="{56CF7192-6434-CA47-B0A9-776A6ED34772}"/>
              </a:ext>
            </a:extLst>
          </p:cNvPr>
          <p:cNvSpPr txBox="1"/>
          <p:nvPr/>
        </p:nvSpPr>
        <p:spPr>
          <a:xfrm>
            <a:off x="760636" y="6244771"/>
            <a:ext cx="451809" cy="369332"/>
          </a:xfrm>
          <a:prstGeom prst="rect">
            <a:avLst/>
          </a:prstGeom>
          <a:noFill/>
        </p:spPr>
        <p:txBody>
          <a:bodyPr wrap="square" rtlCol="0">
            <a:spAutoFit/>
          </a:bodyPr>
          <a:lstStyle/>
          <a:p>
            <a:r>
              <a:rPr kumimoji="1" lang="en-US" altLang="zh-CN" dirty="0"/>
              <a:t>0</a:t>
            </a:r>
            <a:endParaRPr kumimoji="1" lang="zh-CN" altLang="en-US" dirty="0"/>
          </a:p>
        </p:txBody>
      </p:sp>
      <p:sp>
        <p:nvSpPr>
          <p:cNvPr id="17" name="文本框 16">
            <a:extLst>
              <a:ext uri="{FF2B5EF4-FFF2-40B4-BE49-F238E27FC236}">
                <a16:creationId xmlns:a16="http://schemas.microsoft.com/office/drawing/2014/main" id="{D571268D-4EC7-BD47-AEEE-6647EB083D85}"/>
              </a:ext>
            </a:extLst>
          </p:cNvPr>
          <p:cNvSpPr txBox="1"/>
          <p:nvPr/>
        </p:nvSpPr>
        <p:spPr>
          <a:xfrm>
            <a:off x="4431357" y="6252701"/>
            <a:ext cx="451809" cy="369332"/>
          </a:xfrm>
          <a:prstGeom prst="rect">
            <a:avLst/>
          </a:prstGeom>
          <a:noFill/>
        </p:spPr>
        <p:txBody>
          <a:bodyPr wrap="square" rtlCol="0">
            <a:spAutoFit/>
          </a:bodyPr>
          <a:lstStyle/>
          <a:p>
            <a:r>
              <a:rPr kumimoji="1" lang="en-US" altLang="zh-CN" dirty="0"/>
              <a:t>L</a:t>
            </a:r>
            <a:endParaRPr kumimoji="1" lang="zh-CN" altLang="en-US" dirty="0"/>
          </a:p>
        </p:txBody>
      </p:sp>
      <p:sp>
        <p:nvSpPr>
          <p:cNvPr id="18" name="文本框 17">
            <a:extLst>
              <a:ext uri="{FF2B5EF4-FFF2-40B4-BE49-F238E27FC236}">
                <a16:creationId xmlns:a16="http://schemas.microsoft.com/office/drawing/2014/main" id="{B95C1A13-9C79-1749-B41F-37616FB92ABF}"/>
              </a:ext>
            </a:extLst>
          </p:cNvPr>
          <p:cNvSpPr txBox="1"/>
          <p:nvPr/>
        </p:nvSpPr>
        <p:spPr>
          <a:xfrm>
            <a:off x="1610258" y="6428390"/>
            <a:ext cx="451809" cy="369332"/>
          </a:xfrm>
          <a:prstGeom prst="rect">
            <a:avLst/>
          </a:prstGeom>
          <a:noFill/>
        </p:spPr>
        <p:txBody>
          <a:bodyPr wrap="square" rtlCol="0">
            <a:spAutoFit/>
          </a:bodyPr>
          <a:lstStyle/>
          <a:p>
            <a:r>
              <a:rPr lang="en-US" altLang="zh-CN" dirty="0"/>
              <a:t>L</a:t>
            </a:r>
            <a:r>
              <a:rPr lang="en-US" altLang="zh-CN" baseline="-25000" dirty="0"/>
              <a:t>1</a:t>
            </a:r>
            <a:endParaRPr kumimoji="1" lang="zh-CN" altLang="en-US" dirty="0"/>
          </a:p>
        </p:txBody>
      </p:sp>
      <p:sp>
        <p:nvSpPr>
          <p:cNvPr id="19" name="文本框 18">
            <a:extLst>
              <a:ext uri="{FF2B5EF4-FFF2-40B4-BE49-F238E27FC236}">
                <a16:creationId xmlns:a16="http://schemas.microsoft.com/office/drawing/2014/main" id="{956D421B-F99E-1D43-B276-3A47FBB03E3B}"/>
              </a:ext>
            </a:extLst>
          </p:cNvPr>
          <p:cNvSpPr txBox="1"/>
          <p:nvPr/>
        </p:nvSpPr>
        <p:spPr>
          <a:xfrm>
            <a:off x="3458370" y="6437367"/>
            <a:ext cx="451809" cy="369332"/>
          </a:xfrm>
          <a:prstGeom prst="rect">
            <a:avLst/>
          </a:prstGeom>
          <a:noFill/>
        </p:spPr>
        <p:txBody>
          <a:bodyPr wrap="square" rtlCol="0">
            <a:spAutoFit/>
          </a:bodyPr>
          <a:lstStyle/>
          <a:p>
            <a:r>
              <a:rPr lang="en-US" altLang="zh-CN" dirty="0"/>
              <a:t>L</a:t>
            </a:r>
            <a:r>
              <a:rPr lang="en-US" altLang="zh-CN" baseline="-25000" dirty="0"/>
              <a:t>3</a:t>
            </a:r>
            <a:endParaRPr kumimoji="1" lang="zh-CN" altLang="en-US" dirty="0"/>
          </a:p>
        </p:txBody>
      </p:sp>
      <p:cxnSp>
        <p:nvCxnSpPr>
          <p:cNvPr id="21" name="直线连接符 20">
            <a:extLst>
              <a:ext uri="{FF2B5EF4-FFF2-40B4-BE49-F238E27FC236}">
                <a16:creationId xmlns:a16="http://schemas.microsoft.com/office/drawing/2014/main" id="{D96B2876-35AE-A84E-81F2-80C6BE9A2BE4}"/>
              </a:ext>
            </a:extLst>
          </p:cNvPr>
          <p:cNvCxnSpPr>
            <a:cxnSpLocks/>
          </p:cNvCxnSpPr>
          <p:nvPr/>
        </p:nvCxnSpPr>
        <p:spPr>
          <a:xfrm flipH="1">
            <a:off x="1661885" y="5763233"/>
            <a:ext cx="15632" cy="665157"/>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22" name="文本框 21">
            <a:extLst>
              <a:ext uri="{FF2B5EF4-FFF2-40B4-BE49-F238E27FC236}">
                <a16:creationId xmlns:a16="http://schemas.microsoft.com/office/drawing/2014/main" id="{E20527F7-6C75-3545-B62E-32CC39C97A3C}"/>
              </a:ext>
            </a:extLst>
          </p:cNvPr>
          <p:cNvSpPr txBox="1"/>
          <p:nvPr/>
        </p:nvSpPr>
        <p:spPr>
          <a:xfrm>
            <a:off x="2106346" y="3682192"/>
            <a:ext cx="3053272" cy="369332"/>
          </a:xfrm>
          <a:prstGeom prst="rect">
            <a:avLst/>
          </a:prstGeom>
          <a:noFill/>
        </p:spPr>
        <p:txBody>
          <a:bodyPr wrap="square" rtlCol="0">
            <a:spAutoFit/>
          </a:bodyPr>
          <a:lstStyle/>
          <a:p>
            <a:r>
              <a:rPr lang="en-US" altLang="zh-CN" dirty="0"/>
              <a:t>L</a:t>
            </a:r>
            <a:r>
              <a:rPr lang="en-US" altLang="zh-CN" b="1" baseline="-25000" dirty="0"/>
              <a:t>3</a:t>
            </a:r>
            <a:r>
              <a:rPr lang="zh-CN" altLang="en-US" dirty="0"/>
              <a:t>边际产量</a:t>
            </a:r>
            <a:r>
              <a:rPr lang="en-US" altLang="zh-CN" dirty="0"/>
              <a:t>=0</a:t>
            </a:r>
            <a:r>
              <a:rPr lang="zh-CN" altLang="en-US" dirty="0"/>
              <a:t>  总产量最大</a:t>
            </a:r>
            <a:endParaRPr kumimoji="1" lang="zh-CN" altLang="en-US" dirty="0"/>
          </a:p>
        </p:txBody>
      </p:sp>
      <p:sp>
        <p:nvSpPr>
          <p:cNvPr id="23" name="云形标注 22">
            <a:extLst>
              <a:ext uri="{FF2B5EF4-FFF2-40B4-BE49-F238E27FC236}">
                <a16:creationId xmlns:a16="http://schemas.microsoft.com/office/drawing/2014/main" id="{2A3B9655-04B6-AB42-9C59-4CF5A6C40365}"/>
              </a:ext>
            </a:extLst>
          </p:cNvPr>
          <p:cNvSpPr/>
          <p:nvPr/>
        </p:nvSpPr>
        <p:spPr>
          <a:xfrm flipH="1">
            <a:off x="287276" y="4025996"/>
            <a:ext cx="1689529" cy="896397"/>
          </a:xfrm>
          <a:prstGeom prst="cloudCallout">
            <a:avLst>
              <a:gd name="adj1" fmla="val -54887"/>
              <a:gd name="adj2" fmla="val 10484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dirty="0">
                <a:solidFill>
                  <a:sysClr val="windowText" lastClr="000000"/>
                </a:solidFill>
              </a:rPr>
              <a:t>总产量线</a:t>
            </a:r>
          </a:p>
        </p:txBody>
      </p:sp>
      <p:sp>
        <p:nvSpPr>
          <p:cNvPr id="24" name="弧 23">
            <a:extLst>
              <a:ext uri="{FF2B5EF4-FFF2-40B4-BE49-F238E27FC236}">
                <a16:creationId xmlns:a16="http://schemas.microsoft.com/office/drawing/2014/main" id="{8DF149A0-390E-734E-B8E0-5B4D74CC96DC}"/>
              </a:ext>
            </a:extLst>
          </p:cNvPr>
          <p:cNvSpPr/>
          <p:nvPr/>
        </p:nvSpPr>
        <p:spPr>
          <a:xfrm rot="6634780">
            <a:off x="710998" y="5427486"/>
            <a:ext cx="1084585" cy="911470"/>
          </a:xfrm>
          <a:prstGeom prst="arc">
            <a:avLst>
              <a:gd name="adj1" fmla="val 16168025"/>
              <a:gd name="adj2" fmla="val 20460804"/>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zh-CN" altLang="en-US"/>
          </a:p>
        </p:txBody>
      </p:sp>
      <p:sp>
        <p:nvSpPr>
          <p:cNvPr id="27" name="任意形状 26">
            <a:extLst>
              <a:ext uri="{FF2B5EF4-FFF2-40B4-BE49-F238E27FC236}">
                <a16:creationId xmlns:a16="http://schemas.microsoft.com/office/drawing/2014/main" id="{2ACB1BC3-0317-0642-B609-4E9DCC3DA5E9}"/>
              </a:ext>
            </a:extLst>
          </p:cNvPr>
          <p:cNvSpPr/>
          <p:nvPr/>
        </p:nvSpPr>
        <p:spPr>
          <a:xfrm>
            <a:off x="1661884" y="4328523"/>
            <a:ext cx="2753158" cy="1735819"/>
          </a:xfrm>
          <a:custGeom>
            <a:avLst/>
            <a:gdLst>
              <a:gd name="connsiteX0" fmla="*/ 0 w 4485736"/>
              <a:gd name="connsiteY0" fmla="*/ 1735819 h 1735819"/>
              <a:gd name="connsiteX1" fmla="*/ 2984740 w 4485736"/>
              <a:gd name="connsiteY1" fmla="*/ 27788 h 1735819"/>
              <a:gd name="connsiteX2" fmla="*/ 4485736 w 4485736"/>
              <a:gd name="connsiteY2" fmla="*/ 838671 h 1735819"/>
            </a:gdLst>
            <a:ahLst/>
            <a:cxnLst>
              <a:cxn ang="0">
                <a:pos x="connsiteX0" y="connsiteY0"/>
              </a:cxn>
              <a:cxn ang="0">
                <a:pos x="connsiteX1" y="connsiteY1"/>
              </a:cxn>
              <a:cxn ang="0">
                <a:pos x="connsiteX2" y="connsiteY2"/>
              </a:cxn>
            </a:cxnLst>
            <a:rect l="l" t="t" r="r" b="b"/>
            <a:pathLst>
              <a:path w="4485736" h="1735819">
                <a:moveTo>
                  <a:pt x="0" y="1735819"/>
                </a:moveTo>
                <a:cubicBezTo>
                  <a:pt x="1118558" y="956566"/>
                  <a:pt x="2237117" y="177313"/>
                  <a:pt x="2984740" y="27788"/>
                </a:cubicBezTo>
                <a:cubicBezTo>
                  <a:pt x="3732363" y="-121737"/>
                  <a:pt x="4109049" y="358467"/>
                  <a:pt x="4485736" y="838671"/>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32" name="直线连接符 31">
            <a:extLst>
              <a:ext uri="{FF2B5EF4-FFF2-40B4-BE49-F238E27FC236}">
                <a16:creationId xmlns:a16="http://schemas.microsoft.com/office/drawing/2014/main" id="{3C3457A1-E581-A54D-BE0B-DEADBFEE0075}"/>
              </a:ext>
            </a:extLst>
          </p:cNvPr>
          <p:cNvCxnSpPr>
            <a:cxnSpLocks/>
          </p:cNvCxnSpPr>
          <p:nvPr/>
        </p:nvCxnSpPr>
        <p:spPr>
          <a:xfrm>
            <a:off x="3625151" y="4328523"/>
            <a:ext cx="0" cy="2108844"/>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35" name="TextBox 38">
            <a:extLst>
              <a:ext uri="{FF2B5EF4-FFF2-40B4-BE49-F238E27FC236}">
                <a16:creationId xmlns:a16="http://schemas.microsoft.com/office/drawing/2014/main" id="{A5DA9B2E-3795-A54B-84AC-83A0C7035879}"/>
              </a:ext>
            </a:extLst>
          </p:cNvPr>
          <p:cNvSpPr txBox="1"/>
          <p:nvPr/>
        </p:nvSpPr>
        <p:spPr>
          <a:xfrm>
            <a:off x="5065498" y="2752832"/>
            <a:ext cx="6759769" cy="3684535"/>
          </a:xfrm>
          <a:prstGeom prst="rect">
            <a:avLst/>
          </a:prstGeom>
          <a:noFill/>
        </p:spPr>
        <p:txBody>
          <a:bodyPr wrap="square" lIns="0" rIns="0" bIns="0" rtlCol="0">
            <a:spAutoFit/>
          </a:bodyPr>
          <a:lstStyle/>
          <a:p>
            <a:pPr>
              <a:lnSpc>
                <a:spcPct val="150000"/>
              </a:lnSpc>
            </a:pPr>
            <a:r>
              <a:rPr lang="zh-CN" altLang="en-US" sz="2000" dirty="0"/>
              <a:t>劳动投入</a:t>
            </a:r>
            <a:r>
              <a:rPr lang="zh-CN" altLang="en-US" sz="2000" b="1" dirty="0">
                <a:solidFill>
                  <a:srgbClr val="FF0000"/>
                </a:solidFill>
              </a:rPr>
              <a:t>达到</a:t>
            </a:r>
            <a:r>
              <a:rPr lang="en-US" altLang="zh-CN" sz="2000" b="1" dirty="0">
                <a:solidFill>
                  <a:srgbClr val="FF0000"/>
                </a:solidFill>
              </a:rPr>
              <a:t>L</a:t>
            </a:r>
            <a:r>
              <a:rPr lang="en-US" altLang="zh-CN" sz="2000" b="1" baseline="-25000" dirty="0">
                <a:solidFill>
                  <a:srgbClr val="FF0000"/>
                </a:solidFill>
              </a:rPr>
              <a:t>1</a:t>
            </a:r>
            <a:r>
              <a:rPr lang="zh-CN" altLang="en-US" sz="2000" b="1" dirty="0">
                <a:solidFill>
                  <a:srgbClr val="FF0000"/>
                </a:solidFill>
              </a:rPr>
              <a:t>前</a:t>
            </a:r>
            <a:r>
              <a:rPr lang="zh-CN" altLang="en-US" sz="2000" dirty="0"/>
              <a:t>，劳动的边际产量递增并为正数，所以总产量以递增的速度增加，</a:t>
            </a:r>
            <a:r>
              <a:rPr lang="zh-CN" altLang="en-US" sz="2000" b="1" dirty="0">
                <a:solidFill>
                  <a:srgbClr val="FF0000"/>
                </a:solidFill>
              </a:rPr>
              <a:t>总产量曲线向上倾斜，并且斜率递增，凸向</a:t>
            </a:r>
            <a:r>
              <a:rPr lang="en-US" altLang="zh-CN" sz="2000" b="1" dirty="0">
                <a:solidFill>
                  <a:srgbClr val="FF0000"/>
                </a:solidFill>
              </a:rPr>
              <a:t>L</a:t>
            </a:r>
            <a:r>
              <a:rPr lang="zh-CN" altLang="en-US" sz="2000" b="1" dirty="0">
                <a:solidFill>
                  <a:srgbClr val="FF0000"/>
                </a:solidFill>
              </a:rPr>
              <a:t>轴</a:t>
            </a:r>
            <a:r>
              <a:rPr lang="zh-CN" altLang="en-US" sz="2000" dirty="0"/>
              <a:t>。</a:t>
            </a:r>
            <a:endParaRPr lang="en-US" altLang="zh-CN" sz="2000" dirty="0"/>
          </a:p>
          <a:p>
            <a:pPr>
              <a:lnSpc>
                <a:spcPct val="150000"/>
              </a:lnSpc>
            </a:pPr>
            <a:r>
              <a:rPr lang="zh-CN" altLang="en-US" sz="2000" dirty="0"/>
              <a:t>劳动投入在</a:t>
            </a:r>
            <a:r>
              <a:rPr lang="en-US" altLang="zh-CN" sz="2000" b="1" dirty="0">
                <a:solidFill>
                  <a:srgbClr val="FF0000"/>
                </a:solidFill>
              </a:rPr>
              <a:t>L</a:t>
            </a:r>
            <a:r>
              <a:rPr lang="en-US" altLang="zh-CN" sz="2000" b="1" baseline="-25000" dirty="0">
                <a:solidFill>
                  <a:srgbClr val="FF0000"/>
                </a:solidFill>
              </a:rPr>
              <a:t>1</a:t>
            </a:r>
            <a:r>
              <a:rPr lang="en-US" altLang="zh-CN" sz="2000" b="1" dirty="0">
                <a:solidFill>
                  <a:srgbClr val="FF0000"/>
                </a:solidFill>
              </a:rPr>
              <a:t>-L</a:t>
            </a:r>
            <a:r>
              <a:rPr lang="en-US" altLang="zh-CN" sz="2000" b="1" baseline="-25000" dirty="0">
                <a:solidFill>
                  <a:srgbClr val="FF0000"/>
                </a:solidFill>
              </a:rPr>
              <a:t>3</a:t>
            </a:r>
            <a:r>
              <a:rPr lang="zh-CN" altLang="en-US" sz="2000" b="1" dirty="0">
                <a:solidFill>
                  <a:srgbClr val="FF0000"/>
                </a:solidFill>
              </a:rPr>
              <a:t>之间</a:t>
            </a:r>
            <a:r>
              <a:rPr lang="zh-CN" altLang="en-US" sz="2000" dirty="0"/>
              <a:t>时，劳动的边际产量递减，但为正数，所以总产量是以递减的速度增加。</a:t>
            </a:r>
            <a:r>
              <a:rPr lang="zh-CN" altLang="en-US" sz="2000" b="1" dirty="0">
                <a:solidFill>
                  <a:srgbClr val="FF0000"/>
                </a:solidFill>
              </a:rPr>
              <a:t>总产量曲线向上倾斜，斜率递减，凹向</a:t>
            </a:r>
            <a:r>
              <a:rPr lang="en-US" altLang="zh-CN" sz="2000" b="1" dirty="0">
                <a:solidFill>
                  <a:srgbClr val="FF0000"/>
                </a:solidFill>
              </a:rPr>
              <a:t>L</a:t>
            </a:r>
            <a:r>
              <a:rPr lang="zh-CN" altLang="en-US" sz="2000" b="1" dirty="0">
                <a:solidFill>
                  <a:srgbClr val="FF0000"/>
                </a:solidFill>
              </a:rPr>
              <a:t>轴</a:t>
            </a:r>
            <a:r>
              <a:rPr lang="zh-CN" altLang="en-US" sz="2000" dirty="0"/>
              <a:t>。</a:t>
            </a:r>
            <a:endParaRPr lang="en-US" altLang="zh-CN" sz="2000" dirty="0"/>
          </a:p>
          <a:p>
            <a:pPr>
              <a:lnSpc>
                <a:spcPct val="150000"/>
              </a:lnSpc>
            </a:pPr>
            <a:r>
              <a:rPr lang="zh-CN" altLang="en-US" sz="2000" dirty="0"/>
              <a:t>当劳动投入量</a:t>
            </a:r>
            <a:r>
              <a:rPr lang="zh-CN" altLang="en-US" sz="2000" b="1" dirty="0">
                <a:solidFill>
                  <a:srgbClr val="FF0000"/>
                </a:solidFill>
              </a:rPr>
              <a:t>为</a:t>
            </a:r>
            <a:r>
              <a:rPr lang="en-US" altLang="zh-CN" sz="2000" b="1" dirty="0">
                <a:solidFill>
                  <a:srgbClr val="FF0000"/>
                </a:solidFill>
              </a:rPr>
              <a:t>L</a:t>
            </a:r>
            <a:r>
              <a:rPr lang="en-US" altLang="zh-CN" sz="2000" b="1" baseline="-25000" dirty="0">
                <a:solidFill>
                  <a:srgbClr val="FF0000"/>
                </a:solidFill>
              </a:rPr>
              <a:t>3</a:t>
            </a:r>
            <a:r>
              <a:rPr lang="zh-CN" altLang="en-US" sz="2000" baseline="-25000" dirty="0"/>
              <a:t>，</a:t>
            </a:r>
            <a:r>
              <a:rPr lang="zh-CN" altLang="en-US" sz="2000" b="1" dirty="0">
                <a:solidFill>
                  <a:srgbClr val="FF0000"/>
                </a:solidFill>
              </a:rPr>
              <a:t>劳动的边际产量</a:t>
            </a:r>
            <a:r>
              <a:rPr lang="en-US" altLang="zh-CN" sz="2000" b="1" dirty="0">
                <a:solidFill>
                  <a:srgbClr val="FF0000"/>
                </a:solidFill>
              </a:rPr>
              <a:t>=0</a:t>
            </a:r>
            <a:r>
              <a:rPr lang="zh-CN" altLang="en-US" sz="2000" b="1" dirty="0">
                <a:solidFill>
                  <a:srgbClr val="FF0000"/>
                </a:solidFill>
              </a:rPr>
              <a:t>，总产量达到最大值</a:t>
            </a:r>
            <a:r>
              <a:rPr lang="zh-CN" altLang="en-US" sz="2000" dirty="0"/>
              <a:t>。继续增加劳动投入，劳动的边际产量为负值，总产量递减</a:t>
            </a:r>
            <a:endParaRPr lang="zh-CN" altLang="zh-CN" sz="2000" dirty="0"/>
          </a:p>
        </p:txBody>
      </p:sp>
      <p:sp>
        <p:nvSpPr>
          <p:cNvPr id="3" name="矩形 2">
            <a:extLst>
              <a:ext uri="{FF2B5EF4-FFF2-40B4-BE49-F238E27FC236}">
                <a16:creationId xmlns:a16="http://schemas.microsoft.com/office/drawing/2014/main" id="{434AE4FC-0289-45CB-B97F-EEFC5B5163C0}"/>
              </a:ext>
            </a:extLst>
          </p:cNvPr>
          <p:cNvSpPr/>
          <p:nvPr/>
        </p:nvSpPr>
        <p:spPr>
          <a:xfrm>
            <a:off x="760636" y="2257012"/>
            <a:ext cx="1580129" cy="461665"/>
          </a:xfrm>
          <a:prstGeom prst="rect">
            <a:avLst/>
          </a:prstGeom>
        </p:spPr>
        <p:txBody>
          <a:bodyPr wrap="square">
            <a:spAutoFit/>
          </a:bodyPr>
          <a:lstStyle/>
          <a:p>
            <a:pPr algn="ctr"/>
            <a:r>
              <a:rPr kumimoji="1" lang="zh-CN" altLang="en-US" sz="2400" dirty="0">
                <a:solidFill>
                  <a:sysClr val="windowText" lastClr="000000"/>
                </a:solidFill>
              </a:rPr>
              <a:t>总产量线</a:t>
            </a:r>
          </a:p>
        </p:txBody>
      </p:sp>
    </p:spTree>
    <p:extLst>
      <p:ext uri="{BB962C8B-B14F-4D97-AF65-F5344CB8AC3E}">
        <p14:creationId xmlns:p14="http://schemas.microsoft.com/office/powerpoint/2010/main" val="1589769184"/>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anim calcmode="lin" valueType="num">
                                      <p:cBhvr>
                                        <p:cTn id="8" dur="500" fill="hold"/>
                                        <p:tgtEl>
                                          <p:spTgt spid="35"/>
                                        </p:tgtEl>
                                        <p:attrNameLst>
                                          <p:attrName>ppt_x</p:attrName>
                                        </p:attrNameLst>
                                      </p:cBhvr>
                                      <p:tavLst>
                                        <p:tav tm="0">
                                          <p:val>
                                            <p:strVal val="#ppt_x"/>
                                          </p:val>
                                        </p:tav>
                                        <p:tav tm="100000">
                                          <p:val>
                                            <p:strVal val="#ppt_x"/>
                                          </p:val>
                                        </p:tav>
                                      </p:tavLst>
                                    </p:anim>
                                    <p:anim calcmode="lin" valueType="num">
                                      <p:cBhvr>
                                        <p:cTn id="9" dur="450" decel="100000" fill="hold"/>
                                        <p:tgtEl>
                                          <p:spTgt spid="35"/>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3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1</a:t>
            </a:r>
            <a:endParaRPr lang="zh-CN" altLang="en-US" sz="2800" dirty="0">
              <a:solidFill>
                <a:schemeClr val="bg1"/>
              </a:solidFill>
              <a:cs typeface="+mn-ea"/>
              <a:sym typeface="+mn-lt"/>
            </a:endParaRPr>
          </a:p>
        </p:txBody>
      </p:sp>
      <p:sp>
        <p:nvSpPr>
          <p:cNvPr id="72" name="TextBox 38"/>
          <p:cNvSpPr txBox="1"/>
          <p:nvPr/>
        </p:nvSpPr>
        <p:spPr>
          <a:xfrm>
            <a:off x="-1700575" y="2450879"/>
            <a:ext cx="5994748" cy="415498"/>
          </a:xfrm>
          <a:prstGeom prst="rect">
            <a:avLst/>
          </a:prstGeom>
          <a:noFill/>
        </p:spPr>
        <p:txBody>
          <a:bodyPr wrap="square" lIns="0" rIns="0" bIns="0" rtlCol="0">
            <a:spAutoFit/>
          </a:bodyPr>
          <a:lstStyle/>
          <a:p>
            <a:pPr algn="ctr"/>
            <a:r>
              <a:rPr kumimoji="1" lang="zh-CN" altLang="en-US" sz="2400" dirty="0">
                <a:solidFill>
                  <a:sysClr val="windowText" lastClr="000000"/>
                </a:solidFill>
              </a:rPr>
              <a:t>平均产量线：</a:t>
            </a:r>
          </a:p>
        </p:txBody>
      </p:sp>
      <p:sp>
        <p:nvSpPr>
          <p:cNvPr id="7" name="任意多边形 3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2B6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4157019" y="326573"/>
            <a:ext cx="3877985"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生产函数与生产曲线</a:t>
            </a:r>
          </a:p>
        </p:txBody>
      </p:sp>
      <p:sp>
        <p:nvSpPr>
          <p:cNvPr id="9" name="任意多边形 33"/>
          <p:cNvSpPr/>
          <p:nvPr/>
        </p:nvSpPr>
        <p:spPr>
          <a:xfrm rot="16200000" flipH="1">
            <a:off x="6262292" y="-2350593"/>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10" name="文本框 9"/>
          <p:cNvSpPr txBox="1"/>
          <p:nvPr/>
        </p:nvSpPr>
        <p:spPr>
          <a:xfrm>
            <a:off x="1775771" y="378334"/>
            <a:ext cx="385042" cy="523220"/>
          </a:xfrm>
          <a:prstGeom prst="rect">
            <a:avLst/>
          </a:prstGeom>
          <a:noFill/>
        </p:spPr>
        <p:txBody>
          <a:bodyPr wrap="none" rtlCol="0">
            <a:spAutoFit/>
          </a:bodyPr>
          <a:lstStyle/>
          <a:p>
            <a:r>
              <a:rPr lang="en-US" altLang="zh-CN" sz="2800" b="1" dirty="0">
                <a:solidFill>
                  <a:schemeClr val="bg1"/>
                </a:solidFill>
                <a:cs typeface="+mn-ea"/>
                <a:sym typeface="+mn-lt"/>
              </a:rPr>
              <a:t>2</a:t>
            </a:r>
            <a:endParaRPr lang="zh-CN" altLang="en-US" sz="2800" b="1" dirty="0">
              <a:solidFill>
                <a:schemeClr val="bg1"/>
              </a:solidFill>
              <a:cs typeface="+mn-ea"/>
              <a:sym typeface="+mn-lt"/>
            </a:endParaRPr>
          </a:p>
        </p:txBody>
      </p:sp>
      <mc:AlternateContent xmlns:mc="http://schemas.openxmlformats.org/markup-compatibility/2006" xmlns:a14="http://schemas.microsoft.com/office/drawing/2010/main">
        <mc:Choice Requires="a14">
          <p:sp>
            <p:nvSpPr>
              <p:cNvPr id="12" name="TextBox 38">
                <a:extLst>
                  <a:ext uri="{FF2B5EF4-FFF2-40B4-BE49-F238E27FC236}">
                    <a16:creationId xmlns:a16="http://schemas.microsoft.com/office/drawing/2014/main" id="{16F12D12-9D5E-9849-972B-E91326E0FD4E}"/>
                  </a:ext>
                </a:extLst>
              </p:cNvPr>
              <p:cNvSpPr txBox="1"/>
              <p:nvPr/>
            </p:nvSpPr>
            <p:spPr>
              <a:xfrm>
                <a:off x="177471" y="3142817"/>
                <a:ext cx="7350466" cy="3222870"/>
              </a:xfrm>
              <a:prstGeom prst="rect">
                <a:avLst/>
              </a:prstGeom>
              <a:noFill/>
            </p:spPr>
            <p:txBody>
              <a:bodyPr wrap="square" lIns="0" rIns="0" bIns="0" rtlCol="0">
                <a:spAutoFit/>
              </a:bodyPr>
              <a:lstStyle/>
              <a:p>
                <a:pPr>
                  <a:lnSpc>
                    <a:spcPct val="150000"/>
                  </a:lnSpc>
                </a:pPr>
                <a:r>
                  <a:rPr lang="zh-CN" altLang="en-US" sz="2000" dirty="0"/>
                  <a:t>劳动投入</a:t>
                </a:r>
                <a:r>
                  <a:rPr lang="zh-CN" altLang="en-US" sz="2000" b="1" dirty="0">
                    <a:solidFill>
                      <a:srgbClr val="FF0000"/>
                    </a:solidFill>
                  </a:rPr>
                  <a:t>达到</a:t>
                </a:r>
                <a:r>
                  <a:rPr lang="en-US" altLang="zh-CN" sz="2000" b="1" dirty="0">
                    <a:solidFill>
                      <a:srgbClr val="FF0000"/>
                    </a:solidFill>
                  </a:rPr>
                  <a:t>L</a:t>
                </a:r>
                <a:r>
                  <a:rPr lang="en-US" altLang="zh-CN" sz="2000" b="1" baseline="-25000" dirty="0">
                    <a:solidFill>
                      <a:srgbClr val="FF0000"/>
                    </a:solidFill>
                  </a:rPr>
                  <a:t>1</a:t>
                </a:r>
                <a:r>
                  <a:rPr lang="zh-CN" altLang="en-US" sz="2000" b="1" dirty="0">
                    <a:solidFill>
                      <a:srgbClr val="FF0000"/>
                    </a:solidFill>
                  </a:rPr>
                  <a:t>前</a:t>
                </a:r>
                <a:r>
                  <a:rPr lang="zh-CN" altLang="en-US" sz="2000" dirty="0"/>
                  <a:t>，边际产量曲线在平均产量曲线的上方。</a:t>
                </a:r>
                <a:r>
                  <a:rPr lang="zh-CN" altLang="en-US" sz="2000" b="1" dirty="0"/>
                  <a:t>平均产量递增</a:t>
                </a:r>
                <a:endParaRPr lang="en-US" altLang="zh-CN" sz="2000" dirty="0"/>
              </a:p>
              <a:p>
                <a:pPr>
                  <a:lnSpc>
                    <a:spcPct val="150000"/>
                  </a:lnSpc>
                </a:pPr>
                <a:r>
                  <a:rPr lang="zh-CN" altLang="en-US" sz="2000" dirty="0"/>
                  <a:t>在</a:t>
                </a:r>
                <a:r>
                  <a:rPr lang="en-US" altLang="zh-CN" sz="2000" b="1" dirty="0">
                    <a:solidFill>
                      <a:srgbClr val="FF0000"/>
                    </a:solidFill>
                  </a:rPr>
                  <a:t>L</a:t>
                </a:r>
                <a:r>
                  <a:rPr lang="en-US" altLang="zh-CN" sz="2000" b="1" baseline="-25000" dirty="0">
                    <a:solidFill>
                      <a:srgbClr val="FF0000"/>
                    </a:solidFill>
                  </a:rPr>
                  <a:t>1</a:t>
                </a:r>
                <a:r>
                  <a:rPr lang="zh-CN" altLang="en-US" sz="2000" b="1" dirty="0">
                    <a:solidFill>
                      <a:srgbClr val="FF0000"/>
                    </a:solidFill>
                  </a:rPr>
                  <a:t>后</a:t>
                </a:r>
                <a:r>
                  <a:rPr lang="zh-CN" altLang="en-US" sz="2000" dirty="0"/>
                  <a:t>，边际产量开始递减，但边际产量</a:t>
                </a:r>
                <a14:m>
                  <m:oMath xmlns:m="http://schemas.openxmlformats.org/officeDocument/2006/math">
                    <m:r>
                      <a:rPr lang="en-US" altLang="zh-CN" sz="2000" i="1" smtClean="0">
                        <a:latin typeface="Cambria Math" panose="02040503050406030204" pitchFamily="18" charset="0"/>
                        <a:ea typeface="Cambria Math" panose="02040503050406030204" pitchFamily="18" charset="0"/>
                      </a:rPr>
                      <m:t>&gt;</m:t>
                    </m:r>
                  </m:oMath>
                </a14:m>
                <a:r>
                  <a:rPr lang="zh-CN" altLang="en-US" sz="2000" dirty="0"/>
                  <a:t>平均产量，平均产量仍是递增的。</a:t>
                </a:r>
                <a:endParaRPr lang="en-US" altLang="zh-CN" sz="2000" dirty="0"/>
              </a:p>
              <a:p>
                <a:pPr>
                  <a:lnSpc>
                    <a:spcPct val="150000"/>
                  </a:lnSpc>
                </a:pPr>
                <a:r>
                  <a:rPr lang="zh-CN" altLang="en-US" sz="2000" dirty="0"/>
                  <a:t>在</a:t>
                </a:r>
                <a:r>
                  <a:rPr lang="en-US" altLang="zh-CN" sz="2000" b="1" dirty="0">
                    <a:solidFill>
                      <a:srgbClr val="FF0000"/>
                    </a:solidFill>
                  </a:rPr>
                  <a:t>L</a:t>
                </a:r>
                <a:r>
                  <a:rPr lang="en-US" altLang="zh-CN" sz="2000" b="1" baseline="-25000" dirty="0">
                    <a:solidFill>
                      <a:srgbClr val="FF0000"/>
                    </a:solidFill>
                  </a:rPr>
                  <a:t>2</a:t>
                </a:r>
                <a:r>
                  <a:rPr lang="zh-CN" altLang="en-US" sz="2000" dirty="0"/>
                  <a:t>，边际产量线与平均产量线相交，此时</a:t>
                </a:r>
                <a:r>
                  <a:rPr lang="zh-CN" altLang="en-US" sz="2000" b="1" dirty="0">
                    <a:solidFill>
                      <a:srgbClr val="FF0000"/>
                    </a:solidFill>
                  </a:rPr>
                  <a:t>边际产量</a:t>
                </a:r>
                <a:r>
                  <a:rPr lang="en-US" altLang="zh-CN" sz="2000" b="1" dirty="0">
                    <a:solidFill>
                      <a:srgbClr val="FF0000"/>
                    </a:solidFill>
                  </a:rPr>
                  <a:t>=</a:t>
                </a:r>
                <a:r>
                  <a:rPr lang="zh-CN" altLang="en-US" sz="2000" b="1" dirty="0">
                    <a:solidFill>
                      <a:srgbClr val="FF0000"/>
                    </a:solidFill>
                  </a:rPr>
                  <a:t>平均产量。</a:t>
                </a:r>
                <a:endParaRPr lang="en-US" altLang="zh-CN" sz="2000" b="1" dirty="0">
                  <a:solidFill>
                    <a:srgbClr val="FF0000"/>
                  </a:solidFill>
                </a:endParaRPr>
              </a:p>
              <a:p>
                <a:pPr>
                  <a:lnSpc>
                    <a:spcPct val="150000"/>
                  </a:lnSpc>
                </a:pPr>
                <a:r>
                  <a:rPr lang="zh-CN" altLang="en-US" sz="2000" dirty="0"/>
                  <a:t>在</a:t>
                </a:r>
                <a:r>
                  <a:rPr lang="en-US" altLang="zh-CN" sz="2000" b="1" dirty="0">
                    <a:solidFill>
                      <a:srgbClr val="FF0000"/>
                    </a:solidFill>
                  </a:rPr>
                  <a:t>L</a:t>
                </a:r>
                <a:r>
                  <a:rPr lang="en-US" altLang="zh-CN" sz="2000" b="1" baseline="-25000" dirty="0">
                    <a:solidFill>
                      <a:srgbClr val="FF0000"/>
                    </a:solidFill>
                  </a:rPr>
                  <a:t>2</a:t>
                </a:r>
                <a:r>
                  <a:rPr lang="zh-CN" altLang="en-US" sz="2000" dirty="0"/>
                  <a:t>后，平均产量递减，</a:t>
                </a:r>
                <a:r>
                  <a:rPr lang="en-US" altLang="zh-CN" sz="2000" b="1" dirty="0"/>
                  <a:t> </a:t>
                </a:r>
                <a:r>
                  <a:rPr lang="en-US" altLang="zh-CN" sz="2000" b="1" dirty="0">
                    <a:solidFill>
                      <a:srgbClr val="FF0000"/>
                    </a:solidFill>
                  </a:rPr>
                  <a:t>L</a:t>
                </a:r>
                <a:r>
                  <a:rPr lang="en-US" altLang="zh-CN" sz="2000" b="1" baseline="-25000" dirty="0">
                    <a:solidFill>
                      <a:srgbClr val="FF0000"/>
                    </a:solidFill>
                  </a:rPr>
                  <a:t>2</a:t>
                </a:r>
                <a:r>
                  <a:rPr lang="zh-CN" altLang="en-US" sz="2000" b="1" dirty="0">
                    <a:solidFill>
                      <a:srgbClr val="FF0000"/>
                    </a:solidFill>
                  </a:rPr>
                  <a:t>是平均产量最大值</a:t>
                </a:r>
                <a:r>
                  <a:rPr lang="zh-CN" altLang="en-US" sz="2000" dirty="0"/>
                  <a:t>。</a:t>
                </a:r>
                <a:endParaRPr lang="en-US" altLang="zh-CN" sz="2000" dirty="0"/>
              </a:p>
              <a:p>
                <a:pPr>
                  <a:lnSpc>
                    <a:spcPct val="150000"/>
                  </a:lnSpc>
                </a:pPr>
                <a:r>
                  <a:rPr lang="en-US" altLang="zh-CN" sz="2000" b="1" dirty="0"/>
                  <a:t>【</a:t>
                </a:r>
                <a:r>
                  <a:rPr lang="zh-CN" altLang="en-US" sz="2000" b="1" dirty="0"/>
                  <a:t>注</a:t>
                </a:r>
                <a:r>
                  <a:rPr lang="en-US" altLang="zh-CN" sz="2000" b="1" dirty="0"/>
                  <a:t>】</a:t>
                </a:r>
                <a:r>
                  <a:rPr lang="zh-CN" altLang="en-US" sz="2000" b="1" dirty="0"/>
                  <a:t>只要边际产量</a:t>
                </a:r>
                <a14:m>
                  <m:oMath xmlns:m="http://schemas.openxmlformats.org/officeDocument/2006/math">
                    <m:r>
                      <a:rPr lang="en-US" altLang="zh-CN" sz="2000" b="1" i="1">
                        <a:latin typeface="Cambria Math" panose="02040503050406030204" pitchFamily="18" charset="0"/>
                        <a:ea typeface="Cambria Math" panose="02040503050406030204" pitchFamily="18" charset="0"/>
                      </a:rPr>
                      <m:t>&gt;</m:t>
                    </m:r>
                  </m:oMath>
                </a14:m>
                <a:r>
                  <a:rPr lang="zh-CN" altLang="en-US" sz="2000" b="1" dirty="0"/>
                  <a:t>平均产量，平均产量就是递增的</a:t>
                </a:r>
                <a:endParaRPr lang="zh-CN" altLang="zh-CN" sz="2000" b="1" dirty="0"/>
              </a:p>
            </p:txBody>
          </p:sp>
        </mc:Choice>
        <mc:Fallback xmlns="">
          <p:sp>
            <p:nvSpPr>
              <p:cNvPr id="12" name="TextBox 38">
                <a:extLst>
                  <a:ext uri="{FF2B5EF4-FFF2-40B4-BE49-F238E27FC236}">
                    <a16:creationId xmlns:a16="http://schemas.microsoft.com/office/drawing/2014/main" id="{16F12D12-9D5E-9849-972B-E91326E0FD4E}"/>
                  </a:ext>
                </a:extLst>
              </p:cNvPr>
              <p:cNvSpPr txBox="1">
                <a:spLocks noRot="1" noChangeAspect="1" noMove="1" noResize="1" noEditPoints="1" noAdjustHandles="1" noChangeArrowheads="1" noChangeShapeType="1" noTextEdit="1"/>
              </p:cNvSpPr>
              <p:nvPr/>
            </p:nvSpPr>
            <p:spPr>
              <a:xfrm>
                <a:off x="177471" y="3142817"/>
                <a:ext cx="7350466" cy="3222870"/>
              </a:xfrm>
              <a:prstGeom prst="rect">
                <a:avLst/>
              </a:prstGeom>
              <a:blipFill>
                <a:blip r:embed="rId4"/>
                <a:stretch>
                  <a:fillRect l="-2069" r="-1207" b="-3922"/>
                </a:stretch>
              </a:blipFill>
            </p:spPr>
            <p:txBody>
              <a:bodyPr/>
              <a:lstStyle/>
              <a:p>
                <a:r>
                  <a:rPr lang="zh-CN" altLang="en-US">
                    <a:noFill/>
                  </a:rPr>
                  <a:t> </a:t>
                </a:r>
              </a:p>
            </p:txBody>
          </p:sp>
        </mc:Fallback>
      </mc:AlternateContent>
      <p:cxnSp>
        <p:nvCxnSpPr>
          <p:cNvPr id="13" name="直线箭头连接符 12">
            <a:extLst>
              <a:ext uri="{FF2B5EF4-FFF2-40B4-BE49-F238E27FC236}">
                <a16:creationId xmlns:a16="http://schemas.microsoft.com/office/drawing/2014/main" id="{C0E46D11-7F14-4142-95BF-FB709A675EE2}"/>
              </a:ext>
            </a:extLst>
          </p:cNvPr>
          <p:cNvCxnSpPr/>
          <p:nvPr/>
        </p:nvCxnSpPr>
        <p:spPr>
          <a:xfrm>
            <a:off x="8035004" y="6131656"/>
            <a:ext cx="32905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直线箭头连接符 14">
            <a:extLst>
              <a:ext uri="{FF2B5EF4-FFF2-40B4-BE49-F238E27FC236}">
                <a16:creationId xmlns:a16="http://schemas.microsoft.com/office/drawing/2014/main" id="{0DD1A7B3-840B-AA47-8758-14C61F81442C}"/>
              </a:ext>
            </a:extLst>
          </p:cNvPr>
          <p:cNvCxnSpPr>
            <a:cxnSpLocks/>
          </p:cNvCxnSpPr>
          <p:nvPr/>
        </p:nvCxnSpPr>
        <p:spPr>
          <a:xfrm flipV="1">
            <a:off x="8035004" y="3435268"/>
            <a:ext cx="0" cy="2696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文本框 15">
            <a:extLst>
              <a:ext uri="{FF2B5EF4-FFF2-40B4-BE49-F238E27FC236}">
                <a16:creationId xmlns:a16="http://schemas.microsoft.com/office/drawing/2014/main" id="{256580A9-96D8-6840-9567-C0B9A1A16C00}"/>
              </a:ext>
            </a:extLst>
          </p:cNvPr>
          <p:cNvSpPr txBox="1"/>
          <p:nvPr/>
        </p:nvSpPr>
        <p:spPr>
          <a:xfrm>
            <a:off x="7583195" y="3285846"/>
            <a:ext cx="451809" cy="369332"/>
          </a:xfrm>
          <a:prstGeom prst="rect">
            <a:avLst/>
          </a:prstGeom>
          <a:noFill/>
        </p:spPr>
        <p:txBody>
          <a:bodyPr wrap="square" rtlCol="0">
            <a:spAutoFit/>
          </a:bodyPr>
          <a:lstStyle/>
          <a:p>
            <a:r>
              <a:rPr kumimoji="1" lang="en-US" altLang="zh-CN" dirty="0"/>
              <a:t>Q</a:t>
            </a:r>
            <a:endParaRPr kumimoji="1" lang="zh-CN" altLang="en-US" dirty="0"/>
          </a:p>
        </p:txBody>
      </p:sp>
      <p:sp>
        <p:nvSpPr>
          <p:cNvPr id="17" name="文本框 16">
            <a:extLst>
              <a:ext uri="{FF2B5EF4-FFF2-40B4-BE49-F238E27FC236}">
                <a16:creationId xmlns:a16="http://schemas.microsoft.com/office/drawing/2014/main" id="{7C6CFDF6-5C33-3849-8498-70E69C1789C6}"/>
              </a:ext>
            </a:extLst>
          </p:cNvPr>
          <p:cNvSpPr txBox="1"/>
          <p:nvPr/>
        </p:nvSpPr>
        <p:spPr>
          <a:xfrm>
            <a:off x="7598829" y="5946990"/>
            <a:ext cx="451809" cy="369332"/>
          </a:xfrm>
          <a:prstGeom prst="rect">
            <a:avLst/>
          </a:prstGeom>
          <a:noFill/>
        </p:spPr>
        <p:txBody>
          <a:bodyPr wrap="square" rtlCol="0">
            <a:spAutoFit/>
          </a:bodyPr>
          <a:lstStyle/>
          <a:p>
            <a:r>
              <a:rPr kumimoji="1" lang="en-US" altLang="zh-CN" dirty="0"/>
              <a:t>0</a:t>
            </a:r>
            <a:endParaRPr kumimoji="1" lang="zh-CN" altLang="en-US" dirty="0"/>
          </a:p>
        </p:txBody>
      </p:sp>
      <p:sp>
        <p:nvSpPr>
          <p:cNvPr id="18" name="文本框 17">
            <a:extLst>
              <a:ext uri="{FF2B5EF4-FFF2-40B4-BE49-F238E27FC236}">
                <a16:creationId xmlns:a16="http://schemas.microsoft.com/office/drawing/2014/main" id="{65DC7985-10CE-1C4D-9817-AE7AA2F68E83}"/>
              </a:ext>
            </a:extLst>
          </p:cNvPr>
          <p:cNvSpPr txBox="1"/>
          <p:nvPr/>
        </p:nvSpPr>
        <p:spPr>
          <a:xfrm>
            <a:off x="11269550" y="5954920"/>
            <a:ext cx="451809" cy="369332"/>
          </a:xfrm>
          <a:prstGeom prst="rect">
            <a:avLst/>
          </a:prstGeom>
          <a:noFill/>
        </p:spPr>
        <p:txBody>
          <a:bodyPr wrap="square" rtlCol="0">
            <a:spAutoFit/>
          </a:bodyPr>
          <a:lstStyle/>
          <a:p>
            <a:r>
              <a:rPr kumimoji="1" lang="en-US" altLang="zh-CN" dirty="0"/>
              <a:t>L</a:t>
            </a:r>
            <a:endParaRPr kumimoji="1" lang="zh-CN" altLang="en-US" dirty="0"/>
          </a:p>
        </p:txBody>
      </p:sp>
      <p:sp>
        <p:nvSpPr>
          <p:cNvPr id="19" name="文本框 18">
            <a:extLst>
              <a:ext uri="{FF2B5EF4-FFF2-40B4-BE49-F238E27FC236}">
                <a16:creationId xmlns:a16="http://schemas.microsoft.com/office/drawing/2014/main" id="{5770265B-D36D-4240-98C9-AEC276700CF3}"/>
              </a:ext>
            </a:extLst>
          </p:cNvPr>
          <p:cNvSpPr txBox="1"/>
          <p:nvPr/>
        </p:nvSpPr>
        <p:spPr>
          <a:xfrm>
            <a:off x="8448451" y="6130609"/>
            <a:ext cx="451809" cy="369332"/>
          </a:xfrm>
          <a:prstGeom prst="rect">
            <a:avLst/>
          </a:prstGeom>
          <a:noFill/>
        </p:spPr>
        <p:txBody>
          <a:bodyPr wrap="square" rtlCol="0">
            <a:spAutoFit/>
          </a:bodyPr>
          <a:lstStyle/>
          <a:p>
            <a:r>
              <a:rPr lang="en-US" altLang="zh-CN" dirty="0"/>
              <a:t>L</a:t>
            </a:r>
            <a:r>
              <a:rPr lang="en-US" altLang="zh-CN" baseline="-25000" dirty="0"/>
              <a:t>1</a:t>
            </a:r>
            <a:endParaRPr kumimoji="1" lang="zh-CN" altLang="en-US" dirty="0"/>
          </a:p>
        </p:txBody>
      </p:sp>
      <p:sp>
        <p:nvSpPr>
          <p:cNvPr id="20" name="文本框 19">
            <a:extLst>
              <a:ext uri="{FF2B5EF4-FFF2-40B4-BE49-F238E27FC236}">
                <a16:creationId xmlns:a16="http://schemas.microsoft.com/office/drawing/2014/main" id="{1F62DAB0-992C-1749-A16E-C9D8F061C18A}"/>
              </a:ext>
            </a:extLst>
          </p:cNvPr>
          <p:cNvSpPr txBox="1"/>
          <p:nvPr/>
        </p:nvSpPr>
        <p:spPr>
          <a:xfrm>
            <a:off x="9968119" y="6162095"/>
            <a:ext cx="451809" cy="369332"/>
          </a:xfrm>
          <a:prstGeom prst="rect">
            <a:avLst/>
          </a:prstGeom>
          <a:noFill/>
        </p:spPr>
        <p:txBody>
          <a:bodyPr wrap="square" rtlCol="0">
            <a:spAutoFit/>
          </a:bodyPr>
          <a:lstStyle/>
          <a:p>
            <a:r>
              <a:rPr lang="en-US" altLang="zh-CN" dirty="0"/>
              <a:t>L</a:t>
            </a:r>
            <a:r>
              <a:rPr lang="en-US" altLang="zh-CN" baseline="-25000" dirty="0"/>
              <a:t>3</a:t>
            </a:r>
            <a:endParaRPr kumimoji="1" lang="zh-CN" altLang="en-US" dirty="0"/>
          </a:p>
        </p:txBody>
      </p:sp>
      <p:sp>
        <p:nvSpPr>
          <p:cNvPr id="21" name="任意形状 20">
            <a:extLst>
              <a:ext uri="{FF2B5EF4-FFF2-40B4-BE49-F238E27FC236}">
                <a16:creationId xmlns:a16="http://schemas.microsoft.com/office/drawing/2014/main" id="{AE765B86-D01A-884C-9CC0-18E9CF860B0A}"/>
              </a:ext>
            </a:extLst>
          </p:cNvPr>
          <p:cNvSpPr/>
          <p:nvPr/>
        </p:nvSpPr>
        <p:spPr>
          <a:xfrm>
            <a:off x="8399465" y="4190651"/>
            <a:ext cx="1949570" cy="2158023"/>
          </a:xfrm>
          <a:custGeom>
            <a:avLst/>
            <a:gdLst>
              <a:gd name="connsiteX0" fmla="*/ 0 w 1949570"/>
              <a:gd name="connsiteY0" fmla="*/ 484498 h 2158023"/>
              <a:gd name="connsiteX1" fmla="*/ 414068 w 1949570"/>
              <a:gd name="connsiteY1" fmla="*/ 104936 h 2158023"/>
              <a:gd name="connsiteX2" fmla="*/ 1949570 w 1949570"/>
              <a:gd name="connsiteY2" fmla="*/ 2158023 h 2158023"/>
            </a:gdLst>
            <a:ahLst/>
            <a:cxnLst>
              <a:cxn ang="0">
                <a:pos x="connsiteX0" y="connsiteY0"/>
              </a:cxn>
              <a:cxn ang="0">
                <a:pos x="connsiteX1" y="connsiteY1"/>
              </a:cxn>
              <a:cxn ang="0">
                <a:pos x="connsiteX2" y="connsiteY2"/>
              </a:cxn>
            </a:cxnLst>
            <a:rect l="l" t="t" r="r" b="b"/>
            <a:pathLst>
              <a:path w="1949570" h="2158023">
                <a:moveTo>
                  <a:pt x="0" y="484498"/>
                </a:moveTo>
                <a:cubicBezTo>
                  <a:pt x="44570" y="155256"/>
                  <a:pt x="89140" y="-173985"/>
                  <a:pt x="414068" y="104936"/>
                </a:cubicBezTo>
                <a:cubicBezTo>
                  <a:pt x="738996" y="383857"/>
                  <a:pt x="1344283" y="1270940"/>
                  <a:pt x="1949570" y="2158023"/>
                </a:cubicBezTo>
              </a:path>
            </a:pathLst>
          </a:custGeom>
          <a:noFill/>
          <a:ln w="412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22" name="直线连接符 21">
            <a:extLst>
              <a:ext uri="{FF2B5EF4-FFF2-40B4-BE49-F238E27FC236}">
                <a16:creationId xmlns:a16="http://schemas.microsoft.com/office/drawing/2014/main" id="{D8FEEFC1-4610-9D40-9CEC-8AD31CB907B4}"/>
              </a:ext>
            </a:extLst>
          </p:cNvPr>
          <p:cNvCxnSpPr>
            <a:cxnSpLocks/>
          </p:cNvCxnSpPr>
          <p:nvPr/>
        </p:nvCxnSpPr>
        <p:spPr>
          <a:xfrm>
            <a:off x="8578608" y="4222857"/>
            <a:ext cx="0" cy="193923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23" name="文本框 22">
            <a:extLst>
              <a:ext uri="{FF2B5EF4-FFF2-40B4-BE49-F238E27FC236}">
                <a16:creationId xmlns:a16="http://schemas.microsoft.com/office/drawing/2014/main" id="{B1F251D2-BF73-7E4B-85E8-A197814CFFEB}"/>
              </a:ext>
            </a:extLst>
          </p:cNvPr>
          <p:cNvSpPr txBox="1"/>
          <p:nvPr/>
        </p:nvSpPr>
        <p:spPr>
          <a:xfrm>
            <a:off x="9374250" y="3511969"/>
            <a:ext cx="2267417" cy="369332"/>
          </a:xfrm>
          <a:prstGeom prst="rect">
            <a:avLst/>
          </a:prstGeom>
          <a:noFill/>
        </p:spPr>
        <p:txBody>
          <a:bodyPr wrap="square" rtlCol="0">
            <a:spAutoFit/>
          </a:bodyPr>
          <a:lstStyle/>
          <a:p>
            <a:r>
              <a:rPr lang="en-US" altLang="zh-CN" dirty="0"/>
              <a:t>L</a:t>
            </a:r>
            <a:r>
              <a:rPr lang="en-US" altLang="zh-CN" baseline="-25000" dirty="0"/>
              <a:t>2</a:t>
            </a:r>
            <a:r>
              <a:rPr lang="zh-CN" altLang="en-US" dirty="0"/>
              <a:t>时平均产量最大</a:t>
            </a:r>
            <a:endParaRPr kumimoji="1" lang="zh-CN" altLang="en-US" dirty="0"/>
          </a:p>
        </p:txBody>
      </p:sp>
      <p:sp>
        <p:nvSpPr>
          <p:cNvPr id="24" name="云形标注 23">
            <a:extLst>
              <a:ext uri="{FF2B5EF4-FFF2-40B4-BE49-F238E27FC236}">
                <a16:creationId xmlns:a16="http://schemas.microsoft.com/office/drawing/2014/main" id="{0CD1E542-3B1B-F747-BC10-E1F0673B2B53}"/>
              </a:ext>
            </a:extLst>
          </p:cNvPr>
          <p:cNvSpPr/>
          <p:nvPr/>
        </p:nvSpPr>
        <p:spPr>
          <a:xfrm>
            <a:off x="9815727" y="4212576"/>
            <a:ext cx="2206862" cy="640027"/>
          </a:xfrm>
          <a:prstGeom prst="cloudCallout">
            <a:avLst>
              <a:gd name="adj1" fmla="val -51213"/>
              <a:gd name="adj2" fmla="val 7982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dirty="0">
                <a:solidFill>
                  <a:sysClr val="windowText" lastClr="000000"/>
                </a:solidFill>
              </a:rPr>
              <a:t>平均产量线</a:t>
            </a:r>
          </a:p>
        </p:txBody>
      </p:sp>
      <p:sp>
        <p:nvSpPr>
          <p:cNvPr id="3" name="任意形状 2">
            <a:extLst>
              <a:ext uri="{FF2B5EF4-FFF2-40B4-BE49-F238E27FC236}">
                <a16:creationId xmlns:a16="http://schemas.microsoft.com/office/drawing/2014/main" id="{90AD1126-3C76-4D49-BC07-CC7B338E05DA}"/>
              </a:ext>
            </a:extLst>
          </p:cNvPr>
          <p:cNvSpPr/>
          <p:nvPr/>
        </p:nvSpPr>
        <p:spPr>
          <a:xfrm>
            <a:off x="8099794" y="5007281"/>
            <a:ext cx="2760452" cy="759141"/>
          </a:xfrm>
          <a:custGeom>
            <a:avLst/>
            <a:gdLst>
              <a:gd name="connsiteX0" fmla="*/ 0 w 2760452"/>
              <a:gd name="connsiteY0" fmla="*/ 741888 h 759141"/>
              <a:gd name="connsiteX1" fmla="*/ 1224951 w 2760452"/>
              <a:gd name="connsiteY1" fmla="*/ 16 h 759141"/>
              <a:gd name="connsiteX2" fmla="*/ 2760452 w 2760452"/>
              <a:gd name="connsiteY2" fmla="*/ 759141 h 759141"/>
            </a:gdLst>
            <a:ahLst/>
            <a:cxnLst>
              <a:cxn ang="0">
                <a:pos x="connsiteX0" y="connsiteY0"/>
              </a:cxn>
              <a:cxn ang="0">
                <a:pos x="connsiteX1" y="connsiteY1"/>
              </a:cxn>
              <a:cxn ang="0">
                <a:pos x="connsiteX2" y="connsiteY2"/>
              </a:cxn>
            </a:cxnLst>
            <a:rect l="l" t="t" r="r" b="b"/>
            <a:pathLst>
              <a:path w="2760452" h="759141">
                <a:moveTo>
                  <a:pt x="0" y="741888"/>
                </a:moveTo>
                <a:cubicBezTo>
                  <a:pt x="382438" y="369514"/>
                  <a:pt x="764876" y="-2860"/>
                  <a:pt x="1224951" y="16"/>
                </a:cubicBezTo>
                <a:cubicBezTo>
                  <a:pt x="1685026" y="2891"/>
                  <a:pt x="2222739" y="381016"/>
                  <a:pt x="2760452" y="759141"/>
                </a:cubicBez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6" name="直线箭头连接符 5">
            <a:extLst>
              <a:ext uri="{FF2B5EF4-FFF2-40B4-BE49-F238E27FC236}">
                <a16:creationId xmlns:a16="http://schemas.microsoft.com/office/drawing/2014/main" id="{9E58FF47-4990-D54E-ABCB-2563C0E86122}"/>
              </a:ext>
            </a:extLst>
          </p:cNvPr>
          <p:cNvCxnSpPr>
            <a:cxnSpLocks/>
          </p:cNvCxnSpPr>
          <p:nvPr/>
        </p:nvCxnSpPr>
        <p:spPr>
          <a:xfrm flipV="1">
            <a:off x="9444694" y="3913652"/>
            <a:ext cx="371033" cy="10468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线连接符 25">
            <a:extLst>
              <a:ext uri="{FF2B5EF4-FFF2-40B4-BE49-F238E27FC236}">
                <a16:creationId xmlns:a16="http://schemas.microsoft.com/office/drawing/2014/main" id="{A5AD3F3A-B1D6-D344-950D-B3C5DA5504F9}"/>
              </a:ext>
            </a:extLst>
          </p:cNvPr>
          <p:cNvCxnSpPr>
            <a:cxnSpLocks/>
          </p:cNvCxnSpPr>
          <p:nvPr/>
        </p:nvCxnSpPr>
        <p:spPr>
          <a:xfrm>
            <a:off x="9392905" y="4990456"/>
            <a:ext cx="35326" cy="114913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29" name="文本框 28">
            <a:extLst>
              <a:ext uri="{FF2B5EF4-FFF2-40B4-BE49-F238E27FC236}">
                <a16:creationId xmlns:a16="http://schemas.microsoft.com/office/drawing/2014/main" id="{A346FB9B-5883-F64A-88B9-CD3EC21F6948}"/>
              </a:ext>
            </a:extLst>
          </p:cNvPr>
          <p:cNvSpPr txBox="1"/>
          <p:nvPr/>
        </p:nvSpPr>
        <p:spPr>
          <a:xfrm>
            <a:off x="9323866" y="6107202"/>
            <a:ext cx="451809" cy="369332"/>
          </a:xfrm>
          <a:prstGeom prst="rect">
            <a:avLst/>
          </a:prstGeom>
          <a:noFill/>
        </p:spPr>
        <p:txBody>
          <a:bodyPr wrap="square" rtlCol="0">
            <a:spAutoFit/>
          </a:bodyPr>
          <a:lstStyle/>
          <a:p>
            <a:r>
              <a:rPr lang="en-US" altLang="zh-CN" dirty="0"/>
              <a:t>L</a:t>
            </a:r>
            <a:r>
              <a:rPr lang="en-US" altLang="zh-CN" baseline="-25000" dirty="0"/>
              <a:t>2</a:t>
            </a:r>
            <a:endParaRPr kumimoji="1" lang="zh-CN" altLang="en-US" dirty="0"/>
          </a:p>
        </p:txBody>
      </p:sp>
    </p:spTree>
    <p:extLst>
      <p:ext uri="{BB962C8B-B14F-4D97-AF65-F5344CB8AC3E}">
        <p14:creationId xmlns:p14="http://schemas.microsoft.com/office/powerpoint/2010/main" val="1714600790"/>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par>
                          <p:cTn id="11" fill="hold">
                            <p:stCondLst>
                              <p:cond delay="500"/>
                            </p:stCondLst>
                            <p:childTnLst>
                              <p:par>
                                <p:cTn id="12" presetID="37" presetClass="entr" presetSubtype="0"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anim calcmode="lin" valueType="num">
                                      <p:cBhvr>
                                        <p:cTn id="15" dur="500" fill="hold"/>
                                        <p:tgtEl>
                                          <p:spTgt spid="12"/>
                                        </p:tgtEl>
                                        <p:attrNameLst>
                                          <p:attrName>ppt_x</p:attrName>
                                        </p:attrNameLst>
                                      </p:cBhvr>
                                      <p:tavLst>
                                        <p:tav tm="0">
                                          <p:val>
                                            <p:strVal val="#ppt_x"/>
                                          </p:val>
                                        </p:tav>
                                        <p:tav tm="100000">
                                          <p:val>
                                            <p:strVal val="#ppt_x"/>
                                          </p:val>
                                        </p:tav>
                                      </p:tavLst>
                                    </p:anim>
                                    <p:anim calcmode="lin" valueType="num">
                                      <p:cBhvr>
                                        <p:cTn id="16" dur="450" decel="100000" fill="hold"/>
                                        <p:tgtEl>
                                          <p:spTgt spid="12"/>
                                        </p:tgtEl>
                                        <p:attrNameLst>
                                          <p:attrName>ppt_y</p:attrName>
                                        </p:attrNameLst>
                                      </p:cBhvr>
                                      <p:tavLst>
                                        <p:tav tm="0">
                                          <p:val>
                                            <p:strVal val="#ppt_y+1"/>
                                          </p:val>
                                        </p:tav>
                                        <p:tav tm="100000">
                                          <p:val>
                                            <p:strVal val="#ppt_y-.03"/>
                                          </p:val>
                                        </p:tav>
                                      </p:tavLst>
                                    </p:anim>
                                    <p:anim calcmode="lin" valueType="num">
                                      <p:cBhvr>
                                        <p:cTn id="17" dur="50" accel="100000" fill="hold">
                                          <p:stCondLst>
                                            <p:cond delay="45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1</a:t>
            </a:r>
            <a:endParaRPr lang="zh-CN" altLang="en-US" sz="2800" dirty="0">
              <a:solidFill>
                <a:schemeClr val="bg1"/>
              </a:solidFill>
              <a:cs typeface="+mn-ea"/>
              <a:sym typeface="+mn-lt"/>
            </a:endParaRPr>
          </a:p>
        </p:txBody>
      </p:sp>
      <p:sp>
        <p:nvSpPr>
          <p:cNvPr id="7" name="任意多边形 3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2B6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4157019" y="326573"/>
            <a:ext cx="3877985"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生产函数与生产曲线</a:t>
            </a:r>
          </a:p>
        </p:txBody>
      </p:sp>
      <p:sp>
        <p:nvSpPr>
          <p:cNvPr id="9" name="任意多边形 33"/>
          <p:cNvSpPr/>
          <p:nvPr/>
        </p:nvSpPr>
        <p:spPr>
          <a:xfrm rot="16200000" flipH="1">
            <a:off x="6262292" y="-2350593"/>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10" name="文本框 9"/>
          <p:cNvSpPr txBox="1"/>
          <p:nvPr/>
        </p:nvSpPr>
        <p:spPr>
          <a:xfrm>
            <a:off x="1775771" y="378334"/>
            <a:ext cx="385042" cy="523220"/>
          </a:xfrm>
          <a:prstGeom prst="rect">
            <a:avLst/>
          </a:prstGeom>
          <a:noFill/>
        </p:spPr>
        <p:txBody>
          <a:bodyPr wrap="none" rtlCol="0">
            <a:spAutoFit/>
          </a:bodyPr>
          <a:lstStyle/>
          <a:p>
            <a:r>
              <a:rPr lang="en-US" altLang="zh-CN" sz="2800" b="1" dirty="0">
                <a:solidFill>
                  <a:schemeClr val="bg1"/>
                </a:solidFill>
                <a:cs typeface="+mn-ea"/>
                <a:sym typeface="+mn-lt"/>
              </a:rPr>
              <a:t>2</a:t>
            </a:r>
            <a:endParaRPr lang="zh-CN" altLang="en-US" sz="2800" b="1" dirty="0">
              <a:solidFill>
                <a:schemeClr val="bg1"/>
              </a:solidFill>
              <a:cs typeface="+mn-ea"/>
              <a:sym typeface="+mn-lt"/>
            </a:endParaRPr>
          </a:p>
        </p:txBody>
      </p:sp>
      <p:pic>
        <p:nvPicPr>
          <p:cNvPr id="4" name="图片 3">
            <a:extLst>
              <a:ext uri="{FF2B5EF4-FFF2-40B4-BE49-F238E27FC236}">
                <a16:creationId xmlns:a16="http://schemas.microsoft.com/office/drawing/2014/main" id="{85B24720-C9A9-4859-B3C3-FDB3173354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17504" y="1013662"/>
            <a:ext cx="3438979" cy="5517765"/>
          </a:xfrm>
          <a:prstGeom prst="rect">
            <a:avLst/>
          </a:prstGeom>
        </p:spPr>
      </p:pic>
    </p:spTree>
    <p:extLst>
      <p:ext uri="{BB962C8B-B14F-4D97-AF65-F5344CB8AC3E}">
        <p14:creationId xmlns:p14="http://schemas.microsoft.com/office/powerpoint/2010/main" val="1466101881"/>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1</a:t>
            </a:r>
            <a:endParaRPr lang="zh-CN" altLang="en-US" sz="2800" dirty="0">
              <a:solidFill>
                <a:schemeClr val="bg1"/>
              </a:solidFill>
              <a:cs typeface="+mn-ea"/>
              <a:sym typeface="+mn-lt"/>
            </a:endParaRPr>
          </a:p>
        </p:txBody>
      </p:sp>
      <p:sp>
        <p:nvSpPr>
          <p:cNvPr id="72" name="TextBox 38"/>
          <p:cNvSpPr txBox="1"/>
          <p:nvPr/>
        </p:nvSpPr>
        <p:spPr>
          <a:xfrm>
            <a:off x="550450" y="1683562"/>
            <a:ext cx="11469401" cy="2842573"/>
          </a:xfrm>
          <a:prstGeom prst="rect">
            <a:avLst/>
          </a:prstGeom>
          <a:noFill/>
        </p:spPr>
        <p:txBody>
          <a:bodyPr wrap="square" lIns="0" rIns="0" bIns="0" rtlCol="0">
            <a:spAutoFit/>
          </a:bodyPr>
          <a:lstStyle/>
          <a:p>
            <a:r>
              <a:rPr lang="en-US" altLang="zh-CN" sz="3600" dirty="0">
                <a:solidFill>
                  <a:srgbClr val="FC838C"/>
                </a:solidFill>
                <a:latin typeface="微软雅黑" panose="020B0503020204020204" pitchFamily="34" charset="-122"/>
                <a:ea typeface="微软雅黑" panose="020B0503020204020204" pitchFamily="34" charset="-122"/>
                <a:cs typeface="Helvetica Neue"/>
              </a:rPr>
              <a:t>4</a:t>
            </a:r>
            <a:r>
              <a:rPr lang="zh-CN" altLang="en-US" sz="3600" dirty="0">
                <a:solidFill>
                  <a:srgbClr val="FC838C"/>
                </a:solidFill>
                <a:latin typeface="微软雅黑" panose="020B0503020204020204" pitchFamily="34" charset="-122"/>
                <a:ea typeface="微软雅黑" panose="020B0503020204020204" pitchFamily="34" charset="-122"/>
                <a:cs typeface="Helvetica Neue"/>
              </a:rPr>
              <a:t>、规模报酬</a:t>
            </a:r>
            <a:r>
              <a:rPr lang="en-US" altLang="zh-CN" sz="3600" dirty="0">
                <a:solidFill>
                  <a:srgbClr val="FC838C"/>
                </a:solidFill>
                <a:latin typeface="微软雅黑" panose="020B0503020204020204" pitchFamily="34" charset="-122"/>
                <a:ea typeface="微软雅黑" panose="020B0503020204020204" pitchFamily="34" charset="-122"/>
                <a:cs typeface="Helvetica Neue"/>
              </a:rPr>
              <a:t>--</a:t>
            </a:r>
            <a:r>
              <a:rPr lang="zh-CN" altLang="en-US" sz="3600" dirty="0">
                <a:solidFill>
                  <a:srgbClr val="FC838C"/>
                </a:solidFill>
                <a:latin typeface="微软雅黑" panose="020B0503020204020204" pitchFamily="34" charset="-122"/>
                <a:ea typeface="微软雅黑" panose="020B0503020204020204" pitchFamily="34" charset="-122"/>
                <a:cs typeface="Helvetica Neue"/>
              </a:rPr>
              <a:t>研究企业</a:t>
            </a:r>
            <a:r>
              <a:rPr lang="zh-CN" altLang="en-US" sz="3600" b="1" dirty="0">
                <a:solidFill>
                  <a:srgbClr val="FC838C"/>
                </a:solidFill>
                <a:latin typeface="微软雅黑" panose="020B0503020204020204" pitchFamily="34" charset="-122"/>
                <a:ea typeface="微软雅黑" panose="020B0503020204020204" pitchFamily="34" charset="-122"/>
                <a:cs typeface="Helvetica Neue"/>
              </a:rPr>
              <a:t>长期</a:t>
            </a:r>
            <a:r>
              <a:rPr lang="zh-CN" altLang="en-US" sz="3600" dirty="0">
                <a:solidFill>
                  <a:srgbClr val="FC838C"/>
                </a:solidFill>
                <a:latin typeface="微软雅黑" panose="020B0503020204020204" pitchFamily="34" charset="-122"/>
                <a:ea typeface="微软雅黑" panose="020B0503020204020204" pitchFamily="34" charset="-122"/>
                <a:cs typeface="Helvetica Neue"/>
              </a:rPr>
              <a:t>生产决策问题</a:t>
            </a:r>
          </a:p>
          <a:p>
            <a:pPr>
              <a:lnSpc>
                <a:spcPct val="150000"/>
              </a:lnSpc>
            </a:pPr>
            <a:endParaRPr lang="zh-CN" altLang="en-US" sz="2000" b="1" dirty="0"/>
          </a:p>
          <a:p>
            <a:pPr>
              <a:lnSpc>
                <a:spcPct val="150000"/>
              </a:lnSpc>
            </a:pPr>
            <a:r>
              <a:rPr lang="zh-CN" altLang="zh-CN" sz="2400" b="1" dirty="0">
                <a:highlight>
                  <a:srgbClr val="FFFF00"/>
                </a:highlight>
              </a:rPr>
              <a:t>规模报酬</a:t>
            </a:r>
            <a:r>
              <a:rPr lang="zh-CN" altLang="zh-CN" sz="2400" dirty="0"/>
              <a:t>也称为规模收益，是指在其他条件不变的情况下</a:t>
            </a:r>
            <a:r>
              <a:rPr lang="zh-CN" altLang="zh-CN" sz="2400" dirty="0">
                <a:solidFill>
                  <a:srgbClr val="FF0000"/>
                </a:solidFill>
              </a:rPr>
              <a:t>，</a:t>
            </a:r>
            <a:r>
              <a:rPr lang="zh-CN" altLang="zh-CN" sz="2400" dirty="0"/>
              <a:t>企业内部</a:t>
            </a:r>
            <a:r>
              <a:rPr lang="zh-CN" altLang="zh-CN" sz="2800" b="1" dirty="0">
                <a:solidFill>
                  <a:srgbClr val="FF0000"/>
                </a:solidFill>
              </a:rPr>
              <a:t>各种</a:t>
            </a:r>
            <a:r>
              <a:rPr lang="zh-CN" altLang="zh-CN" sz="2800" dirty="0">
                <a:solidFill>
                  <a:srgbClr val="FF0000"/>
                </a:solidFill>
              </a:rPr>
              <a:t>生产要素</a:t>
            </a:r>
            <a:r>
              <a:rPr lang="zh-CN" altLang="zh-CN" sz="2800" b="1" dirty="0">
                <a:solidFill>
                  <a:srgbClr val="FF0000"/>
                </a:solidFill>
              </a:rPr>
              <a:t>同比例</a:t>
            </a:r>
            <a:r>
              <a:rPr lang="zh-CN" altLang="zh-CN" sz="2400" dirty="0">
                <a:solidFill>
                  <a:srgbClr val="FF0000"/>
                </a:solidFill>
              </a:rPr>
              <a:t>变化时所带来的产量的变化。</a:t>
            </a:r>
            <a:r>
              <a:rPr lang="zh-CN" altLang="zh-CN" sz="2400" dirty="0"/>
              <a:t>企业只有在长期中才能改变全部生产要素的投入，进而影响生产规模</a:t>
            </a:r>
            <a:r>
              <a:rPr lang="zh-CN" altLang="en-US" sz="2400" dirty="0"/>
              <a:t>。</a:t>
            </a:r>
            <a:endParaRPr lang="en-US" altLang="zh-CN" sz="2400" dirty="0"/>
          </a:p>
        </p:txBody>
      </p:sp>
      <p:sp>
        <p:nvSpPr>
          <p:cNvPr id="7" name="任意多边形 3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2B6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4157019" y="326573"/>
            <a:ext cx="3877985"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生产函数与生产曲线</a:t>
            </a:r>
          </a:p>
        </p:txBody>
      </p:sp>
      <p:sp>
        <p:nvSpPr>
          <p:cNvPr id="9" name="任意多边形 33"/>
          <p:cNvSpPr/>
          <p:nvPr/>
        </p:nvSpPr>
        <p:spPr>
          <a:xfrm rot="16200000" flipH="1">
            <a:off x="6262292" y="-2350593"/>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10" name="文本框 9"/>
          <p:cNvSpPr txBox="1"/>
          <p:nvPr/>
        </p:nvSpPr>
        <p:spPr>
          <a:xfrm>
            <a:off x="1775771" y="378334"/>
            <a:ext cx="385042" cy="523220"/>
          </a:xfrm>
          <a:prstGeom prst="rect">
            <a:avLst/>
          </a:prstGeom>
          <a:noFill/>
        </p:spPr>
        <p:txBody>
          <a:bodyPr wrap="none" rtlCol="0">
            <a:spAutoFit/>
          </a:bodyPr>
          <a:lstStyle/>
          <a:p>
            <a:r>
              <a:rPr lang="en-US" altLang="zh-CN" sz="2800" b="1" dirty="0">
                <a:solidFill>
                  <a:schemeClr val="bg1"/>
                </a:solidFill>
                <a:cs typeface="+mn-ea"/>
                <a:sym typeface="+mn-lt"/>
              </a:rPr>
              <a:t>2</a:t>
            </a:r>
            <a:endParaRPr lang="zh-CN" altLang="en-US" sz="2800" b="1" dirty="0">
              <a:solidFill>
                <a:schemeClr val="bg1"/>
              </a:solidFill>
              <a:cs typeface="+mn-ea"/>
              <a:sym typeface="+mn-lt"/>
            </a:endParaRPr>
          </a:p>
        </p:txBody>
      </p:sp>
    </p:spTree>
    <p:extLst>
      <p:ext uri="{BB962C8B-B14F-4D97-AF65-F5344CB8AC3E}">
        <p14:creationId xmlns:p14="http://schemas.microsoft.com/office/powerpoint/2010/main" val="3431711601"/>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1</a:t>
            </a:r>
            <a:endParaRPr lang="zh-CN" altLang="en-US" sz="2800" dirty="0">
              <a:solidFill>
                <a:schemeClr val="bg1"/>
              </a:solidFill>
              <a:cs typeface="+mn-ea"/>
              <a:sym typeface="+mn-lt"/>
            </a:endParaRPr>
          </a:p>
        </p:txBody>
      </p:sp>
      <p:sp>
        <p:nvSpPr>
          <p:cNvPr id="72" name="TextBox 38"/>
          <p:cNvSpPr txBox="1"/>
          <p:nvPr/>
        </p:nvSpPr>
        <p:spPr>
          <a:xfrm>
            <a:off x="270833" y="901554"/>
            <a:ext cx="11650333" cy="3858877"/>
          </a:xfrm>
          <a:prstGeom prst="rect">
            <a:avLst/>
          </a:prstGeom>
          <a:noFill/>
        </p:spPr>
        <p:txBody>
          <a:bodyPr wrap="square" lIns="0" rIns="0" bIns="0" rtlCol="0">
            <a:spAutoFit/>
          </a:bodyPr>
          <a:lstStyle/>
          <a:p>
            <a:pPr>
              <a:lnSpc>
                <a:spcPct val="150000"/>
              </a:lnSpc>
            </a:pPr>
            <a:r>
              <a:rPr lang="zh-CN" altLang="zh-CN" sz="2400" b="1" dirty="0"/>
              <a:t>类型</a:t>
            </a:r>
            <a:endParaRPr lang="en-US" altLang="zh-CN" sz="2400" b="1" dirty="0"/>
          </a:p>
          <a:p>
            <a:pPr>
              <a:lnSpc>
                <a:spcPct val="150000"/>
              </a:lnSpc>
            </a:pPr>
            <a:r>
              <a:rPr lang="zh-CN" altLang="zh-CN" sz="2400" dirty="0"/>
              <a:t>（根据生产规模和产量的变化比例的比较）</a:t>
            </a:r>
          </a:p>
          <a:p>
            <a:pPr>
              <a:lnSpc>
                <a:spcPct val="150000"/>
              </a:lnSpc>
            </a:pPr>
            <a:r>
              <a:rPr lang="zh-CN" altLang="zh-CN" sz="2400" dirty="0"/>
              <a:t>（</a:t>
            </a:r>
            <a:r>
              <a:rPr lang="en-US" altLang="zh-CN" sz="2400" dirty="0"/>
              <a:t>1</a:t>
            </a:r>
            <a:r>
              <a:rPr lang="zh-CN" altLang="zh-CN" sz="2400" dirty="0"/>
              <a:t>）</a:t>
            </a:r>
            <a:r>
              <a:rPr lang="zh-CN" altLang="zh-CN" sz="2400" b="1" dirty="0"/>
              <a:t>规模报酬</a:t>
            </a:r>
            <a:r>
              <a:rPr lang="zh-CN" altLang="zh-CN" sz="2400" b="1" dirty="0">
                <a:solidFill>
                  <a:srgbClr val="FF0000"/>
                </a:solidFill>
              </a:rPr>
              <a:t>递增</a:t>
            </a:r>
            <a:r>
              <a:rPr lang="zh-CN" altLang="zh-CN" sz="2400" dirty="0"/>
              <a:t>：产量增加的比例大于各种生产要素增加的比例。</a:t>
            </a:r>
          </a:p>
          <a:p>
            <a:pPr>
              <a:lnSpc>
                <a:spcPct val="150000"/>
              </a:lnSpc>
            </a:pPr>
            <a:r>
              <a:rPr lang="zh-CN" altLang="zh-CN" sz="2400" dirty="0"/>
              <a:t>（</a:t>
            </a:r>
            <a:r>
              <a:rPr lang="en-US" altLang="zh-CN" sz="2400" dirty="0"/>
              <a:t>2</a:t>
            </a:r>
            <a:r>
              <a:rPr lang="zh-CN" altLang="zh-CN" sz="2400" dirty="0"/>
              <a:t>）</a:t>
            </a:r>
            <a:r>
              <a:rPr lang="zh-CN" altLang="zh-CN" sz="2400" b="1" dirty="0"/>
              <a:t>规模报酬</a:t>
            </a:r>
            <a:r>
              <a:rPr lang="zh-CN" altLang="zh-CN" sz="2400" b="1" dirty="0">
                <a:solidFill>
                  <a:srgbClr val="FF0000"/>
                </a:solidFill>
              </a:rPr>
              <a:t>不变</a:t>
            </a:r>
            <a:r>
              <a:rPr lang="zh-CN" altLang="zh-CN" sz="2400" dirty="0"/>
              <a:t>：产量增加的比例等于各种生产要素增加的比例。</a:t>
            </a:r>
          </a:p>
          <a:p>
            <a:pPr>
              <a:lnSpc>
                <a:spcPct val="150000"/>
              </a:lnSpc>
            </a:pPr>
            <a:r>
              <a:rPr lang="zh-CN" altLang="zh-CN" sz="2400" dirty="0"/>
              <a:t>（</a:t>
            </a:r>
            <a:r>
              <a:rPr lang="en-US" altLang="zh-CN" sz="2400" dirty="0"/>
              <a:t>3</a:t>
            </a:r>
            <a:r>
              <a:rPr lang="zh-CN" altLang="zh-CN" sz="2400" dirty="0"/>
              <a:t>）</a:t>
            </a:r>
            <a:r>
              <a:rPr lang="zh-CN" altLang="zh-CN" sz="2400" b="1" dirty="0"/>
              <a:t>规模报酬</a:t>
            </a:r>
            <a:r>
              <a:rPr lang="zh-CN" altLang="zh-CN" sz="2400" b="1" dirty="0">
                <a:solidFill>
                  <a:srgbClr val="FF0000"/>
                </a:solidFill>
              </a:rPr>
              <a:t>递减</a:t>
            </a:r>
            <a:r>
              <a:rPr lang="zh-CN" altLang="zh-CN" sz="2400" dirty="0"/>
              <a:t>：产量增加的比例小于各种生产要素增加的比例。</a:t>
            </a:r>
            <a:endParaRPr lang="en-US" altLang="zh-CN" sz="2400" dirty="0"/>
          </a:p>
          <a:p>
            <a:pPr>
              <a:lnSpc>
                <a:spcPct val="150000"/>
              </a:lnSpc>
            </a:pPr>
            <a:r>
              <a:rPr lang="zh-CN" altLang="zh-CN" sz="2400" b="1" dirty="0"/>
              <a:t>备注</a:t>
            </a:r>
            <a:endParaRPr lang="en-US" altLang="zh-CN" sz="2400" b="1" dirty="0"/>
          </a:p>
          <a:p>
            <a:pPr>
              <a:lnSpc>
                <a:spcPct val="150000"/>
              </a:lnSpc>
            </a:pPr>
            <a:r>
              <a:rPr lang="zh-CN" altLang="zh-CN" sz="2000" dirty="0"/>
              <a:t>当企业规模较小时，</a:t>
            </a:r>
            <a:r>
              <a:rPr lang="zh-CN" altLang="zh-CN" sz="2400" dirty="0">
                <a:solidFill>
                  <a:srgbClr val="FF0000"/>
                </a:solidFill>
              </a:rPr>
              <a:t>扩大生产规模，报酬递增</a:t>
            </a:r>
            <a:r>
              <a:rPr lang="zh-CN" altLang="zh-CN" sz="2000" dirty="0"/>
              <a:t>，此时企业扩大规模以得到产量递增所带来的好处。</a:t>
            </a:r>
          </a:p>
        </p:txBody>
      </p:sp>
      <p:sp>
        <p:nvSpPr>
          <p:cNvPr id="7" name="任意多边形 3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2B6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4157019" y="326573"/>
            <a:ext cx="3877985"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生产函数与生产曲线</a:t>
            </a:r>
          </a:p>
        </p:txBody>
      </p:sp>
      <p:sp>
        <p:nvSpPr>
          <p:cNvPr id="9" name="任意多边形 33"/>
          <p:cNvSpPr/>
          <p:nvPr/>
        </p:nvSpPr>
        <p:spPr>
          <a:xfrm rot="16200000" flipH="1">
            <a:off x="6262292" y="-2350593"/>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10" name="文本框 9"/>
          <p:cNvSpPr txBox="1"/>
          <p:nvPr/>
        </p:nvSpPr>
        <p:spPr>
          <a:xfrm>
            <a:off x="1775771" y="378334"/>
            <a:ext cx="385042" cy="523220"/>
          </a:xfrm>
          <a:prstGeom prst="rect">
            <a:avLst/>
          </a:prstGeom>
          <a:noFill/>
        </p:spPr>
        <p:txBody>
          <a:bodyPr wrap="none" rtlCol="0">
            <a:spAutoFit/>
          </a:bodyPr>
          <a:lstStyle/>
          <a:p>
            <a:r>
              <a:rPr lang="en-US" altLang="zh-CN" sz="2800" b="1" dirty="0">
                <a:solidFill>
                  <a:schemeClr val="bg1"/>
                </a:solidFill>
                <a:cs typeface="+mn-ea"/>
                <a:sym typeface="+mn-lt"/>
              </a:rPr>
              <a:t>2</a:t>
            </a:r>
            <a:endParaRPr lang="zh-CN" altLang="en-US" sz="2800" b="1" dirty="0">
              <a:solidFill>
                <a:schemeClr val="bg1"/>
              </a:solidFill>
              <a:cs typeface="+mn-ea"/>
              <a:sym typeface="+mn-lt"/>
            </a:endParaRPr>
          </a:p>
        </p:txBody>
      </p:sp>
    </p:spTree>
    <p:extLst>
      <p:ext uri="{BB962C8B-B14F-4D97-AF65-F5344CB8AC3E}">
        <p14:creationId xmlns:p14="http://schemas.microsoft.com/office/powerpoint/2010/main" val="1480309816"/>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682091" y="1270585"/>
            <a:ext cx="2231701" cy="4508927"/>
          </a:xfrm>
          <a:prstGeom prst="rect">
            <a:avLst/>
          </a:prstGeom>
          <a:noFill/>
        </p:spPr>
        <p:txBody>
          <a:bodyPr wrap="none" rtlCol="0">
            <a:spAutoFit/>
          </a:bodyPr>
          <a:lstStyle/>
          <a:p>
            <a:r>
              <a:rPr lang="en-US" altLang="zh-CN" sz="28700" b="1" dirty="0">
                <a:blipFill>
                  <a:blip r:embed="rId3"/>
                  <a:stretch>
                    <a:fillRect/>
                  </a:stretch>
                </a:blipFill>
                <a:cs typeface="+mn-ea"/>
                <a:sym typeface="+mn-lt"/>
              </a:rPr>
              <a:t>3</a:t>
            </a:r>
            <a:endParaRPr lang="zh-CN" altLang="en-US" sz="28700" b="1" dirty="0">
              <a:blipFill>
                <a:blip r:embed="rId3"/>
                <a:stretch>
                  <a:fillRect/>
                </a:stretch>
              </a:blipFill>
              <a:cs typeface="+mn-ea"/>
              <a:sym typeface="+mn-lt"/>
            </a:endParaRPr>
          </a:p>
        </p:txBody>
      </p:sp>
      <p:sp>
        <p:nvSpPr>
          <p:cNvPr id="14" name="矩形 13"/>
          <p:cNvSpPr/>
          <p:nvPr/>
        </p:nvSpPr>
        <p:spPr>
          <a:xfrm>
            <a:off x="5207001" y="2267024"/>
            <a:ext cx="7385228" cy="1015663"/>
          </a:xfrm>
          <a:prstGeom prst="rect">
            <a:avLst/>
          </a:prstGeom>
        </p:spPr>
        <p:txBody>
          <a:bodyPr wrap="square">
            <a:spAutoFit/>
          </a:bodyPr>
          <a:lstStyle/>
          <a:p>
            <a:pPr>
              <a:defRPr/>
            </a:pPr>
            <a:r>
              <a:rPr lang="zh-CN" altLang="en-US" sz="6000" b="1" kern="0" dirty="0">
                <a:solidFill>
                  <a:srgbClr val="4D78BF"/>
                </a:solidFill>
                <a:effectLst>
                  <a:glow rad="63500">
                    <a:prstClr val="white">
                      <a:lumMod val="65000"/>
                      <a:alpha val="40000"/>
                    </a:prstClr>
                  </a:glow>
                </a:effectLst>
                <a:cs typeface="+mn-ea"/>
                <a:sym typeface="+mn-lt"/>
              </a:rPr>
              <a:t>成本函数</a:t>
            </a:r>
            <a:r>
              <a:rPr lang="zh-CN" altLang="en-US" sz="6000" b="1" kern="0">
                <a:solidFill>
                  <a:srgbClr val="4D78BF"/>
                </a:solidFill>
                <a:effectLst>
                  <a:glow rad="63500">
                    <a:prstClr val="white">
                      <a:lumMod val="65000"/>
                      <a:alpha val="40000"/>
                    </a:prstClr>
                  </a:glow>
                </a:effectLst>
                <a:cs typeface="+mn-ea"/>
                <a:sym typeface="+mn-lt"/>
              </a:rPr>
              <a:t>和成本曲线</a:t>
            </a:r>
            <a:endParaRPr lang="zh-CN" altLang="en-US" sz="6000" b="1" kern="0" dirty="0">
              <a:solidFill>
                <a:srgbClr val="4D78BF"/>
              </a:solidFill>
              <a:effectLst>
                <a:glow rad="63500">
                  <a:prstClr val="white">
                    <a:lumMod val="65000"/>
                    <a:alpha val="40000"/>
                  </a:prstClr>
                </a:glow>
              </a:effectLst>
              <a:cs typeface="+mn-ea"/>
              <a:sym typeface="+mn-lt"/>
            </a:endParaRPr>
          </a:p>
        </p:txBody>
      </p:sp>
    </p:spTree>
  </p:cSld>
  <p:clrMapOvr>
    <a:masterClrMapping/>
  </p:clrMapOvr>
  <p:transition spd="slow" advClick="0" advTm="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4157013" y="326573"/>
            <a:ext cx="3877985"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成本函数和成本曲线</a:t>
            </a:r>
          </a:p>
        </p:txBody>
      </p:sp>
      <p:sp>
        <p:nvSpPr>
          <p:cNvPr id="4" name="任意多边形 3"/>
          <p:cNvSpPr/>
          <p:nvPr/>
        </p:nvSpPr>
        <p:spPr>
          <a:xfrm rot="16200000" flipH="1">
            <a:off x="6073140" y="-2293316"/>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3</a:t>
            </a:r>
            <a:endParaRPr lang="zh-CN" altLang="en-US" sz="2800" dirty="0">
              <a:solidFill>
                <a:schemeClr val="bg1"/>
              </a:solidFill>
              <a:cs typeface="+mn-ea"/>
              <a:sym typeface="+mn-lt"/>
            </a:endParaRPr>
          </a:p>
        </p:txBody>
      </p:sp>
      <p:sp>
        <p:nvSpPr>
          <p:cNvPr id="72" name="TextBox 38"/>
          <p:cNvSpPr txBox="1"/>
          <p:nvPr/>
        </p:nvSpPr>
        <p:spPr>
          <a:xfrm>
            <a:off x="225976" y="1832279"/>
            <a:ext cx="11609466" cy="3345531"/>
          </a:xfrm>
          <a:prstGeom prst="rect">
            <a:avLst/>
          </a:prstGeom>
          <a:noFill/>
        </p:spPr>
        <p:txBody>
          <a:bodyPr wrap="square" lIns="0" rIns="0" bIns="0" rtlCol="0">
            <a:spAutoFit/>
          </a:bodyPr>
          <a:lstStyle/>
          <a:p>
            <a:r>
              <a:rPr lang="en-US" altLang="zh-CN" sz="3200" dirty="0">
                <a:solidFill>
                  <a:srgbClr val="FC838C"/>
                </a:solidFill>
                <a:latin typeface="微软雅黑" panose="020B0503020204020204" pitchFamily="34" charset="-122"/>
                <a:ea typeface="微软雅黑" panose="020B0503020204020204" pitchFamily="34" charset="-122"/>
                <a:cs typeface="Helvetica Neue"/>
              </a:rPr>
              <a:t>1</a:t>
            </a:r>
            <a:r>
              <a:rPr lang="zh-CN" altLang="en-US" sz="3200" dirty="0">
                <a:solidFill>
                  <a:srgbClr val="FC838C"/>
                </a:solidFill>
                <a:latin typeface="微软雅黑" panose="020B0503020204020204" pitchFamily="34" charset="-122"/>
                <a:ea typeface="微软雅黑" panose="020B0503020204020204" pitchFamily="34" charset="-122"/>
                <a:cs typeface="Helvetica Neue"/>
              </a:rPr>
              <a:t>、成本和利润的含义</a:t>
            </a:r>
          </a:p>
          <a:p>
            <a:endParaRPr lang="zh-CN" altLang="en-US" sz="3735" dirty="0">
              <a:solidFill>
                <a:srgbClr val="FC838C"/>
              </a:solidFill>
              <a:latin typeface="微软雅黑" panose="020B0503020204020204" pitchFamily="34" charset="-122"/>
              <a:ea typeface="微软雅黑" panose="020B0503020204020204" pitchFamily="34" charset="-122"/>
              <a:cs typeface="Helvetica Neue"/>
            </a:endParaRPr>
          </a:p>
          <a:p>
            <a:pPr>
              <a:lnSpc>
                <a:spcPct val="150000"/>
              </a:lnSpc>
            </a:pPr>
            <a:r>
              <a:rPr lang="zh-CN" altLang="zh-CN" sz="2400" b="1" dirty="0"/>
              <a:t>成本</a:t>
            </a:r>
            <a:r>
              <a:rPr lang="zh-CN" altLang="en-US" sz="2400" b="1" dirty="0"/>
              <a:t>：</a:t>
            </a:r>
            <a:r>
              <a:rPr lang="zh-CN" altLang="zh-CN" sz="2400" dirty="0"/>
              <a:t>也叫生产费用，是企业在生产经营过程中所支付的物质费用和人工费用。</a:t>
            </a:r>
            <a:endParaRPr lang="en-US" altLang="zh-CN" sz="2400" dirty="0"/>
          </a:p>
          <a:p>
            <a:pPr>
              <a:lnSpc>
                <a:spcPct val="150000"/>
              </a:lnSpc>
            </a:pPr>
            <a:endParaRPr lang="en-US" altLang="zh-CN" sz="2400" b="1" dirty="0"/>
          </a:p>
          <a:p>
            <a:pPr>
              <a:lnSpc>
                <a:spcPct val="150000"/>
              </a:lnSpc>
            </a:pPr>
            <a:r>
              <a:rPr lang="zh-CN" altLang="zh-CN" sz="2400" b="1" dirty="0">
                <a:solidFill>
                  <a:srgbClr val="FF0000"/>
                </a:solidFill>
              </a:rPr>
              <a:t>机会成本</a:t>
            </a:r>
            <a:r>
              <a:rPr lang="zh-CN" altLang="en-US" sz="2400" b="1" dirty="0"/>
              <a:t>：</a:t>
            </a:r>
            <a:r>
              <a:rPr lang="zh-CN" altLang="zh-CN" sz="2400" dirty="0"/>
              <a:t>当一种生产要素被用于生产单位某产品时</a:t>
            </a:r>
            <a:r>
              <a:rPr lang="zh-CN" altLang="zh-CN" sz="2400" b="1" dirty="0">
                <a:solidFill>
                  <a:srgbClr val="FF0000"/>
                </a:solidFill>
              </a:rPr>
              <a:t>所放弃的</a:t>
            </a:r>
            <a:r>
              <a:rPr lang="zh-CN" altLang="zh-CN" sz="2400" dirty="0"/>
              <a:t>使用相同要素在其他生产用途中所得到的</a:t>
            </a:r>
            <a:r>
              <a:rPr lang="zh-CN" altLang="zh-CN" sz="2800" b="1" dirty="0">
                <a:solidFill>
                  <a:srgbClr val="FF0000"/>
                </a:solidFill>
              </a:rPr>
              <a:t>最高收入。</a:t>
            </a:r>
            <a:endParaRPr lang="zh-CN" altLang="en-US" sz="2800" dirty="0">
              <a:solidFill>
                <a:srgbClr val="FC838C"/>
              </a:solidFill>
              <a:latin typeface="微软雅黑" panose="020B0503020204020204" pitchFamily="34" charset="-122"/>
              <a:ea typeface="微软雅黑" panose="020B0503020204020204" pitchFamily="34" charset="-122"/>
              <a:cs typeface="Helvetica Neue"/>
            </a:endParaRPr>
          </a:p>
        </p:txBody>
      </p:sp>
    </p:spTree>
    <p:extLst>
      <p:ext uri="{BB962C8B-B14F-4D97-AF65-F5344CB8AC3E}">
        <p14:creationId xmlns:p14="http://schemas.microsoft.com/office/powerpoint/2010/main" val="229227249"/>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4157013" y="326573"/>
            <a:ext cx="3877985"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成本函数和成本曲线</a:t>
            </a:r>
          </a:p>
        </p:txBody>
      </p:sp>
      <p:sp>
        <p:nvSpPr>
          <p:cNvPr id="4" name="任意多边形 3"/>
          <p:cNvSpPr/>
          <p:nvPr/>
        </p:nvSpPr>
        <p:spPr>
          <a:xfrm rot="16200000" flipH="1">
            <a:off x="6073140" y="-2293316"/>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3</a:t>
            </a:r>
            <a:endParaRPr lang="zh-CN" altLang="en-US" sz="2800" dirty="0">
              <a:solidFill>
                <a:schemeClr val="bg1"/>
              </a:solidFill>
              <a:cs typeface="+mn-ea"/>
              <a:sym typeface="+mn-lt"/>
            </a:endParaRPr>
          </a:p>
        </p:txBody>
      </p:sp>
      <p:graphicFrame>
        <p:nvGraphicFramePr>
          <p:cNvPr id="7" name="表格 6">
            <a:extLst>
              <a:ext uri="{FF2B5EF4-FFF2-40B4-BE49-F238E27FC236}">
                <a16:creationId xmlns:a16="http://schemas.microsoft.com/office/drawing/2014/main" id="{883B3CB1-5797-48EC-8E0B-04A9D46CA42B}"/>
              </a:ext>
            </a:extLst>
          </p:cNvPr>
          <p:cNvGraphicFramePr>
            <a:graphicFrameLocks noGrp="1"/>
          </p:cNvGraphicFramePr>
          <p:nvPr/>
        </p:nvGraphicFramePr>
        <p:xfrm>
          <a:off x="708660" y="2064967"/>
          <a:ext cx="10774680" cy="4466523"/>
        </p:xfrm>
        <a:graphic>
          <a:graphicData uri="http://schemas.openxmlformats.org/drawingml/2006/table">
            <a:tbl>
              <a:tblPr firstRow="1" firstCol="1" lastRow="1" lastCol="1" bandRow="1" bandCol="1">
                <a:tableStyleId>{5C22544A-7EE6-4342-B048-85BDC9FD1C3A}</a:tableStyleId>
              </a:tblPr>
              <a:tblGrid>
                <a:gridCol w="788319">
                  <a:extLst>
                    <a:ext uri="{9D8B030D-6E8A-4147-A177-3AD203B41FA5}">
                      <a16:colId xmlns:a16="http://schemas.microsoft.com/office/drawing/2014/main" val="1677753146"/>
                    </a:ext>
                  </a:extLst>
                </a:gridCol>
                <a:gridCol w="1283746">
                  <a:extLst>
                    <a:ext uri="{9D8B030D-6E8A-4147-A177-3AD203B41FA5}">
                      <a16:colId xmlns:a16="http://schemas.microsoft.com/office/drawing/2014/main" val="1155713210"/>
                    </a:ext>
                  </a:extLst>
                </a:gridCol>
                <a:gridCol w="8702615">
                  <a:extLst>
                    <a:ext uri="{9D8B030D-6E8A-4147-A177-3AD203B41FA5}">
                      <a16:colId xmlns:a16="http://schemas.microsoft.com/office/drawing/2014/main" val="3181799087"/>
                    </a:ext>
                  </a:extLst>
                </a:gridCol>
              </a:tblGrid>
              <a:tr h="482977">
                <a:tc rowSpan="2">
                  <a:txBody>
                    <a:bodyPr/>
                    <a:lstStyle/>
                    <a:p>
                      <a:pPr algn="ctr">
                        <a:lnSpc>
                          <a:spcPct val="150000"/>
                        </a:lnSpc>
                        <a:spcAft>
                          <a:spcPts val="0"/>
                        </a:spcAft>
                      </a:pPr>
                      <a:r>
                        <a:rPr lang="zh-CN" sz="2400" kern="100" dirty="0">
                          <a:solidFill>
                            <a:schemeClr val="tx1"/>
                          </a:solidFill>
                          <a:effectLst/>
                        </a:rPr>
                        <a:t>生产成本</a:t>
                      </a:r>
                      <a:endParaRPr lang="zh-CN" sz="2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55608" marR="55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spcAft>
                          <a:spcPts val="0"/>
                        </a:spcAft>
                      </a:pPr>
                      <a:r>
                        <a:rPr lang="zh-CN" sz="2400" kern="100">
                          <a:solidFill>
                            <a:schemeClr val="tx1"/>
                          </a:solidFill>
                          <a:effectLst/>
                        </a:rPr>
                        <a:t>显成本</a:t>
                      </a:r>
                      <a:endParaRPr lang="zh-CN" sz="24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55608" marR="55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Aft>
                          <a:spcPts val="0"/>
                        </a:spcAft>
                      </a:pPr>
                      <a:r>
                        <a:rPr lang="zh-CN" sz="2000" u="none" kern="100" dirty="0">
                          <a:solidFill>
                            <a:schemeClr val="tx1"/>
                          </a:solidFill>
                          <a:effectLst/>
                        </a:rPr>
                        <a:t>企业购买或租用生产要素所</a:t>
                      </a:r>
                      <a:r>
                        <a:rPr lang="zh-CN" sz="2000" u="none" kern="100" dirty="0">
                          <a:solidFill>
                            <a:srgbClr val="FF0000"/>
                          </a:solidFill>
                          <a:effectLst/>
                        </a:rPr>
                        <a:t>实际支付的货币支出。</a:t>
                      </a:r>
                      <a:endParaRPr lang="zh-CN" sz="2000" u="none"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55608" marR="55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1169067"/>
                  </a:ext>
                </a:extLst>
              </a:tr>
              <a:tr h="1516196">
                <a:tc vMerge="1">
                  <a:txBody>
                    <a:bodyPr/>
                    <a:lstStyle/>
                    <a:p>
                      <a:endParaRPr lang="zh-CN" altLang="en-US"/>
                    </a:p>
                  </a:txBody>
                  <a:tcPr/>
                </a:tc>
                <a:tc>
                  <a:txBody>
                    <a:bodyPr/>
                    <a:lstStyle/>
                    <a:p>
                      <a:pPr algn="ctr">
                        <a:lnSpc>
                          <a:spcPct val="150000"/>
                        </a:lnSpc>
                        <a:spcAft>
                          <a:spcPts val="0"/>
                        </a:spcAft>
                      </a:pPr>
                      <a:r>
                        <a:rPr lang="en-US" sz="2400" kern="100" dirty="0">
                          <a:solidFill>
                            <a:schemeClr val="tx1"/>
                          </a:solidFill>
                          <a:effectLst/>
                        </a:rPr>
                        <a:t> </a:t>
                      </a:r>
                      <a:endParaRPr lang="zh-CN" sz="2400" kern="100" dirty="0">
                        <a:solidFill>
                          <a:schemeClr val="tx1"/>
                        </a:solidFill>
                        <a:effectLst/>
                      </a:endParaRPr>
                    </a:p>
                    <a:p>
                      <a:pPr algn="ctr">
                        <a:lnSpc>
                          <a:spcPct val="150000"/>
                        </a:lnSpc>
                        <a:spcAft>
                          <a:spcPts val="0"/>
                        </a:spcAft>
                      </a:pPr>
                      <a:r>
                        <a:rPr lang="zh-CN" sz="2400" b="1" kern="100" dirty="0">
                          <a:solidFill>
                            <a:schemeClr val="tx1"/>
                          </a:solidFill>
                          <a:effectLst/>
                        </a:rPr>
                        <a:t>隐成本</a:t>
                      </a:r>
                      <a:endParaRPr lang="zh-CN" sz="2400" b="1"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55608" marR="55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50000"/>
                        </a:lnSpc>
                        <a:spcAft>
                          <a:spcPts val="0"/>
                        </a:spcAft>
                      </a:pPr>
                      <a:r>
                        <a:rPr lang="zh-CN" sz="2000" u="none" kern="100" dirty="0">
                          <a:solidFill>
                            <a:schemeClr val="tx1"/>
                          </a:solidFill>
                          <a:effectLst/>
                        </a:rPr>
                        <a:t>企业本身所拥有的、</a:t>
                      </a:r>
                      <a:r>
                        <a:rPr lang="zh-CN" sz="2000" b="0" i="0" u="none" kern="100" dirty="0">
                          <a:solidFill>
                            <a:schemeClr val="tx1"/>
                          </a:solidFill>
                          <a:effectLst/>
                        </a:rPr>
                        <a:t>并且被用于该企业生产过程的那些生产要素的总价格，</a:t>
                      </a:r>
                      <a:r>
                        <a:rPr lang="zh-CN" sz="2000" u="none" kern="100" dirty="0">
                          <a:solidFill>
                            <a:schemeClr val="tx1"/>
                          </a:solidFill>
                          <a:effectLst/>
                        </a:rPr>
                        <a:t>是自己拥有并使用的资源的成本，它</a:t>
                      </a:r>
                      <a:r>
                        <a:rPr lang="zh-CN" sz="2000" u="none" kern="100" dirty="0">
                          <a:solidFill>
                            <a:srgbClr val="FF0000"/>
                          </a:solidFill>
                          <a:effectLst/>
                        </a:rPr>
                        <a:t>实际上是机会成本</a:t>
                      </a:r>
                      <a:r>
                        <a:rPr lang="zh-CN" sz="2000" u="none" kern="100" dirty="0">
                          <a:solidFill>
                            <a:schemeClr val="tx1"/>
                          </a:solidFill>
                          <a:effectLst/>
                        </a:rPr>
                        <a:t>，</a:t>
                      </a:r>
                      <a:r>
                        <a:rPr lang="zh-CN" sz="2000" b="0" u="none" kern="100" dirty="0">
                          <a:solidFill>
                            <a:schemeClr val="tx1"/>
                          </a:solidFill>
                          <a:effectLst/>
                        </a:rPr>
                        <a:t>应当从机会成本的角度按照企业自有生产要素在其他用途中所得到的最高收入来支付和计算</a:t>
                      </a:r>
                      <a:r>
                        <a:rPr lang="zh-CN" sz="2000" u="none" kern="100" dirty="0">
                          <a:solidFill>
                            <a:schemeClr val="tx1"/>
                          </a:solidFill>
                          <a:effectLst/>
                        </a:rPr>
                        <a:t>。</a:t>
                      </a:r>
                      <a:endParaRPr lang="zh-CN" sz="2000" u="none"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55608" marR="55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2035015"/>
                  </a:ext>
                </a:extLst>
              </a:tr>
              <a:tr h="1251274">
                <a:tc gridSpan="2">
                  <a:txBody>
                    <a:bodyPr/>
                    <a:lstStyle/>
                    <a:p>
                      <a:pPr algn="ctr">
                        <a:lnSpc>
                          <a:spcPct val="150000"/>
                        </a:lnSpc>
                        <a:spcAft>
                          <a:spcPts val="0"/>
                        </a:spcAft>
                      </a:pPr>
                      <a:r>
                        <a:rPr lang="zh-CN" sz="2400" kern="100" dirty="0">
                          <a:solidFill>
                            <a:schemeClr val="tx1"/>
                          </a:solidFill>
                          <a:effectLst/>
                        </a:rPr>
                        <a:t>经济利润</a:t>
                      </a:r>
                    </a:p>
                    <a:p>
                      <a:pPr algn="ctr">
                        <a:lnSpc>
                          <a:spcPct val="150000"/>
                        </a:lnSpc>
                        <a:spcAft>
                          <a:spcPts val="0"/>
                        </a:spcAft>
                      </a:pPr>
                      <a:r>
                        <a:rPr lang="zh-CN" sz="2400" kern="100" dirty="0">
                          <a:solidFill>
                            <a:schemeClr val="tx1"/>
                          </a:solidFill>
                          <a:effectLst/>
                        </a:rPr>
                        <a:t>【超额利润】</a:t>
                      </a:r>
                      <a:endParaRPr lang="zh-CN" sz="2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55608" marR="55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a:txBody>
                    <a:bodyPr/>
                    <a:lstStyle/>
                    <a:p>
                      <a:pPr algn="just">
                        <a:lnSpc>
                          <a:spcPct val="150000"/>
                        </a:lnSpc>
                        <a:spcAft>
                          <a:spcPts val="0"/>
                        </a:spcAft>
                      </a:pPr>
                      <a:r>
                        <a:rPr lang="zh-CN" sz="2000" u="none" kern="100" dirty="0">
                          <a:solidFill>
                            <a:srgbClr val="FF0000"/>
                          </a:solidFill>
                          <a:effectLst/>
                        </a:rPr>
                        <a:t>经济利润＝总收益－总成本</a:t>
                      </a:r>
                      <a:endParaRPr lang="en-US" altLang="zh-CN" sz="2000" u="none" kern="100" dirty="0">
                        <a:solidFill>
                          <a:srgbClr val="FF0000"/>
                        </a:solidFill>
                        <a:effectLst/>
                      </a:endParaRPr>
                    </a:p>
                    <a:p>
                      <a:pPr algn="just">
                        <a:lnSpc>
                          <a:spcPct val="150000"/>
                        </a:lnSpc>
                        <a:spcAft>
                          <a:spcPts val="0"/>
                        </a:spcAft>
                      </a:pPr>
                      <a:r>
                        <a:rPr lang="zh-CN" altLang="en-US" sz="2000" u="none" kern="100" dirty="0">
                          <a:solidFill>
                            <a:srgbClr val="FF0000"/>
                          </a:solidFill>
                          <a:effectLst/>
                        </a:rPr>
                        <a:t>               </a:t>
                      </a:r>
                      <a:r>
                        <a:rPr lang="zh-CN" sz="2000" u="none" kern="100" dirty="0">
                          <a:solidFill>
                            <a:srgbClr val="FF0000"/>
                          </a:solidFill>
                          <a:effectLst/>
                        </a:rPr>
                        <a:t>＝总收益</a:t>
                      </a:r>
                      <a:r>
                        <a:rPr lang="en-US" sz="2000" u="none" kern="100" dirty="0">
                          <a:solidFill>
                            <a:srgbClr val="FF0000"/>
                          </a:solidFill>
                          <a:effectLst/>
                        </a:rPr>
                        <a:t>-</a:t>
                      </a:r>
                      <a:r>
                        <a:rPr lang="zh-CN" sz="2000" u="none" kern="100" dirty="0">
                          <a:solidFill>
                            <a:srgbClr val="FF0000"/>
                          </a:solidFill>
                          <a:effectLst/>
                        </a:rPr>
                        <a:t>（显成本</a:t>
                      </a:r>
                      <a:r>
                        <a:rPr lang="en-US" sz="2000" u="none" kern="100" dirty="0">
                          <a:solidFill>
                            <a:srgbClr val="FF0000"/>
                          </a:solidFill>
                          <a:effectLst/>
                        </a:rPr>
                        <a:t>+</a:t>
                      </a:r>
                      <a:r>
                        <a:rPr lang="zh-CN" sz="2000" u="none" kern="100" dirty="0">
                          <a:solidFill>
                            <a:srgbClr val="FF0000"/>
                          </a:solidFill>
                          <a:effectLst/>
                        </a:rPr>
                        <a:t>隐成本）</a:t>
                      </a:r>
                    </a:p>
                    <a:p>
                      <a:pPr algn="just">
                        <a:lnSpc>
                          <a:spcPct val="150000"/>
                        </a:lnSpc>
                        <a:spcAft>
                          <a:spcPts val="0"/>
                        </a:spcAft>
                      </a:pPr>
                      <a:r>
                        <a:rPr lang="zh-CN" sz="2000" u="none" kern="100" dirty="0">
                          <a:solidFill>
                            <a:schemeClr val="tx1"/>
                          </a:solidFill>
                          <a:effectLst/>
                        </a:rPr>
                        <a:t>企业所追求的最大利润，指的是最大的经济利润。</a:t>
                      </a:r>
                      <a:endParaRPr lang="zh-CN" sz="2000" u="none"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55608" marR="55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436777"/>
                  </a:ext>
                </a:extLst>
              </a:tr>
              <a:tr h="1137148">
                <a:tc gridSpan="2">
                  <a:txBody>
                    <a:bodyPr/>
                    <a:lstStyle/>
                    <a:p>
                      <a:pPr algn="ctr">
                        <a:lnSpc>
                          <a:spcPct val="150000"/>
                        </a:lnSpc>
                        <a:spcAft>
                          <a:spcPts val="0"/>
                        </a:spcAft>
                      </a:pPr>
                      <a:r>
                        <a:rPr lang="zh-CN" sz="2400" kern="100" dirty="0">
                          <a:solidFill>
                            <a:schemeClr val="tx1"/>
                          </a:solidFill>
                          <a:effectLst/>
                        </a:rPr>
                        <a:t>正常利润</a:t>
                      </a:r>
                      <a:endParaRPr lang="zh-CN" sz="2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55608" marR="55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a:txBody>
                    <a:bodyPr/>
                    <a:lstStyle/>
                    <a:p>
                      <a:pPr algn="just">
                        <a:lnSpc>
                          <a:spcPct val="150000"/>
                        </a:lnSpc>
                        <a:spcAft>
                          <a:spcPts val="0"/>
                        </a:spcAft>
                      </a:pPr>
                      <a:r>
                        <a:rPr lang="zh-CN" sz="2000" b="0" u="none" kern="100" dirty="0">
                          <a:solidFill>
                            <a:schemeClr val="tx1"/>
                          </a:solidFill>
                          <a:effectLst/>
                        </a:rPr>
                        <a:t>企业对自己所提供的企业家才能的报酬支付，</a:t>
                      </a:r>
                      <a:r>
                        <a:rPr lang="zh-CN" sz="2000" b="1" u="none" kern="100" dirty="0">
                          <a:solidFill>
                            <a:schemeClr val="tx1"/>
                          </a:solidFill>
                          <a:effectLst/>
                        </a:rPr>
                        <a:t>正常利润是生产成本的一部分，是作为隐成本的一部分计入成本的</a:t>
                      </a:r>
                      <a:r>
                        <a:rPr lang="zh-CN" sz="2000" b="0" u="none" kern="100" dirty="0">
                          <a:solidFill>
                            <a:schemeClr val="tx1"/>
                          </a:solidFill>
                          <a:effectLst/>
                        </a:rPr>
                        <a:t>，</a:t>
                      </a:r>
                      <a:r>
                        <a:rPr lang="zh-CN" sz="2000" u="none" kern="100" dirty="0">
                          <a:solidFill>
                            <a:srgbClr val="FF0000"/>
                          </a:solidFill>
                          <a:effectLst/>
                        </a:rPr>
                        <a:t>经济利润不包括正常利润。</a:t>
                      </a:r>
                      <a:endParaRPr lang="zh-CN" sz="2000" u="none"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55608" marR="5560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8260111"/>
                  </a:ext>
                </a:extLst>
              </a:tr>
            </a:tbl>
          </a:graphicData>
        </a:graphic>
      </p:graphicFrame>
    </p:spTree>
    <p:extLst>
      <p:ext uri="{BB962C8B-B14F-4D97-AF65-F5344CB8AC3E}">
        <p14:creationId xmlns:p14="http://schemas.microsoft.com/office/powerpoint/2010/main" val="1058970387"/>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4157013" y="326573"/>
            <a:ext cx="3877985"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成本函数和成本曲线</a:t>
            </a:r>
          </a:p>
        </p:txBody>
      </p:sp>
      <p:sp>
        <p:nvSpPr>
          <p:cNvPr id="4" name="任意多边形 3"/>
          <p:cNvSpPr/>
          <p:nvPr/>
        </p:nvSpPr>
        <p:spPr>
          <a:xfrm rot="16200000" flipH="1">
            <a:off x="6073140" y="-2293316"/>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3</a:t>
            </a:r>
            <a:endParaRPr lang="zh-CN" altLang="en-US" sz="2800" dirty="0">
              <a:solidFill>
                <a:schemeClr val="bg1"/>
              </a:solidFill>
              <a:cs typeface="+mn-ea"/>
              <a:sym typeface="+mn-lt"/>
            </a:endParaRPr>
          </a:p>
        </p:txBody>
      </p:sp>
      <p:sp>
        <p:nvSpPr>
          <p:cNvPr id="72" name="TextBox 38"/>
          <p:cNvSpPr txBox="1"/>
          <p:nvPr/>
        </p:nvSpPr>
        <p:spPr>
          <a:xfrm>
            <a:off x="225976" y="1453673"/>
            <a:ext cx="11585024" cy="4406591"/>
          </a:xfrm>
          <a:prstGeom prst="rect">
            <a:avLst/>
          </a:prstGeom>
          <a:noFill/>
        </p:spPr>
        <p:txBody>
          <a:bodyPr wrap="square" lIns="0" rIns="0" bIns="0" rtlCol="0">
            <a:spAutoFit/>
          </a:bodyPr>
          <a:lstStyle/>
          <a:p>
            <a:r>
              <a:rPr lang="zh-CN" altLang="en-US" sz="3200" dirty="0">
                <a:solidFill>
                  <a:srgbClr val="FC838C"/>
                </a:solidFill>
                <a:latin typeface="微软雅黑" panose="020B0503020204020204" pitchFamily="34" charset="-122"/>
                <a:ea typeface="微软雅黑" panose="020B0503020204020204" pitchFamily="34" charset="-122"/>
                <a:cs typeface="Helvetica Neue"/>
              </a:rPr>
              <a:t>成本和利润的含义</a:t>
            </a:r>
          </a:p>
          <a:p>
            <a:endParaRPr lang="zh-CN" altLang="en-US" sz="3600" dirty="0">
              <a:solidFill>
                <a:srgbClr val="FC838C"/>
              </a:solidFill>
              <a:latin typeface="微软雅黑" panose="020B0503020204020204" pitchFamily="34" charset="-122"/>
              <a:ea typeface="微软雅黑" panose="020B0503020204020204" pitchFamily="34" charset="-122"/>
              <a:cs typeface="Helvetica Neue"/>
            </a:endParaRPr>
          </a:p>
          <a:p>
            <a:pPr>
              <a:lnSpc>
                <a:spcPct val="150000"/>
              </a:lnSpc>
            </a:pPr>
            <a:r>
              <a:rPr lang="zh-CN" altLang="zh-CN" sz="2000" b="1" dirty="0">
                <a:solidFill>
                  <a:srgbClr val="FF0000"/>
                </a:solidFill>
              </a:rPr>
              <a:t>【应用举例】</a:t>
            </a:r>
            <a:r>
              <a:rPr lang="zh-CN" altLang="zh-CN" sz="2000" dirty="0"/>
              <a:t>假定某一店主每年花费</a:t>
            </a:r>
            <a:r>
              <a:rPr lang="en-US" altLang="zh-CN" sz="2000" dirty="0"/>
              <a:t>40000</a:t>
            </a:r>
            <a:r>
              <a:rPr lang="zh-CN" altLang="zh-CN" sz="2000" dirty="0"/>
              <a:t>元的资金租赁房屋开花店，年终该店主从销售中所获毛利（扣掉了一些直接费用，不包含房屋租赁费）为</a:t>
            </a:r>
            <a:r>
              <a:rPr lang="en-US" altLang="zh-CN" sz="2000" dirty="0"/>
              <a:t>50000</a:t>
            </a:r>
            <a:r>
              <a:rPr lang="zh-CN" altLang="zh-CN" sz="2000" dirty="0"/>
              <a:t>元。该店主赚了多少钱</a:t>
            </a:r>
            <a:r>
              <a:rPr lang="en-US" altLang="zh-CN" sz="2000" dirty="0"/>
              <a:t>?</a:t>
            </a:r>
            <a:endParaRPr lang="zh-CN" altLang="zh-CN" sz="2000" dirty="0"/>
          </a:p>
          <a:p>
            <a:pPr>
              <a:lnSpc>
                <a:spcPct val="150000"/>
              </a:lnSpc>
            </a:pPr>
            <a:r>
              <a:rPr lang="zh-CN" altLang="zh-CN" sz="2000" dirty="0"/>
              <a:t>【分析】（</a:t>
            </a:r>
            <a:r>
              <a:rPr lang="en-US" altLang="zh-CN" sz="2000" dirty="0"/>
              <a:t>1</a:t>
            </a:r>
            <a:r>
              <a:rPr lang="zh-CN" altLang="zh-CN" sz="2000" dirty="0"/>
              <a:t>）从</a:t>
            </a:r>
            <a:r>
              <a:rPr lang="zh-CN" altLang="zh-CN" sz="2000" b="1" dirty="0"/>
              <a:t>显成本</a:t>
            </a:r>
            <a:r>
              <a:rPr lang="zh-CN" altLang="zh-CN" sz="2000" dirty="0"/>
              <a:t>的角度看，该店主赚了</a:t>
            </a:r>
            <a:r>
              <a:rPr lang="en-US" altLang="zh-CN" sz="2000" dirty="0"/>
              <a:t>10000</a:t>
            </a:r>
            <a:r>
              <a:rPr lang="zh-CN" altLang="zh-CN" sz="2000" dirty="0"/>
              <a:t>元（</a:t>
            </a:r>
            <a:r>
              <a:rPr lang="en-US" altLang="zh-CN" sz="2000" dirty="0"/>
              <a:t>50000-40000</a:t>
            </a:r>
            <a:r>
              <a:rPr lang="zh-CN" altLang="zh-CN" sz="2000" dirty="0"/>
              <a:t>）；</a:t>
            </a:r>
          </a:p>
          <a:p>
            <a:pPr>
              <a:lnSpc>
                <a:spcPct val="150000"/>
              </a:lnSpc>
            </a:pPr>
            <a:r>
              <a:rPr lang="zh-CN" altLang="zh-CN" sz="2000" dirty="0"/>
              <a:t>（</a:t>
            </a:r>
            <a:r>
              <a:rPr lang="en-US" altLang="zh-CN" sz="2000" dirty="0"/>
              <a:t>2</a:t>
            </a:r>
            <a:r>
              <a:rPr lang="zh-CN" altLang="zh-CN" sz="2000" dirty="0"/>
              <a:t>）从</a:t>
            </a:r>
            <a:r>
              <a:rPr lang="zh-CN" altLang="zh-CN" sz="2000" b="1" dirty="0"/>
              <a:t>隐成本</a:t>
            </a:r>
            <a:r>
              <a:rPr lang="zh-CN" altLang="zh-CN" sz="2000" dirty="0"/>
              <a:t>的角度看，该店主可能一点也没赚。假定市场利率为</a:t>
            </a:r>
            <a:r>
              <a:rPr lang="en-US" altLang="zh-CN" sz="2000" dirty="0"/>
              <a:t>10%</a:t>
            </a:r>
            <a:r>
              <a:rPr lang="zh-CN" altLang="zh-CN" sz="2000" dirty="0"/>
              <a:t>，该店主从事其他职业所能获得的最高收入是</a:t>
            </a:r>
            <a:r>
              <a:rPr lang="en-US" altLang="zh-CN" sz="2000" dirty="0"/>
              <a:t>20000</a:t>
            </a:r>
            <a:r>
              <a:rPr lang="zh-CN" altLang="zh-CN" sz="2000" dirty="0"/>
              <a:t>元（正常利润），则该店主的隐成本是</a:t>
            </a:r>
            <a:r>
              <a:rPr lang="en-US" altLang="zh-CN" sz="2000" dirty="0"/>
              <a:t>24000</a:t>
            </a:r>
            <a:r>
              <a:rPr lang="zh-CN" altLang="zh-CN" sz="2000" dirty="0"/>
              <a:t>元（</a:t>
            </a:r>
            <a:r>
              <a:rPr lang="en-US" altLang="zh-CN" sz="2000" dirty="0"/>
              <a:t>20000+40000</a:t>
            </a:r>
            <a:r>
              <a:rPr lang="zh-CN" altLang="zh-CN" sz="2000" dirty="0"/>
              <a:t>×</a:t>
            </a:r>
            <a:r>
              <a:rPr lang="en-US" altLang="zh-CN" sz="2000" dirty="0"/>
              <a:t>10%</a:t>
            </a:r>
            <a:r>
              <a:rPr lang="zh-CN" altLang="zh-CN" sz="2000" dirty="0"/>
              <a:t>）。厂商的隐成本和显成本是</a:t>
            </a:r>
            <a:r>
              <a:rPr lang="en-US" altLang="zh-CN" sz="2000" dirty="0"/>
              <a:t>64000</a:t>
            </a:r>
            <a:r>
              <a:rPr lang="zh-CN" altLang="zh-CN" sz="2000" dirty="0"/>
              <a:t>元（</a:t>
            </a:r>
            <a:r>
              <a:rPr lang="en-US" altLang="zh-CN" sz="2000" dirty="0"/>
              <a:t>24000+40000</a:t>
            </a:r>
            <a:r>
              <a:rPr lang="zh-CN" altLang="zh-CN" sz="2000" dirty="0"/>
              <a:t>）。从机会成本的角度看，该店主不仅没有赚钱，反而赔了钱。</a:t>
            </a:r>
          </a:p>
          <a:p>
            <a:pPr>
              <a:lnSpc>
                <a:spcPct val="150000"/>
              </a:lnSpc>
            </a:pPr>
            <a:r>
              <a:rPr lang="zh-CN" altLang="zh-CN" sz="2000" dirty="0"/>
              <a:t>我们也可以说该店主获得的会计利润</a:t>
            </a:r>
            <a:r>
              <a:rPr lang="en-US" altLang="zh-CN" sz="2000" dirty="0"/>
              <a:t>10000</a:t>
            </a:r>
            <a:r>
              <a:rPr lang="zh-CN" altLang="zh-CN" sz="2000" dirty="0"/>
              <a:t>元，但是获得的经济利润是负的</a:t>
            </a:r>
            <a:r>
              <a:rPr lang="en-US" altLang="zh-CN" sz="2000" dirty="0"/>
              <a:t>14000</a:t>
            </a:r>
            <a:r>
              <a:rPr lang="zh-CN" altLang="zh-CN" sz="2000" dirty="0"/>
              <a:t>元（</a:t>
            </a:r>
            <a:r>
              <a:rPr lang="en-US" altLang="zh-CN" sz="2000" dirty="0"/>
              <a:t>50000</a:t>
            </a:r>
            <a:r>
              <a:rPr lang="zh-CN" altLang="zh-CN" sz="2000" dirty="0"/>
              <a:t>—</a:t>
            </a:r>
            <a:r>
              <a:rPr lang="en-US" altLang="zh-CN" sz="2000" dirty="0"/>
              <a:t>64000</a:t>
            </a:r>
            <a:r>
              <a:rPr lang="zh-CN" altLang="zh-CN" sz="2000" dirty="0"/>
              <a:t>）</a:t>
            </a:r>
            <a:endParaRPr lang="zh-CN" altLang="en-US" sz="2000" dirty="0">
              <a:solidFill>
                <a:srgbClr val="FC838C"/>
              </a:solidFill>
              <a:latin typeface="微软雅黑" panose="020B0503020204020204" pitchFamily="34" charset="-122"/>
              <a:ea typeface="微软雅黑" panose="020B0503020204020204" pitchFamily="34" charset="-122"/>
              <a:cs typeface="Helvetica Neue"/>
            </a:endParaRPr>
          </a:p>
        </p:txBody>
      </p:sp>
    </p:spTree>
    <p:extLst>
      <p:ext uri="{BB962C8B-B14F-4D97-AF65-F5344CB8AC3E}">
        <p14:creationId xmlns:p14="http://schemas.microsoft.com/office/powerpoint/2010/main" val="619168221"/>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858888" y="1860992"/>
            <a:ext cx="5428253" cy="3140227"/>
            <a:chOff x="1000574" y="2092140"/>
            <a:chExt cx="5566555" cy="3055936"/>
          </a:xfrm>
        </p:grpSpPr>
        <p:grpSp>
          <p:nvGrpSpPr>
            <p:cNvPr id="15" name="组合 14"/>
            <p:cNvGrpSpPr/>
            <p:nvPr/>
          </p:nvGrpSpPr>
          <p:grpSpPr>
            <a:xfrm>
              <a:off x="1000574" y="2092140"/>
              <a:ext cx="5566555" cy="3055936"/>
              <a:chOff x="1000574" y="2092140"/>
              <a:chExt cx="5566555" cy="3055936"/>
            </a:xfrm>
          </p:grpSpPr>
          <p:sp>
            <p:nvSpPr>
              <p:cNvPr id="17" name="任意多边形 16"/>
              <p:cNvSpPr/>
              <p:nvPr/>
            </p:nvSpPr>
            <p:spPr>
              <a:xfrm>
                <a:off x="1593668" y="2092140"/>
                <a:ext cx="4973461" cy="1787533"/>
              </a:xfrm>
              <a:custGeom>
                <a:avLst/>
                <a:gdLst>
                  <a:gd name="connsiteX0" fmla="*/ 4493623 w 4493623"/>
                  <a:gd name="connsiteY0" fmla="*/ 0 h 1672045"/>
                  <a:gd name="connsiteX1" fmla="*/ 3370218 w 4493623"/>
                  <a:gd name="connsiteY1" fmla="*/ 666205 h 1672045"/>
                  <a:gd name="connsiteX2" fmla="*/ 613955 w 4493623"/>
                  <a:gd name="connsiteY2" fmla="*/ 1214845 h 1672045"/>
                  <a:gd name="connsiteX3" fmla="*/ 0 w 4493623"/>
                  <a:gd name="connsiteY3" fmla="*/ 1672045 h 1672045"/>
                </a:gdLst>
                <a:ahLst/>
                <a:cxnLst>
                  <a:cxn ang="0">
                    <a:pos x="connsiteX0" y="connsiteY0"/>
                  </a:cxn>
                  <a:cxn ang="0">
                    <a:pos x="connsiteX1" y="connsiteY1"/>
                  </a:cxn>
                  <a:cxn ang="0">
                    <a:pos x="connsiteX2" y="connsiteY2"/>
                  </a:cxn>
                  <a:cxn ang="0">
                    <a:pos x="connsiteX3" y="connsiteY3"/>
                  </a:cxn>
                </a:cxnLst>
                <a:rect l="l" t="t" r="r" b="b"/>
                <a:pathLst>
                  <a:path w="4493623" h="1672045">
                    <a:moveTo>
                      <a:pt x="4493623" y="0"/>
                    </a:moveTo>
                    <a:cubicBezTo>
                      <a:pt x="4255226" y="231865"/>
                      <a:pt x="4016829" y="463731"/>
                      <a:pt x="3370218" y="666205"/>
                    </a:cubicBezTo>
                    <a:cubicBezTo>
                      <a:pt x="2723607" y="868679"/>
                      <a:pt x="1175658" y="1047205"/>
                      <a:pt x="613955" y="1214845"/>
                    </a:cubicBezTo>
                    <a:cubicBezTo>
                      <a:pt x="52252" y="1382485"/>
                      <a:pt x="26126" y="1527265"/>
                      <a:pt x="0" y="1672045"/>
                    </a:cubicBezTo>
                  </a:path>
                </a:pathLst>
              </a:custGeom>
              <a:noFill/>
              <a:ln w="9525">
                <a:solidFill>
                  <a:srgbClr val="E58F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泪滴形 24"/>
              <p:cNvSpPr/>
              <p:nvPr/>
            </p:nvSpPr>
            <p:spPr>
              <a:xfrm rot="19163179">
                <a:off x="1000574" y="3992376"/>
                <a:ext cx="1155700" cy="1155700"/>
              </a:xfrm>
              <a:custGeom>
                <a:avLst/>
                <a:gdLst>
                  <a:gd name="connsiteX0" fmla="*/ 0 w 1802674"/>
                  <a:gd name="connsiteY0" fmla="*/ 901337 h 1802674"/>
                  <a:gd name="connsiteX1" fmla="*/ 901337 w 1802674"/>
                  <a:gd name="connsiteY1" fmla="*/ 0 h 1802674"/>
                  <a:gd name="connsiteX2" fmla="*/ 1802674 w 1802674"/>
                  <a:gd name="connsiteY2" fmla="*/ 0 h 1802674"/>
                  <a:gd name="connsiteX3" fmla="*/ 1802674 w 1802674"/>
                  <a:gd name="connsiteY3" fmla="*/ 901337 h 1802674"/>
                  <a:gd name="connsiteX4" fmla="*/ 901337 w 1802674"/>
                  <a:gd name="connsiteY4" fmla="*/ 1802674 h 1802674"/>
                  <a:gd name="connsiteX5" fmla="*/ 0 w 1802674"/>
                  <a:gd name="connsiteY5" fmla="*/ 901337 h 1802674"/>
                  <a:gd name="connsiteX0-1" fmla="*/ 0 w 1802674"/>
                  <a:gd name="connsiteY0-2" fmla="*/ 901337 h 1802674"/>
                  <a:gd name="connsiteX1-3" fmla="*/ 901337 w 1802674"/>
                  <a:gd name="connsiteY1-4" fmla="*/ 0 h 1802674"/>
                  <a:gd name="connsiteX2-5" fmla="*/ 1356449 w 1802674"/>
                  <a:gd name="connsiteY2-6" fmla="*/ 1405 h 1802674"/>
                  <a:gd name="connsiteX3-7" fmla="*/ 1802674 w 1802674"/>
                  <a:gd name="connsiteY3-8" fmla="*/ 0 h 1802674"/>
                  <a:gd name="connsiteX4-9" fmla="*/ 1802674 w 1802674"/>
                  <a:gd name="connsiteY4-10" fmla="*/ 901337 h 1802674"/>
                  <a:gd name="connsiteX5-11" fmla="*/ 901337 w 1802674"/>
                  <a:gd name="connsiteY5-12" fmla="*/ 1802674 h 1802674"/>
                  <a:gd name="connsiteX6" fmla="*/ 0 w 1802674"/>
                  <a:gd name="connsiteY6" fmla="*/ 901337 h 1802674"/>
                  <a:gd name="connsiteX0-13" fmla="*/ 0 w 1802674"/>
                  <a:gd name="connsiteY0-14" fmla="*/ 901337 h 1802674"/>
                  <a:gd name="connsiteX1-15" fmla="*/ 901337 w 1802674"/>
                  <a:gd name="connsiteY1-16" fmla="*/ 0 h 1802674"/>
                  <a:gd name="connsiteX2-17" fmla="*/ 1356449 w 1802674"/>
                  <a:gd name="connsiteY2-18" fmla="*/ 1405 h 1802674"/>
                  <a:gd name="connsiteX3-19" fmla="*/ 1802674 w 1802674"/>
                  <a:gd name="connsiteY3-20" fmla="*/ 0 h 1802674"/>
                  <a:gd name="connsiteX4-21" fmla="*/ 1802674 w 1802674"/>
                  <a:gd name="connsiteY4-22" fmla="*/ 901337 h 1802674"/>
                  <a:gd name="connsiteX5-23" fmla="*/ 901337 w 1802674"/>
                  <a:gd name="connsiteY5-24" fmla="*/ 1802674 h 1802674"/>
                  <a:gd name="connsiteX6-25" fmla="*/ 0 w 1802674"/>
                  <a:gd name="connsiteY6-26" fmla="*/ 901337 h 1802674"/>
                  <a:gd name="connsiteX0-27" fmla="*/ 0 w 1802674"/>
                  <a:gd name="connsiteY0-28" fmla="*/ 901337 h 1802674"/>
                  <a:gd name="connsiteX1-29" fmla="*/ 901337 w 1802674"/>
                  <a:gd name="connsiteY1-30" fmla="*/ 0 h 1802674"/>
                  <a:gd name="connsiteX2-31" fmla="*/ 1356449 w 1802674"/>
                  <a:gd name="connsiteY2-32" fmla="*/ 1405 h 1802674"/>
                  <a:gd name="connsiteX3-33" fmla="*/ 1802674 w 1802674"/>
                  <a:gd name="connsiteY3-34" fmla="*/ 0 h 1802674"/>
                  <a:gd name="connsiteX4-35" fmla="*/ 1802674 w 1802674"/>
                  <a:gd name="connsiteY4-36" fmla="*/ 901337 h 1802674"/>
                  <a:gd name="connsiteX5-37" fmla="*/ 901337 w 1802674"/>
                  <a:gd name="connsiteY5-38" fmla="*/ 1802674 h 1802674"/>
                  <a:gd name="connsiteX6-39" fmla="*/ 0 w 1802674"/>
                  <a:gd name="connsiteY6-40" fmla="*/ 901337 h 1802674"/>
                  <a:gd name="connsiteX0-41" fmla="*/ 0 w 1802674"/>
                  <a:gd name="connsiteY0-42" fmla="*/ 901337 h 1802674"/>
                  <a:gd name="connsiteX1-43" fmla="*/ 901337 w 1802674"/>
                  <a:gd name="connsiteY1-44" fmla="*/ 0 h 1802674"/>
                  <a:gd name="connsiteX2-45" fmla="*/ 1802674 w 1802674"/>
                  <a:gd name="connsiteY2-46" fmla="*/ 0 h 1802674"/>
                  <a:gd name="connsiteX3-47" fmla="*/ 1802674 w 1802674"/>
                  <a:gd name="connsiteY3-48" fmla="*/ 901337 h 1802674"/>
                  <a:gd name="connsiteX4-49" fmla="*/ 901337 w 1802674"/>
                  <a:gd name="connsiteY4-50" fmla="*/ 1802674 h 1802674"/>
                  <a:gd name="connsiteX5-51" fmla="*/ 0 w 1802674"/>
                  <a:gd name="connsiteY5-52" fmla="*/ 901337 h 1802674"/>
                  <a:gd name="connsiteX0-53" fmla="*/ 0 w 1802674"/>
                  <a:gd name="connsiteY0-54" fmla="*/ 901337 h 1802674"/>
                  <a:gd name="connsiteX1-55" fmla="*/ 901337 w 1802674"/>
                  <a:gd name="connsiteY1-56" fmla="*/ 0 h 1802674"/>
                  <a:gd name="connsiteX2-57" fmla="*/ 1802674 w 1802674"/>
                  <a:gd name="connsiteY2-58" fmla="*/ 0 h 1802674"/>
                  <a:gd name="connsiteX3-59" fmla="*/ 1802674 w 1802674"/>
                  <a:gd name="connsiteY3-60" fmla="*/ 901337 h 1802674"/>
                  <a:gd name="connsiteX4-61" fmla="*/ 901337 w 1802674"/>
                  <a:gd name="connsiteY4-62" fmla="*/ 1802674 h 1802674"/>
                  <a:gd name="connsiteX5-63" fmla="*/ 0 w 1802674"/>
                  <a:gd name="connsiteY5-64" fmla="*/ 901337 h 1802674"/>
                  <a:gd name="connsiteX0-65" fmla="*/ 0 w 1802674"/>
                  <a:gd name="connsiteY0-66" fmla="*/ 901337 h 1802674"/>
                  <a:gd name="connsiteX1-67" fmla="*/ 901337 w 1802674"/>
                  <a:gd name="connsiteY1-68" fmla="*/ 0 h 1802674"/>
                  <a:gd name="connsiteX2-69" fmla="*/ 1802674 w 1802674"/>
                  <a:gd name="connsiteY2-70" fmla="*/ 0 h 1802674"/>
                  <a:gd name="connsiteX3-71" fmla="*/ 1802674 w 1802674"/>
                  <a:gd name="connsiteY3-72" fmla="*/ 901337 h 1802674"/>
                  <a:gd name="connsiteX4-73" fmla="*/ 901337 w 1802674"/>
                  <a:gd name="connsiteY4-74" fmla="*/ 1802674 h 1802674"/>
                  <a:gd name="connsiteX5-75" fmla="*/ 0 w 1802674"/>
                  <a:gd name="connsiteY5-76" fmla="*/ 901337 h 18026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802674" h="1802674">
                    <a:moveTo>
                      <a:pt x="0" y="901337"/>
                    </a:moveTo>
                    <a:cubicBezTo>
                      <a:pt x="0" y="403542"/>
                      <a:pt x="403542" y="0"/>
                      <a:pt x="901337" y="0"/>
                    </a:cubicBezTo>
                    <a:cubicBezTo>
                      <a:pt x="1215181" y="47677"/>
                      <a:pt x="1507428" y="67789"/>
                      <a:pt x="1802674" y="0"/>
                    </a:cubicBezTo>
                    <a:cubicBezTo>
                      <a:pt x="1758724" y="298947"/>
                      <a:pt x="1743840" y="532346"/>
                      <a:pt x="1802674" y="901337"/>
                    </a:cubicBezTo>
                    <a:cubicBezTo>
                      <a:pt x="1802674" y="1399132"/>
                      <a:pt x="1399132" y="1802674"/>
                      <a:pt x="901337" y="1802674"/>
                    </a:cubicBezTo>
                    <a:cubicBezTo>
                      <a:pt x="403542" y="1802674"/>
                      <a:pt x="0" y="1399132"/>
                      <a:pt x="0" y="901337"/>
                    </a:cubicBezTo>
                    <a:close/>
                  </a:path>
                </a:pathLst>
              </a:cu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4" name="文本框 13"/>
            <p:cNvSpPr txBox="1"/>
            <p:nvPr/>
          </p:nvSpPr>
          <p:spPr>
            <a:xfrm>
              <a:off x="1312165" y="4161722"/>
              <a:ext cx="498855" cy="769441"/>
            </a:xfrm>
            <a:prstGeom prst="rect">
              <a:avLst/>
            </a:prstGeom>
            <a:noFill/>
          </p:spPr>
          <p:txBody>
            <a:bodyPr wrap="none" rtlCol="0">
              <a:spAutoFit/>
            </a:bodyPr>
            <a:lstStyle/>
            <a:p>
              <a:r>
                <a:rPr lang="en-US" altLang="zh-CN" sz="4400" b="1" dirty="0">
                  <a:solidFill>
                    <a:schemeClr val="bg1"/>
                  </a:solidFill>
                  <a:cs typeface="+mn-ea"/>
                  <a:sym typeface="+mn-lt"/>
                </a:rPr>
                <a:t>1</a:t>
              </a:r>
              <a:endParaRPr lang="zh-CN" altLang="en-US" sz="4400" b="1" dirty="0">
                <a:solidFill>
                  <a:schemeClr val="bg1"/>
                </a:solidFill>
                <a:cs typeface="+mn-ea"/>
                <a:sym typeface="+mn-lt"/>
              </a:endParaRPr>
            </a:p>
          </p:txBody>
        </p:sp>
      </p:grpSp>
      <p:sp>
        <p:nvSpPr>
          <p:cNvPr id="45" name="矩形 44"/>
          <p:cNvSpPr/>
          <p:nvPr/>
        </p:nvSpPr>
        <p:spPr>
          <a:xfrm>
            <a:off x="712326" y="4997008"/>
            <a:ext cx="3076718" cy="954107"/>
          </a:xfrm>
          <a:prstGeom prst="rect">
            <a:avLst/>
          </a:prstGeom>
        </p:spPr>
        <p:txBody>
          <a:bodyPr wrap="square">
            <a:spAutoFit/>
          </a:bodyPr>
          <a:lstStyle/>
          <a:p>
            <a:pPr>
              <a:defRPr/>
            </a:pPr>
            <a:r>
              <a:rPr lang="zh-CN" altLang="en-US" sz="2800" kern="0" dirty="0">
                <a:effectLst>
                  <a:glow rad="63500">
                    <a:prstClr val="white">
                      <a:lumMod val="65000"/>
                      <a:alpha val="40000"/>
                    </a:prstClr>
                  </a:glow>
                </a:effectLst>
                <a:cs typeface="+mn-ea"/>
                <a:sym typeface="+mn-lt"/>
              </a:rPr>
              <a:t>生产者的组织形式</a:t>
            </a:r>
            <a:r>
              <a:rPr lang="zh-CN" altLang="en-US" sz="2800" kern="0">
                <a:effectLst>
                  <a:glow rad="63500">
                    <a:prstClr val="white">
                      <a:lumMod val="65000"/>
                      <a:alpha val="40000"/>
                    </a:prstClr>
                  </a:glow>
                </a:effectLst>
                <a:cs typeface="+mn-ea"/>
                <a:sym typeface="+mn-lt"/>
              </a:rPr>
              <a:t>和企业理论</a:t>
            </a:r>
            <a:endParaRPr lang="zh-CN" altLang="en-US" sz="2800" kern="0" dirty="0">
              <a:effectLst>
                <a:glow rad="63500">
                  <a:prstClr val="white">
                    <a:lumMod val="65000"/>
                    <a:alpha val="40000"/>
                  </a:prstClr>
                </a:glow>
              </a:effectLst>
              <a:cs typeface="+mn-ea"/>
              <a:sym typeface="+mn-lt"/>
            </a:endParaRPr>
          </a:p>
        </p:txBody>
      </p:sp>
      <p:grpSp>
        <p:nvGrpSpPr>
          <p:cNvPr id="26" name="组合 25"/>
          <p:cNvGrpSpPr/>
          <p:nvPr/>
        </p:nvGrpSpPr>
        <p:grpSpPr>
          <a:xfrm>
            <a:off x="6127495" y="1790574"/>
            <a:ext cx="5473627" cy="3219117"/>
            <a:chOff x="5692237" y="2076323"/>
            <a:chExt cx="5473627" cy="3219117"/>
          </a:xfrm>
        </p:grpSpPr>
        <p:sp>
          <p:nvSpPr>
            <p:cNvPr id="21" name="任意多边形 20"/>
            <p:cNvSpPr/>
            <p:nvPr/>
          </p:nvSpPr>
          <p:spPr>
            <a:xfrm flipH="1">
              <a:off x="5692237" y="2076323"/>
              <a:ext cx="4901739" cy="1799164"/>
            </a:xfrm>
            <a:custGeom>
              <a:avLst/>
              <a:gdLst>
                <a:gd name="connsiteX0" fmla="*/ 4493623 w 4493623"/>
                <a:gd name="connsiteY0" fmla="*/ 0 h 1672045"/>
                <a:gd name="connsiteX1" fmla="*/ 3370218 w 4493623"/>
                <a:gd name="connsiteY1" fmla="*/ 666205 h 1672045"/>
                <a:gd name="connsiteX2" fmla="*/ 613955 w 4493623"/>
                <a:gd name="connsiteY2" fmla="*/ 1214845 h 1672045"/>
                <a:gd name="connsiteX3" fmla="*/ 0 w 4493623"/>
                <a:gd name="connsiteY3" fmla="*/ 1672045 h 1672045"/>
              </a:gdLst>
              <a:ahLst/>
              <a:cxnLst>
                <a:cxn ang="0">
                  <a:pos x="connsiteX0" y="connsiteY0"/>
                </a:cxn>
                <a:cxn ang="0">
                  <a:pos x="connsiteX1" y="connsiteY1"/>
                </a:cxn>
                <a:cxn ang="0">
                  <a:pos x="connsiteX2" y="connsiteY2"/>
                </a:cxn>
                <a:cxn ang="0">
                  <a:pos x="connsiteX3" y="connsiteY3"/>
                </a:cxn>
              </a:cxnLst>
              <a:rect l="l" t="t" r="r" b="b"/>
              <a:pathLst>
                <a:path w="4493623" h="1672045">
                  <a:moveTo>
                    <a:pt x="4493623" y="0"/>
                  </a:moveTo>
                  <a:cubicBezTo>
                    <a:pt x="4255226" y="231865"/>
                    <a:pt x="4016829" y="463731"/>
                    <a:pt x="3370218" y="666205"/>
                  </a:cubicBezTo>
                  <a:cubicBezTo>
                    <a:pt x="2723607" y="868679"/>
                    <a:pt x="1175658" y="1047205"/>
                    <a:pt x="613955" y="1214845"/>
                  </a:cubicBezTo>
                  <a:cubicBezTo>
                    <a:pt x="52252" y="1382485"/>
                    <a:pt x="26126" y="1527265"/>
                    <a:pt x="0" y="1672045"/>
                  </a:cubicBezTo>
                </a:path>
              </a:pathLst>
            </a:custGeom>
            <a:noFill/>
            <a:ln w="952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泪滴形 24"/>
            <p:cNvSpPr/>
            <p:nvPr/>
          </p:nvSpPr>
          <p:spPr>
            <a:xfrm rot="18979882">
              <a:off x="10010164" y="4139740"/>
              <a:ext cx="1155700" cy="1155700"/>
            </a:xfrm>
            <a:custGeom>
              <a:avLst/>
              <a:gdLst>
                <a:gd name="connsiteX0" fmla="*/ 0 w 1802674"/>
                <a:gd name="connsiteY0" fmla="*/ 901337 h 1802674"/>
                <a:gd name="connsiteX1" fmla="*/ 901337 w 1802674"/>
                <a:gd name="connsiteY1" fmla="*/ 0 h 1802674"/>
                <a:gd name="connsiteX2" fmla="*/ 1802674 w 1802674"/>
                <a:gd name="connsiteY2" fmla="*/ 0 h 1802674"/>
                <a:gd name="connsiteX3" fmla="*/ 1802674 w 1802674"/>
                <a:gd name="connsiteY3" fmla="*/ 901337 h 1802674"/>
                <a:gd name="connsiteX4" fmla="*/ 901337 w 1802674"/>
                <a:gd name="connsiteY4" fmla="*/ 1802674 h 1802674"/>
                <a:gd name="connsiteX5" fmla="*/ 0 w 1802674"/>
                <a:gd name="connsiteY5" fmla="*/ 901337 h 1802674"/>
                <a:gd name="connsiteX0-1" fmla="*/ 0 w 1802674"/>
                <a:gd name="connsiteY0-2" fmla="*/ 901337 h 1802674"/>
                <a:gd name="connsiteX1-3" fmla="*/ 901337 w 1802674"/>
                <a:gd name="connsiteY1-4" fmla="*/ 0 h 1802674"/>
                <a:gd name="connsiteX2-5" fmla="*/ 1356449 w 1802674"/>
                <a:gd name="connsiteY2-6" fmla="*/ 1405 h 1802674"/>
                <a:gd name="connsiteX3-7" fmla="*/ 1802674 w 1802674"/>
                <a:gd name="connsiteY3-8" fmla="*/ 0 h 1802674"/>
                <a:gd name="connsiteX4-9" fmla="*/ 1802674 w 1802674"/>
                <a:gd name="connsiteY4-10" fmla="*/ 901337 h 1802674"/>
                <a:gd name="connsiteX5-11" fmla="*/ 901337 w 1802674"/>
                <a:gd name="connsiteY5-12" fmla="*/ 1802674 h 1802674"/>
                <a:gd name="connsiteX6" fmla="*/ 0 w 1802674"/>
                <a:gd name="connsiteY6" fmla="*/ 901337 h 1802674"/>
                <a:gd name="connsiteX0-13" fmla="*/ 0 w 1802674"/>
                <a:gd name="connsiteY0-14" fmla="*/ 901337 h 1802674"/>
                <a:gd name="connsiteX1-15" fmla="*/ 901337 w 1802674"/>
                <a:gd name="connsiteY1-16" fmla="*/ 0 h 1802674"/>
                <a:gd name="connsiteX2-17" fmla="*/ 1356449 w 1802674"/>
                <a:gd name="connsiteY2-18" fmla="*/ 1405 h 1802674"/>
                <a:gd name="connsiteX3-19" fmla="*/ 1802674 w 1802674"/>
                <a:gd name="connsiteY3-20" fmla="*/ 0 h 1802674"/>
                <a:gd name="connsiteX4-21" fmla="*/ 1802674 w 1802674"/>
                <a:gd name="connsiteY4-22" fmla="*/ 901337 h 1802674"/>
                <a:gd name="connsiteX5-23" fmla="*/ 901337 w 1802674"/>
                <a:gd name="connsiteY5-24" fmla="*/ 1802674 h 1802674"/>
                <a:gd name="connsiteX6-25" fmla="*/ 0 w 1802674"/>
                <a:gd name="connsiteY6-26" fmla="*/ 901337 h 1802674"/>
                <a:gd name="connsiteX0-27" fmla="*/ 0 w 1802674"/>
                <a:gd name="connsiteY0-28" fmla="*/ 901337 h 1802674"/>
                <a:gd name="connsiteX1-29" fmla="*/ 901337 w 1802674"/>
                <a:gd name="connsiteY1-30" fmla="*/ 0 h 1802674"/>
                <a:gd name="connsiteX2-31" fmla="*/ 1356449 w 1802674"/>
                <a:gd name="connsiteY2-32" fmla="*/ 1405 h 1802674"/>
                <a:gd name="connsiteX3-33" fmla="*/ 1802674 w 1802674"/>
                <a:gd name="connsiteY3-34" fmla="*/ 0 h 1802674"/>
                <a:gd name="connsiteX4-35" fmla="*/ 1802674 w 1802674"/>
                <a:gd name="connsiteY4-36" fmla="*/ 901337 h 1802674"/>
                <a:gd name="connsiteX5-37" fmla="*/ 901337 w 1802674"/>
                <a:gd name="connsiteY5-38" fmla="*/ 1802674 h 1802674"/>
                <a:gd name="connsiteX6-39" fmla="*/ 0 w 1802674"/>
                <a:gd name="connsiteY6-40" fmla="*/ 901337 h 1802674"/>
                <a:gd name="connsiteX0-41" fmla="*/ 0 w 1802674"/>
                <a:gd name="connsiteY0-42" fmla="*/ 901337 h 1802674"/>
                <a:gd name="connsiteX1-43" fmla="*/ 901337 w 1802674"/>
                <a:gd name="connsiteY1-44" fmla="*/ 0 h 1802674"/>
                <a:gd name="connsiteX2-45" fmla="*/ 1802674 w 1802674"/>
                <a:gd name="connsiteY2-46" fmla="*/ 0 h 1802674"/>
                <a:gd name="connsiteX3-47" fmla="*/ 1802674 w 1802674"/>
                <a:gd name="connsiteY3-48" fmla="*/ 901337 h 1802674"/>
                <a:gd name="connsiteX4-49" fmla="*/ 901337 w 1802674"/>
                <a:gd name="connsiteY4-50" fmla="*/ 1802674 h 1802674"/>
                <a:gd name="connsiteX5-51" fmla="*/ 0 w 1802674"/>
                <a:gd name="connsiteY5-52" fmla="*/ 901337 h 1802674"/>
                <a:gd name="connsiteX0-53" fmla="*/ 0 w 1802674"/>
                <a:gd name="connsiteY0-54" fmla="*/ 901337 h 1802674"/>
                <a:gd name="connsiteX1-55" fmla="*/ 901337 w 1802674"/>
                <a:gd name="connsiteY1-56" fmla="*/ 0 h 1802674"/>
                <a:gd name="connsiteX2-57" fmla="*/ 1802674 w 1802674"/>
                <a:gd name="connsiteY2-58" fmla="*/ 0 h 1802674"/>
                <a:gd name="connsiteX3-59" fmla="*/ 1802674 w 1802674"/>
                <a:gd name="connsiteY3-60" fmla="*/ 901337 h 1802674"/>
                <a:gd name="connsiteX4-61" fmla="*/ 901337 w 1802674"/>
                <a:gd name="connsiteY4-62" fmla="*/ 1802674 h 1802674"/>
                <a:gd name="connsiteX5-63" fmla="*/ 0 w 1802674"/>
                <a:gd name="connsiteY5-64" fmla="*/ 901337 h 1802674"/>
                <a:gd name="connsiteX0-65" fmla="*/ 0 w 1802674"/>
                <a:gd name="connsiteY0-66" fmla="*/ 901337 h 1802674"/>
                <a:gd name="connsiteX1-67" fmla="*/ 901337 w 1802674"/>
                <a:gd name="connsiteY1-68" fmla="*/ 0 h 1802674"/>
                <a:gd name="connsiteX2-69" fmla="*/ 1802674 w 1802674"/>
                <a:gd name="connsiteY2-70" fmla="*/ 0 h 1802674"/>
                <a:gd name="connsiteX3-71" fmla="*/ 1802674 w 1802674"/>
                <a:gd name="connsiteY3-72" fmla="*/ 901337 h 1802674"/>
                <a:gd name="connsiteX4-73" fmla="*/ 901337 w 1802674"/>
                <a:gd name="connsiteY4-74" fmla="*/ 1802674 h 1802674"/>
                <a:gd name="connsiteX5-75" fmla="*/ 0 w 1802674"/>
                <a:gd name="connsiteY5-76" fmla="*/ 901337 h 18026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802674" h="1802674">
                  <a:moveTo>
                    <a:pt x="0" y="901337"/>
                  </a:moveTo>
                  <a:cubicBezTo>
                    <a:pt x="0" y="403542"/>
                    <a:pt x="403542" y="0"/>
                    <a:pt x="901337" y="0"/>
                  </a:cubicBezTo>
                  <a:cubicBezTo>
                    <a:pt x="1215181" y="47677"/>
                    <a:pt x="1507428" y="67789"/>
                    <a:pt x="1802674" y="0"/>
                  </a:cubicBezTo>
                  <a:cubicBezTo>
                    <a:pt x="1758724" y="298947"/>
                    <a:pt x="1743840" y="532346"/>
                    <a:pt x="1802674" y="901337"/>
                  </a:cubicBezTo>
                  <a:cubicBezTo>
                    <a:pt x="1802674" y="1399132"/>
                    <a:pt x="1399132" y="1802674"/>
                    <a:pt x="901337" y="1802674"/>
                  </a:cubicBezTo>
                  <a:cubicBezTo>
                    <a:pt x="403542" y="1802674"/>
                    <a:pt x="0" y="1399132"/>
                    <a:pt x="0" y="901337"/>
                  </a:cubicBezTo>
                  <a:close/>
                </a:path>
              </a:pathLst>
            </a:custGeom>
            <a:blipFill dpi="0" rotWithShape="1">
              <a:blip r:embed="rId4">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1" name="文本框 50"/>
            <p:cNvSpPr txBox="1"/>
            <p:nvPr/>
          </p:nvSpPr>
          <p:spPr>
            <a:xfrm>
              <a:off x="10385142" y="4264787"/>
              <a:ext cx="446745" cy="769441"/>
            </a:xfrm>
            <a:prstGeom prst="rect">
              <a:avLst/>
            </a:prstGeom>
            <a:noFill/>
          </p:spPr>
          <p:txBody>
            <a:bodyPr wrap="square" rtlCol="0">
              <a:spAutoFit/>
            </a:bodyPr>
            <a:lstStyle/>
            <a:p>
              <a:r>
                <a:rPr lang="en-US" altLang="zh-CN" sz="4400" b="1" dirty="0">
                  <a:solidFill>
                    <a:schemeClr val="bg1"/>
                  </a:solidFill>
                  <a:cs typeface="+mn-ea"/>
                  <a:sym typeface="+mn-lt"/>
                </a:rPr>
                <a:t>3</a:t>
              </a:r>
              <a:endParaRPr lang="zh-CN" altLang="en-US" sz="4400" b="1" dirty="0">
                <a:solidFill>
                  <a:schemeClr val="bg1"/>
                </a:solidFill>
                <a:cs typeface="+mn-ea"/>
                <a:sym typeface="+mn-lt"/>
              </a:endParaRPr>
            </a:p>
          </p:txBody>
        </p:sp>
      </p:grpSp>
      <p:sp>
        <p:nvSpPr>
          <p:cNvPr id="52" name="矩形 51"/>
          <p:cNvSpPr/>
          <p:nvPr/>
        </p:nvSpPr>
        <p:spPr>
          <a:xfrm>
            <a:off x="9756454" y="5086877"/>
            <a:ext cx="2102814" cy="954107"/>
          </a:xfrm>
          <a:prstGeom prst="rect">
            <a:avLst/>
          </a:prstGeom>
        </p:spPr>
        <p:txBody>
          <a:bodyPr wrap="square">
            <a:spAutoFit/>
          </a:bodyPr>
          <a:lstStyle/>
          <a:p>
            <a:pPr>
              <a:defRPr/>
            </a:pPr>
            <a:r>
              <a:rPr lang="zh-CN" altLang="en-US" sz="2800" kern="0" dirty="0">
                <a:effectLst>
                  <a:glow rad="63500">
                    <a:prstClr val="white">
                      <a:lumMod val="65000"/>
                      <a:alpha val="40000"/>
                    </a:prstClr>
                  </a:glow>
                </a:effectLst>
                <a:cs typeface="+mn-ea"/>
                <a:sym typeface="+mn-lt"/>
              </a:rPr>
              <a:t>成本函数</a:t>
            </a:r>
            <a:r>
              <a:rPr lang="zh-CN" altLang="en-US" sz="2800" kern="0">
                <a:effectLst>
                  <a:glow rad="63500">
                    <a:prstClr val="white">
                      <a:lumMod val="65000"/>
                      <a:alpha val="40000"/>
                    </a:prstClr>
                  </a:glow>
                </a:effectLst>
                <a:cs typeface="+mn-ea"/>
                <a:sym typeface="+mn-lt"/>
              </a:rPr>
              <a:t>和成本曲线</a:t>
            </a:r>
            <a:endParaRPr lang="zh-CN" altLang="en-US" sz="2800" kern="0" dirty="0">
              <a:effectLst>
                <a:glow rad="63500">
                  <a:prstClr val="white">
                    <a:lumMod val="65000"/>
                    <a:alpha val="40000"/>
                  </a:prstClr>
                </a:glow>
              </a:effectLst>
              <a:cs typeface="+mn-ea"/>
              <a:sym typeface="+mn-lt"/>
            </a:endParaRPr>
          </a:p>
        </p:txBody>
      </p:sp>
      <p:grpSp>
        <p:nvGrpSpPr>
          <p:cNvPr id="35" name="组合 34"/>
          <p:cNvGrpSpPr/>
          <p:nvPr/>
        </p:nvGrpSpPr>
        <p:grpSpPr>
          <a:xfrm>
            <a:off x="5546079" y="1710644"/>
            <a:ext cx="1155700" cy="3349861"/>
            <a:chOff x="3889808" y="1893328"/>
            <a:chExt cx="1155700" cy="3349861"/>
          </a:xfrm>
        </p:grpSpPr>
        <p:sp>
          <p:nvSpPr>
            <p:cNvPr id="36" name="任意多边形 35"/>
            <p:cNvSpPr/>
            <p:nvPr/>
          </p:nvSpPr>
          <p:spPr>
            <a:xfrm flipH="1">
              <a:off x="4435146" y="1893328"/>
              <a:ext cx="45719" cy="2025536"/>
            </a:xfrm>
            <a:custGeom>
              <a:avLst/>
              <a:gdLst>
                <a:gd name="connsiteX0" fmla="*/ 2129246 w 2129246"/>
                <a:gd name="connsiteY0" fmla="*/ 0 h 1724297"/>
                <a:gd name="connsiteX1" fmla="*/ 1698172 w 2129246"/>
                <a:gd name="connsiteY1" fmla="*/ 979714 h 1724297"/>
                <a:gd name="connsiteX2" fmla="*/ 0 w 2129246"/>
                <a:gd name="connsiteY2" fmla="*/ 1724297 h 1724297"/>
              </a:gdLst>
              <a:ahLst/>
              <a:cxnLst>
                <a:cxn ang="0">
                  <a:pos x="connsiteX0" y="connsiteY0"/>
                </a:cxn>
                <a:cxn ang="0">
                  <a:pos x="connsiteX1" y="connsiteY1"/>
                </a:cxn>
                <a:cxn ang="0">
                  <a:pos x="connsiteX2" y="connsiteY2"/>
                </a:cxn>
              </a:cxnLst>
              <a:rect l="l" t="t" r="r" b="b"/>
              <a:pathLst>
                <a:path w="2129246" h="1724297">
                  <a:moveTo>
                    <a:pt x="2129246" y="0"/>
                  </a:moveTo>
                  <a:cubicBezTo>
                    <a:pt x="2091146" y="346165"/>
                    <a:pt x="2053046" y="692331"/>
                    <a:pt x="1698172" y="979714"/>
                  </a:cubicBezTo>
                  <a:cubicBezTo>
                    <a:pt x="1343298" y="1267097"/>
                    <a:pt x="671649" y="1495697"/>
                    <a:pt x="0" y="1724297"/>
                  </a:cubicBezTo>
                </a:path>
              </a:pathLst>
            </a:custGeom>
            <a:noFill/>
            <a:ln w="9525">
              <a:solidFill>
                <a:srgbClr val="F8BD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泪滴形 24"/>
            <p:cNvSpPr/>
            <p:nvPr/>
          </p:nvSpPr>
          <p:spPr>
            <a:xfrm rot="19163179">
              <a:off x="3889808" y="4087489"/>
              <a:ext cx="1155700" cy="1155700"/>
            </a:xfrm>
            <a:custGeom>
              <a:avLst/>
              <a:gdLst>
                <a:gd name="connsiteX0" fmla="*/ 0 w 1802674"/>
                <a:gd name="connsiteY0" fmla="*/ 901337 h 1802674"/>
                <a:gd name="connsiteX1" fmla="*/ 901337 w 1802674"/>
                <a:gd name="connsiteY1" fmla="*/ 0 h 1802674"/>
                <a:gd name="connsiteX2" fmla="*/ 1802674 w 1802674"/>
                <a:gd name="connsiteY2" fmla="*/ 0 h 1802674"/>
                <a:gd name="connsiteX3" fmla="*/ 1802674 w 1802674"/>
                <a:gd name="connsiteY3" fmla="*/ 901337 h 1802674"/>
                <a:gd name="connsiteX4" fmla="*/ 901337 w 1802674"/>
                <a:gd name="connsiteY4" fmla="*/ 1802674 h 1802674"/>
                <a:gd name="connsiteX5" fmla="*/ 0 w 1802674"/>
                <a:gd name="connsiteY5" fmla="*/ 901337 h 1802674"/>
                <a:gd name="connsiteX0-1" fmla="*/ 0 w 1802674"/>
                <a:gd name="connsiteY0-2" fmla="*/ 901337 h 1802674"/>
                <a:gd name="connsiteX1-3" fmla="*/ 901337 w 1802674"/>
                <a:gd name="connsiteY1-4" fmla="*/ 0 h 1802674"/>
                <a:gd name="connsiteX2-5" fmla="*/ 1356449 w 1802674"/>
                <a:gd name="connsiteY2-6" fmla="*/ 1405 h 1802674"/>
                <a:gd name="connsiteX3-7" fmla="*/ 1802674 w 1802674"/>
                <a:gd name="connsiteY3-8" fmla="*/ 0 h 1802674"/>
                <a:gd name="connsiteX4-9" fmla="*/ 1802674 w 1802674"/>
                <a:gd name="connsiteY4-10" fmla="*/ 901337 h 1802674"/>
                <a:gd name="connsiteX5-11" fmla="*/ 901337 w 1802674"/>
                <a:gd name="connsiteY5-12" fmla="*/ 1802674 h 1802674"/>
                <a:gd name="connsiteX6" fmla="*/ 0 w 1802674"/>
                <a:gd name="connsiteY6" fmla="*/ 901337 h 1802674"/>
                <a:gd name="connsiteX0-13" fmla="*/ 0 w 1802674"/>
                <a:gd name="connsiteY0-14" fmla="*/ 901337 h 1802674"/>
                <a:gd name="connsiteX1-15" fmla="*/ 901337 w 1802674"/>
                <a:gd name="connsiteY1-16" fmla="*/ 0 h 1802674"/>
                <a:gd name="connsiteX2-17" fmla="*/ 1356449 w 1802674"/>
                <a:gd name="connsiteY2-18" fmla="*/ 1405 h 1802674"/>
                <a:gd name="connsiteX3-19" fmla="*/ 1802674 w 1802674"/>
                <a:gd name="connsiteY3-20" fmla="*/ 0 h 1802674"/>
                <a:gd name="connsiteX4-21" fmla="*/ 1802674 w 1802674"/>
                <a:gd name="connsiteY4-22" fmla="*/ 901337 h 1802674"/>
                <a:gd name="connsiteX5-23" fmla="*/ 901337 w 1802674"/>
                <a:gd name="connsiteY5-24" fmla="*/ 1802674 h 1802674"/>
                <a:gd name="connsiteX6-25" fmla="*/ 0 w 1802674"/>
                <a:gd name="connsiteY6-26" fmla="*/ 901337 h 1802674"/>
                <a:gd name="connsiteX0-27" fmla="*/ 0 w 1802674"/>
                <a:gd name="connsiteY0-28" fmla="*/ 901337 h 1802674"/>
                <a:gd name="connsiteX1-29" fmla="*/ 901337 w 1802674"/>
                <a:gd name="connsiteY1-30" fmla="*/ 0 h 1802674"/>
                <a:gd name="connsiteX2-31" fmla="*/ 1356449 w 1802674"/>
                <a:gd name="connsiteY2-32" fmla="*/ 1405 h 1802674"/>
                <a:gd name="connsiteX3-33" fmla="*/ 1802674 w 1802674"/>
                <a:gd name="connsiteY3-34" fmla="*/ 0 h 1802674"/>
                <a:gd name="connsiteX4-35" fmla="*/ 1802674 w 1802674"/>
                <a:gd name="connsiteY4-36" fmla="*/ 901337 h 1802674"/>
                <a:gd name="connsiteX5-37" fmla="*/ 901337 w 1802674"/>
                <a:gd name="connsiteY5-38" fmla="*/ 1802674 h 1802674"/>
                <a:gd name="connsiteX6-39" fmla="*/ 0 w 1802674"/>
                <a:gd name="connsiteY6-40" fmla="*/ 901337 h 1802674"/>
                <a:gd name="connsiteX0-41" fmla="*/ 0 w 1802674"/>
                <a:gd name="connsiteY0-42" fmla="*/ 901337 h 1802674"/>
                <a:gd name="connsiteX1-43" fmla="*/ 901337 w 1802674"/>
                <a:gd name="connsiteY1-44" fmla="*/ 0 h 1802674"/>
                <a:gd name="connsiteX2-45" fmla="*/ 1802674 w 1802674"/>
                <a:gd name="connsiteY2-46" fmla="*/ 0 h 1802674"/>
                <a:gd name="connsiteX3-47" fmla="*/ 1802674 w 1802674"/>
                <a:gd name="connsiteY3-48" fmla="*/ 901337 h 1802674"/>
                <a:gd name="connsiteX4-49" fmla="*/ 901337 w 1802674"/>
                <a:gd name="connsiteY4-50" fmla="*/ 1802674 h 1802674"/>
                <a:gd name="connsiteX5-51" fmla="*/ 0 w 1802674"/>
                <a:gd name="connsiteY5-52" fmla="*/ 901337 h 1802674"/>
                <a:gd name="connsiteX0-53" fmla="*/ 0 w 1802674"/>
                <a:gd name="connsiteY0-54" fmla="*/ 901337 h 1802674"/>
                <a:gd name="connsiteX1-55" fmla="*/ 901337 w 1802674"/>
                <a:gd name="connsiteY1-56" fmla="*/ 0 h 1802674"/>
                <a:gd name="connsiteX2-57" fmla="*/ 1802674 w 1802674"/>
                <a:gd name="connsiteY2-58" fmla="*/ 0 h 1802674"/>
                <a:gd name="connsiteX3-59" fmla="*/ 1802674 w 1802674"/>
                <a:gd name="connsiteY3-60" fmla="*/ 901337 h 1802674"/>
                <a:gd name="connsiteX4-61" fmla="*/ 901337 w 1802674"/>
                <a:gd name="connsiteY4-62" fmla="*/ 1802674 h 1802674"/>
                <a:gd name="connsiteX5-63" fmla="*/ 0 w 1802674"/>
                <a:gd name="connsiteY5-64" fmla="*/ 901337 h 1802674"/>
                <a:gd name="connsiteX0-65" fmla="*/ 0 w 1802674"/>
                <a:gd name="connsiteY0-66" fmla="*/ 901337 h 1802674"/>
                <a:gd name="connsiteX1-67" fmla="*/ 901337 w 1802674"/>
                <a:gd name="connsiteY1-68" fmla="*/ 0 h 1802674"/>
                <a:gd name="connsiteX2-69" fmla="*/ 1802674 w 1802674"/>
                <a:gd name="connsiteY2-70" fmla="*/ 0 h 1802674"/>
                <a:gd name="connsiteX3-71" fmla="*/ 1802674 w 1802674"/>
                <a:gd name="connsiteY3-72" fmla="*/ 901337 h 1802674"/>
                <a:gd name="connsiteX4-73" fmla="*/ 901337 w 1802674"/>
                <a:gd name="connsiteY4-74" fmla="*/ 1802674 h 1802674"/>
                <a:gd name="connsiteX5-75" fmla="*/ 0 w 1802674"/>
                <a:gd name="connsiteY5-76" fmla="*/ 901337 h 180267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802674" h="1802674">
                  <a:moveTo>
                    <a:pt x="0" y="901337"/>
                  </a:moveTo>
                  <a:cubicBezTo>
                    <a:pt x="0" y="403542"/>
                    <a:pt x="403542" y="0"/>
                    <a:pt x="901337" y="0"/>
                  </a:cubicBezTo>
                  <a:cubicBezTo>
                    <a:pt x="1215181" y="47677"/>
                    <a:pt x="1507428" y="67789"/>
                    <a:pt x="1802674" y="0"/>
                  </a:cubicBezTo>
                  <a:cubicBezTo>
                    <a:pt x="1758724" y="298947"/>
                    <a:pt x="1743840" y="532346"/>
                    <a:pt x="1802674" y="901337"/>
                  </a:cubicBezTo>
                  <a:cubicBezTo>
                    <a:pt x="1802674" y="1399132"/>
                    <a:pt x="1399132" y="1802674"/>
                    <a:pt x="901337" y="1802674"/>
                  </a:cubicBezTo>
                  <a:cubicBezTo>
                    <a:pt x="403542" y="1802674"/>
                    <a:pt x="0" y="1399132"/>
                    <a:pt x="0" y="901337"/>
                  </a:cubicBezTo>
                  <a:close/>
                </a:path>
              </a:pathLst>
            </a:custGeom>
            <a:blipFill dpi="0" rotWithShape="1">
              <a:blip r:embed="rId5">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文本框 38"/>
            <p:cNvSpPr txBox="1"/>
            <p:nvPr/>
          </p:nvSpPr>
          <p:spPr>
            <a:xfrm>
              <a:off x="4239064" y="4161722"/>
              <a:ext cx="498855" cy="769441"/>
            </a:xfrm>
            <a:prstGeom prst="rect">
              <a:avLst/>
            </a:prstGeom>
            <a:noFill/>
          </p:spPr>
          <p:txBody>
            <a:bodyPr wrap="none" rtlCol="0">
              <a:spAutoFit/>
            </a:bodyPr>
            <a:lstStyle/>
            <a:p>
              <a:r>
                <a:rPr lang="en-US" altLang="zh-CN" sz="4400" b="1" dirty="0">
                  <a:solidFill>
                    <a:schemeClr val="bg1"/>
                  </a:solidFill>
                  <a:cs typeface="+mn-ea"/>
                  <a:sym typeface="+mn-lt"/>
                </a:rPr>
                <a:t>2</a:t>
              </a:r>
              <a:endParaRPr lang="zh-CN" altLang="en-US" sz="4400" b="1" dirty="0">
                <a:solidFill>
                  <a:schemeClr val="bg1"/>
                </a:solidFill>
                <a:cs typeface="+mn-ea"/>
                <a:sym typeface="+mn-lt"/>
              </a:endParaRPr>
            </a:p>
          </p:txBody>
        </p:sp>
      </p:grpSp>
      <p:sp>
        <p:nvSpPr>
          <p:cNvPr id="46" name="矩形 45"/>
          <p:cNvSpPr/>
          <p:nvPr/>
        </p:nvSpPr>
        <p:spPr>
          <a:xfrm>
            <a:off x="5032054" y="5099287"/>
            <a:ext cx="2994346" cy="954107"/>
          </a:xfrm>
          <a:prstGeom prst="rect">
            <a:avLst/>
          </a:prstGeom>
        </p:spPr>
        <p:txBody>
          <a:bodyPr wrap="square">
            <a:spAutoFit/>
          </a:bodyPr>
          <a:lstStyle/>
          <a:p>
            <a:pPr algn="ctr">
              <a:defRPr/>
            </a:pPr>
            <a:r>
              <a:rPr lang="zh-CN" altLang="en-US" sz="2800" kern="0" dirty="0">
                <a:effectLst>
                  <a:glow rad="63500">
                    <a:prstClr val="white">
                      <a:lumMod val="65000"/>
                      <a:alpha val="40000"/>
                    </a:prstClr>
                  </a:glow>
                </a:effectLst>
                <a:cs typeface="+mn-ea"/>
                <a:sym typeface="+mn-lt"/>
              </a:rPr>
              <a:t>生产函数和生产曲线</a:t>
            </a:r>
          </a:p>
        </p:txBody>
      </p:sp>
      <p:sp>
        <p:nvSpPr>
          <p:cNvPr id="16" name="矩形 15">
            <a:extLst>
              <a:ext uri="{FF2B5EF4-FFF2-40B4-BE49-F238E27FC236}">
                <a16:creationId xmlns:a16="http://schemas.microsoft.com/office/drawing/2014/main" id="{0C4283B4-F3FD-4AFC-976B-B8C9C742E360}"/>
              </a:ext>
            </a:extLst>
          </p:cNvPr>
          <p:cNvSpPr/>
          <p:nvPr/>
        </p:nvSpPr>
        <p:spPr>
          <a:xfrm>
            <a:off x="3862192" y="1380733"/>
            <a:ext cx="6588093" cy="769441"/>
          </a:xfrm>
          <a:prstGeom prst="rect">
            <a:avLst/>
          </a:prstGeom>
        </p:spPr>
        <p:txBody>
          <a:bodyPr wrap="square">
            <a:spAutoFit/>
          </a:bodyPr>
          <a:lstStyle/>
          <a:p>
            <a:r>
              <a:rPr lang="zh-CN" altLang="en-US" sz="4400" b="1" dirty="0">
                <a:solidFill>
                  <a:srgbClr val="C00000"/>
                </a:solidFill>
                <a:cs typeface="+mn-ea"/>
                <a:sym typeface="+mn-lt"/>
              </a:rPr>
              <a:t>第三章  生产和成本理论</a:t>
            </a:r>
            <a:endParaRPr lang="zh-CN" altLang="en-US" sz="4400" dirty="0"/>
          </a:p>
        </p:txBody>
      </p:sp>
    </p:spTree>
    <p:extLst>
      <p:ext uri="{BB962C8B-B14F-4D97-AF65-F5344CB8AC3E}">
        <p14:creationId xmlns:p14="http://schemas.microsoft.com/office/powerpoint/2010/main" val="1409665920"/>
      </p:ext>
    </p:extLst>
  </p:cSld>
  <p:clrMapOvr>
    <a:masterClrMapping/>
  </p:clrMapOvr>
  <mc:AlternateContent xmlns:mc="http://schemas.openxmlformats.org/markup-compatibility/2006" xmlns:p14="http://schemas.microsoft.com/office/powerpoint/2010/main">
    <mc:Choice Requires="p14">
      <p:transition spd="slow" p14:dur="1400" advClick="0" advTm="5000">
        <p14:doors dir="vert"/>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up)">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barn(inVertical)">
                                      <p:cBhvr>
                                        <p:cTn id="10" dur="500"/>
                                        <p:tgtEl>
                                          <p:spTgt spid="45"/>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wipe(up)">
                                      <p:cBhvr>
                                        <p:cTn id="14" dur="500"/>
                                        <p:tgtEl>
                                          <p:spTgt spid="35"/>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barn(inVertical)">
                                      <p:cBhvr>
                                        <p:cTn id="17" dur="500"/>
                                        <p:tgtEl>
                                          <p:spTgt spid="46"/>
                                        </p:tgtEl>
                                      </p:cBhvr>
                                    </p:animEffect>
                                  </p:childTnLst>
                                </p:cTn>
                              </p:par>
                            </p:childTnLst>
                          </p:cTn>
                        </p:par>
                        <p:par>
                          <p:cTn id="18" fill="hold">
                            <p:stCondLst>
                              <p:cond delay="1000"/>
                            </p:stCondLst>
                            <p:childTnLst>
                              <p:par>
                                <p:cTn id="19" presetID="22" presetClass="entr" presetSubtype="1" fill="hold"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52"/>
                                        </p:tgtEl>
                                        <p:attrNameLst>
                                          <p:attrName>style.visibility</p:attrName>
                                        </p:attrNameLst>
                                      </p:cBhvr>
                                      <p:to>
                                        <p:strVal val="visible"/>
                                      </p:to>
                                    </p:set>
                                    <p:animEffect transition="in" filter="barn(inVertical)">
                                      <p:cBhvr>
                                        <p:cTn id="24"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52" grpId="0"/>
      <p:bldP spid="4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4157013" y="326573"/>
            <a:ext cx="3877985"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成本函数和成本曲线</a:t>
            </a:r>
          </a:p>
        </p:txBody>
      </p:sp>
      <p:sp>
        <p:nvSpPr>
          <p:cNvPr id="4" name="任意多边形 3"/>
          <p:cNvSpPr/>
          <p:nvPr/>
        </p:nvSpPr>
        <p:spPr>
          <a:xfrm rot="16200000" flipH="1">
            <a:off x="6073140" y="-2293316"/>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3</a:t>
            </a:r>
            <a:endParaRPr lang="zh-CN" altLang="en-US" sz="2800" dirty="0">
              <a:solidFill>
                <a:schemeClr val="bg1"/>
              </a:solidFill>
              <a:cs typeface="+mn-ea"/>
              <a:sym typeface="+mn-lt"/>
            </a:endParaRPr>
          </a:p>
        </p:txBody>
      </p:sp>
      <p:sp>
        <p:nvSpPr>
          <p:cNvPr id="72" name="TextBox 38"/>
          <p:cNvSpPr txBox="1"/>
          <p:nvPr/>
        </p:nvSpPr>
        <p:spPr>
          <a:xfrm>
            <a:off x="323209" y="918848"/>
            <a:ext cx="11545580" cy="5560818"/>
          </a:xfrm>
          <a:prstGeom prst="rect">
            <a:avLst/>
          </a:prstGeom>
          <a:noFill/>
        </p:spPr>
        <p:txBody>
          <a:bodyPr wrap="square" lIns="0" rIns="0" bIns="0" rtlCol="0">
            <a:spAutoFit/>
          </a:bodyPr>
          <a:lstStyle/>
          <a:p>
            <a:r>
              <a:rPr lang="en-US" altLang="zh-CN" sz="3200" dirty="0">
                <a:solidFill>
                  <a:srgbClr val="FC838C"/>
                </a:solidFill>
                <a:latin typeface="微软雅黑" panose="020B0503020204020204" pitchFamily="34" charset="-122"/>
                <a:ea typeface="微软雅黑" panose="020B0503020204020204" pitchFamily="34" charset="-122"/>
                <a:cs typeface="Helvetica Neue"/>
              </a:rPr>
              <a:t>2</a:t>
            </a:r>
            <a:r>
              <a:rPr lang="zh-CN" altLang="en-US" sz="3200" dirty="0">
                <a:solidFill>
                  <a:srgbClr val="FC838C"/>
                </a:solidFill>
                <a:latin typeface="微软雅黑" panose="020B0503020204020204" pitchFamily="34" charset="-122"/>
                <a:ea typeface="微软雅黑" panose="020B0503020204020204" pitchFamily="34" charset="-122"/>
                <a:cs typeface="Helvetica Neue"/>
              </a:rPr>
              <a:t>、成本函数</a:t>
            </a:r>
            <a:endParaRPr lang="en-US" altLang="zh-CN" sz="3200" dirty="0">
              <a:solidFill>
                <a:srgbClr val="FC838C"/>
              </a:solidFill>
              <a:latin typeface="微软雅黑" panose="020B0503020204020204" pitchFamily="34" charset="-122"/>
              <a:ea typeface="微软雅黑" panose="020B0503020204020204" pitchFamily="34" charset="-122"/>
              <a:cs typeface="Helvetica Neue"/>
            </a:endParaRPr>
          </a:p>
          <a:p>
            <a:endParaRPr lang="en-US" altLang="zh-CN" sz="3735" dirty="0">
              <a:solidFill>
                <a:srgbClr val="FC838C"/>
              </a:solidFill>
              <a:latin typeface="微软雅黑" panose="020B0503020204020204" pitchFamily="34" charset="-122"/>
              <a:ea typeface="微软雅黑" panose="020B0503020204020204" pitchFamily="34" charset="-122"/>
              <a:cs typeface="Helvetica Neue"/>
            </a:endParaRPr>
          </a:p>
          <a:p>
            <a:pPr>
              <a:lnSpc>
                <a:spcPct val="150000"/>
              </a:lnSpc>
            </a:pPr>
            <a:r>
              <a:rPr lang="en-US" altLang="zh-CN" sz="2400" b="1" dirty="0"/>
              <a:t>1.</a:t>
            </a:r>
            <a:r>
              <a:rPr lang="zh-CN" altLang="zh-CN" sz="2400" b="1" dirty="0"/>
              <a:t>成本函数的含义和类型</a:t>
            </a:r>
            <a:endParaRPr lang="zh-CN" altLang="zh-CN" sz="2400" dirty="0"/>
          </a:p>
          <a:p>
            <a:pPr>
              <a:lnSpc>
                <a:spcPct val="150000"/>
              </a:lnSpc>
            </a:pPr>
            <a:r>
              <a:rPr lang="zh-CN" altLang="zh-CN" sz="2400" b="1" dirty="0"/>
              <a:t>成本函数</a:t>
            </a:r>
            <a:r>
              <a:rPr lang="zh-CN" altLang="zh-CN" sz="2400" dirty="0"/>
              <a:t>就是表示企业总成本与产量之间关系的公式。</a:t>
            </a:r>
            <a:endParaRPr lang="en-US" altLang="zh-CN" sz="2400" dirty="0"/>
          </a:p>
          <a:p>
            <a:pPr>
              <a:lnSpc>
                <a:spcPct val="150000"/>
              </a:lnSpc>
            </a:pPr>
            <a:r>
              <a:rPr lang="zh-CN" altLang="zh-CN" sz="2400" dirty="0"/>
              <a:t>分为</a:t>
            </a:r>
            <a:r>
              <a:rPr lang="zh-CN" altLang="zh-CN" sz="2400" b="1" dirty="0"/>
              <a:t>短期成本函数</a:t>
            </a:r>
            <a:r>
              <a:rPr lang="zh-CN" altLang="zh-CN" sz="2400" dirty="0"/>
              <a:t>和</a:t>
            </a:r>
            <a:r>
              <a:rPr lang="zh-CN" altLang="zh-CN" sz="2400" b="1" dirty="0"/>
              <a:t>长期成本函数</a:t>
            </a:r>
            <a:r>
              <a:rPr lang="zh-CN" altLang="zh-CN" sz="2400" dirty="0"/>
              <a:t>。</a:t>
            </a:r>
          </a:p>
          <a:p>
            <a:pPr>
              <a:lnSpc>
                <a:spcPct val="150000"/>
              </a:lnSpc>
            </a:pPr>
            <a:r>
              <a:rPr lang="zh-CN" altLang="zh-CN" sz="2400" b="1" dirty="0"/>
              <a:t>（</a:t>
            </a:r>
            <a:r>
              <a:rPr lang="en-US" altLang="zh-CN" sz="2400" b="1" dirty="0"/>
              <a:t>1</a:t>
            </a:r>
            <a:r>
              <a:rPr lang="zh-CN" altLang="zh-CN" sz="2400" b="1" dirty="0"/>
              <a:t>）短期成本函数可分为</a:t>
            </a:r>
            <a:r>
              <a:rPr lang="zh-CN" altLang="zh-CN" sz="2400" b="1" dirty="0">
                <a:solidFill>
                  <a:srgbClr val="FF0000"/>
                </a:solidFill>
              </a:rPr>
              <a:t>固定成本</a:t>
            </a:r>
            <a:r>
              <a:rPr lang="zh-CN" altLang="zh-CN" sz="2400" dirty="0"/>
              <a:t>与</a:t>
            </a:r>
            <a:r>
              <a:rPr lang="zh-CN" altLang="zh-CN" sz="2400" b="1" dirty="0">
                <a:solidFill>
                  <a:srgbClr val="FF0000"/>
                </a:solidFill>
              </a:rPr>
              <a:t>可变成本</a:t>
            </a:r>
            <a:endParaRPr lang="en-US" altLang="zh-CN" sz="2400" b="1" dirty="0">
              <a:solidFill>
                <a:srgbClr val="FF0000"/>
              </a:solidFill>
            </a:endParaRPr>
          </a:p>
          <a:p>
            <a:pPr>
              <a:lnSpc>
                <a:spcPct val="150000"/>
              </a:lnSpc>
            </a:pPr>
            <a:r>
              <a:rPr lang="zh-CN" altLang="zh-CN" sz="2000" b="1" dirty="0"/>
              <a:t>①固定成本</a:t>
            </a:r>
            <a:r>
              <a:rPr lang="zh-CN" altLang="zh-CN" sz="2000" dirty="0"/>
              <a:t>短期内不随产量增减而变动的成本，</a:t>
            </a:r>
            <a:r>
              <a:rPr lang="zh-CN" altLang="zh-CN" sz="2000" b="1" dirty="0">
                <a:solidFill>
                  <a:srgbClr val="FF0000"/>
                </a:solidFill>
              </a:rPr>
              <a:t>如厂房设备的折旧，以及</a:t>
            </a:r>
            <a:r>
              <a:rPr lang="zh-CN" altLang="zh-CN" sz="2400" b="1" dirty="0">
                <a:solidFill>
                  <a:srgbClr val="FF0000"/>
                </a:solidFill>
              </a:rPr>
              <a:t>管理人员的工资费用。</a:t>
            </a:r>
            <a:endParaRPr lang="zh-CN" altLang="zh-CN" sz="2000" dirty="0">
              <a:solidFill>
                <a:srgbClr val="FF0000"/>
              </a:solidFill>
            </a:endParaRPr>
          </a:p>
          <a:p>
            <a:pPr>
              <a:lnSpc>
                <a:spcPct val="150000"/>
              </a:lnSpc>
            </a:pPr>
            <a:r>
              <a:rPr lang="zh-CN" altLang="zh-CN" sz="2000" b="1" dirty="0"/>
              <a:t>②可变成本</a:t>
            </a:r>
            <a:r>
              <a:rPr lang="zh-CN" altLang="zh-CN" sz="2000" dirty="0"/>
              <a:t>是随产量变动而变动的那部分成本</a:t>
            </a:r>
            <a:r>
              <a:rPr lang="zh-CN" altLang="zh-CN" sz="2000" b="1" dirty="0"/>
              <a:t>，</a:t>
            </a:r>
            <a:r>
              <a:rPr lang="zh-CN" altLang="zh-CN" sz="2000" b="1" dirty="0">
                <a:solidFill>
                  <a:srgbClr val="FF0000"/>
                </a:solidFill>
              </a:rPr>
              <a:t>如原材料、燃料和动力以及</a:t>
            </a:r>
            <a:r>
              <a:rPr lang="zh-CN" altLang="zh-CN" sz="2400" b="1" dirty="0">
                <a:solidFill>
                  <a:srgbClr val="FF0000"/>
                </a:solidFill>
              </a:rPr>
              <a:t>生产工人的工资费用</a:t>
            </a:r>
            <a:r>
              <a:rPr lang="zh-CN" altLang="zh-CN" sz="2000" b="1" dirty="0">
                <a:solidFill>
                  <a:srgbClr val="FF0000"/>
                </a:solidFill>
              </a:rPr>
              <a:t>。</a:t>
            </a:r>
            <a:endParaRPr lang="zh-CN" altLang="zh-CN" sz="2400" dirty="0">
              <a:solidFill>
                <a:srgbClr val="FF0000"/>
              </a:solidFill>
            </a:endParaRPr>
          </a:p>
          <a:p>
            <a:pPr>
              <a:lnSpc>
                <a:spcPct val="150000"/>
              </a:lnSpc>
            </a:pPr>
            <a:r>
              <a:rPr lang="zh-CN" altLang="zh-CN" sz="2400" b="1" dirty="0"/>
              <a:t>（</a:t>
            </a:r>
            <a:r>
              <a:rPr lang="en-US" altLang="zh-CN" sz="2400" b="1" dirty="0"/>
              <a:t>2</a:t>
            </a:r>
            <a:r>
              <a:rPr lang="zh-CN" altLang="zh-CN" sz="2400" b="1" dirty="0"/>
              <a:t>）长期成本函数没有固定成本（从长期看一切生产要素都是可变的）</a:t>
            </a:r>
            <a:endParaRPr lang="en-US" altLang="zh-CN" sz="2400" b="1" dirty="0"/>
          </a:p>
          <a:p>
            <a:pPr>
              <a:lnSpc>
                <a:spcPct val="150000"/>
              </a:lnSpc>
            </a:pPr>
            <a:r>
              <a:rPr lang="zh-CN" altLang="zh-CN" sz="2400" b="1" dirty="0">
                <a:solidFill>
                  <a:srgbClr val="FF0000"/>
                </a:solidFill>
              </a:rPr>
              <a:t>【注】</a:t>
            </a:r>
            <a:r>
              <a:rPr lang="zh-CN" altLang="zh-CN" sz="2400" b="1" dirty="0"/>
              <a:t>短期成本函数和长期成本函数的</a:t>
            </a:r>
            <a:r>
              <a:rPr lang="zh-CN" altLang="zh-CN" sz="2400" b="1" dirty="0">
                <a:solidFill>
                  <a:srgbClr val="FF0000"/>
                </a:solidFill>
              </a:rPr>
              <a:t>区别在于是否含有固定成本。</a:t>
            </a:r>
            <a:endParaRPr lang="zh-CN" altLang="zh-CN" sz="2400" dirty="0">
              <a:solidFill>
                <a:srgbClr val="FF0000"/>
              </a:solidFill>
            </a:endParaRPr>
          </a:p>
        </p:txBody>
      </p:sp>
    </p:spTree>
    <p:extLst>
      <p:ext uri="{BB962C8B-B14F-4D97-AF65-F5344CB8AC3E}">
        <p14:creationId xmlns:p14="http://schemas.microsoft.com/office/powerpoint/2010/main" val="1543109429"/>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4157013" y="326573"/>
            <a:ext cx="3877985"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成本函数和成本曲线</a:t>
            </a:r>
          </a:p>
        </p:txBody>
      </p:sp>
      <p:sp>
        <p:nvSpPr>
          <p:cNvPr id="4" name="任意多边形 3"/>
          <p:cNvSpPr/>
          <p:nvPr/>
        </p:nvSpPr>
        <p:spPr>
          <a:xfrm rot="16200000" flipH="1">
            <a:off x="6073140" y="-2293316"/>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3</a:t>
            </a:r>
            <a:endParaRPr lang="zh-CN" altLang="en-US" sz="2800" dirty="0">
              <a:solidFill>
                <a:schemeClr val="bg1"/>
              </a:solidFill>
              <a:cs typeface="+mn-ea"/>
              <a:sym typeface="+mn-lt"/>
            </a:endParaRPr>
          </a:p>
        </p:txBody>
      </p:sp>
      <p:sp>
        <p:nvSpPr>
          <p:cNvPr id="72" name="TextBox 38"/>
          <p:cNvSpPr txBox="1"/>
          <p:nvPr/>
        </p:nvSpPr>
        <p:spPr>
          <a:xfrm>
            <a:off x="303487" y="1331921"/>
            <a:ext cx="11585024" cy="3523016"/>
          </a:xfrm>
          <a:prstGeom prst="rect">
            <a:avLst/>
          </a:prstGeom>
          <a:noFill/>
        </p:spPr>
        <p:txBody>
          <a:bodyPr wrap="square" lIns="0" rIns="0" bIns="0" rtlCol="0">
            <a:spAutoFit/>
          </a:bodyPr>
          <a:lstStyle/>
          <a:p>
            <a:r>
              <a:rPr lang="zh-CN" altLang="en-US" sz="3200" dirty="0">
                <a:solidFill>
                  <a:srgbClr val="FC838C"/>
                </a:solidFill>
                <a:latin typeface="微软雅黑" panose="020B0503020204020204" pitchFamily="34" charset="-122"/>
                <a:ea typeface="微软雅黑" panose="020B0503020204020204" pitchFamily="34" charset="-122"/>
                <a:cs typeface="Helvetica Neue"/>
              </a:rPr>
              <a:t>成本函数</a:t>
            </a:r>
            <a:endParaRPr lang="zh-CN" altLang="en-US" sz="3600" dirty="0">
              <a:solidFill>
                <a:srgbClr val="FC838C"/>
              </a:solidFill>
              <a:latin typeface="微软雅黑" panose="020B0503020204020204" pitchFamily="34" charset="-122"/>
              <a:ea typeface="微软雅黑" panose="020B0503020204020204" pitchFamily="34" charset="-122"/>
              <a:cs typeface="Helvetica Neue"/>
            </a:endParaRPr>
          </a:p>
          <a:p>
            <a:pPr>
              <a:lnSpc>
                <a:spcPct val="200000"/>
              </a:lnSpc>
            </a:pPr>
            <a:endParaRPr lang="en-US" altLang="zh-CN" sz="2000" b="1" dirty="0"/>
          </a:p>
          <a:p>
            <a:pPr>
              <a:lnSpc>
                <a:spcPct val="200000"/>
              </a:lnSpc>
            </a:pPr>
            <a:r>
              <a:rPr lang="en-US" altLang="zh-CN" sz="2000" b="1" dirty="0"/>
              <a:t>2.</a:t>
            </a:r>
            <a:r>
              <a:rPr lang="zh-CN" altLang="zh-CN" sz="2000" b="1" dirty="0"/>
              <a:t>短期成本函数分析</a:t>
            </a:r>
            <a:endParaRPr lang="zh-CN" altLang="zh-CN" sz="2000" dirty="0"/>
          </a:p>
          <a:p>
            <a:pPr>
              <a:lnSpc>
                <a:spcPct val="200000"/>
              </a:lnSpc>
            </a:pPr>
            <a:r>
              <a:rPr lang="zh-CN" altLang="zh-CN" sz="2000" b="1" dirty="0"/>
              <a:t>（</a:t>
            </a:r>
            <a:r>
              <a:rPr lang="en-US" altLang="zh-CN" sz="2000" b="1" dirty="0"/>
              <a:t>1</a:t>
            </a:r>
            <a:r>
              <a:rPr lang="zh-CN" altLang="zh-CN" sz="2000" b="1" dirty="0"/>
              <a:t>）短期总成本</a:t>
            </a:r>
            <a:r>
              <a:rPr lang="en-US" altLang="zh-CN" sz="2000" b="1" dirty="0"/>
              <a:t>TC=</a:t>
            </a:r>
            <a:r>
              <a:rPr lang="zh-CN" altLang="zh-CN" sz="2000" b="1" dirty="0"/>
              <a:t>总固定成本</a:t>
            </a:r>
            <a:r>
              <a:rPr lang="en-US" altLang="zh-CN" sz="2000" b="1" dirty="0"/>
              <a:t>TFC+</a:t>
            </a:r>
            <a:r>
              <a:rPr lang="zh-CN" altLang="zh-CN" sz="2000" b="1" dirty="0"/>
              <a:t>总可变成本</a:t>
            </a:r>
            <a:r>
              <a:rPr lang="en-US" altLang="zh-CN" sz="2000" b="1" dirty="0"/>
              <a:t>TVC</a:t>
            </a:r>
            <a:endParaRPr lang="zh-CN" altLang="zh-CN" sz="2000" b="1" dirty="0"/>
          </a:p>
          <a:p>
            <a:pPr>
              <a:lnSpc>
                <a:spcPct val="200000"/>
              </a:lnSpc>
            </a:pPr>
            <a:r>
              <a:rPr lang="zh-CN" altLang="zh-CN" sz="2000" b="1" dirty="0">
                <a:solidFill>
                  <a:srgbClr val="FF0000"/>
                </a:solidFill>
              </a:rPr>
              <a:t>（</a:t>
            </a:r>
            <a:r>
              <a:rPr lang="en-US" altLang="zh-CN" sz="2000" b="1" dirty="0">
                <a:solidFill>
                  <a:srgbClr val="FF0000"/>
                </a:solidFill>
              </a:rPr>
              <a:t>2</a:t>
            </a:r>
            <a:r>
              <a:rPr lang="zh-CN" altLang="zh-CN" sz="2000" b="1" dirty="0">
                <a:solidFill>
                  <a:srgbClr val="FF0000"/>
                </a:solidFill>
              </a:rPr>
              <a:t>）平均成本</a:t>
            </a:r>
            <a:r>
              <a:rPr lang="en-US" altLang="zh-CN" sz="2000" b="1" dirty="0">
                <a:solidFill>
                  <a:srgbClr val="FF0000"/>
                </a:solidFill>
              </a:rPr>
              <a:t>AC</a:t>
            </a:r>
            <a:r>
              <a:rPr lang="zh-CN" altLang="zh-CN" sz="2000" b="1" dirty="0"/>
              <a:t>：</a:t>
            </a:r>
            <a:r>
              <a:rPr lang="zh-CN" altLang="zh-CN" sz="2000" dirty="0"/>
              <a:t>单位产品成本，生产每一单位产品的成本，是总成本除以总产量所得之商。</a:t>
            </a:r>
          </a:p>
          <a:p>
            <a:pPr>
              <a:lnSpc>
                <a:spcPct val="200000"/>
              </a:lnSpc>
            </a:pPr>
            <a:r>
              <a:rPr lang="zh-CN" altLang="zh-CN" sz="2000" b="1" dirty="0">
                <a:solidFill>
                  <a:srgbClr val="FF0000"/>
                </a:solidFill>
              </a:rPr>
              <a:t>（</a:t>
            </a:r>
            <a:r>
              <a:rPr lang="en-US" altLang="zh-CN" sz="2000" b="1" dirty="0">
                <a:solidFill>
                  <a:srgbClr val="FF0000"/>
                </a:solidFill>
              </a:rPr>
              <a:t>3</a:t>
            </a:r>
            <a:r>
              <a:rPr lang="zh-CN" altLang="zh-CN" sz="2000" b="1" dirty="0">
                <a:solidFill>
                  <a:srgbClr val="FF0000"/>
                </a:solidFill>
              </a:rPr>
              <a:t>）边际成本</a:t>
            </a:r>
            <a:r>
              <a:rPr lang="en-US" altLang="zh-CN" sz="2000" b="1" dirty="0">
                <a:solidFill>
                  <a:srgbClr val="FF0000"/>
                </a:solidFill>
              </a:rPr>
              <a:t>MC</a:t>
            </a:r>
            <a:r>
              <a:rPr lang="zh-CN" altLang="zh-CN" sz="2000" b="1" dirty="0">
                <a:solidFill>
                  <a:srgbClr val="FF0000"/>
                </a:solidFill>
              </a:rPr>
              <a:t>：增加一个单位产量时总成本的增加额</a:t>
            </a:r>
            <a:r>
              <a:rPr lang="zh-CN" altLang="en-US" sz="2000" b="1" dirty="0">
                <a:solidFill>
                  <a:srgbClr val="FF0000"/>
                </a:solidFill>
              </a:rPr>
              <a:t> </a:t>
            </a:r>
            <a:endParaRPr lang="zh-CN" altLang="zh-CN" sz="2000" dirty="0">
              <a:solidFill>
                <a:srgbClr val="FF0000"/>
              </a:solidFill>
            </a:endParaRPr>
          </a:p>
        </p:txBody>
      </p:sp>
    </p:spTree>
    <p:extLst>
      <p:ext uri="{BB962C8B-B14F-4D97-AF65-F5344CB8AC3E}">
        <p14:creationId xmlns:p14="http://schemas.microsoft.com/office/powerpoint/2010/main" val="539855011"/>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4157013" y="326573"/>
            <a:ext cx="3877985"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成本函数和成本曲线</a:t>
            </a:r>
          </a:p>
        </p:txBody>
      </p:sp>
      <p:sp>
        <p:nvSpPr>
          <p:cNvPr id="4" name="任意多边形 3"/>
          <p:cNvSpPr/>
          <p:nvPr/>
        </p:nvSpPr>
        <p:spPr>
          <a:xfrm rot="16200000" flipH="1">
            <a:off x="6073140" y="-2293316"/>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3</a:t>
            </a:r>
            <a:endParaRPr lang="zh-CN" altLang="en-US" sz="2800" dirty="0">
              <a:solidFill>
                <a:schemeClr val="bg1"/>
              </a:solidFill>
              <a:cs typeface="+mn-ea"/>
              <a:sym typeface="+mn-lt"/>
            </a:endParaRPr>
          </a:p>
        </p:txBody>
      </p:sp>
      <p:sp>
        <p:nvSpPr>
          <p:cNvPr id="72" name="TextBox 38"/>
          <p:cNvSpPr txBox="1"/>
          <p:nvPr/>
        </p:nvSpPr>
        <p:spPr>
          <a:xfrm>
            <a:off x="303488" y="1188720"/>
            <a:ext cx="11585024" cy="907941"/>
          </a:xfrm>
          <a:prstGeom prst="rect">
            <a:avLst/>
          </a:prstGeom>
          <a:noFill/>
        </p:spPr>
        <p:txBody>
          <a:bodyPr wrap="square" lIns="0" rIns="0" bIns="0" rtlCol="0">
            <a:spAutoFit/>
          </a:bodyPr>
          <a:lstStyle/>
          <a:p>
            <a:r>
              <a:rPr lang="en-US" altLang="zh-CN" sz="3200" dirty="0">
                <a:solidFill>
                  <a:srgbClr val="FC838C"/>
                </a:solidFill>
                <a:latin typeface="微软雅黑" panose="020B0503020204020204" pitchFamily="34" charset="-122"/>
                <a:ea typeface="微软雅黑" panose="020B0503020204020204" pitchFamily="34" charset="-122"/>
                <a:cs typeface="Helvetica Neue"/>
              </a:rPr>
              <a:t>3</a:t>
            </a:r>
            <a:r>
              <a:rPr lang="zh-CN" altLang="en-US" sz="3200" dirty="0">
                <a:solidFill>
                  <a:srgbClr val="FC838C"/>
                </a:solidFill>
                <a:latin typeface="微软雅黑" panose="020B0503020204020204" pitchFamily="34" charset="-122"/>
                <a:ea typeface="微软雅黑" panose="020B0503020204020204" pitchFamily="34" charset="-122"/>
                <a:cs typeface="Helvetica Neue"/>
              </a:rPr>
              <a:t>、短期成本曲线</a:t>
            </a:r>
            <a:endParaRPr lang="en-US" altLang="zh-CN" sz="3200" dirty="0">
              <a:solidFill>
                <a:srgbClr val="FC838C"/>
              </a:solidFill>
              <a:latin typeface="微软雅黑" panose="020B0503020204020204" pitchFamily="34" charset="-122"/>
              <a:ea typeface="微软雅黑" panose="020B0503020204020204" pitchFamily="34" charset="-122"/>
              <a:cs typeface="Helvetica Neue"/>
            </a:endParaRPr>
          </a:p>
          <a:p>
            <a:r>
              <a:rPr lang="zh-CN" altLang="en-US" sz="2400" b="1" dirty="0">
                <a:latin typeface="微软雅黑" panose="020B0503020204020204" pitchFamily="34" charset="-122"/>
                <a:ea typeface="微软雅黑" panose="020B0503020204020204" pitchFamily="34" charset="-122"/>
                <a:cs typeface="Helvetica Neue"/>
              </a:rPr>
              <a:t>（一）总成本、总固定成本和总可变成本曲线</a:t>
            </a:r>
          </a:p>
        </p:txBody>
      </p:sp>
      <p:sp>
        <p:nvSpPr>
          <p:cNvPr id="10" name="任意形状 9">
            <a:extLst>
              <a:ext uri="{FF2B5EF4-FFF2-40B4-BE49-F238E27FC236}">
                <a16:creationId xmlns:a16="http://schemas.microsoft.com/office/drawing/2014/main" id="{721AFBBC-EABF-ED40-A708-7564B602C2D3}"/>
              </a:ext>
            </a:extLst>
          </p:cNvPr>
          <p:cNvSpPr/>
          <p:nvPr/>
        </p:nvSpPr>
        <p:spPr>
          <a:xfrm rot="21340289">
            <a:off x="465523" y="3004004"/>
            <a:ext cx="3623736" cy="1932317"/>
          </a:xfrm>
          <a:custGeom>
            <a:avLst/>
            <a:gdLst>
              <a:gd name="connsiteX0" fmla="*/ 0 w 4106174"/>
              <a:gd name="connsiteY0" fmla="*/ 1846053 h 1846053"/>
              <a:gd name="connsiteX1" fmla="*/ 1311215 w 4106174"/>
              <a:gd name="connsiteY1" fmla="*/ 1138687 h 1846053"/>
              <a:gd name="connsiteX2" fmla="*/ 3122762 w 4106174"/>
              <a:gd name="connsiteY2" fmla="*/ 914400 h 1846053"/>
              <a:gd name="connsiteX3" fmla="*/ 4106174 w 4106174"/>
              <a:gd name="connsiteY3" fmla="*/ 0 h 1846053"/>
            </a:gdLst>
            <a:ahLst/>
            <a:cxnLst>
              <a:cxn ang="0">
                <a:pos x="connsiteX0" y="connsiteY0"/>
              </a:cxn>
              <a:cxn ang="0">
                <a:pos x="connsiteX1" y="connsiteY1"/>
              </a:cxn>
              <a:cxn ang="0">
                <a:pos x="connsiteX2" y="connsiteY2"/>
              </a:cxn>
              <a:cxn ang="0">
                <a:pos x="connsiteX3" y="connsiteY3"/>
              </a:cxn>
            </a:cxnLst>
            <a:rect l="l" t="t" r="r" b="b"/>
            <a:pathLst>
              <a:path w="4106174" h="1846053">
                <a:moveTo>
                  <a:pt x="0" y="1846053"/>
                </a:moveTo>
                <a:cubicBezTo>
                  <a:pt x="395377" y="1570007"/>
                  <a:pt x="790755" y="1293962"/>
                  <a:pt x="1311215" y="1138687"/>
                </a:cubicBezTo>
                <a:cubicBezTo>
                  <a:pt x="1831675" y="983412"/>
                  <a:pt x="2656936" y="1104181"/>
                  <a:pt x="3122762" y="914400"/>
                </a:cubicBezTo>
                <a:cubicBezTo>
                  <a:pt x="3588589" y="724619"/>
                  <a:pt x="3847381" y="362309"/>
                  <a:pt x="4106174" y="0"/>
                </a:cubicBez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cxnSp>
        <p:nvCxnSpPr>
          <p:cNvPr id="14" name="直线箭头连接符 13">
            <a:extLst>
              <a:ext uri="{FF2B5EF4-FFF2-40B4-BE49-F238E27FC236}">
                <a16:creationId xmlns:a16="http://schemas.microsoft.com/office/drawing/2014/main" id="{27E4196F-9B0D-C444-89EB-ACF35D9338DD}"/>
              </a:ext>
            </a:extLst>
          </p:cNvPr>
          <p:cNvCxnSpPr/>
          <p:nvPr/>
        </p:nvCxnSpPr>
        <p:spPr>
          <a:xfrm>
            <a:off x="535176" y="5956447"/>
            <a:ext cx="428934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直线箭头连接符 15">
            <a:extLst>
              <a:ext uri="{FF2B5EF4-FFF2-40B4-BE49-F238E27FC236}">
                <a16:creationId xmlns:a16="http://schemas.microsoft.com/office/drawing/2014/main" id="{BBD738FA-5CFD-A541-9F65-4CE825FDC174}"/>
              </a:ext>
            </a:extLst>
          </p:cNvPr>
          <p:cNvCxnSpPr>
            <a:cxnSpLocks/>
          </p:cNvCxnSpPr>
          <p:nvPr/>
        </p:nvCxnSpPr>
        <p:spPr>
          <a:xfrm flipV="1">
            <a:off x="535176" y="2834163"/>
            <a:ext cx="0" cy="31222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直线连接符 17">
            <a:extLst>
              <a:ext uri="{FF2B5EF4-FFF2-40B4-BE49-F238E27FC236}">
                <a16:creationId xmlns:a16="http://schemas.microsoft.com/office/drawing/2014/main" id="{A8034E60-DB48-CB40-9E0E-8401B58ECAA9}"/>
              </a:ext>
            </a:extLst>
          </p:cNvPr>
          <p:cNvCxnSpPr>
            <a:cxnSpLocks/>
          </p:cNvCxnSpPr>
          <p:nvPr/>
        </p:nvCxnSpPr>
        <p:spPr>
          <a:xfrm>
            <a:off x="533277" y="5053584"/>
            <a:ext cx="3970355" cy="1"/>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13" name="任意形状 12">
            <a:extLst>
              <a:ext uri="{FF2B5EF4-FFF2-40B4-BE49-F238E27FC236}">
                <a16:creationId xmlns:a16="http://schemas.microsoft.com/office/drawing/2014/main" id="{0FE8AFCE-C800-7D45-8848-66D830D98B44}"/>
              </a:ext>
            </a:extLst>
          </p:cNvPr>
          <p:cNvSpPr/>
          <p:nvPr/>
        </p:nvSpPr>
        <p:spPr>
          <a:xfrm>
            <a:off x="533277" y="4021312"/>
            <a:ext cx="3623736" cy="1932317"/>
          </a:xfrm>
          <a:custGeom>
            <a:avLst/>
            <a:gdLst>
              <a:gd name="connsiteX0" fmla="*/ 0 w 4106174"/>
              <a:gd name="connsiteY0" fmla="*/ 1846053 h 1846053"/>
              <a:gd name="connsiteX1" fmla="*/ 1311215 w 4106174"/>
              <a:gd name="connsiteY1" fmla="*/ 1138687 h 1846053"/>
              <a:gd name="connsiteX2" fmla="*/ 3122762 w 4106174"/>
              <a:gd name="connsiteY2" fmla="*/ 914400 h 1846053"/>
              <a:gd name="connsiteX3" fmla="*/ 4106174 w 4106174"/>
              <a:gd name="connsiteY3" fmla="*/ 0 h 1846053"/>
            </a:gdLst>
            <a:ahLst/>
            <a:cxnLst>
              <a:cxn ang="0">
                <a:pos x="connsiteX0" y="connsiteY0"/>
              </a:cxn>
              <a:cxn ang="0">
                <a:pos x="connsiteX1" y="connsiteY1"/>
              </a:cxn>
              <a:cxn ang="0">
                <a:pos x="connsiteX2" y="connsiteY2"/>
              </a:cxn>
              <a:cxn ang="0">
                <a:pos x="connsiteX3" y="connsiteY3"/>
              </a:cxn>
            </a:cxnLst>
            <a:rect l="l" t="t" r="r" b="b"/>
            <a:pathLst>
              <a:path w="4106174" h="1846053">
                <a:moveTo>
                  <a:pt x="0" y="1846053"/>
                </a:moveTo>
                <a:cubicBezTo>
                  <a:pt x="395377" y="1570007"/>
                  <a:pt x="790755" y="1293962"/>
                  <a:pt x="1311215" y="1138687"/>
                </a:cubicBezTo>
                <a:cubicBezTo>
                  <a:pt x="1831675" y="983412"/>
                  <a:pt x="2656936" y="1104181"/>
                  <a:pt x="3122762" y="914400"/>
                </a:cubicBezTo>
                <a:cubicBezTo>
                  <a:pt x="3588589" y="724619"/>
                  <a:pt x="3847381" y="362309"/>
                  <a:pt x="4106174" y="0"/>
                </a:cubicBezTo>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9" name="文本框 18">
            <a:extLst>
              <a:ext uri="{FF2B5EF4-FFF2-40B4-BE49-F238E27FC236}">
                <a16:creationId xmlns:a16="http://schemas.microsoft.com/office/drawing/2014/main" id="{AD73BDBC-1662-A547-8240-AC9481EEE008}"/>
              </a:ext>
            </a:extLst>
          </p:cNvPr>
          <p:cNvSpPr txBox="1"/>
          <p:nvPr/>
        </p:nvSpPr>
        <p:spPr>
          <a:xfrm>
            <a:off x="179010" y="2834163"/>
            <a:ext cx="351378" cy="369332"/>
          </a:xfrm>
          <a:prstGeom prst="rect">
            <a:avLst/>
          </a:prstGeom>
          <a:noFill/>
        </p:spPr>
        <p:txBody>
          <a:bodyPr wrap="none" rtlCol="0">
            <a:spAutoFit/>
          </a:bodyPr>
          <a:lstStyle/>
          <a:p>
            <a:r>
              <a:rPr kumimoji="1" lang="en-US" altLang="zh-CN" dirty="0"/>
              <a:t>C</a:t>
            </a:r>
            <a:endParaRPr kumimoji="1" lang="zh-CN" altLang="en-US" dirty="0"/>
          </a:p>
        </p:txBody>
      </p:sp>
      <p:sp>
        <p:nvSpPr>
          <p:cNvPr id="21" name="文本框 20">
            <a:extLst>
              <a:ext uri="{FF2B5EF4-FFF2-40B4-BE49-F238E27FC236}">
                <a16:creationId xmlns:a16="http://schemas.microsoft.com/office/drawing/2014/main" id="{D5EC0FBC-2462-944C-A57A-B2625575D184}"/>
              </a:ext>
            </a:extLst>
          </p:cNvPr>
          <p:cNvSpPr txBox="1"/>
          <p:nvPr/>
        </p:nvSpPr>
        <p:spPr>
          <a:xfrm>
            <a:off x="4648830" y="5953629"/>
            <a:ext cx="364202" cy="369332"/>
          </a:xfrm>
          <a:prstGeom prst="rect">
            <a:avLst/>
          </a:prstGeom>
          <a:noFill/>
        </p:spPr>
        <p:txBody>
          <a:bodyPr wrap="none" rtlCol="0">
            <a:spAutoFit/>
          </a:bodyPr>
          <a:lstStyle/>
          <a:p>
            <a:r>
              <a:rPr kumimoji="1" lang="en-US" altLang="zh-CN" dirty="0"/>
              <a:t>Q</a:t>
            </a:r>
            <a:endParaRPr kumimoji="1" lang="zh-CN" altLang="en-US" dirty="0"/>
          </a:p>
        </p:txBody>
      </p:sp>
      <p:sp>
        <p:nvSpPr>
          <p:cNvPr id="22" name="文本框 21">
            <a:extLst>
              <a:ext uri="{FF2B5EF4-FFF2-40B4-BE49-F238E27FC236}">
                <a16:creationId xmlns:a16="http://schemas.microsoft.com/office/drawing/2014/main" id="{1406D74C-AEB6-1E4B-A316-C084EF22F9C4}"/>
              </a:ext>
            </a:extLst>
          </p:cNvPr>
          <p:cNvSpPr txBox="1"/>
          <p:nvPr/>
        </p:nvSpPr>
        <p:spPr>
          <a:xfrm>
            <a:off x="235562" y="5917923"/>
            <a:ext cx="312906" cy="369332"/>
          </a:xfrm>
          <a:prstGeom prst="rect">
            <a:avLst/>
          </a:prstGeom>
          <a:noFill/>
        </p:spPr>
        <p:txBody>
          <a:bodyPr wrap="none" rtlCol="0">
            <a:spAutoFit/>
          </a:bodyPr>
          <a:lstStyle/>
          <a:p>
            <a:r>
              <a:rPr kumimoji="1" lang="en-US" altLang="zh-CN" dirty="0"/>
              <a:t>0</a:t>
            </a:r>
            <a:endParaRPr kumimoji="1" lang="zh-CN" altLang="en-US" dirty="0"/>
          </a:p>
        </p:txBody>
      </p:sp>
      <p:sp>
        <p:nvSpPr>
          <p:cNvPr id="23" name="文本框 22">
            <a:extLst>
              <a:ext uri="{FF2B5EF4-FFF2-40B4-BE49-F238E27FC236}">
                <a16:creationId xmlns:a16="http://schemas.microsoft.com/office/drawing/2014/main" id="{06BCC6A4-DC0D-FA48-AB4B-E30C5C6232BB}"/>
              </a:ext>
            </a:extLst>
          </p:cNvPr>
          <p:cNvSpPr txBox="1"/>
          <p:nvPr/>
        </p:nvSpPr>
        <p:spPr>
          <a:xfrm>
            <a:off x="3547761" y="2400100"/>
            <a:ext cx="1309013" cy="369332"/>
          </a:xfrm>
          <a:prstGeom prst="rect">
            <a:avLst/>
          </a:prstGeom>
          <a:noFill/>
        </p:spPr>
        <p:txBody>
          <a:bodyPr wrap="none" rtlCol="0">
            <a:spAutoFit/>
          </a:bodyPr>
          <a:lstStyle/>
          <a:p>
            <a:r>
              <a:rPr kumimoji="1" lang="zh-CN" altLang="en-US" dirty="0"/>
              <a:t>总成本  </a:t>
            </a:r>
            <a:r>
              <a:rPr kumimoji="1" lang="en-US" altLang="zh-CN" dirty="0"/>
              <a:t>TC</a:t>
            </a:r>
            <a:endParaRPr kumimoji="1" lang="zh-CN" altLang="en-US" dirty="0"/>
          </a:p>
        </p:txBody>
      </p:sp>
      <p:sp>
        <p:nvSpPr>
          <p:cNvPr id="24" name="文本框 23">
            <a:extLst>
              <a:ext uri="{FF2B5EF4-FFF2-40B4-BE49-F238E27FC236}">
                <a16:creationId xmlns:a16="http://schemas.microsoft.com/office/drawing/2014/main" id="{3C242FFB-7080-4342-8985-7A19983D0EC9}"/>
              </a:ext>
            </a:extLst>
          </p:cNvPr>
          <p:cNvSpPr txBox="1"/>
          <p:nvPr/>
        </p:nvSpPr>
        <p:spPr>
          <a:xfrm>
            <a:off x="3521918" y="3634058"/>
            <a:ext cx="1924566" cy="369332"/>
          </a:xfrm>
          <a:prstGeom prst="rect">
            <a:avLst/>
          </a:prstGeom>
          <a:noFill/>
        </p:spPr>
        <p:txBody>
          <a:bodyPr wrap="none" rtlCol="0">
            <a:spAutoFit/>
          </a:bodyPr>
          <a:lstStyle/>
          <a:p>
            <a:r>
              <a:rPr kumimoji="1" lang="zh-CN" altLang="en-US" dirty="0"/>
              <a:t>总可变成本  </a:t>
            </a:r>
            <a:r>
              <a:rPr kumimoji="1" lang="en-US" altLang="zh-CN" dirty="0"/>
              <a:t>TVC</a:t>
            </a:r>
            <a:endParaRPr kumimoji="1" lang="zh-CN" altLang="en-US" dirty="0"/>
          </a:p>
        </p:txBody>
      </p:sp>
      <p:sp>
        <p:nvSpPr>
          <p:cNvPr id="25" name="文本框 24">
            <a:extLst>
              <a:ext uri="{FF2B5EF4-FFF2-40B4-BE49-F238E27FC236}">
                <a16:creationId xmlns:a16="http://schemas.microsoft.com/office/drawing/2014/main" id="{F929CC86-2D9F-6443-9F46-DEE50C5C649A}"/>
              </a:ext>
            </a:extLst>
          </p:cNvPr>
          <p:cNvSpPr txBox="1"/>
          <p:nvPr/>
        </p:nvSpPr>
        <p:spPr>
          <a:xfrm>
            <a:off x="3547761" y="4664991"/>
            <a:ext cx="1911742" cy="369332"/>
          </a:xfrm>
          <a:prstGeom prst="rect">
            <a:avLst/>
          </a:prstGeom>
          <a:noFill/>
        </p:spPr>
        <p:txBody>
          <a:bodyPr wrap="none" rtlCol="0">
            <a:spAutoFit/>
          </a:bodyPr>
          <a:lstStyle/>
          <a:p>
            <a:r>
              <a:rPr kumimoji="1" lang="zh-CN" altLang="en-US" dirty="0"/>
              <a:t>总固定成本  </a:t>
            </a:r>
            <a:r>
              <a:rPr kumimoji="1" lang="en-US" altLang="zh-CN" dirty="0"/>
              <a:t>TFC</a:t>
            </a:r>
            <a:endParaRPr kumimoji="1" lang="zh-CN" altLang="en-US" dirty="0"/>
          </a:p>
        </p:txBody>
      </p:sp>
      <p:sp>
        <p:nvSpPr>
          <p:cNvPr id="26" name="TextBox 38">
            <a:extLst>
              <a:ext uri="{FF2B5EF4-FFF2-40B4-BE49-F238E27FC236}">
                <a16:creationId xmlns:a16="http://schemas.microsoft.com/office/drawing/2014/main" id="{9FCFED24-F116-374B-9D01-47341FA2233E}"/>
              </a:ext>
            </a:extLst>
          </p:cNvPr>
          <p:cNvSpPr txBox="1"/>
          <p:nvPr/>
        </p:nvSpPr>
        <p:spPr>
          <a:xfrm>
            <a:off x="5641677" y="2325864"/>
            <a:ext cx="6371313" cy="3682418"/>
          </a:xfrm>
          <a:prstGeom prst="rect">
            <a:avLst/>
          </a:prstGeom>
          <a:noFill/>
        </p:spPr>
        <p:txBody>
          <a:bodyPr wrap="square" lIns="0" rIns="0" bIns="0" rtlCol="0">
            <a:spAutoFit/>
          </a:bodyPr>
          <a:lstStyle/>
          <a:p>
            <a:pPr>
              <a:lnSpc>
                <a:spcPct val="150000"/>
              </a:lnSpc>
            </a:pPr>
            <a:r>
              <a:rPr lang="en-US" altLang="zh-CN" sz="2000" dirty="0"/>
              <a:t>1</a:t>
            </a:r>
            <a:r>
              <a:rPr lang="zh-CN" altLang="en-US" sz="2000" dirty="0"/>
              <a:t>）</a:t>
            </a:r>
            <a:r>
              <a:rPr lang="zh-CN" altLang="en-US" sz="2000" b="1" dirty="0">
                <a:solidFill>
                  <a:srgbClr val="FF0000"/>
                </a:solidFill>
              </a:rPr>
              <a:t>总成本曲线</a:t>
            </a:r>
            <a:r>
              <a:rPr lang="zh-CN" altLang="en-US" sz="2000" dirty="0"/>
              <a:t>是从纵轴一个截点即产量</a:t>
            </a:r>
            <a:r>
              <a:rPr lang="en-US" altLang="zh-CN" sz="2000" dirty="0"/>
              <a:t>=0</a:t>
            </a:r>
            <a:r>
              <a:rPr lang="zh-CN" altLang="en-US" sz="2000" dirty="0"/>
              <a:t>时总成本</a:t>
            </a:r>
            <a:r>
              <a:rPr lang="en-US" altLang="zh-CN" sz="2000" dirty="0"/>
              <a:t>=</a:t>
            </a:r>
            <a:r>
              <a:rPr lang="zh-CN" altLang="en-US" sz="2000" dirty="0"/>
              <a:t>固定成本那一点开始，随产量增肌而逐步上升，开始以递减的速度上升，产量达到一定水平后以递增的速度上升</a:t>
            </a:r>
            <a:endParaRPr lang="en-US" altLang="zh-CN" sz="2000" b="1" dirty="0"/>
          </a:p>
          <a:p>
            <a:pPr>
              <a:lnSpc>
                <a:spcPct val="150000"/>
              </a:lnSpc>
            </a:pPr>
            <a:r>
              <a:rPr lang="en-US" altLang="zh-CN" sz="2000" dirty="0"/>
              <a:t>2</a:t>
            </a:r>
            <a:r>
              <a:rPr lang="zh-CN" altLang="en-US" sz="2000" dirty="0"/>
              <a:t>）</a:t>
            </a:r>
            <a:r>
              <a:rPr lang="zh-CN" altLang="en-US" sz="2000" b="1" dirty="0">
                <a:solidFill>
                  <a:srgbClr val="FF0000"/>
                </a:solidFill>
              </a:rPr>
              <a:t>总固定成本</a:t>
            </a:r>
            <a:r>
              <a:rPr lang="zh-CN" altLang="en-US" sz="2000" dirty="0"/>
              <a:t>是一条</a:t>
            </a:r>
            <a:r>
              <a:rPr lang="zh-CN" altLang="en-US" sz="2000" b="1" dirty="0"/>
              <a:t>平行横轴的直线</a:t>
            </a:r>
            <a:endParaRPr lang="en-US" altLang="zh-CN" sz="2000" b="1" dirty="0"/>
          </a:p>
          <a:p>
            <a:pPr>
              <a:lnSpc>
                <a:spcPct val="150000"/>
              </a:lnSpc>
            </a:pPr>
            <a:r>
              <a:rPr lang="en-US" altLang="zh-CN" sz="2000" dirty="0"/>
              <a:t>3</a:t>
            </a:r>
            <a:r>
              <a:rPr lang="zh-CN" altLang="en-US" sz="2000" dirty="0"/>
              <a:t>）</a:t>
            </a:r>
            <a:r>
              <a:rPr lang="zh-CN" altLang="en-US" sz="2000" b="1" dirty="0"/>
              <a:t>总可变成本曲线</a:t>
            </a:r>
            <a:r>
              <a:rPr lang="zh-CN" altLang="en-US" sz="2000" dirty="0"/>
              <a:t>从原点出发，之后随产量增加而上升。刚开始以递减的速度上升，产量达到一定水平后以递增的速度上升</a:t>
            </a:r>
            <a:endParaRPr lang="en-US" altLang="zh-CN" sz="2000" dirty="0"/>
          </a:p>
          <a:p>
            <a:pPr>
              <a:lnSpc>
                <a:spcPct val="150000"/>
              </a:lnSpc>
            </a:pPr>
            <a:r>
              <a:rPr lang="zh-CN" altLang="en-US" sz="2000" b="1" dirty="0">
                <a:solidFill>
                  <a:srgbClr val="FF0000"/>
                </a:solidFill>
              </a:rPr>
              <a:t>总变动成本曲线和总成本曲线的变动规律是一致的</a:t>
            </a:r>
            <a:endParaRPr lang="en-US" altLang="zh-CN" sz="2000" b="1" dirty="0">
              <a:solidFill>
                <a:srgbClr val="FF0000"/>
              </a:solidFill>
            </a:endParaRPr>
          </a:p>
        </p:txBody>
      </p:sp>
    </p:spTree>
    <p:extLst>
      <p:ext uri="{BB962C8B-B14F-4D97-AF65-F5344CB8AC3E}">
        <p14:creationId xmlns:p14="http://schemas.microsoft.com/office/powerpoint/2010/main" val="413300865"/>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par>
                          <p:cTn id="11" fill="hold">
                            <p:stCondLst>
                              <p:cond delay="500"/>
                            </p:stCondLst>
                            <p:childTnLst>
                              <p:par>
                                <p:cTn id="12" presetID="37" presetClass="entr" presetSubtype="0" fill="hold" grpId="0"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fade">
                                      <p:cBhvr>
                                        <p:cTn id="14" dur="500"/>
                                        <p:tgtEl>
                                          <p:spTgt spid="26"/>
                                        </p:tgtEl>
                                      </p:cBhvr>
                                    </p:animEffect>
                                    <p:anim calcmode="lin" valueType="num">
                                      <p:cBhvr>
                                        <p:cTn id="15" dur="500" fill="hold"/>
                                        <p:tgtEl>
                                          <p:spTgt spid="26"/>
                                        </p:tgtEl>
                                        <p:attrNameLst>
                                          <p:attrName>ppt_x</p:attrName>
                                        </p:attrNameLst>
                                      </p:cBhvr>
                                      <p:tavLst>
                                        <p:tav tm="0">
                                          <p:val>
                                            <p:strVal val="#ppt_x"/>
                                          </p:val>
                                        </p:tav>
                                        <p:tav tm="100000">
                                          <p:val>
                                            <p:strVal val="#ppt_x"/>
                                          </p:val>
                                        </p:tav>
                                      </p:tavLst>
                                    </p:anim>
                                    <p:anim calcmode="lin" valueType="num">
                                      <p:cBhvr>
                                        <p:cTn id="16" dur="450" decel="100000" fill="hold"/>
                                        <p:tgtEl>
                                          <p:spTgt spid="26"/>
                                        </p:tgtEl>
                                        <p:attrNameLst>
                                          <p:attrName>ppt_y</p:attrName>
                                        </p:attrNameLst>
                                      </p:cBhvr>
                                      <p:tavLst>
                                        <p:tav tm="0">
                                          <p:val>
                                            <p:strVal val="#ppt_y+1"/>
                                          </p:val>
                                        </p:tav>
                                        <p:tav tm="100000">
                                          <p:val>
                                            <p:strVal val="#ppt_y-.03"/>
                                          </p:val>
                                        </p:tav>
                                      </p:tavLst>
                                    </p:anim>
                                    <p:anim calcmode="lin" valueType="num">
                                      <p:cBhvr>
                                        <p:cTn id="17" dur="50" accel="100000" fill="hold">
                                          <p:stCondLst>
                                            <p:cond delay="450"/>
                                          </p:stCondLst>
                                        </p:cTn>
                                        <p:tgtEl>
                                          <p:spTgt spid="2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2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4157013" y="326573"/>
            <a:ext cx="3877985"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成本函数和成本曲线</a:t>
            </a:r>
          </a:p>
        </p:txBody>
      </p:sp>
      <p:sp>
        <p:nvSpPr>
          <p:cNvPr id="4" name="任意多边形 3"/>
          <p:cNvSpPr/>
          <p:nvPr/>
        </p:nvSpPr>
        <p:spPr>
          <a:xfrm rot="16200000" flipH="1">
            <a:off x="6073140" y="-2293316"/>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3</a:t>
            </a:r>
            <a:endParaRPr lang="zh-CN" altLang="en-US" sz="2800" dirty="0">
              <a:solidFill>
                <a:schemeClr val="bg1"/>
              </a:solidFill>
              <a:cs typeface="+mn-ea"/>
              <a:sym typeface="+mn-lt"/>
            </a:endParaRPr>
          </a:p>
        </p:txBody>
      </p:sp>
      <p:sp>
        <p:nvSpPr>
          <p:cNvPr id="72" name="TextBox 38"/>
          <p:cNvSpPr txBox="1"/>
          <p:nvPr/>
        </p:nvSpPr>
        <p:spPr>
          <a:xfrm>
            <a:off x="102424" y="1188720"/>
            <a:ext cx="7528226" cy="5582939"/>
          </a:xfrm>
          <a:prstGeom prst="rect">
            <a:avLst/>
          </a:prstGeom>
          <a:noFill/>
        </p:spPr>
        <p:txBody>
          <a:bodyPr wrap="square" lIns="0" rIns="0" bIns="0" rtlCol="0">
            <a:spAutoFit/>
          </a:bodyPr>
          <a:lstStyle/>
          <a:p>
            <a:pPr>
              <a:lnSpc>
                <a:spcPct val="150000"/>
              </a:lnSpc>
            </a:pPr>
            <a:endParaRPr lang="en-US" altLang="zh-CN" b="1" dirty="0">
              <a:solidFill>
                <a:srgbClr val="FF0000"/>
              </a:solidFill>
            </a:endParaRPr>
          </a:p>
          <a:p>
            <a:pPr>
              <a:lnSpc>
                <a:spcPct val="150000"/>
              </a:lnSpc>
            </a:pPr>
            <a:r>
              <a:rPr lang="zh-CN" altLang="zh-CN" dirty="0"/>
              <a:t>平均总成本、平均可变成本、边际成本曲线都是</a:t>
            </a:r>
            <a:r>
              <a:rPr lang="zh-CN" altLang="zh-CN" dirty="0">
                <a:solidFill>
                  <a:srgbClr val="FF0000"/>
                </a:solidFill>
              </a:rPr>
              <a:t>先下降后上升的曲线</a:t>
            </a:r>
            <a:endParaRPr lang="en-US" altLang="zh-CN" dirty="0">
              <a:solidFill>
                <a:srgbClr val="FF0000"/>
              </a:solidFill>
            </a:endParaRPr>
          </a:p>
          <a:p>
            <a:pPr>
              <a:lnSpc>
                <a:spcPct val="150000"/>
              </a:lnSpc>
            </a:pPr>
            <a:r>
              <a:rPr lang="zh-CN" altLang="zh-CN" dirty="0"/>
              <a:t>边际成本曲线最早达到最低点，其次是平均可变成本曲线，总成本曲线的最低点出现的最慢，且高于边际成本曲线及平均可变成本曲线的最低点。</a:t>
            </a:r>
            <a:endParaRPr lang="en-US" altLang="zh-CN" dirty="0"/>
          </a:p>
          <a:p>
            <a:pPr>
              <a:lnSpc>
                <a:spcPct val="150000"/>
              </a:lnSpc>
            </a:pPr>
            <a:r>
              <a:rPr lang="zh-CN" altLang="zh-CN" sz="2000" b="1" dirty="0">
                <a:solidFill>
                  <a:srgbClr val="FF0000"/>
                </a:solidFill>
              </a:rPr>
              <a:t>平均固定成本曲线</a:t>
            </a:r>
            <a:r>
              <a:rPr lang="zh-CN" altLang="zh-CN" b="1" dirty="0">
                <a:solidFill>
                  <a:srgbClr val="FF0000"/>
                </a:solidFill>
              </a:rPr>
              <a:t>随产量的增加而递减，逐渐向横轴接近</a:t>
            </a:r>
            <a:endParaRPr lang="en-US" altLang="zh-CN" dirty="0">
              <a:solidFill>
                <a:srgbClr val="FF0000"/>
              </a:solidFill>
            </a:endParaRPr>
          </a:p>
          <a:p>
            <a:pPr>
              <a:lnSpc>
                <a:spcPct val="150000"/>
              </a:lnSpc>
            </a:pPr>
            <a:r>
              <a:rPr lang="zh-CN" altLang="zh-CN" sz="2000" b="1" dirty="0">
                <a:solidFill>
                  <a:srgbClr val="FF0000"/>
                </a:solidFill>
              </a:rPr>
              <a:t>边际成本曲线</a:t>
            </a:r>
            <a:r>
              <a:rPr lang="zh-CN" altLang="zh-CN" dirty="0"/>
              <a:t>开始时随产量的增加而迅速下降，达到最低点后，便随产量的增加迅速上升，</a:t>
            </a:r>
            <a:r>
              <a:rPr lang="zh-CN" altLang="zh-CN" b="1" dirty="0">
                <a:solidFill>
                  <a:srgbClr val="FF0000"/>
                </a:solidFill>
              </a:rPr>
              <a:t>无论是上升还是下降，边际成本曲线的变动都快于平均变动成本曲线</a:t>
            </a:r>
            <a:r>
              <a:rPr lang="zh-CN" altLang="zh-CN" b="1" dirty="0"/>
              <a:t>。</a:t>
            </a:r>
            <a:endParaRPr lang="en-US" altLang="zh-CN" dirty="0"/>
          </a:p>
          <a:p>
            <a:pPr>
              <a:lnSpc>
                <a:spcPct val="150000"/>
              </a:lnSpc>
            </a:pPr>
            <a:r>
              <a:rPr lang="zh-CN" altLang="zh-CN" sz="2000" b="1" dirty="0">
                <a:solidFill>
                  <a:srgbClr val="FF0000"/>
                </a:solidFill>
              </a:rPr>
              <a:t>平均总成本曲线</a:t>
            </a:r>
            <a:r>
              <a:rPr lang="zh-CN" altLang="zh-CN" dirty="0"/>
              <a:t>开始时随产量增加而迅速下降，</a:t>
            </a:r>
            <a:r>
              <a:rPr lang="zh-CN" altLang="zh-CN" b="1" dirty="0">
                <a:solidFill>
                  <a:srgbClr val="FF0000"/>
                </a:solidFill>
              </a:rPr>
              <a:t>达到</a:t>
            </a:r>
            <a:r>
              <a:rPr lang="en-US" altLang="zh-CN" b="1" dirty="0">
                <a:solidFill>
                  <a:srgbClr val="FF0000"/>
                </a:solidFill>
              </a:rPr>
              <a:t>M</a:t>
            </a:r>
            <a:r>
              <a:rPr lang="zh-CN" altLang="zh-CN" b="1" dirty="0">
                <a:solidFill>
                  <a:srgbClr val="FF0000"/>
                </a:solidFill>
              </a:rPr>
              <a:t>点时平均总成本最低（与边际成本曲线相交）</a:t>
            </a:r>
            <a:r>
              <a:rPr lang="zh-CN" altLang="zh-CN" dirty="0">
                <a:solidFill>
                  <a:srgbClr val="FF0000"/>
                </a:solidFill>
              </a:rPr>
              <a:t>，</a:t>
            </a:r>
            <a:r>
              <a:rPr lang="zh-CN" altLang="zh-CN" dirty="0"/>
              <a:t>在</a:t>
            </a:r>
            <a:r>
              <a:rPr lang="en-US" altLang="zh-CN" dirty="0"/>
              <a:t>M</a:t>
            </a:r>
            <a:r>
              <a:rPr lang="zh-CN" altLang="zh-CN" dirty="0"/>
              <a:t>点后，平均总成本又随产量增加而上升。</a:t>
            </a:r>
          </a:p>
          <a:p>
            <a:pPr>
              <a:lnSpc>
                <a:spcPct val="150000"/>
              </a:lnSpc>
            </a:pPr>
            <a:r>
              <a:rPr lang="zh-CN" altLang="zh-CN" sz="2000" b="1" dirty="0">
                <a:solidFill>
                  <a:srgbClr val="FF0000"/>
                </a:solidFill>
              </a:rPr>
              <a:t>平均可变成本曲线</a:t>
            </a:r>
            <a:r>
              <a:rPr lang="zh-CN" altLang="zh-CN" dirty="0"/>
              <a:t>开始时随产量增加而逐步下降，达到</a:t>
            </a:r>
            <a:r>
              <a:rPr lang="en-US" altLang="zh-CN" dirty="0"/>
              <a:t>M’</a:t>
            </a:r>
            <a:r>
              <a:rPr lang="zh-CN" altLang="zh-CN" dirty="0"/>
              <a:t>点时（</a:t>
            </a:r>
            <a:r>
              <a:rPr lang="zh-CN" altLang="zh-CN" dirty="0">
                <a:solidFill>
                  <a:srgbClr val="FF0000"/>
                </a:solidFill>
              </a:rPr>
              <a:t>与边际成本曲线相交</a:t>
            </a:r>
            <a:r>
              <a:rPr lang="zh-CN" altLang="zh-CN" dirty="0"/>
              <a:t>）平均可变成本最低，在</a:t>
            </a:r>
            <a:r>
              <a:rPr lang="en-US" altLang="zh-CN" dirty="0"/>
              <a:t>M’</a:t>
            </a:r>
            <a:r>
              <a:rPr lang="zh-CN" altLang="zh-CN" dirty="0"/>
              <a:t>点后，平均可变成本又随产量增加而上升。</a:t>
            </a:r>
          </a:p>
        </p:txBody>
      </p:sp>
      <p:sp>
        <p:nvSpPr>
          <p:cNvPr id="6" name="矩形 5"/>
          <p:cNvSpPr/>
          <p:nvPr/>
        </p:nvSpPr>
        <p:spPr>
          <a:xfrm>
            <a:off x="231752" y="979055"/>
            <a:ext cx="11718083" cy="461665"/>
          </a:xfrm>
          <a:prstGeom prst="rect">
            <a:avLst/>
          </a:prstGeom>
        </p:spPr>
        <p:txBody>
          <a:bodyPr wrap="square">
            <a:spAutoFit/>
          </a:bodyPr>
          <a:lstStyle/>
          <a:p>
            <a:r>
              <a:rPr lang="zh-CN" altLang="en-US" sz="2400" b="1" dirty="0">
                <a:latin typeface="微软雅黑" panose="020B0503020204020204" pitchFamily="34" charset="-122"/>
                <a:ea typeface="微软雅黑" panose="020B0503020204020204" pitchFamily="34" charset="-122"/>
                <a:cs typeface="Helvetica Neue"/>
              </a:rPr>
              <a:t>（二）平均总成本、平均固定成本、平均可变成本、边际成本曲线</a:t>
            </a:r>
          </a:p>
        </p:txBody>
      </p:sp>
      <p:cxnSp>
        <p:nvCxnSpPr>
          <p:cNvPr id="9" name="直线箭头连接符 8">
            <a:extLst>
              <a:ext uri="{FF2B5EF4-FFF2-40B4-BE49-F238E27FC236}">
                <a16:creationId xmlns:a16="http://schemas.microsoft.com/office/drawing/2014/main" id="{7DEA5A0E-61DA-2B46-A4F6-7AA316417923}"/>
              </a:ext>
            </a:extLst>
          </p:cNvPr>
          <p:cNvCxnSpPr/>
          <p:nvPr/>
        </p:nvCxnSpPr>
        <p:spPr>
          <a:xfrm>
            <a:off x="7847651" y="5979308"/>
            <a:ext cx="360584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直线箭头连接符 10">
            <a:extLst>
              <a:ext uri="{FF2B5EF4-FFF2-40B4-BE49-F238E27FC236}">
                <a16:creationId xmlns:a16="http://schemas.microsoft.com/office/drawing/2014/main" id="{63F24433-073A-9242-A815-BD8DC1E503EC}"/>
              </a:ext>
            </a:extLst>
          </p:cNvPr>
          <p:cNvCxnSpPr>
            <a:cxnSpLocks/>
          </p:cNvCxnSpPr>
          <p:nvPr/>
        </p:nvCxnSpPr>
        <p:spPr>
          <a:xfrm flipV="1">
            <a:off x="7847651" y="3066456"/>
            <a:ext cx="0" cy="29128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任意形状 11">
            <a:extLst>
              <a:ext uri="{FF2B5EF4-FFF2-40B4-BE49-F238E27FC236}">
                <a16:creationId xmlns:a16="http://schemas.microsoft.com/office/drawing/2014/main" id="{EAFD9EF2-36E5-7541-B331-E520CE6DD982}"/>
              </a:ext>
            </a:extLst>
          </p:cNvPr>
          <p:cNvSpPr/>
          <p:nvPr/>
        </p:nvSpPr>
        <p:spPr>
          <a:xfrm>
            <a:off x="8192707" y="3684682"/>
            <a:ext cx="2501661" cy="2090289"/>
          </a:xfrm>
          <a:custGeom>
            <a:avLst/>
            <a:gdLst>
              <a:gd name="connsiteX0" fmla="*/ 0 w 2501661"/>
              <a:gd name="connsiteY0" fmla="*/ 1552755 h 2090289"/>
              <a:gd name="connsiteX1" fmla="*/ 690114 w 2501661"/>
              <a:gd name="connsiteY1" fmla="*/ 2001328 h 2090289"/>
              <a:gd name="connsiteX2" fmla="*/ 2501661 w 2501661"/>
              <a:gd name="connsiteY2" fmla="*/ 0 h 2090289"/>
            </a:gdLst>
            <a:ahLst/>
            <a:cxnLst>
              <a:cxn ang="0">
                <a:pos x="connsiteX0" y="connsiteY0"/>
              </a:cxn>
              <a:cxn ang="0">
                <a:pos x="connsiteX1" y="connsiteY1"/>
              </a:cxn>
              <a:cxn ang="0">
                <a:pos x="connsiteX2" y="connsiteY2"/>
              </a:cxn>
            </a:cxnLst>
            <a:rect l="l" t="t" r="r" b="b"/>
            <a:pathLst>
              <a:path w="2501661" h="2090289">
                <a:moveTo>
                  <a:pt x="0" y="1552755"/>
                </a:moveTo>
                <a:cubicBezTo>
                  <a:pt x="136585" y="1906437"/>
                  <a:pt x="273171" y="2260120"/>
                  <a:pt x="690114" y="2001328"/>
                </a:cubicBezTo>
                <a:cubicBezTo>
                  <a:pt x="1107057" y="1742536"/>
                  <a:pt x="1804359" y="871268"/>
                  <a:pt x="2501661"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3" name="任意形状 12">
            <a:extLst>
              <a:ext uri="{FF2B5EF4-FFF2-40B4-BE49-F238E27FC236}">
                <a16:creationId xmlns:a16="http://schemas.microsoft.com/office/drawing/2014/main" id="{14975702-3C51-CF43-A6BB-8B7C0662CB09}"/>
              </a:ext>
            </a:extLst>
          </p:cNvPr>
          <p:cNvSpPr/>
          <p:nvPr/>
        </p:nvSpPr>
        <p:spPr>
          <a:xfrm>
            <a:off x="8900073" y="3891716"/>
            <a:ext cx="2415397" cy="586683"/>
          </a:xfrm>
          <a:custGeom>
            <a:avLst/>
            <a:gdLst>
              <a:gd name="connsiteX0" fmla="*/ 0 w 2415397"/>
              <a:gd name="connsiteY0" fmla="*/ 34505 h 586683"/>
              <a:gd name="connsiteX1" fmla="*/ 1207699 w 2415397"/>
              <a:gd name="connsiteY1" fmla="*/ 586596 h 586683"/>
              <a:gd name="connsiteX2" fmla="*/ 2415397 w 2415397"/>
              <a:gd name="connsiteY2" fmla="*/ 0 h 586683"/>
            </a:gdLst>
            <a:ahLst/>
            <a:cxnLst>
              <a:cxn ang="0">
                <a:pos x="connsiteX0" y="connsiteY0"/>
              </a:cxn>
              <a:cxn ang="0">
                <a:pos x="connsiteX1" y="connsiteY1"/>
              </a:cxn>
              <a:cxn ang="0">
                <a:pos x="connsiteX2" y="connsiteY2"/>
              </a:cxn>
            </a:cxnLst>
            <a:rect l="l" t="t" r="r" b="b"/>
            <a:pathLst>
              <a:path w="2415397" h="586683">
                <a:moveTo>
                  <a:pt x="0" y="34505"/>
                </a:moveTo>
                <a:cubicBezTo>
                  <a:pt x="402566" y="313426"/>
                  <a:pt x="805133" y="592347"/>
                  <a:pt x="1207699" y="586596"/>
                </a:cubicBezTo>
                <a:cubicBezTo>
                  <a:pt x="1610265" y="580845"/>
                  <a:pt x="2012831" y="290422"/>
                  <a:pt x="2415397" y="0"/>
                </a:cubicBezTo>
              </a:path>
            </a:pathLst>
          </a:cu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任意形状 14">
            <a:extLst>
              <a:ext uri="{FF2B5EF4-FFF2-40B4-BE49-F238E27FC236}">
                <a16:creationId xmlns:a16="http://schemas.microsoft.com/office/drawing/2014/main" id="{578CC43D-4725-FD4D-8078-BE1F3AD5A5D8}"/>
              </a:ext>
            </a:extLst>
          </p:cNvPr>
          <p:cNvSpPr/>
          <p:nvPr/>
        </p:nvSpPr>
        <p:spPr>
          <a:xfrm rot="415798">
            <a:off x="8589522" y="4457213"/>
            <a:ext cx="2415397" cy="586683"/>
          </a:xfrm>
          <a:custGeom>
            <a:avLst/>
            <a:gdLst>
              <a:gd name="connsiteX0" fmla="*/ 0 w 2415397"/>
              <a:gd name="connsiteY0" fmla="*/ 34505 h 586683"/>
              <a:gd name="connsiteX1" fmla="*/ 1207699 w 2415397"/>
              <a:gd name="connsiteY1" fmla="*/ 586596 h 586683"/>
              <a:gd name="connsiteX2" fmla="*/ 2415397 w 2415397"/>
              <a:gd name="connsiteY2" fmla="*/ 0 h 586683"/>
            </a:gdLst>
            <a:ahLst/>
            <a:cxnLst>
              <a:cxn ang="0">
                <a:pos x="connsiteX0" y="connsiteY0"/>
              </a:cxn>
              <a:cxn ang="0">
                <a:pos x="connsiteX1" y="connsiteY1"/>
              </a:cxn>
              <a:cxn ang="0">
                <a:pos x="connsiteX2" y="connsiteY2"/>
              </a:cxn>
            </a:cxnLst>
            <a:rect l="l" t="t" r="r" b="b"/>
            <a:pathLst>
              <a:path w="2415397" h="586683">
                <a:moveTo>
                  <a:pt x="0" y="34505"/>
                </a:moveTo>
                <a:cubicBezTo>
                  <a:pt x="402566" y="313426"/>
                  <a:pt x="805133" y="592347"/>
                  <a:pt x="1207699" y="586596"/>
                </a:cubicBezTo>
                <a:cubicBezTo>
                  <a:pt x="1610265" y="580845"/>
                  <a:pt x="2012831" y="290422"/>
                  <a:pt x="2415397" y="0"/>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4" name="任意形状 13">
            <a:extLst>
              <a:ext uri="{FF2B5EF4-FFF2-40B4-BE49-F238E27FC236}">
                <a16:creationId xmlns:a16="http://schemas.microsoft.com/office/drawing/2014/main" id="{7E76775C-C4F5-8C43-8A73-6C48EBEDDB25}"/>
              </a:ext>
            </a:extLst>
          </p:cNvPr>
          <p:cNvSpPr/>
          <p:nvPr/>
        </p:nvSpPr>
        <p:spPr>
          <a:xfrm>
            <a:off x="8192707" y="4734889"/>
            <a:ext cx="2415396" cy="914400"/>
          </a:xfrm>
          <a:custGeom>
            <a:avLst/>
            <a:gdLst>
              <a:gd name="connsiteX0" fmla="*/ 0 w 2415396"/>
              <a:gd name="connsiteY0" fmla="*/ 0 h 914400"/>
              <a:gd name="connsiteX1" fmla="*/ 1397479 w 2415396"/>
              <a:gd name="connsiteY1" fmla="*/ 759125 h 914400"/>
              <a:gd name="connsiteX2" fmla="*/ 2415396 w 2415396"/>
              <a:gd name="connsiteY2" fmla="*/ 914400 h 914400"/>
            </a:gdLst>
            <a:ahLst/>
            <a:cxnLst>
              <a:cxn ang="0">
                <a:pos x="connsiteX0" y="connsiteY0"/>
              </a:cxn>
              <a:cxn ang="0">
                <a:pos x="connsiteX1" y="connsiteY1"/>
              </a:cxn>
              <a:cxn ang="0">
                <a:pos x="connsiteX2" y="connsiteY2"/>
              </a:cxn>
            </a:cxnLst>
            <a:rect l="l" t="t" r="r" b="b"/>
            <a:pathLst>
              <a:path w="2415396" h="914400">
                <a:moveTo>
                  <a:pt x="0" y="0"/>
                </a:moveTo>
                <a:cubicBezTo>
                  <a:pt x="497456" y="303362"/>
                  <a:pt x="994913" y="606725"/>
                  <a:pt x="1397479" y="759125"/>
                </a:cubicBezTo>
                <a:cubicBezTo>
                  <a:pt x="1800045" y="911525"/>
                  <a:pt x="2107720" y="912962"/>
                  <a:pt x="2415396" y="914400"/>
                </a:cubicBezTo>
              </a:path>
            </a:pathLst>
          </a:cu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文本框 15">
            <a:extLst>
              <a:ext uri="{FF2B5EF4-FFF2-40B4-BE49-F238E27FC236}">
                <a16:creationId xmlns:a16="http://schemas.microsoft.com/office/drawing/2014/main" id="{4620382A-5E1C-E847-B550-0A6E06A1998A}"/>
              </a:ext>
            </a:extLst>
          </p:cNvPr>
          <p:cNvSpPr txBox="1"/>
          <p:nvPr/>
        </p:nvSpPr>
        <p:spPr>
          <a:xfrm>
            <a:off x="9635728" y="4391140"/>
            <a:ext cx="322983" cy="369332"/>
          </a:xfrm>
          <a:prstGeom prst="rect">
            <a:avLst/>
          </a:prstGeom>
          <a:noFill/>
        </p:spPr>
        <p:txBody>
          <a:bodyPr wrap="square" rtlCol="0">
            <a:spAutoFit/>
          </a:bodyPr>
          <a:lstStyle/>
          <a:p>
            <a:r>
              <a:rPr kumimoji="1" lang="en-US" altLang="zh-CN" dirty="0"/>
              <a:t>M</a:t>
            </a:r>
            <a:endParaRPr kumimoji="1" lang="zh-CN" altLang="en-US" dirty="0"/>
          </a:p>
        </p:txBody>
      </p:sp>
      <p:sp>
        <p:nvSpPr>
          <p:cNvPr id="18" name="文本框 17">
            <a:extLst>
              <a:ext uri="{FF2B5EF4-FFF2-40B4-BE49-F238E27FC236}">
                <a16:creationId xmlns:a16="http://schemas.microsoft.com/office/drawing/2014/main" id="{0B9624BB-5D4B-F542-9F4E-4BD3B20A5DC1}"/>
              </a:ext>
            </a:extLst>
          </p:cNvPr>
          <p:cNvSpPr txBox="1"/>
          <p:nvPr/>
        </p:nvSpPr>
        <p:spPr>
          <a:xfrm>
            <a:off x="7385523" y="5794642"/>
            <a:ext cx="322983" cy="369332"/>
          </a:xfrm>
          <a:prstGeom prst="rect">
            <a:avLst/>
          </a:prstGeom>
          <a:noFill/>
        </p:spPr>
        <p:txBody>
          <a:bodyPr wrap="square" rtlCol="0">
            <a:spAutoFit/>
          </a:bodyPr>
          <a:lstStyle/>
          <a:p>
            <a:r>
              <a:rPr kumimoji="1" lang="en-US" altLang="zh-CN" dirty="0"/>
              <a:t>0</a:t>
            </a:r>
            <a:endParaRPr kumimoji="1" lang="zh-CN" altLang="en-US" dirty="0"/>
          </a:p>
        </p:txBody>
      </p:sp>
      <p:sp>
        <p:nvSpPr>
          <p:cNvPr id="19" name="文本框 18">
            <a:extLst>
              <a:ext uri="{FF2B5EF4-FFF2-40B4-BE49-F238E27FC236}">
                <a16:creationId xmlns:a16="http://schemas.microsoft.com/office/drawing/2014/main" id="{79000273-3462-E24E-B8CF-B0E9314FBE3D}"/>
              </a:ext>
            </a:extLst>
          </p:cNvPr>
          <p:cNvSpPr txBox="1"/>
          <p:nvPr/>
        </p:nvSpPr>
        <p:spPr>
          <a:xfrm>
            <a:off x="11431145" y="5794642"/>
            <a:ext cx="322983" cy="369332"/>
          </a:xfrm>
          <a:prstGeom prst="rect">
            <a:avLst/>
          </a:prstGeom>
          <a:noFill/>
        </p:spPr>
        <p:txBody>
          <a:bodyPr wrap="square" rtlCol="0">
            <a:spAutoFit/>
          </a:bodyPr>
          <a:lstStyle/>
          <a:p>
            <a:r>
              <a:rPr kumimoji="1" lang="en-US" altLang="zh-CN" dirty="0"/>
              <a:t>Q</a:t>
            </a:r>
            <a:endParaRPr kumimoji="1" lang="zh-CN" altLang="en-US" dirty="0"/>
          </a:p>
        </p:txBody>
      </p:sp>
      <p:sp>
        <p:nvSpPr>
          <p:cNvPr id="20" name="文本框 19">
            <a:extLst>
              <a:ext uri="{FF2B5EF4-FFF2-40B4-BE49-F238E27FC236}">
                <a16:creationId xmlns:a16="http://schemas.microsoft.com/office/drawing/2014/main" id="{EFDBB8E3-D6CF-6940-B1F2-13825D740DE6}"/>
              </a:ext>
            </a:extLst>
          </p:cNvPr>
          <p:cNvSpPr txBox="1"/>
          <p:nvPr/>
        </p:nvSpPr>
        <p:spPr>
          <a:xfrm>
            <a:off x="7465213" y="3060704"/>
            <a:ext cx="322983" cy="369332"/>
          </a:xfrm>
          <a:prstGeom prst="rect">
            <a:avLst/>
          </a:prstGeom>
          <a:noFill/>
        </p:spPr>
        <p:txBody>
          <a:bodyPr wrap="square" rtlCol="0">
            <a:spAutoFit/>
          </a:bodyPr>
          <a:lstStyle/>
          <a:p>
            <a:r>
              <a:rPr kumimoji="1" lang="en-US" altLang="zh-CN" dirty="0"/>
              <a:t>C</a:t>
            </a:r>
            <a:endParaRPr kumimoji="1" lang="zh-CN" altLang="en-US" dirty="0"/>
          </a:p>
        </p:txBody>
      </p:sp>
      <p:sp>
        <p:nvSpPr>
          <p:cNvPr id="21" name="文本框 20">
            <a:extLst>
              <a:ext uri="{FF2B5EF4-FFF2-40B4-BE49-F238E27FC236}">
                <a16:creationId xmlns:a16="http://schemas.microsoft.com/office/drawing/2014/main" id="{1D76C905-24CF-254E-BD98-703A0582B5AB}"/>
              </a:ext>
            </a:extLst>
          </p:cNvPr>
          <p:cNvSpPr txBox="1"/>
          <p:nvPr/>
        </p:nvSpPr>
        <p:spPr>
          <a:xfrm>
            <a:off x="9490846" y="4959515"/>
            <a:ext cx="467865" cy="369332"/>
          </a:xfrm>
          <a:prstGeom prst="rect">
            <a:avLst/>
          </a:prstGeom>
          <a:noFill/>
        </p:spPr>
        <p:txBody>
          <a:bodyPr wrap="square" rtlCol="0">
            <a:spAutoFit/>
          </a:bodyPr>
          <a:lstStyle/>
          <a:p>
            <a:r>
              <a:rPr kumimoji="1" lang="en-US" altLang="zh-CN" dirty="0"/>
              <a:t>M’</a:t>
            </a:r>
            <a:endParaRPr kumimoji="1" lang="zh-CN" altLang="en-US" dirty="0"/>
          </a:p>
        </p:txBody>
      </p:sp>
      <p:sp>
        <p:nvSpPr>
          <p:cNvPr id="22" name="文本框 21">
            <a:extLst>
              <a:ext uri="{FF2B5EF4-FFF2-40B4-BE49-F238E27FC236}">
                <a16:creationId xmlns:a16="http://schemas.microsoft.com/office/drawing/2014/main" id="{82D4FA5D-0286-184D-9032-2563BCE9F249}"/>
              </a:ext>
            </a:extLst>
          </p:cNvPr>
          <p:cNvSpPr txBox="1"/>
          <p:nvPr/>
        </p:nvSpPr>
        <p:spPr>
          <a:xfrm>
            <a:off x="9543193" y="3306677"/>
            <a:ext cx="1762363" cy="369332"/>
          </a:xfrm>
          <a:prstGeom prst="rect">
            <a:avLst/>
          </a:prstGeom>
          <a:noFill/>
        </p:spPr>
        <p:txBody>
          <a:bodyPr wrap="square" rtlCol="0">
            <a:spAutoFit/>
          </a:bodyPr>
          <a:lstStyle/>
          <a:p>
            <a:r>
              <a:rPr kumimoji="1" lang="en-US" altLang="zh-CN" dirty="0"/>
              <a:t>MC</a:t>
            </a:r>
            <a:r>
              <a:rPr kumimoji="1" lang="zh-CN" altLang="en-US" dirty="0"/>
              <a:t>边际成本</a:t>
            </a:r>
          </a:p>
        </p:txBody>
      </p:sp>
      <p:sp>
        <p:nvSpPr>
          <p:cNvPr id="23" name="文本框 22">
            <a:extLst>
              <a:ext uri="{FF2B5EF4-FFF2-40B4-BE49-F238E27FC236}">
                <a16:creationId xmlns:a16="http://schemas.microsoft.com/office/drawing/2014/main" id="{18BEC6D4-4D15-B540-94A1-523712D32F10}"/>
              </a:ext>
            </a:extLst>
          </p:cNvPr>
          <p:cNvSpPr txBox="1"/>
          <p:nvPr/>
        </p:nvSpPr>
        <p:spPr>
          <a:xfrm>
            <a:off x="8054371" y="3614717"/>
            <a:ext cx="1904340" cy="369332"/>
          </a:xfrm>
          <a:prstGeom prst="rect">
            <a:avLst/>
          </a:prstGeom>
          <a:noFill/>
        </p:spPr>
        <p:txBody>
          <a:bodyPr wrap="square" rtlCol="0">
            <a:spAutoFit/>
          </a:bodyPr>
          <a:lstStyle/>
          <a:p>
            <a:r>
              <a:rPr kumimoji="1" lang="en-US" altLang="zh-CN" dirty="0"/>
              <a:t>AC</a:t>
            </a:r>
            <a:r>
              <a:rPr kumimoji="1" lang="zh-CN" altLang="en-US" dirty="0"/>
              <a:t>平均总成本</a:t>
            </a:r>
          </a:p>
        </p:txBody>
      </p:sp>
      <p:sp>
        <p:nvSpPr>
          <p:cNvPr id="24" name="文本框 23">
            <a:extLst>
              <a:ext uri="{FF2B5EF4-FFF2-40B4-BE49-F238E27FC236}">
                <a16:creationId xmlns:a16="http://schemas.microsoft.com/office/drawing/2014/main" id="{90922EB7-9315-874D-BD03-80D145E02148}"/>
              </a:ext>
            </a:extLst>
          </p:cNvPr>
          <p:cNvSpPr txBox="1"/>
          <p:nvPr/>
        </p:nvSpPr>
        <p:spPr>
          <a:xfrm>
            <a:off x="9987985" y="4944858"/>
            <a:ext cx="2415397" cy="369332"/>
          </a:xfrm>
          <a:prstGeom prst="rect">
            <a:avLst/>
          </a:prstGeom>
          <a:noFill/>
        </p:spPr>
        <p:txBody>
          <a:bodyPr wrap="square" rtlCol="0">
            <a:spAutoFit/>
          </a:bodyPr>
          <a:lstStyle/>
          <a:p>
            <a:r>
              <a:rPr kumimoji="1" lang="en-US" altLang="zh-CN" dirty="0"/>
              <a:t>AVC</a:t>
            </a:r>
            <a:r>
              <a:rPr kumimoji="1" lang="zh-CN" altLang="en-US" dirty="0"/>
              <a:t>平均可变成本</a:t>
            </a:r>
          </a:p>
        </p:txBody>
      </p:sp>
      <p:sp>
        <p:nvSpPr>
          <p:cNvPr id="25" name="文本框 24">
            <a:extLst>
              <a:ext uri="{FF2B5EF4-FFF2-40B4-BE49-F238E27FC236}">
                <a16:creationId xmlns:a16="http://schemas.microsoft.com/office/drawing/2014/main" id="{6351F529-C460-4E45-B158-8DF71D3DBBBA}"/>
              </a:ext>
            </a:extLst>
          </p:cNvPr>
          <p:cNvSpPr txBox="1"/>
          <p:nvPr/>
        </p:nvSpPr>
        <p:spPr>
          <a:xfrm>
            <a:off x="9987985" y="5629486"/>
            <a:ext cx="2415397" cy="369332"/>
          </a:xfrm>
          <a:prstGeom prst="rect">
            <a:avLst/>
          </a:prstGeom>
          <a:noFill/>
        </p:spPr>
        <p:txBody>
          <a:bodyPr wrap="square" rtlCol="0">
            <a:spAutoFit/>
          </a:bodyPr>
          <a:lstStyle/>
          <a:p>
            <a:r>
              <a:rPr kumimoji="1" lang="en-US" altLang="zh-CN" dirty="0"/>
              <a:t>AFC</a:t>
            </a:r>
            <a:r>
              <a:rPr kumimoji="1" lang="zh-CN" altLang="en-US" dirty="0"/>
              <a:t>平均固定成本</a:t>
            </a:r>
          </a:p>
        </p:txBody>
      </p:sp>
    </p:spTree>
    <p:extLst>
      <p:ext uri="{BB962C8B-B14F-4D97-AF65-F5344CB8AC3E}">
        <p14:creationId xmlns:p14="http://schemas.microsoft.com/office/powerpoint/2010/main" val="1350448329"/>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4157013" y="326573"/>
            <a:ext cx="3877985"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成本函数和成本曲线</a:t>
            </a:r>
          </a:p>
        </p:txBody>
      </p:sp>
      <p:sp>
        <p:nvSpPr>
          <p:cNvPr id="4" name="任意多边形 3"/>
          <p:cNvSpPr/>
          <p:nvPr/>
        </p:nvSpPr>
        <p:spPr>
          <a:xfrm rot="16200000" flipH="1">
            <a:off x="6073140" y="-2293316"/>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3</a:t>
            </a:r>
            <a:endParaRPr lang="zh-CN" altLang="en-US" sz="2800" dirty="0">
              <a:solidFill>
                <a:schemeClr val="bg1"/>
              </a:solidFill>
              <a:cs typeface="+mn-ea"/>
              <a:sym typeface="+mn-lt"/>
            </a:endParaRPr>
          </a:p>
        </p:txBody>
      </p:sp>
      <p:sp>
        <p:nvSpPr>
          <p:cNvPr id="72" name="TextBox 38"/>
          <p:cNvSpPr txBox="1"/>
          <p:nvPr/>
        </p:nvSpPr>
        <p:spPr>
          <a:xfrm>
            <a:off x="102423" y="1188720"/>
            <a:ext cx="8867405" cy="2074286"/>
          </a:xfrm>
          <a:prstGeom prst="rect">
            <a:avLst/>
          </a:prstGeom>
          <a:noFill/>
        </p:spPr>
        <p:txBody>
          <a:bodyPr wrap="square" lIns="0" rIns="0" bIns="0" rtlCol="0">
            <a:spAutoFit/>
          </a:bodyPr>
          <a:lstStyle/>
          <a:p>
            <a:pPr>
              <a:lnSpc>
                <a:spcPct val="150000"/>
              </a:lnSpc>
            </a:pPr>
            <a:endParaRPr lang="en-US" altLang="zh-CN" b="1" dirty="0">
              <a:solidFill>
                <a:srgbClr val="FF0000"/>
              </a:solidFill>
            </a:endParaRPr>
          </a:p>
          <a:p>
            <a:pPr>
              <a:lnSpc>
                <a:spcPct val="150000"/>
              </a:lnSpc>
            </a:pPr>
            <a:r>
              <a:rPr lang="zh-CN" altLang="en-US" dirty="0"/>
              <a:t>第一，劳动、资本等生产要素的价格；</a:t>
            </a:r>
            <a:endParaRPr lang="en-US" altLang="zh-CN" dirty="0"/>
          </a:p>
          <a:p>
            <a:pPr>
              <a:lnSpc>
                <a:spcPct val="150000"/>
              </a:lnSpc>
            </a:pPr>
            <a:r>
              <a:rPr lang="zh-CN" altLang="en-US" dirty="0"/>
              <a:t>第二，生产率（劳动生产率和全要素生产率）。</a:t>
            </a:r>
            <a:endParaRPr lang="en-US" altLang="zh-CN" dirty="0"/>
          </a:p>
          <a:p>
            <a:pPr>
              <a:lnSpc>
                <a:spcPct val="150000"/>
              </a:lnSpc>
            </a:pPr>
            <a:r>
              <a:rPr lang="zh-CN" altLang="en-US" dirty="0"/>
              <a:t>劳动生产率即平均产量。</a:t>
            </a:r>
            <a:endParaRPr lang="en-US" altLang="zh-CN" dirty="0"/>
          </a:p>
          <a:p>
            <a:pPr>
              <a:lnSpc>
                <a:spcPct val="150000"/>
              </a:lnSpc>
            </a:pPr>
            <a:r>
              <a:rPr lang="zh-CN" altLang="en-US" dirty="0"/>
              <a:t>全要素生产率就是每单位总投入（包括劳动投入和资本投入）的产量或产出。</a:t>
            </a:r>
            <a:endParaRPr lang="zh-CN" altLang="zh-CN" dirty="0"/>
          </a:p>
        </p:txBody>
      </p:sp>
      <p:sp>
        <p:nvSpPr>
          <p:cNvPr id="6" name="矩形 5"/>
          <p:cNvSpPr/>
          <p:nvPr/>
        </p:nvSpPr>
        <p:spPr>
          <a:xfrm>
            <a:off x="231752" y="979055"/>
            <a:ext cx="11718083" cy="461665"/>
          </a:xfrm>
          <a:prstGeom prst="rect">
            <a:avLst/>
          </a:prstGeom>
        </p:spPr>
        <p:txBody>
          <a:bodyPr wrap="square">
            <a:spAutoFit/>
          </a:bodyPr>
          <a:lstStyle/>
          <a:p>
            <a:r>
              <a:rPr lang="zh-CN" altLang="en-US" sz="2400" b="1" dirty="0">
                <a:latin typeface="微软雅黑" panose="020B0503020204020204" pitchFamily="34" charset="-122"/>
                <a:ea typeface="微软雅黑" panose="020B0503020204020204" pitchFamily="34" charset="-122"/>
                <a:cs typeface="Helvetica Neue"/>
              </a:rPr>
              <a:t>（三）决定短期成本变动的主要因素。</a:t>
            </a:r>
          </a:p>
        </p:txBody>
      </p:sp>
    </p:spTree>
    <p:extLst>
      <p:ext uri="{BB962C8B-B14F-4D97-AF65-F5344CB8AC3E}">
        <p14:creationId xmlns:p14="http://schemas.microsoft.com/office/powerpoint/2010/main" val="4182024106"/>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1</a:t>
            </a:r>
            <a:endParaRPr lang="zh-CN" altLang="en-US" sz="2800" dirty="0">
              <a:solidFill>
                <a:schemeClr val="bg1"/>
              </a:solidFill>
              <a:cs typeface="+mn-ea"/>
              <a:sym typeface="+mn-lt"/>
            </a:endParaRPr>
          </a:p>
        </p:txBody>
      </p:sp>
      <p:sp>
        <p:nvSpPr>
          <p:cNvPr id="72" name="TextBox 38"/>
          <p:cNvSpPr txBox="1"/>
          <p:nvPr/>
        </p:nvSpPr>
        <p:spPr>
          <a:xfrm>
            <a:off x="601496" y="786338"/>
            <a:ext cx="11367310" cy="6071662"/>
          </a:xfrm>
          <a:prstGeom prst="rect">
            <a:avLst/>
          </a:prstGeom>
          <a:noFill/>
        </p:spPr>
        <p:txBody>
          <a:bodyPr wrap="square" lIns="0" rIns="0" bIns="0" rtlCol="0">
            <a:spAutoFit/>
          </a:bodyPr>
          <a:lstStyle/>
          <a:p>
            <a:pPr>
              <a:lnSpc>
                <a:spcPct val="150000"/>
              </a:lnSpc>
            </a:pPr>
            <a:r>
              <a:rPr lang="zh-CN" altLang="en-US" sz="2400" dirty="0"/>
              <a:t>一、单选题</a:t>
            </a:r>
          </a:p>
          <a:p>
            <a:pPr>
              <a:lnSpc>
                <a:spcPct val="150000"/>
              </a:lnSpc>
            </a:pPr>
            <a:r>
              <a:rPr lang="en-US" altLang="zh-CN" sz="2400" dirty="0"/>
              <a:t>1</a:t>
            </a:r>
            <a:r>
              <a:rPr lang="zh-CN" altLang="zh-CN" sz="2400" dirty="0"/>
              <a:t>、</a:t>
            </a:r>
            <a:r>
              <a:rPr lang="en-US" altLang="zh-CN" dirty="0"/>
              <a:t> </a:t>
            </a:r>
            <a:r>
              <a:rPr lang="zh-CN" altLang="zh-CN" sz="2400" dirty="0"/>
              <a:t>假设资本投入不变，当某一生产者使用的劳动数量从</a:t>
            </a:r>
            <a:r>
              <a:rPr lang="en-US" altLang="zh-CN" sz="2400" dirty="0"/>
              <a:t>4</a:t>
            </a:r>
            <a:r>
              <a:rPr lang="zh-CN" altLang="zh-CN" sz="2400" dirty="0"/>
              <a:t>个单位增加到</a:t>
            </a:r>
            <a:r>
              <a:rPr lang="en-US" altLang="zh-CN" sz="2400" dirty="0"/>
              <a:t>5</a:t>
            </a:r>
            <a:r>
              <a:rPr lang="zh-CN" altLang="zh-CN" sz="2400" dirty="0"/>
              <a:t>个单位时，总产量从</a:t>
            </a:r>
            <a:r>
              <a:rPr lang="en-US" altLang="zh-CN" sz="2400" dirty="0"/>
              <a:t>38000</a:t>
            </a:r>
            <a:r>
              <a:rPr lang="zh-CN" altLang="zh-CN" sz="2400" dirty="0"/>
              <a:t>件增加到</a:t>
            </a:r>
            <a:r>
              <a:rPr lang="en-US" altLang="zh-CN" sz="2400" dirty="0"/>
              <a:t>39000</a:t>
            </a:r>
            <a:r>
              <a:rPr lang="zh-CN" altLang="zh-CN" sz="2400" dirty="0"/>
              <a:t>件，平均产量从</a:t>
            </a:r>
            <a:r>
              <a:rPr lang="en-US" altLang="zh-CN" sz="2400" dirty="0"/>
              <a:t>9500</a:t>
            </a:r>
            <a:r>
              <a:rPr lang="zh-CN" altLang="zh-CN" sz="2400" dirty="0"/>
              <a:t>件减少到</a:t>
            </a:r>
            <a:r>
              <a:rPr lang="en-US" altLang="zh-CN" sz="2400" dirty="0"/>
              <a:t>7800</a:t>
            </a:r>
            <a:r>
              <a:rPr lang="zh-CN" altLang="zh-CN" sz="2400" dirty="0"/>
              <a:t>件。则其边际产量为</a:t>
            </a:r>
            <a:r>
              <a:rPr lang="en-US" altLang="zh-CN" sz="2400" dirty="0"/>
              <a:t>(</a:t>
            </a:r>
            <a:r>
              <a:rPr lang="zh-CN" altLang="zh-CN" sz="2400" dirty="0"/>
              <a:t>　</a:t>
            </a:r>
            <a:r>
              <a:rPr lang="en-US" altLang="zh-CN" sz="2400" dirty="0"/>
              <a:t> )</a:t>
            </a:r>
            <a:r>
              <a:rPr lang="zh-CN" altLang="zh-CN" sz="2400" dirty="0"/>
              <a:t>件。</a:t>
            </a:r>
          </a:p>
          <a:p>
            <a:pPr>
              <a:lnSpc>
                <a:spcPct val="150000"/>
              </a:lnSpc>
            </a:pPr>
            <a:r>
              <a:rPr lang="en-US" altLang="zh-CN" sz="2400" dirty="0"/>
              <a:t>A.600</a:t>
            </a:r>
            <a:r>
              <a:rPr lang="zh-CN" altLang="zh-CN" sz="2400" dirty="0"/>
              <a:t>　　</a:t>
            </a:r>
            <a:r>
              <a:rPr lang="en-US" altLang="zh-CN" sz="2400" dirty="0"/>
              <a:t>B.1000</a:t>
            </a:r>
            <a:r>
              <a:rPr lang="zh-CN" altLang="zh-CN" sz="2400" dirty="0"/>
              <a:t>　　</a:t>
            </a:r>
            <a:r>
              <a:rPr lang="en-US" altLang="zh-CN" sz="2400" dirty="0"/>
              <a:t>C.1200</a:t>
            </a:r>
            <a:r>
              <a:rPr lang="zh-CN" altLang="zh-CN" sz="2400" dirty="0"/>
              <a:t>　　</a:t>
            </a:r>
            <a:r>
              <a:rPr lang="en-US" altLang="zh-CN" sz="2400" dirty="0"/>
              <a:t>D.1500</a:t>
            </a:r>
            <a:endParaRPr lang="zh-CN" altLang="zh-CN" sz="2400" dirty="0"/>
          </a:p>
          <a:p>
            <a:pPr>
              <a:lnSpc>
                <a:spcPct val="150000"/>
              </a:lnSpc>
            </a:pPr>
            <a:endParaRPr lang="zh-CN" altLang="zh-CN" sz="2400" dirty="0"/>
          </a:p>
          <a:p>
            <a:pPr>
              <a:lnSpc>
                <a:spcPct val="150000"/>
              </a:lnSpc>
            </a:pPr>
            <a:r>
              <a:rPr lang="en-US" altLang="zh-CN" sz="2400" dirty="0"/>
              <a:t>2</a:t>
            </a:r>
            <a:r>
              <a:rPr lang="zh-CN" altLang="zh-CN" sz="2400" dirty="0"/>
              <a:t>、在其他条件不变的情况下，如果连续增加劳动的投入，在总产量达到最大值时，劳动的边际产量</a:t>
            </a:r>
            <a:r>
              <a:rPr lang="en-US" altLang="zh-CN" sz="2400" dirty="0"/>
              <a:t>(    )</a:t>
            </a:r>
            <a:r>
              <a:rPr lang="zh-CN" altLang="zh-CN" sz="2400" dirty="0"/>
              <a:t>。</a:t>
            </a:r>
          </a:p>
          <a:p>
            <a:pPr>
              <a:lnSpc>
                <a:spcPct val="150000"/>
              </a:lnSpc>
            </a:pPr>
            <a:r>
              <a:rPr lang="en-US" altLang="zh-CN" sz="2400" dirty="0"/>
              <a:t>A</a:t>
            </a:r>
            <a:r>
              <a:rPr lang="zh-CN" altLang="zh-CN" sz="2400" dirty="0"/>
              <a:t>、等于零 </a:t>
            </a:r>
            <a:r>
              <a:rPr lang="en-US" altLang="zh-CN" sz="2400" dirty="0"/>
              <a:t>      B</a:t>
            </a:r>
            <a:r>
              <a:rPr lang="zh-CN" altLang="zh-CN" sz="2400" dirty="0"/>
              <a:t>、小于零</a:t>
            </a:r>
          </a:p>
          <a:p>
            <a:pPr>
              <a:lnSpc>
                <a:spcPct val="150000"/>
              </a:lnSpc>
            </a:pPr>
            <a:r>
              <a:rPr lang="en-US" altLang="zh-CN" sz="2400" dirty="0"/>
              <a:t>C</a:t>
            </a:r>
            <a:r>
              <a:rPr lang="zh-CN" altLang="zh-CN" sz="2400" dirty="0"/>
              <a:t>、大于零 </a:t>
            </a:r>
            <a:r>
              <a:rPr lang="en-US" altLang="zh-CN" sz="2400" dirty="0"/>
              <a:t>      D</a:t>
            </a:r>
            <a:r>
              <a:rPr lang="zh-CN" altLang="zh-CN" sz="2400" dirty="0"/>
              <a:t>、等于平均产量</a:t>
            </a:r>
          </a:p>
          <a:p>
            <a:pPr>
              <a:lnSpc>
                <a:spcPct val="150000"/>
              </a:lnSpc>
            </a:pPr>
            <a:endParaRPr lang="zh-CN" altLang="en-US" sz="2400" dirty="0"/>
          </a:p>
        </p:txBody>
      </p:sp>
      <p:sp>
        <p:nvSpPr>
          <p:cNvPr id="7" name="任意多边形 31"/>
          <p:cNvSpPr/>
          <p:nvPr/>
        </p:nvSpPr>
        <p:spPr>
          <a:xfrm flipH="1">
            <a:off x="902513" y="149010"/>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2B6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5946764" y="326573"/>
            <a:ext cx="298480"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 </a:t>
            </a:r>
          </a:p>
        </p:txBody>
      </p:sp>
      <p:sp>
        <p:nvSpPr>
          <p:cNvPr id="9" name="任意多边形 33"/>
          <p:cNvSpPr/>
          <p:nvPr/>
        </p:nvSpPr>
        <p:spPr>
          <a:xfrm rot="16200000" flipH="1">
            <a:off x="6262292" y="-2350593"/>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10" name="文本框 9"/>
          <p:cNvSpPr txBox="1"/>
          <p:nvPr/>
        </p:nvSpPr>
        <p:spPr>
          <a:xfrm>
            <a:off x="1775771" y="378334"/>
            <a:ext cx="1261884" cy="523220"/>
          </a:xfrm>
          <a:prstGeom prst="rect">
            <a:avLst/>
          </a:prstGeom>
          <a:noFill/>
        </p:spPr>
        <p:txBody>
          <a:bodyPr wrap="none" rtlCol="0">
            <a:spAutoFit/>
          </a:bodyPr>
          <a:lstStyle/>
          <a:p>
            <a:r>
              <a:rPr lang="zh-CN" altLang="en-US" sz="2800" b="1" dirty="0">
                <a:solidFill>
                  <a:schemeClr val="bg1"/>
                </a:solidFill>
                <a:cs typeface="+mn-ea"/>
                <a:sym typeface="+mn-lt"/>
              </a:rPr>
              <a:t>练习题</a:t>
            </a:r>
          </a:p>
        </p:txBody>
      </p:sp>
    </p:spTree>
    <p:extLst>
      <p:ext uri="{BB962C8B-B14F-4D97-AF65-F5344CB8AC3E}">
        <p14:creationId xmlns:p14="http://schemas.microsoft.com/office/powerpoint/2010/main" val="1111208885"/>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1</a:t>
            </a:r>
            <a:endParaRPr lang="zh-CN" altLang="en-US" sz="2800" dirty="0">
              <a:solidFill>
                <a:schemeClr val="bg1"/>
              </a:solidFill>
              <a:cs typeface="+mn-ea"/>
              <a:sym typeface="+mn-lt"/>
            </a:endParaRPr>
          </a:p>
        </p:txBody>
      </p:sp>
      <p:sp>
        <p:nvSpPr>
          <p:cNvPr id="72" name="TextBox 38"/>
          <p:cNvSpPr txBox="1"/>
          <p:nvPr/>
        </p:nvSpPr>
        <p:spPr>
          <a:xfrm>
            <a:off x="601496" y="786338"/>
            <a:ext cx="11367310" cy="5517664"/>
          </a:xfrm>
          <a:prstGeom prst="rect">
            <a:avLst/>
          </a:prstGeom>
          <a:noFill/>
        </p:spPr>
        <p:txBody>
          <a:bodyPr wrap="square" lIns="0" rIns="0" bIns="0" rtlCol="0">
            <a:spAutoFit/>
          </a:bodyPr>
          <a:lstStyle/>
          <a:p>
            <a:pPr>
              <a:lnSpc>
                <a:spcPct val="150000"/>
              </a:lnSpc>
            </a:pPr>
            <a:r>
              <a:rPr lang="en-US" altLang="zh-CN" sz="2400" dirty="0"/>
              <a:t>3. </a:t>
            </a:r>
            <a:r>
              <a:rPr lang="zh-CN" altLang="zh-CN" sz="2400" dirty="0"/>
              <a:t>关于边际产量、平均产量和总产量的关系，说法正确的是</a:t>
            </a:r>
            <a:r>
              <a:rPr lang="en-US" altLang="zh-CN" sz="2400" dirty="0"/>
              <a:t>(    )</a:t>
            </a:r>
            <a:r>
              <a:rPr lang="zh-CN" altLang="zh-CN" sz="2400" dirty="0"/>
              <a:t>。</a:t>
            </a:r>
            <a:br>
              <a:rPr lang="en-US" altLang="zh-CN" sz="2400" dirty="0"/>
            </a:br>
            <a:r>
              <a:rPr lang="en-US" altLang="zh-CN" sz="2400" dirty="0"/>
              <a:t>A</a:t>
            </a:r>
            <a:r>
              <a:rPr lang="zh-CN" altLang="zh-CN" sz="2400" dirty="0"/>
              <a:t>、边际产量为负时，平均产量递减</a:t>
            </a:r>
            <a:br>
              <a:rPr lang="en-US" altLang="zh-CN" sz="2400" dirty="0"/>
            </a:br>
            <a:r>
              <a:rPr lang="en-US" altLang="zh-CN" sz="2400" dirty="0"/>
              <a:t>B</a:t>
            </a:r>
            <a:r>
              <a:rPr lang="zh-CN" altLang="zh-CN" sz="2400" dirty="0"/>
              <a:t>、边际产量为零时，平均产量一定为零</a:t>
            </a:r>
            <a:br>
              <a:rPr lang="en-US" altLang="zh-CN" sz="2400" dirty="0"/>
            </a:br>
            <a:r>
              <a:rPr lang="en-US" altLang="zh-CN" sz="2400" dirty="0"/>
              <a:t>C</a:t>
            </a:r>
            <a:r>
              <a:rPr lang="zh-CN" altLang="zh-CN" sz="2400" dirty="0"/>
              <a:t>、边际产量递减，总产量一定递减</a:t>
            </a:r>
            <a:br>
              <a:rPr lang="en-US" altLang="zh-CN" sz="2400" dirty="0"/>
            </a:br>
            <a:r>
              <a:rPr lang="en-US" altLang="zh-CN" sz="2400" dirty="0"/>
              <a:t>D</a:t>
            </a:r>
            <a:r>
              <a:rPr lang="zh-CN" altLang="zh-CN" sz="2400" dirty="0"/>
              <a:t>、总产量递减，边际产量不一定递减</a:t>
            </a:r>
            <a:br>
              <a:rPr lang="en-US" altLang="zh-CN" sz="2400" dirty="0"/>
            </a:br>
            <a:r>
              <a:rPr lang="en-US" altLang="zh-CN" sz="2400" dirty="0"/>
              <a:t>4. </a:t>
            </a:r>
            <a:r>
              <a:rPr lang="zh-CN" altLang="zh-CN" sz="2400" dirty="0"/>
              <a:t>当某企业的产量为</a:t>
            </a:r>
            <a:r>
              <a:rPr lang="en-US" altLang="zh-CN" sz="2400" dirty="0"/>
              <a:t>4</a:t>
            </a:r>
            <a:r>
              <a:rPr lang="zh-CN" altLang="zh-CN" sz="2400" dirty="0"/>
              <a:t>个单位时，其总固定成本、总可变成本分别是</a:t>
            </a:r>
            <a:r>
              <a:rPr lang="en-US" altLang="zh-CN" sz="2400" dirty="0"/>
              <a:t>1400</a:t>
            </a:r>
            <a:r>
              <a:rPr lang="zh-CN" altLang="zh-CN" sz="2400" dirty="0"/>
              <a:t>元和</a:t>
            </a:r>
            <a:r>
              <a:rPr lang="en-US" altLang="zh-CN" sz="2400" dirty="0"/>
              <a:t>800</a:t>
            </a:r>
            <a:r>
              <a:rPr lang="zh-CN" altLang="zh-CN" sz="2400" dirty="0"/>
              <a:t>元，则该企业的平均总成本是</a:t>
            </a:r>
            <a:r>
              <a:rPr lang="en-US" altLang="zh-CN" sz="2400" dirty="0"/>
              <a:t>(      )</a:t>
            </a:r>
            <a:r>
              <a:rPr lang="zh-CN" altLang="zh-CN" sz="2400" dirty="0"/>
              <a:t>元。</a:t>
            </a:r>
          </a:p>
          <a:p>
            <a:pPr>
              <a:lnSpc>
                <a:spcPct val="150000"/>
              </a:lnSpc>
            </a:pPr>
            <a:r>
              <a:rPr lang="en-US" altLang="zh-CN" sz="2400" dirty="0"/>
              <a:t>A</a:t>
            </a:r>
            <a:r>
              <a:rPr lang="zh-CN" altLang="zh-CN" sz="2400" dirty="0"/>
              <a:t>、</a:t>
            </a:r>
            <a:r>
              <a:rPr lang="en-US" altLang="zh-CN" sz="2400" dirty="0"/>
              <a:t>150     B</a:t>
            </a:r>
            <a:r>
              <a:rPr lang="zh-CN" altLang="zh-CN" sz="2400" dirty="0"/>
              <a:t>、</a:t>
            </a:r>
            <a:r>
              <a:rPr lang="en-US" altLang="zh-CN" sz="2400" dirty="0"/>
              <a:t>200</a:t>
            </a:r>
            <a:endParaRPr lang="zh-CN" altLang="zh-CN" sz="2400" dirty="0"/>
          </a:p>
          <a:p>
            <a:pPr>
              <a:lnSpc>
                <a:spcPct val="150000"/>
              </a:lnSpc>
            </a:pPr>
            <a:r>
              <a:rPr lang="en-US" altLang="zh-CN" sz="2400" dirty="0"/>
              <a:t>C</a:t>
            </a:r>
            <a:r>
              <a:rPr lang="zh-CN" altLang="zh-CN" sz="2400" dirty="0"/>
              <a:t>、</a:t>
            </a:r>
            <a:r>
              <a:rPr lang="en-US" altLang="zh-CN" sz="2400" dirty="0"/>
              <a:t>350     D</a:t>
            </a:r>
            <a:r>
              <a:rPr lang="zh-CN" altLang="zh-CN" sz="2400" dirty="0"/>
              <a:t>、</a:t>
            </a:r>
            <a:r>
              <a:rPr lang="en-US" altLang="zh-CN" sz="2400" dirty="0"/>
              <a:t>550</a:t>
            </a:r>
            <a:endParaRPr lang="zh-CN" altLang="zh-CN" sz="2400" dirty="0"/>
          </a:p>
          <a:p>
            <a:pPr>
              <a:lnSpc>
                <a:spcPct val="150000"/>
              </a:lnSpc>
            </a:pPr>
            <a:endParaRPr lang="zh-CN" altLang="en-US" sz="2400" dirty="0"/>
          </a:p>
        </p:txBody>
      </p:sp>
      <p:sp>
        <p:nvSpPr>
          <p:cNvPr id="7" name="任意多边形 31"/>
          <p:cNvSpPr/>
          <p:nvPr/>
        </p:nvSpPr>
        <p:spPr>
          <a:xfrm flipH="1">
            <a:off x="902513" y="149010"/>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2B6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5946764" y="326573"/>
            <a:ext cx="298480"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 </a:t>
            </a:r>
          </a:p>
        </p:txBody>
      </p:sp>
      <p:sp>
        <p:nvSpPr>
          <p:cNvPr id="9" name="任意多边形 33"/>
          <p:cNvSpPr/>
          <p:nvPr/>
        </p:nvSpPr>
        <p:spPr>
          <a:xfrm rot="16200000" flipH="1">
            <a:off x="6262292" y="-2350593"/>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10" name="文本框 9"/>
          <p:cNvSpPr txBox="1"/>
          <p:nvPr/>
        </p:nvSpPr>
        <p:spPr>
          <a:xfrm>
            <a:off x="1775771" y="378334"/>
            <a:ext cx="1261884" cy="523220"/>
          </a:xfrm>
          <a:prstGeom prst="rect">
            <a:avLst/>
          </a:prstGeom>
          <a:noFill/>
        </p:spPr>
        <p:txBody>
          <a:bodyPr wrap="none" rtlCol="0">
            <a:spAutoFit/>
          </a:bodyPr>
          <a:lstStyle/>
          <a:p>
            <a:r>
              <a:rPr lang="zh-CN" altLang="en-US" sz="2800" b="1" dirty="0">
                <a:solidFill>
                  <a:schemeClr val="bg1"/>
                </a:solidFill>
                <a:cs typeface="+mn-ea"/>
                <a:sym typeface="+mn-lt"/>
              </a:rPr>
              <a:t>练习题</a:t>
            </a:r>
          </a:p>
        </p:txBody>
      </p:sp>
    </p:spTree>
    <p:extLst>
      <p:ext uri="{BB962C8B-B14F-4D97-AF65-F5344CB8AC3E}">
        <p14:creationId xmlns:p14="http://schemas.microsoft.com/office/powerpoint/2010/main" val="399515747"/>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1</a:t>
            </a:r>
            <a:endParaRPr lang="zh-CN" altLang="en-US" sz="2800" dirty="0">
              <a:solidFill>
                <a:schemeClr val="bg1"/>
              </a:solidFill>
              <a:cs typeface="+mn-ea"/>
              <a:sym typeface="+mn-lt"/>
            </a:endParaRPr>
          </a:p>
        </p:txBody>
      </p:sp>
      <p:sp>
        <p:nvSpPr>
          <p:cNvPr id="72" name="TextBox 38"/>
          <p:cNvSpPr txBox="1"/>
          <p:nvPr/>
        </p:nvSpPr>
        <p:spPr>
          <a:xfrm>
            <a:off x="601496" y="786338"/>
            <a:ext cx="11367310" cy="2747675"/>
          </a:xfrm>
          <a:prstGeom prst="rect">
            <a:avLst/>
          </a:prstGeom>
          <a:noFill/>
        </p:spPr>
        <p:txBody>
          <a:bodyPr wrap="square" lIns="0" rIns="0" bIns="0" rtlCol="0">
            <a:spAutoFit/>
          </a:bodyPr>
          <a:lstStyle/>
          <a:p>
            <a:pPr>
              <a:lnSpc>
                <a:spcPct val="150000"/>
              </a:lnSpc>
            </a:pPr>
            <a:r>
              <a:rPr lang="en-US" altLang="zh-CN" sz="2400" dirty="0"/>
              <a:t>5. </a:t>
            </a:r>
            <a:r>
              <a:rPr lang="zh-CN" altLang="zh-CN" sz="2400" dirty="0"/>
              <a:t>当某企业的产量为</a:t>
            </a:r>
            <a:r>
              <a:rPr lang="en-US" altLang="zh-CN" sz="2400" dirty="0"/>
              <a:t>10</a:t>
            </a:r>
            <a:r>
              <a:rPr lang="zh-CN" altLang="zh-CN" sz="2400" dirty="0"/>
              <a:t>个单位时，其总成本、总固定成本、总可变成本、平均成本分别是</a:t>
            </a:r>
            <a:r>
              <a:rPr lang="en-US" altLang="zh-CN" sz="2400" dirty="0"/>
              <a:t>2000</a:t>
            </a:r>
            <a:r>
              <a:rPr lang="zh-CN" altLang="zh-CN" sz="2400" dirty="0"/>
              <a:t>元、</a:t>
            </a:r>
            <a:r>
              <a:rPr lang="en-US" altLang="zh-CN" sz="2400" dirty="0"/>
              <a:t>1200</a:t>
            </a:r>
            <a:r>
              <a:rPr lang="zh-CN" altLang="zh-CN" sz="2400" dirty="0"/>
              <a:t>元、</a:t>
            </a:r>
            <a:r>
              <a:rPr lang="en-US" altLang="zh-CN" sz="2400" dirty="0"/>
              <a:t>800</a:t>
            </a:r>
            <a:r>
              <a:rPr lang="zh-CN" altLang="zh-CN" sz="2400" dirty="0"/>
              <a:t>元和</a:t>
            </a:r>
            <a:r>
              <a:rPr lang="en-US" altLang="zh-CN" sz="2400" dirty="0"/>
              <a:t>200</a:t>
            </a:r>
            <a:r>
              <a:rPr lang="zh-CN" altLang="zh-CN" sz="2400" dirty="0"/>
              <a:t>元，则该企业的平均固定成本为</a:t>
            </a:r>
            <a:r>
              <a:rPr lang="en-US" altLang="zh-CN" sz="2400" dirty="0"/>
              <a:t>(     )</a:t>
            </a:r>
            <a:r>
              <a:rPr lang="zh-CN" altLang="zh-CN" sz="2400" dirty="0"/>
              <a:t>元。</a:t>
            </a:r>
            <a:br>
              <a:rPr lang="en-US" altLang="zh-CN" sz="2400" dirty="0"/>
            </a:br>
            <a:r>
              <a:rPr lang="en-US" altLang="zh-CN" sz="2400" dirty="0"/>
              <a:t>    A.2         B.80</a:t>
            </a:r>
            <a:br>
              <a:rPr lang="en-US" altLang="zh-CN" sz="2400" dirty="0"/>
            </a:br>
            <a:r>
              <a:rPr lang="en-US" altLang="zh-CN" sz="2400" dirty="0"/>
              <a:t>    C.120       D.200</a:t>
            </a:r>
            <a:br>
              <a:rPr lang="en-US" altLang="zh-CN" dirty="0"/>
            </a:br>
            <a:endParaRPr lang="zh-CN" altLang="en-US" sz="2400" dirty="0"/>
          </a:p>
        </p:txBody>
      </p:sp>
      <p:sp>
        <p:nvSpPr>
          <p:cNvPr id="7" name="任意多边形 31"/>
          <p:cNvSpPr/>
          <p:nvPr/>
        </p:nvSpPr>
        <p:spPr>
          <a:xfrm flipH="1">
            <a:off x="902513" y="149010"/>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2B6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5946764" y="326573"/>
            <a:ext cx="298480"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 </a:t>
            </a:r>
          </a:p>
        </p:txBody>
      </p:sp>
      <p:sp>
        <p:nvSpPr>
          <p:cNvPr id="9" name="任意多边形 33"/>
          <p:cNvSpPr/>
          <p:nvPr/>
        </p:nvSpPr>
        <p:spPr>
          <a:xfrm rot="16200000" flipH="1">
            <a:off x="6262292" y="-2350593"/>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10" name="文本框 9"/>
          <p:cNvSpPr txBox="1"/>
          <p:nvPr/>
        </p:nvSpPr>
        <p:spPr>
          <a:xfrm>
            <a:off x="1775771" y="378334"/>
            <a:ext cx="1261884" cy="523220"/>
          </a:xfrm>
          <a:prstGeom prst="rect">
            <a:avLst/>
          </a:prstGeom>
          <a:noFill/>
        </p:spPr>
        <p:txBody>
          <a:bodyPr wrap="none" rtlCol="0">
            <a:spAutoFit/>
          </a:bodyPr>
          <a:lstStyle/>
          <a:p>
            <a:r>
              <a:rPr lang="zh-CN" altLang="en-US" sz="2800" b="1" dirty="0">
                <a:solidFill>
                  <a:schemeClr val="bg1"/>
                </a:solidFill>
                <a:cs typeface="+mn-ea"/>
                <a:sym typeface="+mn-lt"/>
              </a:rPr>
              <a:t>练习题</a:t>
            </a:r>
          </a:p>
        </p:txBody>
      </p:sp>
    </p:spTree>
    <p:extLst>
      <p:ext uri="{BB962C8B-B14F-4D97-AF65-F5344CB8AC3E}">
        <p14:creationId xmlns:p14="http://schemas.microsoft.com/office/powerpoint/2010/main" val="3069472257"/>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1</a:t>
            </a:r>
            <a:endParaRPr lang="zh-CN" altLang="en-US" sz="2800" dirty="0">
              <a:solidFill>
                <a:schemeClr val="bg1"/>
              </a:solidFill>
              <a:cs typeface="+mn-ea"/>
              <a:sym typeface="+mn-lt"/>
            </a:endParaRPr>
          </a:p>
        </p:txBody>
      </p:sp>
      <p:sp>
        <p:nvSpPr>
          <p:cNvPr id="72" name="TextBox 38"/>
          <p:cNvSpPr txBox="1"/>
          <p:nvPr/>
        </p:nvSpPr>
        <p:spPr>
          <a:xfrm>
            <a:off x="601496" y="786338"/>
            <a:ext cx="11367310" cy="6625660"/>
          </a:xfrm>
          <a:prstGeom prst="rect">
            <a:avLst/>
          </a:prstGeom>
          <a:noFill/>
        </p:spPr>
        <p:txBody>
          <a:bodyPr wrap="square" lIns="0" rIns="0" bIns="0" rtlCol="0">
            <a:spAutoFit/>
          </a:bodyPr>
          <a:lstStyle/>
          <a:p>
            <a:pPr>
              <a:lnSpc>
                <a:spcPct val="150000"/>
              </a:lnSpc>
            </a:pPr>
            <a:r>
              <a:rPr lang="zh-CN" altLang="en-US" sz="2400" dirty="0"/>
              <a:t>二、多选题</a:t>
            </a:r>
          </a:p>
          <a:p>
            <a:pPr>
              <a:lnSpc>
                <a:spcPct val="150000"/>
              </a:lnSpc>
            </a:pPr>
            <a:r>
              <a:rPr lang="en-US" altLang="zh-CN" sz="2400" dirty="0"/>
              <a:t>1</a:t>
            </a:r>
            <a:r>
              <a:rPr lang="zh-CN" altLang="zh-CN" sz="2400" dirty="0"/>
              <a:t>、根据生产规模和产量的变化比例的比较，可以将规模报酬分为</a:t>
            </a:r>
            <a:r>
              <a:rPr lang="en-US" altLang="zh-CN" sz="2400" dirty="0"/>
              <a:t>(       )</a:t>
            </a:r>
            <a:r>
              <a:rPr lang="zh-CN" altLang="zh-CN" sz="2400" dirty="0"/>
              <a:t>。</a:t>
            </a:r>
          </a:p>
          <a:p>
            <a:pPr>
              <a:lnSpc>
                <a:spcPct val="150000"/>
              </a:lnSpc>
            </a:pPr>
            <a:r>
              <a:rPr lang="en-US" altLang="zh-CN" sz="2400" dirty="0"/>
              <a:t>A</a:t>
            </a:r>
            <a:r>
              <a:rPr lang="zh-CN" altLang="zh-CN" sz="2400" dirty="0"/>
              <a:t>、规模报酬递减 </a:t>
            </a:r>
            <a:r>
              <a:rPr lang="en-US" altLang="zh-CN" sz="2400" dirty="0"/>
              <a:t>     B</a:t>
            </a:r>
            <a:r>
              <a:rPr lang="zh-CN" altLang="zh-CN" sz="2400" dirty="0"/>
              <a:t>、规模报酬递增</a:t>
            </a:r>
          </a:p>
          <a:p>
            <a:pPr>
              <a:lnSpc>
                <a:spcPct val="150000"/>
              </a:lnSpc>
            </a:pPr>
            <a:r>
              <a:rPr lang="en-US" altLang="zh-CN" sz="2400" dirty="0"/>
              <a:t>C</a:t>
            </a:r>
            <a:r>
              <a:rPr lang="zh-CN" altLang="zh-CN" sz="2400" dirty="0"/>
              <a:t>、规模报酬不变 </a:t>
            </a:r>
            <a:r>
              <a:rPr lang="en-US" altLang="zh-CN" sz="2400" dirty="0"/>
              <a:t>     D</a:t>
            </a:r>
            <a:r>
              <a:rPr lang="zh-CN" altLang="zh-CN" sz="2400" dirty="0"/>
              <a:t>、规模报酬先减后增</a:t>
            </a:r>
          </a:p>
          <a:p>
            <a:pPr>
              <a:lnSpc>
                <a:spcPct val="150000"/>
              </a:lnSpc>
            </a:pPr>
            <a:r>
              <a:rPr lang="en-US" altLang="zh-CN" sz="2400" dirty="0"/>
              <a:t>E</a:t>
            </a:r>
            <a:r>
              <a:rPr lang="zh-CN" altLang="zh-CN" sz="2400" dirty="0"/>
              <a:t>、规模报酬先增后减</a:t>
            </a:r>
          </a:p>
          <a:p>
            <a:pPr>
              <a:lnSpc>
                <a:spcPct val="150000"/>
              </a:lnSpc>
            </a:pPr>
            <a:r>
              <a:rPr lang="en-US" altLang="zh-CN" sz="2400" dirty="0"/>
              <a:t>2. </a:t>
            </a:r>
            <a:r>
              <a:rPr lang="zh-CN" altLang="zh-CN" sz="2400" dirty="0"/>
              <a:t>关于总产量、边际产量、平均产量的说法正确的有</a:t>
            </a:r>
            <a:r>
              <a:rPr lang="en-US" altLang="zh-CN" sz="2400" dirty="0"/>
              <a:t>(   </a:t>
            </a:r>
            <a:r>
              <a:rPr lang="zh-CN" altLang="zh-CN" sz="2400" dirty="0"/>
              <a:t>　</a:t>
            </a:r>
            <a:r>
              <a:rPr lang="en-US" altLang="zh-CN" sz="2400" dirty="0"/>
              <a:t>)</a:t>
            </a:r>
            <a:r>
              <a:rPr lang="zh-CN" altLang="zh-CN" sz="2400" dirty="0"/>
              <a:t>。</a:t>
            </a:r>
          </a:p>
          <a:p>
            <a:pPr>
              <a:lnSpc>
                <a:spcPct val="150000"/>
              </a:lnSpc>
            </a:pPr>
            <a:r>
              <a:rPr lang="en-US" altLang="zh-CN" sz="2400" dirty="0"/>
              <a:t>A</a:t>
            </a:r>
            <a:r>
              <a:rPr lang="zh-CN" altLang="zh-CN" sz="2400" dirty="0"/>
              <a:t>、边际产量上升时，总产量增加</a:t>
            </a:r>
          </a:p>
          <a:p>
            <a:pPr>
              <a:lnSpc>
                <a:spcPct val="150000"/>
              </a:lnSpc>
            </a:pPr>
            <a:r>
              <a:rPr lang="en-US" altLang="zh-CN" sz="2400" dirty="0"/>
              <a:t>B</a:t>
            </a:r>
            <a:r>
              <a:rPr lang="zh-CN" altLang="zh-CN" sz="2400" dirty="0"/>
              <a:t>、边际产量下降时，总产量下降</a:t>
            </a:r>
          </a:p>
          <a:p>
            <a:pPr>
              <a:lnSpc>
                <a:spcPct val="150000"/>
              </a:lnSpc>
            </a:pPr>
            <a:r>
              <a:rPr lang="en-US" altLang="zh-CN" sz="2400" dirty="0"/>
              <a:t>C</a:t>
            </a:r>
            <a:r>
              <a:rPr lang="zh-CN" altLang="zh-CN" sz="2400" dirty="0"/>
              <a:t>、边际产量为零时，总产量最大</a:t>
            </a:r>
          </a:p>
          <a:p>
            <a:pPr>
              <a:lnSpc>
                <a:spcPct val="150000"/>
              </a:lnSpc>
            </a:pPr>
            <a:r>
              <a:rPr lang="en-US" altLang="zh-CN" sz="2400" dirty="0"/>
              <a:t>D</a:t>
            </a:r>
            <a:r>
              <a:rPr lang="zh-CN" altLang="zh-CN" sz="2400" dirty="0"/>
              <a:t>、边际产量曲线与平均产量曲线交于平均产量曲线的最高点</a:t>
            </a:r>
          </a:p>
          <a:p>
            <a:pPr>
              <a:lnSpc>
                <a:spcPct val="150000"/>
              </a:lnSpc>
            </a:pPr>
            <a:r>
              <a:rPr lang="en-US" altLang="zh-CN" sz="2400" dirty="0"/>
              <a:t>E</a:t>
            </a:r>
            <a:r>
              <a:rPr lang="zh-CN" altLang="zh-CN" sz="2400" dirty="0"/>
              <a:t>、边际产量曲线与平均产量曲线交于边际产量曲线的最高点</a:t>
            </a:r>
          </a:p>
          <a:p>
            <a:pPr>
              <a:lnSpc>
                <a:spcPct val="150000"/>
              </a:lnSpc>
            </a:pPr>
            <a:endParaRPr lang="zh-CN" altLang="en-US" sz="2400" dirty="0"/>
          </a:p>
        </p:txBody>
      </p:sp>
      <p:sp>
        <p:nvSpPr>
          <p:cNvPr id="7" name="任意多边形 31"/>
          <p:cNvSpPr/>
          <p:nvPr/>
        </p:nvSpPr>
        <p:spPr>
          <a:xfrm flipH="1">
            <a:off x="902513" y="149010"/>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2B6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5946764" y="326573"/>
            <a:ext cx="298480"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 </a:t>
            </a:r>
          </a:p>
        </p:txBody>
      </p:sp>
      <p:sp>
        <p:nvSpPr>
          <p:cNvPr id="9" name="任意多边形 33"/>
          <p:cNvSpPr/>
          <p:nvPr/>
        </p:nvSpPr>
        <p:spPr>
          <a:xfrm rot="16200000" flipH="1">
            <a:off x="6262292" y="-2350593"/>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10" name="文本框 9"/>
          <p:cNvSpPr txBox="1"/>
          <p:nvPr/>
        </p:nvSpPr>
        <p:spPr>
          <a:xfrm>
            <a:off x="1775771" y="378334"/>
            <a:ext cx="1261884" cy="523220"/>
          </a:xfrm>
          <a:prstGeom prst="rect">
            <a:avLst/>
          </a:prstGeom>
          <a:noFill/>
        </p:spPr>
        <p:txBody>
          <a:bodyPr wrap="none" rtlCol="0">
            <a:spAutoFit/>
          </a:bodyPr>
          <a:lstStyle/>
          <a:p>
            <a:r>
              <a:rPr lang="zh-CN" altLang="en-US" sz="2800" b="1" dirty="0">
                <a:solidFill>
                  <a:schemeClr val="bg1"/>
                </a:solidFill>
                <a:cs typeface="+mn-ea"/>
                <a:sym typeface="+mn-lt"/>
              </a:rPr>
              <a:t>练习题</a:t>
            </a:r>
          </a:p>
        </p:txBody>
      </p:sp>
    </p:spTree>
    <p:extLst>
      <p:ext uri="{BB962C8B-B14F-4D97-AF65-F5344CB8AC3E}">
        <p14:creationId xmlns:p14="http://schemas.microsoft.com/office/powerpoint/2010/main" val="985191404"/>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1</a:t>
            </a:r>
            <a:endParaRPr lang="zh-CN" altLang="en-US" sz="2800" dirty="0">
              <a:solidFill>
                <a:schemeClr val="bg1"/>
              </a:solidFill>
              <a:cs typeface="+mn-ea"/>
              <a:sym typeface="+mn-lt"/>
            </a:endParaRPr>
          </a:p>
        </p:txBody>
      </p:sp>
      <p:sp>
        <p:nvSpPr>
          <p:cNvPr id="72" name="TextBox 38"/>
          <p:cNvSpPr txBox="1"/>
          <p:nvPr/>
        </p:nvSpPr>
        <p:spPr>
          <a:xfrm>
            <a:off x="601496" y="786338"/>
            <a:ext cx="11367310" cy="3301673"/>
          </a:xfrm>
          <a:prstGeom prst="rect">
            <a:avLst/>
          </a:prstGeom>
          <a:noFill/>
        </p:spPr>
        <p:txBody>
          <a:bodyPr wrap="square" lIns="0" rIns="0" bIns="0" rtlCol="0">
            <a:spAutoFit/>
          </a:bodyPr>
          <a:lstStyle/>
          <a:p>
            <a:pPr>
              <a:lnSpc>
                <a:spcPct val="150000"/>
              </a:lnSpc>
            </a:pPr>
            <a:r>
              <a:rPr lang="en-US" altLang="zh-CN" sz="2400" dirty="0"/>
              <a:t>3.</a:t>
            </a:r>
            <a:r>
              <a:rPr lang="zh-CN" altLang="zh-CN" sz="2400" dirty="0"/>
              <a:t>从短期来看，属于企业固定成本的项目有</a:t>
            </a:r>
            <a:r>
              <a:rPr lang="en-US" altLang="zh-CN" sz="2400" dirty="0"/>
              <a:t>(     )</a:t>
            </a:r>
            <a:r>
              <a:rPr lang="zh-CN" altLang="zh-CN" sz="2400" dirty="0"/>
              <a:t>。</a:t>
            </a:r>
          </a:p>
          <a:p>
            <a:pPr>
              <a:lnSpc>
                <a:spcPct val="150000"/>
              </a:lnSpc>
            </a:pPr>
            <a:r>
              <a:rPr lang="en-US" altLang="zh-CN" sz="2400" dirty="0"/>
              <a:t>A</a:t>
            </a:r>
            <a:r>
              <a:rPr lang="zh-CN" altLang="zh-CN" sz="2400" dirty="0"/>
              <a:t>、原材料费用 </a:t>
            </a:r>
            <a:r>
              <a:rPr lang="en-US" altLang="zh-CN" sz="2400" dirty="0"/>
              <a:t>        B</a:t>
            </a:r>
            <a:r>
              <a:rPr lang="zh-CN" altLang="zh-CN" sz="2400" dirty="0"/>
              <a:t>、厂房折旧</a:t>
            </a:r>
          </a:p>
          <a:p>
            <a:pPr>
              <a:lnSpc>
                <a:spcPct val="150000"/>
              </a:lnSpc>
            </a:pPr>
            <a:r>
              <a:rPr lang="en-US" altLang="zh-CN" sz="2400" dirty="0"/>
              <a:t>C</a:t>
            </a:r>
            <a:r>
              <a:rPr lang="zh-CN" altLang="zh-CN" sz="2400" dirty="0"/>
              <a:t>、生产工人工资 </a:t>
            </a:r>
            <a:r>
              <a:rPr lang="en-US" altLang="zh-CN" sz="2400" dirty="0"/>
              <a:t>    D</a:t>
            </a:r>
            <a:r>
              <a:rPr lang="zh-CN" altLang="zh-CN" sz="2400" dirty="0"/>
              <a:t>、管理人员工资</a:t>
            </a:r>
          </a:p>
          <a:p>
            <a:pPr>
              <a:lnSpc>
                <a:spcPct val="150000"/>
              </a:lnSpc>
            </a:pPr>
            <a:r>
              <a:rPr lang="en-US" altLang="zh-CN" sz="2400" dirty="0"/>
              <a:t>E</a:t>
            </a:r>
            <a:r>
              <a:rPr lang="zh-CN" altLang="zh-CN" sz="2400" dirty="0"/>
              <a:t>、设备折旧</a:t>
            </a:r>
          </a:p>
          <a:p>
            <a:r>
              <a:rPr lang="en-US" altLang="zh-CN" dirty="0"/>
              <a:t> </a:t>
            </a:r>
            <a:endParaRPr lang="zh-CN" altLang="zh-CN" dirty="0"/>
          </a:p>
          <a:p>
            <a:r>
              <a:rPr lang="en-US" altLang="zh-CN" dirty="0"/>
              <a:t> </a:t>
            </a:r>
            <a:endParaRPr lang="zh-CN" altLang="zh-CN" dirty="0"/>
          </a:p>
          <a:p>
            <a:pPr>
              <a:lnSpc>
                <a:spcPct val="150000"/>
              </a:lnSpc>
            </a:pPr>
            <a:endParaRPr lang="zh-CN" altLang="en-US" sz="2400" dirty="0"/>
          </a:p>
        </p:txBody>
      </p:sp>
      <p:sp>
        <p:nvSpPr>
          <p:cNvPr id="7" name="任意多边形 31"/>
          <p:cNvSpPr/>
          <p:nvPr/>
        </p:nvSpPr>
        <p:spPr>
          <a:xfrm flipH="1">
            <a:off x="902513" y="149010"/>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2B6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5946764" y="326573"/>
            <a:ext cx="298480"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 </a:t>
            </a:r>
          </a:p>
        </p:txBody>
      </p:sp>
      <p:sp>
        <p:nvSpPr>
          <p:cNvPr id="9" name="任意多边形 33"/>
          <p:cNvSpPr/>
          <p:nvPr/>
        </p:nvSpPr>
        <p:spPr>
          <a:xfrm rot="16200000" flipH="1">
            <a:off x="6262292" y="-2350593"/>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10" name="文本框 9"/>
          <p:cNvSpPr txBox="1"/>
          <p:nvPr/>
        </p:nvSpPr>
        <p:spPr>
          <a:xfrm>
            <a:off x="1775771" y="378334"/>
            <a:ext cx="1261884" cy="523220"/>
          </a:xfrm>
          <a:prstGeom prst="rect">
            <a:avLst/>
          </a:prstGeom>
          <a:noFill/>
        </p:spPr>
        <p:txBody>
          <a:bodyPr wrap="none" rtlCol="0">
            <a:spAutoFit/>
          </a:bodyPr>
          <a:lstStyle/>
          <a:p>
            <a:r>
              <a:rPr lang="zh-CN" altLang="en-US" sz="2800" b="1" dirty="0">
                <a:solidFill>
                  <a:schemeClr val="bg1"/>
                </a:solidFill>
                <a:cs typeface="+mn-ea"/>
                <a:sym typeface="+mn-lt"/>
              </a:rPr>
              <a:t>练习题</a:t>
            </a:r>
          </a:p>
        </p:txBody>
      </p:sp>
    </p:spTree>
    <p:extLst>
      <p:ext uri="{BB962C8B-B14F-4D97-AF65-F5344CB8AC3E}">
        <p14:creationId xmlns:p14="http://schemas.microsoft.com/office/powerpoint/2010/main" val="269534664"/>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682091" y="1270585"/>
            <a:ext cx="2231701" cy="4508927"/>
          </a:xfrm>
          <a:prstGeom prst="rect">
            <a:avLst/>
          </a:prstGeom>
          <a:noFill/>
        </p:spPr>
        <p:txBody>
          <a:bodyPr wrap="none" rtlCol="0">
            <a:spAutoFit/>
          </a:bodyPr>
          <a:lstStyle/>
          <a:p>
            <a:r>
              <a:rPr lang="en-US" altLang="zh-CN" sz="28700" b="1" dirty="0">
                <a:blipFill>
                  <a:blip r:embed="rId3"/>
                  <a:stretch>
                    <a:fillRect/>
                  </a:stretch>
                </a:blipFill>
                <a:cs typeface="+mn-ea"/>
                <a:sym typeface="+mn-lt"/>
              </a:rPr>
              <a:t>1</a:t>
            </a:r>
            <a:endParaRPr lang="zh-CN" altLang="en-US" sz="28700" b="1" dirty="0">
              <a:blipFill>
                <a:blip r:embed="rId3"/>
                <a:stretch>
                  <a:fillRect/>
                </a:stretch>
              </a:blipFill>
              <a:cs typeface="+mn-ea"/>
              <a:sym typeface="+mn-lt"/>
            </a:endParaRPr>
          </a:p>
        </p:txBody>
      </p:sp>
      <p:sp>
        <p:nvSpPr>
          <p:cNvPr id="4" name="任意多边形 3"/>
          <p:cNvSpPr/>
          <p:nvPr/>
        </p:nvSpPr>
        <p:spPr>
          <a:xfrm rot="12428467" flipH="1">
            <a:off x="4720861" y="652184"/>
            <a:ext cx="74239" cy="5553631"/>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14" name="矩形 13"/>
          <p:cNvSpPr/>
          <p:nvPr/>
        </p:nvSpPr>
        <p:spPr>
          <a:xfrm>
            <a:off x="5644513" y="1554142"/>
            <a:ext cx="6340197" cy="1938992"/>
          </a:xfrm>
          <a:prstGeom prst="rect">
            <a:avLst/>
          </a:prstGeom>
        </p:spPr>
        <p:txBody>
          <a:bodyPr wrap="none">
            <a:spAutoFit/>
          </a:bodyPr>
          <a:lstStyle/>
          <a:p>
            <a:pPr>
              <a:defRPr/>
            </a:pPr>
            <a:r>
              <a:rPr lang="zh-CN" altLang="en-US" sz="6000" b="1" kern="0" dirty="0">
                <a:solidFill>
                  <a:srgbClr val="4D78BF"/>
                </a:solidFill>
                <a:effectLst>
                  <a:glow rad="63500">
                    <a:prstClr val="white">
                      <a:lumMod val="65000"/>
                      <a:alpha val="40000"/>
                    </a:prstClr>
                  </a:glow>
                </a:effectLst>
                <a:cs typeface="+mn-ea"/>
                <a:sym typeface="+mn-lt"/>
              </a:rPr>
              <a:t>生产者的组织形式</a:t>
            </a:r>
          </a:p>
          <a:p>
            <a:pPr>
              <a:defRPr/>
            </a:pPr>
            <a:r>
              <a:rPr lang="zh-CN" altLang="en-US" sz="6000" b="1" kern="0" dirty="0">
                <a:solidFill>
                  <a:srgbClr val="4D78BF"/>
                </a:solidFill>
                <a:effectLst>
                  <a:glow rad="63500">
                    <a:prstClr val="white">
                      <a:lumMod val="65000"/>
                      <a:alpha val="40000"/>
                    </a:prstClr>
                  </a:glow>
                </a:effectLst>
                <a:cs typeface="+mn-ea"/>
                <a:sym typeface="+mn-lt"/>
              </a:rPr>
              <a:t>和企业理论</a:t>
            </a:r>
          </a:p>
        </p:txBody>
      </p:sp>
    </p:spTree>
  </p:cSld>
  <p:clrMapOvr>
    <a:masterClrMapping/>
  </p:clrMapOvr>
  <p:transition spd="slow" advClick="0" advTm="5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500"/>
                            </p:stCondLst>
                            <p:childTnLst>
                              <p:par>
                                <p:cTn id="13" presetID="22" presetClass="entr" presetSubtype="4"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206747" y="3771019"/>
            <a:ext cx="7680853" cy="646331"/>
          </a:xfrm>
          <a:prstGeom prst="rect">
            <a:avLst/>
          </a:prstGeom>
          <a:noFill/>
        </p:spPr>
        <p:txBody>
          <a:bodyPr wrap="square" rtlCol="0">
            <a:spAutoFit/>
          </a:bodyPr>
          <a:lstStyle/>
          <a:p>
            <a:pPr algn="ctr"/>
            <a:r>
              <a:rPr lang="zh-CN" altLang="en-US" sz="3600" dirty="0">
                <a:solidFill>
                  <a:srgbClr val="005790"/>
                </a:solidFill>
                <a:cs typeface="+mn-ea"/>
                <a:sym typeface="+mn-lt"/>
              </a:rPr>
              <a:t>第四次课内容结束</a:t>
            </a:r>
          </a:p>
        </p:txBody>
      </p:sp>
      <p:grpSp>
        <p:nvGrpSpPr>
          <p:cNvPr id="10" name="组合 9"/>
          <p:cNvGrpSpPr/>
          <p:nvPr/>
        </p:nvGrpSpPr>
        <p:grpSpPr>
          <a:xfrm>
            <a:off x="3762307" y="2510972"/>
            <a:ext cx="4540704" cy="1074057"/>
            <a:chOff x="3659868" y="841828"/>
            <a:chExt cx="4540704" cy="1074057"/>
          </a:xfrm>
          <a:solidFill>
            <a:srgbClr val="FF9999"/>
          </a:solidFill>
        </p:grpSpPr>
        <p:grpSp>
          <p:nvGrpSpPr>
            <p:cNvPr id="12" name="组合 11"/>
            <p:cNvGrpSpPr/>
            <p:nvPr/>
          </p:nvGrpSpPr>
          <p:grpSpPr>
            <a:xfrm>
              <a:off x="3659868" y="841828"/>
              <a:ext cx="4540704" cy="1074057"/>
              <a:chOff x="4429125" y="2685143"/>
              <a:chExt cx="4118758" cy="1182009"/>
            </a:xfrm>
            <a:grpFill/>
          </p:grpSpPr>
          <p:sp>
            <p:nvSpPr>
              <p:cNvPr id="14" name="Freeform 92"/>
              <p:cNvSpPr>
                <a:spLocks noEditPoints="1"/>
              </p:cNvSpPr>
              <p:nvPr/>
            </p:nvSpPr>
            <p:spPr bwMode="auto">
              <a:xfrm>
                <a:off x="4429125" y="2685143"/>
                <a:ext cx="4118758" cy="1182009"/>
              </a:xfrm>
              <a:custGeom>
                <a:avLst/>
                <a:gdLst>
                  <a:gd name="T0" fmla="*/ 1235 w 1305"/>
                  <a:gd name="T1" fmla="*/ 116 h 339"/>
                  <a:gd name="T2" fmla="*/ 1299 w 1305"/>
                  <a:gd name="T3" fmla="*/ 11 h 339"/>
                  <a:gd name="T4" fmla="*/ 868 w 1305"/>
                  <a:gd name="T5" fmla="*/ 14 h 339"/>
                  <a:gd name="T6" fmla="*/ 862 w 1305"/>
                  <a:gd name="T7" fmla="*/ 70 h 339"/>
                  <a:gd name="T8" fmla="*/ 408 w 1305"/>
                  <a:gd name="T9" fmla="*/ 31 h 339"/>
                  <a:gd name="T10" fmla="*/ 1 w 1305"/>
                  <a:gd name="T11" fmla="*/ 36 h 339"/>
                  <a:gd name="T12" fmla="*/ 20 w 1305"/>
                  <a:gd name="T13" fmla="*/ 231 h 339"/>
                  <a:gd name="T14" fmla="*/ 174 w 1305"/>
                  <a:gd name="T15" fmla="*/ 250 h 339"/>
                  <a:gd name="T16" fmla="*/ 61 w 1305"/>
                  <a:gd name="T17" fmla="*/ 177 h 339"/>
                  <a:gd name="T18" fmla="*/ 45 w 1305"/>
                  <a:gd name="T19" fmla="*/ 90 h 339"/>
                  <a:gd name="T20" fmla="*/ 44 w 1305"/>
                  <a:gd name="T21" fmla="*/ 40 h 339"/>
                  <a:gd name="T22" fmla="*/ 14 w 1305"/>
                  <a:gd name="T23" fmla="*/ 37 h 339"/>
                  <a:gd name="T24" fmla="*/ 189 w 1305"/>
                  <a:gd name="T25" fmla="*/ 89 h 339"/>
                  <a:gd name="T26" fmla="*/ 199 w 1305"/>
                  <a:gd name="T27" fmla="*/ 335 h 339"/>
                  <a:gd name="T28" fmla="*/ 778 w 1305"/>
                  <a:gd name="T29" fmla="*/ 327 h 339"/>
                  <a:gd name="T30" fmla="*/ 1061 w 1305"/>
                  <a:gd name="T31" fmla="*/ 273 h 339"/>
                  <a:gd name="T32" fmla="*/ 1076 w 1305"/>
                  <a:gd name="T33" fmla="*/ 231 h 339"/>
                  <a:gd name="T34" fmla="*/ 1299 w 1305"/>
                  <a:gd name="T35" fmla="*/ 209 h 339"/>
                  <a:gd name="T36" fmla="*/ 909 w 1305"/>
                  <a:gd name="T37" fmla="*/ 71 h 339"/>
                  <a:gd name="T38" fmla="*/ 925 w 1305"/>
                  <a:gd name="T39" fmla="*/ 71 h 339"/>
                  <a:gd name="T40" fmla="*/ 886 w 1305"/>
                  <a:gd name="T41" fmla="*/ 30 h 339"/>
                  <a:gd name="T42" fmla="*/ 870 w 1305"/>
                  <a:gd name="T43" fmla="*/ 25 h 339"/>
                  <a:gd name="T44" fmla="*/ 869 w 1305"/>
                  <a:gd name="T45" fmla="*/ 70 h 339"/>
                  <a:gd name="T46" fmla="*/ 399 w 1305"/>
                  <a:gd name="T47" fmla="*/ 56 h 339"/>
                  <a:gd name="T48" fmla="*/ 382 w 1305"/>
                  <a:gd name="T49" fmla="*/ 47 h 339"/>
                  <a:gd name="T50" fmla="*/ 382 w 1305"/>
                  <a:gd name="T51" fmla="*/ 47 h 339"/>
                  <a:gd name="T52" fmla="*/ 349 w 1305"/>
                  <a:gd name="T53" fmla="*/ 70 h 339"/>
                  <a:gd name="T54" fmla="*/ 325 w 1305"/>
                  <a:gd name="T55" fmla="*/ 63 h 339"/>
                  <a:gd name="T56" fmla="*/ 325 w 1305"/>
                  <a:gd name="T57" fmla="*/ 76 h 339"/>
                  <a:gd name="T58" fmla="*/ 318 w 1305"/>
                  <a:gd name="T59" fmla="*/ 76 h 339"/>
                  <a:gd name="T60" fmla="*/ 298 w 1305"/>
                  <a:gd name="T61" fmla="*/ 70 h 339"/>
                  <a:gd name="T62" fmla="*/ 1049 w 1305"/>
                  <a:gd name="T63" fmla="*/ 289 h 339"/>
                  <a:gd name="T64" fmla="*/ 1042 w 1305"/>
                  <a:gd name="T65" fmla="*/ 297 h 339"/>
                  <a:gd name="T66" fmla="*/ 762 w 1305"/>
                  <a:gd name="T67" fmla="*/ 315 h 339"/>
                  <a:gd name="T68" fmla="*/ 192 w 1305"/>
                  <a:gd name="T69" fmla="*/ 310 h 339"/>
                  <a:gd name="T70" fmla="*/ 213 w 1305"/>
                  <a:gd name="T71" fmla="*/ 302 h 339"/>
                  <a:gd name="T72" fmla="*/ 192 w 1305"/>
                  <a:gd name="T73" fmla="*/ 236 h 339"/>
                  <a:gd name="T74" fmla="*/ 223 w 1305"/>
                  <a:gd name="T75" fmla="*/ 111 h 339"/>
                  <a:gd name="T76" fmla="*/ 196 w 1305"/>
                  <a:gd name="T77" fmla="*/ 104 h 339"/>
                  <a:gd name="T78" fmla="*/ 1036 w 1305"/>
                  <a:gd name="T79" fmla="*/ 88 h 339"/>
                  <a:gd name="T80" fmla="*/ 1043 w 1305"/>
                  <a:gd name="T81" fmla="*/ 99 h 339"/>
                  <a:gd name="T82" fmla="*/ 1049 w 1305"/>
                  <a:gd name="T83" fmla="*/ 289 h 339"/>
                  <a:gd name="T84" fmla="*/ 947 w 1305"/>
                  <a:gd name="T85" fmla="*/ 72 h 339"/>
                  <a:gd name="T86" fmla="*/ 952 w 1305"/>
                  <a:gd name="T87" fmla="*/ 62 h 339"/>
                  <a:gd name="T88" fmla="*/ 968 w 1305"/>
                  <a:gd name="T89" fmla="*/ 72 h 339"/>
                  <a:gd name="T90" fmla="*/ 1004 w 1305"/>
                  <a:gd name="T91" fmla="*/ 73 h 339"/>
                  <a:gd name="T92" fmla="*/ 1176 w 1305"/>
                  <a:gd name="T93" fmla="*/ 209 h 339"/>
                  <a:gd name="T94" fmla="*/ 1059 w 1305"/>
                  <a:gd name="T95" fmla="*/ 210 h 339"/>
                  <a:gd name="T96" fmla="*/ 1071 w 1305"/>
                  <a:gd name="T97" fmla="*/ 206 h 339"/>
                  <a:gd name="T98" fmla="*/ 1044 w 1305"/>
                  <a:gd name="T99" fmla="*/ 78 h 339"/>
                  <a:gd name="T100" fmla="*/ 972 w 1305"/>
                  <a:gd name="T101" fmla="*/ 44 h 339"/>
                  <a:gd name="T102" fmla="*/ 949 w 1305"/>
                  <a:gd name="T103" fmla="*/ 41 h 339"/>
                  <a:gd name="T104" fmla="*/ 1232 w 1305"/>
                  <a:gd name="T105" fmla="*/ 99 h 339"/>
                  <a:gd name="T106" fmla="*/ 1269 w 1305"/>
                  <a:gd name="T107" fmla="*/ 185 h 339"/>
                  <a:gd name="T108" fmla="*/ 1280 w 1305"/>
                  <a:gd name="T109" fmla="*/ 18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05" h="339">
                    <a:moveTo>
                      <a:pt x="1303" y="200"/>
                    </a:moveTo>
                    <a:cubicBezTo>
                      <a:pt x="1293" y="186"/>
                      <a:pt x="1281" y="173"/>
                      <a:pt x="1269" y="160"/>
                    </a:cubicBezTo>
                    <a:cubicBezTo>
                      <a:pt x="1263" y="152"/>
                      <a:pt x="1256" y="145"/>
                      <a:pt x="1250" y="138"/>
                    </a:cubicBezTo>
                    <a:cubicBezTo>
                      <a:pt x="1244" y="132"/>
                      <a:pt x="1233" y="124"/>
                      <a:pt x="1235" y="116"/>
                    </a:cubicBezTo>
                    <a:cubicBezTo>
                      <a:pt x="1236" y="109"/>
                      <a:pt x="1245" y="99"/>
                      <a:pt x="1249" y="93"/>
                    </a:cubicBezTo>
                    <a:cubicBezTo>
                      <a:pt x="1254" y="85"/>
                      <a:pt x="1260" y="77"/>
                      <a:pt x="1265" y="68"/>
                    </a:cubicBezTo>
                    <a:cubicBezTo>
                      <a:pt x="1276" y="50"/>
                      <a:pt x="1287" y="32"/>
                      <a:pt x="1298" y="14"/>
                    </a:cubicBezTo>
                    <a:cubicBezTo>
                      <a:pt x="1299" y="13"/>
                      <a:pt x="1299" y="12"/>
                      <a:pt x="1299" y="11"/>
                    </a:cubicBezTo>
                    <a:cubicBezTo>
                      <a:pt x="1303" y="8"/>
                      <a:pt x="1300" y="0"/>
                      <a:pt x="1294" y="1"/>
                    </a:cubicBezTo>
                    <a:cubicBezTo>
                      <a:pt x="1154" y="22"/>
                      <a:pt x="1012" y="26"/>
                      <a:pt x="872" y="13"/>
                    </a:cubicBezTo>
                    <a:cubicBezTo>
                      <a:pt x="870" y="13"/>
                      <a:pt x="869" y="14"/>
                      <a:pt x="868" y="15"/>
                    </a:cubicBezTo>
                    <a:cubicBezTo>
                      <a:pt x="868" y="15"/>
                      <a:pt x="868" y="14"/>
                      <a:pt x="868" y="14"/>
                    </a:cubicBezTo>
                    <a:cubicBezTo>
                      <a:pt x="867" y="11"/>
                      <a:pt x="862" y="12"/>
                      <a:pt x="862" y="15"/>
                    </a:cubicBezTo>
                    <a:cubicBezTo>
                      <a:pt x="861" y="24"/>
                      <a:pt x="862" y="34"/>
                      <a:pt x="862" y="44"/>
                    </a:cubicBezTo>
                    <a:cubicBezTo>
                      <a:pt x="862" y="52"/>
                      <a:pt x="860" y="61"/>
                      <a:pt x="862" y="69"/>
                    </a:cubicBezTo>
                    <a:cubicBezTo>
                      <a:pt x="862" y="70"/>
                      <a:pt x="862" y="70"/>
                      <a:pt x="862" y="70"/>
                    </a:cubicBezTo>
                    <a:cubicBezTo>
                      <a:pt x="710" y="68"/>
                      <a:pt x="559" y="69"/>
                      <a:pt x="407" y="73"/>
                    </a:cubicBezTo>
                    <a:cubicBezTo>
                      <a:pt x="408" y="68"/>
                      <a:pt x="408" y="62"/>
                      <a:pt x="409" y="57"/>
                    </a:cubicBezTo>
                    <a:cubicBezTo>
                      <a:pt x="409" y="49"/>
                      <a:pt x="410" y="41"/>
                      <a:pt x="409" y="33"/>
                    </a:cubicBezTo>
                    <a:cubicBezTo>
                      <a:pt x="409" y="32"/>
                      <a:pt x="409" y="31"/>
                      <a:pt x="408" y="31"/>
                    </a:cubicBezTo>
                    <a:cubicBezTo>
                      <a:pt x="407" y="30"/>
                      <a:pt x="406" y="29"/>
                      <a:pt x="404" y="29"/>
                    </a:cubicBezTo>
                    <a:cubicBezTo>
                      <a:pt x="338" y="26"/>
                      <a:pt x="272" y="26"/>
                      <a:pt x="206" y="26"/>
                    </a:cubicBezTo>
                    <a:cubicBezTo>
                      <a:pt x="141" y="26"/>
                      <a:pt x="74" y="24"/>
                      <a:pt x="9" y="30"/>
                    </a:cubicBezTo>
                    <a:cubicBezTo>
                      <a:pt x="6" y="27"/>
                      <a:pt x="0" y="31"/>
                      <a:pt x="1" y="36"/>
                    </a:cubicBezTo>
                    <a:cubicBezTo>
                      <a:pt x="10" y="71"/>
                      <a:pt x="38" y="103"/>
                      <a:pt x="63" y="128"/>
                    </a:cubicBezTo>
                    <a:cubicBezTo>
                      <a:pt x="73" y="138"/>
                      <a:pt x="73" y="139"/>
                      <a:pt x="65" y="151"/>
                    </a:cubicBezTo>
                    <a:cubicBezTo>
                      <a:pt x="59" y="159"/>
                      <a:pt x="53" y="167"/>
                      <a:pt x="48" y="176"/>
                    </a:cubicBezTo>
                    <a:cubicBezTo>
                      <a:pt x="37" y="193"/>
                      <a:pt x="26" y="211"/>
                      <a:pt x="20" y="231"/>
                    </a:cubicBezTo>
                    <a:cubicBezTo>
                      <a:pt x="19" y="234"/>
                      <a:pt x="22" y="236"/>
                      <a:pt x="24" y="235"/>
                    </a:cubicBezTo>
                    <a:cubicBezTo>
                      <a:pt x="24" y="237"/>
                      <a:pt x="24" y="239"/>
                      <a:pt x="27" y="239"/>
                    </a:cubicBezTo>
                    <a:cubicBezTo>
                      <a:pt x="50" y="243"/>
                      <a:pt x="74" y="244"/>
                      <a:pt x="98" y="246"/>
                    </a:cubicBezTo>
                    <a:cubicBezTo>
                      <a:pt x="123" y="248"/>
                      <a:pt x="149" y="252"/>
                      <a:pt x="174" y="250"/>
                    </a:cubicBezTo>
                    <a:cubicBezTo>
                      <a:pt x="179" y="249"/>
                      <a:pt x="181" y="242"/>
                      <a:pt x="176" y="241"/>
                    </a:cubicBezTo>
                    <a:cubicBezTo>
                      <a:pt x="152" y="236"/>
                      <a:pt x="128" y="236"/>
                      <a:pt x="104" y="235"/>
                    </a:cubicBezTo>
                    <a:cubicBezTo>
                      <a:pt x="79" y="233"/>
                      <a:pt x="53" y="231"/>
                      <a:pt x="28" y="232"/>
                    </a:cubicBezTo>
                    <a:cubicBezTo>
                      <a:pt x="40" y="214"/>
                      <a:pt x="50" y="195"/>
                      <a:pt x="61" y="177"/>
                    </a:cubicBezTo>
                    <a:cubicBezTo>
                      <a:pt x="68" y="167"/>
                      <a:pt x="77" y="157"/>
                      <a:pt x="83" y="147"/>
                    </a:cubicBezTo>
                    <a:cubicBezTo>
                      <a:pt x="86" y="142"/>
                      <a:pt x="87" y="139"/>
                      <a:pt x="84" y="133"/>
                    </a:cubicBezTo>
                    <a:cubicBezTo>
                      <a:pt x="81" y="126"/>
                      <a:pt x="73" y="121"/>
                      <a:pt x="67" y="115"/>
                    </a:cubicBezTo>
                    <a:cubicBezTo>
                      <a:pt x="60" y="107"/>
                      <a:pt x="52" y="99"/>
                      <a:pt x="45" y="90"/>
                    </a:cubicBezTo>
                    <a:cubicBezTo>
                      <a:pt x="35" y="77"/>
                      <a:pt x="27" y="62"/>
                      <a:pt x="19" y="48"/>
                    </a:cubicBezTo>
                    <a:cubicBezTo>
                      <a:pt x="23" y="48"/>
                      <a:pt x="27" y="48"/>
                      <a:pt x="31" y="48"/>
                    </a:cubicBezTo>
                    <a:cubicBezTo>
                      <a:pt x="35" y="48"/>
                      <a:pt x="40" y="49"/>
                      <a:pt x="44" y="47"/>
                    </a:cubicBezTo>
                    <a:cubicBezTo>
                      <a:pt x="48" y="46"/>
                      <a:pt x="48" y="42"/>
                      <a:pt x="44" y="40"/>
                    </a:cubicBezTo>
                    <a:cubicBezTo>
                      <a:pt x="40" y="39"/>
                      <a:pt x="35" y="39"/>
                      <a:pt x="31" y="40"/>
                    </a:cubicBezTo>
                    <a:cubicBezTo>
                      <a:pt x="26" y="40"/>
                      <a:pt x="21" y="40"/>
                      <a:pt x="17" y="40"/>
                    </a:cubicBezTo>
                    <a:cubicBezTo>
                      <a:pt x="16" y="40"/>
                      <a:pt x="16" y="40"/>
                      <a:pt x="15" y="40"/>
                    </a:cubicBezTo>
                    <a:cubicBezTo>
                      <a:pt x="15" y="39"/>
                      <a:pt x="14" y="38"/>
                      <a:pt x="14" y="37"/>
                    </a:cubicBezTo>
                    <a:cubicBezTo>
                      <a:pt x="78" y="39"/>
                      <a:pt x="142" y="36"/>
                      <a:pt x="206" y="36"/>
                    </a:cubicBezTo>
                    <a:cubicBezTo>
                      <a:pt x="263" y="36"/>
                      <a:pt x="320" y="37"/>
                      <a:pt x="377" y="38"/>
                    </a:cubicBezTo>
                    <a:cubicBezTo>
                      <a:pt x="317" y="58"/>
                      <a:pt x="254" y="69"/>
                      <a:pt x="191" y="81"/>
                    </a:cubicBezTo>
                    <a:cubicBezTo>
                      <a:pt x="187" y="81"/>
                      <a:pt x="187" y="86"/>
                      <a:pt x="189" y="89"/>
                    </a:cubicBezTo>
                    <a:cubicBezTo>
                      <a:pt x="188" y="90"/>
                      <a:pt x="187" y="91"/>
                      <a:pt x="187" y="93"/>
                    </a:cubicBezTo>
                    <a:cubicBezTo>
                      <a:pt x="183" y="143"/>
                      <a:pt x="182" y="192"/>
                      <a:pt x="180" y="242"/>
                    </a:cubicBezTo>
                    <a:cubicBezTo>
                      <a:pt x="179" y="263"/>
                      <a:pt x="177" y="284"/>
                      <a:pt x="178" y="304"/>
                    </a:cubicBezTo>
                    <a:cubicBezTo>
                      <a:pt x="179" y="318"/>
                      <a:pt x="185" y="330"/>
                      <a:pt x="199" y="335"/>
                    </a:cubicBezTo>
                    <a:cubicBezTo>
                      <a:pt x="217" y="339"/>
                      <a:pt x="238" y="336"/>
                      <a:pt x="255" y="336"/>
                    </a:cubicBezTo>
                    <a:cubicBezTo>
                      <a:pt x="282" y="335"/>
                      <a:pt x="309" y="335"/>
                      <a:pt x="335" y="335"/>
                    </a:cubicBezTo>
                    <a:cubicBezTo>
                      <a:pt x="384" y="334"/>
                      <a:pt x="433" y="333"/>
                      <a:pt x="482" y="333"/>
                    </a:cubicBezTo>
                    <a:cubicBezTo>
                      <a:pt x="581" y="331"/>
                      <a:pt x="679" y="329"/>
                      <a:pt x="778" y="327"/>
                    </a:cubicBezTo>
                    <a:cubicBezTo>
                      <a:pt x="828" y="326"/>
                      <a:pt x="878" y="324"/>
                      <a:pt x="928" y="323"/>
                    </a:cubicBezTo>
                    <a:cubicBezTo>
                      <a:pt x="950" y="322"/>
                      <a:pt x="972" y="322"/>
                      <a:pt x="995" y="321"/>
                    </a:cubicBezTo>
                    <a:cubicBezTo>
                      <a:pt x="1011" y="321"/>
                      <a:pt x="1036" y="325"/>
                      <a:pt x="1051" y="315"/>
                    </a:cubicBezTo>
                    <a:cubicBezTo>
                      <a:pt x="1064" y="305"/>
                      <a:pt x="1061" y="287"/>
                      <a:pt x="1061" y="273"/>
                    </a:cubicBezTo>
                    <a:cubicBezTo>
                      <a:pt x="1060" y="259"/>
                      <a:pt x="1060" y="245"/>
                      <a:pt x="1059" y="232"/>
                    </a:cubicBezTo>
                    <a:cubicBezTo>
                      <a:pt x="1061" y="232"/>
                      <a:pt x="1063" y="232"/>
                      <a:pt x="1065" y="232"/>
                    </a:cubicBezTo>
                    <a:cubicBezTo>
                      <a:pt x="1068" y="233"/>
                      <a:pt x="1072" y="234"/>
                      <a:pt x="1074" y="233"/>
                    </a:cubicBezTo>
                    <a:cubicBezTo>
                      <a:pt x="1075" y="232"/>
                      <a:pt x="1076" y="232"/>
                      <a:pt x="1076" y="231"/>
                    </a:cubicBezTo>
                    <a:cubicBezTo>
                      <a:pt x="1090" y="231"/>
                      <a:pt x="1104" y="229"/>
                      <a:pt x="1118" y="227"/>
                    </a:cubicBezTo>
                    <a:cubicBezTo>
                      <a:pt x="1138" y="225"/>
                      <a:pt x="1159" y="223"/>
                      <a:pt x="1180" y="221"/>
                    </a:cubicBezTo>
                    <a:cubicBezTo>
                      <a:pt x="1199" y="219"/>
                      <a:pt x="1219" y="217"/>
                      <a:pt x="1239" y="215"/>
                    </a:cubicBezTo>
                    <a:cubicBezTo>
                      <a:pt x="1258" y="213"/>
                      <a:pt x="1280" y="214"/>
                      <a:pt x="1299" y="209"/>
                    </a:cubicBezTo>
                    <a:cubicBezTo>
                      <a:pt x="1301" y="208"/>
                      <a:pt x="1302" y="206"/>
                      <a:pt x="1302" y="204"/>
                    </a:cubicBezTo>
                    <a:cubicBezTo>
                      <a:pt x="1304" y="204"/>
                      <a:pt x="1305" y="202"/>
                      <a:pt x="1303" y="200"/>
                    </a:cubicBezTo>
                    <a:close/>
                    <a:moveTo>
                      <a:pt x="925" y="71"/>
                    </a:moveTo>
                    <a:cubicBezTo>
                      <a:pt x="919" y="71"/>
                      <a:pt x="914" y="71"/>
                      <a:pt x="909" y="71"/>
                    </a:cubicBezTo>
                    <a:cubicBezTo>
                      <a:pt x="908" y="66"/>
                      <a:pt x="907" y="60"/>
                      <a:pt x="906" y="55"/>
                    </a:cubicBezTo>
                    <a:cubicBezTo>
                      <a:pt x="905" y="49"/>
                      <a:pt x="905" y="43"/>
                      <a:pt x="904" y="37"/>
                    </a:cubicBezTo>
                    <a:cubicBezTo>
                      <a:pt x="910" y="39"/>
                      <a:pt x="916" y="41"/>
                      <a:pt x="922" y="43"/>
                    </a:cubicBezTo>
                    <a:cubicBezTo>
                      <a:pt x="920" y="52"/>
                      <a:pt x="920" y="63"/>
                      <a:pt x="925" y="71"/>
                    </a:cubicBezTo>
                    <a:close/>
                    <a:moveTo>
                      <a:pt x="900" y="35"/>
                    </a:moveTo>
                    <a:cubicBezTo>
                      <a:pt x="899" y="46"/>
                      <a:pt x="898" y="60"/>
                      <a:pt x="901" y="71"/>
                    </a:cubicBezTo>
                    <a:cubicBezTo>
                      <a:pt x="897" y="71"/>
                      <a:pt x="894" y="71"/>
                      <a:pt x="890" y="71"/>
                    </a:cubicBezTo>
                    <a:cubicBezTo>
                      <a:pt x="889" y="57"/>
                      <a:pt x="886" y="44"/>
                      <a:pt x="886" y="30"/>
                    </a:cubicBezTo>
                    <a:cubicBezTo>
                      <a:pt x="890" y="32"/>
                      <a:pt x="895" y="34"/>
                      <a:pt x="900" y="35"/>
                    </a:cubicBezTo>
                    <a:close/>
                    <a:moveTo>
                      <a:pt x="869" y="69"/>
                    </a:moveTo>
                    <a:cubicBezTo>
                      <a:pt x="873" y="61"/>
                      <a:pt x="872" y="51"/>
                      <a:pt x="872" y="42"/>
                    </a:cubicBezTo>
                    <a:cubicBezTo>
                      <a:pt x="872" y="36"/>
                      <a:pt x="871" y="30"/>
                      <a:pt x="870" y="25"/>
                    </a:cubicBezTo>
                    <a:cubicBezTo>
                      <a:pt x="870" y="25"/>
                      <a:pt x="870" y="25"/>
                      <a:pt x="870" y="25"/>
                    </a:cubicBezTo>
                    <a:cubicBezTo>
                      <a:pt x="874" y="26"/>
                      <a:pt x="877" y="27"/>
                      <a:pt x="880" y="28"/>
                    </a:cubicBezTo>
                    <a:cubicBezTo>
                      <a:pt x="879" y="42"/>
                      <a:pt x="878" y="57"/>
                      <a:pt x="882" y="71"/>
                    </a:cubicBezTo>
                    <a:cubicBezTo>
                      <a:pt x="878" y="71"/>
                      <a:pt x="873" y="70"/>
                      <a:pt x="869" y="70"/>
                    </a:cubicBezTo>
                    <a:cubicBezTo>
                      <a:pt x="869" y="70"/>
                      <a:pt x="869" y="70"/>
                      <a:pt x="869" y="69"/>
                    </a:cubicBezTo>
                    <a:close/>
                    <a:moveTo>
                      <a:pt x="388" y="45"/>
                    </a:moveTo>
                    <a:cubicBezTo>
                      <a:pt x="392" y="43"/>
                      <a:pt x="397" y="42"/>
                      <a:pt x="402" y="40"/>
                    </a:cubicBezTo>
                    <a:cubicBezTo>
                      <a:pt x="401" y="45"/>
                      <a:pt x="400" y="51"/>
                      <a:pt x="399" y="56"/>
                    </a:cubicBezTo>
                    <a:cubicBezTo>
                      <a:pt x="398" y="62"/>
                      <a:pt x="397" y="68"/>
                      <a:pt x="397" y="73"/>
                    </a:cubicBezTo>
                    <a:cubicBezTo>
                      <a:pt x="395" y="73"/>
                      <a:pt x="392" y="74"/>
                      <a:pt x="389" y="74"/>
                    </a:cubicBezTo>
                    <a:cubicBezTo>
                      <a:pt x="387" y="64"/>
                      <a:pt x="386" y="55"/>
                      <a:pt x="388" y="45"/>
                    </a:cubicBezTo>
                    <a:close/>
                    <a:moveTo>
                      <a:pt x="382" y="47"/>
                    </a:moveTo>
                    <a:cubicBezTo>
                      <a:pt x="380" y="56"/>
                      <a:pt x="379" y="65"/>
                      <a:pt x="381" y="74"/>
                    </a:cubicBezTo>
                    <a:cubicBezTo>
                      <a:pt x="377" y="74"/>
                      <a:pt x="373" y="74"/>
                      <a:pt x="368" y="74"/>
                    </a:cubicBezTo>
                    <a:cubicBezTo>
                      <a:pt x="369" y="66"/>
                      <a:pt x="369" y="59"/>
                      <a:pt x="368" y="51"/>
                    </a:cubicBezTo>
                    <a:cubicBezTo>
                      <a:pt x="373" y="49"/>
                      <a:pt x="377" y="48"/>
                      <a:pt x="382" y="47"/>
                    </a:cubicBezTo>
                    <a:close/>
                    <a:moveTo>
                      <a:pt x="363" y="52"/>
                    </a:moveTo>
                    <a:cubicBezTo>
                      <a:pt x="363" y="60"/>
                      <a:pt x="362" y="67"/>
                      <a:pt x="361" y="74"/>
                    </a:cubicBezTo>
                    <a:cubicBezTo>
                      <a:pt x="357" y="75"/>
                      <a:pt x="353" y="75"/>
                      <a:pt x="349" y="75"/>
                    </a:cubicBezTo>
                    <a:cubicBezTo>
                      <a:pt x="350" y="73"/>
                      <a:pt x="349" y="72"/>
                      <a:pt x="349" y="70"/>
                    </a:cubicBezTo>
                    <a:cubicBezTo>
                      <a:pt x="349" y="66"/>
                      <a:pt x="349" y="61"/>
                      <a:pt x="348" y="57"/>
                    </a:cubicBezTo>
                    <a:cubicBezTo>
                      <a:pt x="353" y="55"/>
                      <a:pt x="358" y="54"/>
                      <a:pt x="363" y="52"/>
                    </a:cubicBezTo>
                    <a:close/>
                    <a:moveTo>
                      <a:pt x="325" y="71"/>
                    </a:moveTo>
                    <a:cubicBezTo>
                      <a:pt x="325" y="68"/>
                      <a:pt x="325" y="66"/>
                      <a:pt x="325" y="63"/>
                    </a:cubicBezTo>
                    <a:cubicBezTo>
                      <a:pt x="331" y="61"/>
                      <a:pt x="337" y="60"/>
                      <a:pt x="343" y="58"/>
                    </a:cubicBezTo>
                    <a:cubicBezTo>
                      <a:pt x="343" y="62"/>
                      <a:pt x="343" y="66"/>
                      <a:pt x="342" y="70"/>
                    </a:cubicBezTo>
                    <a:cubicBezTo>
                      <a:pt x="342" y="72"/>
                      <a:pt x="342" y="73"/>
                      <a:pt x="342" y="75"/>
                    </a:cubicBezTo>
                    <a:cubicBezTo>
                      <a:pt x="336" y="75"/>
                      <a:pt x="330" y="75"/>
                      <a:pt x="325" y="76"/>
                    </a:cubicBezTo>
                    <a:cubicBezTo>
                      <a:pt x="325" y="74"/>
                      <a:pt x="325" y="72"/>
                      <a:pt x="325" y="71"/>
                    </a:cubicBezTo>
                    <a:close/>
                    <a:moveTo>
                      <a:pt x="320" y="64"/>
                    </a:moveTo>
                    <a:cubicBezTo>
                      <a:pt x="320" y="66"/>
                      <a:pt x="319" y="68"/>
                      <a:pt x="319" y="70"/>
                    </a:cubicBezTo>
                    <a:cubicBezTo>
                      <a:pt x="319" y="72"/>
                      <a:pt x="318" y="74"/>
                      <a:pt x="318" y="76"/>
                    </a:cubicBezTo>
                    <a:cubicBezTo>
                      <a:pt x="313" y="76"/>
                      <a:pt x="309" y="76"/>
                      <a:pt x="304" y="76"/>
                    </a:cubicBezTo>
                    <a:cubicBezTo>
                      <a:pt x="303" y="74"/>
                      <a:pt x="302" y="71"/>
                      <a:pt x="302" y="69"/>
                    </a:cubicBezTo>
                    <a:cubicBezTo>
                      <a:pt x="308" y="67"/>
                      <a:pt x="314" y="66"/>
                      <a:pt x="320" y="64"/>
                    </a:cubicBezTo>
                    <a:close/>
                    <a:moveTo>
                      <a:pt x="298" y="70"/>
                    </a:moveTo>
                    <a:cubicBezTo>
                      <a:pt x="298" y="72"/>
                      <a:pt x="298" y="74"/>
                      <a:pt x="299" y="76"/>
                    </a:cubicBezTo>
                    <a:cubicBezTo>
                      <a:pt x="286" y="77"/>
                      <a:pt x="274" y="77"/>
                      <a:pt x="261" y="78"/>
                    </a:cubicBezTo>
                    <a:cubicBezTo>
                      <a:pt x="273" y="75"/>
                      <a:pt x="286" y="72"/>
                      <a:pt x="298" y="70"/>
                    </a:cubicBezTo>
                    <a:close/>
                    <a:moveTo>
                      <a:pt x="1049" y="289"/>
                    </a:moveTo>
                    <a:cubicBezTo>
                      <a:pt x="1047" y="288"/>
                      <a:pt x="1045" y="289"/>
                      <a:pt x="1042" y="289"/>
                    </a:cubicBezTo>
                    <a:cubicBezTo>
                      <a:pt x="1039" y="289"/>
                      <a:pt x="1037" y="289"/>
                      <a:pt x="1034" y="289"/>
                    </a:cubicBezTo>
                    <a:cubicBezTo>
                      <a:pt x="1031" y="290"/>
                      <a:pt x="1031" y="296"/>
                      <a:pt x="1034" y="297"/>
                    </a:cubicBezTo>
                    <a:cubicBezTo>
                      <a:pt x="1037" y="297"/>
                      <a:pt x="1039" y="297"/>
                      <a:pt x="1042" y="297"/>
                    </a:cubicBezTo>
                    <a:cubicBezTo>
                      <a:pt x="1044" y="297"/>
                      <a:pt x="1046" y="297"/>
                      <a:pt x="1048" y="297"/>
                    </a:cubicBezTo>
                    <a:cubicBezTo>
                      <a:pt x="1048" y="297"/>
                      <a:pt x="1048" y="297"/>
                      <a:pt x="1048" y="297"/>
                    </a:cubicBezTo>
                    <a:cubicBezTo>
                      <a:pt x="1044" y="311"/>
                      <a:pt x="1025" y="308"/>
                      <a:pt x="1015" y="308"/>
                    </a:cubicBezTo>
                    <a:cubicBezTo>
                      <a:pt x="930" y="311"/>
                      <a:pt x="846" y="313"/>
                      <a:pt x="762" y="315"/>
                    </a:cubicBezTo>
                    <a:cubicBezTo>
                      <a:pt x="593" y="319"/>
                      <a:pt x="424" y="321"/>
                      <a:pt x="255" y="323"/>
                    </a:cubicBezTo>
                    <a:cubicBezTo>
                      <a:pt x="244" y="323"/>
                      <a:pt x="233" y="323"/>
                      <a:pt x="222" y="323"/>
                    </a:cubicBezTo>
                    <a:cubicBezTo>
                      <a:pt x="217" y="323"/>
                      <a:pt x="212" y="324"/>
                      <a:pt x="207" y="323"/>
                    </a:cubicBezTo>
                    <a:cubicBezTo>
                      <a:pt x="198" y="321"/>
                      <a:pt x="194" y="316"/>
                      <a:pt x="192" y="310"/>
                    </a:cubicBezTo>
                    <a:cubicBezTo>
                      <a:pt x="192" y="310"/>
                      <a:pt x="193" y="310"/>
                      <a:pt x="193" y="310"/>
                    </a:cubicBezTo>
                    <a:cubicBezTo>
                      <a:pt x="195" y="310"/>
                      <a:pt x="198" y="310"/>
                      <a:pt x="200" y="310"/>
                    </a:cubicBezTo>
                    <a:cubicBezTo>
                      <a:pt x="204" y="311"/>
                      <a:pt x="209" y="311"/>
                      <a:pt x="213" y="310"/>
                    </a:cubicBezTo>
                    <a:cubicBezTo>
                      <a:pt x="217" y="309"/>
                      <a:pt x="217" y="303"/>
                      <a:pt x="213" y="302"/>
                    </a:cubicBezTo>
                    <a:cubicBezTo>
                      <a:pt x="209" y="301"/>
                      <a:pt x="204" y="302"/>
                      <a:pt x="200" y="302"/>
                    </a:cubicBezTo>
                    <a:cubicBezTo>
                      <a:pt x="197" y="302"/>
                      <a:pt x="193" y="302"/>
                      <a:pt x="191" y="304"/>
                    </a:cubicBezTo>
                    <a:cubicBezTo>
                      <a:pt x="190" y="303"/>
                      <a:pt x="190" y="301"/>
                      <a:pt x="190" y="299"/>
                    </a:cubicBezTo>
                    <a:cubicBezTo>
                      <a:pt x="189" y="278"/>
                      <a:pt x="192" y="257"/>
                      <a:pt x="192" y="236"/>
                    </a:cubicBezTo>
                    <a:cubicBezTo>
                      <a:pt x="194" y="195"/>
                      <a:pt x="195" y="154"/>
                      <a:pt x="196" y="112"/>
                    </a:cubicBezTo>
                    <a:cubicBezTo>
                      <a:pt x="196" y="113"/>
                      <a:pt x="197" y="113"/>
                      <a:pt x="198" y="113"/>
                    </a:cubicBezTo>
                    <a:cubicBezTo>
                      <a:pt x="202" y="113"/>
                      <a:pt x="207" y="113"/>
                      <a:pt x="211" y="113"/>
                    </a:cubicBezTo>
                    <a:cubicBezTo>
                      <a:pt x="215" y="113"/>
                      <a:pt x="219" y="113"/>
                      <a:pt x="223" y="111"/>
                    </a:cubicBezTo>
                    <a:cubicBezTo>
                      <a:pt x="225" y="110"/>
                      <a:pt x="225" y="107"/>
                      <a:pt x="223" y="106"/>
                    </a:cubicBezTo>
                    <a:cubicBezTo>
                      <a:pt x="219" y="103"/>
                      <a:pt x="215" y="104"/>
                      <a:pt x="211" y="104"/>
                    </a:cubicBezTo>
                    <a:cubicBezTo>
                      <a:pt x="207" y="104"/>
                      <a:pt x="202" y="104"/>
                      <a:pt x="197" y="104"/>
                    </a:cubicBezTo>
                    <a:cubicBezTo>
                      <a:pt x="197" y="104"/>
                      <a:pt x="196" y="104"/>
                      <a:pt x="196" y="104"/>
                    </a:cubicBezTo>
                    <a:cubicBezTo>
                      <a:pt x="196" y="100"/>
                      <a:pt x="196" y="97"/>
                      <a:pt x="196" y="93"/>
                    </a:cubicBezTo>
                    <a:cubicBezTo>
                      <a:pt x="196" y="92"/>
                      <a:pt x="196" y="91"/>
                      <a:pt x="196" y="91"/>
                    </a:cubicBezTo>
                    <a:cubicBezTo>
                      <a:pt x="475" y="80"/>
                      <a:pt x="754" y="78"/>
                      <a:pt x="1033" y="85"/>
                    </a:cubicBezTo>
                    <a:cubicBezTo>
                      <a:pt x="1034" y="86"/>
                      <a:pt x="1035" y="87"/>
                      <a:pt x="1036" y="88"/>
                    </a:cubicBezTo>
                    <a:cubicBezTo>
                      <a:pt x="1038" y="88"/>
                      <a:pt x="1039" y="90"/>
                      <a:pt x="1040" y="92"/>
                    </a:cubicBezTo>
                    <a:cubicBezTo>
                      <a:pt x="1039" y="92"/>
                      <a:pt x="1037" y="91"/>
                      <a:pt x="1035" y="90"/>
                    </a:cubicBezTo>
                    <a:cubicBezTo>
                      <a:pt x="1031" y="89"/>
                      <a:pt x="1028" y="93"/>
                      <a:pt x="1032" y="96"/>
                    </a:cubicBezTo>
                    <a:cubicBezTo>
                      <a:pt x="1035" y="98"/>
                      <a:pt x="1039" y="99"/>
                      <a:pt x="1043" y="99"/>
                    </a:cubicBezTo>
                    <a:cubicBezTo>
                      <a:pt x="1046" y="113"/>
                      <a:pt x="1044" y="135"/>
                      <a:pt x="1044" y="142"/>
                    </a:cubicBezTo>
                    <a:cubicBezTo>
                      <a:pt x="1045" y="164"/>
                      <a:pt x="1045" y="185"/>
                      <a:pt x="1046" y="207"/>
                    </a:cubicBezTo>
                    <a:cubicBezTo>
                      <a:pt x="1047" y="227"/>
                      <a:pt x="1047" y="247"/>
                      <a:pt x="1048" y="266"/>
                    </a:cubicBezTo>
                    <a:cubicBezTo>
                      <a:pt x="1048" y="272"/>
                      <a:pt x="1050" y="281"/>
                      <a:pt x="1049" y="289"/>
                    </a:cubicBezTo>
                    <a:close/>
                    <a:moveTo>
                      <a:pt x="928" y="45"/>
                    </a:moveTo>
                    <a:cubicBezTo>
                      <a:pt x="934" y="48"/>
                      <a:pt x="940" y="50"/>
                      <a:pt x="946" y="52"/>
                    </a:cubicBezTo>
                    <a:cubicBezTo>
                      <a:pt x="946" y="56"/>
                      <a:pt x="946" y="59"/>
                      <a:pt x="946" y="62"/>
                    </a:cubicBezTo>
                    <a:cubicBezTo>
                      <a:pt x="947" y="66"/>
                      <a:pt x="946" y="69"/>
                      <a:pt x="947" y="72"/>
                    </a:cubicBezTo>
                    <a:cubicBezTo>
                      <a:pt x="942" y="72"/>
                      <a:pt x="937" y="72"/>
                      <a:pt x="932" y="71"/>
                    </a:cubicBezTo>
                    <a:cubicBezTo>
                      <a:pt x="931" y="66"/>
                      <a:pt x="929" y="62"/>
                      <a:pt x="928" y="57"/>
                    </a:cubicBezTo>
                    <a:cubicBezTo>
                      <a:pt x="927" y="53"/>
                      <a:pt x="927" y="49"/>
                      <a:pt x="928" y="45"/>
                    </a:cubicBezTo>
                    <a:close/>
                    <a:moveTo>
                      <a:pt x="952" y="62"/>
                    </a:moveTo>
                    <a:cubicBezTo>
                      <a:pt x="952" y="59"/>
                      <a:pt x="952" y="57"/>
                      <a:pt x="951" y="54"/>
                    </a:cubicBezTo>
                    <a:cubicBezTo>
                      <a:pt x="957" y="56"/>
                      <a:pt x="962" y="58"/>
                      <a:pt x="967" y="60"/>
                    </a:cubicBezTo>
                    <a:cubicBezTo>
                      <a:pt x="968" y="62"/>
                      <a:pt x="968" y="64"/>
                      <a:pt x="968" y="67"/>
                    </a:cubicBezTo>
                    <a:cubicBezTo>
                      <a:pt x="968" y="68"/>
                      <a:pt x="968" y="70"/>
                      <a:pt x="968" y="72"/>
                    </a:cubicBezTo>
                    <a:cubicBezTo>
                      <a:pt x="963" y="72"/>
                      <a:pt x="958" y="72"/>
                      <a:pt x="953" y="72"/>
                    </a:cubicBezTo>
                    <a:cubicBezTo>
                      <a:pt x="954" y="68"/>
                      <a:pt x="953" y="65"/>
                      <a:pt x="952" y="62"/>
                    </a:cubicBezTo>
                    <a:close/>
                    <a:moveTo>
                      <a:pt x="974" y="62"/>
                    </a:moveTo>
                    <a:cubicBezTo>
                      <a:pt x="984" y="66"/>
                      <a:pt x="994" y="69"/>
                      <a:pt x="1004" y="73"/>
                    </a:cubicBezTo>
                    <a:cubicBezTo>
                      <a:pt x="994" y="73"/>
                      <a:pt x="984" y="72"/>
                      <a:pt x="975" y="72"/>
                    </a:cubicBezTo>
                    <a:cubicBezTo>
                      <a:pt x="975" y="69"/>
                      <a:pt x="975" y="66"/>
                      <a:pt x="974" y="62"/>
                    </a:cubicBezTo>
                    <a:close/>
                    <a:moveTo>
                      <a:pt x="1239" y="203"/>
                    </a:moveTo>
                    <a:cubicBezTo>
                      <a:pt x="1218" y="205"/>
                      <a:pt x="1197" y="207"/>
                      <a:pt x="1176" y="209"/>
                    </a:cubicBezTo>
                    <a:cubicBezTo>
                      <a:pt x="1156" y="211"/>
                      <a:pt x="1135" y="213"/>
                      <a:pt x="1114" y="216"/>
                    </a:cubicBezTo>
                    <a:cubicBezTo>
                      <a:pt x="1098" y="218"/>
                      <a:pt x="1080" y="219"/>
                      <a:pt x="1064" y="225"/>
                    </a:cubicBezTo>
                    <a:cubicBezTo>
                      <a:pt x="1062" y="225"/>
                      <a:pt x="1061" y="225"/>
                      <a:pt x="1059" y="225"/>
                    </a:cubicBezTo>
                    <a:cubicBezTo>
                      <a:pt x="1059" y="220"/>
                      <a:pt x="1059" y="215"/>
                      <a:pt x="1059" y="210"/>
                    </a:cubicBezTo>
                    <a:cubicBezTo>
                      <a:pt x="1062" y="212"/>
                      <a:pt x="1065" y="213"/>
                      <a:pt x="1069" y="214"/>
                    </a:cubicBezTo>
                    <a:cubicBezTo>
                      <a:pt x="1073" y="214"/>
                      <a:pt x="1078" y="215"/>
                      <a:pt x="1081" y="212"/>
                    </a:cubicBezTo>
                    <a:cubicBezTo>
                      <a:pt x="1082" y="211"/>
                      <a:pt x="1082" y="210"/>
                      <a:pt x="1081" y="209"/>
                    </a:cubicBezTo>
                    <a:cubicBezTo>
                      <a:pt x="1078" y="206"/>
                      <a:pt x="1075" y="207"/>
                      <a:pt x="1071" y="206"/>
                    </a:cubicBezTo>
                    <a:cubicBezTo>
                      <a:pt x="1067" y="206"/>
                      <a:pt x="1062" y="205"/>
                      <a:pt x="1058" y="204"/>
                    </a:cubicBezTo>
                    <a:cubicBezTo>
                      <a:pt x="1058" y="199"/>
                      <a:pt x="1058" y="193"/>
                      <a:pt x="1058" y="188"/>
                    </a:cubicBezTo>
                    <a:cubicBezTo>
                      <a:pt x="1057" y="161"/>
                      <a:pt x="1056" y="135"/>
                      <a:pt x="1055" y="109"/>
                    </a:cubicBezTo>
                    <a:cubicBezTo>
                      <a:pt x="1055" y="97"/>
                      <a:pt x="1054" y="84"/>
                      <a:pt x="1044" y="78"/>
                    </a:cubicBezTo>
                    <a:cubicBezTo>
                      <a:pt x="1043" y="76"/>
                      <a:pt x="1042" y="75"/>
                      <a:pt x="1040" y="74"/>
                    </a:cubicBezTo>
                    <a:cubicBezTo>
                      <a:pt x="1012" y="64"/>
                      <a:pt x="983" y="53"/>
                      <a:pt x="955" y="43"/>
                    </a:cubicBezTo>
                    <a:cubicBezTo>
                      <a:pt x="957" y="43"/>
                      <a:pt x="959" y="43"/>
                      <a:pt x="962" y="44"/>
                    </a:cubicBezTo>
                    <a:cubicBezTo>
                      <a:pt x="965" y="44"/>
                      <a:pt x="969" y="46"/>
                      <a:pt x="972" y="44"/>
                    </a:cubicBezTo>
                    <a:cubicBezTo>
                      <a:pt x="974" y="44"/>
                      <a:pt x="974" y="42"/>
                      <a:pt x="973" y="40"/>
                    </a:cubicBezTo>
                    <a:cubicBezTo>
                      <a:pt x="972" y="36"/>
                      <a:pt x="966" y="36"/>
                      <a:pt x="962" y="35"/>
                    </a:cubicBezTo>
                    <a:cubicBezTo>
                      <a:pt x="957" y="35"/>
                      <a:pt x="953" y="36"/>
                      <a:pt x="949" y="39"/>
                    </a:cubicBezTo>
                    <a:cubicBezTo>
                      <a:pt x="949" y="40"/>
                      <a:pt x="949" y="40"/>
                      <a:pt x="949" y="41"/>
                    </a:cubicBezTo>
                    <a:cubicBezTo>
                      <a:pt x="937" y="37"/>
                      <a:pt x="926" y="32"/>
                      <a:pt x="914" y="28"/>
                    </a:cubicBezTo>
                    <a:cubicBezTo>
                      <a:pt x="1038" y="37"/>
                      <a:pt x="1162" y="32"/>
                      <a:pt x="1285" y="14"/>
                    </a:cubicBezTo>
                    <a:cubicBezTo>
                      <a:pt x="1273" y="33"/>
                      <a:pt x="1261" y="52"/>
                      <a:pt x="1249" y="71"/>
                    </a:cubicBezTo>
                    <a:cubicBezTo>
                      <a:pt x="1244" y="80"/>
                      <a:pt x="1238" y="89"/>
                      <a:pt x="1232" y="99"/>
                    </a:cubicBezTo>
                    <a:cubicBezTo>
                      <a:pt x="1228" y="105"/>
                      <a:pt x="1222" y="111"/>
                      <a:pt x="1222" y="119"/>
                    </a:cubicBezTo>
                    <a:cubicBezTo>
                      <a:pt x="1221" y="132"/>
                      <a:pt x="1240" y="145"/>
                      <a:pt x="1248" y="153"/>
                    </a:cubicBezTo>
                    <a:cubicBezTo>
                      <a:pt x="1257" y="164"/>
                      <a:pt x="1267" y="174"/>
                      <a:pt x="1276" y="184"/>
                    </a:cubicBezTo>
                    <a:cubicBezTo>
                      <a:pt x="1274" y="184"/>
                      <a:pt x="1272" y="185"/>
                      <a:pt x="1269" y="185"/>
                    </a:cubicBezTo>
                    <a:cubicBezTo>
                      <a:pt x="1266" y="186"/>
                      <a:pt x="1262" y="186"/>
                      <a:pt x="1258" y="186"/>
                    </a:cubicBezTo>
                    <a:cubicBezTo>
                      <a:pt x="1255" y="186"/>
                      <a:pt x="1255" y="190"/>
                      <a:pt x="1257" y="191"/>
                    </a:cubicBezTo>
                    <a:cubicBezTo>
                      <a:pt x="1261" y="192"/>
                      <a:pt x="1265" y="192"/>
                      <a:pt x="1270" y="192"/>
                    </a:cubicBezTo>
                    <a:cubicBezTo>
                      <a:pt x="1273" y="192"/>
                      <a:pt x="1278" y="192"/>
                      <a:pt x="1280" y="189"/>
                    </a:cubicBezTo>
                    <a:cubicBezTo>
                      <a:pt x="1281" y="189"/>
                      <a:pt x="1281" y="189"/>
                      <a:pt x="1281" y="189"/>
                    </a:cubicBezTo>
                    <a:cubicBezTo>
                      <a:pt x="1284" y="192"/>
                      <a:pt x="1288" y="196"/>
                      <a:pt x="1292" y="199"/>
                    </a:cubicBezTo>
                    <a:cubicBezTo>
                      <a:pt x="1274" y="198"/>
                      <a:pt x="1256" y="201"/>
                      <a:pt x="1239" y="203"/>
                    </a:cubicBezTo>
                    <a:close/>
                  </a:path>
                </a:pathLst>
              </a:custGeom>
              <a:grpFill/>
              <a:ln>
                <a:noFill/>
              </a:ln>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5" name="Freeform 93"/>
              <p:cNvSpPr/>
              <p:nvPr/>
            </p:nvSpPr>
            <p:spPr bwMode="auto">
              <a:xfrm>
                <a:off x="4583754" y="3442044"/>
                <a:ext cx="84343" cy="38883"/>
              </a:xfrm>
              <a:custGeom>
                <a:avLst/>
                <a:gdLst>
                  <a:gd name="T0" fmla="*/ 21 w 27"/>
                  <a:gd name="T1" fmla="*/ 1 h 11"/>
                  <a:gd name="T2" fmla="*/ 3 w 27"/>
                  <a:gd name="T3" fmla="*/ 0 h 11"/>
                  <a:gd name="T4" fmla="*/ 2 w 27"/>
                  <a:gd name="T5" fmla="*/ 5 h 11"/>
                  <a:gd name="T6" fmla="*/ 20 w 27"/>
                  <a:gd name="T7" fmla="*/ 9 h 11"/>
                  <a:gd name="T8" fmla="*/ 21 w 27"/>
                  <a:gd name="T9" fmla="*/ 1 h 11"/>
                </a:gdLst>
                <a:ahLst/>
                <a:cxnLst>
                  <a:cxn ang="0">
                    <a:pos x="T0" y="T1"/>
                  </a:cxn>
                  <a:cxn ang="0">
                    <a:pos x="T2" y="T3"/>
                  </a:cxn>
                  <a:cxn ang="0">
                    <a:pos x="T4" y="T5"/>
                  </a:cxn>
                  <a:cxn ang="0">
                    <a:pos x="T6" y="T7"/>
                  </a:cxn>
                  <a:cxn ang="0">
                    <a:pos x="T8" y="T9"/>
                  </a:cxn>
                </a:cxnLst>
                <a:rect l="0" t="0" r="r" b="b"/>
                <a:pathLst>
                  <a:path w="27" h="11">
                    <a:moveTo>
                      <a:pt x="21" y="1"/>
                    </a:moveTo>
                    <a:cubicBezTo>
                      <a:pt x="15" y="0"/>
                      <a:pt x="9" y="0"/>
                      <a:pt x="3" y="0"/>
                    </a:cubicBezTo>
                    <a:cubicBezTo>
                      <a:pt x="0" y="0"/>
                      <a:pt x="0" y="4"/>
                      <a:pt x="2" y="5"/>
                    </a:cubicBezTo>
                    <a:cubicBezTo>
                      <a:pt x="8" y="6"/>
                      <a:pt x="14" y="8"/>
                      <a:pt x="20" y="9"/>
                    </a:cubicBezTo>
                    <a:cubicBezTo>
                      <a:pt x="26" y="11"/>
                      <a:pt x="27" y="1"/>
                      <a:pt x="2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6" name="Freeform 94"/>
              <p:cNvSpPr/>
              <p:nvPr/>
            </p:nvSpPr>
            <p:spPr bwMode="auto">
              <a:xfrm>
                <a:off x="4712611" y="3439451"/>
                <a:ext cx="117143" cy="33698"/>
              </a:xfrm>
              <a:custGeom>
                <a:avLst/>
                <a:gdLst>
                  <a:gd name="T0" fmla="*/ 32 w 37"/>
                  <a:gd name="T1" fmla="*/ 2 h 10"/>
                  <a:gd name="T2" fmla="*/ 4 w 37"/>
                  <a:gd name="T3" fmla="*/ 0 h 10"/>
                  <a:gd name="T4" fmla="*/ 4 w 37"/>
                  <a:gd name="T5" fmla="*/ 6 h 10"/>
                  <a:gd name="T6" fmla="*/ 31 w 37"/>
                  <a:gd name="T7" fmla="*/ 10 h 10"/>
                  <a:gd name="T8" fmla="*/ 32 w 37"/>
                  <a:gd name="T9" fmla="*/ 2 h 10"/>
                </a:gdLst>
                <a:ahLst/>
                <a:cxnLst>
                  <a:cxn ang="0">
                    <a:pos x="T0" y="T1"/>
                  </a:cxn>
                  <a:cxn ang="0">
                    <a:pos x="T2" y="T3"/>
                  </a:cxn>
                  <a:cxn ang="0">
                    <a:pos x="T4" y="T5"/>
                  </a:cxn>
                  <a:cxn ang="0">
                    <a:pos x="T6" y="T7"/>
                  </a:cxn>
                  <a:cxn ang="0">
                    <a:pos x="T8" y="T9"/>
                  </a:cxn>
                </a:cxnLst>
                <a:rect l="0" t="0" r="r" b="b"/>
                <a:pathLst>
                  <a:path w="37" h="10">
                    <a:moveTo>
                      <a:pt x="32" y="2"/>
                    </a:moveTo>
                    <a:cubicBezTo>
                      <a:pt x="23" y="0"/>
                      <a:pt x="14" y="0"/>
                      <a:pt x="4" y="0"/>
                    </a:cubicBezTo>
                    <a:cubicBezTo>
                      <a:pt x="1" y="0"/>
                      <a:pt x="0" y="5"/>
                      <a:pt x="4" y="6"/>
                    </a:cubicBezTo>
                    <a:cubicBezTo>
                      <a:pt x="13" y="8"/>
                      <a:pt x="22" y="10"/>
                      <a:pt x="31" y="10"/>
                    </a:cubicBezTo>
                    <a:cubicBezTo>
                      <a:pt x="36" y="10"/>
                      <a:pt x="37" y="2"/>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7" name="Freeform 95"/>
              <p:cNvSpPr/>
              <p:nvPr/>
            </p:nvSpPr>
            <p:spPr bwMode="auto">
              <a:xfrm>
                <a:off x="4888327" y="3439451"/>
                <a:ext cx="96058" cy="38883"/>
              </a:xfrm>
              <a:custGeom>
                <a:avLst/>
                <a:gdLst>
                  <a:gd name="T0" fmla="*/ 28 w 30"/>
                  <a:gd name="T1" fmla="*/ 3 h 11"/>
                  <a:gd name="T2" fmla="*/ 17 w 30"/>
                  <a:gd name="T3" fmla="*/ 1 h 11"/>
                  <a:gd name="T4" fmla="*/ 4 w 30"/>
                  <a:gd name="T5" fmla="*/ 3 h 11"/>
                  <a:gd name="T6" fmla="*/ 4 w 30"/>
                  <a:gd name="T7" fmla="*/ 9 h 11"/>
                  <a:gd name="T8" fmla="*/ 17 w 30"/>
                  <a:gd name="T9" fmla="*/ 10 h 11"/>
                  <a:gd name="T10" fmla="*/ 28 w 30"/>
                  <a:gd name="T11" fmla="*/ 9 h 11"/>
                  <a:gd name="T12" fmla="*/ 28 w 30"/>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0" h="11">
                    <a:moveTo>
                      <a:pt x="28" y="3"/>
                    </a:moveTo>
                    <a:cubicBezTo>
                      <a:pt x="25" y="0"/>
                      <a:pt x="21" y="1"/>
                      <a:pt x="17" y="1"/>
                    </a:cubicBezTo>
                    <a:cubicBezTo>
                      <a:pt x="13" y="2"/>
                      <a:pt x="8" y="2"/>
                      <a:pt x="4" y="3"/>
                    </a:cubicBezTo>
                    <a:cubicBezTo>
                      <a:pt x="0" y="3"/>
                      <a:pt x="0" y="8"/>
                      <a:pt x="4" y="9"/>
                    </a:cubicBezTo>
                    <a:cubicBezTo>
                      <a:pt x="8" y="9"/>
                      <a:pt x="13" y="10"/>
                      <a:pt x="17" y="10"/>
                    </a:cubicBezTo>
                    <a:cubicBezTo>
                      <a:pt x="21" y="11"/>
                      <a:pt x="25" y="11"/>
                      <a:pt x="28" y="9"/>
                    </a:cubicBezTo>
                    <a:cubicBezTo>
                      <a:pt x="30" y="7"/>
                      <a:pt x="30" y="4"/>
                      <a:pt x="28"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8" name="Freeform 96"/>
              <p:cNvSpPr/>
              <p:nvPr/>
            </p:nvSpPr>
            <p:spPr bwMode="auto">
              <a:xfrm>
                <a:off x="5169471" y="3734953"/>
                <a:ext cx="124173" cy="49251"/>
              </a:xfrm>
              <a:custGeom>
                <a:avLst/>
                <a:gdLst>
                  <a:gd name="T0" fmla="*/ 36 w 39"/>
                  <a:gd name="T1" fmla="*/ 2 h 14"/>
                  <a:gd name="T2" fmla="*/ 22 w 39"/>
                  <a:gd name="T3" fmla="*/ 1 h 14"/>
                  <a:gd name="T4" fmla="*/ 6 w 39"/>
                  <a:gd name="T5" fmla="*/ 2 h 14"/>
                  <a:gd name="T6" fmla="*/ 5 w 39"/>
                  <a:gd name="T7" fmla="*/ 11 h 14"/>
                  <a:gd name="T8" fmla="*/ 37 w 39"/>
                  <a:gd name="T9" fmla="*/ 7 h 14"/>
                  <a:gd name="T10" fmla="*/ 36 w 39"/>
                  <a:gd name="T11" fmla="*/ 2 h 14"/>
                </a:gdLst>
                <a:ahLst/>
                <a:cxnLst>
                  <a:cxn ang="0">
                    <a:pos x="T0" y="T1"/>
                  </a:cxn>
                  <a:cxn ang="0">
                    <a:pos x="T2" y="T3"/>
                  </a:cxn>
                  <a:cxn ang="0">
                    <a:pos x="T4" y="T5"/>
                  </a:cxn>
                  <a:cxn ang="0">
                    <a:pos x="T6" y="T7"/>
                  </a:cxn>
                  <a:cxn ang="0">
                    <a:pos x="T8" y="T9"/>
                  </a:cxn>
                  <a:cxn ang="0">
                    <a:pos x="T10" y="T11"/>
                  </a:cxn>
                </a:cxnLst>
                <a:rect l="0" t="0" r="r" b="b"/>
                <a:pathLst>
                  <a:path w="39" h="14">
                    <a:moveTo>
                      <a:pt x="36" y="2"/>
                    </a:moveTo>
                    <a:cubicBezTo>
                      <a:pt x="31" y="0"/>
                      <a:pt x="27" y="1"/>
                      <a:pt x="22" y="1"/>
                    </a:cubicBezTo>
                    <a:cubicBezTo>
                      <a:pt x="17" y="2"/>
                      <a:pt x="11" y="2"/>
                      <a:pt x="6" y="2"/>
                    </a:cubicBezTo>
                    <a:cubicBezTo>
                      <a:pt x="2" y="2"/>
                      <a:pt x="0" y="10"/>
                      <a:pt x="5" y="11"/>
                    </a:cubicBezTo>
                    <a:cubicBezTo>
                      <a:pt x="15" y="12"/>
                      <a:pt x="28" y="14"/>
                      <a:pt x="37" y="7"/>
                    </a:cubicBezTo>
                    <a:cubicBezTo>
                      <a:pt x="39" y="5"/>
                      <a:pt x="38" y="3"/>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9" name="Freeform 97"/>
              <p:cNvSpPr/>
              <p:nvPr/>
            </p:nvSpPr>
            <p:spPr bwMode="auto">
              <a:xfrm>
                <a:off x="5373299" y="3721993"/>
                <a:ext cx="119487" cy="49251"/>
              </a:xfrm>
              <a:custGeom>
                <a:avLst/>
                <a:gdLst>
                  <a:gd name="T0" fmla="*/ 34 w 38"/>
                  <a:gd name="T1" fmla="*/ 3 h 14"/>
                  <a:gd name="T2" fmla="*/ 4 w 38"/>
                  <a:gd name="T3" fmla="*/ 4 h 14"/>
                  <a:gd name="T4" fmla="*/ 4 w 38"/>
                  <a:gd name="T5" fmla="*/ 11 h 14"/>
                  <a:gd name="T6" fmla="*/ 34 w 38"/>
                  <a:gd name="T7" fmla="*/ 11 h 14"/>
                  <a:gd name="T8" fmla="*/ 34 w 38"/>
                  <a:gd name="T9" fmla="*/ 3 h 14"/>
                </a:gdLst>
                <a:ahLst/>
                <a:cxnLst>
                  <a:cxn ang="0">
                    <a:pos x="T0" y="T1"/>
                  </a:cxn>
                  <a:cxn ang="0">
                    <a:pos x="T2" y="T3"/>
                  </a:cxn>
                  <a:cxn ang="0">
                    <a:pos x="T4" y="T5"/>
                  </a:cxn>
                  <a:cxn ang="0">
                    <a:pos x="T6" y="T7"/>
                  </a:cxn>
                  <a:cxn ang="0">
                    <a:pos x="T8" y="T9"/>
                  </a:cxn>
                </a:cxnLst>
                <a:rect l="0" t="0" r="r" b="b"/>
                <a:pathLst>
                  <a:path w="38" h="14">
                    <a:moveTo>
                      <a:pt x="34" y="3"/>
                    </a:moveTo>
                    <a:cubicBezTo>
                      <a:pt x="26" y="0"/>
                      <a:pt x="14" y="3"/>
                      <a:pt x="4" y="4"/>
                    </a:cubicBezTo>
                    <a:cubicBezTo>
                      <a:pt x="0" y="4"/>
                      <a:pt x="0" y="10"/>
                      <a:pt x="4" y="11"/>
                    </a:cubicBezTo>
                    <a:cubicBezTo>
                      <a:pt x="14" y="11"/>
                      <a:pt x="26" y="14"/>
                      <a:pt x="34" y="11"/>
                    </a:cubicBezTo>
                    <a:cubicBezTo>
                      <a:pt x="38" y="10"/>
                      <a:pt x="38" y="5"/>
                      <a:pt x="3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0" name="Freeform 98"/>
              <p:cNvSpPr/>
              <p:nvPr/>
            </p:nvSpPr>
            <p:spPr bwMode="auto">
              <a:xfrm>
                <a:off x="5567758" y="3724584"/>
                <a:ext cx="107772" cy="38883"/>
              </a:xfrm>
              <a:custGeom>
                <a:avLst/>
                <a:gdLst>
                  <a:gd name="T0" fmla="*/ 30 w 34"/>
                  <a:gd name="T1" fmla="*/ 1 h 11"/>
                  <a:gd name="T2" fmla="*/ 16 w 34"/>
                  <a:gd name="T3" fmla="*/ 2 h 11"/>
                  <a:gd name="T4" fmla="*/ 2 w 34"/>
                  <a:gd name="T5" fmla="*/ 4 h 11"/>
                  <a:gd name="T6" fmla="*/ 1 w 34"/>
                  <a:gd name="T7" fmla="*/ 8 h 11"/>
                  <a:gd name="T8" fmla="*/ 17 w 34"/>
                  <a:gd name="T9" fmla="*/ 11 h 11"/>
                  <a:gd name="T10" fmla="*/ 32 w 34"/>
                  <a:gd name="T11" fmla="*/ 7 h 11"/>
                  <a:gd name="T12" fmla="*/ 30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0" y="1"/>
                    </a:moveTo>
                    <a:cubicBezTo>
                      <a:pt x="26" y="0"/>
                      <a:pt x="21" y="2"/>
                      <a:pt x="16" y="2"/>
                    </a:cubicBezTo>
                    <a:cubicBezTo>
                      <a:pt x="11" y="2"/>
                      <a:pt x="6" y="2"/>
                      <a:pt x="2" y="4"/>
                    </a:cubicBezTo>
                    <a:cubicBezTo>
                      <a:pt x="0" y="5"/>
                      <a:pt x="0" y="7"/>
                      <a:pt x="1" y="8"/>
                    </a:cubicBezTo>
                    <a:cubicBezTo>
                      <a:pt x="6" y="11"/>
                      <a:pt x="12" y="11"/>
                      <a:pt x="17" y="11"/>
                    </a:cubicBezTo>
                    <a:cubicBezTo>
                      <a:pt x="22" y="11"/>
                      <a:pt x="28" y="11"/>
                      <a:pt x="32" y="7"/>
                    </a:cubicBezTo>
                    <a:cubicBezTo>
                      <a:pt x="34" y="5"/>
                      <a:pt x="33" y="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1" name="Freeform 99"/>
              <p:cNvSpPr/>
              <p:nvPr/>
            </p:nvSpPr>
            <p:spPr bwMode="auto">
              <a:xfrm>
                <a:off x="5720043" y="3729769"/>
                <a:ext cx="107772" cy="33698"/>
              </a:xfrm>
              <a:custGeom>
                <a:avLst/>
                <a:gdLst>
                  <a:gd name="T0" fmla="*/ 28 w 34"/>
                  <a:gd name="T1" fmla="*/ 0 h 10"/>
                  <a:gd name="T2" fmla="*/ 3 w 34"/>
                  <a:gd name="T3" fmla="*/ 3 h 10"/>
                  <a:gd name="T4" fmla="*/ 3 w 34"/>
                  <a:gd name="T5" fmla="*/ 8 h 10"/>
                  <a:gd name="T6" fmla="*/ 28 w 34"/>
                  <a:gd name="T7" fmla="*/ 10 h 10"/>
                  <a:gd name="T8" fmla="*/ 28 w 34"/>
                  <a:gd name="T9" fmla="*/ 0 h 10"/>
                </a:gdLst>
                <a:ahLst/>
                <a:cxnLst>
                  <a:cxn ang="0">
                    <a:pos x="T0" y="T1"/>
                  </a:cxn>
                  <a:cxn ang="0">
                    <a:pos x="T2" y="T3"/>
                  </a:cxn>
                  <a:cxn ang="0">
                    <a:pos x="T4" y="T5"/>
                  </a:cxn>
                  <a:cxn ang="0">
                    <a:pos x="T6" y="T7"/>
                  </a:cxn>
                  <a:cxn ang="0">
                    <a:pos x="T8" y="T9"/>
                  </a:cxn>
                </a:cxnLst>
                <a:rect l="0" t="0" r="r" b="b"/>
                <a:pathLst>
                  <a:path w="34" h="10">
                    <a:moveTo>
                      <a:pt x="28" y="0"/>
                    </a:moveTo>
                    <a:cubicBezTo>
                      <a:pt x="20" y="0"/>
                      <a:pt x="12" y="2"/>
                      <a:pt x="3" y="3"/>
                    </a:cubicBezTo>
                    <a:cubicBezTo>
                      <a:pt x="0" y="3"/>
                      <a:pt x="0" y="7"/>
                      <a:pt x="3" y="8"/>
                    </a:cubicBezTo>
                    <a:cubicBezTo>
                      <a:pt x="12" y="9"/>
                      <a:pt x="20" y="10"/>
                      <a:pt x="28" y="10"/>
                    </a:cubicBezTo>
                    <a:cubicBezTo>
                      <a:pt x="34" y="10"/>
                      <a:pt x="34" y="1"/>
                      <a:pt x="2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2" name="Freeform 100"/>
              <p:cNvSpPr/>
              <p:nvPr/>
            </p:nvSpPr>
            <p:spPr bwMode="auto">
              <a:xfrm>
                <a:off x="5893415" y="3719400"/>
                <a:ext cx="110115" cy="44067"/>
              </a:xfrm>
              <a:custGeom>
                <a:avLst/>
                <a:gdLst>
                  <a:gd name="T0" fmla="*/ 32 w 35"/>
                  <a:gd name="T1" fmla="*/ 1 h 13"/>
                  <a:gd name="T2" fmla="*/ 19 w 35"/>
                  <a:gd name="T3" fmla="*/ 2 h 13"/>
                  <a:gd name="T4" fmla="*/ 4 w 35"/>
                  <a:gd name="T5" fmla="*/ 3 h 13"/>
                  <a:gd name="T6" fmla="*/ 3 w 35"/>
                  <a:gd name="T7" fmla="*/ 8 h 13"/>
                  <a:gd name="T8" fmla="*/ 33 w 35"/>
                  <a:gd name="T9" fmla="*/ 7 h 13"/>
                  <a:gd name="T10" fmla="*/ 32 w 35"/>
                  <a:gd name="T11" fmla="*/ 1 h 13"/>
                </a:gdLst>
                <a:ahLst/>
                <a:cxnLst>
                  <a:cxn ang="0">
                    <a:pos x="T0" y="T1"/>
                  </a:cxn>
                  <a:cxn ang="0">
                    <a:pos x="T2" y="T3"/>
                  </a:cxn>
                  <a:cxn ang="0">
                    <a:pos x="T4" y="T5"/>
                  </a:cxn>
                  <a:cxn ang="0">
                    <a:pos x="T6" y="T7"/>
                  </a:cxn>
                  <a:cxn ang="0">
                    <a:pos x="T8" y="T9"/>
                  </a:cxn>
                  <a:cxn ang="0">
                    <a:pos x="T10" y="T11"/>
                  </a:cxn>
                </a:cxnLst>
                <a:rect l="0" t="0" r="r" b="b"/>
                <a:pathLst>
                  <a:path w="35" h="13">
                    <a:moveTo>
                      <a:pt x="32" y="1"/>
                    </a:moveTo>
                    <a:cubicBezTo>
                      <a:pt x="28" y="0"/>
                      <a:pt x="23" y="2"/>
                      <a:pt x="19" y="2"/>
                    </a:cubicBezTo>
                    <a:cubicBezTo>
                      <a:pt x="14" y="3"/>
                      <a:pt x="9" y="3"/>
                      <a:pt x="4" y="3"/>
                    </a:cubicBezTo>
                    <a:cubicBezTo>
                      <a:pt x="1" y="3"/>
                      <a:pt x="0" y="8"/>
                      <a:pt x="3" y="8"/>
                    </a:cubicBezTo>
                    <a:cubicBezTo>
                      <a:pt x="12" y="10"/>
                      <a:pt x="26" y="13"/>
                      <a:pt x="33" y="7"/>
                    </a:cubicBezTo>
                    <a:cubicBezTo>
                      <a:pt x="35" y="5"/>
                      <a:pt x="34" y="2"/>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3" name="Freeform 101"/>
              <p:cNvSpPr/>
              <p:nvPr/>
            </p:nvSpPr>
            <p:spPr bwMode="auto">
              <a:xfrm>
                <a:off x="6073817" y="3721993"/>
                <a:ext cx="121829" cy="51843"/>
              </a:xfrm>
              <a:custGeom>
                <a:avLst/>
                <a:gdLst>
                  <a:gd name="T0" fmla="*/ 32 w 39"/>
                  <a:gd name="T1" fmla="*/ 0 h 15"/>
                  <a:gd name="T2" fmla="*/ 5 w 39"/>
                  <a:gd name="T3" fmla="*/ 2 h 15"/>
                  <a:gd name="T4" fmla="*/ 3 w 39"/>
                  <a:gd name="T5" fmla="*/ 7 h 15"/>
                  <a:gd name="T6" fmla="*/ 35 w 39"/>
                  <a:gd name="T7" fmla="*/ 7 h 15"/>
                  <a:gd name="T8" fmla="*/ 32 w 39"/>
                  <a:gd name="T9" fmla="*/ 0 h 15"/>
                </a:gdLst>
                <a:ahLst/>
                <a:cxnLst>
                  <a:cxn ang="0">
                    <a:pos x="T0" y="T1"/>
                  </a:cxn>
                  <a:cxn ang="0">
                    <a:pos x="T2" y="T3"/>
                  </a:cxn>
                  <a:cxn ang="0">
                    <a:pos x="T4" y="T5"/>
                  </a:cxn>
                  <a:cxn ang="0">
                    <a:pos x="T6" y="T7"/>
                  </a:cxn>
                  <a:cxn ang="0">
                    <a:pos x="T8" y="T9"/>
                  </a:cxn>
                </a:cxnLst>
                <a:rect l="0" t="0" r="r" b="b"/>
                <a:pathLst>
                  <a:path w="39" h="15">
                    <a:moveTo>
                      <a:pt x="32" y="0"/>
                    </a:moveTo>
                    <a:cubicBezTo>
                      <a:pt x="23" y="2"/>
                      <a:pt x="14" y="4"/>
                      <a:pt x="5" y="2"/>
                    </a:cubicBezTo>
                    <a:cubicBezTo>
                      <a:pt x="2" y="1"/>
                      <a:pt x="0" y="5"/>
                      <a:pt x="3" y="7"/>
                    </a:cubicBezTo>
                    <a:cubicBezTo>
                      <a:pt x="13" y="12"/>
                      <a:pt x="26" y="15"/>
                      <a:pt x="35" y="7"/>
                    </a:cubicBezTo>
                    <a:cubicBezTo>
                      <a:pt x="39" y="5"/>
                      <a:pt x="37" y="0"/>
                      <a:pt x="3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4" name="Freeform 102"/>
              <p:cNvSpPr/>
              <p:nvPr/>
            </p:nvSpPr>
            <p:spPr bwMode="auto">
              <a:xfrm>
                <a:off x="6261246" y="3711625"/>
                <a:ext cx="126515" cy="44067"/>
              </a:xfrm>
              <a:custGeom>
                <a:avLst/>
                <a:gdLst>
                  <a:gd name="T0" fmla="*/ 34 w 40"/>
                  <a:gd name="T1" fmla="*/ 1 h 13"/>
                  <a:gd name="T2" fmla="*/ 19 w 40"/>
                  <a:gd name="T3" fmla="*/ 1 h 13"/>
                  <a:gd name="T4" fmla="*/ 5 w 40"/>
                  <a:gd name="T5" fmla="*/ 1 h 13"/>
                  <a:gd name="T6" fmla="*/ 4 w 40"/>
                  <a:gd name="T7" fmla="*/ 7 h 13"/>
                  <a:gd name="T8" fmla="*/ 35 w 40"/>
                  <a:gd name="T9" fmla="*/ 10 h 13"/>
                  <a:gd name="T10" fmla="*/ 34 w 40"/>
                  <a:gd name="T11" fmla="*/ 1 h 13"/>
                </a:gdLst>
                <a:ahLst/>
                <a:cxnLst>
                  <a:cxn ang="0">
                    <a:pos x="T0" y="T1"/>
                  </a:cxn>
                  <a:cxn ang="0">
                    <a:pos x="T2" y="T3"/>
                  </a:cxn>
                  <a:cxn ang="0">
                    <a:pos x="T4" y="T5"/>
                  </a:cxn>
                  <a:cxn ang="0">
                    <a:pos x="T6" y="T7"/>
                  </a:cxn>
                  <a:cxn ang="0">
                    <a:pos x="T8" y="T9"/>
                  </a:cxn>
                  <a:cxn ang="0">
                    <a:pos x="T10" y="T11"/>
                  </a:cxn>
                </a:cxnLst>
                <a:rect l="0" t="0" r="r" b="b"/>
                <a:pathLst>
                  <a:path w="40" h="13">
                    <a:moveTo>
                      <a:pt x="34" y="1"/>
                    </a:moveTo>
                    <a:cubicBezTo>
                      <a:pt x="29" y="1"/>
                      <a:pt x="24" y="1"/>
                      <a:pt x="19" y="1"/>
                    </a:cubicBezTo>
                    <a:cubicBezTo>
                      <a:pt x="14" y="1"/>
                      <a:pt x="10" y="1"/>
                      <a:pt x="5" y="1"/>
                    </a:cubicBezTo>
                    <a:cubicBezTo>
                      <a:pt x="1" y="0"/>
                      <a:pt x="0" y="6"/>
                      <a:pt x="4" y="7"/>
                    </a:cubicBezTo>
                    <a:cubicBezTo>
                      <a:pt x="13" y="10"/>
                      <a:pt x="26" y="13"/>
                      <a:pt x="35" y="10"/>
                    </a:cubicBezTo>
                    <a:cubicBezTo>
                      <a:pt x="40" y="8"/>
                      <a:pt x="39" y="2"/>
                      <a:pt x="3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5" name="Freeform 103"/>
              <p:cNvSpPr/>
              <p:nvPr/>
            </p:nvSpPr>
            <p:spPr bwMode="auto">
              <a:xfrm>
                <a:off x="6448675" y="3706440"/>
                <a:ext cx="126515" cy="46658"/>
              </a:xfrm>
              <a:custGeom>
                <a:avLst/>
                <a:gdLst>
                  <a:gd name="T0" fmla="*/ 36 w 40"/>
                  <a:gd name="T1" fmla="*/ 3 h 13"/>
                  <a:gd name="T2" fmla="*/ 4 w 40"/>
                  <a:gd name="T3" fmla="*/ 4 h 13"/>
                  <a:gd name="T4" fmla="*/ 4 w 40"/>
                  <a:gd name="T5" fmla="*/ 10 h 13"/>
                  <a:gd name="T6" fmla="*/ 36 w 40"/>
                  <a:gd name="T7" fmla="*/ 11 h 13"/>
                  <a:gd name="T8" fmla="*/ 36 w 40"/>
                  <a:gd name="T9" fmla="*/ 3 h 13"/>
                </a:gdLst>
                <a:ahLst/>
                <a:cxnLst>
                  <a:cxn ang="0">
                    <a:pos x="T0" y="T1"/>
                  </a:cxn>
                  <a:cxn ang="0">
                    <a:pos x="T2" y="T3"/>
                  </a:cxn>
                  <a:cxn ang="0">
                    <a:pos x="T4" y="T5"/>
                  </a:cxn>
                  <a:cxn ang="0">
                    <a:pos x="T6" y="T7"/>
                  </a:cxn>
                  <a:cxn ang="0">
                    <a:pos x="T8" y="T9"/>
                  </a:cxn>
                </a:cxnLst>
                <a:rect l="0" t="0" r="r" b="b"/>
                <a:pathLst>
                  <a:path w="40" h="13">
                    <a:moveTo>
                      <a:pt x="36" y="3"/>
                    </a:moveTo>
                    <a:cubicBezTo>
                      <a:pt x="26" y="0"/>
                      <a:pt x="14" y="2"/>
                      <a:pt x="4" y="4"/>
                    </a:cubicBezTo>
                    <a:cubicBezTo>
                      <a:pt x="0" y="4"/>
                      <a:pt x="0" y="9"/>
                      <a:pt x="4" y="10"/>
                    </a:cubicBezTo>
                    <a:cubicBezTo>
                      <a:pt x="14" y="11"/>
                      <a:pt x="26" y="13"/>
                      <a:pt x="36" y="11"/>
                    </a:cubicBezTo>
                    <a:cubicBezTo>
                      <a:pt x="40" y="10"/>
                      <a:pt x="40" y="4"/>
                      <a:pt x="3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6" name="Freeform 104"/>
              <p:cNvSpPr/>
              <p:nvPr/>
            </p:nvSpPr>
            <p:spPr bwMode="auto">
              <a:xfrm>
                <a:off x="6643132" y="3711625"/>
                <a:ext cx="121829" cy="38883"/>
              </a:xfrm>
              <a:custGeom>
                <a:avLst/>
                <a:gdLst>
                  <a:gd name="T0" fmla="*/ 34 w 38"/>
                  <a:gd name="T1" fmla="*/ 2 h 11"/>
                  <a:gd name="T2" fmla="*/ 20 w 38"/>
                  <a:gd name="T3" fmla="*/ 1 h 11"/>
                  <a:gd name="T4" fmla="*/ 4 w 38"/>
                  <a:gd name="T5" fmla="*/ 2 h 11"/>
                  <a:gd name="T6" fmla="*/ 4 w 38"/>
                  <a:gd name="T7" fmla="*/ 9 h 11"/>
                  <a:gd name="T8" fmla="*/ 20 w 38"/>
                  <a:gd name="T9" fmla="*/ 10 h 11"/>
                  <a:gd name="T10" fmla="*/ 34 w 38"/>
                  <a:gd name="T11" fmla="*/ 10 h 11"/>
                  <a:gd name="T12" fmla="*/ 34 w 38"/>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8" h="11">
                    <a:moveTo>
                      <a:pt x="34" y="2"/>
                    </a:moveTo>
                    <a:cubicBezTo>
                      <a:pt x="30" y="0"/>
                      <a:pt x="24" y="1"/>
                      <a:pt x="20" y="1"/>
                    </a:cubicBezTo>
                    <a:cubicBezTo>
                      <a:pt x="15" y="2"/>
                      <a:pt x="9" y="2"/>
                      <a:pt x="4" y="2"/>
                    </a:cubicBezTo>
                    <a:cubicBezTo>
                      <a:pt x="0" y="3"/>
                      <a:pt x="0" y="9"/>
                      <a:pt x="4" y="9"/>
                    </a:cubicBezTo>
                    <a:cubicBezTo>
                      <a:pt x="9" y="9"/>
                      <a:pt x="15" y="10"/>
                      <a:pt x="20" y="10"/>
                    </a:cubicBezTo>
                    <a:cubicBezTo>
                      <a:pt x="24" y="10"/>
                      <a:pt x="30" y="11"/>
                      <a:pt x="34" y="10"/>
                    </a:cubicBezTo>
                    <a:cubicBezTo>
                      <a:pt x="38" y="8"/>
                      <a:pt x="38" y="3"/>
                      <a:pt x="3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7" name="Freeform 105"/>
              <p:cNvSpPr/>
              <p:nvPr/>
            </p:nvSpPr>
            <p:spPr bwMode="auto">
              <a:xfrm>
                <a:off x="6828219" y="3711625"/>
                <a:ext cx="93715" cy="44067"/>
              </a:xfrm>
              <a:custGeom>
                <a:avLst/>
                <a:gdLst>
                  <a:gd name="T0" fmla="*/ 27 w 30"/>
                  <a:gd name="T1" fmla="*/ 3 h 13"/>
                  <a:gd name="T2" fmla="*/ 17 w 30"/>
                  <a:gd name="T3" fmla="*/ 2 h 13"/>
                  <a:gd name="T4" fmla="*/ 5 w 30"/>
                  <a:gd name="T5" fmla="*/ 1 h 13"/>
                  <a:gd name="T6" fmla="*/ 3 w 30"/>
                  <a:gd name="T7" fmla="*/ 7 h 13"/>
                  <a:gd name="T8" fmla="*/ 28 w 30"/>
                  <a:gd name="T9" fmla="*/ 8 h 13"/>
                  <a:gd name="T10" fmla="*/ 27 w 30"/>
                  <a:gd name="T11" fmla="*/ 3 h 13"/>
                </a:gdLst>
                <a:ahLst/>
                <a:cxnLst>
                  <a:cxn ang="0">
                    <a:pos x="T0" y="T1"/>
                  </a:cxn>
                  <a:cxn ang="0">
                    <a:pos x="T2" y="T3"/>
                  </a:cxn>
                  <a:cxn ang="0">
                    <a:pos x="T4" y="T5"/>
                  </a:cxn>
                  <a:cxn ang="0">
                    <a:pos x="T6" y="T7"/>
                  </a:cxn>
                  <a:cxn ang="0">
                    <a:pos x="T8" y="T9"/>
                  </a:cxn>
                  <a:cxn ang="0">
                    <a:pos x="T10" y="T11"/>
                  </a:cxn>
                </a:cxnLst>
                <a:rect l="0" t="0" r="r" b="b"/>
                <a:pathLst>
                  <a:path w="30" h="13">
                    <a:moveTo>
                      <a:pt x="27" y="3"/>
                    </a:moveTo>
                    <a:cubicBezTo>
                      <a:pt x="24" y="2"/>
                      <a:pt x="20" y="2"/>
                      <a:pt x="17" y="2"/>
                    </a:cubicBezTo>
                    <a:cubicBezTo>
                      <a:pt x="13" y="2"/>
                      <a:pt x="9" y="2"/>
                      <a:pt x="5" y="1"/>
                    </a:cubicBezTo>
                    <a:cubicBezTo>
                      <a:pt x="1" y="0"/>
                      <a:pt x="0" y="5"/>
                      <a:pt x="3" y="7"/>
                    </a:cubicBezTo>
                    <a:cubicBezTo>
                      <a:pt x="10" y="9"/>
                      <a:pt x="21" y="13"/>
                      <a:pt x="28" y="8"/>
                    </a:cubicBezTo>
                    <a:cubicBezTo>
                      <a:pt x="30" y="7"/>
                      <a:pt x="30" y="3"/>
                      <a:pt x="2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8" name="Freeform 106"/>
              <p:cNvSpPr/>
              <p:nvPr/>
            </p:nvSpPr>
            <p:spPr bwMode="auto">
              <a:xfrm>
                <a:off x="6978163" y="3696072"/>
                <a:ext cx="114801" cy="38883"/>
              </a:xfrm>
              <a:custGeom>
                <a:avLst/>
                <a:gdLst>
                  <a:gd name="T0" fmla="*/ 32 w 36"/>
                  <a:gd name="T1" fmla="*/ 2 h 11"/>
                  <a:gd name="T2" fmla="*/ 19 w 36"/>
                  <a:gd name="T3" fmla="*/ 2 h 11"/>
                  <a:gd name="T4" fmla="*/ 4 w 36"/>
                  <a:gd name="T5" fmla="*/ 5 h 11"/>
                  <a:gd name="T6" fmla="*/ 5 w 36"/>
                  <a:gd name="T7" fmla="*/ 11 h 11"/>
                  <a:gd name="T8" fmla="*/ 20 w 36"/>
                  <a:gd name="T9" fmla="*/ 11 h 11"/>
                  <a:gd name="T10" fmla="*/ 33 w 36"/>
                  <a:gd name="T11" fmla="*/ 8 h 11"/>
                  <a:gd name="T12" fmla="*/ 32 w 36"/>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6" h="11">
                    <a:moveTo>
                      <a:pt x="32" y="2"/>
                    </a:moveTo>
                    <a:cubicBezTo>
                      <a:pt x="28" y="0"/>
                      <a:pt x="24" y="1"/>
                      <a:pt x="19" y="2"/>
                    </a:cubicBezTo>
                    <a:cubicBezTo>
                      <a:pt x="14" y="3"/>
                      <a:pt x="9" y="4"/>
                      <a:pt x="4" y="5"/>
                    </a:cubicBezTo>
                    <a:cubicBezTo>
                      <a:pt x="0" y="5"/>
                      <a:pt x="1" y="11"/>
                      <a:pt x="5" y="11"/>
                    </a:cubicBezTo>
                    <a:cubicBezTo>
                      <a:pt x="10" y="11"/>
                      <a:pt x="15" y="11"/>
                      <a:pt x="20" y="11"/>
                    </a:cubicBezTo>
                    <a:cubicBezTo>
                      <a:pt x="25" y="10"/>
                      <a:pt x="30" y="11"/>
                      <a:pt x="33" y="8"/>
                    </a:cubicBezTo>
                    <a:cubicBezTo>
                      <a:pt x="36" y="6"/>
                      <a:pt x="35" y="3"/>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9" name="Freeform 107"/>
              <p:cNvSpPr/>
              <p:nvPr/>
            </p:nvSpPr>
            <p:spPr bwMode="auto">
              <a:xfrm>
                <a:off x="7167934" y="3696072"/>
                <a:ext cx="105430" cy="46658"/>
              </a:xfrm>
              <a:custGeom>
                <a:avLst/>
                <a:gdLst>
                  <a:gd name="T0" fmla="*/ 32 w 33"/>
                  <a:gd name="T1" fmla="*/ 6 h 13"/>
                  <a:gd name="T2" fmla="*/ 4 w 33"/>
                  <a:gd name="T3" fmla="*/ 6 h 13"/>
                  <a:gd name="T4" fmla="*/ 6 w 33"/>
                  <a:gd name="T5" fmla="*/ 12 h 13"/>
                  <a:gd name="T6" fmla="*/ 20 w 33"/>
                  <a:gd name="T7" fmla="*/ 11 h 13"/>
                  <a:gd name="T8" fmla="*/ 31 w 33"/>
                  <a:gd name="T9" fmla="*/ 10 h 13"/>
                  <a:gd name="T10" fmla="*/ 32 w 33"/>
                  <a:gd name="T11" fmla="*/ 6 h 13"/>
                </a:gdLst>
                <a:ahLst/>
                <a:cxnLst>
                  <a:cxn ang="0">
                    <a:pos x="T0" y="T1"/>
                  </a:cxn>
                  <a:cxn ang="0">
                    <a:pos x="T2" y="T3"/>
                  </a:cxn>
                  <a:cxn ang="0">
                    <a:pos x="T4" y="T5"/>
                  </a:cxn>
                  <a:cxn ang="0">
                    <a:pos x="T6" y="T7"/>
                  </a:cxn>
                  <a:cxn ang="0">
                    <a:pos x="T8" y="T9"/>
                  </a:cxn>
                  <a:cxn ang="0">
                    <a:pos x="T10" y="T11"/>
                  </a:cxn>
                </a:cxnLst>
                <a:rect l="0" t="0" r="r" b="b"/>
                <a:pathLst>
                  <a:path w="33" h="13">
                    <a:moveTo>
                      <a:pt x="32" y="6"/>
                    </a:moveTo>
                    <a:cubicBezTo>
                      <a:pt x="25" y="0"/>
                      <a:pt x="11" y="3"/>
                      <a:pt x="4" y="6"/>
                    </a:cubicBezTo>
                    <a:cubicBezTo>
                      <a:pt x="0" y="7"/>
                      <a:pt x="2" y="13"/>
                      <a:pt x="6" y="12"/>
                    </a:cubicBezTo>
                    <a:cubicBezTo>
                      <a:pt x="10" y="11"/>
                      <a:pt x="15" y="11"/>
                      <a:pt x="20" y="11"/>
                    </a:cubicBezTo>
                    <a:cubicBezTo>
                      <a:pt x="24" y="11"/>
                      <a:pt x="27" y="12"/>
                      <a:pt x="31" y="10"/>
                    </a:cubicBezTo>
                    <a:cubicBezTo>
                      <a:pt x="33" y="9"/>
                      <a:pt x="33" y="7"/>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0" name="Freeform 108"/>
              <p:cNvSpPr/>
              <p:nvPr/>
            </p:nvSpPr>
            <p:spPr bwMode="auto">
              <a:xfrm>
                <a:off x="7341306" y="3696072"/>
                <a:ext cx="107772" cy="38883"/>
              </a:xfrm>
              <a:custGeom>
                <a:avLst/>
                <a:gdLst>
                  <a:gd name="T0" fmla="*/ 32 w 34"/>
                  <a:gd name="T1" fmla="*/ 3 h 11"/>
                  <a:gd name="T2" fmla="*/ 19 w 34"/>
                  <a:gd name="T3" fmla="*/ 1 h 11"/>
                  <a:gd name="T4" fmla="*/ 3 w 34"/>
                  <a:gd name="T5" fmla="*/ 2 h 11"/>
                  <a:gd name="T6" fmla="*/ 3 w 34"/>
                  <a:gd name="T7" fmla="*/ 8 h 11"/>
                  <a:gd name="T8" fmla="*/ 19 w 34"/>
                  <a:gd name="T9" fmla="*/ 10 h 11"/>
                  <a:gd name="T10" fmla="*/ 32 w 34"/>
                  <a:gd name="T11" fmla="*/ 7 h 11"/>
                  <a:gd name="T12" fmla="*/ 32 w 34"/>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2" y="3"/>
                    </a:moveTo>
                    <a:cubicBezTo>
                      <a:pt x="28" y="0"/>
                      <a:pt x="24" y="1"/>
                      <a:pt x="19" y="1"/>
                    </a:cubicBezTo>
                    <a:cubicBezTo>
                      <a:pt x="13" y="1"/>
                      <a:pt x="8" y="2"/>
                      <a:pt x="3" y="2"/>
                    </a:cubicBezTo>
                    <a:cubicBezTo>
                      <a:pt x="0" y="3"/>
                      <a:pt x="0" y="8"/>
                      <a:pt x="3" y="8"/>
                    </a:cubicBezTo>
                    <a:cubicBezTo>
                      <a:pt x="8" y="9"/>
                      <a:pt x="13" y="9"/>
                      <a:pt x="19" y="10"/>
                    </a:cubicBezTo>
                    <a:cubicBezTo>
                      <a:pt x="24" y="10"/>
                      <a:pt x="28" y="11"/>
                      <a:pt x="32" y="7"/>
                    </a:cubicBezTo>
                    <a:cubicBezTo>
                      <a:pt x="34" y="6"/>
                      <a:pt x="34" y="4"/>
                      <a:pt x="3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1" name="Freeform 109"/>
              <p:cNvSpPr/>
              <p:nvPr/>
            </p:nvSpPr>
            <p:spPr bwMode="auto">
              <a:xfrm>
                <a:off x="7519364" y="3683110"/>
                <a:ext cx="119487" cy="51843"/>
              </a:xfrm>
              <a:custGeom>
                <a:avLst/>
                <a:gdLst>
                  <a:gd name="T0" fmla="*/ 32 w 38"/>
                  <a:gd name="T1" fmla="*/ 1 h 15"/>
                  <a:gd name="T2" fmla="*/ 19 w 38"/>
                  <a:gd name="T3" fmla="*/ 3 h 15"/>
                  <a:gd name="T4" fmla="*/ 6 w 38"/>
                  <a:gd name="T5" fmla="*/ 2 h 15"/>
                  <a:gd name="T6" fmla="*/ 4 w 38"/>
                  <a:gd name="T7" fmla="*/ 8 h 15"/>
                  <a:gd name="T8" fmla="*/ 35 w 38"/>
                  <a:gd name="T9" fmla="*/ 8 h 15"/>
                  <a:gd name="T10" fmla="*/ 32 w 38"/>
                  <a:gd name="T11" fmla="*/ 1 h 15"/>
                </a:gdLst>
                <a:ahLst/>
                <a:cxnLst>
                  <a:cxn ang="0">
                    <a:pos x="T0" y="T1"/>
                  </a:cxn>
                  <a:cxn ang="0">
                    <a:pos x="T2" y="T3"/>
                  </a:cxn>
                  <a:cxn ang="0">
                    <a:pos x="T4" y="T5"/>
                  </a:cxn>
                  <a:cxn ang="0">
                    <a:pos x="T6" y="T7"/>
                  </a:cxn>
                  <a:cxn ang="0">
                    <a:pos x="T8" y="T9"/>
                  </a:cxn>
                  <a:cxn ang="0">
                    <a:pos x="T10" y="T11"/>
                  </a:cxn>
                </a:cxnLst>
                <a:rect l="0" t="0" r="r" b="b"/>
                <a:pathLst>
                  <a:path w="38" h="15">
                    <a:moveTo>
                      <a:pt x="32" y="1"/>
                    </a:moveTo>
                    <a:cubicBezTo>
                      <a:pt x="28" y="0"/>
                      <a:pt x="24" y="2"/>
                      <a:pt x="19" y="3"/>
                    </a:cubicBezTo>
                    <a:cubicBezTo>
                      <a:pt x="15" y="3"/>
                      <a:pt x="10" y="3"/>
                      <a:pt x="6" y="2"/>
                    </a:cubicBezTo>
                    <a:cubicBezTo>
                      <a:pt x="3" y="2"/>
                      <a:pt x="0" y="6"/>
                      <a:pt x="4" y="8"/>
                    </a:cubicBezTo>
                    <a:cubicBezTo>
                      <a:pt x="12" y="12"/>
                      <a:pt x="27" y="15"/>
                      <a:pt x="35" y="8"/>
                    </a:cubicBezTo>
                    <a:cubicBezTo>
                      <a:pt x="38" y="5"/>
                      <a:pt x="35" y="1"/>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2" name="Freeform 110"/>
              <p:cNvSpPr/>
              <p:nvPr/>
            </p:nvSpPr>
            <p:spPr bwMode="auto">
              <a:xfrm>
                <a:off x="7891880" y="3382424"/>
                <a:ext cx="103086" cy="31106"/>
              </a:xfrm>
              <a:custGeom>
                <a:avLst/>
                <a:gdLst>
                  <a:gd name="T0" fmla="*/ 30 w 33"/>
                  <a:gd name="T1" fmla="*/ 1 h 9"/>
                  <a:gd name="T2" fmla="*/ 17 w 33"/>
                  <a:gd name="T3" fmla="*/ 1 h 9"/>
                  <a:gd name="T4" fmla="*/ 2 w 33"/>
                  <a:gd name="T5" fmla="*/ 4 h 9"/>
                  <a:gd name="T6" fmla="*/ 3 w 33"/>
                  <a:gd name="T7" fmla="*/ 9 h 9"/>
                  <a:gd name="T8" fmla="*/ 18 w 33"/>
                  <a:gd name="T9" fmla="*/ 9 h 9"/>
                  <a:gd name="T10" fmla="*/ 31 w 33"/>
                  <a:gd name="T11" fmla="*/ 6 h 9"/>
                  <a:gd name="T12" fmla="*/ 30 w 3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3" h="9">
                    <a:moveTo>
                      <a:pt x="30" y="1"/>
                    </a:moveTo>
                    <a:cubicBezTo>
                      <a:pt x="26" y="0"/>
                      <a:pt x="22" y="1"/>
                      <a:pt x="17" y="1"/>
                    </a:cubicBezTo>
                    <a:cubicBezTo>
                      <a:pt x="12" y="2"/>
                      <a:pt x="7" y="3"/>
                      <a:pt x="2" y="4"/>
                    </a:cubicBezTo>
                    <a:cubicBezTo>
                      <a:pt x="0" y="5"/>
                      <a:pt x="0" y="9"/>
                      <a:pt x="3" y="9"/>
                    </a:cubicBezTo>
                    <a:cubicBezTo>
                      <a:pt x="8" y="9"/>
                      <a:pt x="13" y="9"/>
                      <a:pt x="18" y="9"/>
                    </a:cubicBezTo>
                    <a:cubicBezTo>
                      <a:pt x="23" y="9"/>
                      <a:pt x="27" y="9"/>
                      <a:pt x="31" y="6"/>
                    </a:cubicBezTo>
                    <a:cubicBezTo>
                      <a:pt x="33" y="5"/>
                      <a:pt x="33" y="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3" name="Freeform 111"/>
              <p:cNvSpPr/>
              <p:nvPr/>
            </p:nvSpPr>
            <p:spPr bwMode="auto">
              <a:xfrm>
                <a:off x="8055881" y="3353911"/>
                <a:ext cx="100744" cy="38883"/>
              </a:xfrm>
              <a:custGeom>
                <a:avLst/>
                <a:gdLst>
                  <a:gd name="T0" fmla="*/ 30 w 32"/>
                  <a:gd name="T1" fmla="*/ 2 h 11"/>
                  <a:gd name="T2" fmla="*/ 18 w 32"/>
                  <a:gd name="T3" fmla="*/ 2 h 11"/>
                  <a:gd name="T4" fmla="*/ 4 w 32"/>
                  <a:gd name="T5" fmla="*/ 5 h 11"/>
                  <a:gd name="T6" fmla="*/ 4 w 32"/>
                  <a:gd name="T7" fmla="*/ 11 h 11"/>
                  <a:gd name="T8" fmla="*/ 19 w 32"/>
                  <a:gd name="T9" fmla="*/ 10 h 11"/>
                  <a:gd name="T10" fmla="*/ 31 w 32"/>
                  <a:gd name="T11" fmla="*/ 7 h 11"/>
                  <a:gd name="T12" fmla="*/ 30 w 32"/>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2" h="11">
                    <a:moveTo>
                      <a:pt x="30" y="2"/>
                    </a:moveTo>
                    <a:cubicBezTo>
                      <a:pt x="26" y="0"/>
                      <a:pt x="22" y="2"/>
                      <a:pt x="18" y="2"/>
                    </a:cubicBezTo>
                    <a:cubicBezTo>
                      <a:pt x="13" y="3"/>
                      <a:pt x="8" y="4"/>
                      <a:pt x="4" y="5"/>
                    </a:cubicBezTo>
                    <a:cubicBezTo>
                      <a:pt x="0" y="6"/>
                      <a:pt x="1" y="10"/>
                      <a:pt x="4" y="11"/>
                    </a:cubicBezTo>
                    <a:cubicBezTo>
                      <a:pt x="9" y="11"/>
                      <a:pt x="14" y="10"/>
                      <a:pt x="19" y="10"/>
                    </a:cubicBezTo>
                    <a:cubicBezTo>
                      <a:pt x="23" y="10"/>
                      <a:pt x="28" y="10"/>
                      <a:pt x="31" y="7"/>
                    </a:cubicBezTo>
                    <a:cubicBezTo>
                      <a:pt x="32" y="6"/>
                      <a:pt x="32" y="3"/>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4" name="Freeform 112"/>
              <p:cNvSpPr/>
              <p:nvPr/>
            </p:nvSpPr>
            <p:spPr bwMode="auto">
              <a:xfrm>
                <a:off x="8210510" y="3330581"/>
                <a:ext cx="131200" cy="38883"/>
              </a:xfrm>
              <a:custGeom>
                <a:avLst/>
                <a:gdLst>
                  <a:gd name="T0" fmla="*/ 39 w 42"/>
                  <a:gd name="T1" fmla="*/ 1 h 11"/>
                  <a:gd name="T2" fmla="*/ 22 w 42"/>
                  <a:gd name="T3" fmla="*/ 2 h 11"/>
                  <a:gd name="T4" fmla="*/ 3 w 42"/>
                  <a:gd name="T5" fmla="*/ 5 h 11"/>
                  <a:gd name="T6" fmla="*/ 4 w 42"/>
                  <a:gd name="T7" fmla="*/ 11 h 11"/>
                  <a:gd name="T8" fmla="*/ 24 w 42"/>
                  <a:gd name="T9" fmla="*/ 10 h 11"/>
                  <a:gd name="T10" fmla="*/ 40 w 42"/>
                  <a:gd name="T11" fmla="*/ 7 h 11"/>
                  <a:gd name="T12" fmla="*/ 39 w 42"/>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42" h="11">
                    <a:moveTo>
                      <a:pt x="39" y="1"/>
                    </a:moveTo>
                    <a:cubicBezTo>
                      <a:pt x="33" y="0"/>
                      <a:pt x="28" y="1"/>
                      <a:pt x="22" y="2"/>
                    </a:cubicBezTo>
                    <a:cubicBezTo>
                      <a:pt x="16" y="3"/>
                      <a:pt x="10" y="4"/>
                      <a:pt x="3" y="5"/>
                    </a:cubicBezTo>
                    <a:cubicBezTo>
                      <a:pt x="0" y="6"/>
                      <a:pt x="1" y="11"/>
                      <a:pt x="4" y="11"/>
                    </a:cubicBezTo>
                    <a:cubicBezTo>
                      <a:pt x="11" y="11"/>
                      <a:pt x="17" y="10"/>
                      <a:pt x="24" y="10"/>
                    </a:cubicBezTo>
                    <a:cubicBezTo>
                      <a:pt x="29" y="10"/>
                      <a:pt x="34" y="10"/>
                      <a:pt x="40" y="7"/>
                    </a:cubicBezTo>
                    <a:cubicBezTo>
                      <a:pt x="42" y="6"/>
                      <a:pt x="42" y="2"/>
                      <a:pt x="3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5" name="Freeform 113"/>
              <p:cNvSpPr/>
              <p:nvPr/>
            </p:nvSpPr>
            <p:spPr bwMode="auto">
              <a:xfrm>
                <a:off x="4621240" y="2827709"/>
                <a:ext cx="89029" cy="33698"/>
              </a:xfrm>
              <a:custGeom>
                <a:avLst/>
                <a:gdLst>
                  <a:gd name="T0" fmla="*/ 27 w 28"/>
                  <a:gd name="T1" fmla="*/ 3 h 10"/>
                  <a:gd name="T2" fmla="*/ 17 w 28"/>
                  <a:gd name="T3" fmla="*/ 1 h 10"/>
                  <a:gd name="T4" fmla="*/ 4 w 28"/>
                  <a:gd name="T5" fmla="*/ 2 h 10"/>
                  <a:gd name="T6" fmla="*/ 4 w 28"/>
                  <a:gd name="T7" fmla="*/ 8 h 10"/>
                  <a:gd name="T8" fmla="*/ 17 w 28"/>
                  <a:gd name="T9" fmla="*/ 9 h 10"/>
                  <a:gd name="T10" fmla="*/ 27 w 28"/>
                  <a:gd name="T11" fmla="*/ 7 h 10"/>
                  <a:gd name="T12" fmla="*/ 27 w 28"/>
                  <a:gd name="T13" fmla="*/ 3 h 10"/>
                </a:gdLst>
                <a:ahLst/>
                <a:cxnLst>
                  <a:cxn ang="0">
                    <a:pos x="T0" y="T1"/>
                  </a:cxn>
                  <a:cxn ang="0">
                    <a:pos x="T2" y="T3"/>
                  </a:cxn>
                  <a:cxn ang="0">
                    <a:pos x="T4" y="T5"/>
                  </a:cxn>
                  <a:cxn ang="0">
                    <a:pos x="T6" y="T7"/>
                  </a:cxn>
                  <a:cxn ang="0">
                    <a:pos x="T8" y="T9"/>
                  </a:cxn>
                  <a:cxn ang="0">
                    <a:pos x="T10" y="T11"/>
                  </a:cxn>
                  <a:cxn ang="0">
                    <a:pos x="T12" y="T13"/>
                  </a:cxn>
                </a:cxnLst>
                <a:rect l="0" t="0" r="r" b="b"/>
                <a:pathLst>
                  <a:path w="28" h="10">
                    <a:moveTo>
                      <a:pt x="27" y="3"/>
                    </a:moveTo>
                    <a:cubicBezTo>
                      <a:pt x="24" y="0"/>
                      <a:pt x="20" y="1"/>
                      <a:pt x="17" y="1"/>
                    </a:cubicBezTo>
                    <a:cubicBezTo>
                      <a:pt x="13" y="1"/>
                      <a:pt x="9" y="1"/>
                      <a:pt x="4" y="2"/>
                    </a:cubicBezTo>
                    <a:cubicBezTo>
                      <a:pt x="0" y="2"/>
                      <a:pt x="0" y="8"/>
                      <a:pt x="4" y="8"/>
                    </a:cubicBezTo>
                    <a:cubicBezTo>
                      <a:pt x="9" y="9"/>
                      <a:pt x="13" y="9"/>
                      <a:pt x="17" y="9"/>
                    </a:cubicBezTo>
                    <a:cubicBezTo>
                      <a:pt x="20" y="9"/>
                      <a:pt x="24" y="10"/>
                      <a:pt x="27" y="7"/>
                    </a:cubicBezTo>
                    <a:cubicBezTo>
                      <a:pt x="28" y="6"/>
                      <a:pt x="28" y="4"/>
                      <a:pt x="2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6" name="Freeform 114"/>
              <p:cNvSpPr/>
              <p:nvPr/>
            </p:nvSpPr>
            <p:spPr bwMode="auto">
              <a:xfrm>
                <a:off x="4775869" y="2835486"/>
                <a:ext cx="103086" cy="33698"/>
              </a:xfrm>
              <a:custGeom>
                <a:avLst/>
                <a:gdLst>
                  <a:gd name="T0" fmla="*/ 31 w 33"/>
                  <a:gd name="T1" fmla="*/ 2 h 10"/>
                  <a:gd name="T2" fmla="*/ 19 w 33"/>
                  <a:gd name="T3" fmla="*/ 1 h 10"/>
                  <a:gd name="T4" fmla="*/ 4 w 33"/>
                  <a:gd name="T5" fmla="*/ 2 h 10"/>
                  <a:gd name="T6" fmla="*/ 4 w 33"/>
                  <a:gd name="T7" fmla="*/ 9 h 10"/>
                  <a:gd name="T8" fmla="*/ 19 w 33"/>
                  <a:gd name="T9" fmla="*/ 10 h 10"/>
                  <a:gd name="T10" fmla="*/ 31 w 33"/>
                  <a:gd name="T11" fmla="*/ 8 h 10"/>
                  <a:gd name="T12" fmla="*/ 31 w 33"/>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33" h="10">
                    <a:moveTo>
                      <a:pt x="31" y="2"/>
                    </a:moveTo>
                    <a:cubicBezTo>
                      <a:pt x="27" y="0"/>
                      <a:pt x="23" y="1"/>
                      <a:pt x="19" y="1"/>
                    </a:cubicBezTo>
                    <a:cubicBezTo>
                      <a:pt x="14" y="1"/>
                      <a:pt x="9" y="1"/>
                      <a:pt x="4" y="2"/>
                    </a:cubicBezTo>
                    <a:cubicBezTo>
                      <a:pt x="0" y="2"/>
                      <a:pt x="0" y="8"/>
                      <a:pt x="4" y="9"/>
                    </a:cubicBezTo>
                    <a:cubicBezTo>
                      <a:pt x="9" y="9"/>
                      <a:pt x="14" y="9"/>
                      <a:pt x="19" y="10"/>
                    </a:cubicBezTo>
                    <a:cubicBezTo>
                      <a:pt x="23" y="10"/>
                      <a:pt x="27" y="10"/>
                      <a:pt x="31" y="8"/>
                    </a:cubicBezTo>
                    <a:cubicBezTo>
                      <a:pt x="33" y="7"/>
                      <a:pt x="33" y="3"/>
                      <a:pt x="3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7" name="Freeform 115"/>
              <p:cNvSpPr/>
              <p:nvPr/>
            </p:nvSpPr>
            <p:spPr bwMode="auto">
              <a:xfrm>
                <a:off x="4937526" y="2835486"/>
                <a:ext cx="110115" cy="41474"/>
              </a:xfrm>
              <a:custGeom>
                <a:avLst/>
                <a:gdLst>
                  <a:gd name="T0" fmla="*/ 32 w 35"/>
                  <a:gd name="T1" fmla="*/ 1 h 12"/>
                  <a:gd name="T2" fmla="*/ 19 w 35"/>
                  <a:gd name="T3" fmla="*/ 2 h 12"/>
                  <a:gd name="T4" fmla="*/ 5 w 35"/>
                  <a:gd name="T5" fmla="*/ 2 h 12"/>
                  <a:gd name="T6" fmla="*/ 4 w 35"/>
                  <a:gd name="T7" fmla="*/ 8 h 12"/>
                  <a:gd name="T8" fmla="*/ 33 w 35"/>
                  <a:gd name="T9" fmla="*/ 7 h 12"/>
                  <a:gd name="T10" fmla="*/ 32 w 35"/>
                  <a:gd name="T11" fmla="*/ 1 h 12"/>
                </a:gdLst>
                <a:ahLst/>
                <a:cxnLst>
                  <a:cxn ang="0">
                    <a:pos x="T0" y="T1"/>
                  </a:cxn>
                  <a:cxn ang="0">
                    <a:pos x="T2" y="T3"/>
                  </a:cxn>
                  <a:cxn ang="0">
                    <a:pos x="T4" y="T5"/>
                  </a:cxn>
                  <a:cxn ang="0">
                    <a:pos x="T6" y="T7"/>
                  </a:cxn>
                  <a:cxn ang="0">
                    <a:pos x="T8" y="T9"/>
                  </a:cxn>
                  <a:cxn ang="0">
                    <a:pos x="T10" y="T11"/>
                  </a:cxn>
                </a:cxnLst>
                <a:rect l="0" t="0" r="r" b="b"/>
                <a:pathLst>
                  <a:path w="35" h="12">
                    <a:moveTo>
                      <a:pt x="32" y="1"/>
                    </a:moveTo>
                    <a:cubicBezTo>
                      <a:pt x="28" y="0"/>
                      <a:pt x="23" y="1"/>
                      <a:pt x="19" y="2"/>
                    </a:cubicBezTo>
                    <a:cubicBezTo>
                      <a:pt x="14" y="2"/>
                      <a:pt x="9" y="2"/>
                      <a:pt x="5" y="2"/>
                    </a:cubicBezTo>
                    <a:cubicBezTo>
                      <a:pt x="1" y="2"/>
                      <a:pt x="0" y="7"/>
                      <a:pt x="4" y="8"/>
                    </a:cubicBezTo>
                    <a:cubicBezTo>
                      <a:pt x="12" y="10"/>
                      <a:pt x="25" y="12"/>
                      <a:pt x="33" y="7"/>
                    </a:cubicBezTo>
                    <a:cubicBezTo>
                      <a:pt x="35" y="5"/>
                      <a:pt x="35" y="2"/>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8" name="Freeform 116"/>
              <p:cNvSpPr/>
              <p:nvPr/>
            </p:nvSpPr>
            <p:spPr bwMode="auto">
              <a:xfrm>
                <a:off x="5101527" y="2825118"/>
                <a:ext cx="100744" cy="41474"/>
              </a:xfrm>
              <a:custGeom>
                <a:avLst/>
                <a:gdLst>
                  <a:gd name="T0" fmla="*/ 29 w 32"/>
                  <a:gd name="T1" fmla="*/ 1 h 12"/>
                  <a:gd name="T2" fmla="*/ 18 w 32"/>
                  <a:gd name="T3" fmla="*/ 2 h 12"/>
                  <a:gd name="T4" fmla="*/ 4 w 32"/>
                  <a:gd name="T5" fmla="*/ 3 h 12"/>
                  <a:gd name="T6" fmla="*/ 3 w 32"/>
                  <a:gd name="T7" fmla="*/ 9 h 12"/>
                  <a:gd name="T8" fmla="*/ 31 w 32"/>
                  <a:gd name="T9" fmla="*/ 6 h 12"/>
                  <a:gd name="T10" fmla="*/ 29 w 32"/>
                  <a:gd name="T11" fmla="*/ 1 h 12"/>
                </a:gdLst>
                <a:ahLst/>
                <a:cxnLst>
                  <a:cxn ang="0">
                    <a:pos x="T0" y="T1"/>
                  </a:cxn>
                  <a:cxn ang="0">
                    <a:pos x="T2" y="T3"/>
                  </a:cxn>
                  <a:cxn ang="0">
                    <a:pos x="T4" y="T5"/>
                  </a:cxn>
                  <a:cxn ang="0">
                    <a:pos x="T6" y="T7"/>
                  </a:cxn>
                  <a:cxn ang="0">
                    <a:pos x="T8" y="T9"/>
                  </a:cxn>
                  <a:cxn ang="0">
                    <a:pos x="T10" y="T11"/>
                  </a:cxn>
                </a:cxnLst>
                <a:rect l="0" t="0" r="r" b="b"/>
                <a:pathLst>
                  <a:path w="32" h="12">
                    <a:moveTo>
                      <a:pt x="29" y="1"/>
                    </a:moveTo>
                    <a:cubicBezTo>
                      <a:pt x="25" y="0"/>
                      <a:pt x="22" y="1"/>
                      <a:pt x="18" y="2"/>
                    </a:cubicBezTo>
                    <a:cubicBezTo>
                      <a:pt x="13" y="3"/>
                      <a:pt x="8" y="3"/>
                      <a:pt x="4" y="3"/>
                    </a:cubicBezTo>
                    <a:cubicBezTo>
                      <a:pt x="0" y="3"/>
                      <a:pt x="0" y="8"/>
                      <a:pt x="3" y="9"/>
                    </a:cubicBezTo>
                    <a:cubicBezTo>
                      <a:pt x="10" y="11"/>
                      <a:pt x="24" y="12"/>
                      <a:pt x="31" y="6"/>
                    </a:cubicBezTo>
                    <a:cubicBezTo>
                      <a:pt x="32" y="5"/>
                      <a:pt x="32" y="1"/>
                      <a:pt x="2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9" name="Freeform 117"/>
              <p:cNvSpPr/>
              <p:nvPr/>
            </p:nvSpPr>
            <p:spPr bwMode="auto">
              <a:xfrm>
                <a:off x="5237413" y="2817341"/>
                <a:ext cx="105430" cy="38883"/>
              </a:xfrm>
              <a:custGeom>
                <a:avLst/>
                <a:gdLst>
                  <a:gd name="T0" fmla="*/ 31 w 34"/>
                  <a:gd name="T1" fmla="*/ 1 h 11"/>
                  <a:gd name="T2" fmla="*/ 19 w 34"/>
                  <a:gd name="T3" fmla="*/ 2 h 11"/>
                  <a:gd name="T4" fmla="*/ 5 w 34"/>
                  <a:gd name="T5" fmla="*/ 2 h 11"/>
                  <a:gd name="T6" fmla="*/ 4 w 34"/>
                  <a:gd name="T7" fmla="*/ 9 h 11"/>
                  <a:gd name="T8" fmla="*/ 19 w 34"/>
                  <a:gd name="T9" fmla="*/ 10 h 11"/>
                  <a:gd name="T10" fmla="*/ 32 w 34"/>
                  <a:gd name="T11" fmla="*/ 7 h 11"/>
                  <a:gd name="T12" fmla="*/ 31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1" y="1"/>
                    </a:moveTo>
                    <a:cubicBezTo>
                      <a:pt x="27" y="0"/>
                      <a:pt x="23" y="1"/>
                      <a:pt x="19" y="2"/>
                    </a:cubicBezTo>
                    <a:cubicBezTo>
                      <a:pt x="14" y="2"/>
                      <a:pt x="10" y="2"/>
                      <a:pt x="5" y="2"/>
                    </a:cubicBezTo>
                    <a:cubicBezTo>
                      <a:pt x="1" y="2"/>
                      <a:pt x="0" y="8"/>
                      <a:pt x="4" y="9"/>
                    </a:cubicBezTo>
                    <a:cubicBezTo>
                      <a:pt x="9" y="10"/>
                      <a:pt x="14" y="11"/>
                      <a:pt x="19" y="10"/>
                    </a:cubicBezTo>
                    <a:cubicBezTo>
                      <a:pt x="24" y="10"/>
                      <a:pt x="29" y="10"/>
                      <a:pt x="32" y="7"/>
                    </a:cubicBezTo>
                    <a:cubicBezTo>
                      <a:pt x="34" y="5"/>
                      <a:pt x="33" y="2"/>
                      <a:pt x="3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0" name="Freeform 118"/>
              <p:cNvSpPr/>
              <p:nvPr/>
            </p:nvSpPr>
            <p:spPr bwMode="auto">
              <a:xfrm>
                <a:off x="5403757" y="2819934"/>
                <a:ext cx="89029" cy="36290"/>
              </a:xfrm>
              <a:custGeom>
                <a:avLst/>
                <a:gdLst>
                  <a:gd name="T0" fmla="*/ 25 w 28"/>
                  <a:gd name="T1" fmla="*/ 2 h 10"/>
                  <a:gd name="T2" fmla="*/ 14 w 28"/>
                  <a:gd name="T3" fmla="*/ 1 h 10"/>
                  <a:gd name="T4" fmla="*/ 3 w 28"/>
                  <a:gd name="T5" fmla="*/ 2 h 10"/>
                  <a:gd name="T6" fmla="*/ 3 w 28"/>
                  <a:gd name="T7" fmla="*/ 8 h 10"/>
                  <a:gd name="T8" fmla="*/ 14 w 28"/>
                  <a:gd name="T9" fmla="*/ 9 h 10"/>
                  <a:gd name="T10" fmla="*/ 25 w 28"/>
                  <a:gd name="T11" fmla="*/ 8 h 10"/>
                  <a:gd name="T12" fmla="*/ 25 w 28"/>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28" h="10">
                    <a:moveTo>
                      <a:pt x="25" y="2"/>
                    </a:moveTo>
                    <a:cubicBezTo>
                      <a:pt x="22" y="0"/>
                      <a:pt x="18" y="0"/>
                      <a:pt x="14" y="1"/>
                    </a:cubicBezTo>
                    <a:cubicBezTo>
                      <a:pt x="10" y="1"/>
                      <a:pt x="6" y="1"/>
                      <a:pt x="3" y="2"/>
                    </a:cubicBezTo>
                    <a:cubicBezTo>
                      <a:pt x="0" y="2"/>
                      <a:pt x="0" y="7"/>
                      <a:pt x="3" y="8"/>
                    </a:cubicBezTo>
                    <a:cubicBezTo>
                      <a:pt x="6" y="8"/>
                      <a:pt x="10" y="9"/>
                      <a:pt x="14" y="9"/>
                    </a:cubicBezTo>
                    <a:cubicBezTo>
                      <a:pt x="18" y="9"/>
                      <a:pt x="22" y="10"/>
                      <a:pt x="25" y="8"/>
                    </a:cubicBezTo>
                    <a:cubicBezTo>
                      <a:pt x="28" y="7"/>
                      <a:pt x="28" y="3"/>
                      <a:pt x="2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1" name="Freeform 119"/>
              <p:cNvSpPr/>
              <p:nvPr/>
            </p:nvSpPr>
            <p:spPr bwMode="auto">
              <a:xfrm>
                <a:off x="7559194" y="2825118"/>
                <a:ext cx="91372" cy="25921"/>
              </a:xfrm>
              <a:custGeom>
                <a:avLst/>
                <a:gdLst>
                  <a:gd name="T0" fmla="*/ 27 w 29"/>
                  <a:gd name="T1" fmla="*/ 1 h 8"/>
                  <a:gd name="T2" fmla="*/ 16 w 29"/>
                  <a:gd name="T3" fmla="*/ 0 h 8"/>
                  <a:gd name="T4" fmla="*/ 3 w 29"/>
                  <a:gd name="T5" fmla="*/ 1 h 8"/>
                  <a:gd name="T6" fmla="*/ 3 w 29"/>
                  <a:gd name="T7" fmla="*/ 7 h 8"/>
                  <a:gd name="T8" fmla="*/ 16 w 29"/>
                  <a:gd name="T9" fmla="*/ 7 h 8"/>
                  <a:gd name="T10" fmla="*/ 27 w 29"/>
                  <a:gd name="T11" fmla="*/ 6 h 8"/>
                  <a:gd name="T12" fmla="*/ 27 w 29"/>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29" h="8">
                    <a:moveTo>
                      <a:pt x="27" y="1"/>
                    </a:moveTo>
                    <a:cubicBezTo>
                      <a:pt x="24" y="0"/>
                      <a:pt x="20" y="0"/>
                      <a:pt x="16" y="0"/>
                    </a:cubicBezTo>
                    <a:cubicBezTo>
                      <a:pt x="12" y="1"/>
                      <a:pt x="8" y="1"/>
                      <a:pt x="3" y="1"/>
                    </a:cubicBezTo>
                    <a:cubicBezTo>
                      <a:pt x="0" y="1"/>
                      <a:pt x="0" y="6"/>
                      <a:pt x="3" y="7"/>
                    </a:cubicBezTo>
                    <a:cubicBezTo>
                      <a:pt x="8" y="7"/>
                      <a:pt x="12" y="7"/>
                      <a:pt x="16" y="7"/>
                    </a:cubicBezTo>
                    <a:cubicBezTo>
                      <a:pt x="20" y="7"/>
                      <a:pt x="24" y="8"/>
                      <a:pt x="27" y="6"/>
                    </a:cubicBezTo>
                    <a:cubicBezTo>
                      <a:pt x="29" y="5"/>
                      <a:pt x="29" y="2"/>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2" name="Freeform 120"/>
              <p:cNvSpPr/>
              <p:nvPr/>
            </p:nvSpPr>
            <p:spPr bwMode="auto">
              <a:xfrm>
                <a:off x="7711479" y="2819934"/>
                <a:ext cx="110115" cy="36290"/>
              </a:xfrm>
              <a:custGeom>
                <a:avLst/>
                <a:gdLst>
                  <a:gd name="T0" fmla="*/ 32 w 35"/>
                  <a:gd name="T1" fmla="*/ 1 h 10"/>
                  <a:gd name="T2" fmla="*/ 19 w 35"/>
                  <a:gd name="T3" fmla="*/ 1 h 10"/>
                  <a:gd name="T4" fmla="*/ 4 w 35"/>
                  <a:gd name="T5" fmla="*/ 2 h 10"/>
                  <a:gd name="T6" fmla="*/ 4 w 35"/>
                  <a:gd name="T7" fmla="*/ 8 h 10"/>
                  <a:gd name="T8" fmla="*/ 19 w 35"/>
                  <a:gd name="T9" fmla="*/ 9 h 10"/>
                  <a:gd name="T10" fmla="*/ 32 w 35"/>
                  <a:gd name="T11" fmla="*/ 8 h 10"/>
                  <a:gd name="T12" fmla="*/ 32 w 35"/>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5" h="10">
                    <a:moveTo>
                      <a:pt x="32" y="1"/>
                    </a:moveTo>
                    <a:cubicBezTo>
                      <a:pt x="28" y="0"/>
                      <a:pt x="23" y="1"/>
                      <a:pt x="19" y="1"/>
                    </a:cubicBezTo>
                    <a:cubicBezTo>
                      <a:pt x="14" y="1"/>
                      <a:pt x="9" y="2"/>
                      <a:pt x="4" y="2"/>
                    </a:cubicBezTo>
                    <a:cubicBezTo>
                      <a:pt x="0" y="2"/>
                      <a:pt x="0" y="8"/>
                      <a:pt x="4" y="8"/>
                    </a:cubicBezTo>
                    <a:cubicBezTo>
                      <a:pt x="9" y="8"/>
                      <a:pt x="14" y="8"/>
                      <a:pt x="19" y="9"/>
                    </a:cubicBezTo>
                    <a:cubicBezTo>
                      <a:pt x="23" y="9"/>
                      <a:pt x="28" y="10"/>
                      <a:pt x="32" y="8"/>
                    </a:cubicBezTo>
                    <a:cubicBezTo>
                      <a:pt x="35" y="7"/>
                      <a:pt x="35" y="3"/>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3" name="Freeform 121"/>
              <p:cNvSpPr/>
              <p:nvPr/>
            </p:nvSpPr>
            <p:spPr bwMode="auto">
              <a:xfrm>
                <a:off x="7875480" y="2814749"/>
                <a:ext cx="100744" cy="31106"/>
              </a:xfrm>
              <a:custGeom>
                <a:avLst/>
                <a:gdLst>
                  <a:gd name="T0" fmla="*/ 29 w 32"/>
                  <a:gd name="T1" fmla="*/ 1 h 9"/>
                  <a:gd name="T2" fmla="*/ 17 w 32"/>
                  <a:gd name="T3" fmla="*/ 1 h 9"/>
                  <a:gd name="T4" fmla="*/ 3 w 32"/>
                  <a:gd name="T5" fmla="*/ 2 h 9"/>
                  <a:gd name="T6" fmla="*/ 3 w 32"/>
                  <a:gd name="T7" fmla="*/ 8 h 9"/>
                  <a:gd name="T8" fmla="*/ 17 w 32"/>
                  <a:gd name="T9" fmla="*/ 8 h 9"/>
                  <a:gd name="T10" fmla="*/ 29 w 32"/>
                  <a:gd name="T11" fmla="*/ 8 h 9"/>
                  <a:gd name="T12" fmla="*/ 29 w 32"/>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2" h="9">
                    <a:moveTo>
                      <a:pt x="29" y="1"/>
                    </a:moveTo>
                    <a:cubicBezTo>
                      <a:pt x="25" y="0"/>
                      <a:pt x="21" y="1"/>
                      <a:pt x="17" y="1"/>
                    </a:cubicBezTo>
                    <a:cubicBezTo>
                      <a:pt x="12" y="1"/>
                      <a:pt x="8" y="1"/>
                      <a:pt x="3" y="2"/>
                    </a:cubicBezTo>
                    <a:cubicBezTo>
                      <a:pt x="0" y="2"/>
                      <a:pt x="0" y="7"/>
                      <a:pt x="3" y="8"/>
                    </a:cubicBezTo>
                    <a:cubicBezTo>
                      <a:pt x="8" y="8"/>
                      <a:pt x="12" y="8"/>
                      <a:pt x="17" y="8"/>
                    </a:cubicBezTo>
                    <a:cubicBezTo>
                      <a:pt x="21" y="9"/>
                      <a:pt x="25" y="9"/>
                      <a:pt x="29" y="8"/>
                    </a:cubicBezTo>
                    <a:cubicBezTo>
                      <a:pt x="32" y="7"/>
                      <a:pt x="32" y="2"/>
                      <a:pt x="2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4" name="Freeform 122"/>
              <p:cNvSpPr/>
              <p:nvPr/>
            </p:nvSpPr>
            <p:spPr bwMode="auto">
              <a:xfrm>
                <a:off x="8046510" y="2796604"/>
                <a:ext cx="105430" cy="38883"/>
              </a:xfrm>
              <a:custGeom>
                <a:avLst/>
                <a:gdLst>
                  <a:gd name="T0" fmla="*/ 30 w 34"/>
                  <a:gd name="T1" fmla="*/ 1 h 11"/>
                  <a:gd name="T2" fmla="*/ 19 w 34"/>
                  <a:gd name="T3" fmla="*/ 3 h 11"/>
                  <a:gd name="T4" fmla="*/ 6 w 34"/>
                  <a:gd name="T5" fmla="*/ 2 h 11"/>
                  <a:gd name="T6" fmla="*/ 4 w 34"/>
                  <a:gd name="T7" fmla="*/ 9 h 11"/>
                  <a:gd name="T8" fmla="*/ 19 w 34"/>
                  <a:gd name="T9" fmla="*/ 11 h 11"/>
                  <a:gd name="T10" fmla="*/ 32 w 34"/>
                  <a:gd name="T11" fmla="*/ 7 h 11"/>
                  <a:gd name="T12" fmla="*/ 30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0" y="1"/>
                    </a:moveTo>
                    <a:cubicBezTo>
                      <a:pt x="26" y="0"/>
                      <a:pt x="23" y="2"/>
                      <a:pt x="19" y="3"/>
                    </a:cubicBezTo>
                    <a:cubicBezTo>
                      <a:pt x="15" y="3"/>
                      <a:pt x="10" y="3"/>
                      <a:pt x="6" y="2"/>
                    </a:cubicBezTo>
                    <a:cubicBezTo>
                      <a:pt x="2" y="2"/>
                      <a:pt x="0" y="7"/>
                      <a:pt x="4" y="9"/>
                    </a:cubicBezTo>
                    <a:cubicBezTo>
                      <a:pt x="9" y="10"/>
                      <a:pt x="14" y="11"/>
                      <a:pt x="19" y="11"/>
                    </a:cubicBezTo>
                    <a:cubicBezTo>
                      <a:pt x="23" y="11"/>
                      <a:pt x="29" y="11"/>
                      <a:pt x="32" y="7"/>
                    </a:cubicBezTo>
                    <a:cubicBezTo>
                      <a:pt x="34" y="5"/>
                      <a:pt x="33" y="1"/>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5" name="Freeform 123"/>
              <p:cNvSpPr/>
              <p:nvPr/>
            </p:nvSpPr>
            <p:spPr bwMode="auto">
              <a:xfrm>
                <a:off x="8210510" y="2778460"/>
                <a:ext cx="110115" cy="38883"/>
              </a:xfrm>
              <a:custGeom>
                <a:avLst/>
                <a:gdLst>
                  <a:gd name="T0" fmla="*/ 32 w 35"/>
                  <a:gd name="T1" fmla="*/ 2 h 11"/>
                  <a:gd name="T2" fmla="*/ 19 w 35"/>
                  <a:gd name="T3" fmla="*/ 3 h 11"/>
                  <a:gd name="T4" fmla="*/ 3 w 35"/>
                  <a:gd name="T5" fmla="*/ 5 h 11"/>
                  <a:gd name="T6" fmla="*/ 4 w 35"/>
                  <a:gd name="T7" fmla="*/ 11 h 11"/>
                  <a:gd name="T8" fmla="*/ 20 w 35"/>
                  <a:gd name="T9" fmla="*/ 11 h 11"/>
                  <a:gd name="T10" fmla="*/ 33 w 35"/>
                  <a:gd name="T11" fmla="*/ 8 h 11"/>
                  <a:gd name="T12" fmla="*/ 32 w 35"/>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5" h="11">
                    <a:moveTo>
                      <a:pt x="32" y="2"/>
                    </a:moveTo>
                    <a:cubicBezTo>
                      <a:pt x="28" y="0"/>
                      <a:pt x="23" y="2"/>
                      <a:pt x="19" y="3"/>
                    </a:cubicBezTo>
                    <a:cubicBezTo>
                      <a:pt x="13" y="3"/>
                      <a:pt x="8" y="4"/>
                      <a:pt x="3" y="5"/>
                    </a:cubicBezTo>
                    <a:cubicBezTo>
                      <a:pt x="0" y="6"/>
                      <a:pt x="1" y="11"/>
                      <a:pt x="4" y="11"/>
                    </a:cubicBezTo>
                    <a:cubicBezTo>
                      <a:pt x="9" y="11"/>
                      <a:pt x="14" y="11"/>
                      <a:pt x="20" y="11"/>
                    </a:cubicBezTo>
                    <a:cubicBezTo>
                      <a:pt x="24" y="10"/>
                      <a:pt x="29" y="11"/>
                      <a:pt x="33" y="8"/>
                    </a:cubicBezTo>
                    <a:cubicBezTo>
                      <a:pt x="35" y="7"/>
                      <a:pt x="35" y="3"/>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6" name="Freeform 124"/>
              <p:cNvSpPr/>
              <p:nvPr/>
            </p:nvSpPr>
            <p:spPr bwMode="auto">
              <a:xfrm>
                <a:off x="8365139" y="2768091"/>
                <a:ext cx="86687" cy="31106"/>
              </a:xfrm>
              <a:custGeom>
                <a:avLst/>
                <a:gdLst>
                  <a:gd name="T0" fmla="*/ 26 w 28"/>
                  <a:gd name="T1" fmla="*/ 1 h 9"/>
                  <a:gd name="T2" fmla="*/ 16 w 28"/>
                  <a:gd name="T3" fmla="*/ 1 h 9"/>
                  <a:gd name="T4" fmla="*/ 4 w 28"/>
                  <a:gd name="T5" fmla="*/ 1 h 9"/>
                  <a:gd name="T6" fmla="*/ 4 w 28"/>
                  <a:gd name="T7" fmla="*/ 7 h 9"/>
                  <a:gd name="T8" fmla="*/ 16 w 28"/>
                  <a:gd name="T9" fmla="*/ 8 h 9"/>
                  <a:gd name="T10" fmla="*/ 26 w 28"/>
                  <a:gd name="T11" fmla="*/ 7 h 9"/>
                  <a:gd name="T12" fmla="*/ 26 w 28"/>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28" h="9">
                    <a:moveTo>
                      <a:pt x="26" y="1"/>
                    </a:moveTo>
                    <a:cubicBezTo>
                      <a:pt x="23" y="0"/>
                      <a:pt x="19" y="0"/>
                      <a:pt x="16" y="1"/>
                    </a:cubicBezTo>
                    <a:cubicBezTo>
                      <a:pt x="12" y="1"/>
                      <a:pt x="8" y="1"/>
                      <a:pt x="4" y="1"/>
                    </a:cubicBezTo>
                    <a:cubicBezTo>
                      <a:pt x="0" y="1"/>
                      <a:pt x="0" y="7"/>
                      <a:pt x="4" y="7"/>
                    </a:cubicBezTo>
                    <a:cubicBezTo>
                      <a:pt x="8" y="8"/>
                      <a:pt x="12" y="8"/>
                      <a:pt x="16" y="8"/>
                    </a:cubicBezTo>
                    <a:cubicBezTo>
                      <a:pt x="19" y="8"/>
                      <a:pt x="23" y="9"/>
                      <a:pt x="26" y="7"/>
                    </a:cubicBezTo>
                    <a:cubicBezTo>
                      <a:pt x="28" y="6"/>
                      <a:pt x="28" y="2"/>
                      <a:pt x="2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7" name="Freeform 125"/>
              <p:cNvSpPr/>
              <p:nvPr/>
            </p:nvSpPr>
            <p:spPr bwMode="auto">
              <a:xfrm>
                <a:off x="5209299" y="3055816"/>
                <a:ext cx="93715" cy="33698"/>
              </a:xfrm>
              <a:custGeom>
                <a:avLst/>
                <a:gdLst>
                  <a:gd name="T0" fmla="*/ 26 w 30"/>
                  <a:gd name="T1" fmla="*/ 1 h 10"/>
                  <a:gd name="T2" fmla="*/ 13 w 30"/>
                  <a:gd name="T3" fmla="*/ 1 h 10"/>
                  <a:gd name="T4" fmla="*/ 2 w 30"/>
                  <a:gd name="T5" fmla="*/ 2 h 10"/>
                  <a:gd name="T6" fmla="*/ 1 w 30"/>
                  <a:gd name="T7" fmla="*/ 5 h 10"/>
                  <a:gd name="T8" fmla="*/ 13 w 30"/>
                  <a:gd name="T9" fmla="*/ 9 h 10"/>
                  <a:gd name="T10" fmla="*/ 27 w 30"/>
                  <a:gd name="T11" fmla="*/ 7 h 10"/>
                  <a:gd name="T12" fmla="*/ 26 w 30"/>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0" h="10">
                    <a:moveTo>
                      <a:pt x="26" y="1"/>
                    </a:moveTo>
                    <a:cubicBezTo>
                      <a:pt x="22" y="0"/>
                      <a:pt x="17" y="1"/>
                      <a:pt x="13" y="1"/>
                    </a:cubicBezTo>
                    <a:cubicBezTo>
                      <a:pt x="9" y="1"/>
                      <a:pt x="5" y="0"/>
                      <a:pt x="2" y="2"/>
                    </a:cubicBezTo>
                    <a:cubicBezTo>
                      <a:pt x="1" y="2"/>
                      <a:pt x="0" y="4"/>
                      <a:pt x="1" y="5"/>
                    </a:cubicBezTo>
                    <a:cubicBezTo>
                      <a:pt x="4" y="8"/>
                      <a:pt x="9" y="8"/>
                      <a:pt x="13" y="9"/>
                    </a:cubicBezTo>
                    <a:cubicBezTo>
                      <a:pt x="18" y="9"/>
                      <a:pt x="23" y="10"/>
                      <a:pt x="27" y="7"/>
                    </a:cubicBezTo>
                    <a:cubicBezTo>
                      <a:pt x="30" y="6"/>
                      <a:pt x="29" y="2"/>
                      <a:pt x="2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8" name="Freeform 126"/>
              <p:cNvSpPr/>
              <p:nvPr/>
            </p:nvSpPr>
            <p:spPr bwMode="auto">
              <a:xfrm>
                <a:off x="5375643" y="3040263"/>
                <a:ext cx="117143" cy="41474"/>
              </a:xfrm>
              <a:custGeom>
                <a:avLst/>
                <a:gdLst>
                  <a:gd name="T0" fmla="*/ 33 w 37"/>
                  <a:gd name="T1" fmla="*/ 3 h 12"/>
                  <a:gd name="T2" fmla="*/ 3 w 37"/>
                  <a:gd name="T3" fmla="*/ 6 h 12"/>
                  <a:gd name="T4" fmla="*/ 4 w 37"/>
                  <a:gd name="T5" fmla="*/ 11 h 12"/>
                  <a:gd name="T6" fmla="*/ 19 w 37"/>
                  <a:gd name="T7" fmla="*/ 10 h 12"/>
                  <a:gd name="T8" fmla="*/ 33 w 37"/>
                  <a:gd name="T9" fmla="*/ 9 h 12"/>
                  <a:gd name="T10" fmla="*/ 33 w 37"/>
                  <a:gd name="T11" fmla="*/ 3 h 12"/>
                </a:gdLst>
                <a:ahLst/>
                <a:cxnLst>
                  <a:cxn ang="0">
                    <a:pos x="T0" y="T1"/>
                  </a:cxn>
                  <a:cxn ang="0">
                    <a:pos x="T2" y="T3"/>
                  </a:cxn>
                  <a:cxn ang="0">
                    <a:pos x="T4" y="T5"/>
                  </a:cxn>
                  <a:cxn ang="0">
                    <a:pos x="T6" y="T7"/>
                  </a:cxn>
                  <a:cxn ang="0">
                    <a:pos x="T8" y="T9"/>
                  </a:cxn>
                  <a:cxn ang="0">
                    <a:pos x="T10" y="T11"/>
                  </a:cxn>
                </a:cxnLst>
                <a:rect l="0" t="0" r="r" b="b"/>
                <a:pathLst>
                  <a:path w="37" h="12">
                    <a:moveTo>
                      <a:pt x="33" y="3"/>
                    </a:moveTo>
                    <a:cubicBezTo>
                      <a:pt x="25" y="0"/>
                      <a:pt x="11" y="4"/>
                      <a:pt x="3" y="6"/>
                    </a:cubicBezTo>
                    <a:cubicBezTo>
                      <a:pt x="0" y="7"/>
                      <a:pt x="1" y="12"/>
                      <a:pt x="4" y="11"/>
                    </a:cubicBezTo>
                    <a:cubicBezTo>
                      <a:pt x="9" y="11"/>
                      <a:pt x="14" y="10"/>
                      <a:pt x="19" y="10"/>
                    </a:cubicBezTo>
                    <a:cubicBezTo>
                      <a:pt x="24" y="10"/>
                      <a:pt x="29" y="11"/>
                      <a:pt x="33" y="9"/>
                    </a:cubicBezTo>
                    <a:cubicBezTo>
                      <a:pt x="37" y="9"/>
                      <a:pt x="36" y="4"/>
                      <a:pt x="3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9" name="Freeform 127"/>
              <p:cNvSpPr/>
              <p:nvPr/>
            </p:nvSpPr>
            <p:spPr bwMode="auto">
              <a:xfrm>
                <a:off x="5579471" y="3027304"/>
                <a:ext cx="117143" cy="41474"/>
              </a:xfrm>
              <a:custGeom>
                <a:avLst/>
                <a:gdLst>
                  <a:gd name="T0" fmla="*/ 34 w 37"/>
                  <a:gd name="T1" fmla="*/ 3 h 12"/>
                  <a:gd name="T2" fmla="*/ 15 w 37"/>
                  <a:gd name="T3" fmla="*/ 1 h 12"/>
                  <a:gd name="T4" fmla="*/ 1 w 37"/>
                  <a:gd name="T5" fmla="*/ 4 h 12"/>
                  <a:gd name="T6" fmla="*/ 0 w 37"/>
                  <a:gd name="T7" fmla="*/ 8 h 12"/>
                  <a:gd name="T8" fmla="*/ 4 w 37"/>
                  <a:gd name="T9" fmla="*/ 10 h 12"/>
                  <a:gd name="T10" fmla="*/ 4 w 37"/>
                  <a:gd name="T11" fmla="*/ 10 h 12"/>
                  <a:gd name="T12" fmla="*/ 15 w 37"/>
                  <a:gd name="T13" fmla="*/ 10 h 12"/>
                  <a:gd name="T14" fmla="*/ 33 w 37"/>
                  <a:gd name="T15" fmla="*/ 10 h 12"/>
                  <a:gd name="T16" fmla="*/ 34 w 37"/>
                  <a:gd name="T17"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
                    <a:moveTo>
                      <a:pt x="34" y="3"/>
                    </a:moveTo>
                    <a:cubicBezTo>
                      <a:pt x="28" y="0"/>
                      <a:pt x="21" y="1"/>
                      <a:pt x="15" y="1"/>
                    </a:cubicBezTo>
                    <a:cubicBezTo>
                      <a:pt x="11" y="1"/>
                      <a:pt x="4" y="1"/>
                      <a:pt x="1" y="4"/>
                    </a:cubicBezTo>
                    <a:cubicBezTo>
                      <a:pt x="0" y="5"/>
                      <a:pt x="0" y="7"/>
                      <a:pt x="0" y="8"/>
                    </a:cubicBezTo>
                    <a:cubicBezTo>
                      <a:pt x="1" y="10"/>
                      <a:pt x="2" y="10"/>
                      <a:pt x="4" y="10"/>
                    </a:cubicBezTo>
                    <a:cubicBezTo>
                      <a:pt x="4" y="10"/>
                      <a:pt x="4" y="10"/>
                      <a:pt x="4" y="10"/>
                    </a:cubicBezTo>
                    <a:cubicBezTo>
                      <a:pt x="8" y="10"/>
                      <a:pt x="12" y="10"/>
                      <a:pt x="15" y="10"/>
                    </a:cubicBezTo>
                    <a:cubicBezTo>
                      <a:pt x="21" y="11"/>
                      <a:pt x="28" y="12"/>
                      <a:pt x="33" y="10"/>
                    </a:cubicBezTo>
                    <a:cubicBezTo>
                      <a:pt x="36" y="9"/>
                      <a:pt x="37" y="5"/>
                      <a:pt x="3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0" name="Freeform 128"/>
              <p:cNvSpPr/>
              <p:nvPr/>
            </p:nvSpPr>
            <p:spPr bwMode="auto">
              <a:xfrm>
                <a:off x="5757529" y="3027304"/>
                <a:ext cx="107772" cy="38883"/>
              </a:xfrm>
              <a:custGeom>
                <a:avLst/>
                <a:gdLst>
                  <a:gd name="T0" fmla="*/ 31 w 34"/>
                  <a:gd name="T1" fmla="*/ 3 h 11"/>
                  <a:gd name="T2" fmla="*/ 19 w 34"/>
                  <a:gd name="T3" fmla="*/ 1 h 11"/>
                  <a:gd name="T4" fmla="*/ 5 w 34"/>
                  <a:gd name="T5" fmla="*/ 0 h 11"/>
                  <a:gd name="T6" fmla="*/ 4 w 34"/>
                  <a:gd name="T7" fmla="*/ 6 h 11"/>
                  <a:gd name="T8" fmla="*/ 18 w 34"/>
                  <a:gd name="T9" fmla="*/ 9 h 11"/>
                  <a:gd name="T10" fmla="*/ 30 w 34"/>
                  <a:gd name="T11" fmla="*/ 9 h 11"/>
                  <a:gd name="T12" fmla="*/ 31 w 34"/>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1" y="3"/>
                    </a:moveTo>
                    <a:cubicBezTo>
                      <a:pt x="27" y="1"/>
                      <a:pt x="23" y="1"/>
                      <a:pt x="19" y="1"/>
                    </a:cubicBezTo>
                    <a:cubicBezTo>
                      <a:pt x="14" y="1"/>
                      <a:pt x="10" y="0"/>
                      <a:pt x="5" y="0"/>
                    </a:cubicBezTo>
                    <a:cubicBezTo>
                      <a:pt x="1" y="0"/>
                      <a:pt x="0" y="6"/>
                      <a:pt x="4" y="6"/>
                    </a:cubicBezTo>
                    <a:cubicBezTo>
                      <a:pt x="9" y="7"/>
                      <a:pt x="13" y="8"/>
                      <a:pt x="18" y="9"/>
                    </a:cubicBezTo>
                    <a:cubicBezTo>
                      <a:pt x="22" y="9"/>
                      <a:pt x="26" y="11"/>
                      <a:pt x="30" y="9"/>
                    </a:cubicBezTo>
                    <a:cubicBezTo>
                      <a:pt x="33" y="9"/>
                      <a:pt x="34" y="4"/>
                      <a:pt x="3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1" name="Freeform 129"/>
              <p:cNvSpPr/>
              <p:nvPr/>
            </p:nvSpPr>
            <p:spPr bwMode="auto">
              <a:xfrm>
                <a:off x="5937930" y="3011751"/>
                <a:ext cx="93715" cy="38883"/>
              </a:xfrm>
              <a:custGeom>
                <a:avLst/>
                <a:gdLst>
                  <a:gd name="T0" fmla="*/ 27 w 30"/>
                  <a:gd name="T1" fmla="*/ 2 h 11"/>
                  <a:gd name="T2" fmla="*/ 13 w 30"/>
                  <a:gd name="T3" fmla="*/ 2 h 11"/>
                  <a:gd name="T4" fmla="*/ 0 w 30"/>
                  <a:gd name="T5" fmla="*/ 4 h 11"/>
                  <a:gd name="T6" fmla="*/ 0 w 30"/>
                  <a:gd name="T7" fmla="*/ 7 h 11"/>
                  <a:gd name="T8" fmla="*/ 13 w 30"/>
                  <a:gd name="T9" fmla="*/ 9 h 11"/>
                  <a:gd name="T10" fmla="*/ 27 w 30"/>
                  <a:gd name="T11" fmla="*/ 8 h 11"/>
                  <a:gd name="T12" fmla="*/ 27 w 30"/>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0" h="11">
                    <a:moveTo>
                      <a:pt x="27" y="2"/>
                    </a:moveTo>
                    <a:cubicBezTo>
                      <a:pt x="23" y="0"/>
                      <a:pt x="18" y="1"/>
                      <a:pt x="13" y="2"/>
                    </a:cubicBezTo>
                    <a:cubicBezTo>
                      <a:pt x="9" y="2"/>
                      <a:pt x="4" y="2"/>
                      <a:pt x="0" y="4"/>
                    </a:cubicBezTo>
                    <a:cubicBezTo>
                      <a:pt x="0" y="5"/>
                      <a:pt x="0" y="6"/>
                      <a:pt x="0" y="7"/>
                    </a:cubicBezTo>
                    <a:cubicBezTo>
                      <a:pt x="4" y="9"/>
                      <a:pt x="9" y="9"/>
                      <a:pt x="13" y="9"/>
                    </a:cubicBezTo>
                    <a:cubicBezTo>
                      <a:pt x="18" y="10"/>
                      <a:pt x="23" y="11"/>
                      <a:pt x="27" y="8"/>
                    </a:cubicBezTo>
                    <a:cubicBezTo>
                      <a:pt x="30" y="7"/>
                      <a:pt x="30" y="4"/>
                      <a:pt x="2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2" name="Freeform 130"/>
              <p:cNvSpPr/>
              <p:nvPr/>
            </p:nvSpPr>
            <p:spPr bwMode="auto">
              <a:xfrm>
                <a:off x="6120674" y="3006567"/>
                <a:ext cx="93715" cy="38883"/>
              </a:xfrm>
              <a:custGeom>
                <a:avLst/>
                <a:gdLst>
                  <a:gd name="T0" fmla="*/ 27 w 30"/>
                  <a:gd name="T1" fmla="*/ 1 h 11"/>
                  <a:gd name="T2" fmla="*/ 12 w 30"/>
                  <a:gd name="T3" fmla="*/ 1 h 11"/>
                  <a:gd name="T4" fmla="*/ 6 w 30"/>
                  <a:gd name="T5" fmla="*/ 2 h 11"/>
                  <a:gd name="T6" fmla="*/ 1 w 30"/>
                  <a:gd name="T7" fmla="*/ 4 h 11"/>
                  <a:gd name="T8" fmla="*/ 1 w 30"/>
                  <a:gd name="T9" fmla="*/ 6 h 11"/>
                  <a:gd name="T10" fmla="*/ 6 w 30"/>
                  <a:gd name="T11" fmla="*/ 8 h 11"/>
                  <a:gd name="T12" fmla="*/ 12 w 30"/>
                  <a:gd name="T13" fmla="*/ 9 h 11"/>
                  <a:gd name="T14" fmla="*/ 27 w 30"/>
                  <a:gd name="T15" fmla="*/ 9 h 11"/>
                  <a:gd name="T16" fmla="*/ 27 w 30"/>
                  <a:gd name="T17"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11">
                    <a:moveTo>
                      <a:pt x="27" y="1"/>
                    </a:moveTo>
                    <a:cubicBezTo>
                      <a:pt x="22" y="0"/>
                      <a:pt x="17" y="1"/>
                      <a:pt x="12" y="1"/>
                    </a:cubicBezTo>
                    <a:cubicBezTo>
                      <a:pt x="10" y="2"/>
                      <a:pt x="8" y="2"/>
                      <a:pt x="6" y="2"/>
                    </a:cubicBezTo>
                    <a:cubicBezTo>
                      <a:pt x="3" y="2"/>
                      <a:pt x="3" y="3"/>
                      <a:pt x="1" y="4"/>
                    </a:cubicBezTo>
                    <a:cubicBezTo>
                      <a:pt x="0" y="5"/>
                      <a:pt x="0" y="6"/>
                      <a:pt x="1" y="6"/>
                    </a:cubicBezTo>
                    <a:cubicBezTo>
                      <a:pt x="3" y="7"/>
                      <a:pt x="3" y="8"/>
                      <a:pt x="6" y="8"/>
                    </a:cubicBezTo>
                    <a:cubicBezTo>
                      <a:pt x="8" y="9"/>
                      <a:pt x="10" y="9"/>
                      <a:pt x="12" y="9"/>
                    </a:cubicBezTo>
                    <a:cubicBezTo>
                      <a:pt x="17" y="9"/>
                      <a:pt x="22" y="11"/>
                      <a:pt x="27" y="9"/>
                    </a:cubicBezTo>
                    <a:cubicBezTo>
                      <a:pt x="30" y="8"/>
                      <a:pt x="30" y="3"/>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3" name="Freeform 131"/>
              <p:cNvSpPr/>
              <p:nvPr/>
            </p:nvSpPr>
            <p:spPr bwMode="auto">
              <a:xfrm>
                <a:off x="6277645" y="2991014"/>
                <a:ext cx="126515" cy="38883"/>
              </a:xfrm>
              <a:custGeom>
                <a:avLst/>
                <a:gdLst>
                  <a:gd name="T0" fmla="*/ 37 w 40"/>
                  <a:gd name="T1" fmla="*/ 4 h 11"/>
                  <a:gd name="T2" fmla="*/ 21 w 40"/>
                  <a:gd name="T3" fmla="*/ 0 h 11"/>
                  <a:gd name="T4" fmla="*/ 4 w 40"/>
                  <a:gd name="T5" fmla="*/ 2 h 11"/>
                  <a:gd name="T6" fmla="*/ 4 w 40"/>
                  <a:gd name="T7" fmla="*/ 8 h 11"/>
                  <a:gd name="T8" fmla="*/ 21 w 40"/>
                  <a:gd name="T9" fmla="*/ 9 h 11"/>
                  <a:gd name="T10" fmla="*/ 37 w 40"/>
                  <a:gd name="T11" fmla="*/ 10 h 11"/>
                  <a:gd name="T12" fmla="*/ 37 w 40"/>
                  <a:gd name="T13" fmla="*/ 4 h 11"/>
                </a:gdLst>
                <a:ahLst/>
                <a:cxnLst>
                  <a:cxn ang="0">
                    <a:pos x="T0" y="T1"/>
                  </a:cxn>
                  <a:cxn ang="0">
                    <a:pos x="T2" y="T3"/>
                  </a:cxn>
                  <a:cxn ang="0">
                    <a:pos x="T4" y="T5"/>
                  </a:cxn>
                  <a:cxn ang="0">
                    <a:pos x="T6" y="T7"/>
                  </a:cxn>
                  <a:cxn ang="0">
                    <a:pos x="T8" y="T9"/>
                  </a:cxn>
                  <a:cxn ang="0">
                    <a:pos x="T10" y="T11"/>
                  </a:cxn>
                  <a:cxn ang="0">
                    <a:pos x="T12" y="T13"/>
                  </a:cxn>
                </a:cxnLst>
                <a:rect l="0" t="0" r="r" b="b"/>
                <a:pathLst>
                  <a:path w="40" h="11">
                    <a:moveTo>
                      <a:pt x="37" y="4"/>
                    </a:moveTo>
                    <a:cubicBezTo>
                      <a:pt x="33" y="1"/>
                      <a:pt x="26" y="1"/>
                      <a:pt x="21" y="0"/>
                    </a:cubicBezTo>
                    <a:cubicBezTo>
                      <a:pt x="15" y="0"/>
                      <a:pt x="9" y="1"/>
                      <a:pt x="4" y="2"/>
                    </a:cubicBezTo>
                    <a:cubicBezTo>
                      <a:pt x="0" y="2"/>
                      <a:pt x="1" y="8"/>
                      <a:pt x="4" y="8"/>
                    </a:cubicBezTo>
                    <a:cubicBezTo>
                      <a:pt x="10" y="8"/>
                      <a:pt x="16" y="8"/>
                      <a:pt x="21" y="9"/>
                    </a:cubicBezTo>
                    <a:cubicBezTo>
                      <a:pt x="26" y="9"/>
                      <a:pt x="31" y="11"/>
                      <a:pt x="37" y="10"/>
                    </a:cubicBezTo>
                    <a:cubicBezTo>
                      <a:pt x="40" y="9"/>
                      <a:pt x="40" y="5"/>
                      <a:pt x="3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4" name="Freeform 132"/>
              <p:cNvSpPr/>
              <p:nvPr/>
            </p:nvSpPr>
            <p:spPr bwMode="auto">
              <a:xfrm>
                <a:off x="6474446" y="2998789"/>
                <a:ext cx="112458" cy="38883"/>
              </a:xfrm>
              <a:custGeom>
                <a:avLst/>
                <a:gdLst>
                  <a:gd name="T0" fmla="*/ 33 w 36"/>
                  <a:gd name="T1" fmla="*/ 2 h 11"/>
                  <a:gd name="T2" fmla="*/ 19 w 36"/>
                  <a:gd name="T3" fmla="*/ 1 h 11"/>
                  <a:gd name="T4" fmla="*/ 4 w 36"/>
                  <a:gd name="T5" fmla="*/ 4 h 11"/>
                  <a:gd name="T6" fmla="*/ 5 w 36"/>
                  <a:gd name="T7" fmla="*/ 10 h 11"/>
                  <a:gd name="T8" fmla="*/ 20 w 36"/>
                  <a:gd name="T9" fmla="*/ 9 h 11"/>
                  <a:gd name="T10" fmla="*/ 32 w 36"/>
                  <a:gd name="T11" fmla="*/ 9 h 11"/>
                  <a:gd name="T12" fmla="*/ 33 w 36"/>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6" h="11">
                    <a:moveTo>
                      <a:pt x="33" y="2"/>
                    </a:moveTo>
                    <a:cubicBezTo>
                      <a:pt x="29" y="0"/>
                      <a:pt x="24" y="0"/>
                      <a:pt x="19" y="1"/>
                    </a:cubicBezTo>
                    <a:cubicBezTo>
                      <a:pt x="14" y="1"/>
                      <a:pt x="9" y="2"/>
                      <a:pt x="4" y="4"/>
                    </a:cubicBezTo>
                    <a:cubicBezTo>
                      <a:pt x="0" y="5"/>
                      <a:pt x="2" y="11"/>
                      <a:pt x="5" y="10"/>
                    </a:cubicBezTo>
                    <a:cubicBezTo>
                      <a:pt x="10" y="9"/>
                      <a:pt x="15" y="9"/>
                      <a:pt x="20" y="9"/>
                    </a:cubicBezTo>
                    <a:cubicBezTo>
                      <a:pt x="24" y="9"/>
                      <a:pt x="28" y="10"/>
                      <a:pt x="32" y="9"/>
                    </a:cubicBezTo>
                    <a:cubicBezTo>
                      <a:pt x="35" y="8"/>
                      <a:pt x="36" y="4"/>
                      <a:pt x="3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5" name="Freeform 133"/>
              <p:cNvSpPr/>
              <p:nvPr/>
            </p:nvSpPr>
            <p:spPr bwMode="auto">
              <a:xfrm>
                <a:off x="6673590" y="3009158"/>
                <a:ext cx="110115" cy="41474"/>
              </a:xfrm>
              <a:custGeom>
                <a:avLst/>
                <a:gdLst>
                  <a:gd name="T0" fmla="*/ 32 w 35"/>
                  <a:gd name="T1" fmla="*/ 4 h 12"/>
                  <a:gd name="T2" fmla="*/ 16 w 35"/>
                  <a:gd name="T3" fmla="*/ 1 h 12"/>
                  <a:gd name="T4" fmla="*/ 1 w 35"/>
                  <a:gd name="T5" fmla="*/ 3 h 12"/>
                  <a:gd name="T6" fmla="*/ 1 w 35"/>
                  <a:gd name="T7" fmla="*/ 5 h 12"/>
                  <a:gd name="T8" fmla="*/ 14 w 35"/>
                  <a:gd name="T9" fmla="*/ 9 h 12"/>
                  <a:gd name="T10" fmla="*/ 32 w 35"/>
                  <a:gd name="T11" fmla="*/ 10 h 12"/>
                  <a:gd name="T12" fmla="*/ 32 w 35"/>
                  <a:gd name="T13" fmla="*/ 4 h 12"/>
                </a:gdLst>
                <a:ahLst/>
                <a:cxnLst>
                  <a:cxn ang="0">
                    <a:pos x="T0" y="T1"/>
                  </a:cxn>
                  <a:cxn ang="0">
                    <a:pos x="T2" y="T3"/>
                  </a:cxn>
                  <a:cxn ang="0">
                    <a:pos x="T4" y="T5"/>
                  </a:cxn>
                  <a:cxn ang="0">
                    <a:pos x="T6" y="T7"/>
                  </a:cxn>
                  <a:cxn ang="0">
                    <a:pos x="T8" y="T9"/>
                  </a:cxn>
                  <a:cxn ang="0">
                    <a:pos x="T10" y="T11"/>
                  </a:cxn>
                  <a:cxn ang="0">
                    <a:pos x="T12" y="T13"/>
                  </a:cxn>
                </a:cxnLst>
                <a:rect l="0" t="0" r="r" b="b"/>
                <a:pathLst>
                  <a:path w="35" h="12">
                    <a:moveTo>
                      <a:pt x="32" y="4"/>
                    </a:moveTo>
                    <a:cubicBezTo>
                      <a:pt x="28" y="1"/>
                      <a:pt x="22" y="2"/>
                      <a:pt x="16" y="1"/>
                    </a:cubicBezTo>
                    <a:cubicBezTo>
                      <a:pt x="11" y="1"/>
                      <a:pt x="5" y="0"/>
                      <a:pt x="1" y="3"/>
                    </a:cubicBezTo>
                    <a:cubicBezTo>
                      <a:pt x="0" y="3"/>
                      <a:pt x="0" y="4"/>
                      <a:pt x="1" y="5"/>
                    </a:cubicBezTo>
                    <a:cubicBezTo>
                      <a:pt x="4" y="9"/>
                      <a:pt x="9" y="8"/>
                      <a:pt x="14" y="9"/>
                    </a:cubicBezTo>
                    <a:cubicBezTo>
                      <a:pt x="20" y="10"/>
                      <a:pt x="26" y="12"/>
                      <a:pt x="32" y="10"/>
                    </a:cubicBezTo>
                    <a:cubicBezTo>
                      <a:pt x="34" y="9"/>
                      <a:pt x="35" y="5"/>
                      <a:pt x="3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6" name="Freeform 134"/>
              <p:cNvSpPr/>
              <p:nvPr/>
            </p:nvSpPr>
            <p:spPr bwMode="auto">
              <a:xfrm>
                <a:off x="6846962" y="3001382"/>
                <a:ext cx="107772" cy="31106"/>
              </a:xfrm>
              <a:custGeom>
                <a:avLst/>
                <a:gdLst>
                  <a:gd name="T0" fmla="*/ 33 w 34"/>
                  <a:gd name="T1" fmla="*/ 3 h 9"/>
                  <a:gd name="T2" fmla="*/ 19 w 34"/>
                  <a:gd name="T3" fmla="*/ 2 h 9"/>
                  <a:gd name="T4" fmla="*/ 2 w 34"/>
                  <a:gd name="T5" fmla="*/ 3 h 9"/>
                  <a:gd name="T6" fmla="*/ 2 w 34"/>
                  <a:gd name="T7" fmla="*/ 7 h 9"/>
                  <a:gd name="T8" fmla="*/ 19 w 34"/>
                  <a:gd name="T9" fmla="*/ 8 h 9"/>
                  <a:gd name="T10" fmla="*/ 33 w 34"/>
                  <a:gd name="T11" fmla="*/ 7 h 9"/>
                  <a:gd name="T12" fmla="*/ 33 w 34"/>
                  <a:gd name="T13" fmla="*/ 3 h 9"/>
                </a:gdLst>
                <a:ahLst/>
                <a:cxnLst>
                  <a:cxn ang="0">
                    <a:pos x="T0" y="T1"/>
                  </a:cxn>
                  <a:cxn ang="0">
                    <a:pos x="T2" y="T3"/>
                  </a:cxn>
                  <a:cxn ang="0">
                    <a:pos x="T4" y="T5"/>
                  </a:cxn>
                  <a:cxn ang="0">
                    <a:pos x="T6" y="T7"/>
                  </a:cxn>
                  <a:cxn ang="0">
                    <a:pos x="T8" y="T9"/>
                  </a:cxn>
                  <a:cxn ang="0">
                    <a:pos x="T10" y="T11"/>
                  </a:cxn>
                  <a:cxn ang="0">
                    <a:pos x="T12" y="T13"/>
                  </a:cxn>
                </a:cxnLst>
                <a:rect l="0" t="0" r="r" b="b"/>
                <a:pathLst>
                  <a:path w="34" h="9">
                    <a:moveTo>
                      <a:pt x="33" y="3"/>
                    </a:moveTo>
                    <a:cubicBezTo>
                      <a:pt x="28" y="0"/>
                      <a:pt x="24" y="1"/>
                      <a:pt x="19" y="2"/>
                    </a:cubicBezTo>
                    <a:cubicBezTo>
                      <a:pt x="14" y="2"/>
                      <a:pt x="8" y="2"/>
                      <a:pt x="2" y="3"/>
                    </a:cubicBezTo>
                    <a:cubicBezTo>
                      <a:pt x="0" y="3"/>
                      <a:pt x="0" y="7"/>
                      <a:pt x="2" y="7"/>
                    </a:cubicBezTo>
                    <a:cubicBezTo>
                      <a:pt x="8" y="8"/>
                      <a:pt x="14" y="8"/>
                      <a:pt x="19" y="8"/>
                    </a:cubicBezTo>
                    <a:cubicBezTo>
                      <a:pt x="24" y="9"/>
                      <a:pt x="28" y="9"/>
                      <a:pt x="33" y="7"/>
                    </a:cubicBezTo>
                    <a:cubicBezTo>
                      <a:pt x="34" y="6"/>
                      <a:pt x="34" y="4"/>
                      <a:pt x="3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7" name="Freeform 135"/>
              <p:cNvSpPr/>
              <p:nvPr/>
            </p:nvSpPr>
            <p:spPr bwMode="auto">
              <a:xfrm>
                <a:off x="7010963" y="2998789"/>
                <a:ext cx="121829" cy="38883"/>
              </a:xfrm>
              <a:custGeom>
                <a:avLst/>
                <a:gdLst>
                  <a:gd name="T0" fmla="*/ 36 w 39"/>
                  <a:gd name="T1" fmla="*/ 2 h 11"/>
                  <a:gd name="T2" fmla="*/ 22 w 39"/>
                  <a:gd name="T3" fmla="*/ 2 h 11"/>
                  <a:gd name="T4" fmla="*/ 4 w 39"/>
                  <a:gd name="T5" fmla="*/ 0 h 11"/>
                  <a:gd name="T6" fmla="*/ 3 w 39"/>
                  <a:gd name="T7" fmla="*/ 6 h 11"/>
                  <a:gd name="T8" fmla="*/ 36 w 39"/>
                  <a:gd name="T9" fmla="*/ 8 h 11"/>
                  <a:gd name="T10" fmla="*/ 36 w 39"/>
                  <a:gd name="T11" fmla="*/ 2 h 11"/>
                </a:gdLst>
                <a:ahLst/>
                <a:cxnLst>
                  <a:cxn ang="0">
                    <a:pos x="T0" y="T1"/>
                  </a:cxn>
                  <a:cxn ang="0">
                    <a:pos x="T2" y="T3"/>
                  </a:cxn>
                  <a:cxn ang="0">
                    <a:pos x="T4" y="T5"/>
                  </a:cxn>
                  <a:cxn ang="0">
                    <a:pos x="T6" y="T7"/>
                  </a:cxn>
                  <a:cxn ang="0">
                    <a:pos x="T8" y="T9"/>
                  </a:cxn>
                  <a:cxn ang="0">
                    <a:pos x="T10" y="T11"/>
                  </a:cxn>
                </a:cxnLst>
                <a:rect l="0" t="0" r="r" b="b"/>
                <a:pathLst>
                  <a:path w="39" h="11">
                    <a:moveTo>
                      <a:pt x="36" y="2"/>
                    </a:moveTo>
                    <a:cubicBezTo>
                      <a:pt x="31" y="1"/>
                      <a:pt x="26" y="2"/>
                      <a:pt x="22" y="2"/>
                    </a:cubicBezTo>
                    <a:cubicBezTo>
                      <a:pt x="16" y="2"/>
                      <a:pt x="10" y="1"/>
                      <a:pt x="4" y="0"/>
                    </a:cubicBezTo>
                    <a:cubicBezTo>
                      <a:pt x="1" y="0"/>
                      <a:pt x="0" y="5"/>
                      <a:pt x="3" y="6"/>
                    </a:cubicBezTo>
                    <a:cubicBezTo>
                      <a:pt x="13" y="9"/>
                      <a:pt x="26" y="11"/>
                      <a:pt x="36" y="8"/>
                    </a:cubicBezTo>
                    <a:cubicBezTo>
                      <a:pt x="39" y="7"/>
                      <a:pt x="39" y="2"/>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8" name="Freeform 136"/>
              <p:cNvSpPr/>
              <p:nvPr/>
            </p:nvSpPr>
            <p:spPr bwMode="auto">
              <a:xfrm>
                <a:off x="7181991" y="3001382"/>
                <a:ext cx="100744" cy="36290"/>
              </a:xfrm>
              <a:custGeom>
                <a:avLst/>
                <a:gdLst>
                  <a:gd name="T0" fmla="*/ 28 w 32"/>
                  <a:gd name="T1" fmla="*/ 1 h 10"/>
                  <a:gd name="T2" fmla="*/ 15 w 32"/>
                  <a:gd name="T3" fmla="*/ 2 h 10"/>
                  <a:gd name="T4" fmla="*/ 3 w 32"/>
                  <a:gd name="T5" fmla="*/ 4 h 10"/>
                  <a:gd name="T6" fmla="*/ 3 w 32"/>
                  <a:gd name="T7" fmla="*/ 9 h 10"/>
                  <a:gd name="T8" fmla="*/ 29 w 32"/>
                  <a:gd name="T9" fmla="*/ 7 h 10"/>
                  <a:gd name="T10" fmla="*/ 28 w 32"/>
                  <a:gd name="T11" fmla="*/ 1 h 10"/>
                </a:gdLst>
                <a:ahLst/>
                <a:cxnLst>
                  <a:cxn ang="0">
                    <a:pos x="T0" y="T1"/>
                  </a:cxn>
                  <a:cxn ang="0">
                    <a:pos x="T2" y="T3"/>
                  </a:cxn>
                  <a:cxn ang="0">
                    <a:pos x="T4" y="T5"/>
                  </a:cxn>
                  <a:cxn ang="0">
                    <a:pos x="T6" y="T7"/>
                  </a:cxn>
                  <a:cxn ang="0">
                    <a:pos x="T8" y="T9"/>
                  </a:cxn>
                  <a:cxn ang="0">
                    <a:pos x="T10" y="T11"/>
                  </a:cxn>
                </a:cxnLst>
                <a:rect l="0" t="0" r="r" b="b"/>
                <a:pathLst>
                  <a:path w="32" h="10">
                    <a:moveTo>
                      <a:pt x="28" y="1"/>
                    </a:moveTo>
                    <a:cubicBezTo>
                      <a:pt x="24" y="0"/>
                      <a:pt x="20" y="1"/>
                      <a:pt x="15" y="2"/>
                    </a:cubicBezTo>
                    <a:cubicBezTo>
                      <a:pt x="11" y="3"/>
                      <a:pt x="7" y="3"/>
                      <a:pt x="3" y="4"/>
                    </a:cubicBezTo>
                    <a:cubicBezTo>
                      <a:pt x="0" y="5"/>
                      <a:pt x="0" y="9"/>
                      <a:pt x="3" y="9"/>
                    </a:cubicBezTo>
                    <a:cubicBezTo>
                      <a:pt x="11" y="10"/>
                      <a:pt x="21" y="10"/>
                      <a:pt x="29" y="7"/>
                    </a:cubicBezTo>
                    <a:cubicBezTo>
                      <a:pt x="32" y="6"/>
                      <a:pt x="31" y="1"/>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9" name="Freeform 137"/>
              <p:cNvSpPr/>
              <p:nvPr/>
            </p:nvSpPr>
            <p:spPr bwMode="auto">
              <a:xfrm>
                <a:off x="7355363" y="3006567"/>
                <a:ext cx="100744" cy="33698"/>
              </a:xfrm>
              <a:custGeom>
                <a:avLst/>
                <a:gdLst>
                  <a:gd name="T0" fmla="*/ 30 w 32"/>
                  <a:gd name="T1" fmla="*/ 2 h 10"/>
                  <a:gd name="T2" fmla="*/ 18 w 32"/>
                  <a:gd name="T3" fmla="*/ 1 h 10"/>
                  <a:gd name="T4" fmla="*/ 4 w 32"/>
                  <a:gd name="T5" fmla="*/ 2 h 10"/>
                  <a:gd name="T6" fmla="*/ 4 w 32"/>
                  <a:gd name="T7" fmla="*/ 8 h 10"/>
                  <a:gd name="T8" fmla="*/ 18 w 32"/>
                  <a:gd name="T9" fmla="*/ 9 h 10"/>
                  <a:gd name="T10" fmla="*/ 30 w 32"/>
                  <a:gd name="T11" fmla="*/ 8 h 10"/>
                  <a:gd name="T12" fmla="*/ 30 w 32"/>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32" h="10">
                    <a:moveTo>
                      <a:pt x="30" y="2"/>
                    </a:moveTo>
                    <a:cubicBezTo>
                      <a:pt x="26" y="0"/>
                      <a:pt x="22" y="1"/>
                      <a:pt x="18" y="1"/>
                    </a:cubicBezTo>
                    <a:cubicBezTo>
                      <a:pt x="13" y="2"/>
                      <a:pt x="9" y="2"/>
                      <a:pt x="4" y="2"/>
                    </a:cubicBezTo>
                    <a:cubicBezTo>
                      <a:pt x="0" y="2"/>
                      <a:pt x="0" y="8"/>
                      <a:pt x="4" y="8"/>
                    </a:cubicBezTo>
                    <a:cubicBezTo>
                      <a:pt x="9" y="8"/>
                      <a:pt x="13" y="9"/>
                      <a:pt x="18" y="9"/>
                    </a:cubicBezTo>
                    <a:cubicBezTo>
                      <a:pt x="22" y="9"/>
                      <a:pt x="26" y="10"/>
                      <a:pt x="30" y="8"/>
                    </a:cubicBezTo>
                    <a:cubicBezTo>
                      <a:pt x="32" y="7"/>
                      <a:pt x="32" y="4"/>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60" name="Freeform 138"/>
              <p:cNvSpPr/>
              <p:nvPr/>
            </p:nvSpPr>
            <p:spPr bwMode="auto">
              <a:xfrm>
                <a:off x="7521708" y="2996198"/>
                <a:ext cx="112458" cy="44067"/>
              </a:xfrm>
              <a:custGeom>
                <a:avLst/>
                <a:gdLst>
                  <a:gd name="T0" fmla="*/ 31 w 36"/>
                  <a:gd name="T1" fmla="*/ 0 h 13"/>
                  <a:gd name="T2" fmla="*/ 18 w 36"/>
                  <a:gd name="T3" fmla="*/ 3 h 13"/>
                  <a:gd name="T4" fmla="*/ 5 w 36"/>
                  <a:gd name="T5" fmla="*/ 2 h 13"/>
                  <a:gd name="T6" fmla="*/ 3 w 36"/>
                  <a:gd name="T7" fmla="*/ 6 h 13"/>
                  <a:gd name="T8" fmla="*/ 33 w 36"/>
                  <a:gd name="T9" fmla="*/ 7 h 13"/>
                  <a:gd name="T10" fmla="*/ 31 w 36"/>
                  <a:gd name="T11" fmla="*/ 0 h 13"/>
                </a:gdLst>
                <a:ahLst/>
                <a:cxnLst>
                  <a:cxn ang="0">
                    <a:pos x="T0" y="T1"/>
                  </a:cxn>
                  <a:cxn ang="0">
                    <a:pos x="T2" y="T3"/>
                  </a:cxn>
                  <a:cxn ang="0">
                    <a:pos x="T4" y="T5"/>
                  </a:cxn>
                  <a:cxn ang="0">
                    <a:pos x="T6" y="T7"/>
                  </a:cxn>
                  <a:cxn ang="0">
                    <a:pos x="T8" y="T9"/>
                  </a:cxn>
                  <a:cxn ang="0">
                    <a:pos x="T10" y="T11"/>
                  </a:cxn>
                </a:cxnLst>
                <a:rect l="0" t="0" r="r" b="b"/>
                <a:pathLst>
                  <a:path w="36" h="13">
                    <a:moveTo>
                      <a:pt x="31" y="0"/>
                    </a:moveTo>
                    <a:cubicBezTo>
                      <a:pt x="27" y="1"/>
                      <a:pt x="23" y="3"/>
                      <a:pt x="18" y="3"/>
                    </a:cubicBezTo>
                    <a:cubicBezTo>
                      <a:pt x="14" y="3"/>
                      <a:pt x="9" y="3"/>
                      <a:pt x="5" y="2"/>
                    </a:cubicBezTo>
                    <a:cubicBezTo>
                      <a:pt x="2" y="2"/>
                      <a:pt x="0" y="5"/>
                      <a:pt x="3" y="6"/>
                    </a:cubicBezTo>
                    <a:cubicBezTo>
                      <a:pt x="11" y="10"/>
                      <a:pt x="25" y="13"/>
                      <a:pt x="33" y="7"/>
                    </a:cubicBezTo>
                    <a:cubicBezTo>
                      <a:pt x="36" y="5"/>
                      <a:pt x="35" y="0"/>
                      <a:pt x="3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grpSp>
        <p:sp>
          <p:nvSpPr>
            <p:cNvPr id="13" name="文本框 12"/>
            <p:cNvSpPr txBox="1"/>
            <p:nvPr/>
          </p:nvSpPr>
          <p:spPr>
            <a:xfrm>
              <a:off x="5025523" y="1179030"/>
              <a:ext cx="1562642" cy="646331"/>
            </a:xfrm>
            <a:prstGeom prst="rect">
              <a:avLst/>
            </a:prstGeom>
            <a:noFill/>
          </p:spPr>
          <p:txBody>
            <a:bodyPr wrap="square" rtlCol="0">
              <a:spAutoFit/>
            </a:bodyPr>
            <a:lstStyle/>
            <a:p>
              <a:pPr algn="dist"/>
              <a:r>
                <a:rPr lang="zh-CN" altLang="en-US" sz="3600" b="1" dirty="0">
                  <a:solidFill>
                    <a:srgbClr val="FF9999"/>
                  </a:solidFill>
                  <a:cs typeface="+mn-ea"/>
                  <a:sym typeface="+mn-lt"/>
                </a:rPr>
                <a:t>致谢</a:t>
              </a:r>
            </a:p>
          </p:txBody>
        </p:sp>
      </p:grpSp>
    </p:spTree>
  </p:cSld>
  <p:clrMapOvr>
    <a:masterClrMapping/>
  </p:clrMapOvr>
  <p:transition spd="slow" advClick="0" advTm="5000">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3336269" y="326573"/>
            <a:ext cx="5519460"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生产者的组织形式和企业理论</a:t>
            </a:r>
          </a:p>
        </p:txBody>
      </p:sp>
      <p:sp>
        <p:nvSpPr>
          <p:cNvPr id="4" name="任意多边形 3"/>
          <p:cNvSpPr/>
          <p:nvPr/>
        </p:nvSpPr>
        <p:spPr>
          <a:xfrm rot="16200000" flipH="1">
            <a:off x="6073140" y="-2293316"/>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1</a:t>
            </a:r>
            <a:endParaRPr lang="zh-CN" altLang="en-US" sz="2800" dirty="0">
              <a:solidFill>
                <a:schemeClr val="bg1"/>
              </a:solidFill>
              <a:cs typeface="+mn-ea"/>
              <a:sym typeface="+mn-lt"/>
            </a:endParaRPr>
          </a:p>
        </p:txBody>
      </p:sp>
      <p:sp>
        <p:nvSpPr>
          <p:cNvPr id="72" name="TextBox 38"/>
          <p:cNvSpPr txBox="1"/>
          <p:nvPr/>
        </p:nvSpPr>
        <p:spPr>
          <a:xfrm>
            <a:off x="582700" y="1188720"/>
            <a:ext cx="11304500" cy="2484270"/>
          </a:xfrm>
          <a:prstGeom prst="rect">
            <a:avLst/>
          </a:prstGeom>
          <a:noFill/>
        </p:spPr>
        <p:txBody>
          <a:bodyPr wrap="square" lIns="0" rIns="0" bIns="0" rtlCol="0">
            <a:spAutoFit/>
          </a:bodyPr>
          <a:lstStyle/>
          <a:p>
            <a:r>
              <a:rPr lang="zh-CN" altLang="en-US" sz="3600" dirty="0">
                <a:solidFill>
                  <a:srgbClr val="FC838C"/>
                </a:solidFill>
                <a:latin typeface="微软雅黑" panose="020B0503020204020204" pitchFamily="34" charset="-122"/>
                <a:ea typeface="微软雅黑" panose="020B0503020204020204" pitchFamily="34" charset="-122"/>
                <a:cs typeface="Helvetica Neue"/>
              </a:rPr>
              <a:t>（</a:t>
            </a:r>
            <a:r>
              <a:rPr lang="en-US" altLang="zh-CN" sz="3600" dirty="0">
                <a:solidFill>
                  <a:srgbClr val="FC838C"/>
                </a:solidFill>
                <a:latin typeface="微软雅黑" panose="020B0503020204020204" pitchFamily="34" charset="-122"/>
                <a:ea typeface="微软雅黑" panose="020B0503020204020204" pitchFamily="34" charset="-122"/>
                <a:cs typeface="Helvetica Neue"/>
              </a:rPr>
              <a:t>1</a:t>
            </a:r>
            <a:r>
              <a:rPr lang="zh-CN" altLang="en-US" sz="3600" dirty="0">
                <a:solidFill>
                  <a:srgbClr val="FC838C"/>
                </a:solidFill>
                <a:latin typeface="微软雅黑" panose="020B0503020204020204" pitchFamily="34" charset="-122"/>
                <a:ea typeface="微软雅黑" panose="020B0503020204020204" pitchFamily="34" charset="-122"/>
                <a:cs typeface="Helvetica Neue"/>
              </a:rPr>
              <a:t>）生产者及其组织形式</a:t>
            </a:r>
          </a:p>
          <a:p>
            <a:pPr>
              <a:lnSpc>
                <a:spcPct val="150000"/>
              </a:lnSpc>
            </a:pPr>
            <a:r>
              <a:rPr lang="zh-CN" altLang="zh-CN" sz="2000" dirty="0"/>
              <a:t>生产者即企业或厂商，主要包括</a:t>
            </a:r>
            <a:r>
              <a:rPr lang="zh-CN" altLang="zh-CN" sz="2000" b="1" dirty="0">
                <a:solidFill>
                  <a:srgbClr val="FF0000"/>
                </a:solidFill>
              </a:rPr>
              <a:t>个人独资企业、合伙制企业和公司制企业</a:t>
            </a:r>
            <a:r>
              <a:rPr lang="zh-CN" altLang="zh-CN" sz="2000" dirty="0"/>
              <a:t>。</a:t>
            </a:r>
            <a:endParaRPr lang="en-US" altLang="zh-CN" sz="2000" dirty="0"/>
          </a:p>
          <a:p>
            <a:pPr>
              <a:lnSpc>
                <a:spcPct val="150000"/>
              </a:lnSpc>
            </a:pPr>
            <a:r>
              <a:rPr lang="zh-CN" altLang="zh-CN" sz="2000" dirty="0"/>
              <a:t>在生产者行为的分析中，一般假设生产者或企业的</a:t>
            </a:r>
            <a:r>
              <a:rPr lang="zh-CN" altLang="zh-CN" sz="2400" b="1" dirty="0">
                <a:solidFill>
                  <a:srgbClr val="FF0000"/>
                </a:solidFill>
              </a:rPr>
              <a:t>目标</a:t>
            </a:r>
            <a:r>
              <a:rPr lang="zh-CN" altLang="zh-CN" sz="2000" b="1" dirty="0">
                <a:solidFill>
                  <a:srgbClr val="FF0000"/>
                </a:solidFill>
              </a:rPr>
              <a:t>是追求利润最大化</a:t>
            </a:r>
            <a:r>
              <a:rPr lang="zh-CN" altLang="zh-CN" sz="2000" dirty="0"/>
              <a:t>。</a:t>
            </a:r>
          </a:p>
          <a:p>
            <a:pPr>
              <a:lnSpc>
                <a:spcPct val="150000"/>
              </a:lnSpc>
            </a:pPr>
            <a:r>
              <a:rPr lang="zh-CN" altLang="zh-CN" sz="2000" dirty="0">
                <a:solidFill>
                  <a:srgbClr val="FF0000"/>
                </a:solidFill>
              </a:rPr>
              <a:t>【</a:t>
            </a:r>
            <a:r>
              <a:rPr lang="zh-CN" altLang="en-US" sz="2000" dirty="0">
                <a:solidFill>
                  <a:srgbClr val="FF0000"/>
                </a:solidFill>
              </a:rPr>
              <a:t>注意</a:t>
            </a:r>
            <a:r>
              <a:rPr lang="en-US" altLang="zh-CN" sz="2000" dirty="0">
                <a:solidFill>
                  <a:srgbClr val="FF0000"/>
                </a:solidFill>
              </a:rPr>
              <a:t>1</a:t>
            </a:r>
            <a:r>
              <a:rPr lang="zh-CN" altLang="zh-CN" sz="2000" dirty="0">
                <a:solidFill>
                  <a:srgbClr val="FF0000"/>
                </a:solidFill>
              </a:rPr>
              <a:t>】</a:t>
            </a:r>
            <a:r>
              <a:rPr lang="zh-CN" altLang="zh-CN" sz="2000" dirty="0"/>
              <a:t>经济学家</a:t>
            </a:r>
            <a:r>
              <a:rPr lang="zh-CN" altLang="zh-CN" sz="2000" dirty="0">
                <a:solidFill>
                  <a:srgbClr val="FF0000"/>
                </a:solidFill>
              </a:rPr>
              <a:t>并不认为</a:t>
            </a:r>
            <a:r>
              <a:rPr lang="zh-CN" altLang="zh-CN" sz="2000" dirty="0"/>
              <a:t>追求利润最大化是人们从事生产和交易活动的唯一动机</a:t>
            </a:r>
            <a:endParaRPr lang="en-US" altLang="zh-CN" sz="2000" dirty="0"/>
          </a:p>
          <a:p>
            <a:pPr>
              <a:lnSpc>
                <a:spcPct val="150000"/>
              </a:lnSpc>
            </a:pPr>
            <a:r>
              <a:rPr lang="zh-CN" altLang="zh-CN" sz="2000" dirty="0">
                <a:solidFill>
                  <a:srgbClr val="FF0000"/>
                </a:solidFill>
              </a:rPr>
              <a:t>【</a:t>
            </a:r>
            <a:r>
              <a:rPr lang="zh-CN" altLang="en-US" sz="2000" dirty="0">
                <a:solidFill>
                  <a:srgbClr val="FF0000"/>
                </a:solidFill>
              </a:rPr>
              <a:t>注意</a:t>
            </a:r>
            <a:r>
              <a:rPr lang="en-US" altLang="zh-CN" sz="2000" dirty="0">
                <a:solidFill>
                  <a:srgbClr val="FF0000"/>
                </a:solidFill>
              </a:rPr>
              <a:t>2</a:t>
            </a:r>
            <a:r>
              <a:rPr lang="zh-CN" altLang="zh-CN" sz="2000" dirty="0">
                <a:solidFill>
                  <a:srgbClr val="FF0000"/>
                </a:solidFill>
              </a:rPr>
              <a:t>】从长期来看</a:t>
            </a:r>
            <a:r>
              <a:rPr lang="zh-CN" altLang="zh-CN" sz="2000" dirty="0"/>
              <a:t>，</a:t>
            </a:r>
            <a:r>
              <a:rPr lang="zh-CN" altLang="zh-CN" sz="2000" b="1" dirty="0"/>
              <a:t>实现利润最大化</a:t>
            </a:r>
            <a:r>
              <a:rPr lang="zh-CN" altLang="zh-CN" sz="2000" dirty="0"/>
              <a:t>是所有企业在竞争中求得</a:t>
            </a:r>
            <a:r>
              <a:rPr lang="zh-CN" altLang="zh-CN" sz="2000" b="1" dirty="0"/>
              <a:t>生存的关键</a:t>
            </a:r>
            <a:endParaRPr lang="zh-CN" altLang="en-US" sz="2000" b="1" dirty="0">
              <a:solidFill>
                <a:srgbClr val="FC838C"/>
              </a:solidFill>
              <a:latin typeface="微软雅黑" panose="020B0503020204020204" pitchFamily="34" charset="-122"/>
              <a:ea typeface="微软雅黑" panose="020B0503020204020204" pitchFamily="34" charset="-122"/>
              <a:cs typeface="Helvetica Neue"/>
            </a:endParaRPr>
          </a:p>
        </p:txBody>
      </p:sp>
    </p:spTree>
    <p:extLst>
      <p:ext uri="{BB962C8B-B14F-4D97-AF65-F5344CB8AC3E}">
        <p14:creationId xmlns:p14="http://schemas.microsoft.com/office/powerpoint/2010/main" val="2042517165"/>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3336269" y="326573"/>
            <a:ext cx="5519460"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生产者的组织形式和企业理论</a:t>
            </a:r>
          </a:p>
        </p:txBody>
      </p:sp>
      <p:sp>
        <p:nvSpPr>
          <p:cNvPr id="4" name="任意多边形 3"/>
          <p:cNvSpPr/>
          <p:nvPr/>
        </p:nvSpPr>
        <p:spPr>
          <a:xfrm rot="16200000" flipH="1">
            <a:off x="6073140" y="-2293316"/>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1</a:t>
            </a:r>
            <a:endParaRPr lang="zh-CN" altLang="en-US" sz="2800" dirty="0">
              <a:solidFill>
                <a:schemeClr val="bg1"/>
              </a:solidFill>
              <a:cs typeface="+mn-ea"/>
              <a:sym typeface="+mn-lt"/>
            </a:endParaRPr>
          </a:p>
        </p:txBody>
      </p:sp>
      <p:sp>
        <p:nvSpPr>
          <p:cNvPr id="72" name="TextBox 38"/>
          <p:cNvSpPr txBox="1"/>
          <p:nvPr/>
        </p:nvSpPr>
        <p:spPr>
          <a:xfrm>
            <a:off x="487680" y="1740839"/>
            <a:ext cx="11475720" cy="3663375"/>
          </a:xfrm>
          <a:prstGeom prst="rect">
            <a:avLst/>
          </a:prstGeom>
          <a:noFill/>
        </p:spPr>
        <p:txBody>
          <a:bodyPr wrap="square" lIns="0" rIns="0" bIns="0" rtlCol="0">
            <a:spAutoFit/>
          </a:bodyPr>
          <a:lstStyle/>
          <a:p>
            <a:r>
              <a:rPr lang="zh-CN" altLang="en-US" sz="3600" dirty="0">
                <a:solidFill>
                  <a:srgbClr val="FC838C"/>
                </a:solidFill>
                <a:latin typeface="微软雅黑" panose="020B0503020204020204" pitchFamily="34" charset="-122"/>
                <a:ea typeface="微软雅黑" panose="020B0503020204020204" pitchFamily="34" charset="-122"/>
                <a:cs typeface="Helvetica Neue"/>
              </a:rPr>
              <a:t>（</a:t>
            </a:r>
            <a:r>
              <a:rPr lang="en-US" altLang="zh-CN" sz="3600" dirty="0">
                <a:solidFill>
                  <a:srgbClr val="FC838C"/>
                </a:solidFill>
                <a:latin typeface="微软雅黑" panose="020B0503020204020204" pitchFamily="34" charset="-122"/>
                <a:ea typeface="微软雅黑" panose="020B0503020204020204" pitchFamily="34" charset="-122"/>
                <a:cs typeface="Helvetica Neue"/>
              </a:rPr>
              <a:t>2</a:t>
            </a:r>
            <a:r>
              <a:rPr lang="zh-CN" altLang="en-US" sz="3600" dirty="0">
                <a:solidFill>
                  <a:srgbClr val="FC838C"/>
                </a:solidFill>
                <a:latin typeface="微软雅黑" panose="020B0503020204020204" pitchFamily="34" charset="-122"/>
                <a:ea typeface="微软雅黑" panose="020B0503020204020204" pitchFamily="34" charset="-122"/>
                <a:cs typeface="Helvetica Neue"/>
              </a:rPr>
              <a:t>）企业形成的理论</a:t>
            </a:r>
            <a:endParaRPr lang="zh-CN" altLang="en-US" sz="3200" b="1" dirty="0">
              <a:latin typeface="微软雅黑" panose="020B0503020204020204" pitchFamily="34" charset="-122"/>
              <a:ea typeface="微软雅黑" panose="020B0503020204020204" pitchFamily="34" charset="-122"/>
              <a:cs typeface="Helvetica Neue"/>
            </a:endParaRPr>
          </a:p>
          <a:p>
            <a:pPr>
              <a:lnSpc>
                <a:spcPct val="150000"/>
              </a:lnSpc>
            </a:pPr>
            <a:r>
              <a:rPr lang="en-US" altLang="zh-CN" sz="2000" b="1" dirty="0"/>
              <a:t>1</a:t>
            </a:r>
            <a:r>
              <a:rPr lang="zh-CN" altLang="zh-CN" sz="2000" b="1" dirty="0"/>
              <a:t>、企业本质</a:t>
            </a:r>
            <a:endParaRPr lang="zh-CN" altLang="zh-CN" sz="2000" dirty="0"/>
          </a:p>
          <a:p>
            <a:pPr>
              <a:lnSpc>
                <a:spcPct val="150000"/>
              </a:lnSpc>
            </a:pPr>
            <a:r>
              <a:rPr lang="zh-CN" altLang="zh-CN" sz="2000" dirty="0"/>
              <a:t>美国经济学家</a:t>
            </a:r>
            <a:r>
              <a:rPr lang="zh-CN" altLang="zh-CN" sz="2000" b="1" dirty="0">
                <a:solidFill>
                  <a:srgbClr val="FF0000"/>
                </a:solidFill>
              </a:rPr>
              <a:t>科斯</a:t>
            </a:r>
            <a:r>
              <a:rPr lang="zh-CN" altLang="zh-CN" sz="2000" dirty="0"/>
              <a:t>在《企业的本质》一书，他认为企业是为了节约市场交易费用或交易成本而产生的，企业的本质或显著特征是作为</a:t>
            </a:r>
            <a:r>
              <a:rPr lang="zh-CN" altLang="zh-CN" sz="2400" b="1" dirty="0">
                <a:solidFill>
                  <a:srgbClr val="FF0000"/>
                </a:solidFill>
              </a:rPr>
              <a:t>市场机制或价格机制的替代物</a:t>
            </a:r>
            <a:r>
              <a:rPr lang="zh-CN" altLang="zh-CN" sz="2400" b="1" dirty="0"/>
              <a:t>。</a:t>
            </a:r>
            <a:endParaRPr lang="zh-CN" altLang="zh-CN" sz="2400" dirty="0"/>
          </a:p>
          <a:p>
            <a:pPr>
              <a:lnSpc>
                <a:spcPct val="150000"/>
              </a:lnSpc>
            </a:pPr>
            <a:r>
              <a:rPr lang="en-US" altLang="zh-CN" sz="2000" dirty="0"/>
              <a:t>2</a:t>
            </a:r>
            <a:r>
              <a:rPr lang="zh-CN" altLang="zh-CN" sz="2000" dirty="0"/>
              <a:t>、企业存在的</a:t>
            </a:r>
            <a:r>
              <a:rPr lang="zh-CN" altLang="zh-CN" sz="2000" b="1" dirty="0"/>
              <a:t>根本原因</a:t>
            </a:r>
          </a:p>
          <a:p>
            <a:pPr>
              <a:lnSpc>
                <a:spcPct val="150000"/>
              </a:lnSpc>
            </a:pPr>
            <a:r>
              <a:rPr lang="zh-CN" altLang="zh-CN" sz="2000" b="1" dirty="0"/>
              <a:t>企业存在的</a:t>
            </a:r>
            <a:r>
              <a:rPr lang="zh-CN" altLang="zh-CN" sz="2400" b="1" dirty="0">
                <a:solidFill>
                  <a:srgbClr val="FF0000"/>
                </a:solidFill>
              </a:rPr>
              <a:t>根本原因</a:t>
            </a:r>
            <a:r>
              <a:rPr lang="zh-CN" altLang="en-US" sz="2000" b="1" dirty="0"/>
              <a:t>：</a:t>
            </a:r>
            <a:r>
              <a:rPr lang="zh-CN" altLang="zh-CN" sz="2000" b="1" dirty="0">
                <a:solidFill>
                  <a:srgbClr val="FF0000"/>
                </a:solidFill>
              </a:rPr>
              <a:t>交易成本的节约</a:t>
            </a:r>
            <a:r>
              <a:rPr lang="zh-CN" altLang="en-US" b="1" dirty="0">
                <a:solidFill>
                  <a:srgbClr val="FF0000"/>
                </a:solidFill>
              </a:rPr>
              <a:t>、</a:t>
            </a:r>
            <a:r>
              <a:rPr lang="zh-CN" altLang="zh-CN" sz="2000" b="1" dirty="0">
                <a:solidFill>
                  <a:srgbClr val="FF0000"/>
                </a:solidFill>
              </a:rPr>
              <a:t>交易费用节约</a:t>
            </a:r>
            <a:r>
              <a:rPr lang="zh-CN" altLang="zh-CN" sz="2000" b="1" dirty="0"/>
              <a:t>的产物。</a:t>
            </a:r>
            <a:endParaRPr lang="en-US" altLang="zh-CN" sz="2000" b="1" dirty="0"/>
          </a:p>
          <a:p>
            <a:pPr>
              <a:lnSpc>
                <a:spcPct val="150000"/>
              </a:lnSpc>
            </a:pPr>
            <a:r>
              <a:rPr lang="en-US" altLang="zh-CN" sz="2000" dirty="0"/>
              <a:t>3</a:t>
            </a:r>
            <a:r>
              <a:rPr lang="zh-CN" altLang="zh-CN" sz="2000" dirty="0"/>
              <a:t>、导致市场机制和企业的交易费用不同的</a:t>
            </a:r>
            <a:r>
              <a:rPr lang="zh-CN" altLang="zh-CN" sz="2800" b="1" dirty="0">
                <a:solidFill>
                  <a:srgbClr val="FF0000"/>
                </a:solidFill>
              </a:rPr>
              <a:t>主要因素</a:t>
            </a:r>
            <a:r>
              <a:rPr lang="zh-CN" altLang="zh-CN" sz="2000" dirty="0"/>
              <a:t>是</a:t>
            </a:r>
            <a:r>
              <a:rPr lang="zh-CN" altLang="zh-CN" sz="2400" b="1" dirty="0">
                <a:solidFill>
                  <a:srgbClr val="FF0000"/>
                </a:solidFill>
              </a:rPr>
              <a:t>信息的不完全性</a:t>
            </a:r>
            <a:r>
              <a:rPr lang="zh-CN" altLang="zh-CN" sz="2400" b="1" dirty="0"/>
              <a:t>。</a:t>
            </a:r>
            <a:endParaRPr lang="en-US" altLang="zh-CN" sz="2400" b="1" dirty="0"/>
          </a:p>
        </p:txBody>
      </p:sp>
    </p:spTree>
    <p:extLst>
      <p:ext uri="{BB962C8B-B14F-4D97-AF65-F5344CB8AC3E}">
        <p14:creationId xmlns:p14="http://schemas.microsoft.com/office/powerpoint/2010/main" val="1475964257"/>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138129" y="1270585"/>
            <a:ext cx="2231701" cy="4508927"/>
          </a:xfrm>
          <a:prstGeom prst="rect">
            <a:avLst/>
          </a:prstGeom>
          <a:noFill/>
        </p:spPr>
        <p:txBody>
          <a:bodyPr wrap="none" rtlCol="0">
            <a:spAutoFit/>
          </a:bodyPr>
          <a:lstStyle/>
          <a:p>
            <a:r>
              <a:rPr lang="en-US" altLang="zh-CN" sz="28700" b="1" dirty="0">
                <a:blipFill>
                  <a:blip r:embed="rId3"/>
                  <a:stretch>
                    <a:fillRect/>
                  </a:stretch>
                </a:blipFill>
                <a:cs typeface="+mn-ea"/>
                <a:sym typeface="+mn-lt"/>
              </a:rPr>
              <a:t>2</a:t>
            </a:r>
            <a:endParaRPr lang="zh-CN" altLang="en-US" sz="28700" b="1" dirty="0">
              <a:blipFill>
                <a:blip r:embed="rId3"/>
                <a:stretch>
                  <a:fillRect/>
                </a:stretch>
              </a:blipFill>
              <a:cs typeface="+mn-ea"/>
              <a:sym typeface="+mn-lt"/>
            </a:endParaRPr>
          </a:p>
        </p:txBody>
      </p:sp>
      <p:sp>
        <p:nvSpPr>
          <p:cNvPr id="4" name="任意多边形 3"/>
          <p:cNvSpPr/>
          <p:nvPr/>
        </p:nvSpPr>
        <p:spPr>
          <a:xfrm rot="12428467" flipH="1">
            <a:off x="7359947" y="637736"/>
            <a:ext cx="74239" cy="5553631"/>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blipFill>
                <a:blip r:embed="rId3"/>
                <a:stretch>
                  <a:fillRect/>
                </a:stretch>
              </a:blipFill>
              <a:cs typeface="+mn-ea"/>
              <a:sym typeface="+mn-lt"/>
            </a:endParaRPr>
          </a:p>
        </p:txBody>
      </p:sp>
      <p:sp>
        <p:nvSpPr>
          <p:cNvPr id="14" name="矩形 13"/>
          <p:cNvSpPr/>
          <p:nvPr/>
        </p:nvSpPr>
        <p:spPr>
          <a:xfrm>
            <a:off x="330200" y="2147237"/>
            <a:ext cx="7289800" cy="1015663"/>
          </a:xfrm>
          <a:prstGeom prst="rect">
            <a:avLst/>
          </a:prstGeom>
        </p:spPr>
        <p:txBody>
          <a:bodyPr wrap="square">
            <a:spAutoFit/>
          </a:bodyPr>
          <a:lstStyle/>
          <a:p>
            <a:pPr algn="r">
              <a:defRPr/>
            </a:pPr>
            <a:r>
              <a:rPr lang="zh-CN" altLang="en-US" sz="6000" b="1" kern="0" dirty="0">
                <a:solidFill>
                  <a:srgbClr val="42B6A0"/>
                </a:solidFill>
                <a:effectLst>
                  <a:glow rad="63500">
                    <a:prstClr val="white">
                      <a:lumMod val="65000"/>
                      <a:alpha val="40000"/>
                    </a:prstClr>
                  </a:glow>
                </a:effectLst>
                <a:cs typeface="+mn-ea"/>
                <a:sym typeface="+mn-lt"/>
              </a:rPr>
              <a:t>生产函数和生产曲线</a:t>
            </a:r>
          </a:p>
        </p:txBody>
      </p:sp>
    </p:spTree>
  </p:cSld>
  <p:clrMapOvr>
    <a:masterClrMapping/>
  </p:clrMapOvr>
  <p:transition spd="slow" advClick="0" advTm="5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500"/>
                            </p:stCondLst>
                            <p:childTnLst>
                              <p:par>
                                <p:cTn id="13" presetID="22" presetClass="entr" presetSubtype="4"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1</a:t>
            </a:r>
            <a:endParaRPr lang="zh-CN" altLang="en-US" sz="2800" dirty="0">
              <a:solidFill>
                <a:schemeClr val="bg1"/>
              </a:solidFill>
              <a:cs typeface="+mn-ea"/>
              <a:sym typeface="+mn-lt"/>
            </a:endParaRPr>
          </a:p>
        </p:txBody>
      </p:sp>
      <mc:AlternateContent xmlns:mc="http://schemas.openxmlformats.org/markup-compatibility/2006" xmlns:a14="http://schemas.microsoft.com/office/drawing/2010/main">
        <mc:Choice Requires="a14">
          <p:sp>
            <p:nvSpPr>
              <p:cNvPr id="72" name="TextBox 38"/>
              <p:cNvSpPr txBox="1"/>
              <p:nvPr/>
            </p:nvSpPr>
            <p:spPr>
              <a:xfrm>
                <a:off x="493988" y="1683562"/>
                <a:ext cx="11204024" cy="5131148"/>
              </a:xfrm>
              <a:prstGeom prst="rect">
                <a:avLst/>
              </a:prstGeom>
              <a:noFill/>
            </p:spPr>
            <p:txBody>
              <a:bodyPr wrap="square" lIns="0" rIns="0" bIns="0" rtlCol="0">
                <a:spAutoFit/>
              </a:bodyPr>
              <a:lstStyle/>
              <a:p>
                <a:r>
                  <a:rPr lang="en-US" altLang="zh-CN" sz="3600" dirty="0">
                    <a:solidFill>
                      <a:srgbClr val="FC838C"/>
                    </a:solidFill>
                    <a:latin typeface="微软雅黑" panose="020B0503020204020204" pitchFamily="34" charset="-122"/>
                    <a:ea typeface="微软雅黑" panose="020B0503020204020204" pitchFamily="34" charset="-122"/>
                    <a:cs typeface="Helvetica Neue"/>
                  </a:rPr>
                  <a:t>1</a:t>
                </a:r>
                <a:r>
                  <a:rPr lang="zh-CN" altLang="en-US" sz="3600" dirty="0">
                    <a:solidFill>
                      <a:srgbClr val="FC838C"/>
                    </a:solidFill>
                    <a:latin typeface="微软雅黑" panose="020B0503020204020204" pitchFamily="34" charset="-122"/>
                    <a:ea typeface="微软雅黑" panose="020B0503020204020204" pitchFamily="34" charset="-122"/>
                    <a:cs typeface="Helvetica Neue"/>
                  </a:rPr>
                  <a:t>、生产及其相关概念</a:t>
                </a:r>
                <a:endParaRPr lang="en-US" altLang="zh-CN" sz="3600" dirty="0">
                  <a:solidFill>
                    <a:srgbClr val="FC838C"/>
                  </a:solidFill>
                  <a:latin typeface="微软雅黑" panose="020B0503020204020204" pitchFamily="34" charset="-122"/>
                  <a:ea typeface="微软雅黑" panose="020B0503020204020204" pitchFamily="34" charset="-122"/>
                  <a:cs typeface="Helvetica Neue"/>
                </a:endParaRPr>
              </a:p>
              <a:p>
                <a:r>
                  <a:rPr lang="zh-CN" altLang="en-US" sz="2000" dirty="0"/>
                  <a:t>生产就是将               </a:t>
                </a:r>
                <a:r>
                  <a:rPr lang="zh-CN" altLang="en-US" sz="3200" dirty="0"/>
                  <a:t>投入               </a:t>
                </a:r>
                <a:r>
                  <a:rPr lang="zh-CN" altLang="en-US" sz="2000" dirty="0"/>
                  <a:t>转变成                  </a:t>
                </a:r>
                <a:r>
                  <a:rPr lang="zh-CN" altLang="en-US" sz="3200" dirty="0"/>
                  <a:t>产出           </a:t>
                </a:r>
                <a:r>
                  <a:rPr lang="zh-CN" altLang="en-US" sz="2000" dirty="0"/>
                  <a:t>的过程。</a:t>
                </a:r>
                <a:endParaRPr lang="en-US" altLang="zh-CN" sz="2000" dirty="0"/>
              </a:p>
              <a:p>
                <a:endParaRPr lang="en-US" altLang="zh-CN" sz="2000" dirty="0"/>
              </a:p>
              <a:p>
                <a:endParaRPr lang="en-US" altLang="zh-CN" sz="2000" dirty="0"/>
              </a:p>
              <a:p>
                <a:r>
                  <a:rPr lang="en-US" altLang="zh-CN" sz="2000" dirty="0"/>
                  <a:t>   </a:t>
                </a:r>
                <a:r>
                  <a:rPr lang="zh-CN" altLang="en-US" sz="2000" dirty="0"/>
                  <a:t>生产要素（劳动、资本、土地和企业家才能）    有形物质产出    无形服务产出</a:t>
                </a:r>
                <a:endParaRPr lang="en-US" altLang="zh-CN" sz="2000" dirty="0"/>
              </a:p>
              <a:p>
                <a:r>
                  <a:rPr lang="en-US" altLang="zh-CN" sz="2000" dirty="0"/>
                  <a:t>                        </a:t>
                </a:r>
                <a:r>
                  <a:rPr lang="zh-CN" altLang="en-US" sz="2000" dirty="0"/>
                  <a:t>可变投入与不变投入</a:t>
                </a:r>
                <a:endParaRPr lang="en-US" altLang="zh-CN" sz="2000" dirty="0"/>
              </a:p>
              <a:p>
                <a:r>
                  <a:rPr lang="en-US" altLang="zh-CN" sz="3600" dirty="0">
                    <a:solidFill>
                      <a:srgbClr val="FC838C"/>
                    </a:solidFill>
                    <a:latin typeface="微软雅黑" panose="020B0503020204020204" pitchFamily="34" charset="-122"/>
                    <a:ea typeface="微软雅黑" panose="020B0503020204020204" pitchFamily="34" charset="-122"/>
                    <a:cs typeface="Helvetica Neue"/>
                  </a:rPr>
                  <a:t>2</a:t>
                </a:r>
                <a:r>
                  <a:rPr lang="zh-CN" altLang="en-US" sz="3600" dirty="0">
                    <a:solidFill>
                      <a:srgbClr val="FC838C"/>
                    </a:solidFill>
                    <a:latin typeface="微软雅黑" panose="020B0503020204020204" pitchFamily="34" charset="-122"/>
                    <a:ea typeface="微软雅黑" panose="020B0503020204020204" pitchFamily="34" charset="-122"/>
                    <a:cs typeface="Helvetica Neue"/>
                  </a:rPr>
                  <a:t>、生产函数  </a:t>
                </a:r>
                <a:endParaRPr lang="en-US" altLang="zh-CN" sz="3600" dirty="0">
                  <a:solidFill>
                    <a:srgbClr val="FC838C"/>
                  </a:solidFill>
                  <a:latin typeface="微软雅黑" panose="020B0503020204020204" pitchFamily="34" charset="-122"/>
                  <a:ea typeface="微软雅黑" panose="020B0503020204020204" pitchFamily="34" charset="-122"/>
                  <a:cs typeface="Helvetica Neue"/>
                </a:endParaRPr>
              </a:p>
              <a:p>
                <a:pPr>
                  <a:lnSpc>
                    <a:spcPct val="150000"/>
                  </a:lnSpc>
                </a:pPr>
                <a:r>
                  <a:rPr lang="zh-CN" altLang="en-US" sz="2000" b="1" dirty="0"/>
                  <a:t>（</a:t>
                </a:r>
                <a:r>
                  <a:rPr lang="en-US" altLang="zh-CN" sz="2000" b="1" dirty="0"/>
                  <a:t>1</a:t>
                </a:r>
                <a:r>
                  <a:rPr lang="zh-CN" altLang="en-US" sz="2000" b="1" dirty="0"/>
                  <a:t>）</a:t>
                </a:r>
                <a:r>
                  <a:rPr lang="zh-CN" altLang="zh-CN" sz="2000" b="1" dirty="0"/>
                  <a:t>含义：</a:t>
                </a:r>
                <a:r>
                  <a:rPr lang="en-US" altLang="zh-CN" sz="2000" b="1" dirty="0"/>
                  <a:t>        </a:t>
                </a:r>
                <a14:m>
                  <m:oMath xmlns:m="http://schemas.openxmlformats.org/officeDocument/2006/math">
                    <m:r>
                      <a:rPr lang="zh-CN" altLang="zh-CN" sz="2000" b="1" i="1" smtClean="0">
                        <a:latin typeface="Cambria Math" panose="02040503050406030204" pitchFamily="18" charset="0"/>
                      </a:rPr>
                      <m:t>𝑄</m:t>
                    </m:r>
                    <m:r>
                      <a:rPr lang="zh-CN" altLang="zh-CN" sz="2000" b="1" i="1" smtClean="0">
                        <a:latin typeface="Cambria Math" panose="02040503050406030204" pitchFamily="18" charset="0"/>
                      </a:rPr>
                      <m:t>=</m:t>
                    </m:r>
                    <m:r>
                      <a:rPr lang="zh-CN" altLang="zh-CN" sz="2000" b="1" i="1" smtClean="0">
                        <a:latin typeface="Cambria Math" panose="02040503050406030204" pitchFamily="18" charset="0"/>
                      </a:rPr>
                      <m:t>𝑓</m:t>
                    </m:r>
                    <m:r>
                      <a:rPr lang="zh-CN" altLang="en-US" sz="2000" b="1" i="1">
                        <a:latin typeface="Cambria Math" panose="02040503050406030204" pitchFamily="18" charset="0"/>
                      </a:rPr>
                      <m:t>（</m:t>
                    </m:r>
                    <m:r>
                      <a:rPr lang="zh-CN" altLang="en-US" sz="2000" b="1" i="1" smtClean="0">
                        <a:latin typeface="Cambria Math" panose="02040503050406030204" pitchFamily="18" charset="0"/>
                      </a:rPr>
                      <m:t>𝑥</m:t>
                    </m:r>
                    <m:r>
                      <a:rPr lang="zh-CN" altLang="en-US" sz="2000" b="1" i="1" smtClean="0">
                        <a:latin typeface="Cambria Math" panose="02040503050406030204" pitchFamily="18" charset="0"/>
                      </a:rPr>
                      <m:t>,</m:t>
                    </m:r>
                    <m:sSub>
                      <m:sSubPr>
                        <m:ctrlPr>
                          <a:rPr lang="zh-CN" altLang="en-US" sz="2000" b="1" i="1">
                            <a:latin typeface="Cambria Math" panose="02040503050406030204" pitchFamily="18" charset="0"/>
                          </a:rPr>
                        </m:ctrlPr>
                      </m:sSubPr>
                      <m:e>
                        <m:r>
                          <a:rPr lang="zh-CN" altLang="en-US" sz="2000" b="1" i="1">
                            <a:latin typeface="Cambria Math" panose="02040503050406030204" pitchFamily="18" charset="0"/>
                          </a:rPr>
                          <m:t>𝑥</m:t>
                        </m:r>
                      </m:e>
                      <m:sub>
                        <m:r>
                          <a:rPr lang="zh-CN" altLang="en-US" sz="2000" b="1" i="1">
                            <a:latin typeface="Cambria Math" panose="02040503050406030204" pitchFamily="18" charset="0"/>
                          </a:rPr>
                          <m:t>2</m:t>
                        </m:r>
                      </m:sub>
                    </m:sSub>
                    <m:sSub>
                      <m:sSubPr>
                        <m:ctrlPr>
                          <a:rPr lang="zh-CN" altLang="en-US" sz="2000" b="1" i="1">
                            <a:latin typeface="Cambria Math" panose="02040503050406030204" pitchFamily="18" charset="0"/>
                          </a:rPr>
                        </m:ctrlPr>
                      </m:sSubPr>
                      <m:e>
                        <m:r>
                          <a:rPr lang="en-US" altLang="zh-CN" sz="2000" b="1" i="1" smtClean="0">
                            <a:latin typeface="Cambria Math" panose="02040503050406030204" pitchFamily="18" charset="0"/>
                          </a:rPr>
                          <m:t>,···</m:t>
                        </m:r>
                        <m:r>
                          <a:rPr lang="zh-CN" altLang="en-US" sz="2000" b="1" i="1">
                            <a:latin typeface="Cambria Math" panose="02040503050406030204" pitchFamily="18" charset="0"/>
                          </a:rPr>
                          <m:t>𝑥</m:t>
                        </m:r>
                      </m:e>
                      <m:sub>
                        <m:r>
                          <a:rPr lang="zh-CN" altLang="en-US" sz="2000" b="1" i="1">
                            <a:latin typeface="Cambria Math" panose="02040503050406030204" pitchFamily="18" charset="0"/>
                          </a:rPr>
                          <m:t>𝑛</m:t>
                        </m:r>
                      </m:sub>
                    </m:sSub>
                    <m:r>
                      <a:rPr lang="zh-CN" altLang="en-US" sz="2000" b="1" i="1">
                        <a:latin typeface="Cambria Math" panose="02040503050406030204" pitchFamily="18" charset="0"/>
                      </a:rPr>
                      <m:t>）</m:t>
                    </m:r>
                  </m:oMath>
                </a14:m>
                <a:endParaRPr lang="zh-CN" altLang="zh-CN" sz="2000" dirty="0"/>
              </a:p>
              <a:p>
                <a:pPr>
                  <a:lnSpc>
                    <a:spcPct val="150000"/>
                  </a:lnSpc>
                </a:pPr>
                <a:r>
                  <a:rPr lang="zh-CN" altLang="zh-CN" sz="2000" b="1" dirty="0"/>
                  <a:t>生产函数</a:t>
                </a:r>
                <a:r>
                  <a:rPr lang="zh-CN" altLang="zh-CN" sz="2000" dirty="0"/>
                  <a:t>表示一定时期内，</a:t>
                </a:r>
                <a:r>
                  <a:rPr lang="zh-CN" altLang="zh-CN" sz="2000" b="1" dirty="0">
                    <a:solidFill>
                      <a:srgbClr val="FF0000"/>
                    </a:solidFill>
                  </a:rPr>
                  <a:t>在技术不变的情况下</a:t>
                </a:r>
                <a:r>
                  <a:rPr lang="zh-CN" altLang="zh-CN" sz="2000" dirty="0"/>
                  <a:t>，生产中所使用的各种</a:t>
                </a:r>
                <a:r>
                  <a:rPr lang="zh-CN" altLang="zh-CN" sz="2000" b="1" dirty="0">
                    <a:solidFill>
                      <a:srgbClr val="FF0000"/>
                    </a:solidFill>
                  </a:rPr>
                  <a:t>生产要素的数量与所能生产的最大产量</a:t>
                </a:r>
                <a:r>
                  <a:rPr lang="zh-CN" altLang="zh-CN" sz="2000" dirty="0"/>
                  <a:t>之间的函数关系。生产函数是生产要素投入量和产品产出量之间的关系。</a:t>
                </a:r>
              </a:p>
              <a:p>
                <a:pPr>
                  <a:lnSpc>
                    <a:spcPct val="150000"/>
                  </a:lnSpc>
                </a:pPr>
                <a:r>
                  <a:rPr lang="zh-CN" altLang="zh-CN" sz="2000" dirty="0">
                    <a:solidFill>
                      <a:srgbClr val="FF0000"/>
                    </a:solidFill>
                  </a:rPr>
                  <a:t>【</a:t>
                </a:r>
                <a:r>
                  <a:rPr lang="zh-CN" altLang="en-US" sz="2000" dirty="0">
                    <a:solidFill>
                      <a:srgbClr val="FF0000"/>
                    </a:solidFill>
                  </a:rPr>
                  <a:t>注意</a:t>
                </a:r>
                <a:r>
                  <a:rPr lang="en-US" altLang="zh-CN" sz="2000" dirty="0">
                    <a:solidFill>
                      <a:srgbClr val="FF0000"/>
                    </a:solidFill>
                  </a:rPr>
                  <a:t>1</a:t>
                </a:r>
                <a:r>
                  <a:rPr lang="zh-CN" altLang="zh-CN" sz="2000" dirty="0">
                    <a:solidFill>
                      <a:srgbClr val="FF0000"/>
                    </a:solidFill>
                  </a:rPr>
                  <a:t>】</a:t>
                </a:r>
                <a:r>
                  <a:rPr lang="zh-CN" altLang="zh-CN" sz="2000" b="1" dirty="0"/>
                  <a:t>生产函数的前提条件：技术不变</a:t>
                </a:r>
                <a:endParaRPr lang="zh-CN" altLang="zh-CN" sz="2000" dirty="0"/>
              </a:p>
              <a:p>
                <a:pPr>
                  <a:lnSpc>
                    <a:spcPct val="150000"/>
                  </a:lnSpc>
                </a:pPr>
                <a:r>
                  <a:rPr lang="zh-CN" altLang="zh-CN" sz="2000" dirty="0">
                    <a:solidFill>
                      <a:srgbClr val="FF0000"/>
                    </a:solidFill>
                  </a:rPr>
                  <a:t>【</a:t>
                </a:r>
                <a:r>
                  <a:rPr lang="zh-CN" altLang="en-US" sz="2000" dirty="0">
                    <a:solidFill>
                      <a:srgbClr val="FF0000"/>
                    </a:solidFill>
                  </a:rPr>
                  <a:t>注意</a:t>
                </a:r>
                <a:r>
                  <a:rPr lang="en-US" altLang="zh-CN" sz="2000" dirty="0">
                    <a:solidFill>
                      <a:srgbClr val="FF0000"/>
                    </a:solidFill>
                  </a:rPr>
                  <a:t>2</a:t>
                </a:r>
                <a:r>
                  <a:rPr lang="zh-CN" altLang="zh-CN" sz="2000" dirty="0">
                    <a:solidFill>
                      <a:srgbClr val="FF0000"/>
                    </a:solidFill>
                  </a:rPr>
                  <a:t>】</a:t>
                </a:r>
                <a:r>
                  <a:rPr lang="zh-CN" altLang="zh-CN" sz="2000" b="1" dirty="0"/>
                  <a:t>生产函数是最大产量与要素投入</a:t>
                </a:r>
                <a:r>
                  <a:rPr lang="zh-CN" altLang="en-US" sz="2000" b="1" dirty="0"/>
                  <a:t>量</a:t>
                </a:r>
                <a:r>
                  <a:rPr lang="zh-CN" altLang="zh-CN" sz="2000" b="1" dirty="0"/>
                  <a:t>之间的函数关系</a:t>
                </a:r>
                <a:endParaRPr lang="zh-CN" altLang="zh-CN" sz="2000" dirty="0"/>
              </a:p>
            </p:txBody>
          </p:sp>
        </mc:Choice>
        <mc:Fallback xmlns="">
          <p:sp>
            <p:nvSpPr>
              <p:cNvPr id="72" name="TextBox 38"/>
              <p:cNvSpPr txBox="1">
                <a:spLocks noRot="1" noChangeAspect="1" noMove="1" noResize="1" noEditPoints="1" noAdjustHandles="1" noChangeArrowheads="1" noChangeShapeType="1" noTextEdit="1"/>
              </p:cNvSpPr>
              <p:nvPr/>
            </p:nvSpPr>
            <p:spPr>
              <a:xfrm>
                <a:off x="493988" y="1683562"/>
                <a:ext cx="11204024" cy="5131148"/>
              </a:xfrm>
              <a:prstGeom prst="rect">
                <a:avLst/>
              </a:prstGeom>
              <a:blipFill>
                <a:blip r:embed="rId3"/>
                <a:stretch>
                  <a:fillRect l="-2448" t="-1781" r="-1306" b="-2019"/>
                </a:stretch>
              </a:blipFill>
            </p:spPr>
            <p:txBody>
              <a:bodyPr/>
              <a:lstStyle/>
              <a:p>
                <a:r>
                  <a:rPr lang="zh-CN" altLang="en-US">
                    <a:noFill/>
                  </a:rPr>
                  <a:t> </a:t>
                </a:r>
              </a:p>
            </p:txBody>
          </p:sp>
        </mc:Fallback>
      </mc:AlternateContent>
      <p:sp>
        <p:nvSpPr>
          <p:cNvPr id="7" name="任意多边形 3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2B6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4157019" y="326573"/>
            <a:ext cx="3877985" cy="584775"/>
          </a:xfrm>
          <a:prstGeom prst="rect">
            <a:avLst/>
          </a:prstGeom>
          <a:noFill/>
        </p:spPr>
        <p:txBody>
          <a:bodyPr wrap="none" rtlCol="0">
            <a:spAutoFit/>
          </a:bodyPr>
          <a:lstStyle/>
          <a:p>
            <a:pPr algn="ctr"/>
            <a:r>
              <a:rPr lang="zh-CN" altLang="en-US" sz="3200" b="1" dirty="0">
                <a:blipFill>
                  <a:blip r:embed="rId4"/>
                  <a:stretch>
                    <a:fillRect/>
                  </a:stretch>
                </a:blipFill>
                <a:cs typeface="+mn-ea"/>
                <a:sym typeface="+mn-lt"/>
              </a:rPr>
              <a:t>生产函数与生产曲线</a:t>
            </a:r>
          </a:p>
        </p:txBody>
      </p:sp>
      <p:sp>
        <p:nvSpPr>
          <p:cNvPr id="9" name="任意多边形 33"/>
          <p:cNvSpPr/>
          <p:nvPr/>
        </p:nvSpPr>
        <p:spPr>
          <a:xfrm rot="16200000" flipH="1">
            <a:off x="6262292" y="-2350593"/>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4"/>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10" name="文本框 9"/>
          <p:cNvSpPr txBox="1"/>
          <p:nvPr/>
        </p:nvSpPr>
        <p:spPr>
          <a:xfrm>
            <a:off x="1775771" y="378334"/>
            <a:ext cx="385042" cy="523220"/>
          </a:xfrm>
          <a:prstGeom prst="rect">
            <a:avLst/>
          </a:prstGeom>
          <a:noFill/>
        </p:spPr>
        <p:txBody>
          <a:bodyPr wrap="none" rtlCol="0">
            <a:spAutoFit/>
          </a:bodyPr>
          <a:lstStyle/>
          <a:p>
            <a:r>
              <a:rPr lang="en-US" altLang="zh-CN" sz="2800" b="1" dirty="0">
                <a:solidFill>
                  <a:schemeClr val="bg1"/>
                </a:solidFill>
                <a:cs typeface="+mn-ea"/>
                <a:sym typeface="+mn-lt"/>
              </a:rPr>
              <a:t>2</a:t>
            </a:r>
            <a:endParaRPr lang="zh-CN" altLang="en-US" sz="2800" b="1" dirty="0">
              <a:solidFill>
                <a:schemeClr val="bg1"/>
              </a:solidFill>
              <a:cs typeface="+mn-ea"/>
              <a:sym typeface="+mn-lt"/>
            </a:endParaRPr>
          </a:p>
        </p:txBody>
      </p:sp>
      <p:sp>
        <p:nvSpPr>
          <p:cNvPr id="11" name="箭头: 下 10">
            <a:extLst>
              <a:ext uri="{FF2B5EF4-FFF2-40B4-BE49-F238E27FC236}">
                <a16:creationId xmlns:a16="http://schemas.microsoft.com/office/drawing/2014/main" id="{13885818-4F2A-426D-B796-9264A24A35F9}"/>
              </a:ext>
            </a:extLst>
          </p:cNvPr>
          <p:cNvSpPr/>
          <p:nvPr/>
        </p:nvSpPr>
        <p:spPr>
          <a:xfrm>
            <a:off x="3072972" y="2757714"/>
            <a:ext cx="385042" cy="6712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箭头: 下 11">
            <a:extLst>
              <a:ext uri="{FF2B5EF4-FFF2-40B4-BE49-F238E27FC236}">
                <a16:creationId xmlns:a16="http://schemas.microsoft.com/office/drawing/2014/main" id="{431CF48F-688B-4FE1-8B30-740C79630F7D}"/>
              </a:ext>
            </a:extLst>
          </p:cNvPr>
          <p:cNvSpPr/>
          <p:nvPr/>
        </p:nvSpPr>
        <p:spPr>
          <a:xfrm>
            <a:off x="8035004" y="2715985"/>
            <a:ext cx="385042" cy="6712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箭头: 下 12">
            <a:extLst>
              <a:ext uri="{FF2B5EF4-FFF2-40B4-BE49-F238E27FC236}">
                <a16:creationId xmlns:a16="http://schemas.microsoft.com/office/drawing/2014/main" id="{1B504956-EE49-44EB-A301-FC4F180209B7}"/>
              </a:ext>
            </a:extLst>
          </p:cNvPr>
          <p:cNvSpPr/>
          <p:nvPr/>
        </p:nvSpPr>
        <p:spPr>
          <a:xfrm>
            <a:off x="7192976" y="2705099"/>
            <a:ext cx="385042" cy="6712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040272848"/>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1</a:t>
            </a:r>
            <a:endParaRPr lang="zh-CN" altLang="en-US" sz="2800" dirty="0">
              <a:solidFill>
                <a:schemeClr val="bg1"/>
              </a:solidFill>
              <a:cs typeface="+mn-ea"/>
              <a:sym typeface="+mn-lt"/>
            </a:endParaRPr>
          </a:p>
        </p:txBody>
      </p:sp>
      <mc:AlternateContent xmlns:mc="http://schemas.openxmlformats.org/markup-compatibility/2006" xmlns:a14="http://schemas.microsoft.com/office/drawing/2010/main">
        <mc:Choice Requires="a14">
          <p:sp>
            <p:nvSpPr>
              <p:cNvPr id="72" name="TextBox 38"/>
              <p:cNvSpPr txBox="1"/>
              <p:nvPr/>
            </p:nvSpPr>
            <p:spPr>
              <a:xfrm>
                <a:off x="361299" y="1426744"/>
                <a:ext cx="11469401" cy="4146904"/>
              </a:xfrm>
              <a:prstGeom prst="rect">
                <a:avLst/>
              </a:prstGeom>
              <a:noFill/>
            </p:spPr>
            <p:txBody>
              <a:bodyPr wrap="square" lIns="0" rIns="0" bIns="0" rtlCol="0">
                <a:spAutoFit/>
              </a:bodyPr>
              <a:lstStyle/>
              <a:p>
                <a:pPr>
                  <a:lnSpc>
                    <a:spcPct val="150000"/>
                  </a:lnSpc>
                </a:pPr>
                <a:r>
                  <a:rPr lang="en-US" altLang="zh-CN" sz="2400" b="1" dirty="0"/>
                  <a:t>3</a:t>
                </a:r>
                <a:r>
                  <a:rPr lang="zh-CN" altLang="en-US" sz="2400" b="1" dirty="0"/>
                  <a:t>、</a:t>
                </a:r>
                <a:r>
                  <a:rPr lang="zh-CN" altLang="zh-CN" sz="2400" b="1" dirty="0"/>
                  <a:t>一种可变要素的生产函数</a:t>
                </a:r>
                <a:r>
                  <a:rPr lang="en-US" altLang="zh-CN" sz="2800" b="1" dirty="0">
                    <a:solidFill>
                      <a:srgbClr val="FF0000"/>
                    </a:solidFill>
                  </a:rPr>
                  <a:t>----</a:t>
                </a:r>
                <a:r>
                  <a:rPr lang="zh-CN" altLang="zh-CN" sz="2800" dirty="0">
                    <a:solidFill>
                      <a:srgbClr val="FF0000"/>
                    </a:solidFill>
                  </a:rPr>
                  <a:t>短期生产函数</a:t>
                </a:r>
                <a:endParaRPr lang="en-US" altLang="zh-CN" sz="2800" dirty="0">
                  <a:solidFill>
                    <a:srgbClr val="FF0000"/>
                  </a:solidFill>
                </a:endParaRPr>
              </a:p>
              <a:p>
                <a:pPr>
                  <a:lnSpc>
                    <a:spcPct val="150000"/>
                  </a:lnSpc>
                </a:pPr>
                <a14:m>
                  <m:oMathPara xmlns:m="http://schemas.openxmlformats.org/officeDocument/2006/math">
                    <m:oMathParaPr>
                      <m:jc m:val="centerGroup"/>
                    </m:oMathParaPr>
                    <m:oMath xmlns:m="http://schemas.openxmlformats.org/officeDocument/2006/math">
                      <m:r>
                        <a:rPr lang="zh-CN" altLang="zh-CN" sz="2800" i="1" dirty="0" smtClean="0">
                          <a:solidFill>
                            <a:srgbClr val="FF0000"/>
                          </a:solidFill>
                          <a:latin typeface="Cambria Math" panose="02040503050406030204" pitchFamily="18" charset="0"/>
                        </a:rPr>
                        <m:t>𝑄</m:t>
                      </m:r>
                      <m:r>
                        <a:rPr lang="zh-CN" altLang="zh-CN" sz="2800" i="0" dirty="0">
                          <a:solidFill>
                            <a:srgbClr val="FF0000"/>
                          </a:solidFill>
                          <a:latin typeface="Cambria Math" panose="02040503050406030204" pitchFamily="18" charset="0"/>
                        </a:rPr>
                        <m:t>=</m:t>
                      </m:r>
                      <m:r>
                        <a:rPr lang="zh-CN" altLang="zh-CN" sz="2800" i="1" dirty="0">
                          <a:solidFill>
                            <a:srgbClr val="FF0000"/>
                          </a:solidFill>
                          <a:latin typeface="Cambria Math" panose="02040503050406030204" pitchFamily="18" charset="0"/>
                        </a:rPr>
                        <m:t>𝑓</m:t>
                      </m:r>
                      <m:r>
                        <a:rPr lang="en-US" altLang="zh-CN" sz="2800" b="0" i="1" dirty="0" smtClean="0">
                          <a:solidFill>
                            <a:srgbClr val="FF0000"/>
                          </a:solidFill>
                          <a:latin typeface="Cambria Math" panose="02040503050406030204" pitchFamily="18" charset="0"/>
                        </a:rPr>
                        <m:t>(</m:t>
                      </m:r>
                      <m:r>
                        <a:rPr lang="en-US" altLang="zh-CN" sz="2800" b="0" i="1" dirty="0" smtClean="0">
                          <a:solidFill>
                            <a:srgbClr val="FF0000"/>
                          </a:solidFill>
                          <a:latin typeface="Cambria Math" panose="02040503050406030204" pitchFamily="18" charset="0"/>
                        </a:rPr>
                        <m:t>𝐿</m:t>
                      </m:r>
                      <m:r>
                        <a:rPr lang="en-US" altLang="zh-CN" sz="2800" b="0" i="1" dirty="0" smtClean="0">
                          <a:solidFill>
                            <a:srgbClr val="FF0000"/>
                          </a:solidFill>
                          <a:latin typeface="Cambria Math" panose="02040503050406030204" pitchFamily="18" charset="0"/>
                        </a:rPr>
                        <m:t>,</m:t>
                      </m:r>
                      <m:acc>
                        <m:accPr>
                          <m:chr m:val="̅"/>
                          <m:ctrlPr>
                            <a:rPr lang="en-US" altLang="zh-CN" sz="2800" b="0" i="1" dirty="0" smtClean="0">
                              <a:solidFill>
                                <a:srgbClr val="FF0000"/>
                              </a:solidFill>
                              <a:latin typeface="Cambria Math" panose="02040503050406030204" pitchFamily="18" charset="0"/>
                            </a:rPr>
                          </m:ctrlPr>
                        </m:accPr>
                        <m:e>
                          <m:r>
                            <a:rPr lang="en-US" altLang="zh-CN" sz="2800" b="0" i="1" dirty="0" smtClean="0">
                              <a:solidFill>
                                <a:srgbClr val="FF0000"/>
                              </a:solidFill>
                              <a:latin typeface="Cambria Math" panose="02040503050406030204" pitchFamily="18" charset="0"/>
                            </a:rPr>
                            <m:t>𝑘</m:t>
                          </m:r>
                        </m:e>
                      </m:acc>
                      <m:r>
                        <a:rPr lang="en-US" altLang="zh-CN" sz="2800" b="0" i="1" dirty="0" smtClean="0">
                          <a:solidFill>
                            <a:srgbClr val="FF0000"/>
                          </a:solidFill>
                          <a:latin typeface="Cambria Math" panose="02040503050406030204" pitchFamily="18" charset="0"/>
                        </a:rPr>
                        <m:t>)</m:t>
                      </m:r>
                    </m:oMath>
                  </m:oMathPara>
                </a14:m>
                <a:endParaRPr lang="zh-CN" altLang="zh-CN" sz="2800" dirty="0">
                  <a:solidFill>
                    <a:srgbClr val="FF0000"/>
                  </a:solidFill>
                </a:endParaRPr>
              </a:p>
              <a:p>
                <a:pPr>
                  <a:lnSpc>
                    <a:spcPct val="150000"/>
                  </a:lnSpc>
                </a:pPr>
                <a:r>
                  <a:rPr lang="zh-CN" altLang="zh-CN" sz="2000" dirty="0"/>
                  <a:t>假设其他投入固定不变时，总产量的变化只取决于劳动量</a:t>
                </a:r>
                <a:r>
                  <a:rPr lang="en-US" altLang="zh-CN" sz="2000" dirty="0"/>
                  <a:t>L.</a:t>
                </a:r>
                <a:r>
                  <a:rPr lang="zh-CN" altLang="zh-CN" sz="2000" dirty="0"/>
                  <a:t>随着劳动量的变化，会引起总产量、平均产量和边际产量的变动。</a:t>
                </a:r>
              </a:p>
              <a:p>
                <a:pPr>
                  <a:lnSpc>
                    <a:spcPct val="150000"/>
                  </a:lnSpc>
                </a:pPr>
                <a:r>
                  <a:rPr lang="zh-CN" altLang="en-US" sz="2000" b="1" dirty="0"/>
                  <a:t>（</a:t>
                </a:r>
                <a:r>
                  <a:rPr lang="en-US" altLang="zh-CN" sz="2000" b="1" dirty="0"/>
                  <a:t>1</a:t>
                </a:r>
                <a:r>
                  <a:rPr lang="zh-CN" altLang="en-US" sz="2000" b="1" dirty="0"/>
                  <a:t>）</a:t>
                </a:r>
                <a:r>
                  <a:rPr lang="zh-CN" altLang="zh-CN" sz="2000" b="1" dirty="0"/>
                  <a:t>总产量（</a:t>
                </a:r>
                <a:r>
                  <a:rPr lang="en-US" altLang="zh-CN" sz="2000" b="1" dirty="0"/>
                  <a:t>TP</a:t>
                </a:r>
                <a:r>
                  <a:rPr lang="zh-CN" altLang="zh-CN" sz="2000" b="1" dirty="0"/>
                  <a:t>）：</a:t>
                </a:r>
                <a:r>
                  <a:rPr lang="zh-CN" altLang="zh-CN" sz="2000" dirty="0"/>
                  <a:t>生产出来的用实物单位衡量的产出总量</a:t>
                </a:r>
              </a:p>
              <a:p>
                <a:pPr>
                  <a:lnSpc>
                    <a:spcPct val="150000"/>
                  </a:lnSpc>
                </a:pPr>
                <a:r>
                  <a:rPr lang="zh-CN" altLang="en-US" sz="2000" b="1" dirty="0"/>
                  <a:t>（</a:t>
                </a:r>
                <a:r>
                  <a:rPr lang="en-US" altLang="zh-CN" sz="2000" b="1" dirty="0"/>
                  <a:t>2</a:t>
                </a:r>
                <a:r>
                  <a:rPr lang="zh-CN" altLang="en-US" sz="2000" b="1" dirty="0"/>
                  <a:t>）</a:t>
                </a:r>
                <a:r>
                  <a:rPr lang="zh-CN" altLang="zh-CN" sz="2000" b="1" dirty="0"/>
                  <a:t>平均产量</a:t>
                </a:r>
                <a:r>
                  <a:rPr lang="en-US" altLang="zh-CN" sz="2000" b="1" dirty="0"/>
                  <a:t>(AP)</a:t>
                </a:r>
                <a:r>
                  <a:rPr lang="zh-CN" altLang="zh-CN" sz="2000" b="1" dirty="0"/>
                  <a:t>：</a:t>
                </a:r>
                <a:r>
                  <a:rPr lang="zh-CN" altLang="zh-CN" sz="2000" dirty="0"/>
                  <a:t>总产量除以总投入的单位数</a:t>
                </a:r>
                <a:r>
                  <a:rPr lang="zh-CN" altLang="en-US" sz="2000" dirty="0"/>
                  <a:t>  </a:t>
                </a:r>
                <a:r>
                  <a:rPr lang="en-US" altLang="zh-CN" sz="2000" dirty="0"/>
                  <a:t>  </a:t>
                </a:r>
                <a:r>
                  <a:rPr lang="en-US" altLang="zh-CN" sz="2000" b="1" dirty="0">
                    <a:solidFill>
                      <a:srgbClr val="FF0000"/>
                    </a:solidFill>
                  </a:rPr>
                  <a:t>AP=TP</a:t>
                </a:r>
                <a14:m>
                  <m:oMath xmlns:m="http://schemas.openxmlformats.org/officeDocument/2006/math">
                    <m:r>
                      <a:rPr lang="en-US" altLang="zh-CN" sz="2000" b="1" i="1" smtClean="0">
                        <a:solidFill>
                          <a:srgbClr val="FF0000"/>
                        </a:solidFill>
                        <a:latin typeface="Cambria Math" panose="02040503050406030204" pitchFamily="18" charset="0"/>
                        <a:ea typeface="Cambria Math" panose="02040503050406030204" pitchFamily="18" charset="0"/>
                      </a:rPr>
                      <m:t>∕</m:t>
                    </m:r>
                  </m:oMath>
                </a14:m>
                <a:r>
                  <a:rPr lang="en-US" altLang="zh-CN" sz="2000" b="1" dirty="0">
                    <a:solidFill>
                      <a:srgbClr val="FF0000"/>
                    </a:solidFill>
                  </a:rPr>
                  <a:t> L</a:t>
                </a:r>
                <a:endParaRPr lang="zh-CN" altLang="zh-CN" sz="2000" b="1" dirty="0">
                  <a:solidFill>
                    <a:srgbClr val="FF0000"/>
                  </a:solidFill>
                </a:endParaRPr>
              </a:p>
              <a:p>
                <a:pPr>
                  <a:lnSpc>
                    <a:spcPct val="150000"/>
                  </a:lnSpc>
                </a:pPr>
                <a:r>
                  <a:rPr lang="zh-CN" altLang="en-US" sz="2000" b="1" dirty="0"/>
                  <a:t>（</a:t>
                </a:r>
                <a:r>
                  <a:rPr lang="en-US" altLang="zh-CN" sz="2000" b="1" dirty="0"/>
                  <a:t>3</a:t>
                </a:r>
                <a:r>
                  <a:rPr lang="zh-CN" altLang="en-US" sz="2000" b="1" dirty="0"/>
                  <a:t>）</a:t>
                </a:r>
                <a:r>
                  <a:rPr lang="zh-CN" altLang="zh-CN" sz="2000" b="1" dirty="0"/>
                  <a:t>边际产量（</a:t>
                </a:r>
                <a:r>
                  <a:rPr lang="en-US" altLang="zh-CN" sz="2000" b="1" dirty="0"/>
                  <a:t>MP</a:t>
                </a:r>
                <a:r>
                  <a:rPr lang="zh-CN" altLang="zh-CN" sz="2000" b="1" dirty="0"/>
                  <a:t>）：</a:t>
                </a:r>
                <a:r>
                  <a:rPr lang="zh-CN" altLang="zh-CN" sz="2000" dirty="0"/>
                  <a:t>在其他投入保持不变条件下，由于</a:t>
                </a:r>
                <a:r>
                  <a:rPr lang="zh-CN" altLang="zh-CN" sz="2000" b="1" dirty="0"/>
                  <a:t>新增一单位的投入而多生产出来的数量或产出</a:t>
                </a:r>
                <a:r>
                  <a:rPr lang="zh-CN" altLang="en-US" sz="2000" b="1" dirty="0"/>
                  <a:t>   </a:t>
                </a:r>
                <a:r>
                  <a:rPr lang="en-US" altLang="zh-CN" sz="2400" b="1" dirty="0">
                    <a:solidFill>
                      <a:srgbClr val="FF0000"/>
                    </a:solidFill>
                  </a:rPr>
                  <a:t>MP=</a:t>
                </a:r>
                <a14:m>
                  <m:oMath xmlns:m="http://schemas.openxmlformats.org/officeDocument/2006/math">
                    <m:r>
                      <a:rPr lang="en-US" altLang="zh-CN" sz="2400" b="1" i="1" smtClean="0">
                        <a:solidFill>
                          <a:srgbClr val="FF0000"/>
                        </a:solidFill>
                        <a:latin typeface="Cambria Math" panose="02040503050406030204" pitchFamily="18" charset="0"/>
                        <a:ea typeface="Cambria Math" panose="02040503050406030204" pitchFamily="18" charset="0"/>
                      </a:rPr>
                      <m:t>∆</m:t>
                    </m:r>
                    <m:r>
                      <a:rPr lang="en-US" altLang="zh-CN" sz="2400" b="1" i="1" smtClean="0">
                        <a:solidFill>
                          <a:srgbClr val="FF0000"/>
                        </a:solidFill>
                        <a:latin typeface="Cambria Math" panose="02040503050406030204" pitchFamily="18" charset="0"/>
                        <a:ea typeface="Cambria Math" panose="02040503050406030204" pitchFamily="18" charset="0"/>
                      </a:rPr>
                      <m:t>𝑻𝑷</m:t>
                    </m:r>
                    <m:r>
                      <a:rPr lang="en-US" altLang="zh-CN" sz="2400" b="1" i="1" smtClean="0">
                        <a:solidFill>
                          <a:srgbClr val="FF0000"/>
                        </a:solidFill>
                        <a:latin typeface="Cambria Math" panose="02040503050406030204" pitchFamily="18" charset="0"/>
                        <a:ea typeface="Cambria Math" panose="02040503050406030204" pitchFamily="18" charset="0"/>
                      </a:rPr>
                      <m:t>∕</m:t>
                    </m:r>
                    <m:r>
                      <a:rPr lang="en-US" altLang="zh-CN" sz="2400" b="1" i="1" smtClean="0">
                        <a:solidFill>
                          <a:srgbClr val="FF0000"/>
                        </a:solidFill>
                        <a:latin typeface="Cambria Math" panose="02040503050406030204" pitchFamily="18" charset="0"/>
                        <a:ea typeface="Cambria Math" panose="02040503050406030204" pitchFamily="18" charset="0"/>
                      </a:rPr>
                      <m:t>𝚫</m:t>
                    </m:r>
                    <m:r>
                      <a:rPr lang="en-US" altLang="zh-CN" sz="2400" b="1" i="1" smtClean="0">
                        <a:solidFill>
                          <a:srgbClr val="FF0000"/>
                        </a:solidFill>
                        <a:latin typeface="Cambria Math" panose="02040503050406030204" pitchFamily="18" charset="0"/>
                        <a:ea typeface="Cambria Math" panose="02040503050406030204" pitchFamily="18" charset="0"/>
                      </a:rPr>
                      <m:t>𝑳</m:t>
                    </m:r>
                  </m:oMath>
                </a14:m>
                <a:endParaRPr lang="zh-CN" altLang="zh-CN" sz="2400" dirty="0"/>
              </a:p>
            </p:txBody>
          </p:sp>
        </mc:Choice>
        <mc:Fallback xmlns="">
          <p:sp>
            <p:nvSpPr>
              <p:cNvPr id="72" name="TextBox 38"/>
              <p:cNvSpPr txBox="1">
                <a:spLocks noRot="1" noChangeAspect="1" noMove="1" noResize="1" noEditPoints="1" noAdjustHandles="1" noChangeArrowheads="1" noChangeShapeType="1" noTextEdit="1"/>
              </p:cNvSpPr>
              <p:nvPr/>
            </p:nvSpPr>
            <p:spPr>
              <a:xfrm>
                <a:off x="361299" y="1426744"/>
                <a:ext cx="11469401" cy="4146904"/>
              </a:xfrm>
              <a:prstGeom prst="rect">
                <a:avLst/>
              </a:prstGeom>
              <a:blipFill>
                <a:blip r:embed="rId3"/>
                <a:stretch>
                  <a:fillRect l="-1594" r="-1275" b="-3676"/>
                </a:stretch>
              </a:blipFill>
            </p:spPr>
            <p:txBody>
              <a:bodyPr/>
              <a:lstStyle/>
              <a:p>
                <a:r>
                  <a:rPr lang="zh-CN" altLang="en-US">
                    <a:noFill/>
                  </a:rPr>
                  <a:t> </a:t>
                </a:r>
              </a:p>
            </p:txBody>
          </p:sp>
        </mc:Fallback>
      </mc:AlternateContent>
      <p:sp>
        <p:nvSpPr>
          <p:cNvPr id="7" name="任意多边形 3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2B6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4157019" y="326573"/>
            <a:ext cx="3877985" cy="584775"/>
          </a:xfrm>
          <a:prstGeom prst="rect">
            <a:avLst/>
          </a:prstGeom>
          <a:noFill/>
        </p:spPr>
        <p:txBody>
          <a:bodyPr wrap="none" rtlCol="0">
            <a:spAutoFit/>
          </a:bodyPr>
          <a:lstStyle/>
          <a:p>
            <a:pPr algn="ctr"/>
            <a:r>
              <a:rPr lang="zh-CN" altLang="en-US" sz="3200" b="1" dirty="0">
                <a:blipFill>
                  <a:blip r:embed="rId4"/>
                  <a:stretch>
                    <a:fillRect/>
                  </a:stretch>
                </a:blipFill>
                <a:cs typeface="+mn-ea"/>
                <a:sym typeface="+mn-lt"/>
              </a:rPr>
              <a:t>生产函数与生产曲线</a:t>
            </a:r>
          </a:p>
        </p:txBody>
      </p:sp>
      <p:sp>
        <p:nvSpPr>
          <p:cNvPr id="9" name="任意多边形 33"/>
          <p:cNvSpPr/>
          <p:nvPr/>
        </p:nvSpPr>
        <p:spPr>
          <a:xfrm rot="16200000" flipH="1">
            <a:off x="6262292" y="-2350593"/>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4"/>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10" name="文本框 9"/>
          <p:cNvSpPr txBox="1"/>
          <p:nvPr/>
        </p:nvSpPr>
        <p:spPr>
          <a:xfrm>
            <a:off x="1775771" y="378334"/>
            <a:ext cx="385042" cy="523220"/>
          </a:xfrm>
          <a:prstGeom prst="rect">
            <a:avLst/>
          </a:prstGeom>
          <a:noFill/>
        </p:spPr>
        <p:txBody>
          <a:bodyPr wrap="none" rtlCol="0">
            <a:spAutoFit/>
          </a:bodyPr>
          <a:lstStyle/>
          <a:p>
            <a:r>
              <a:rPr lang="en-US" altLang="zh-CN" sz="2800" b="1" dirty="0">
                <a:solidFill>
                  <a:schemeClr val="bg1"/>
                </a:solidFill>
                <a:cs typeface="+mn-ea"/>
                <a:sym typeface="+mn-lt"/>
              </a:rPr>
              <a:t>2</a:t>
            </a:r>
            <a:endParaRPr lang="zh-CN" altLang="en-US" sz="2800" b="1" dirty="0">
              <a:solidFill>
                <a:schemeClr val="bg1"/>
              </a:solidFill>
              <a:cs typeface="+mn-ea"/>
              <a:sym typeface="+mn-lt"/>
            </a:endParaRPr>
          </a:p>
        </p:txBody>
      </p:sp>
    </p:spTree>
    <p:extLst>
      <p:ext uri="{BB962C8B-B14F-4D97-AF65-F5344CB8AC3E}">
        <p14:creationId xmlns:p14="http://schemas.microsoft.com/office/powerpoint/2010/main" val="662900882"/>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D78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文本框 4"/>
          <p:cNvSpPr txBox="1"/>
          <p:nvPr/>
        </p:nvSpPr>
        <p:spPr>
          <a:xfrm>
            <a:off x="1586619" y="378334"/>
            <a:ext cx="385042" cy="523220"/>
          </a:xfrm>
          <a:prstGeom prst="rect">
            <a:avLst/>
          </a:prstGeom>
          <a:noFill/>
        </p:spPr>
        <p:txBody>
          <a:bodyPr wrap="none" rtlCol="0">
            <a:spAutoFit/>
          </a:bodyPr>
          <a:lstStyle/>
          <a:p>
            <a:r>
              <a:rPr lang="en-US" altLang="zh-CN" sz="2800" dirty="0">
                <a:solidFill>
                  <a:schemeClr val="bg1"/>
                </a:solidFill>
                <a:cs typeface="+mn-ea"/>
                <a:sym typeface="+mn-lt"/>
              </a:rPr>
              <a:t>1</a:t>
            </a:r>
            <a:endParaRPr lang="zh-CN" altLang="en-US" sz="2800" dirty="0">
              <a:solidFill>
                <a:schemeClr val="bg1"/>
              </a:solidFill>
              <a:cs typeface="+mn-ea"/>
              <a:sym typeface="+mn-lt"/>
            </a:endParaRPr>
          </a:p>
        </p:txBody>
      </p:sp>
      <p:sp>
        <p:nvSpPr>
          <p:cNvPr id="72" name="TextBox 38"/>
          <p:cNvSpPr txBox="1"/>
          <p:nvPr/>
        </p:nvSpPr>
        <p:spPr>
          <a:xfrm>
            <a:off x="550450" y="1406190"/>
            <a:ext cx="11469401" cy="3858236"/>
          </a:xfrm>
          <a:prstGeom prst="rect">
            <a:avLst/>
          </a:prstGeom>
          <a:noFill/>
        </p:spPr>
        <p:txBody>
          <a:bodyPr wrap="square" lIns="0" rIns="0" bIns="0" rtlCol="0">
            <a:spAutoFit/>
          </a:bodyPr>
          <a:lstStyle/>
          <a:p>
            <a:pPr>
              <a:lnSpc>
                <a:spcPct val="150000"/>
              </a:lnSpc>
            </a:pPr>
            <a:r>
              <a:rPr lang="zh-CN" altLang="zh-CN" sz="2400" dirty="0"/>
              <a:t>如投入劳动的数量为</a:t>
            </a:r>
            <a:r>
              <a:rPr lang="en-US" altLang="zh-CN" sz="2400" dirty="0"/>
              <a:t>0</a:t>
            </a:r>
            <a:r>
              <a:rPr lang="zh-CN" altLang="zh-CN" sz="2400" dirty="0"/>
              <a:t>单位，总产量为</a:t>
            </a:r>
            <a:r>
              <a:rPr lang="en-US" altLang="zh-CN" sz="2400" dirty="0"/>
              <a:t>0</a:t>
            </a:r>
            <a:br>
              <a:rPr lang="zh-CN" altLang="en-US" sz="2400" dirty="0"/>
            </a:br>
            <a:endParaRPr lang="zh-CN" altLang="zh-CN" sz="2400" dirty="0"/>
          </a:p>
          <a:p>
            <a:pPr>
              <a:lnSpc>
                <a:spcPct val="150000"/>
              </a:lnSpc>
            </a:pPr>
            <a:r>
              <a:rPr lang="zh-CN" altLang="zh-CN" sz="2400" dirty="0"/>
              <a:t>投入劳动的数量为</a:t>
            </a:r>
            <a:r>
              <a:rPr lang="en-US" altLang="zh-CN" sz="2400" dirty="0"/>
              <a:t>1</a:t>
            </a:r>
            <a:r>
              <a:rPr lang="zh-CN" altLang="zh-CN" sz="2400" dirty="0"/>
              <a:t>单位，总产量为</a:t>
            </a:r>
            <a:r>
              <a:rPr lang="en-US" altLang="zh-CN" sz="2400" dirty="0"/>
              <a:t>200</a:t>
            </a:r>
            <a:endParaRPr lang="zh-CN" altLang="zh-CN" sz="2400" dirty="0"/>
          </a:p>
          <a:p>
            <a:pPr>
              <a:lnSpc>
                <a:spcPct val="150000"/>
              </a:lnSpc>
            </a:pPr>
            <a:r>
              <a:rPr lang="zh-CN" altLang="zh-CN" sz="2400" dirty="0"/>
              <a:t>边际产量</a:t>
            </a:r>
            <a:r>
              <a:rPr lang="en-US" altLang="zh-CN" sz="2400" dirty="0"/>
              <a:t>=</a:t>
            </a:r>
            <a:r>
              <a:rPr lang="zh-CN" altLang="zh-CN" sz="2400" dirty="0"/>
              <a:t>（</a:t>
            </a:r>
            <a:r>
              <a:rPr lang="en-US" altLang="zh-CN" sz="2400" dirty="0"/>
              <a:t>200-0</a:t>
            </a:r>
            <a:r>
              <a:rPr lang="zh-CN" altLang="zh-CN" sz="2400" dirty="0"/>
              <a:t>）</a:t>
            </a:r>
            <a:r>
              <a:rPr lang="en-US" altLang="zh-CN" sz="2400" dirty="0"/>
              <a:t>/</a:t>
            </a:r>
            <a:r>
              <a:rPr lang="zh-CN" altLang="zh-CN" sz="2400" dirty="0"/>
              <a:t>（</a:t>
            </a:r>
            <a:r>
              <a:rPr lang="en-US" altLang="zh-CN" sz="2400" dirty="0"/>
              <a:t>1-0</a:t>
            </a:r>
            <a:r>
              <a:rPr lang="zh-CN" altLang="zh-CN" sz="2400" dirty="0"/>
              <a:t>）</a:t>
            </a:r>
            <a:r>
              <a:rPr lang="en-US" altLang="zh-CN" sz="2400" dirty="0"/>
              <a:t>=200</a:t>
            </a:r>
            <a:r>
              <a:rPr lang="zh-CN" altLang="en-US" sz="2400" dirty="0"/>
              <a:t>   </a:t>
            </a:r>
            <a:r>
              <a:rPr lang="zh-CN" altLang="zh-CN" sz="2400" dirty="0"/>
              <a:t>平均产量</a:t>
            </a:r>
            <a:r>
              <a:rPr lang="en-US" altLang="zh-CN" sz="2400" dirty="0"/>
              <a:t>=200/1=200.</a:t>
            </a:r>
            <a:endParaRPr lang="zh-CN" altLang="en-US" sz="2400" dirty="0"/>
          </a:p>
          <a:p>
            <a:pPr>
              <a:lnSpc>
                <a:spcPct val="150000"/>
              </a:lnSpc>
            </a:pPr>
            <a:endParaRPr lang="zh-CN" altLang="zh-CN" sz="2400" dirty="0"/>
          </a:p>
          <a:p>
            <a:pPr>
              <a:lnSpc>
                <a:spcPct val="150000"/>
              </a:lnSpc>
            </a:pPr>
            <a:r>
              <a:rPr lang="zh-CN" altLang="zh-CN" sz="2400" dirty="0"/>
              <a:t>投入劳动的数量为</a:t>
            </a:r>
            <a:r>
              <a:rPr lang="en-US" altLang="zh-CN" sz="2400" dirty="0"/>
              <a:t>2</a:t>
            </a:r>
            <a:r>
              <a:rPr lang="zh-CN" altLang="zh-CN" sz="2400" dirty="0"/>
              <a:t>单位，总产量为</a:t>
            </a:r>
            <a:r>
              <a:rPr lang="en-US" altLang="zh-CN" sz="2400" dirty="0"/>
              <a:t>300</a:t>
            </a:r>
            <a:endParaRPr lang="zh-CN" altLang="zh-CN" sz="2400" dirty="0"/>
          </a:p>
          <a:p>
            <a:pPr>
              <a:lnSpc>
                <a:spcPct val="150000"/>
              </a:lnSpc>
            </a:pPr>
            <a:r>
              <a:rPr lang="zh-CN" altLang="zh-CN" sz="2400" dirty="0"/>
              <a:t>边际产量</a:t>
            </a:r>
            <a:r>
              <a:rPr lang="en-US" altLang="zh-CN" sz="2400" dirty="0"/>
              <a:t>=</a:t>
            </a:r>
            <a:r>
              <a:rPr lang="zh-CN" altLang="zh-CN" sz="2400" dirty="0"/>
              <a:t>（</a:t>
            </a:r>
            <a:r>
              <a:rPr lang="en-US" altLang="zh-CN" sz="2400" dirty="0"/>
              <a:t>300-200</a:t>
            </a:r>
            <a:r>
              <a:rPr lang="zh-CN" altLang="zh-CN" sz="2400" dirty="0"/>
              <a:t>）</a:t>
            </a:r>
            <a:r>
              <a:rPr lang="en-US" altLang="zh-CN" sz="2400" dirty="0"/>
              <a:t>/</a:t>
            </a:r>
            <a:r>
              <a:rPr lang="zh-CN" altLang="zh-CN" sz="2400" dirty="0"/>
              <a:t>（</a:t>
            </a:r>
            <a:r>
              <a:rPr lang="en-US" altLang="zh-CN" sz="2400" dirty="0"/>
              <a:t>2-1</a:t>
            </a:r>
            <a:r>
              <a:rPr lang="zh-CN" altLang="zh-CN" sz="2400" dirty="0"/>
              <a:t>）</a:t>
            </a:r>
            <a:r>
              <a:rPr lang="en-US" altLang="zh-CN" sz="2400" dirty="0"/>
              <a:t>=100</a:t>
            </a:r>
            <a:r>
              <a:rPr lang="zh-CN" altLang="en-US" sz="2400" dirty="0"/>
              <a:t>   </a:t>
            </a:r>
            <a:r>
              <a:rPr lang="zh-CN" altLang="zh-CN" sz="2400" dirty="0"/>
              <a:t>平均产量</a:t>
            </a:r>
            <a:r>
              <a:rPr lang="en-US" altLang="zh-CN" sz="2400" dirty="0"/>
              <a:t>=300/2=150</a:t>
            </a:r>
            <a:endParaRPr lang="zh-CN" altLang="zh-CN" sz="2400" dirty="0"/>
          </a:p>
        </p:txBody>
      </p:sp>
      <p:sp>
        <p:nvSpPr>
          <p:cNvPr id="7" name="任意多边形 31"/>
          <p:cNvSpPr/>
          <p:nvPr/>
        </p:nvSpPr>
        <p:spPr>
          <a:xfrm flipH="1">
            <a:off x="902513" y="235133"/>
            <a:ext cx="1998618" cy="953587"/>
          </a:xfrm>
          <a:custGeom>
            <a:avLst/>
            <a:gdLst>
              <a:gd name="connsiteX0" fmla="*/ 2312125 w 5996287"/>
              <a:gd name="connsiteY0" fmla="*/ 39195 h 3474727"/>
              <a:gd name="connsiteX1" fmla="*/ 0 w 5996287"/>
              <a:gd name="connsiteY1" fmla="*/ 1750430 h 3474727"/>
              <a:gd name="connsiteX2" fmla="*/ 2325188 w 5996287"/>
              <a:gd name="connsiteY2" fmla="*/ 130635 h 3474727"/>
              <a:gd name="connsiteX3" fmla="*/ 91440 w 5996287"/>
              <a:gd name="connsiteY3" fmla="*/ 1789618 h 3474727"/>
              <a:gd name="connsiteX4" fmla="*/ 2468880 w 5996287"/>
              <a:gd name="connsiteY4" fmla="*/ 222075 h 3474727"/>
              <a:gd name="connsiteX5" fmla="*/ 117565 w 5996287"/>
              <a:gd name="connsiteY5" fmla="*/ 1933310 h 3474727"/>
              <a:gd name="connsiteX6" fmla="*/ 2625634 w 5996287"/>
              <a:gd name="connsiteY6" fmla="*/ 7 h 3474727"/>
              <a:gd name="connsiteX7" fmla="*/ 326571 w 5996287"/>
              <a:gd name="connsiteY7" fmla="*/ 1959435 h 3474727"/>
              <a:gd name="connsiteX8" fmla="*/ 2795451 w 5996287"/>
              <a:gd name="connsiteY8" fmla="*/ 104510 h 3474727"/>
              <a:gd name="connsiteX9" fmla="*/ 404948 w 5996287"/>
              <a:gd name="connsiteY9" fmla="*/ 2129253 h 3474727"/>
              <a:gd name="connsiteX10" fmla="*/ 3161211 w 5996287"/>
              <a:gd name="connsiteY10" fmla="*/ 78384 h 3474727"/>
              <a:gd name="connsiteX11" fmla="*/ 209005 w 5996287"/>
              <a:gd name="connsiteY11" fmla="*/ 2416635 h 3474727"/>
              <a:gd name="connsiteX12" fmla="*/ 3252651 w 5996287"/>
              <a:gd name="connsiteY12" fmla="*/ 130635 h 3474727"/>
              <a:gd name="connsiteX13" fmla="*/ 666205 w 5996287"/>
              <a:gd name="connsiteY13" fmla="*/ 2220693 h 3474727"/>
              <a:gd name="connsiteX14" fmla="*/ 3291840 w 5996287"/>
              <a:gd name="connsiteY14" fmla="*/ 235138 h 3474727"/>
              <a:gd name="connsiteX15" fmla="*/ 888274 w 5996287"/>
              <a:gd name="connsiteY15" fmla="*/ 2364384 h 3474727"/>
              <a:gd name="connsiteX16" fmla="*/ 3500845 w 5996287"/>
              <a:gd name="connsiteY16" fmla="*/ 365767 h 3474727"/>
              <a:gd name="connsiteX17" fmla="*/ 718457 w 5996287"/>
              <a:gd name="connsiteY17" fmla="*/ 2286007 h 3474727"/>
              <a:gd name="connsiteX18" fmla="*/ 3644537 w 5996287"/>
              <a:gd name="connsiteY18" fmla="*/ 457207 h 3474727"/>
              <a:gd name="connsiteX19" fmla="*/ 1005840 w 5996287"/>
              <a:gd name="connsiteY19" fmla="*/ 2442761 h 3474727"/>
              <a:gd name="connsiteX20" fmla="*/ 4023360 w 5996287"/>
              <a:gd name="connsiteY20" fmla="*/ 313515 h 3474727"/>
              <a:gd name="connsiteX21" fmla="*/ 1201783 w 5996287"/>
              <a:gd name="connsiteY21" fmla="*/ 2508075 h 3474727"/>
              <a:gd name="connsiteX22" fmla="*/ 4088674 w 5996287"/>
              <a:gd name="connsiteY22" fmla="*/ 522521 h 3474727"/>
              <a:gd name="connsiteX23" fmla="*/ 1463040 w 5996287"/>
              <a:gd name="connsiteY23" fmla="*/ 2612578 h 3474727"/>
              <a:gd name="connsiteX24" fmla="*/ 4206240 w 5996287"/>
              <a:gd name="connsiteY24" fmla="*/ 574773 h 3474727"/>
              <a:gd name="connsiteX25" fmla="*/ 1254034 w 5996287"/>
              <a:gd name="connsiteY25" fmla="*/ 2625641 h 3474727"/>
              <a:gd name="connsiteX26" fmla="*/ 4545874 w 5996287"/>
              <a:gd name="connsiteY26" fmla="*/ 666213 h 3474727"/>
              <a:gd name="connsiteX27" fmla="*/ 1881051 w 5996287"/>
              <a:gd name="connsiteY27" fmla="*/ 2677893 h 3474727"/>
              <a:gd name="connsiteX28" fmla="*/ 4846320 w 5996287"/>
              <a:gd name="connsiteY28" fmla="*/ 600898 h 3474727"/>
              <a:gd name="connsiteX29" fmla="*/ 1750423 w 5996287"/>
              <a:gd name="connsiteY29" fmla="*/ 2508075 h 3474727"/>
              <a:gd name="connsiteX30" fmla="*/ 4833257 w 5996287"/>
              <a:gd name="connsiteY30" fmla="*/ 914407 h 3474727"/>
              <a:gd name="connsiteX31" fmla="*/ 1841863 w 5996287"/>
              <a:gd name="connsiteY31" fmla="*/ 3004464 h 3474727"/>
              <a:gd name="connsiteX32" fmla="*/ 5068388 w 5996287"/>
              <a:gd name="connsiteY32" fmla="*/ 679275 h 3474727"/>
              <a:gd name="connsiteX33" fmla="*/ 1894114 w 5996287"/>
              <a:gd name="connsiteY33" fmla="*/ 3226533 h 3474727"/>
              <a:gd name="connsiteX34" fmla="*/ 5603965 w 5996287"/>
              <a:gd name="connsiteY34" fmla="*/ 587835 h 3474727"/>
              <a:gd name="connsiteX35" fmla="*/ 2325188 w 5996287"/>
              <a:gd name="connsiteY35" fmla="*/ 3278784 h 3474727"/>
              <a:gd name="connsiteX36" fmla="*/ 5826034 w 5996287"/>
              <a:gd name="connsiteY36" fmla="*/ 757653 h 3474727"/>
              <a:gd name="connsiteX37" fmla="*/ 2220685 w 5996287"/>
              <a:gd name="connsiteY37" fmla="*/ 3122030 h 3474727"/>
              <a:gd name="connsiteX38" fmla="*/ 5995851 w 5996287"/>
              <a:gd name="connsiteY38" fmla="*/ 940533 h 3474727"/>
              <a:gd name="connsiteX39" fmla="*/ 2416628 w 5996287"/>
              <a:gd name="connsiteY39" fmla="*/ 3474727 h 3474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996287" h="3474727">
                <a:moveTo>
                  <a:pt x="2312125" y="39195"/>
                </a:moveTo>
                <a:lnTo>
                  <a:pt x="0" y="1750430"/>
                </a:lnTo>
                <a:cubicBezTo>
                  <a:pt x="2177" y="1765670"/>
                  <a:pt x="2309948" y="124104"/>
                  <a:pt x="2325188" y="130635"/>
                </a:cubicBezTo>
                <a:cubicBezTo>
                  <a:pt x="2340428" y="137166"/>
                  <a:pt x="67491" y="1774378"/>
                  <a:pt x="91440" y="1789618"/>
                </a:cubicBezTo>
                <a:cubicBezTo>
                  <a:pt x="115389" y="1804858"/>
                  <a:pt x="2464526" y="198126"/>
                  <a:pt x="2468880" y="222075"/>
                </a:cubicBezTo>
                <a:cubicBezTo>
                  <a:pt x="2473234" y="246024"/>
                  <a:pt x="91439" y="1970321"/>
                  <a:pt x="117565" y="1933310"/>
                </a:cubicBezTo>
                <a:cubicBezTo>
                  <a:pt x="143691" y="1896299"/>
                  <a:pt x="2590800" y="-4347"/>
                  <a:pt x="2625634" y="7"/>
                </a:cubicBezTo>
                <a:cubicBezTo>
                  <a:pt x="2660468" y="4361"/>
                  <a:pt x="298268" y="1942018"/>
                  <a:pt x="326571" y="1959435"/>
                </a:cubicBezTo>
                <a:cubicBezTo>
                  <a:pt x="354874" y="1976852"/>
                  <a:pt x="2782388" y="76207"/>
                  <a:pt x="2795451" y="104510"/>
                </a:cubicBezTo>
                <a:cubicBezTo>
                  <a:pt x="2808514" y="132813"/>
                  <a:pt x="343988" y="2133607"/>
                  <a:pt x="404948" y="2129253"/>
                </a:cubicBezTo>
                <a:cubicBezTo>
                  <a:pt x="465908" y="2124899"/>
                  <a:pt x="3193868" y="30487"/>
                  <a:pt x="3161211" y="78384"/>
                </a:cubicBezTo>
                <a:cubicBezTo>
                  <a:pt x="3128554" y="126281"/>
                  <a:pt x="193765" y="2407927"/>
                  <a:pt x="209005" y="2416635"/>
                </a:cubicBezTo>
                <a:cubicBezTo>
                  <a:pt x="224245" y="2425343"/>
                  <a:pt x="3176451" y="163292"/>
                  <a:pt x="3252651" y="130635"/>
                </a:cubicBezTo>
                <a:cubicBezTo>
                  <a:pt x="3328851" y="97978"/>
                  <a:pt x="659673" y="2203276"/>
                  <a:pt x="666205" y="2220693"/>
                </a:cubicBezTo>
                <a:cubicBezTo>
                  <a:pt x="672736" y="2238110"/>
                  <a:pt x="3254829" y="211190"/>
                  <a:pt x="3291840" y="235138"/>
                </a:cubicBezTo>
                <a:cubicBezTo>
                  <a:pt x="3328852" y="259087"/>
                  <a:pt x="853440" y="2342613"/>
                  <a:pt x="888274" y="2364384"/>
                </a:cubicBezTo>
                <a:cubicBezTo>
                  <a:pt x="923108" y="2386156"/>
                  <a:pt x="3529148" y="378830"/>
                  <a:pt x="3500845" y="365767"/>
                </a:cubicBezTo>
                <a:cubicBezTo>
                  <a:pt x="3472542" y="352704"/>
                  <a:pt x="694508" y="2270767"/>
                  <a:pt x="718457" y="2286007"/>
                </a:cubicBezTo>
                <a:cubicBezTo>
                  <a:pt x="742406" y="2301247"/>
                  <a:pt x="3596640" y="431081"/>
                  <a:pt x="3644537" y="457207"/>
                </a:cubicBezTo>
                <a:cubicBezTo>
                  <a:pt x="3692434" y="483333"/>
                  <a:pt x="942703" y="2466710"/>
                  <a:pt x="1005840" y="2442761"/>
                </a:cubicBezTo>
                <a:cubicBezTo>
                  <a:pt x="1068977" y="2418812"/>
                  <a:pt x="3990703" y="302629"/>
                  <a:pt x="4023360" y="313515"/>
                </a:cubicBezTo>
                <a:cubicBezTo>
                  <a:pt x="4056017" y="324401"/>
                  <a:pt x="1190897" y="2473241"/>
                  <a:pt x="1201783" y="2508075"/>
                </a:cubicBezTo>
                <a:cubicBezTo>
                  <a:pt x="1212669" y="2542909"/>
                  <a:pt x="4045131" y="505104"/>
                  <a:pt x="4088674" y="522521"/>
                </a:cubicBezTo>
                <a:cubicBezTo>
                  <a:pt x="4132217" y="539938"/>
                  <a:pt x="1443446" y="2603869"/>
                  <a:pt x="1463040" y="2612578"/>
                </a:cubicBezTo>
                <a:cubicBezTo>
                  <a:pt x="1482634" y="2621287"/>
                  <a:pt x="4241074" y="572596"/>
                  <a:pt x="4206240" y="574773"/>
                </a:cubicBezTo>
                <a:cubicBezTo>
                  <a:pt x="4171406" y="576950"/>
                  <a:pt x="1197428" y="2610401"/>
                  <a:pt x="1254034" y="2625641"/>
                </a:cubicBezTo>
                <a:cubicBezTo>
                  <a:pt x="1310640" y="2640881"/>
                  <a:pt x="4441371" y="657504"/>
                  <a:pt x="4545874" y="666213"/>
                </a:cubicBezTo>
                <a:cubicBezTo>
                  <a:pt x="4650377" y="674922"/>
                  <a:pt x="1830977" y="2688779"/>
                  <a:pt x="1881051" y="2677893"/>
                </a:cubicBezTo>
                <a:cubicBezTo>
                  <a:pt x="1931125" y="2667007"/>
                  <a:pt x="4868091" y="629201"/>
                  <a:pt x="4846320" y="600898"/>
                </a:cubicBezTo>
                <a:cubicBezTo>
                  <a:pt x="4824549" y="572595"/>
                  <a:pt x="1752600" y="2455824"/>
                  <a:pt x="1750423" y="2508075"/>
                </a:cubicBezTo>
                <a:cubicBezTo>
                  <a:pt x="1748246" y="2560326"/>
                  <a:pt x="4818017" y="831676"/>
                  <a:pt x="4833257" y="914407"/>
                </a:cubicBezTo>
                <a:cubicBezTo>
                  <a:pt x="4848497" y="997138"/>
                  <a:pt x="1802675" y="3043653"/>
                  <a:pt x="1841863" y="3004464"/>
                </a:cubicBezTo>
                <a:cubicBezTo>
                  <a:pt x="1881051" y="2965275"/>
                  <a:pt x="5059680" y="642264"/>
                  <a:pt x="5068388" y="679275"/>
                </a:cubicBezTo>
                <a:cubicBezTo>
                  <a:pt x="5077096" y="716286"/>
                  <a:pt x="1804851" y="3241773"/>
                  <a:pt x="1894114" y="3226533"/>
                </a:cubicBezTo>
                <a:cubicBezTo>
                  <a:pt x="1983377" y="3211293"/>
                  <a:pt x="5532119" y="579127"/>
                  <a:pt x="5603965" y="587835"/>
                </a:cubicBezTo>
                <a:cubicBezTo>
                  <a:pt x="5675811" y="596543"/>
                  <a:pt x="2288176" y="3250481"/>
                  <a:pt x="2325188" y="3278784"/>
                </a:cubicBezTo>
                <a:cubicBezTo>
                  <a:pt x="2362200" y="3307087"/>
                  <a:pt x="5843451" y="783779"/>
                  <a:pt x="5826034" y="757653"/>
                </a:cubicBezTo>
                <a:cubicBezTo>
                  <a:pt x="5808617" y="731527"/>
                  <a:pt x="2192382" y="3091550"/>
                  <a:pt x="2220685" y="3122030"/>
                </a:cubicBezTo>
                <a:cubicBezTo>
                  <a:pt x="2248988" y="3152510"/>
                  <a:pt x="5963194" y="881750"/>
                  <a:pt x="5995851" y="940533"/>
                </a:cubicBezTo>
                <a:cubicBezTo>
                  <a:pt x="6028508" y="999316"/>
                  <a:pt x="4222568" y="2237021"/>
                  <a:pt x="2416628" y="3474727"/>
                </a:cubicBezTo>
              </a:path>
            </a:pathLst>
          </a:custGeom>
          <a:noFill/>
          <a:ln w="3175">
            <a:solidFill>
              <a:srgbClr val="42B6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4157019" y="326573"/>
            <a:ext cx="3877985" cy="584775"/>
          </a:xfrm>
          <a:prstGeom prst="rect">
            <a:avLst/>
          </a:prstGeom>
          <a:noFill/>
        </p:spPr>
        <p:txBody>
          <a:bodyPr wrap="none" rtlCol="0">
            <a:spAutoFit/>
          </a:bodyPr>
          <a:lstStyle/>
          <a:p>
            <a:pPr algn="ctr"/>
            <a:r>
              <a:rPr lang="zh-CN" altLang="en-US" sz="3200" b="1" dirty="0">
                <a:blipFill>
                  <a:blip r:embed="rId3"/>
                  <a:stretch>
                    <a:fillRect/>
                  </a:stretch>
                </a:blipFill>
                <a:cs typeface="+mn-ea"/>
                <a:sym typeface="+mn-lt"/>
              </a:rPr>
              <a:t>生产函数与生产曲线</a:t>
            </a:r>
          </a:p>
        </p:txBody>
      </p:sp>
      <p:sp>
        <p:nvSpPr>
          <p:cNvPr id="9" name="任意多边形 33"/>
          <p:cNvSpPr/>
          <p:nvPr/>
        </p:nvSpPr>
        <p:spPr>
          <a:xfrm rot="16200000" flipH="1">
            <a:off x="6262292" y="-2350593"/>
            <a:ext cx="45719" cy="6389737"/>
          </a:xfrm>
          <a:custGeom>
            <a:avLst/>
            <a:gdLst/>
            <a:ahLst/>
            <a:cxnLst/>
            <a:rect l="l" t="t" r="r" b="b"/>
            <a:pathLst>
              <a:path w="24231" h="914247">
                <a:moveTo>
                  <a:pt x="5283" y="910420"/>
                </a:moveTo>
                <a:lnTo>
                  <a:pt x="5106" y="914247"/>
                </a:lnTo>
                <a:lnTo>
                  <a:pt x="3582" y="914247"/>
                </a:lnTo>
                <a:close/>
                <a:moveTo>
                  <a:pt x="24231" y="887871"/>
                </a:moveTo>
                <a:lnTo>
                  <a:pt x="24231" y="914247"/>
                </a:lnTo>
                <a:lnTo>
                  <a:pt x="14665" y="914247"/>
                </a:lnTo>
                <a:lnTo>
                  <a:pt x="21671" y="894208"/>
                </a:lnTo>
                <a:close/>
                <a:moveTo>
                  <a:pt x="7503" y="865611"/>
                </a:moveTo>
                <a:lnTo>
                  <a:pt x="7216" y="868576"/>
                </a:lnTo>
                <a:lnTo>
                  <a:pt x="6766" y="878326"/>
                </a:lnTo>
                <a:lnTo>
                  <a:pt x="0" y="886263"/>
                </a:lnTo>
                <a:lnTo>
                  <a:pt x="0" y="876548"/>
                </a:lnTo>
                <a:lnTo>
                  <a:pt x="5182" y="868927"/>
                </a:lnTo>
                <a:close/>
                <a:moveTo>
                  <a:pt x="24231" y="857838"/>
                </a:moveTo>
                <a:lnTo>
                  <a:pt x="24231" y="867787"/>
                </a:lnTo>
                <a:lnTo>
                  <a:pt x="5283" y="910420"/>
                </a:lnTo>
                <a:lnTo>
                  <a:pt x="6766" y="878326"/>
                </a:lnTo>
                <a:close/>
                <a:moveTo>
                  <a:pt x="24231" y="840913"/>
                </a:moveTo>
                <a:lnTo>
                  <a:pt x="24231" y="841714"/>
                </a:lnTo>
                <a:lnTo>
                  <a:pt x="7503" y="865611"/>
                </a:lnTo>
                <a:lnTo>
                  <a:pt x="7514" y="865497"/>
                </a:lnTo>
                <a:close/>
                <a:moveTo>
                  <a:pt x="9928" y="840562"/>
                </a:moveTo>
                <a:lnTo>
                  <a:pt x="7514" y="865497"/>
                </a:lnTo>
                <a:lnTo>
                  <a:pt x="5182" y="868927"/>
                </a:lnTo>
                <a:lnTo>
                  <a:pt x="0" y="876330"/>
                </a:lnTo>
                <a:lnTo>
                  <a:pt x="0" y="855943"/>
                </a:lnTo>
                <a:lnTo>
                  <a:pt x="1909" y="852567"/>
                </a:lnTo>
                <a:close/>
                <a:moveTo>
                  <a:pt x="15593" y="782055"/>
                </a:moveTo>
                <a:lnTo>
                  <a:pt x="14536" y="792975"/>
                </a:lnTo>
                <a:lnTo>
                  <a:pt x="0" y="815757"/>
                </a:lnTo>
                <a:lnTo>
                  <a:pt x="0" y="811766"/>
                </a:lnTo>
                <a:close/>
                <a:moveTo>
                  <a:pt x="24231" y="780256"/>
                </a:moveTo>
                <a:lnTo>
                  <a:pt x="24231" y="819152"/>
                </a:lnTo>
                <a:lnTo>
                  <a:pt x="9928" y="840562"/>
                </a:lnTo>
                <a:lnTo>
                  <a:pt x="14536" y="792975"/>
                </a:lnTo>
                <a:lnTo>
                  <a:pt x="18270" y="787121"/>
                </a:lnTo>
                <a:close/>
                <a:moveTo>
                  <a:pt x="24231" y="761668"/>
                </a:moveTo>
                <a:lnTo>
                  <a:pt x="24231" y="765596"/>
                </a:lnTo>
                <a:lnTo>
                  <a:pt x="15593" y="782055"/>
                </a:lnTo>
                <a:lnTo>
                  <a:pt x="15754" y="780386"/>
                </a:lnTo>
                <a:close/>
                <a:moveTo>
                  <a:pt x="24231" y="712346"/>
                </a:moveTo>
                <a:lnTo>
                  <a:pt x="24231" y="731086"/>
                </a:lnTo>
                <a:lnTo>
                  <a:pt x="18270" y="754399"/>
                </a:lnTo>
                <a:lnTo>
                  <a:pt x="15754" y="780386"/>
                </a:lnTo>
                <a:lnTo>
                  <a:pt x="13254" y="785906"/>
                </a:lnTo>
                <a:lnTo>
                  <a:pt x="0" y="811485"/>
                </a:lnTo>
                <a:lnTo>
                  <a:pt x="0" y="752641"/>
                </a:lnTo>
                <a:lnTo>
                  <a:pt x="18270" y="721676"/>
                </a:lnTo>
                <a:close/>
                <a:moveTo>
                  <a:pt x="4049" y="698809"/>
                </a:moveTo>
                <a:lnTo>
                  <a:pt x="1909" y="705315"/>
                </a:lnTo>
                <a:lnTo>
                  <a:pt x="0" y="710229"/>
                </a:lnTo>
                <a:lnTo>
                  <a:pt x="0" y="701476"/>
                </a:lnTo>
                <a:lnTo>
                  <a:pt x="3903" y="698941"/>
                </a:lnTo>
                <a:close/>
                <a:moveTo>
                  <a:pt x="24231" y="652905"/>
                </a:moveTo>
                <a:lnTo>
                  <a:pt x="24231" y="680503"/>
                </a:lnTo>
                <a:lnTo>
                  <a:pt x="4049" y="698809"/>
                </a:lnTo>
                <a:lnTo>
                  <a:pt x="14843" y="665990"/>
                </a:lnTo>
                <a:close/>
                <a:moveTo>
                  <a:pt x="24231" y="619049"/>
                </a:moveTo>
                <a:lnTo>
                  <a:pt x="24231" y="637446"/>
                </a:lnTo>
                <a:lnTo>
                  <a:pt x="14843" y="665990"/>
                </a:lnTo>
                <a:lnTo>
                  <a:pt x="0" y="686679"/>
                </a:lnTo>
                <a:lnTo>
                  <a:pt x="0" y="646781"/>
                </a:lnTo>
                <a:close/>
                <a:moveTo>
                  <a:pt x="3622" y="602431"/>
                </a:moveTo>
                <a:lnTo>
                  <a:pt x="0" y="609824"/>
                </a:lnTo>
                <a:lnTo>
                  <a:pt x="0" y="603434"/>
                </a:lnTo>
                <a:lnTo>
                  <a:pt x="3088" y="602562"/>
                </a:lnTo>
                <a:close/>
                <a:moveTo>
                  <a:pt x="13271" y="600059"/>
                </a:moveTo>
                <a:lnTo>
                  <a:pt x="0" y="626949"/>
                </a:lnTo>
                <a:lnTo>
                  <a:pt x="0" y="618882"/>
                </a:lnTo>
                <a:lnTo>
                  <a:pt x="9809" y="600910"/>
                </a:lnTo>
                <a:close/>
                <a:moveTo>
                  <a:pt x="24231" y="578966"/>
                </a:moveTo>
                <a:lnTo>
                  <a:pt x="24231" y="597364"/>
                </a:lnTo>
                <a:lnTo>
                  <a:pt x="13271" y="600059"/>
                </a:lnTo>
                <a:lnTo>
                  <a:pt x="14340" y="597894"/>
                </a:lnTo>
                <a:close/>
                <a:moveTo>
                  <a:pt x="15033" y="562383"/>
                </a:moveTo>
                <a:lnTo>
                  <a:pt x="1647" y="598860"/>
                </a:lnTo>
                <a:lnTo>
                  <a:pt x="0" y="603432"/>
                </a:lnTo>
                <a:lnTo>
                  <a:pt x="0" y="582448"/>
                </a:lnTo>
                <a:close/>
                <a:moveTo>
                  <a:pt x="24231" y="560369"/>
                </a:moveTo>
                <a:lnTo>
                  <a:pt x="24231" y="574485"/>
                </a:lnTo>
                <a:lnTo>
                  <a:pt x="9809" y="600910"/>
                </a:lnTo>
                <a:lnTo>
                  <a:pt x="3622" y="602431"/>
                </a:lnTo>
                <a:close/>
                <a:moveTo>
                  <a:pt x="24231" y="537319"/>
                </a:moveTo>
                <a:lnTo>
                  <a:pt x="24231" y="550611"/>
                </a:lnTo>
                <a:lnTo>
                  <a:pt x="18270" y="558063"/>
                </a:lnTo>
                <a:lnTo>
                  <a:pt x="15033" y="562383"/>
                </a:lnTo>
                <a:close/>
                <a:moveTo>
                  <a:pt x="24231" y="507786"/>
                </a:moveTo>
                <a:lnTo>
                  <a:pt x="24231" y="529738"/>
                </a:lnTo>
                <a:lnTo>
                  <a:pt x="0" y="578164"/>
                </a:lnTo>
                <a:lnTo>
                  <a:pt x="0" y="575156"/>
                </a:lnTo>
                <a:lnTo>
                  <a:pt x="12382" y="543377"/>
                </a:lnTo>
                <a:close/>
                <a:moveTo>
                  <a:pt x="24231" y="501381"/>
                </a:moveTo>
                <a:lnTo>
                  <a:pt x="24231" y="501744"/>
                </a:lnTo>
                <a:lnTo>
                  <a:pt x="21546" y="508202"/>
                </a:lnTo>
                <a:lnTo>
                  <a:pt x="0" y="563090"/>
                </a:lnTo>
                <a:lnTo>
                  <a:pt x="0" y="556453"/>
                </a:lnTo>
                <a:close/>
                <a:moveTo>
                  <a:pt x="1909" y="410811"/>
                </a:moveTo>
                <a:lnTo>
                  <a:pt x="0" y="414762"/>
                </a:lnTo>
                <a:lnTo>
                  <a:pt x="0" y="413381"/>
                </a:lnTo>
                <a:close/>
                <a:moveTo>
                  <a:pt x="3418" y="408396"/>
                </a:moveTo>
                <a:lnTo>
                  <a:pt x="2497" y="410155"/>
                </a:lnTo>
                <a:lnTo>
                  <a:pt x="1909" y="410811"/>
                </a:lnTo>
                <a:close/>
                <a:moveTo>
                  <a:pt x="24231" y="398062"/>
                </a:moveTo>
                <a:lnTo>
                  <a:pt x="24231" y="422586"/>
                </a:lnTo>
                <a:lnTo>
                  <a:pt x="0" y="480889"/>
                </a:lnTo>
                <a:lnTo>
                  <a:pt x="0" y="450165"/>
                </a:lnTo>
                <a:lnTo>
                  <a:pt x="4211" y="436105"/>
                </a:lnTo>
                <a:lnTo>
                  <a:pt x="9821" y="425737"/>
                </a:lnTo>
                <a:close/>
                <a:moveTo>
                  <a:pt x="18211" y="392616"/>
                </a:moveTo>
                <a:lnTo>
                  <a:pt x="11054" y="413256"/>
                </a:lnTo>
                <a:lnTo>
                  <a:pt x="4211" y="436105"/>
                </a:lnTo>
                <a:lnTo>
                  <a:pt x="0" y="443888"/>
                </a:lnTo>
                <a:lnTo>
                  <a:pt x="0" y="414921"/>
                </a:lnTo>
                <a:lnTo>
                  <a:pt x="2497" y="410155"/>
                </a:lnTo>
                <a:close/>
                <a:moveTo>
                  <a:pt x="24231" y="375252"/>
                </a:moveTo>
                <a:lnTo>
                  <a:pt x="24231" y="385897"/>
                </a:lnTo>
                <a:lnTo>
                  <a:pt x="18211" y="392616"/>
                </a:lnTo>
                <a:close/>
                <a:moveTo>
                  <a:pt x="946" y="372617"/>
                </a:moveTo>
                <a:lnTo>
                  <a:pt x="0" y="374923"/>
                </a:lnTo>
                <a:lnTo>
                  <a:pt x="0" y="373274"/>
                </a:lnTo>
                <a:close/>
                <a:moveTo>
                  <a:pt x="24231" y="368546"/>
                </a:moveTo>
                <a:lnTo>
                  <a:pt x="24231" y="375095"/>
                </a:lnTo>
                <a:lnTo>
                  <a:pt x="3418" y="408396"/>
                </a:lnTo>
                <a:lnTo>
                  <a:pt x="22381" y="372205"/>
                </a:lnTo>
                <a:close/>
                <a:moveTo>
                  <a:pt x="17496" y="361533"/>
                </a:moveTo>
                <a:lnTo>
                  <a:pt x="0" y="412652"/>
                </a:lnTo>
                <a:lnTo>
                  <a:pt x="0" y="380575"/>
                </a:lnTo>
                <a:lnTo>
                  <a:pt x="1909" y="378088"/>
                </a:lnTo>
                <a:lnTo>
                  <a:pt x="6712" y="368669"/>
                </a:lnTo>
                <a:close/>
                <a:moveTo>
                  <a:pt x="24231" y="341854"/>
                </a:moveTo>
                <a:lnTo>
                  <a:pt x="24231" y="357077"/>
                </a:lnTo>
                <a:lnTo>
                  <a:pt x="17496" y="361533"/>
                </a:lnTo>
                <a:close/>
                <a:moveTo>
                  <a:pt x="24231" y="317948"/>
                </a:moveTo>
                <a:lnTo>
                  <a:pt x="24231" y="334309"/>
                </a:lnTo>
                <a:lnTo>
                  <a:pt x="6712" y="368669"/>
                </a:lnTo>
                <a:lnTo>
                  <a:pt x="4938" y="369842"/>
                </a:lnTo>
                <a:lnTo>
                  <a:pt x="946" y="372617"/>
                </a:lnTo>
                <a:lnTo>
                  <a:pt x="3396" y="366647"/>
                </a:lnTo>
                <a:cubicBezTo>
                  <a:pt x="7901" y="355454"/>
                  <a:pt x="12840" y="342968"/>
                  <a:pt x="18270" y="329004"/>
                </a:cubicBezTo>
                <a:lnTo>
                  <a:pt x="18607" y="327910"/>
                </a:lnTo>
                <a:close/>
                <a:moveTo>
                  <a:pt x="11602" y="312390"/>
                </a:moveTo>
                <a:lnTo>
                  <a:pt x="0" y="336412"/>
                </a:lnTo>
                <a:lnTo>
                  <a:pt x="0" y="325354"/>
                </a:lnTo>
                <a:close/>
                <a:moveTo>
                  <a:pt x="11729" y="312127"/>
                </a:moveTo>
                <a:lnTo>
                  <a:pt x="11652" y="312334"/>
                </a:lnTo>
                <a:lnTo>
                  <a:pt x="11602" y="312390"/>
                </a:lnTo>
                <a:close/>
                <a:moveTo>
                  <a:pt x="17161" y="300881"/>
                </a:moveTo>
                <a:lnTo>
                  <a:pt x="11729" y="312127"/>
                </a:lnTo>
                <a:lnTo>
                  <a:pt x="14902" y="303593"/>
                </a:lnTo>
                <a:close/>
                <a:moveTo>
                  <a:pt x="24231" y="298145"/>
                </a:moveTo>
                <a:lnTo>
                  <a:pt x="24231" y="309647"/>
                </a:lnTo>
                <a:lnTo>
                  <a:pt x="18607" y="327910"/>
                </a:lnTo>
                <a:lnTo>
                  <a:pt x="14205" y="335709"/>
                </a:lnTo>
                <a:cubicBezTo>
                  <a:pt x="9994" y="342497"/>
                  <a:pt x="5528" y="349315"/>
                  <a:pt x="572" y="357320"/>
                </a:cubicBezTo>
                <a:lnTo>
                  <a:pt x="0" y="358312"/>
                </a:lnTo>
                <a:lnTo>
                  <a:pt x="0" y="347379"/>
                </a:lnTo>
                <a:lnTo>
                  <a:pt x="8326" y="321282"/>
                </a:lnTo>
                <a:lnTo>
                  <a:pt x="11652" y="312334"/>
                </a:lnTo>
                <a:lnTo>
                  <a:pt x="22595" y="300108"/>
                </a:lnTo>
                <a:close/>
                <a:moveTo>
                  <a:pt x="24231" y="286243"/>
                </a:moveTo>
                <a:lnTo>
                  <a:pt x="24231" y="292396"/>
                </a:lnTo>
                <a:lnTo>
                  <a:pt x="17161" y="300881"/>
                </a:lnTo>
                <a:close/>
                <a:moveTo>
                  <a:pt x="18603" y="231141"/>
                </a:moveTo>
                <a:lnTo>
                  <a:pt x="16606" y="235168"/>
                </a:lnTo>
                <a:lnTo>
                  <a:pt x="4000" y="260495"/>
                </a:lnTo>
                <a:lnTo>
                  <a:pt x="1909" y="263559"/>
                </a:lnTo>
                <a:lnTo>
                  <a:pt x="0" y="267317"/>
                </a:lnTo>
                <a:lnTo>
                  <a:pt x="0" y="258594"/>
                </a:lnTo>
                <a:close/>
                <a:moveTo>
                  <a:pt x="24231" y="230849"/>
                </a:moveTo>
                <a:lnTo>
                  <a:pt x="24231" y="278494"/>
                </a:lnTo>
                <a:lnTo>
                  <a:pt x="14902" y="303593"/>
                </a:lnTo>
                <a:lnTo>
                  <a:pt x="0" y="321476"/>
                </a:lnTo>
                <a:lnTo>
                  <a:pt x="0" y="268532"/>
                </a:lnTo>
                <a:lnTo>
                  <a:pt x="4000" y="260495"/>
                </a:lnTo>
                <a:close/>
                <a:moveTo>
                  <a:pt x="24231" y="219793"/>
                </a:moveTo>
                <a:lnTo>
                  <a:pt x="24231" y="222836"/>
                </a:lnTo>
                <a:lnTo>
                  <a:pt x="18603" y="231141"/>
                </a:lnTo>
                <a:close/>
                <a:moveTo>
                  <a:pt x="24231" y="133342"/>
                </a:moveTo>
                <a:lnTo>
                  <a:pt x="24231" y="206545"/>
                </a:lnTo>
                <a:lnTo>
                  <a:pt x="13499" y="223505"/>
                </a:lnTo>
                <a:lnTo>
                  <a:pt x="0" y="245723"/>
                </a:lnTo>
                <a:lnTo>
                  <a:pt x="0" y="173915"/>
                </a:lnTo>
                <a:close/>
                <a:moveTo>
                  <a:pt x="24231" y="123476"/>
                </a:moveTo>
                <a:lnTo>
                  <a:pt x="24231" y="130027"/>
                </a:lnTo>
                <a:lnTo>
                  <a:pt x="17186" y="143459"/>
                </a:lnTo>
                <a:lnTo>
                  <a:pt x="0" y="171861"/>
                </a:lnTo>
                <a:lnTo>
                  <a:pt x="0" y="166299"/>
                </a:lnTo>
                <a:lnTo>
                  <a:pt x="18270" y="132668"/>
                </a:lnTo>
                <a:close/>
                <a:moveTo>
                  <a:pt x="10141" y="101902"/>
                </a:moveTo>
                <a:lnTo>
                  <a:pt x="3390" y="124989"/>
                </a:lnTo>
                <a:lnTo>
                  <a:pt x="0" y="135481"/>
                </a:lnTo>
                <a:lnTo>
                  <a:pt x="0" y="120168"/>
                </a:lnTo>
                <a:lnTo>
                  <a:pt x="2059" y="116043"/>
                </a:lnTo>
                <a:close/>
                <a:moveTo>
                  <a:pt x="24231" y="71662"/>
                </a:moveTo>
                <a:lnTo>
                  <a:pt x="24231" y="77243"/>
                </a:lnTo>
                <a:lnTo>
                  <a:pt x="10141" y="101902"/>
                </a:lnTo>
                <a:lnTo>
                  <a:pt x="11579" y="96983"/>
                </a:lnTo>
                <a:lnTo>
                  <a:pt x="18270" y="83584"/>
                </a:lnTo>
                <a:close/>
                <a:moveTo>
                  <a:pt x="8884" y="41579"/>
                </a:moveTo>
                <a:lnTo>
                  <a:pt x="5981" y="51185"/>
                </a:lnTo>
                <a:lnTo>
                  <a:pt x="0" y="58084"/>
                </a:lnTo>
                <a:lnTo>
                  <a:pt x="0" y="57571"/>
                </a:lnTo>
                <a:close/>
                <a:moveTo>
                  <a:pt x="24231" y="30135"/>
                </a:moveTo>
                <a:lnTo>
                  <a:pt x="24231" y="53709"/>
                </a:lnTo>
                <a:lnTo>
                  <a:pt x="11579" y="96983"/>
                </a:lnTo>
                <a:lnTo>
                  <a:pt x="2059" y="116043"/>
                </a:lnTo>
                <a:lnTo>
                  <a:pt x="1909" y="116307"/>
                </a:lnTo>
                <a:lnTo>
                  <a:pt x="0" y="120126"/>
                </a:lnTo>
                <a:lnTo>
                  <a:pt x="0" y="70975"/>
                </a:lnTo>
                <a:lnTo>
                  <a:pt x="5981" y="51185"/>
                </a:lnTo>
                <a:close/>
                <a:moveTo>
                  <a:pt x="20675" y="0"/>
                </a:moveTo>
                <a:lnTo>
                  <a:pt x="24231" y="0"/>
                </a:lnTo>
                <a:lnTo>
                  <a:pt x="24231" y="13954"/>
                </a:lnTo>
                <a:lnTo>
                  <a:pt x="8884" y="41579"/>
                </a:lnTo>
                <a:lnTo>
                  <a:pt x="12161" y="30736"/>
                </a:lnTo>
                <a:close/>
                <a:moveTo>
                  <a:pt x="0" y="0"/>
                </a:moveTo>
                <a:lnTo>
                  <a:pt x="3827" y="0"/>
                </a:lnTo>
                <a:lnTo>
                  <a:pt x="0" y="8201"/>
                </a:lnTo>
                <a:close/>
              </a:path>
            </a:pathLst>
          </a:custGeom>
          <a:blipFill dpi="0" rotWithShape="1">
            <a:blip r:embed="rId3"/>
            <a:srcRect/>
            <a:stretch>
              <a:fillRect/>
            </a:stretch>
          </a:blip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cs typeface="+mn-ea"/>
              <a:sym typeface="+mn-lt"/>
            </a:endParaRPr>
          </a:p>
        </p:txBody>
      </p:sp>
      <p:sp>
        <p:nvSpPr>
          <p:cNvPr id="10" name="文本框 9"/>
          <p:cNvSpPr txBox="1"/>
          <p:nvPr/>
        </p:nvSpPr>
        <p:spPr>
          <a:xfrm>
            <a:off x="1775771" y="378334"/>
            <a:ext cx="385042" cy="523220"/>
          </a:xfrm>
          <a:prstGeom prst="rect">
            <a:avLst/>
          </a:prstGeom>
          <a:noFill/>
        </p:spPr>
        <p:txBody>
          <a:bodyPr wrap="none" rtlCol="0">
            <a:spAutoFit/>
          </a:bodyPr>
          <a:lstStyle/>
          <a:p>
            <a:r>
              <a:rPr lang="en-US" altLang="zh-CN" sz="2800" b="1" dirty="0">
                <a:solidFill>
                  <a:schemeClr val="bg1"/>
                </a:solidFill>
                <a:cs typeface="+mn-ea"/>
                <a:sym typeface="+mn-lt"/>
              </a:rPr>
              <a:t>2</a:t>
            </a:r>
            <a:endParaRPr lang="zh-CN" altLang="en-US" sz="2800" b="1" dirty="0">
              <a:solidFill>
                <a:schemeClr val="bg1"/>
              </a:solidFill>
              <a:cs typeface="+mn-ea"/>
              <a:sym typeface="+mn-lt"/>
            </a:endParaRPr>
          </a:p>
        </p:txBody>
      </p:sp>
    </p:spTree>
    <p:extLst>
      <p:ext uri="{BB962C8B-B14F-4D97-AF65-F5344CB8AC3E}">
        <p14:creationId xmlns:p14="http://schemas.microsoft.com/office/powerpoint/2010/main" val="476314054"/>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theme/theme1.xml><?xml version="1.0" encoding="utf-8"?>
<a:theme xmlns:a="http://schemas.openxmlformats.org/drawingml/2006/main" name="Office Theme">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2x1kosih">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2724</Words>
  <Application>Microsoft Office PowerPoint</Application>
  <PresentationFormat>宽屏</PresentationFormat>
  <Paragraphs>297</Paragraphs>
  <Slides>30</Slides>
  <Notes>30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30</vt:i4>
      </vt:variant>
    </vt:vector>
  </HeadingPairs>
  <TitlesOfParts>
    <vt:vector size="35" baseType="lpstr">
      <vt:lpstr>微软雅黑</vt:lpstr>
      <vt:lpstr>Arial</vt:lpstr>
      <vt:lpstr>Calibri</vt:lpstr>
      <vt:lpstr>Cambria Math</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333333</dc:title>
  <dc:creator/>
  <cp:lastModifiedBy/>
  <cp:revision>2</cp:revision>
  <dcterms:created xsi:type="dcterms:W3CDTF">2017-11-17T14:08:00Z</dcterms:created>
  <dcterms:modified xsi:type="dcterms:W3CDTF">2023-04-12T02:29:10Z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2052-10.1.0.7022</vt:lpwstr>
  </property>
</Properties>
</file>