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handoutMasterIdLst>
    <p:handoutMasterId r:id="rId25"/>
  </p:handoutMasterIdLst>
  <p:sldIdLst>
    <p:sldId id="351" r:id="rId2"/>
    <p:sldId id="383" r:id="rId3"/>
    <p:sldId id="384" r:id="rId4"/>
    <p:sldId id="370" r:id="rId5"/>
    <p:sldId id="371" r:id="rId6"/>
    <p:sldId id="372" r:id="rId7"/>
    <p:sldId id="386" r:id="rId8"/>
    <p:sldId id="373" r:id="rId9"/>
    <p:sldId id="385" r:id="rId10"/>
    <p:sldId id="363" r:id="rId11"/>
    <p:sldId id="364" r:id="rId12"/>
    <p:sldId id="374" r:id="rId13"/>
    <p:sldId id="365" r:id="rId14"/>
    <p:sldId id="366" r:id="rId15"/>
    <p:sldId id="367" r:id="rId16"/>
    <p:sldId id="336" r:id="rId17"/>
    <p:sldId id="368" r:id="rId18"/>
    <p:sldId id="369" r:id="rId19"/>
    <p:sldId id="713" r:id="rId20"/>
    <p:sldId id="714" r:id="rId21"/>
    <p:sldId id="715" r:id="rId22"/>
    <p:sldId id="27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5D4697C-A590-5845-A238-8558F188F421}">
          <p14:sldIdLst>
            <p14:sldId id="351"/>
            <p14:sldId id="383"/>
            <p14:sldId id="384"/>
            <p14:sldId id="370"/>
            <p14:sldId id="371"/>
            <p14:sldId id="372"/>
            <p14:sldId id="386"/>
            <p14:sldId id="373"/>
            <p14:sldId id="385"/>
            <p14:sldId id="363"/>
            <p14:sldId id="364"/>
            <p14:sldId id="374"/>
            <p14:sldId id="365"/>
            <p14:sldId id="366"/>
            <p14:sldId id="367"/>
            <p14:sldId id="336"/>
            <p14:sldId id="368"/>
            <p14:sldId id="369"/>
            <p14:sldId id="713"/>
            <p14:sldId id="714"/>
            <p14:sldId id="715"/>
            <p14:sldId id="272"/>
          </p14:sldIdLst>
        </p14:section>
      </p14:sectionLst>
    </p:ext>
    <p:ext uri="{EFAFB233-063F-42B5-8137-9DF3F51BA10A}">
      <p15:sldGuideLst xmlns:p15="http://schemas.microsoft.com/office/powerpoint/2012/main">
        <p15:guide id="1" orient="horz" pos="2183">
          <p15:clr>
            <a:srgbClr val="A4A3A4"/>
          </p15:clr>
        </p15:guide>
        <p15:guide id="2" pos="3840">
          <p15:clr>
            <a:srgbClr val="A4A3A4"/>
          </p15:clr>
        </p15:guide>
        <p15:guide id="3" orient="horz" pos="2024">
          <p15:clr>
            <a:srgbClr val="A4A3A4"/>
          </p15:clr>
        </p15:guide>
        <p15:guide id="4" pos="166">
          <p15:clr>
            <a:srgbClr val="A4A3A4"/>
          </p15:clr>
        </p15:guide>
        <p15:guide id="5" pos="7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C9494"/>
    <a:srgbClr val="F95647"/>
    <a:srgbClr val="88CCC1"/>
    <a:srgbClr val="7CB554"/>
    <a:srgbClr val="FF9999"/>
    <a:srgbClr val="00B0F0"/>
    <a:srgbClr val="FF9409"/>
    <a:srgbClr val="FAC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1534"/>
  </p:normalViewPr>
  <p:slideViewPr>
    <p:cSldViewPr snapToGrid="0">
      <p:cViewPr varScale="1">
        <p:scale>
          <a:sx n="66" d="100"/>
          <a:sy n="66" d="100"/>
        </p:scale>
        <p:origin x="888" y="48"/>
      </p:cViewPr>
      <p:guideLst>
        <p:guide orient="horz" pos="2183"/>
        <p:guide pos="3840"/>
        <p:guide orient="horz" pos="2024"/>
        <p:guide pos="166"/>
        <p:guide pos="7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2023/4/26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25282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2023/4/26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4999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467845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132718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756453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1618255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543998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1940592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983565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extLst>
      <p:ext uri="{BB962C8B-B14F-4D97-AF65-F5344CB8AC3E}">
        <p14:creationId xmlns:p14="http://schemas.microsoft.com/office/powerpoint/2010/main" val="12454261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extLst>
      <p:ext uri="{BB962C8B-B14F-4D97-AF65-F5344CB8AC3E}">
        <p14:creationId xmlns:p14="http://schemas.microsoft.com/office/powerpoint/2010/main" val="1016914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18</a:t>
            </a:fld>
            <a:endParaRPr lang="zh-CN" altLang="en-US"/>
          </a:p>
        </p:txBody>
      </p:sp>
    </p:spTree>
    <p:extLst>
      <p:ext uri="{BB962C8B-B14F-4D97-AF65-F5344CB8AC3E}">
        <p14:creationId xmlns:p14="http://schemas.microsoft.com/office/powerpoint/2010/main" val="1354000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348919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39166766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3235686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22</a:t>
            </a:fld>
            <a:endParaRPr lang="zh-CN" altLang="en-US"/>
          </a:p>
        </p:txBody>
      </p:sp>
    </p:spTree>
    <p:extLst>
      <p:ext uri="{BB962C8B-B14F-4D97-AF65-F5344CB8AC3E}">
        <p14:creationId xmlns:p14="http://schemas.microsoft.com/office/powerpoint/2010/main" val="1047108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3753941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3311945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矩形 2"/>
          <p:cNvSpPr/>
          <p:nvPr userDrawn="1"/>
        </p:nvSpPr>
        <p:spPr>
          <a:xfrm>
            <a:off x="0" y="5867553"/>
            <a:ext cx="6096000" cy="923330"/>
          </a:xfrm>
          <a:prstGeom prst="rect">
            <a:avLst/>
          </a:prstGeom>
        </p:spPr>
        <p:txBody>
          <a:bodyPr>
            <a:spAutoFit/>
          </a:bodyPr>
          <a:lstStyle/>
          <a:p>
            <a:r>
              <a:rPr lang="zh-CN" altLang="en-US" sz="1800" dirty="0">
                <a:solidFill>
                  <a:schemeClr val="bg1">
                    <a:lumMod val="85000"/>
                  </a:schemeClr>
                </a:solidFill>
                <a:latin typeface="微软雅黑" panose="020B0503020204020204" pitchFamily="34" charset="-122"/>
                <a:ea typeface="微软雅黑" panose="020B0503020204020204" pitchFamily="34" charset="-122"/>
              </a:rPr>
              <a:t>不得将觅知网的</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模板、</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endParaRPr lang="zh-CN" altLang="en-US" dirty="0">
              <a:solidFill>
                <a:schemeClr val="bg1">
                  <a:lumMod val="85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BBC4806-4196-4FBB-8289-AA32A40B7815}" type="datetimeFigureOut">
              <a:rPr lang="zh-CN" altLang="en-US" smtClean="0"/>
              <a:t>2023/4/26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DC96B7-C375-4C39-ACFC-8B938E682D8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5B2CE16-F6FA-4043-9648-D3D03539C4A6}" type="datetimeFigureOut">
              <a:rPr lang="zh-CN" altLang="en-US" smtClean="0"/>
              <a:t>2023/4/26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C1C04E-B5F8-4BE3-BC9B-F52F4EC5F7E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12185795"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1.wmf"/><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103085" y="246744"/>
            <a:ext cx="9093732" cy="7940635"/>
          </a:xfrm>
          <a:prstGeom prst="rect">
            <a:avLst/>
          </a:prstGeom>
        </p:spPr>
        <p:txBody>
          <a:bodyPr wrap="square">
            <a:spAutoFit/>
          </a:bodyPr>
          <a:lstStyle/>
          <a:p>
            <a:pPr>
              <a:lnSpc>
                <a:spcPct val="150000"/>
              </a:lnSpc>
              <a:defRPr/>
            </a:pPr>
            <a:r>
              <a:rPr lang="zh-CN" altLang="en-US" sz="6000" b="1" kern="0" dirty="0">
                <a:solidFill>
                  <a:srgbClr val="4D78BF"/>
                </a:solidFill>
                <a:effectLst>
                  <a:glow rad="63500">
                    <a:prstClr val="white">
                      <a:lumMod val="65000"/>
                      <a:alpha val="40000"/>
                    </a:prstClr>
                  </a:glow>
                </a:effectLst>
                <a:cs typeface="+mn-ea"/>
                <a:sym typeface="+mn-lt"/>
              </a:rPr>
              <a:t>经济基础知识</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a:solidFill>
                  <a:srgbClr val="4D78BF"/>
                </a:solidFill>
                <a:effectLst>
                  <a:glow rad="63500">
                    <a:prstClr val="white">
                      <a:lumMod val="65000"/>
                      <a:alpha val="40000"/>
                    </a:prstClr>
                  </a:glow>
                </a:effectLst>
                <a:cs typeface="+mn-ea"/>
                <a:sym typeface="+mn-lt"/>
              </a:rPr>
              <a:t>  2023</a:t>
            </a:r>
            <a:r>
              <a:rPr lang="zh-CN" altLang="en-US" sz="6000" b="1" kern="0">
                <a:solidFill>
                  <a:srgbClr val="4D78BF"/>
                </a:solidFill>
                <a:effectLst>
                  <a:glow rad="63500">
                    <a:prstClr val="white">
                      <a:lumMod val="65000"/>
                      <a:alpha val="40000"/>
                    </a:prstClr>
                  </a:glow>
                </a:effectLst>
                <a:cs typeface="+mn-ea"/>
                <a:sym typeface="+mn-lt"/>
              </a:rPr>
              <a:t>年</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dirty="0">
                <a:solidFill>
                  <a:srgbClr val="4D78BF"/>
                </a:solidFill>
                <a:effectLst>
                  <a:glow rad="63500">
                    <a:prstClr val="white">
                      <a:lumMod val="65000"/>
                      <a:alpha val="40000"/>
                    </a:prstClr>
                  </a:glow>
                </a:effectLst>
                <a:cs typeface="+mn-ea"/>
                <a:sym typeface="+mn-lt"/>
              </a:rPr>
              <a:t>                         </a:t>
            </a:r>
            <a:r>
              <a:rPr lang="zh-CN" altLang="en-US" sz="6000" b="1" kern="0" dirty="0">
                <a:solidFill>
                  <a:srgbClr val="4D78BF"/>
                </a:solidFill>
                <a:effectLst>
                  <a:glow rad="63500">
                    <a:prstClr val="white">
                      <a:lumMod val="65000"/>
                      <a:alpha val="40000"/>
                    </a:prstClr>
                  </a:glow>
                </a:effectLst>
                <a:cs typeface="+mn-ea"/>
                <a:sym typeface="+mn-lt"/>
              </a:rPr>
              <a:t>陈老师</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dirty="0">
                <a:solidFill>
                  <a:srgbClr val="4D78BF"/>
                </a:solidFill>
                <a:effectLst>
                  <a:glow rad="63500">
                    <a:prstClr val="white">
                      <a:lumMod val="65000"/>
                      <a:alpha val="40000"/>
                    </a:prstClr>
                  </a:glow>
                </a:effectLst>
                <a:cs typeface="+mn-ea"/>
                <a:sym typeface="+mn-lt"/>
              </a:rPr>
              <a:t> </a:t>
            </a:r>
          </a:p>
          <a:p>
            <a:pPr>
              <a:defRPr/>
            </a:pPr>
            <a:endParaRPr lang="zh-CN" altLang="en-US" sz="6000" b="1" kern="0" dirty="0">
              <a:solidFill>
                <a:srgbClr val="4D78BF"/>
              </a:solidFill>
              <a:effectLst>
                <a:glow rad="63500">
                  <a:prstClr val="white">
                    <a:lumMod val="65000"/>
                    <a:alpha val="40000"/>
                  </a:prstClr>
                </a:glow>
              </a:effectLst>
              <a:cs typeface="+mn-ea"/>
              <a:sym typeface="+mn-lt"/>
            </a:endParaRPr>
          </a:p>
        </p:txBody>
      </p:sp>
    </p:spTree>
    <p:extLst>
      <p:ext uri="{BB962C8B-B14F-4D97-AF65-F5344CB8AC3E}">
        <p14:creationId xmlns:p14="http://schemas.microsoft.com/office/powerpoint/2010/main" val="3116611168"/>
      </p:ext>
    </p:extLst>
  </p:cSld>
  <p:clrMapOvr>
    <a:masterClrMapping/>
  </p:clrMapOvr>
  <p:transition spd="slow" advClick="0"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278087" y="1331921"/>
            <a:ext cx="11635824" cy="1684051"/>
          </a:xfrm>
          <a:prstGeom prst="rect">
            <a:avLst/>
          </a:prstGeom>
          <a:noFill/>
        </p:spPr>
        <p:txBody>
          <a:bodyPr wrap="square" lIns="0" rIns="0" bIns="0" rtlCol="0">
            <a:spAutoFit/>
          </a:bodyPr>
          <a:lstStyle/>
          <a:p>
            <a:r>
              <a:rPr lang="zh-CN" altLang="en-US" sz="2000" dirty="0"/>
              <a:t>完全垄断企业的收益曲线</a:t>
            </a:r>
          </a:p>
          <a:p>
            <a:pPr>
              <a:lnSpc>
                <a:spcPct val="150000"/>
              </a:lnSpc>
            </a:pPr>
            <a:r>
              <a:rPr lang="zh-CN" altLang="zh-CN" sz="2000" b="1" dirty="0">
                <a:solidFill>
                  <a:srgbClr val="FF0000"/>
                </a:solidFill>
              </a:rPr>
              <a:t>【结论】</a:t>
            </a:r>
            <a:r>
              <a:rPr lang="zh-CN" altLang="zh-CN" sz="2000" dirty="0"/>
              <a:t>完全垄断企业</a:t>
            </a:r>
            <a:r>
              <a:rPr lang="zh-CN" altLang="zh-CN" sz="2000" b="1" dirty="0">
                <a:solidFill>
                  <a:srgbClr val="FF0000"/>
                </a:solidFill>
              </a:rPr>
              <a:t>平均收益曲线与需求曲线是重合</a:t>
            </a:r>
            <a:r>
              <a:rPr lang="zh-CN" altLang="zh-CN" sz="2000" dirty="0"/>
              <a:t>的；但是由于单位产品价格随着销售量的增加而下降，因此</a:t>
            </a:r>
            <a:r>
              <a:rPr lang="zh-CN" altLang="zh-CN" sz="2000" b="1" dirty="0">
                <a:solidFill>
                  <a:srgbClr val="FF0000"/>
                </a:solidFill>
              </a:rPr>
              <a:t>边际收益小于平均收益</a:t>
            </a:r>
            <a:r>
              <a:rPr lang="zh-CN" altLang="zh-CN" sz="2000" dirty="0"/>
              <a:t>，所以</a:t>
            </a:r>
            <a:r>
              <a:rPr lang="zh-CN" altLang="zh-CN" sz="2000" b="1" dirty="0">
                <a:solidFill>
                  <a:srgbClr val="FF0000"/>
                </a:solidFill>
              </a:rPr>
              <a:t>边际收益曲线位于平均收益曲线的下方，而且比平均收益曲线陡峭</a:t>
            </a:r>
            <a:r>
              <a:rPr lang="zh-CN" altLang="zh-CN" sz="2000" b="1" dirty="0"/>
              <a:t>。如图所示：</a:t>
            </a:r>
            <a:endParaRPr lang="zh-CN" altLang="zh-CN" sz="2000" dirty="0"/>
          </a:p>
        </p:txBody>
      </p:sp>
      <p:cxnSp>
        <p:nvCxnSpPr>
          <p:cNvPr id="12" name="直线箭头连接符 11">
            <a:extLst>
              <a:ext uri="{FF2B5EF4-FFF2-40B4-BE49-F238E27FC236}">
                <a16:creationId xmlns:a16="http://schemas.microsoft.com/office/drawing/2014/main" id="{2842CBC2-FFE4-C14F-8C05-0A063DE11298}"/>
              </a:ext>
            </a:extLst>
          </p:cNvPr>
          <p:cNvCxnSpPr>
            <a:cxnSpLocks/>
          </p:cNvCxnSpPr>
          <p:nvPr/>
        </p:nvCxnSpPr>
        <p:spPr>
          <a:xfrm>
            <a:off x="5413934" y="5642713"/>
            <a:ext cx="30605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线箭头连接符 12">
            <a:extLst>
              <a:ext uri="{FF2B5EF4-FFF2-40B4-BE49-F238E27FC236}">
                <a16:creationId xmlns:a16="http://schemas.microsoft.com/office/drawing/2014/main" id="{724B3EB7-C643-2B42-9FD7-1CA0E8FE0B05}"/>
              </a:ext>
            </a:extLst>
          </p:cNvPr>
          <p:cNvCxnSpPr>
            <a:cxnSpLocks/>
          </p:cNvCxnSpPr>
          <p:nvPr/>
        </p:nvCxnSpPr>
        <p:spPr>
          <a:xfrm flipV="1">
            <a:off x="5413934" y="3594628"/>
            <a:ext cx="0" cy="20686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线连接符 13">
            <a:extLst>
              <a:ext uri="{FF2B5EF4-FFF2-40B4-BE49-F238E27FC236}">
                <a16:creationId xmlns:a16="http://schemas.microsoft.com/office/drawing/2014/main" id="{DA8C1156-BEFD-C541-B34E-C434F3746AEB}"/>
              </a:ext>
            </a:extLst>
          </p:cNvPr>
          <p:cNvCxnSpPr>
            <a:cxnSpLocks/>
          </p:cNvCxnSpPr>
          <p:nvPr/>
        </p:nvCxnSpPr>
        <p:spPr>
          <a:xfrm flipH="1" flipV="1">
            <a:off x="5418922" y="4312821"/>
            <a:ext cx="2490783" cy="1304010"/>
          </a:xfrm>
          <a:prstGeom prst="line">
            <a:avLst/>
          </a:prstGeom>
          <a:ln w="539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96FF931E-750D-BF4D-B349-846BAD01A4A4}"/>
              </a:ext>
            </a:extLst>
          </p:cNvPr>
          <p:cNvSpPr txBox="1"/>
          <p:nvPr/>
        </p:nvSpPr>
        <p:spPr>
          <a:xfrm>
            <a:off x="8541532" y="5561195"/>
            <a:ext cx="364202" cy="369332"/>
          </a:xfrm>
          <a:prstGeom prst="rect">
            <a:avLst/>
          </a:prstGeom>
          <a:noFill/>
        </p:spPr>
        <p:txBody>
          <a:bodyPr wrap="none" rtlCol="0">
            <a:spAutoFit/>
          </a:bodyPr>
          <a:lstStyle/>
          <a:p>
            <a:r>
              <a:rPr kumimoji="1" lang="en-US" altLang="zh-CN" dirty="0"/>
              <a:t>Q</a:t>
            </a:r>
            <a:endParaRPr kumimoji="1" lang="zh-CN" altLang="en-US" dirty="0"/>
          </a:p>
        </p:txBody>
      </p:sp>
      <p:sp>
        <p:nvSpPr>
          <p:cNvPr id="16" name="文本框 15">
            <a:extLst>
              <a:ext uri="{FF2B5EF4-FFF2-40B4-BE49-F238E27FC236}">
                <a16:creationId xmlns:a16="http://schemas.microsoft.com/office/drawing/2014/main" id="{0C2A683A-D8B1-7648-833E-890D225C72AF}"/>
              </a:ext>
            </a:extLst>
          </p:cNvPr>
          <p:cNvSpPr txBox="1"/>
          <p:nvPr/>
        </p:nvSpPr>
        <p:spPr>
          <a:xfrm>
            <a:off x="5008377" y="3429000"/>
            <a:ext cx="338554" cy="369332"/>
          </a:xfrm>
          <a:prstGeom prst="rect">
            <a:avLst/>
          </a:prstGeom>
          <a:noFill/>
        </p:spPr>
        <p:txBody>
          <a:bodyPr wrap="none" rtlCol="0">
            <a:spAutoFit/>
          </a:bodyPr>
          <a:lstStyle/>
          <a:p>
            <a:r>
              <a:rPr kumimoji="1" lang="en-US" altLang="zh-CN" dirty="0"/>
              <a:t>P</a:t>
            </a:r>
            <a:endParaRPr kumimoji="1" lang="zh-CN" altLang="en-US" dirty="0"/>
          </a:p>
        </p:txBody>
      </p:sp>
      <p:sp>
        <p:nvSpPr>
          <p:cNvPr id="17" name="矩形 16">
            <a:extLst>
              <a:ext uri="{FF2B5EF4-FFF2-40B4-BE49-F238E27FC236}">
                <a16:creationId xmlns:a16="http://schemas.microsoft.com/office/drawing/2014/main" id="{22DABE3B-DE23-BE49-8E62-0AE2DD962483}"/>
              </a:ext>
            </a:extLst>
          </p:cNvPr>
          <p:cNvSpPr/>
          <p:nvPr/>
        </p:nvSpPr>
        <p:spPr>
          <a:xfrm>
            <a:off x="6300558" y="4441217"/>
            <a:ext cx="3275256" cy="369332"/>
          </a:xfrm>
          <a:prstGeom prst="rect">
            <a:avLst/>
          </a:prstGeom>
        </p:spPr>
        <p:txBody>
          <a:bodyPr wrap="none">
            <a:spAutoFit/>
          </a:bodyPr>
          <a:lstStyle/>
          <a:p>
            <a:r>
              <a:rPr lang="zh-CN" altLang="en-US" dirty="0"/>
              <a:t>平均收益</a:t>
            </a:r>
            <a:r>
              <a:rPr lang="en-US" altLang="zh-CN" dirty="0"/>
              <a:t>AR</a:t>
            </a:r>
            <a:r>
              <a:rPr lang="zh-CN" altLang="en-US" dirty="0"/>
              <a:t>和企业的需求曲线</a:t>
            </a:r>
            <a:endParaRPr kumimoji="1" lang="zh-CN" altLang="en-US" dirty="0"/>
          </a:p>
        </p:txBody>
      </p:sp>
      <p:sp>
        <p:nvSpPr>
          <p:cNvPr id="18" name="文本框 17">
            <a:extLst>
              <a:ext uri="{FF2B5EF4-FFF2-40B4-BE49-F238E27FC236}">
                <a16:creationId xmlns:a16="http://schemas.microsoft.com/office/drawing/2014/main" id="{AD82A7C3-015D-AE41-98F8-71216ED41B08}"/>
              </a:ext>
            </a:extLst>
          </p:cNvPr>
          <p:cNvSpPr txBox="1"/>
          <p:nvPr/>
        </p:nvSpPr>
        <p:spPr>
          <a:xfrm>
            <a:off x="5225074" y="6013082"/>
            <a:ext cx="3877985" cy="369332"/>
          </a:xfrm>
          <a:prstGeom prst="rect">
            <a:avLst/>
          </a:prstGeom>
          <a:noFill/>
        </p:spPr>
        <p:txBody>
          <a:bodyPr wrap="none" rtlCol="0">
            <a:spAutoFit/>
          </a:bodyPr>
          <a:lstStyle/>
          <a:p>
            <a:r>
              <a:rPr kumimoji="1" lang="zh-CN" altLang="en-US" dirty="0"/>
              <a:t>完全垄断企业的需求曲线和收益曲线</a:t>
            </a:r>
          </a:p>
        </p:txBody>
      </p:sp>
      <p:sp>
        <p:nvSpPr>
          <p:cNvPr id="19" name="文本框 18">
            <a:extLst>
              <a:ext uri="{FF2B5EF4-FFF2-40B4-BE49-F238E27FC236}">
                <a16:creationId xmlns:a16="http://schemas.microsoft.com/office/drawing/2014/main" id="{2F69E8E8-4F28-3F41-8963-8FCD5382A61A}"/>
              </a:ext>
            </a:extLst>
          </p:cNvPr>
          <p:cNvSpPr txBox="1"/>
          <p:nvPr/>
        </p:nvSpPr>
        <p:spPr>
          <a:xfrm>
            <a:off x="5034025" y="5478640"/>
            <a:ext cx="312906" cy="369332"/>
          </a:xfrm>
          <a:prstGeom prst="rect">
            <a:avLst/>
          </a:prstGeom>
          <a:noFill/>
        </p:spPr>
        <p:txBody>
          <a:bodyPr wrap="none" rtlCol="0">
            <a:spAutoFit/>
          </a:bodyPr>
          <a:lstStyle/>
          <a:p>
            <a:r>
              <a:rPr kumimoji="1" lang="en-US" altLang="zh-CN" dirty="0"/>
              <a:t>0</a:t>
            </a:r>
            <a:endParaRPr kumimoji="1" lang="zh-CN" altLang="en-US" dirty="0"/>
          </a:p>
        </p:txBody>
      </p:sp>
      <p:cxnSp>
        <p:nvCxnSpPr>
          <p:cNvPr id="20" name="直线连接符 19">
            <a:extLst>
              <a:ext uri="{FF2B5EF4-FFF2-40B4-BE49-F238E27FC236}">
                <a16:creationId xmlns:a16="http://schemas.microsoft.com/office/drawing/2014/main" id="{39F2D9F4-A86B-3D4F-8773-25C008A78775}"/>
              </a:ext>
            </a:extLst>
          </p:cNvPr>
          <p:cNvCxnSpPr>
            <a:cxnSpLocks/>
          </p:cNvCxnSpPr>
          <p:nvPr/>
        </p:nvCxnSpPr>
        <p:spPr>
          <a:xfrm flipH="1" flipV="1">
            <a:off x="5418923" y="4344274"/>
            <a:ext cx="1245390" cy="1298439"/>
          </a:xfrm>
          <a:prstGeom prst="line">
            <a:avLst/>
          </a:prstGeom>
          <a:ln w="53975">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21" name="矩形 20">
            <a:extLst>
              <a:ext uri="{FF2B5EF4-FFF2-40B4-BE49-F238E27FC236}">
                <a16:creationId xmlns:a16="http://schemas.microsoft.com/office/drawing/2014/main" id="{3AA59B1D-9866-2C40-9F2A-7CA0C87C19E7}"/>
              </a:ext>
            </a:extLst>
          </p:cNvPr>
          <p:cNvSpPr/>
          <p:nvPr/>
        </p:nvSpPr>
        <p:spPr>
          <a:xfrm>
            <a:off x="5367785" y="4771429"/>
            <a:ext cx="728214" cy="923330"/>
          </a:xfrm>
          <a:prstGeom prst="rect">
            <a:avLst/>
          </a:prstGeom>
        </p:spPr>
        <p:txBody>
          <a:bodyPr wrap="square">
            <a:spAutoFit/>
          </a:bodyPr>
          <a:lstStyle/>
          <a:p>
            <a:r>
              <a:rPr lang="zh-CN" altLang="en-US" dirty="0"/>
              <a:t>边际收益</a:t>
            </a:r>
            <a:r>
              <a:rPr lang="en-US" altLang="zh-CN" dirty="0"/>
              <a:t>MR</a:t>
            </a:r>
            <a:endParaRPr kumimoji="1" lang="zh-CN" altLang="en-US" dirty="0"/>
          </a:p>
        </p:txBody>
      </p:sp>
    </p:spTree>
    <p:extLst>
      <p:ext uri="{BB962C8B-B14F-4D97-AF65-F5344CB8AC3E}">
        <p14:creationId xmlns:p14="http://schemas.microsoft.com/office/powerpoint/2010/main" val="402365605"/>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348920" y="1331921"/>
            <a:ext cx="11554609" cy="3992375"/>
          </a:xfrm>
          <a:prstGeom prst="rect">
            <a:avLst/>
          </a:prstGeom>
          <a:noFill/>
        </p:spPr>
        <p:txBody>
          <a:bodyPr wrap="square" lIns="0" rIns="0" bIns="0" rtlCol="0">
            <a:spAutoFit/>
          </a:bodyPr>
          <a:lstStyle/>
          <a:p>
            <a:r>
              <a:rPr lang="en-US" altLang="zh-CN" sz="2000" dirty="0"/>
              <a:t>3.</a:t>
            </a:r>
            <a:r>
              <a:rPr lang="zh-CN" altLang="en-US" sz="2000" dirty="0"/>
              <a:t>完全垄断企业进行产量和价格决策的基本原则</a:t>
            </a:r>
            <a:endParaRPr lang="en-US" altLang="zh-CN" sz="2000" dirty="0"/>
          </a:p>
          <a:p>
            <a:pPr>
              <a:lnSpc>
                <a:spcPct val="150000"/>
              </a:lnSpc>
            </a:pPr>
            <a:r>
              <a:rPr lang="zh-CN" altLang="en-US" sz="2000" dirty="0"/>
              <a:t>（</a:t>
            </a:r>
            <a:r>
              <a:rPr lang="en-US" altLang="zh-CN" sz="2000" dirty="0"/>
              <a:t>1</a:t>
            </a:r>
            <a:r>
              <a:rPr lang="zh-CN" altLang="en-US" sz="2000" dirty="0"/>
              <a:t>）</a:t>
            </a:r>
            <a:r>
              <a:rPr lang="zh-CN" altLang="zh-CN" sz="2000" dirty="0"/>
              <a:t>完全垄断企业进行产量和价格决策的基本原则：</a:t>
            </a:r>
            <a:r>
              <a:rPr lang="zh-CN" altLang="zh-CN" sz="2000" dirty="0">
                <a:solidFill>
                  <a:srgbClr val="FF0000"/>
                </a:solidFill>
              </a:rPr>
              <a:t>边际收益</a:t>
            </a:r>
            <a:r>
              <a:rPr lang="en-US" altLang="zh-CN" sz="2000" dirty="0">
                <a:solidFill>
                  <a:srgbClr val="FF0000"/>
                </a:solidFill>
              </a:rPr>
              <a:t>=</a:t>
            </a:r>
            <a:r>
              <a:rPr lang="zh-CN" altLang="zh-CN" sz="2000" dirty="0">
                <a:solidFill>
                  <a:srgbClr val="FF0000"/>
                </a:solidFill>
              </a:rPr>
              <a:t>边际成本。</a:t>
            </a:r>
            <a:endParaRPr lang="en-US" altLang="zh-CN" sz="2000" dirty="0">
              <a:solidFill>
                <a:srgbClr val="FF0000"/>
              </a:solidFill>
            </a:endParaRPr>
          </a:p>
          <a:p>
            <a:pPr>
              <a:lnSpc>
                <a:spcPct val="150000"/>
              </a:lnSpc>
            </a:pPr>
            <a:r>
              <a:rPr lang="zh-CN" altLang="zh-CN" sz="2000" dirty="0"/>
              <a:t>完全垄断企业根据边际收益等于边际成本的原则确定了均衡产量，根据这个产量就可以确定均衡价格</a:t>
            </a:r>
            <a:r>
              <a:rPr lang="en-US" altLang="zh-CN" sz="2000" dirty="0"/>
              <a:t>.</a:t>
            </a:r>
            <a:endParaRPr lang="zh-CN" altLang="zh-CN" sz="2000" dirty="0"/>
          </a:p>
          <a:p>
            <a:pPr>
              <a:lnSpc>
                <a:spcPct val="150000"/>
              </a:lnSpc>
            </a:pPr>
            <a:r>
              <a:rPr lang="zh-CN" altLang="en-US" sz="2000" dirty="0"/>
              <a:t>（</a:t>
            </a:r>
            <a:r>
              <a:rPr lang="en-US" altLang="zh-CN" sz="2000" dirty="0"/>
              <a:t>2</a:t>
            </a:r>
            <a:r>
              <a:rPr lang="zh-CN" altLang="en-US" sz="2000" dirty="0"/>
              <a:t>）</a:t>
            </a:r>
            <a:r>
              <a:rPr lang="zh-CN" altLang="zh-CN" sz="2000" dirty="0"/>
              <a:t>完全垄断企业和完全竞争企业的成本曲线是相同的，因为二者在生产要素投入和具体的生产过程方面没有什么差别。</a:t>
            </a:r>
          </a:p>
          <a:p>
            <a:pPr>
              <a:lnSpc>
                <a:spcPct val="150000"/>
              </a:lnSpc>
            </a:pPr>
            <a:r>
              <a:rPr lang="zh-CN" altLang="en-US" sz="2000" dirty="0"/>
              <a:t>（</a:t>
            </a:r>
            <a:r>
              <a:rPr lang="en-US" altLang="zh-CN" sz="2000" dirty="0"/>
              <a:t>3</a:t>
            </a:r>
            <a:r>
              <a:rPr lang="zh-CN" altLang="en-US" sz="2000" dirty="0"/>
              <a:t>）</a:t>
            </a:r>
            <a:r>
              <a:rPr lang="zh-CN" altLang="zh-CN" sz="2000" dirty="0"/>
              <a:t>与完全竞争市场相比较，在完全垄断条件下，企业向市场供应的产品数量较少，而产品价格较高。完全垄断企业为了获得超额利润，把价格定在边际成本之上，并且往往要对供给量进行限制。</a:t>
            </a:r>
          </a:p>
          <a:p>
            <a:pPr>
              <a:lnSpc>
                <a:spcPct val="150000"/>
              </a:lnSpc>
            </a:pPr>
            <a:r>
              <a:rPr lang="zh-CN" altLang="en-US" sz="2000" dirty="0"/>
              <a:t>（</a:t>
            </a:r>
            <a:r>
              <a:rPr lang="en-US" altLang="zh-CN" sz="2000" dirty="0"/>
              <a:t>4</a:t>
            </a:r>
            <a:r>
              <a:rPr lang="zh-CN" altLang="en-US" sz="2000" dirty="0"/>
              <a:t>）</a:t>
            </a:r>
            <a:r>
              <a:rPr lang="zh-CN" altLang="zh-CN" sz="2000" dirty="0"/>
              <a:t>在完全垄断市场上，企业并不可以随意提价，在价格决策时，也必须考虑到产品的市场需求状况。</a:t>
            </a:r>
          </a:p>
          <a:p>
            <a:pPr>
              <a:lnSpc>
                <a:spcPct val="150000"/>
              </a:lnSpc>
            </a:pPr>
            <a:r>
              <a:rPr lang="zh-CN" altLang="en-US" sz="2000" dirty="0"/>
              <a:t>（</a:t>
            </a:r>
            <a:r>
              <a:rPr lang="en-US" altLang="zh-CN" sz="2000" dirty="0"/>
              <a:t>5</a:t>
            </a:r>
            <a:r>
              <a:rPr lang="zh-CN" altLang="en-US" sz="2000" dirty="0"/>
              <a:t>）</a:t>
            </a:r>
            <a:r>
              <a:rPr lang="zh-CN" altLang="zh-CN" sz="2000" dirty="0"/>
              <a:t>完全垄断市场，不存在供给曲线（垄断企业供给决策不仅取决于成本，还受需求曲线的约束）</a:t>
            </a:r>
          </a:p>
        </p:txBody>
      </p:sp>
    </p:spTree>
    <p:extLst>
      <p:ext uri="{BB962C8B-B14F-4D97-AF65-F5344CB8AC3E}">
        <p14:creationId xmlns:p14="http://schemas.microsoft.com/office/powerpoint/2010/main" val="2082236566"/>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348920" y="1331921"/>
            <a:ext cx="11494157" cy="353943"/>
          </a:xfrm>
          <a:prstGeom prst="rect">
            <a:avLst/>
          </a:prstGeom>
          <a:noFill/>
        </p:spPr>
        <p:txBody>
          <a:bodyPr wrap="square" lIns="0" rIns="0" bIns="0" rtlCol="0">
            <a:spAutoFit/>
          </a:bodyPr>
          <a:lstStyle/>
          <a:p>
            <a:r>
              <a:rPr lang="zh-CN" altLang="en-US" sz="2000" dirty="0"/>
              <a:t>完全垄断企业进行产量和价格决策的基本原则</a:t>
            </a:r>
            <a:endParaRPr lang="en-US" altLang="zh-CN" sz="2000" dirty="0"/>
          </a:p>
        </p:txBody>
      </p:sp>
      <p:cxnSp>
        <p:nvCxnSpPr>
          <p:cNvPr id="7" name="直线箭头连接符 6">
            <a:extLst>
              <a:ext uri="{FF2B5EF4-FFF2-40B4-BE49-F238E27FC236}">
                <a16:creationId xmlns:a16="http://schemas.microsoft.com/office/drawing/2014/main" id="{F4EEEA42-1551-0C4C-9FC9-3EFB5D142980}"/>
              </a:ext>
            </a:extLst>
          </p:cNvPr>
          <p:cNvCxnSpPr>
            <a:cxnSpLocks/>
          </p:cNvCxnSpPr>
          <p:nvPr/>
        </p:nvCxnSpPr>
        <p:spPr>
          <a:xfrm>
            <a:off x="3617791" y="5569438"/>
            <a:ext cx="5379252" cy="161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线箭头连接符 11">
            <a:extLst>
              <a:ext uri="{FF2B5EF4-FFF2-40B4-BE49-F238E27FC236}">
                <a16:creationId xmlns:a16="http://schemas.microsoft.com/office/drawing/2014/main" id="{6F81434D-0DD2-5944-AE38-351DAC18AFF1}"/>
              </a:ext>
            </a:extLst>
          </p:cNvPr>
          <p:cNvCxnSpPr>
            <a:cxnSpLocks/>
          </p:cNvCxnSpPr>
          <p:nvPr/>
        </p:nvCxnSpPr>
        <p:spPr>
          <a:xfrm flipV="1">
            <a:off x="3617791" y="2278039"/>
            <a:ext cx="0" cy="33119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线连接符 12">
            <a:extLst>
              <a:ext uri="{FF2B5EF4-FFF2-40B4-BE49-F238E27FC236}">
                <a16:creationId xmlns:a16="http://schemas.microsoft.com/office/drawing/2014/main" id="{7B08A9D9-2F02-C14C-AD61-2870304D71C3}"/>
              </a:ext>
            </a:extLst>
          </p:cNvPr>
          <p:cNvCxnSpPr>
            <a:cxnSpLocks/>
          </p:cNvCxnSpPr>
          <p:nvPr/>
        </p:nvCxnSpPr>
        <p:spPr>
          <a:xfrm flipH="1" flipV="1">
            <a:off x="3638818" y="3490532"/>
            <a:ext cx="5216923" cy="2096714"/>
          </a:xfrm>
          <a:prstGeom prst="line">
            <a:avLst/>
          </a:prstGeom>
          <a:ln w="539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6FB0B4BA-A457-CE48-9191-F9E8D5C9806A}"/>
              </a:ext>
            </a:extLst>
          </p:cNvPr>
          <p:cNvSpPr txBox="1"/>
          <p:nvPr/>
        </p:nvSpPr>
        <p:spPr>
          <a:xfrm>
            <a:off x="8973283" y="5384772"/>
            <a:ext cx="364202" cy="369332"/>
          </a:xfrm>
          <a:prstGeom prst="rect">
            <a:avLst/>
          </a:prstGeom>
          <a:noFill/>
        </p:spPr>
        <p:txBody>
          <a:bodyPr wrap="none" rtlCol="0">
            <a:spAutoFit/>
          </a:bodyPr>
          <a:lstStyle/>
          <a:p>
            <a:r>
              <a:rPr kumimoji="1" lang="en-US" altLang="zh-CN" dirty="0"/>
              <a:t>Q</a:t>
            </a:r>
            <a:endParaRPr kumimoji="1" lang="zh-CN" altLang="en-US" dirty="0"/>
          </a:p>
        </p:txBody>
      </p:sp>
      <p:sp>
        <p:nvSpPr>
          <p:cNvPr id="15" name="文本框 14">
            <a:extLst>
              <a:ext uri="{FF2B5EF4-FFF2-40B4-BE49-F238E27FC236}">
                <a16:creationId xmlns:a16="http://schemas.microsoft.com/office/drawing/2014/main" id="{BEA04CAB-351D-8944-B165-F99FF0673314}"/>
              </a:ext>
            </a:extLst>
          </p:cNvPr>
          <p:cNvSpPr txBox="1"/>
          <p:nvPr/>
        </p:nvSpPr>
        <p:spPr>
          <a:xfrm>
            <a:off x="3262474" y="2308098"/>
            <a:ext cx="338554" cy="369332"/>
          </a:xfrm>
          <a:prstGeom prst="rect">
            <a:avLst/>
          </a:prstGeom>
          <a:noFill/>
        </p:spPr>
        <p:txBody>
          <a:bodyPr wrap="none" rtlCol="0">
            <a:spAutoFit/>
          </a:bodyPr>
          <a:lstStyle/>
          <a:p>
            <a:r>
              <a:rPr kumimoji="1" lang="en-US" altLang="zh-CN" dirty="0"/>
              <a:t>P</a:t>
            </a:r>
            <a:endParaRPr kumimoji="1" lang="zh-CN" altLang="en-US" dirty="0"/>
          </a:p>
        </p:txBody>
      </p:sp>
      <p:sp>
        <p:nvSpPr>
          <p:cNvPr id="16" name="矩形 15">
            <a:extLst>
              <a:ext uri="{FF2B5EF4-FFF2-40B4-BE49-F238E27FC236}">
                <a16:creationId xmlns:a16="http://schemas.microsoft.com/office/drawing/2014/main" id="{22CE99CC-40C6-9F4B-95A9-B7FBBAE6AFAA}"/>
              </a:ext>
            </a:extLst>
          </p:cNvPr>
          <p:cNvSpPr/>
          <p:nvPr/>
        </p:nvSpPr>
        <p:spPr>
          <a:xfrm>
            <a:off x="7335655" y="4709853"/>
            <a:ext cx="3275256" cy="369332"/>
          </a:xfrm>
          <a:prstGeom prst="rect">
            <a:avLst/>
          </a:prstGeom>
        </p:spPr>
        <p:txBody>
          <a:bodyPr wrap="none">
            <a:spAutoFit/>
          </a:bodyPr>
          <a:lstStyle/>
          <a:p>
            <a:r>
              <a:rPr lang="zh-CN" altLang="en-US" dirty="0"/>
              <a:t>平均收益</a:t>
            </a:r>
            <a:r>
              <a:rPr lang="en-US" altLang="zh-CN" dirty="0"/>
              <a:t>AR</a:t>
            </a:r>
            <a:r>
              <a:rPr lang="zh-CN" altLang="en-US" dirty="0"/>
              <a:t>和企业的需求曲线</a:t>
            </a:r>
            <a:endParaRPr kumimoji="1" lang="zh-CN" altLang="en-US" dirty="0"/>
          </a:p>
        </p:txBody>
      </p:sp>
      <p:sp>
        <p:nvSpPr>
          <p:cNvPr id="17" name="文本框 16">
            <a:extLst>
              <a:ext uri="{FF2B5EF4-FFF2-40B4-BE49-F238E27FC236}">
                <a16:creationId xmlns:a16="http://schemas.microsoft.com/office/drawing/2014/main" id="{9B63D55D-70CF-5B4B-B98F-B0DAF059FEDD}"/>
              </a:ext>
            </a:extLst>
          </p:cNvPr>
          <p:cNvSpPr txBox="1"/>
          <p:nvPr/>
        </p:nvSpPr>
        <p:spPr>
          <a:xfrm>
            <a:off x="4090123" y="6346761"/>
            <a:ext cx="3672800" cy="369332"/>
          </a:xfrm>
          <a:prstGeom prst="rect">
            <a:avLst/>
          </a:prstGeom>
          <a:noFill/>
        </p:spPr>
        <p:txBody>
          <a:bodyPr wrap="none" rtlCol="0">
            <a:spAutoFit/>
          </a:bodyPr>
          <a:lstStyle/>
          <a:p>
            <a:r>
              <a:rPr kumimoji="1" lang="zh-CN" altLang="en-US" dirty="0"/>
              <a:t>完全垄断企业的产量和价格的决策</a:t>
            </a:r>
          </a:p>
        </p:txBody>
      </p:sp>
      <p:sp>
        <p:nvSpPr>
          <p:cNvPr id="18" name="文本框 17">
            <a:extLst>
              <a:ext uri="{FF2B5EF4-FFF2-40B4-BE49-F238E27FC236}">
                <a16:creationId xmlns:a16="http://schemas.microsoft.com/office/drawing/2014/main" id="{785651F9-38D4-BE4A-8B8C-DB945EE4F583}"/>
              </a:ext>
            </a:extLst>
          </p:cNvPr>
          <p:cNvSpPr txBox="1"/>
          <p:nvPr/>
        </p:nvSpPr>
        <p:spPr>
          <a:xfrm>
            <a:off x="3237882" y="5405365"/>
            <a:ext cx="312906" cy="369332"/>
          </a:xfrm>
          <a:prstGeom prst="rect">
            <a:avLst/>
          </a:prstGeom>
          <a:noFill/>
        </p:spPr>
        <p:txBody>
          <a:bodyPr wrap="none" rtlCol="0">
            <a:spAutoFit/>
          </a:bodyPr>
          <a:lstStyle/>
          <a:p>
            <a:r>
              <a:rPr kumimoji="1" lang="en-US" altLang="zh-CN" dirty="0"/>
              <a:t>0</a:t>
            </a:r>
            <a:endParaRPr kumimoji="1" lang="zh-CN" altLang="en-US" dirty="0"/>
          </a:p>
        </p:txBody>
      </p:sp>
      <p:cxnSp>
        <p:nvCxnSpPr>
          <p:cNvPr id="19" name="直线连接符 18">
            <a:extLst>
              <a:ext uri="{FF2B5EF4-FFF2-40B4-BE49-F238E27FC236}">
                <a16:creationId xmlns:a16="http://schemas.microsoft.com/office/drawing/2014/main" id="{2D464184-4946-6C40-AA4A-FA793E3D86EE}"/>
              </a:ext>
            </a:extLst>
          </p:cNvPr>
          <p:cNvCxnSpPr>
            <a:cxnSpLocks/>
          </p:cNvCxnSpPr>
          <p:nvPr/>
        </p:nvCxnSpPr>
        <p:spPr>
          <a:xfrm flipH="1" flipV="1">
            <a:off x="3638818" y="3515686"/>
            <a:ext cx="1863911" cy="2053752"/>
          </a:xfrm>
          <a:prstGeom prst="line">
            <a:avLst/>
          </a:prstGeom>
          <a:ln w="53975">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466F4A1D-6882-7A45-8EEB-378F2A724A6E}"/>
              </a:ext>
            </a:extLst>
          </p:cNvPr>
          <p:cNvSpPr/>
          <p:nvPr/>
        </p:nvSpPr>
        <p:spPr>
          <a:xfrm>
            <a:off x="5267409" y="5139646"/>
            <a:ext cx="1477275" cy="369332"/>
          </a:xfrm>
          <a:prstGeom prst="rect">
            <a:avLst/>
          </a:prstGeom>
        </p:spPr>
        <p:txBody>
          <a:bodyPr wrap="square">
            <a:spAutoFit/>
          </a:bodyPr>
          <a:lstStyle/>
          <a:p>
            <a:r>
              <a:rPr lang="zh-CN" altLang="en-US" dirty="0"/>
              <a:t>边际收益</a:t>
            </a:r>
            <a:r>
              <a:rPr lang="en-US" altLang="zh-CN" dirty="0"/>
              <a:t>MR</a:t>
            </a:r>
            <a:endParaRPr kumimoji="1" lang="zh-CN" altLang="en-US" dirty="0"/>
          </a:p>
        </p:txBody>
      </p:sp>
      <p:sp>
        <p:nvSpPr>
          <p:cNvPr id="22" name="任意形状 21">
            <a:extLst>
              <a:ext uri="{FF2B5EF4-FFF2-40B4-BE49-F238E27FC236}">
                <a16:creationId xmlns:a16="http://schemas.microsoft.com/office/drawing/2014/main" id="{6E2B3FAE-E0E5-E448-BFDE-5FDC0C78D24F}"/>
              </a:ext>
            </a:extLst>
          </p:cNvPr>
          <p:cNvSpPr/>
          <p:nvPr/>
        </p:nvSpPr>
        <p:spPr>
          <a:xfrm>
            <a:off x="3870168" y="3212026"/>
            <a:ext cx="2501661" cy="2090289"/>
          </a:xfrm>
          <a:custGeom>
            <a:avLst/>
            <a:gdLst>
              <a:gd name="connsiteX0" fmla="*/ 0 w 2501661"/>
              <a:gd name="connsiteY0" fmla="*/ 1552755 h 2090289"/>
              <a:gd name="connsiteX1" fmla="*/ 690114 w 2501661"/>
              <a:gd name="connsiteY1" fmla="*/ 2001328 h 2090289"/>
              <a:gd name="connsiteX2" fmla="*/ 2501661 w 2501661"/>
              <a:gd name="connsiteY2" fmla="*/ 0 h 2090289"/>
            </a:gdLst>
            <a:ahLst/>
            <a:cxnLst>
              <a:cxn ang="0">
                <a:pos x="connsiteX0" y="connsiteY0"/>
              </a:cxn>
              <a:cxn ang="0">
                <a:pos x="connsiteX1" y="connsiteY1"/>
              </a:cxn>
              <a:cxn ang="0">
                <a:pos x="connsiteX2" y="connsiteY2"/>
              </a:cxn>
            </a:cxnLst>
            <a:rect l="l" t="t" r="r" b="b"/>
            <a:pathLst>
              <a:path w="2501661" h="2090289">
                <a:moveTo>
                  <a:pt x="0" y="1552755"/>
                </a:moveTo>
                <a:cubicBezTo>
                  <a:pt x="136585" y="1906437"/>
                  <a:pt x="273171" y="2260120"/>
                  <a:pt x="690114" y="2001328"/>
                </a:cubicBezTo>
                <a:cubicBezTo>
                  <a:pt x="1107057" y="1742536"/>
                  <a:pt x="1804359" y="871268"/>
                  <a:pt x="2501661"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3" name="矩形 22">
            <a:extLst>
              <a:ext uri="{FF2B5EF4-FFF2-40B4-BE49-F238E27FC236}">
                <a16:creationId xmlns:a16="http://schemas.microsoft.com/office/drawing/2014/main" id="{9741F48C-5E29-7F45-A527-ADBEBEB421CB}"/>
              </a:ext>
            </a:extLst>
          </p:cNvPr>
          <p:cNvSpPr/>
          <p:nvPr/>
        </p:nvSpPr>
        <p:spPr>
          <a:xfrm>
            <a:off x="6371829" y="3063724"/>
            <a:ext cx="1467068" cy="369332"/>
          </a:xfrm>
          <a:prstGeom prst="rect">
            <a:avLst/>
          </a:prstGeom>
        </p:spPr>
        <p:txBody>
          <a:bodyPr wrap="none">
            <a:spAutoFit/>
          </a:bodyPr>
          <a:lstStyle/>
          <a:p>
            <a:r>
              <a:rPr lang="zh-CN" altLang="en-US" dirty="0"/>
              <a:t>边际成本</a:t>
            </a:r>
            <a:r>
              <a:rPr lang="en-US" altLang="zh-CN" dirty="0"/>
              <a:t>MC</a:t>
            </a:r>
            <a:endParaRPr kumimoji="1" lang="zh-CN" altLang="en-US" dirty="0"/>
          </a:p>
        </p:txBody>
      </p:sp>
      <p:sp>
        <p:nvSpPr>
          <p:cNvPr id="24" name="任意形状 23">
            <a:extLst>
              <a:ext uri="{FF2B5EF4-FFF2-40B4-BE49-F238E27FC236}">
                <a16:creationId xmlns:a16="http://schemas.microsoft.com/office/drawing/2014/main" id="{7E7185F6-AD76-9A49-AB65-5A6CB5C3FFE4}"/>
              </a:ext>
            </a:extLst>
          </p:cNvPr>
          <p:cNvSpPr/>
          <p:nvPr/>
        </p:nvSpPr>
        <p:spPr>
          <a:xfrm>
            <a:off x="4484547" y="4111029"/>
            <a:ext cx="1908308" cy="663523"/>
          </a:xfrm>
          <a:custGeom>
            <a:avLst/>
            <a:gdLst>
              <a:gd name="connsiteX0" fmla="*/ 0 w 2415397"/>
              <a:gd name="connsiteY0" fmla="*/ 34505 h 586683"/>
              <a:gd name="connsiteX1" fmla="*/ 1207699 w 2415397"/>
              <a:gd name="connsiteY1" fmla="*/ 586596 h 586683"/>
              <a:gd name="connsiteX2" fmla="*/ 2415397 w 2415397"/>
              <a:gd name="connsiteY2" fmla="*/ 0 h 586683"/>
            </a:gdLst>
            <a:ahLst/>
            <a:cxnLst>
              <a:cxn ang="0">
                <a:pos x="connsiteX0" y="connsiteY0"/>
              </a:cxn>
              <a:cxn ang="0">
                <a:pos x="connsiteX1" y="connsiteY1"/>
              </a:cxn>
              <a:cxn ang="0">
                <a:pos x="connsiteX2" y="connsiteY2"/>
              </a:cxn>
            </a:cxnLst>
            <a:rect l="l" t="t" r="r" b="b"/>
            <a:pathLst>
              <a:path w="2415397" h="586683">
                <a:moveTo>
                  <a:pt x="0" y="34505"/>
                </a:moveTo>
                <a:cubicBezTo>
                  <a:pt x="402566" y="313426"/>
                  <a:pt x="805133" y="592347"/>
                  <a:pt x="1207699" y="586596"/>
                </a:cubicBezTo>
                <a:cubicBezTo>
                  <a:pt x="1610265" y="580845"/>
                  <a:pt x="2012831" y="290422"/>
                  <a:pt x="2415397" y="0"/>
                </a:cubicBezTo>
              </a:path>
            </a:pathLst>
          </a:cu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8" name="矩形 27">
            <a:extLst>
              <a:ext uri="{FF2B5EF4-FFF2-40B4-BE49-F238E27FC236}">
                <a16:creationId xmlns:a16="http://schemas.microsoft.com/office/drawing/2014/main" id="{ECD18C1E-748E-B74B-A63E-74FBE887F3E7}"/>
              </a:ext>
            </a:extLst>
          </p:cNvPr>
          <p:cNvSpPr/>
          <p:nvPr/>
        </p:nvSpPr>
        <p:spPr>
          <a:xfrm>
            <a:off x="6670870" y="3661725"/>
            <a:ext cx="1783373" cy="369332"/>
          </a:xfrm>
          <a:prstGeom prst="rect">
            <a:avLst/>
          </a:prstGeom>
        </p:spPr>
        <p:txBody>
          <a:bodyPr wrap="none">
            <a:spAutoFit/>
          </a:bodyPr>
          <a:lstStyle/>
          <a:p>
            <a:r>
              <a:rPr lang="zh-CN" altLang="en-US" dirty="0"/>
              <a:t>平均总成本</a:t>
            </a:r>
            <a:r>
              <a:rPr lang="en-US" altLang="zh-CN" dirty="0"/>
              <a:t>ATC</a:t>
            </a:r>
            <a:endParaRPr kumimoji="1" lang="zh-CN" altLang="en-US" dirty="0"/>
          </a:p>
        </p:txBody>
      </p:sp>
      <p:cxnSp>
        <p:nvCxnSpPr>
          <p:cNvPr id="29" name="直线连接符 28">
            <a:extLst>
              <a:ext uri="{FF2B5EF4-FFF2-40B4-BE49-F238E27FC236}">
                <a16:creationId xmlns:a16="http://schemas.microsoft.com/office/drawing/2014/main" id="{B9C863F4-CD0C-5C48-95AC-486627438759}"/>
              </a:ext>
            </a:extLst>
          </p:cNvPr>
          <p:cNvCxnSpPr>
            <a:cxnSpLocks/>
          </p:cNvCxnSpPr>
          <p:nvPr/>
        </p:nvCxnSpPr>
        <p:spPr>
          <a:xfrm>
            <a:off x="4914900" y="4031057"/>
            <a:ext cx="0" cy="155452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31" name="矩形 30">
            <a:extLst>
              <a:ext uri="{FF2B5EF4-FFF2-40B4-BE49-F238E27FC236}">
                <a16:creationId xmlns:a16="http://schemas.microsoft.com/office/drawing/2014/main" id="{97339578-16CF-F145-8E37-3F3298FAF77A}"/>
              </a:ext>
            </a:extLst>
          </p:cNvPr>
          <p:cNvSpPr/>
          <p:nvPr/>
        </p:nvSpPr>
        <p:spPr>
          <a:xfrm>
            <a:off x="4795877" y="5526079"/>
            <a:ext cx="449162" cy="369332"/>
          </a:xfrm>
          <a:prstGeom prst="rect">
            <a:avLst/>
          </a:prstGeom>
        </p:spPr>
        <p:txBody>
          <a:bodyPr wrap="none">
            <a:spAutoFit/>
          </a:bodyPr>
          <a:lstStyle/>
          <a:p>
            <a:r>
              <a:rPr lang="en-US" altLang="zh-CN" dirty="0"/>
              <a:t>Q</a:t>
            </a:r>
            <a:r>
              <a:rPr lang="en-US" altLang="zh-CN" baseline="-25000" dirty="0"/>
              <a:t>0</a:t>
            </a:r>
            <a:endParaRPr kumimoji="1" lang="zh-CN" altLang="en-US" dirty="0"/>
          </a:p>
        </p:txBody>
      </p:sp>
      <p:sp>
        <p:nvSpPr>
          <p:cNvPr id="33" name="矩形 32">
            <a:extLst>
              <a:ext uri="{FF2B5EF4-FFF2-40B4-BE49-F238E27FC236}">
                <a16:creationId xmlns:a16="http://schemas.microsoft.com/office/drawing/2014/main" id="{B6FAEFEE-F945-F843-9015-F85052FE5148}"/>
              </a:ext>
            </a:extLst>
          </p:cNvPr>
          <p:cNvSpPr/>
          <p:nvPr/>
        </p:nvSpPr>
        <p:spPr>
          <a:xfrm>
            <a:off x="3237320" y="3846391"/>
            <a:ext cx="423514" cy="369332"/>
          </a:xfrm>
          <a:prstGeom prst="rect">
            <a:avLst/>
          </a:prstGeom>
        </p:spPr>
        <p:txBody>
          <a:bodyPr wrap="none">
            <a:spAutoFit/>
          </a:bodyPr>
          <a:lstStyle/>
          <a:p>
            <a:r>
              <a:rPr lang="en-US" altLang="zh-CN" dirty="0"/>
              <a:t>P</a:t>
            </a:r>
            <a:r>
              <a:rPr lang="en-US" altLang="zh-CN" baseline="-25000" dirty="0"/>
              <a:t>0</a:t>
            </a:r>
            <a:endParaRPr kumimoji="1" lang="zh-CN" altLang="en-US" dirty="0"/>
          </a:p>
        </p:txBody>
      </p:sp>
      <p:cxnSp>
        <p:nvCxnSpPr>
          <p:cNvPr id="35" name="直线连接符 34">
            <a:extLst>
              <a:ext uri="{FF2B5EF4-FFF2-40B4-BE49-F238E27FC236}">
                <a16:creationId xmlns:a16="http://schemas.microsoft.com/office/drawing/2014/main" id="{62583A91-2218-8D46-876D-8BC2CE27923C}"/>
              </a:ext>
            </a:extLst>
          </p:cNvPr>
          <p:cNvCxnSpPr>
            <a:cxnSpLocks/>
          </p:cNvCxnSpPr>
          <p:nvPr/>
        </p:nvCxnSpPr>
        <p:spPr>
          <a:xfrm>
            <a:off x="3647650" y="4031154"/>
            <a:ext cx="1309176" cy="7539"/>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38" name="直线连接符 37">
            <a:extLst>
              <a:ext uri="{FF2B5EF4-FFF2-40B4-BE49-F238E27FC236}">
                <a16:creationId xmlns:a16="http://schemas.microsoft.com/office/drawing/2014/main" id="{353682C5-E6E7-B84F-9F7F-C19D36DCCF72}"/>
              </a:ext>
            </a:extLst>
          </p:cNvPr>
          <p:cNvCxnSpPr>
            <a:cxnSpLocks/>
          </p:cNvCxnSpPr>
          <p:nvPr/>
        </p:nvCxnSpPr>
        <p:spPr>
          <a:xfrm>
            <a:off x="3605724" y="4562134"/>
            <a:ext cx="1309176" cy="7539"/>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39" name="文本框 38">
            <a:extLst>
              <a:ext uri="{FF2B5EF4-FFF2-40B4-BE49-F238E27FC236}">
                <a16:creationId xmlns:a16="http://schemas.microsoft.com/office/drawing/2014/main" id="{D989CD02-92D7-9D4D-B034-349BDE1C5078}"/>
              </a:ext>
            </a:extLst>
          </p:cNvPr>
          <p:cNvSpPr txBox="1"/>
          <p:nvPr/>
        </p:nvSpPr>
        <p:spPr>
          <a:xfrm>
            <a:off x="4819021" y="3655897"/>
            <a:ext cx="312906" cy="369332"/>
          </a:xfrm>
          <a:prstGeom prst="rect">
            <a:avLst/>
          </a:prstGeom>
          <a:noFill/>
        </p:spPr>
        <p:txBody>
          <a:bodyPr wrap="none" rtlCol="0">
            <a:spAutoFit/>
          </a:bodyPr>
          <a:lstStyle/>
          <a:p>
            <a:r>
              <a:rPr kumimoji="1" lang="en-US" altLang="zh-CN" dirty="0"/>
              <a:t>a</a:t>
            </a:r>
            <a:endParaRPr kumimoji="1" lang="zh-CN" altLang="en-US" dirty="0"/>
          </a:p>
        </p:txBody>
      </p:sp>
      <p:sp>
        <p:nvSpPr>
          <p:cNvPr id="41" name="文本框 40">
            <a:extLst>
              <a:ext uri="{FF2B5EF4-FFF2-40B4-BE49-F238E27FC236}">
                <a16:creationId xmlns:a16="http://schemas.microsoft.com/office/drawing/2014/main" id="{5B377815-3A03-5042-A6DE-1F5B71B877E5}"/>
              </a:ext>
            </a:extLst>
          </p:cNvPr>
          <p:cNvSpPr txBox="1"/>
          <p:nvPr/>
        </p:nvSpPr>
        <p:spPr>
          <a:xfrm>
            <a:off x="4884924" y="4307367"/>
            <a:ext cx="312906" cy="369332"/>
          </a:xfrm>
          <a:prstGeom prst="rect">
            <a:avLst/>
          </a:prstGeom>
          <a:noFill/>
        </p:spPr>
        <p:txBody>
          <a:bodyPr wrap="none" rtlCol="0">
            <a:spAutoFit/>
          </a:bodyPr>
          <a:lstStyle/>
          <a:p>
            <a:r>
              <a:rPr kumimoji="1" lang="en-US" altLang="zh-CN" dirty="0"/>
              <a:t>b</a:t>
            </a:r>
            <a:endParaRPr kumimoji="1" lang="zh-CN" altLang="en-US" dirty="0"/>
          </a:p>
        </p:txBody>
      </p:sp>
      <p:sp>
        <p:nvSpPr>
          <p:cNvPr id="42" name="文本框 41">
            <a:extLst>
              <a:ext uri="{FF2B5EF4-FFF2-40B4-BE49-F238E27FC236}">
                <a16:creationId xmlns:a16="http://schemas.microsoft.com/office/drawing/2014/main" id="{7E645C99-7705-6440-A74D-93995D4AE68F}"/>
              </a:ext>
            </a:extLst>
          </p:cNvPr>
          <p:cNvSpPr txBox="1"/>
          <p:nvPr/>
        </p:nvSpPr>
        <p:spPr>
          <a:xfrm>
            <a:off x="4693383" y="4937118"/>
            <a:ext cx="312906" cy="369332"/>
          </a:xfrm>
          <a:prstGeom prst="rect">
            <a:avLst/>
          </a:prstGeom>
          <a:noFill/>
        </p:spPr>
        <p:txBody>
          <a:bodyPr wrap="none" rtlCol="0">
            <a:spAutoFit/>
          </a:bodyPr>
          <a:lstStyle/>
          <a:p>
            <a:r>
              <a:rPr kumimoji="1" lang="en-US" altLang="zh-CN" dirty="0"/>
              <a:t>e</a:t>
            </a:r>
            <a:endParaRPr kumimoji="1" lang="zh-CN" altLang="en-US" dirty="0"/>
          </a:p>
        </p:txBody>
      </p:sp>
      <p:sp>
        <p:nvSpPr>
          <p:cNvPr id="43" name="文本框 42">
            <a:extLst>
              <a:ext uri="{FF2B5EF4-FFF2-40B4-BE49-F238E27FC236}">
                <a16:creationId xmlns:a16="http://schemas.microsoft.com/office/drawing/2014/main" id="{466DFFC1-83E6-0B41-986D-0EA85ECCF04C}"/>
              </a:ext>
            </a:extLst>
          </p:cNvPr>
          <p:cNvSpPr txBox="1"/>
          <p:nvPr/>
        </p:nvSpPr>
        <p:spPr>
          <a:xfrm>
            <a:off x="3272059" y="4405220"/>
            <a:ext cx="300082" cy="369332"/>
          </a:xfrm>
          <a:prstGeom prst="rect">
            <a:avLst/>
          </a:prstGeom>
          <a:noFill/>
        </p:spPr>
        <p:txBody>
          <a:bodyPr wrap="none" rtlCol="0">
            <a:spAutoFit/>
          </a:bodyPr>
          <a:lstStyle/>
          <a:p>
            <a:r>
              <a:rPr kumimoji="1" lang="en-US" altLang="zh-CN" dirty="0"/>
              <a:t>c</a:t>
            </a:r>
            <a:endParaRPr kumimoji="1" lang="zh-CN" altLang="en-US" dirty="0"/>
          </a:p>
        </p:txBody>
      </p:sp>
      <p:cxnSp>
        <p:nvCxnSpPr>
          <p:cNvPr id="44" name="直线连接符 43">
            <a:extLst>
              <a:ext uri="{FF2B5EF4-FFF2-40B4-BE49-F238E27FC236}">
                <a16:creationId xmlns:a16="http://schemas.microsoft.com/office/drawing/2014/main" id="{8BC4A978-C840-B34F-A26B-6B677085E4B6}"/>
              </a:ext>
            </a:extLst>
          </p:cNvPr>
          <p:cNvCxnSpPr>
            <a:cxnSpLocks/>
          </p:cNvCxnSpPr>
          <p:nvPr/>
        </p:nvCxnSpPr>
        <p:spPr>
          <a:xfrm flipV="1">
            <a:off x="3626530" y="4045781"/>
            <a:ext cx="446750" cy="52317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46" name="直线连接符 45">
            <a:extLst>
              <a:ext uri="{FF2B5EF4-FFF2-40B4-BE49-F238E27FC236}">
                <a16:creationId xmlns:a16="http://schemas.microsoft.com/office/drawing/2014/main" id="{51355348-EEA1-8340-A4E3-80CECE1C3F7A}"/>
              </a:ext>
            </a:extLst>
          </p:cNvPr>
          <p:cNvCxnSpPr>
            <a:cxnSpLocks/>
          </p:cNvCxnSpPr>
          <p:nvPr/>
        </p:nvCxnSpPr>
        <p:spPr>
          <a:xfrm flipV="1">
            <a:off x="3892184" y="4068207"/>
            <a:ext cx="446750" cy="52317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47" name="直线连接符 46">
            <a:extLst>
              <a:ext uri="{FF2B5EF4-FFF2-40B4-BE49-F238E27FC236}">
                <a16:creationId xmlns:a16="http://schemas.microsoft.com/office/drawing/2014/main" id="{153F2B43-DFBD-294A-A0A2-779D7352C0E2}"/>
              </a:ext>
            </a:extLst>
          </p:cNvPr>
          <p:cNvCxnSpPr>
            <a:cxnSpLocks/>
          </p:cNvCxnSpPr>
          <p:nvPr/>
        </p:nvCxnSpPr>
        <p:spPr>
          <a:xfrm flipV="1">
            <a:off x="4217703" y="4020642"/>
            <a:ext cx="446750" cy="52317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48" name="直线连接符 47">
            <a:extLst>
              <a:ext uri="{FF2B5EF4-FFF2-40B4-BE49-F238E27FC236}">
                <a16:creationId xmlns:a16="http://schemas.microsoft.com/office/drawing/2014/main" id="{6796BC00-6E2F-F344-8A8D-CAFD7DF7EA5E}"/>
              </a:ext>
            </a:extLst>
          </p:cNvPr>
          <p:cNvCxnSpPr>
            <a:cxnSpLocks/>
          </p:cNvCxnSpPr>
          <p:nvPr/>
        </p:nvCxnSpPr>
        <p:spPr>
          <a:xfrm flipV="1">
            <a:off x="4479809" y="4052329"/>
            <a:ext cx="446750" cy="52317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024783"/>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533816" y="1369565"/>
            <a:ext cx="11124365" cy="4915705"/>
          </a:xfrm>
          <a:prstGeom prst="rect">
            <a:avLst/>
          </a:prstGeom>
          <a:noFill/>
        </p:spPr>
        <p:txBody>
          <a:bodyPr wrap="square" lIns="0" rIns="0" bIns="0" rtlCol="0">
            <a:spAutoFit/>
          </a:bodyPr>
          <a:lstStyle/>
          <a:p>
            <a:r>
              <a:rPr lang="en-US" altLang="zh-CN" sz="2000" dirty="0"/>
              <a:t>4.</a:t>
            </a:r>
            <a:r>
              <a:rPr lang="zh-CN" altLang="en-US" sz="2000" dirty="0"/>
              <a:t>完全垄断企业定价的一个简单法则</a:t>
            </a:r>
          </a:p>
          <a:p>
            <a:pPr>
              <a:lnSpc>
                <a:spcPct val="150000"/>
              </a:lnSpc>
            </a:pPr>
            <a:endParaRPr lang="en-US" altLang="zh-CN" sz="2000" b="1" dirty="0">
              <a:highlight>
                <a:srgbClr val="FFFF00"/>
              </a:highlight>
            </a:endParaRPr>
          </a:p>
          <a:p>
            <a:pPr>
              <a:lnSpc>
                <a:spcPct val="150000"/>
              </a:lnSpc>
            </a:pPr>
            <a:endParaRPr lang="en-US" altLang="zh-CN" sz="2000" b="1" dirty="0"/>
          </a:p>
          <a:p>
            <a:r>
              <a:rPr lang="zh-CN" altLang="zh-CN" sz="2000" b="1" dirty="0"/>
              <a:t>依据边际收益</a:t>
            </a:r>
            <a:r>
              <a:rPr lang="en-US" altLang="zh-CN" sz="2000" b="1" dirty="0"/>
              <a:t>=</a:t>
            </a:r>
            <a:r>
              <a:rPr lang="zh-CN" altLang="zh-CN" sz="2000" b="1" dirty="0"/>
              <a:t>边际成本原则，可得：</a:t>
            </a:r>
            <a:endParaRPr lang="zh-CN" altLang="zh-CN" sz="2000" dirty="0"/>
          </a:p>
          <a:p>
            <a:r>
              <a:rPr lang="en-US" altLang="zh-CN" sz="2000" b="1" dirty="0"/>
              <a:t> </a:t>
            </a:r>
            <a:endParaRPr lang="zh-CN" altLang="zh-CN" sz="2000" dirty="0"/>
          </a:p>
          <a:p>
            <a:r>
              <a:rPr lang="zh-CN" altLang="zh-CN" sz="2000" b="1" dirty="0">
                <a:solidFill>
                  <a:srgbClr val="FF0000"/>
                </a:solidFill>
              </a:rPr>
              <a:t>简单定价法则：</a:t>
            </a:r>
            <a:r>
              <a:rPr lang="zh-CN" altLang="en-US" sz="2000" b="1" dirty="0">
                <a:solidFill>
                  <a:srgbClr val="FF0000"/>
                </a:solidFill>
              </a:rPr>
              <a:t>                                                                                        </a:t>
            </a:r>
            <a:endParaRPr lang="en-US" altLang="zh-CN" sz="2000" b="1" dirty="0">
              <a:solidFill>
                <a:srgbClr val="FF0000"/>
              </a:solidFill>
            </a:endParaRPr>
          </a:p>
          <a:p>
            <a:endParaRPr lang="en-US" altLang="zh-CN" sz="2000" b="1" dirty="0">
              <a:solidFill>
                <a:srgbClr val="FF0000"/>
              </a:solidFill>
            </a:endParaRPr>
          </a:p>
          <a:p>
            <a:r>
              <a:rPr lang="zh-CN" altLang="en-US" sz="2000" b="1" dirty="0">
                <a:solidFill>
                  <a:srgbClr val="FF0000"/>
                </a:solidFill>
              </a:rPr>
              <a:t>                             </a:t>
            </a:r>
            <a:r>
              <a:rPr lang="zh-CN" altLang="en-US" sz="2800" dirty="0"/>
              <a:t>  </a:t>
            </a:r>
            <a:r>
              <a:rPr lang="en-US" altLang="zh-CN" sz="2800" dirty="0"/>
              <a:t>P</a:t>
            </a:r>
            <a:r>
              <a:rPr lang="zh-CN" altLang="en-US" sz="2800" dirty="0"/>
              <a:t> </a:t>
            </a:r>
            <a:r>
              <a:rPr lang="en-US" altLang="zh-CN" sz="2800" dirty="0"/>
              <a:t>=</a:t>
            </a:r>
            <a:r>
              <a:rPr lang="zh-CN" altLang="en-US" sz="2800" dirty="0"/>
              <a:t>   边际成本</a:t>
            </a:r>
            <a:r>
              <a:rPr lang="en-US" altLang="zh-CN" sz="2800" dirty="0"/>
              <a:t>MC/1+(1+E</a:t>
            </a:r>
            <a:r>
              <a:rPr lang="en-US" altLang="zh-CN" sz="2800" baseline="-25000" dirty="0"/>
              <a:t>d</a:t>
            </a:r>
            <a:r>
              <a:rPr lang="zh-CN" altLang="en-US" sz="2800" dirty="0"/>
              <a:t>）</a:t>
            </a:r>
            <a:endParaRPr lang="en-US" altLang="zh-CN" sz="2800" dirty="0"/>
          </a:p>
          <a:p>
            <a:pPr>
              <a:lnSpc>
                <a:spcPct val="150000"/>
              </a:lnSpc>
            </a:pPr>
            <a:r>
              <a:rPr lang="zh-CN" altLang="zh-CN" sz="2000" b="1" dirty="0">
                <a:solidFill>
                  <a:srgbClr val="FF0000"/>
                </a:solidFill>
              </a:rPr>
              <a:t>【注</a:t>
            </a:r>
            <a:r>
              <a:rPr lang="en-US" altLang="zh-CN" sz="2000" b="1" dirty="0">
                <a:solidFill>
                  <a:srgbClr val="FF0000"/>
                </a:solidFill>
              </a:rPr>
              <a:t>1</a:t>
            </a:r>
            <a:r>
              <a:rPr lang="zh-CN" altLang="zh-CN" sz="2000" b="1" dirty="0">
                <a:solidFill>
                  <a:srgbClr val="FF0000"/>
                </a:solidFill>
              </a:rPr>
              <a:t>】</a:t>
            </a:r>
            <a:r>
              <a:rPr lang="zh-CN" altLang="zh-CN" sz="2000" b="1" dirty="0"/>
              <a:t>在边际成本上的加价额占价格的比例，</a:t>
            </a:r>
            <a:r>
              <a:rPr lang="zh-CN" altLang="zh-CN" sz="2000" b="1" dirty="0">
                <a:solidFill>
                  <a:srgbClr val="FF0000"/>
                </a:solidFill>
              </a:rPr>
              <a:t>应该等于需求价格弹性倒数的相反数。</a:t>
            </a:r>
          </a:p>
          <a:p>
            <a:pPr>
              <a:lnSpc>
                <a:spcPct val="150000"/>
              </a:lnSpc>
            </a:pPr>
            <a:r>
              <a:rPr lang="zh-CN" altLang="zh-CN" sz="2000" b="1" dirty="0">
                <a:solidFill>
                  <a:srgbClr val="FF0000"/>
                </a:solidFill>
              </a:rPr>
              <a:t>【注</a:t>
            </a:r>
            <a:r>
              <a:rPr lang="en-US" altLang="zh-CN" sz="2000" b="1" dirty="0">
                <a:solidFill>
                  <a:srgbClr val="FF0000"/>
                </a:solidFill>
              </a:rPr>
              <a:t>2</a:t>
            </a:r>
            <a:r>
              <a:rPr lang="zh-CN" altLang="zh-CN" sz="2000" b="1" dirty="0">
                <a:solidFill>
                  <a:srgbClr val="FF0000"/>
                </a:solidFill>
              </a:rPr>
              <a:t>】</a:t>
            </a:r>
            <a:r>
              <a:rPr lang="zh-CN" altLang="zh-CN" sz="2000" b="1" dirty="0"/>
              <a:t>垄断企业索取的价格超过边际成本的程度，</a:t>
            </a:r>
            <a:r>
              <a:rPr lang="zh-CN" altLang="zh-CN" sz="2000" b="1" dirty="0">
                <a:solidFill>
                  <a:srgbClr val="FF0000"/>
                </a:solidFill>
              </a:rPr>
              <a:t>受制于需求价格弹性</a:t>
            </a:r>
            <a:r>
              <a:rPr lang="zh-CN" altLang="zh-CN" sz="2000" b="1" dirty="0"/>
              <a:t>。</a:t>
            </a:r>
            <a:endParaRPr lang="en-US" altLang="zh-CN" sz="2000" b="1" dirty="0"/>
          </a:p>
          <a:p>
            <a:pPr>
              <a:lnSpc>
                <a:spcPct val="150000"/>
              </a:lnSpc>
            </a:pPr>
            <a:r>
              <a:rPr lang="zh-CN" altLang="en-US" sz="2000" dirty="0"/>
              <a:t>             </a:t>
            </a:r>
            <a:r>
              <a:rPr lang="zh-CN" altLang="zh-CN" sz="2000" dirty="0"/>
              <a:t>当需求价格弹性较低，即</a:t>
            </a:r>
            <a:r>
              <a:rPr lang="en-US" altLang="zh-CN" sz="2000" dirty="0"/>
              <a:t>E</a:t>
            </a:r>
            <a:r>
              <a:rPr lang="en-US" altLang="zh-CN" sz="2000" baseline="-25000" dirty="0"/>
              <a:t>d</a:t>
            </a:r>
            <a:r>
              <a:rPr lang="zh-CN" altLang="zh-CN" sz="2000" dirty="0"/>
              <a:t>的绝对值较小时，垄断者可以确定较高的价格；</a:t>
            </a:r>
            <a:endParaRPr lang="en-US" altLang="zh-CN" sz="2000" dirty="0"/>
          </a:p>
          <a:p>
            <a:pPr>
              <a:lnSpc>
                <a:spcPct val="150000"/>
              </a:lnSpc>
            </a:pPr>
            <a:r>
              <a:rPr lang="zh-CN" altLang="en-US" sz="2000" dirty="0"/>
              <a:t>             </a:t>
            </a:r>
            <a:r>
              <a:rPr lang="zh-CN" altLang="zh-CN" sz="2000" dirty="0"/>
              <a:t>但是，随着需求价格弹性的增大，</a:t>
            </a:r>
            <a:r>
              <a:rPr lang="en-US" altLang="zh-CN" sz="2000" dirty="0"/>
              <a:t>E</a:t>
            </a:r>
            <a:r>
              <a:rPr lang="en-US" altLang="zh-CN" sz="2000" baseline="-25000" dirty="0"/>
              <a:t>d</a:t>
            </a:r>
            <a:r>
              <a:rPr lang="zh-CN" altLang="zh-CN" sz="2000" dirty="0"/>
              <a:t>的绝对值扩大，则价格将非常接近边际成本。</a:t>
            </a:r>
          </a:p>
        </p:txBody>
      </p:sp>
      <p:graphicFrame>
        <p:nvGraphicFramePr>
          <p:cNvPr id="7" name="对象 6">
            <a:extLst>
              <a:ext uri="{FF2B5EF4-FFF2-40B4-BE49-F238E27FC236}">
                <a16:creationId xmlns:a16="http://schemas.microsoft.com/office/drawing/2014/main" id="{B7A74D11-0147-49BF-9432-52A8816AA6A3}"/>
              </a:ext>
            </a:extLst>
          </p:cNvPr>
          <p:cNvGraphicFramePr>
            <a:graphicFrameLocks noChangeAspect="1"/>
          </p:cNvGraphicFramePr>
          <p:nvPr/>
        </p:nvGraphicFramePr>
        <p:xfrm>
          <a:off x="538258" y="1843406"/>
          <a:ext cx="5385757" cy="747417"/>
        </p:xfrm>
        <a:graphic>
          <a:graphicData uri="http://schemas.openxmlformats.org/presentationml/2006/ole">
            <mc:AlternateContent xmlns:mc="http://schemas.openxmlformats.org/markup-compatibility/2006">
              <mc:Choice xmlns:v="urn:schemas-microsoft-com:vml" Requires="v">
                <p:oleObj spid="_x0000_s1036" name="公式" r:id="rId4" imgW="2970511" imgH="444307" progId="Equation.3">
                  <p:embed/>
                </p:oleObj>
              </mc:Choice>
              <mc:Fallback>
                <p:oleObj name="公式" r:id="rId4" imgW="2970511" imgH="444307" progId="Equation.3">
                  <p:embed/>
                  <p:pic>
                    <p:nvPicPr>
                      <p:cNvPr id="7" name="对象 6">
                        <a:extLst>
                          <a:ext uri="{FF2B5EF4-FFF2-40B4-BE49-F238E27FC236}">
                            <a16:creationId xmlns:a16="http://schemas.microsoft.com/office/drawing/2014/main" id="{B7A74D11-0147-49BF-9432-52A8816AA6A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8258" y="1843406"/>
                        <a:ext cx="5385757" cy="747417"/>
                      </a:xfrm>
                      <a:prstGeom prst="rect">
                        <a:avLst/>
                      </a:prstGeom>
                      <a:noFill/>
                    </p:spPr>
                  </p:pic>
                </p:oleObj>
              </mc:Fallback>
            </mc:AlternateContent>
          </a:graphicData>
        </a:graphic>
      </p:graphicFrame>
      <p:graphicFrame>
        <p:nvGraphicFramePr>
          <p:cNvPr id="12" name="对象 11">
            <a:extLst>
              <a:ext uri="{FF2B5EF4-FFF2-40B4-BE49-F238E27FC236}">
                <a16:creationId xmlns:a16="http://schemas.microsoft.com/office/drawing/2014/main" id="{486E86FF-4DF9-4FFB-A10E-47D465C76176}"/>
              </a:ext>
            </a:extLst>
          </p:cNvPr>
          <p:cNvGraphicFramePr>
            <a:graphicFrameLocks noChangeAspect="1"/>
          </p:cNvGraphicFramePr>
          <p:nvPr/>
        </p:nvGraphicFramePr>
        <p:xfrm>
          <a:off x="2445190" y="3064663"/>
          <a:ext cx="5385758" cy="774099"/>
        </p:xfrm>
        <a:graphic>
          <a:graphicData uri="http://schemas.openxmlformats.org/presentationml/2006/ole">
            <mc:AlternateContent xmlns:mc="http://schemas.openxmlformats.org/markup-compatibility/2006">
              <mc:Choice xmlns:v="urn:schemas-microsoft-com:vml" Requires="v">
                <p:oleObj spid="_x0000_s1037" name="公式" r:id="rId6" imgW="3110150" imgH="444307" progId="Equation.3">
                  <p:embed/>
                </p:oleObj>
              </mc:Choice>
              <mc:Fallback>
                <p:oleObj name="公式" r:id="rId6" imgW="3110150" imgH="444307" progId="Equation.3">
                  <p:embed/>
                  <p:pic>
                    <p:nvPicPr>
                      <p:cNvPr id="12" name="对象 11">
                        <a:extLst>
                          <a:ext uri="{FF2B5EF4-FFF2-40B4-BE49-F238E27FC236}">
                            <a16:creationId xmlns:a16="http://schemas.microsoft.com/office/drawing/2014/main" id="{486E86FF-4DF9-4FFB-A10E-47D465C7617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5190" y="3064663"/>
                        <a:ext cx="5385758" cy="774099"/>
                      </a:xfrm>
                      <a:prstGeom prst="rect">
                        <a:avLst/>
                      </a:prstGeom>
                      <a:noFill/>
                    </p:spPr>
                  </p:pic>
                </p:oleObj>
              </mc:Fallback>
            </mc:AlternateContent>
          </a:graphicData>
        </a:graphic>
      </p:graphicFrame>
    </p:spTree>
    <p:extLst>
      <p:ext uri="{BB962C8B-B14F-4D97-AF65-F5344CB8AC3E}">
        <p14:creationId xmlns:p14="http://schemas.microsoft.com/office/powerpoint/2010/main" val="438166563"/>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298450" y="930175"/>
            <a:ext cx="11595100" cy="4454040"/>
          </a:xfrm>
          <a:prstGeom prst="rect">
            <a:avLst/>
          </a:prstGeom>
          <a:noFill/>
        </p:spPr>
        <p:txBody>
          <a:bodyPr wrap="square" lIns="0" rIns="0" bIns="0" rtlCol="0">
            <a:spAutoFit/>
          </a:bodyPr>
          <a:lstStyle/>
          <a:p>
            <a:r>
              <a:rPr lang="en-US" altLang="zh-CN" sz="2000" dirty="0"/>
              <a:t>5.</a:t>
            </a:r>
            <a:r>
              <a:rPr lang="zh-CN" altLang="en-US" sz="2000" dirty="0"/>
              <a:t>价格歧视的类型、基本条件及基本原则</a:t>
            </a:r>
            <a:endParaRPr lang="en-US" altLang="zh-CN" sz="2000" dirty="0"/>
          </a:p>
          <a:p>
            <a:pPr>
              <a:lnSpc>
                <a:spcPct val="150000"/>
              </a:lnSpc>
            </a:pPr>
            <a:r>
              <a:rPr lang="zh-CN" altLang="zh-CN" sz="2000" dirty="0"/>
              <a:t>（</a:t>
            </a:r>
            <a:r>
              <a:rPr lang="en-US" altLang="zh-CN" sz="2000" dirty="0"/>
              <a:t>1</a:t>
            </a:r>
            <a:r>
              <a:rPr lang="zh-CN" altLang="zh-CN" sz="2000" dirty="0"/>
              <a:t>）含义：价格歧视也叫差别定价，是指企业为了获取更大的利润，对同一产品，规定不同的价格。</a:t>
            </a:r>
          </a:p>
          <a:p>
            <a:pPr>
              <a:lnSpc>
                <a:spcPct val="150000"/>
              </a:lnSpc>
            </a:pPr>
            <a:r>
              <a:rPr lang="zh-CN" altLang="zh-CN" sz="2000" dirty="0"/>
              <a:t>（</a:t>
            </a:r>
            <a:r>
              <a:rPr lang="en-US" altLang="zh-CN" sz="2000" dirty="0"/>
              <a:t>2</a:t>
            </a:r>
            <a:r>
              <a:rPr lang="zh-CN" altLang="zh-CN" sz="2000" dirty="0"/>
              <a:t>）级别：</a:t>
            </a:r>
          </a:p>
          <a:p>
            <a:pPr>
              <a:lnSpc>
                <a:spcPct val="150000"/>
              </a:lnSpc>
            </a:pPr>
            <a:r>
              <a:rPr lang="zh-CN" altLang="zh-CN" sz="2000" dirty="0">
                <a:solidFill>
                  <a:srgbClr val="FF0000"/>
                </a:solidFill>
              </a:rPr>
              <a:t>一级价格歧视</a:t>
            </a:r>
            <a:r>
              <a:rPr lang="zh-CN" altLang="zh-CN" sz="2000" dirty="0"/>
              <a:t>，企业对每一单位产品都按消费者所愿意支付的最高价格出售。也称作“完全价格歧视”。也就是企业对不同的购买者所购买的每一个批量单位的产品收取不同的价格，因此，所有消费者剩余都被垄断者占有了。</a:t>
            </a:r>
            <a:endParaRPr lang="en-US" altLang="zh-CN" sz="2000" dirty="0"/>
          </a:p>
          <a:p>
            <a:pPr>
              <a:lnSpc>
                <a:spcPct val="150000"/>
              </a:lnSpc>
            </a:pPr>
            <a:r>
              <a:rPr lang="zh-CN" altLang="zh-CN" sz="2000" dirty="0">
                <a:solidFill>
                  <a:srgbClr val="FF0000"/>
                </a:solidFill>
              </a:rPr>
              <a:t>二级价格歧视</a:t>
            </a:r>
            <a:r>
              <a:rPr lang="zh-CN" altLang="zh-CN" sz="2000" dirty="0"/>
              <a:t>，按不同价格出售不同单位产量，每个购买相同数量购买者支付价格相同。也就是常说的批量作价。垄断厂商通过对小批量购买的消费者收取额外价格，侵蚀一部分消费者剩余。</a:t>
            </a:r>
          </a:p>
          <a:p>
            <a:pPr>
              <a:lnSpc>
                <a:spcPct val="150000"/>
              </a:lnSpc>
            </a:pPr>
            <a:r>
              <a:rPr lang="zh-CN" altLang="zh-CN" sz="2000" dirty="0">
                <a:solidFill>
                  <a:srgbClr val="FF0000"/>
                </a:solidFill>
              </a:rPr>
              <a:t>三级价格歧视</a:t>
            </a:r>
            <a:r>
              <a:rPr lang="zh-CN" altLang="zh-CN" sz="2000" dirty="0"/>
              <a:t>建立在不同的</a:t>
            </a:r>
            <a:r>
              <a:rPr lang="en-US" altLang="zh-CN" sz="2000" dirty="0"/>
              <a:t>Ed</a:t>
            </a:r>
            <a:r>
              <a:rPr lang="zh-CN" altLang="zh-CN" sz="2000" dirty="0"/>
              <a:t>基础上，将消费者分为具有不同</a:t>
            </a:r>
            <a:r>
              <a:rPr lang="en-US" altLang="zh-CN" sz="2000" dirty="0"/>
              <a:t>Ed</a:t>
            </a:r>
            <a:r>
              <a:rPr lang="zh-CN" altLang="zh-CN" sz="2000" dirty="0"/>
              <a:t>两组或更多组，分别对各组消费者收取不同的价格。例如，火车硬座客票假期对大学生回家或返校的优惠票价</a:t>
            </a:r>
          </a:p>
        </p:txBody>
      </p:sp>
    </p:spTree>
    <p:extLst>
      <p:ext uri="{BB962C8B-B14F-4D97-AF65-F5344CB8AC3E}">
        <p14:creationId xmlns:p14="http://schemas.microsoft.com/office/powerpoint/2010/main" val="842651738"/>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342900" y="1331921"/>
            <a:ext cx="11495314" cy="4238596"/>
          </a:xfrm>
          <a:prstGeom prst="rect">
            <a:avLst/>
          </a:prstGeom>
          <a:noFill/>
        </p:spPr>
        <p:txBody>
          <a:bodyPr wrap="square" lIns="0" rIns="0" bIns="0" rtlCol="0">
            <a:spAutoFit/>
          </a:bodyPr>
          <a:lstStyle/>
          <a:p>
            <a:pPr>
              <a:lnSpc>
                <a:spcPct val="150000"/>
              </a:lnSpc>
            </a:pPr>
            <a:endParaRPr lang="zh-CN" altLang="en-US" sz="2400" b="1" dirty="0"/>
          </a:p>
          <a:p>
            <a:pPr>
              <a:lnSpc>
                <a:spcPct val="150000"/>
              </a:lnSpc>
            </a:pPr>
            <a:r>
              <a:rPr lang="zh-CN" altLang="zh-CN" sz="2000" dirty="0"/>
              <a:t>（</a:t>
            </a:r>
            <a:r>
              <a:rPr lang="en-US" altLang="zh-CN" sz="2000" dirty="0"/>
              <a:t>3</a:t>
            </a:r>
            <a:r>
              <a:rPr lang="zh-CN" altLang="zh-CN" sz="2000" dirty="0"/>
              <a:t>）实行价格歧视的基本条件</a:t>
            </a:r>
            <a:endParaRPr lang="en-US" altLang="zh-CN" sz="2000" dirty="0"/>
          </a:p>
          <a:p>
            <a:pPr>
              <a:lnSpc>
                <a:spcPct val="150000"/>
              </a:lnSpc>
            </a:pPr>
            <a:endParaRPr lang="en-US" altLang="zh-CN" sz="2000" b="1" u="dbl" dirty="0"/>
          </a:p>
          <a:p>
            <a:pPr>
              <a:lnSpc>
                <a:spcPct val="150000"/>
              </a:lnSpc>
            </a:pPr>
            <a:endParaRPr lang="en-US" altLang="zh-CN" sz="2000" b="1" u="dbl" dirty="0"/>
          </a:p>
          <a:p>
            <a:pPr>
              <a:lnSpc>
                <a:spcPct val="150000"/>
              </a:lnSpc>
            </a:pPr>
            <a:endParaRPr lang="en-US" altLang="zh-CN" sz="2000" b="1" u="dbl" dirty="0"/>
          </a:p>
          <a:p>
            <a:pPr>
              <a:lnSpc>
                <a:spcPct val="150000"/>
              </a:lnSpc>
            </a:pPr>
            <a:endParaRPr lang="en-US" altLang="zh-CN" sz="2000" b="1" u="dbl" dirty="0"/>
          </a:p>
          <a:p>
            <a:pPr>
              <a:lnSpc>
                <a:spcPct val="150000"/>
              </a:lnSpc>
            </a:pPr>
            <a:r>
              <a:rPr lang="zh-CN" altLang="zh-CN" sz="2000" dirty="0"/>
              <a:t>如果这两个条件能够满足，那么，企业就可以通过对缺乏弹性的市场规定较高的价格，实行少销厚利；</a:t>
            </a:r>
            <a:endParaRPr lang="en-US" altLang="zh-CN" sz="2000" dirty="0"/>
          </a:p>
          <a:p>
            <a:pPr>
              <a:lnSpc>
                <a:spcPct val="150000"/>
              </a:lnSpc>
            </a:pPr>
            <a:r>
              <a:rPr lang="zh-CN" altLang="zh-CN" sz="2000" dirty="0"/>
              <a:t>而对富有弹性的市场规定较低的价格，实行薄利多销，以增加总收益。</a:t>
            </a:r>
          </a:p>
          <a:p>
            <a:pPr>
              <a:lnSpc>
                <a:spcPct val="150000"/>
              </a:lnSpc>
            </a:pPr>
            <a:r>
              <a:rPr lang="zh-CN" altLang="zh-CN" sz="2000" b="1" dirty="0"/>
              <a:t>（</a:t>
            </a:r>
            <a:r>
              <a:rPr lang="en-US" altLang="zh-CN" sz="2000" b="1" dirty="0"/>
              <a:t>4</a:t>
            </a:r>
            <a:r>
              <a:rPr lang="zh-CN" altLang="zh-CN" sz="2000" b="1" dirty="0"/>
              <a:t>）</a:t>
            </a:r>
            <a:r>
              <a:rPr lang="zh-CN" altLang="zh-CN" sz="2000" dirty="0"/>
              <a:t>企业实行价格歧视的基本原则</a:t>
            </a:r>
            <a:r>
              <a:rPr lang="zh-CN" altLang="en-US" sz="2000" dirty="0"/>
              <a:t>   </a:t>
            </a:r>
            <a:r>
              <a:rPr lang="zh-CN" altLang="zh-CN" sz="2000" dirty="0"/>
              <a:t>不同市场的边际收益相等并且等于边际成本</a:t>
            </a:r>
          </a:p>
        </p:txBody>
      </p:sp>
      <p:sp>
        <p:nvSpPr>
          <p:cNvPr id="2" name="圆角矩形 1">
            <a:extLst>
              <a:ext uri="{FF2B5EF4-FFF2-40B4-BE49-F238E27FC236}">
                <a16:creationId xmlns:a16="http://schemas.microsoft.com/office/drawing/2014/main" id="{44508D80-9EE0-CA49-AD0E-2B605CBB7498}"/>
              </a:ext>
            </a:extLst>
          </p:cNvPr>
          <p:cNvSpPr/>
          <p:nvPr/>
        </p:nvSpPr>
        <p:spPr>
          <a:xfrm>
            <a:off x="1214772" y="2702378"/>
            <a:ext cx="3947073" cy="145324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000" dirty="0">
                <a:solidFill>
                  <a:sysClr val="windowText" lastClr="000000"/>
                </a:solidFill>
              </a:rPr>
              <a:t>必须有可能根据不同过的</a:t>
            </a:r>
            <a:r>
              <a:rPr kumimoji="1" lang="zh-CN" altLang="en-US" sz="2000" b="1" dirty="0">
                <a:solidFill>
                  <a:sysClr val="windowText" lastClr="000000"/>
                </a:solidFill>
              </a:rPr>
              <a:t>需求价格弹性</a:t>
            </a:r>
            <a:r>
              <a:rPr lang="en-US" altLang="zh-CN" sz="2000" b="1" dirty="0">
                <a:solidFill>
                  <a:sysClr val="windowText" lastClr="000000"/>
                </a:solidFill>
              </a:rPr>
              <a:t>E</a:t>
            </a:r>
            <a:r>
              <a:rPr lang="en-US" altLang="zh-CN" sz="2000" b="1" baseline="-25000" dirty="0">
                <a:solidFill>
                  <a:sysClr val="windowText" lastClr="000000"/>
                </a:solidFill>
              </a:rPr>
              <a:t>d</a:t>
            </a:r>
            <a:r>
              <a:rPr kumimoji="1" lang="zh-CN" altLang="en-US" sz="2000" dirty="0">
                <a:solidFill>
                  <a:sysClr val="windowText" lastClr="000000"/>
                </a:solidFill>
              </a:rPr>
              <a:t>划分出不同购买者</a:t>
            </a:r>
          </a:p>
        </p:txBody>
      </p:sp>
      <p:sp>
        <p:nvSpPr>
          <p:cNvPr id="12" name="圆角矩形 11">
            <a:extLst>
              <a:ext uri="{FF2B5EF4-FFF2-40B4-BE49-F238E27FC236}">
                <a16:creationId xmlns:a16="http://schemas.microsoft.com/office/drawing/2014/main" id="{E0EF6BD1-51B3-6942-9A45-8477A7102E74}"/>
              </a:ext>
            </a:extLst>
          </p:cNvPr>
          <p:cNvSpPr/>
          <p:nvPr/>
        </p:nvSpPr>
        <p:spPr>
          <a:xfrm>
            <a:off x="6033717" y="2543653"/>
            <a:ext cx="3947073" cy="145324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000" dirty="0">
                <a:solidFill>
                  <a:sysClr val="windowText" lastClr="000000"/>
                </a:solidFill>
              </a:rPr>
              <a:t>市场必须是能够</a:t>
            </a:r>
            <a:r>
              <a:rPr kumimoji="1" lang="zh-CN" altLang="en-US" sz="2000" b="1" dirty="0">
                <a:solidFill>
                  <a:sysClr val="windowText" lastClr="000000"/>
                </a:solidFill>
              </a:rPr>
              <a:t>有效的隔离开</a:t>
            </a:r>
            <a:r>
              <a:rPr kumimoji="1" lang="zh-CN" altLang="en-US" sz="2000" dirty="0">
                <a:solidFill>
                  <a:sysClr val="windowText" lastClr="000000"/>
                </a:solidFill>
              </a:rPr>
              <a:t>，同种产品不能在不同市场间流动</a:t>
            </a:r>
          </a:p>
        </p:txBody>
      </p:sp>
      <p:sp>
        <p:nvSpPr>
          <p:cNvPr id="3" name="加号 2">
            <a:extLst>
              <a:ext uri="{FF2B5EF4-FFF2-40B4-BE49-F238E27FC236}">
                <a16:creationId xmlns:a16="http://schemas.microsoft.com/office/drawing/2014/main" id="{653E255D-45B5-7149-9735-5E79BF6D3FF4}"/>
              </a:ext>
            </a:extLst>
          </p:cNvPr>
          <p:cNvSpPr/>
          <p:nvPr/>
        </p:nvSpPr>
        <p:spPr>
          <a:xfrm>
            <a:off x="5387324" y="3270274"/>
            <a:ext cx="495299" cy="517934"/>
          </a:xfrm>
          <a:prstGeom prst="mathPlu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60495230"/>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409218" y="1340479"/>
            <a:ext cx="11118299" cy="4177041"/>
          </a:xfrm>
          <a:prstGeom prst="rect">
            <a:avLst/>
          </a:prstGeom>
          <a:noFill/>
        </p:spPr>
        <p:txBody>
          <a:bodyPr wrap="square" lIns="0" rIns="0" bIns="0" rtlCol="0">
            <a:spAutoFit/>
          </a:bodyPr>
          <a:lstStyle/>
          <a:p>
            <a:endParaRPr lang="zh-CN" altLang="en-US" sz="2400" dirty="0">
              <a:solidFill>
                <a:srgbClr val="FC838C"/>
              </a:solidFill>
              <a:latin typeface="微软雅黑" panose="020B0503020204020204" pitchFamily="34" charset="-122"/>
              <a:ea typeface="微软雅黑" panose="020B0503020204020204" pitchFamily="34" charset="-122"/>
              <a:cs typeface="Helvetica Neue"/>
            </a:endParaRPr>
          </a:p>
          <a:p>
            <a:pPr>
              <a:lnSpc>
                <a:spcPct val="150000"/>
              </a:lnSpc>
            </a:pPr>
            <a:r>
              <a:rPr lang="zh-CN" altLang="zh-CN" sz="2000" dirty="0"/>
              <a:t>（</a:t>
            </a:r>
            <a:r>
              <a:rPr lang="en-US" altLang="zh-CN" sz="2000" dirty="0"/>
              <a:t>1</a:t>
            </a:r>
            <a:r>
              <a:rPr lang="zh-CN" altLang="zh-CN" sz="2000" dirty="0"/>
              <a:t>）垄断竞争市场上个别企业的需求曲线</a:t>
            </a:r>
          </a:p>
          <a:p>
            <a:pPr>
              <a:lnSpc>
                <a:spcPct val="150000"/>
              </a:lnSpc>
            </a:pPr>
            <a:r>
              <a:rPr lang="zh-CN" altLang="zh-CN" sz="2000" dirty="0"/>
              <a:t>垄断竞争市场上企业的需求曲线和完全垄断市场上的企业相同，均向右下方倾斜。</a:t>
            </a:r>
          </a:p>
          <a:p>
            <a:pPr>
              <a:lnSpc>
                <a:spcPct val="150000"/>
              </a:lnSpc>
            </a:pPr>
            <a:r>
              <a:rPr lang="zh-CN" altLang="zh-CN" sz="2000" dirty="0"/>
              <a:t>垄断竞争企业与完全垄断企业需求曲线的不同：</a:t>
            </a:r>
          </a:p>
          <a:p>
            <a:pPr>
              <a:lnSpc>
                <a:spcPct val="150000"/>
              </a:lnSpc>
            </a:pPr>
            <a:r>
              <a:rPr lang="zh-CN" altLang="en-US" sz="2000" dirty="0"/>
              <a:t>第一，</a:t>
            </a:r>
            <a:r>
              <a:rPr lang="zh-CN" altLang="zh-CN" sz="2000" dirty="0"/>
              <a:t>垄断竞争企业需求曲线不是市场需求曲线，而是每一个具体企业的需求曲线。完全垄断企业的需求曲线既是企业的需求曲线，也是市场的需求曲线。</a:t>
            </a:r>
          </a:p>
          <a:p>
            <a:pPr>
              <a:lnSpc>
                <a:spcPct val="150000"/>
              </a:lnSpc>
            </a:pPr>
            <a:r>
              <a:rPr lang="zh-CN" altLang="en-US" sz="2000" dirty="0"/>
              <a:t>第二，</a:t>
            </a:r>
            <a:r>
              <a:rPr lang="zh-CN" altLang="zh-CN" sz="2000" dirty="0"/>
              <a:t>垄断竞争企业的需求曲线比完全垄断企业需求曲线具有更大的弹性</a:t>
            </a:r>
            <a:endParaRPr lang="en-US" altLang="zh-CN" sz="2000" dirty="0"/>
          </a:p>
          <a:p>
            <a:pPr>
              <a:lnSpc>
                <a:spcPct val="150000"/>
              </a:lnSpc>
            </a:pPr>
            <a:r>
              <a:rPr lang="zh-CN" altLang="zh-CN" sz="2000" dirty="0"/>
              <a:t>（</a:t>
            </a:r>
            <a:r>
              <a:rPr lang="en-US" altLang="zh-CN" sz="2000" dirty="0"/>
              <a:t>2</a:t>
            </a:r>
            <a:r>
              <a:rPr lang="zh-CN" altLang="zh-CN" sz="2000" dirty="0"/>
              <a:t>）</a:t>
            </a:r>
            <a:r>
              <a:rPr lang="zh-CN" altLang="en-US" sz="2000" dirty="0"/>
              <a:t>垄断竞争企业利润最大化原则：</a:t>
            </a:r>
            <a:endParaRPr lang="en-US" altLang="zh-CN" sz="2000" dirty="0"/>
          </a:p>
          <a:p>
            <a:pPr>
              <a:lnSpc>
                <a:spcPct val="150000"/>
              </a:lnSpc>
            </a:pPr>
            <a:r>
              <a:rPr lang="zh-CN" altLang="zh-CN" sz="2000" dirty="0"/>
              <a:t>边际收益</a:t>
            </a:r>
            <a:r>
              <a:rPr lang="en-US" altLang="zh-CN" sz="2000" dirty="0"/>
              <a:t>=</a:t>
            </a:r>
            <a:r>
              <a:rPr lang="zh-CN" altLang="zh-CN" sz="2000" dirty="0"/>
              <a:t>边际成本</a:t>
            </a:r>
            <a:r>
              <a:rPr lang="zh-CN" altLang="en-US" sz="2000" dirty="0"/>
              <a:t>，</a:t>
            </a:r>
            <a:r>
              <a:rPr lang="zh-CN" altLang="zh-CN" sz="2000" dirty="0"/>
              <a:t>产量为均衡产量，价格为均衡价格。</a:t>
            </a:r>
            <a:endParaRPr lang="en-US" altLang="zh-CN" sz="2000" dirty="0"/>
          </a:p>
        </p:txBody>
      </p:sp>
      <p:sp>
        <p:nvSpPr>
          <p:cNvPr id="22" name="文本框 21"/>
          <p:cNvSpPr txBox="1"/>
          <p:nvPr/>
        </p:nvSpPr>
        <p:spPr>
          <a:xfrm>
            <a:off x="235046" y="769627"/>
            <a:ext cx="10596797" cy="960776"/>
          </a:xfrm>
          <a:prstGeom prst="rect">
            <a:avLst/>
          </a:prstGeom>
          <a:noFill/>
        </p:spPr>
        <p:txBody>
          <a:bodyPr wrap="square" rtlCol="0">
            <a:spAutoFit/>
          </a:bodyPr>
          <a:lstStyle/>
          <a:p>
            <a:pPr>
              <a:lnSpc>
                <a:spcPct val="150000"/>
              </a:lnSpc>
              <a:defRPr/>
            </a:pPr>
            <a:r>
              <a:rPr lang="zh-CN" altLang="en-US" sz="2000" dirty="0">
                <a:sym typeface="+mn-ea"/>
              </a:rPr>
              <a:t>四、</a:t>
            </a:r>
            <a:r>
              <a:rPr lang="zh-CN" altLang="en-US" sz="2000" dirty="0"/>
              <a:t>垄断竞争市场和寡头垄断市场上生产者的行为</a:t>
            </a:r>
          </a:p>
          <a:p>
            <a:pPr>
              <a:lnSpc>
                <a:spcPct val="150000"/>
              </a:lnSpc>
              <a:defRPr/>
            </a:pPr>
            <a:r>
              <a:rPr lang="en-US" altLang="zh-CN" sz="2000" dirty="0">
                <a:sym typeface="+mn-lt"/>
              </a:rPr>
              <a:t>1.</a:t>
            </a:r>
            <a:r>
              <a:rPr lang="zh-CN" altLang="en-US" sz="2000" dirty="0"/>
              <a:t>垄断竞争市场上生产者的行为</a:t>
            </a:r>
            <a:endParaRPr lang="zh-CN" altLang="en-US" sz="2000" dirty="0">
              <a:sym typeface="+mn-lt"/>
            </a:endParaRPr>
          </a:p>
        </p:txBody>
      </p:sp>
    </p:spTree>
    <p:extLst>
      <p:ext uri="{BB962C8B-B14F-4D97-AF65-F5344CB8AC3E}">
        <p14:creationId xmlns:p14="http://schemas.microsoft.com/office/powerpoint/2010/main" val="1008971042"/>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90308" y="1396396"/>
            <a:ext cx="12011383" cy="4454040"/>
          </a:xfrm>
          <a:prstGeom prst="rect">
            <a:avLst/>
          </a:prstGeom>
          <a:noFill/>
        </p:spPr>
        <p:txBody>
          <a:bodyPr wrap="square" lIns="0" rIns="0" bIns="0" rtlCol="0">
            <a:spAutoFit/>
          </a:bodyPr>
          <a:lstStyle/>
          <a:p>
            <a:r>
              <a:rPr lang="en-US" altLang="zh-CN" sz="2000" dirty="0"/>
              <a:t>2.</a:t>
            </a:r>
            <a:r>
              <a:rPr lang="zh-CN" altLang="en-US" sz="2000" dirty="0"/>
              <a:t>寡头垄断市场上生产者的行为</a:t>
            </a:r>
            <a:endParaRPr lang="en-US" altLang="zh-CN" sz="2000" dirty="0"/>
          </a:p>
          <a:p>
            <a:pPr>
              <a:lnSpc>
                <a:spcPct val="150000"/>
              </a:lnSpc>
            </a:pPr>
            <a:r>
              <a:rPr lang="zh-CN" altLang="zh-CN" sz="2000" dirty="0"/>
              <a:t>寡头垄断市场上价格形成的模型：</a:t>
            </a:r>
          </a:p>
          <a:p>
            <a:pPr>
              <a:lnSpc>
                <a:spcPct val="150000"/>
              </a:lnSpc>
            </a:pPr>
            <a:r>
              <a:rPr lang="zh-CN" altLang="en-US" sz="2000" dirty="0"/>
              <a:t>（</a:t>
            </a:r>
            <a:r>
              <a:rPr lang="en-US" altLang="zh-CN" sz="2000" dirty="0"/>
              <a:t>1</a:t>
            </a:r>
            <a:r>
              <a:rPr lang="zh-CN" altLang="en-US" sz="2000" dirty="0"/>
              <a:t>）</a:t>
            </a:r>
            <a:r>
              <a:rPr lang="zh-CN" altLang="zh-CN" sz="2000" dirty="0"/>
              <a:t>协议价格制</a:t>
            </a:r>
            <a:r>
              <a:rPr lang="zh-CN" altLang="en-US" sz="2000" dirty="0"/>
              <a:t>：</a:t>
            </a:r>
            <a:endParaRPr lang="en-US" altLang="zh-CN" sz="2000" dirty="0"/>
          </a:p>
          <a:p>
            <a:pPr>
              <a:lnSpc>
                <a:spcPct val="150000"/>
              </a:lnSpc>
            </a:pPr>
            <a:r>
              <a:rPr lang="zh-CN" altLang="zh-CN" sz="2000" dirty="0"/>
              <a:t>生产者或销售者之间存在着某种市场份额划分协议条件下，生产者或销售者之间共同维持一个协议价格，使得行业净收益最大。其方式是限制各生产者的产量，使行业边际收益等于行业边际成本。</a:t>
            </a:r>
          </a:p>
          <a:p>
            <a:pPr>
              <a:lnSpc>
                <a:spcPct val="150000"/>
              </a:lnSpc>
            </a:pPr>
            <a:r>
              <a:rPr lang="zh-CN" altLang="zh-CN" sz="2000" dirty="0"/>
              <a:t>【注</a:t>
            </a:r>
            <a:r>
              <a:rPr lang="en-US" altLang="zh-CN" sz="2000" dirty="0"/>
              <a:t>1</a:t>
            </a:r>
            <a:r>
              <a:rPr lang="zh-CN" altLang="zh-CN" sz="2000" dirty="0"/>
              <a:t>】卡特尔：联合起来行动的企业集团，世界最著名的卡特尔是石油生产输出国组织欧佩克（</a:t>
            </a:r>
            <a:r>
              <a:rPr lang="en-US" altLang="zh-CN" sz="2000" dirty="0"/>
              <a:t>OPEC</a:t>
            </a:r>
            <a:r>
              <a:rPr lang="zh-CN" altLang="zh-CN" sz="2000" dirty="0"/>
              <a:t>）</a:t>
            </a:r>
            <a:r>
              <a:rPr lang="en-US" altLang="zh-CN" sz="2000" dirty="0"/>
              <a:t>.</a:t>
            </a:r>
            <a:endParaRPr lang="zh-CN" altLang="zh-CN" sz="2000" dirty="0"/>
          </a:p>
          <a:p>
            <a:pPr>
              <a:lnSpc>
                <a:spcPct val="150000"/>
              </a:lnSpc>
            </a:pPr>
            <a:r>
              <a:rPr lang="zh-CN" altLang="zh-CN" sz="2000" dirty="0"/>
              <a:t>【注</a:t>
            </a:r>
            <a:r>
              <a:rPr lang="en-US" altLang="zh-CN" sz="2000" dirty="0"/>
              <a:t>2</a:t>
            </a:r>
            <a:r>
              <a:rPr lang="zh-CN" altLang="zh-CN" sz="2000" dirty="0"/>
              <a:t>】一个卡特尔与完全垄断者的差别</a:t>
            </a:r>
          </a:p>
          <a:p>
            <a:pPr>
              <a:lnSpc>
                <a:spcPct val="150000"/>
              </a:lnSpc>
            </a:pPr>
            <a:r>
              <a:rPr lang="zh-CN" altLang="zh-CN" sz="2000" dirty="0"/>
              <a:t>（</a:t>
            </a:r>
            <a:r>
              <a:rPr lang="en-US" altLang="zh-CN" sz="2000" dirty="0"/>
              <a:t>1</a:t>
            </a:r>
            <a:r>
              <a:rPr lang="zh-CN" altLang="zh-CN" sz="2000" dirty="0"/>
              <a:t>）卡特尔很少能控制整个市场，因此它们必须考虑定价决策会如何影响非卡特尔企业的行为。</a:t>
            </a:r>
          </a:p>
          <a:p>
            <a:pPr>
              <a:lnSpc>
                <a:spcPct val="150000"/>
              </a:lnSpc>
            </a:pPr>
            <a:r>
              <a:rPr lang="zh-CN" altLang="zh-CN" sz="2000" dirty="0"/>
              <a:t>（</a:t>
            </a:r>
            <a:r>
              <a:rPr lang="en-US" altLang="zh-CN" sz="2000" dirty="0"/>
              <a:t>2</a:t>
            </a:r>
            <a:r>
              <a:rPr lang="zh-CN" altLang="zh-CN" sz="2000" dirty="0"/>
              <a:t>）一个卡特尔成员不是一个大公司的一部分，它们可能在利润诱惑下违反协议。</a:t>
            </a:r>
          </a:p>
          <a:p>
            <a:pPr>
              <a:lnSpc>
                <a:spcPct val="150000"/>
              </a:lnSpc>
            </a:pPr>
            <a:r>
              <a:rPr lang="zh-CN" altLang="zh-CN" sz="2000" dirty="0"/>
              <a:t>【注</a:t>
            </a:r>
            <a:r>
              <a:rPr lang="en-US" altLang="zh-CN" sz="2000" dirty="0"/>
              <a:t>3</a:t>
            </a:r>
            <a:r>
              <a:rPr lang="zh-CN" altLang="zh-CN" sz="2000" dirty="0"/>
              <a:t>】我国企业之间实施共谋或卡特尔是一种违法行为，受到反垄断法律法规的严格禁止。</a:t>
            </a:r>
          </a:p>
        </p:txBody>
      </p:sp>
    </p:spTree>
    <p:extLst>
      <p:ext uri="{BB962C8B-B14F-4D97-AF65-F5344CB8AC3E}">
        <p14:creationId xmlns:p14="http://schemas.microsoft.com/office/powerpoint/2010/main" val="1424859110"/>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505338" y="1683562"/>
            <a:ext cx="11559625" cy="2253437"/>
          </a:xfrm>
          <a:prstGeom prst="rect">
            <a:avLst/>
          </a:prstGeom>
          <a:noFill/>
        </p:spPr>
        <p:txBody>
          <a:bodyPr wrap="square" lIns="0" rIns="0" bIns="0" rtlCol="0">
            <a:spAutoFit/>
          </a:bodyPr>
          <a:lstStyle/>
          <a:p>
            <a:pPr>
              <a:lnSpc>
                <a:spcPct val="150000"/>
              </a:lnSpc>
            </a:pPr>
            <a:endParaRPr lang="zh-CN" altLang="en-US" dirty="0"/>
          </a:p>
          <a:p>
            <a:pPr>
              <a:lnSpc>
                <a:spcPct val="150000"/>
              </a:lnSpc>
            </a:pPr>
            <a:r>
              <a:rPr lang="zh-CN" altLang="en-US" sz="2000" dirty="0"/>
              <a:t>（</a:t>
            </a:r>
            <a:r>
              <a:rPr lang="en-US" altLang="zh-CN" sz="2000" dirty="0"/>
              <a:t>2</a:t>
            </a:r>
            <a:r>
              <a:rPr lang="zh-CN" altLang="en-US" sz="2000" dirty="0"/>
              <a:t>）</a:t>
            </a:r>
            <a:r>
              <a:rPr lang="zh-CN" altLang="zh-CN" sz="2000" dirty="0"/>
              <a:t>价格领袖制</a:t>
            </a:r>
            <a:endParaRPr lang="en-US" altLang="zh-CN" sz="2000" dirty="0"/>
          </a:p>
          <a:p>
            <a:pPr>
              <a:lnSpc>
                <a:spcPct val="150000"/>
              </a:lnSpc>
            </a:pPr>
            <a:r>
              <a:rPr lang="zh-CN" altLang="zh-CN" sz="2000" dirty="0"/>
              <a:t>行业中某一个占支配地位的企业率先确定价格，其他企业则参照这个价格来制定和调整本企业产品的价格，与其保持一致。</a:t>
            </a:r>
          </a:p>
          <a:p>
            <a:pPr>
              <a:lnSpc>
                <a:spcPct val="150000"/>
              </a:lnSpc>
            </a:pPr>
            <a:r>
              <a:rPr lang="zh-CN" altLang="zh-CN" sz="2000" dirty="0"/>
              <a:t>【注】领袖企业在确定产品价格时，不能只考虑本企业利益，还必须考虑到整个行业的供求状况</a:t>
            </a:r>
          </a:p>
        </p:txBody>
      </p:sp>
    </p:spTree>
    <p:extLst>
      <p:ext uri="{BB962C8B-B14F-4D97-AF65-F5344CB8AC3E}">
        <p14:creationId xmlns:p14="http://schemas.microsoft.com/office/powerpoint/2010/main" val="2021324318"/>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96914" y="922801"/>
            <a:ext cx="9363592" cy="5748497"/>
          </a:xfrm>
          <a:prstGeom prst="rect">
            <a:avLst/>
          </a:prstGeom>
          <a:noFill/>
        </p:spPr>
        <p:txBody>
          <a:bodyPr wrap="square" rtlCol="0" anchor="t">
            <a:spAutoFit/>
          </a:bodyPr>
          <a:lstStyle/>
          <a:p>
            <a:pPr algn="ctr" fontAlgn="base" latinLnBrk="1">
              <a:lnSpc>
                <a:spcPct val="150000"/>
              </a:lnSpc>
            </a:pPr>
            <a:r>
              <a:rPr lang="zh-CN" altLang="en-US" sz="2400" b="1" dirty="0"/>
              <a:t>练习题</a:t>
            </a:r>
            <a:endParaRPr lang="en-US" altLang="zh-CN" sz="2400" b="1" dirty="0"/>
          </a:p>
          <a:p>
            <a:pPr fontAlgn="base">
              <a:lnSpc>
                <a:spcPct val="150000"/>
              </a:lnSpc>
            </a:pPr>
            <a:r>
              <a:rPr lang="zh-CN" altLang="en-US" sz="2000" dirty="0"/>
              <a:t>单选：</a:t>
            </a:r>
            <a:endParaRPr lang="en-US" altLang="zh-CN" sz="2000" dirty="0"/>
          </a:p>
          <a:p>
            <a:pPr>
              <a:lnSpc>
                <a:spcPct val="150000"/>
              </a:lnSpc>
            </a:pPr>
            <a:r>
              <a:rPr lang="en-US" altLang="zh-CN" sz="2000" dirty="0"/>
              <a:t>1</a:t>
            </a:r>
            <a:r>
              <a:rPr lang="zh-CN" altLang="en-US" sz="2000" dirty="0"/>
              <a:t>、</a:t>
            </a:r>
            <a:r>
              <a:rPr lang="zh-CN" altLang="zh-CN" sz="2000" dirty="0"/>
              <a:t>下列市场中属于寡头垄断市场的是</a:t>
            </a:r>
            <a:r>
              <a:rPr lang="en-US" altLang="zh-CN" sz="2000" dirty="0"/>
              <a:t>(     )</a:t>
            </a:r>
            <a:r>
              <a:rPr lang="zh-CN" altLang="zh-CN" sz="2000" dirty="0"/>
              <a:t>。</a:t>
            </a:r>
          </a:p>
          <a:p>
            <a:pPr>
              <a:lnSpc>
                <a:spcPct val="150000"/>
              </a:lnSpc>
            </a:pPr>
            <a:r>
              <a:rPr lang="zh-CN" altLang="zh-CN" sz="2000" dirty="0"/>
              <a:t>　　</a:t>
            </a:r>
            <a:r>
              <a:rPr lang="en-US" altLang="zh-CN" sz="2000" dirty="0"/>
              <a:t>A.</a:t>
            </a:r>
            <a:r>
              <a:rPr lang="zh-CN" altLang="zh-CN" sz="2000" dirty="0"/>
              <a:t>石油　　</a:t>
            </a:r>
            <a:r>
              <a:rPr lang="en-US" altLang="zh-CN" sz="2000" dirty="0"/>
              <a:t>B.</a:t>
            </a:r>
            <a:r>
              <a:rPr lang="zh-CN" altLang="zh-CN" sz="2000" dirty="0"/>
              <a:t>啤酒</a:t>
            </a:r>
          </a:p>
          <a:p>
            <a:pPr>
              <a:lnSpc>
                <a:spcPct val="150000"/>
              </a:lnSpc>
            </a:pPr>
            <a:r>
              <a:rPr lang="zh-CN" altLang="zh-CN" sz="2000" dirty="0"/>
              <a:t>　　</a:t>
            </a:r>
            <a:r>
              <a:rPr lang="en-US" altLang="zh-CN" sz="2000" dirty="0"/>
              <a:t>C.</a:t>
            </a:r>
            <a:r>
              <a:rPr lang="zh-CN" altLang="zh-CN" sz="2000" dirty="0"/>
              <a:t>电力　　</a:t>
            </a:r>
            <a:r>
              <a:rPr lang="en-US" altLang="zh-CN" sz="2000" dirty="0"/>
              <a:t>D.</a:t>
            </a:r>
            <a:r>
              <a:rPr lang="zh-CN" altLang="zh-CN" sz="2000" dirty="0"/>
              <a:t>服装</a:t>
            </a:r>
          </a:p>
          <a:p>
            <a:pPr>
              <a:lnSpc>
                <a:spcPct val="150000"/>
              </a:lnSpc>
            </a:pPr>
            <a:r>
              <a:rPr lang="en-US" altLang="zh-CN" sz="2000" dirty="0"/>
              <a:t>2</a:t>
            </a:r>
            <a:r>
              <a:rPr lang="zh-CN" altLang="zh-CN" sz="2000" dirty="0"/>
              <a:t>、完全竞争企业的需求曲线</a:t>
            </a:r>
            <a:r>
              <a:rPr lang="en-US" altLang="zh-CN" sz="2000" dirty="0"/>
              <a:t>(     )</a:t>
            </a:r>
            <a:r>
              <a:rPr lang="zh-CN" altLang="zh-CN" sz="2000" dirty="0"/>
              <a:t>。</a:t>
            </a:r>
          </a:p>
          <a:p>
            <a:pPr>
              <a:lnSpc>
                <a:spcPct val="150000"/>
              </a:lnSpc>
            </a:pPr>
            <a:r>
              <a:rPr lang="zh-CN" altLang="zh-CN" sz="2000" dirty="0"/>
              <a:t>　　</a:t>
            </a:r>
            <a:r>
              <a:rPr lang="en-US" altLang="zh-CN" sz="2000" dirty="0"/>
              <a:t>A.</a:t>
            </a:r>
            <a:r>
              <a:rPr lang="zh-CN" altLang="zh-CN" sz="2000" dirty="0"/>
              <a:t>向右下方倾斜</a:t>
            </a:r>
            <a:r>
              <a:rPr lang="en-US" altLang="zh-CN" sz="2000" dirty="0"/>
              <a:t>          </a:t>
            </a:r>
            <a:r>
              <a:rPr lang="zh-CN" altLang="zh-CN" sz="2000" dirty="0"/>
              <a:t>　　</a:t>
            </a:r>
            <a:r>
              <a:rPr lang="en-US" altLang="zh-CN" sz="2000" dirty="0"/>
              <a:t>  B.</a:t>
            </a:r>
            <a:r>
              <a:rPr lang="zh-CN" altLang="zh-CN" sz="2000" dirty="0"/>
              <a:t>平行于横轴</a:t>
            </a:r>
          </a:p>
          <a:p>
            <a:pPr>
              <a:lnSpc>
                <a:spcPct val="150000"/>
              </a:lnSpc>
            </a:pPr>
            <a:r>
              <a:rPr lang="zh-CN" altLang="zh-CN" sz="2000" dirty="0"/>
              <a:t>　　</a:t>
            </a:r>
            <a:r>
              <a:rPr lang="en-US" altLang="zh-CN" sz="2000" dirty="0"/>
              <a:t>C.</a:t>
            </a:r>
            <a:r>
              <a:rPr lang="zh-CN" altLang="zh-CN" sz="2000" dirty="0"/>
              <a:t>和市场需求曲线相同　　</a:t>
            </a:r>
            <a:r>
              <a:rPr lang="en-US" altLang="zh-CN" sz="2000" dirty="0"/>
              <a:t> D.</a:t>
            </a:r>
            <a:r>
              <a:rPr lang="zh-CN" altLang="zh-CN" sz="2000" dirty="0"/>
              <a:t>是一条垂直线</a:t>
            </a:r>
          </a:p>
          <a:p>
            <a:pPr>
              <a:lnSpc>
                <a:spcPct val="150000"/>
              </a:lnSpc>
            </a:pPr>
            <a:r>
              <a:rPr lang="en-US" altLang="zh-CN" sz="2000" dirty="0"/>
              <a:t>3</a:t>
            </a:r>
            <a:r>
              <a:rPr lang="zh-CN" altLang="zh-CN" sz="2000" dirty="0"/>
              <a:t>、在完全竞争市场上</a:t>
            </a:r>
            <a:r>
              <a:rPr lang="en-US" altLang="zh-CN" sz="2000" dirty="0"/>
              <a:t>,</a:t>
            </a:r>
            <a:r>
              <a:rPr lang="zh-CN" altLang="zh-CN" sz="2000" dirty="0"/>
              <a:t>整个行业的需求曲线</a:t>
            </a:r>
            <a:r>
              <a:rPr lang="en-US" altLang="zh-CN" sz="2000" dirty="0"/>
              <a:t>(     )</a:t>
            </a:r>
            <a:r>
              <a:rPr lang="zh-CN" altLang="zh-CN" sz="2000" dirty="0"/>
              <a:t>。</a:t>
            </a:r>
          </a:p>
          <a:p>
            <a:pPr>
              <a:lnSpc>
                <a:spcPct val="150000"/>
              </a:lnSpc>
            </a:pPr>
            <a:r>
              <a:rPr lang="zh-CN" altLang="zh-CN" sz="2000" dirty="0"/>
              <a:t>　　</a:t>
            </a:r>
            <a:r>
              <a:rPr lang="en-US" altLang="zh-CN" sz="2000" dirty="0"/>
              <a:t>A.</a:t>
            </a:r>
            <a:r>
              <a:rPr lang="zh-CN" altLang="zh-CN" sz="2000" dirty="0"/>
              <a:t>与个别企业需求曲线一致</a:t>
            </a:r>
            <a:r>
              <a:rPr lang="en-US" altLang="zh-CN" sz="2000" dirty="0"/>
              <a:t> </a:t>
            </a:r>
            <a:r>
              <a:rPr lang="zh-CN" altLang="zh-CN" sz="2000" dirty="0"/>
              <a:t>　</a:t>
            </a:r>
            <a:r>
              <a:rPr lang="en-US" altLang="zh-CN" sz="2000" dirty="0"/>
              <a:t> </a:t>
            </a:r>
            <a:r>
              <a:rPr lang="zh-CN" altLang="zh-CN" sz="2000" dirty="0"/>
              <a:t>　</a:t>
            </a:r>
            <a:r>
              <a:rPr lang="en-US" altLang="zh-CN" sz="2000" dirty="0"/>
              <a:t>B.</a:t>
            </a:r>
            <a:r>
              <a:rPr lang="zh-CN" altLang="zh-CN" sz="2000" dirty="0"/>
              <a:t>是向右下方倾斜的</a:t>
            </a:r>
          </a:p>
          <a:p>
            <a:pPr>
              <a:lnSpc>
                <a:spcPct val="150000"/>
              </a:lnSpc>
            </a:pPr>
            <a:r>
              <a:rPr lang="zh-CN" altLang="zh-CN" sz="2000" dirty="0"/>
              <a:t>　　</a:t>
            </a:r>
            <a:r>
              <a:rPr lang="en-US" altLang="zh-CN" sz="2000" dirty="0"/>
              <a:t>C.</a:t>
            </a:r>
            <a:r>
              <a:rPr lang="zh-CN" altLang="zh-CN" sz="2000" dirty="0"/>
              <a:t>与横轴平行</a:t>
            </a:r>
            <a:r>
              <a:rPr lang="en-US" altLang="zh-CN" sz="2000" dirty="0"/>
              <a:t>                               D.</a:t>
            </a:r>
            <a:r>
              <a:rPr lang="zh-CN" altLang="zh-CN" sz="2000" dirty="0"/>
              <a:t>不影响市场价格</a:t>
            </a:r>
          </a:p>
          <a:p>
            <a:pPr fontAlgn="base" latinLnBrk="1">
              <a:lnSpc>
                <a:spcPct val="150000"/>
              </a:lnSpc>
            </a:pPr>
            <a:endParaRPr lang="en-US" altLang="zh-CN" sz="2400" dirty="0">
              <a:solidFill>
                <a:srgbClr val="FF0000"/>
              </a:solidFill>
            </a:endParaRPr>
          </a:p>
        </p:txBody>
      </p:sp>
    </p:spTree>
    <p:extLst>
      <p:ext uri="{BB962C8B-B14F-4D97-AF65-F5344CB8AC3E}">
        <p14:creationId xmlns:p14="http://schemas.microsoft.com/office/powerpoint/2010/main" val="3674704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51915"/>
            <a:ext cx="9779000" cy="1384995"/>
          </a:xfrm>
          <a:prstGeom prst="rect">
            <a:avLst/>
          </a:prstGeom>
          <a:noFill/>
        </p:spPr>
        <p:txBody>
          <a:bodyPr wrap="square" rtlCol="0" anchor="t">
            <a:spAutoFit/>
          </a:bodyPr>
          <a:lstStyle/>
          <a:p>
            <a:pPr algn="l">
              <a:lnSpc>
                <a:spcPct val="150000"/>
              </a:lnSpc>
              <a:defRPr/>
            </a:pPr>
            <a:r>
              <a:rPr lang="zh-CN" altLang="en-US" sz="2000" dirty="0">
                <a:sym typeface="+mn-ea"/>
              </a:rPr>
              <a:t>二、</a:t>
            </a:r>
            <a:r>
              <a:rPr lang="zh-CN" altLang="en-US" sz="2000" dirty="0">
                <a:sym typeface="+mn-lt"/>
              </a:rPr>
              <a:t>完全竞争市场中生产者的行为</a:t>
            </a:r>
          </a:p>
          <a:p>
            <a:pPr algn="l">
              <a:lnSpc>
                <a:spcPct val="150000"/>
              </a:lnSpc>
              <a:buClrTx/>
              <a:buSzTx/>
              <a:buFontTx/>
            </a:pPr>
            <a:r>
              <a:rPr lang="en-US" altLang="zh-CN" sz="2000" dirty="0">
                <a:sym typeface="+mn-ea"/>
              </a:rPr>
              <a:t>1.</a:t>
            </a:r>
            <a:r>
              <a:rPr lang="zh-CN" altLang="en-US" sz="2000" dirty="0">
                <a:sym typeface="+mn-lt"/>
              </a:rPr>
              <a:t>完全竞争市场行业的供求曲线和个别企业的需求曲线</a:t>
            </a:r>
          </a:p>
          <a:p>
            <a:pPr algn="l">
              <a:lnSpc>
                <a:spcPct val="100000"/>
              </a:lnSpc>
              <a:buClrTx/>
              <a:buSzTx/>
              <a:buFontTx/>
            </a:pPr>
            <a:endParaRPr lang="zh-CN" altLang="en-US" sz="2400" dirty="0">
              <a:solidFill>
                <a:schemeClr val="bg1"/>
              </a:solidFill>
              <a:sym typeface="+mn-lt"/>
            </a:endParaRPr>
          </a:p>
        </p:txBody>
      </p:sp>
      <p:pic>
        <p:nvPicPr>
          <p:cNvPr id="2" name="图片 1"/>
          <p:cNvPicPr>
            <a:picLocks noChangeAspect="1"/>
          </p:cNvPicPr>
          <p:nvPr/>
        </p:nvPicPr>
        <p:blipFill>
          <a:blip r:embed="rId4"/>
          <a:stretch>
            <a:fillRect/>
          </a:stretch>
        </p:blipFill>
        <p:spPr>
          <a:xfrm>
            <a:off x="2057400" y="2400300"/>
            <a:ext cx="7653020" cy="385699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96914" y="922801"/>
            <a:ext cx="9363592" cy="6579493"/>
          </a:xfrm>
          <a:prstGeom prst="rect">
            <a:avLst/>
          </a:prstGeom>
          <a:noFill/>
        </p:spPr>
        <p:txBody>
          <a:bodyPr wrap="square" rtlCol="0" anchor="t">
            <a:spAutoFit/>
          </a:bodyPr>
          <a:lstStyle/>
          <a:p>
            <a:pPr>
              <a:lnSpc>
                <a:spcPct val="150000"/>
              </a:lnSpc>
            </a:pPr>
            <a:r>
              <a:rPr lang="en-US" altLang="zh-CN" sz="2000" dirty="0"/>
              <a:t>4</a:t>
            </a:r>
            <a:r>
              <a:rPr lang="zh-CN" altLang="en-US" sz="2000" dirty="0"/>
              <a:t>、</a:t>
            </a:r>
            <a:r>
              <a:rPr lang="zh-CN" altLang="zh-CN" sz="2000" dirty="0"/>
              <a:t>在完全竞争市场上，企业在进行产量决策时的依据是</a:t>
            </a:r>
            <a:r>
              <a:rPr lang="en-US" altLang="zh-CN" sz="2000" dirty="0"/>
              <a:t>(</a:t>
            </a:r>
            <a:r>
              <a:rPr lang="zh-CN" altLang="zh-CN" sz="2000" dirty="0"/>
              <a:t>　　</a:t>
            </a:r>
            <a:r>
              <a:rPr lang="en-US" altLang="zh-CN" sz="2000" dirty="0"/>
              <a:t>)</a:t>
            </a:r>
            <a:r>
              <a:rPr lang="zh-CN" altLang="zh-CN" sz="2000" dirty="0"/>
              <a:t>。</a:t>
            </a:r>
          </a:p>
          <a:p>
            <a:pPr>
              <a:lnSpc>
                <a:spcPct val="150000"/>
              </a:lnSpc>
            </a:pPr>
            <a:r>
              <a:rPr lang="en-US" altLang="zh-CN" sz="2000" dirty="0"/>
              <a:t>      A.</a:t>
            </a:r>
            <a:r>
              <a:rPr lang="zh-CN" altLang="zh-CN" sz="2000" dirty="0"/>
              <a:t>边际成本等于边际收益的原则</a:t>
            </a:r>
          </a:p>
          <a:p>
            <a:pPr>
              <a:lnSpc>
                <a:spcPct val="150000"/>
              </a:lnSpc>
            </a:pPr>
            <a:r>
              <a:rPr lang="en-US" altLang="zh-CN" sz="2000" dirty="0"/>
              <a:t>      B.</a:t>
            </a:r>
            <a:r>
              <a:rPr lang="zh-CN" altLang="zh-CN" sz="2000" dirty="0"/>
              <a:t>边际成本小于边际收益的原则</a:t>
            </a:r>
          </a:p>
          <a:p>
            <a:pPr>
              <a:lnSpc>
                <a:spcPct val="150000"/>
              </a:lnSpc>
            </a:pPr>
            <a:r>
              <a:rPr lang="zh-CN" altLang="zh-CN" sz="2000" dirty="0"/>
              <a:t>　</a:t>
            </a:r>
            <a:r>
              <a:rPr lang="en-US" altLang="zh-CN" sz="2000" dirty="0"/>
              <a:t>  C.</a:t>
            </a:r>
            <a:r>
              <a:rPr lang="zh-CN" altLang="zh-CN" sz="2000" dirty="0"/>
              <a:t>边际成本大于边际收益的原则</a:t>
            </a:r>
          </a:p>
          <a:p>
            <a:pPr>
              <a:lnSpc>
                <a:spcPct val="150000"/>
              </a:lnSpc>
            </a:pPr>
            <a:r>
              <a:rPr lang="en-US" altLang="zh-CN" sz="2000" dirty="0"/>
              <a:t>      D.</a:t>
            </a:r>
            <a:r>
              <a:rPr lang="zh-CN" altLang="zh-CN" sz="2000" dirty="0"/>
              <a:t>边际成本为零的原则</a:t>
            </a:r>
            <a:endParaRPr lang="en-US" altLang="zh-CN" sz="2000" dirty="0"/>
          </a:p>
          <a:p>
            <a:pPr>
              <a:lnSpc>
                <a:spcPct val="150000"/>
              </a:lnSpc>
            </a:pPr>
            <a:r>
              <a:rPr lang="en-US" altLang="zh-CN" sz="2000" dirty="0"/>
              <a:t>5</a:t>
            </a:r>
            <a:r>
              <a:rPr lang="zh-CN" altLang="en-US" sz="2000" dirty="0"/>
              <a:t>、</a:t>
            </a:r>
            <a:r>
              <a:rPr lang="zh-CN" altLang="zh-CN" sz="2000" dirty="0"/>
              <a:t>关于完全垄断企业的收益曲线的说法中正确的是（</a:t>
            </a:r>
            <a:r>
              <a:rPr lang="en-US" altLang="zh-CN" sz="2000" dirty="0"/>
              <a:t>   </a:t>
            </a:r>
            <a:r>
              <a:rPr lang="zh-CN" altLang="zh-CN" sz="2000" dirty="0"/>
              <a:t>）</a:t>
            </a:r>
          </a:p>
          <a:p>
            <a:pPr>
              <a:lnSpc>
                <a:spcPct val="150000"/>
              </a:lnSpc>
            </a:pPr>
            <a:r>
              <a:rPr lang="en-US" altLang="zh-CN" sz="2000" dirty="0"/>
              <a:t>      A.</a:t>
            </a:r>
            <a:r>
              <a:rPr lang="zh-CN" altLang="zh-CN" sz="2000" dirty="0"/>
              <a:t>边际收益曲线在平均收益曲线的下方</a:t>
            </a:r>
          </a:p>
          <a:p>
            <a:pPr>
              <a:lnSpc>
                <a:spcPct val="150000"/>
              </a:lnSpc>
            </a:pPr>
            <a:r>
              <a:rPr lang="en-US" altLang="zh-CN" sz="2000" dirty="0"/>
              <a:t>      B.</a:t>
            </a:r>
            <a:r>
              <a:rPr lang="zh-CN" altLang="zh-CN" sz="2000" dirty="0"/>
              <a:t>边际收益曲线在平均收益曲线的上方</a:t>
            </a:r>
          </a:p>
          <a:p>
            <a:pPr>
              <a:lnSpc>
                <a:spcPct val="150000"/>
              </a:lnSpc>
            </a:pPr>
            <a:r>
              <a:rPr lang="en-US" altLang="zh-CN" sz="2000" dirty="0"/>
              <a:t>      C.</a:t>
            </a:r>
            <a:r>
              <a:rPr lang="zh-CN" altLang="zh-CN" sz="2000" dirty="0"/>
              <a:t>边际收益曲线与平均收益曲线重合 </a:t>
            </a:r>
          </a:p>
          <a:p>
            <a:pPr>
              <a:lnSpc>
                <a:spcPct val="150000"/>
              </a:lnSpc>
            </a:pPr>
            <a:r>
              <a:rPr lang="en-US" altLang="zh-CN" sz="2000" dirty="0"/>
              <a:t>      D.</a:t>
            </a:r>
            <a:r>
              <a:rPr lang="zh-CN" altLang="zh-CN" sz="2000" dirty="0"/>
              <a:t>边际收益曲线与需求曲线是重合的</a:t>
            </a:r>
          </a:p>
          <a:p>
            <a:pPr>
              <a:lnSpc>
                <a:spcPct val="150000"/>
              </a:lnSpc>
            </a:pPr>
            <a:r>
              <a:rPr lang="en-US" altLang="zh-CN" sz="2000" dirty="0"/>
              <a:t>6</a:t>
            </a:r>
            <a:r>
              <a:rPr lang="zh-CN" altLang="en-US" sz="2000" dirty="0"/>
              <a:t>、</a:t>
            </a:r>
            <a:r>
              <a:rPr lang="zh-CN" altLang="zh-CN" sz="2000" dirty="0"/>
              <a:t>完全竞争市场中企业停产的条件是（</a:t>
            </a:r>
            <a:r>
              <a:rPr lang="en-US" altLang="zh-CN" sz="2000" dirty="0"/>
              <a:t>   </a:t>
            </a:r>
            <a:r>
              <a:rPr lang="zh-CN" altLang="zh-CN" sz="2000" dirty="0"/>
              <a:t>）</a:t>
            </a:r>
          </a:p>
          <a:p>
            <a:pPr>
              <a:lnSpc>
                <a:spcPct val="150000"/>
              </a:lnSpc>
            </a:pPr>
            <a:r>
              <a:rPr lang="en-US" altLang="zh-CN" sz="2000" dirty="0"/>
              <a:t>      A.P&lt;AVC         B.P&gt;ATC             C.P&gt;AVC         D. P&lt;ATC</a:t>
            </a:r>
            <a:endParaRPr lang="zh-CN" altLang="zh-CN" sz="2000" dirty="0"/>
          </a:p>
          <a:p>
            <a:pPr>
              <a:lnSpc>
                <a:spcPct val="150000"/>
              </a:lnSpc>
            </a:pPr>
            <a:endParaRPr lang="zh-CN" altLang="zh-CN" sz="2000" dirty="0"/>
          </a:p>
          <a:p>
            <a:pPr fontAlgn="base" latinLnBrk="1">
              <a:lnSpc>
                <a:spcPct val="150000"/>
              </a:lnSpc>
            </a:pPr>
            <a:endParaRPr lang="en-US" altLang="zh-CN" sz="2400" dirty="0">
              <a:solidFill>
                <a:srgbClr val="FF0000"/>
              </a:solidFill>
            </a:endParaRPr>
          </a:p>
        </p:txBody>
      </p:sp>
    </p:spTree>
    <p:extLst>
      <p:ext uri="{BB962C8B-B14F-4D97-AF65-F5344CB8AC3E}">
        <p14:creationId xmlns:p14="http://schemas.microsoft.com/office/powerpoint/2010/main" val="483215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96914" y="922801"/>
            <a:ext cx="9363592" cy="5656164"/>
          </a:xfrm>
          <a:prstGeom prst="rect">
            <a:avLst/>
          </a:prstGeom>
          <a:noFill/>
        </p:spPr>
        <p:txBody>
          <a:bodyPr wrap="square" rtlCol="0" anchor="t">
            <a:spAutoFit/>
          </a:bodyPr>
          <a:lstStyle/>
          <a:p>
            <a:pPr fontAlgn="base">
              <a:lnSpc>
                <a:spcPct val="150000"/>
              </a:lnSpc>
            </a:pPr>
            <a:r>
              <a:rPr lang="zh-CN" altLang="en-US" sz="2000" dirty="0"/>
              <a:t>多选：</a:t>
            </a:r>
            <a:endParaRPr lang="en-US" altLang="zh-CN" sz="2000" dirty="0"/>
          </a:p>
          <a:p>
            <a:pPr>
              <a:lnSpc>
                <a:spcPct val="150000"/>
              </a:lnSpc>
            </a:pPr>
            <a:r>
              <a:rPr lang="en-US" altLang="zh-CN" sz="2000" dirty="0"/>
              <a:t>1</a:t>
            </a:r>
            <a:r>
              <a:rPr lang="zh-CN" altLang="en-US" sz="2000" dirty="0"/>
              <a:t>、</a:t>
            </a:r>
            <a:r>
              <a:rPr lang="zh-CN" altLang="zh-CN" sz="2000" dirty="0"/>
              <a:t>完全垄断市场的特征有</a:t>
            </a:r>
            <a:r>
              <a:rPr lang="en-US" altLang="zh-CN" sz="2000" dirty="0"/>
              <a:t>(      )</a:t>
            </a:r>
            <a:r>
              <a:rPr lang="zh-CN" altLang="zh-CN" sz="2000" dirty="0"/>
              <a:t>。</a:t>
            </a:r>
          </a:p>
          <a:p>
            <a:pPr>
              <a:lnSpc>
                <a:spcPct val="150000"/>
              </a:lnSpc>
            </a:pPr>
            <a:r>
              <a:rPr lang="zh-CN" altLang="zh-CN" sz="2000" dirty="0"/>
              <a:t>　　</a:t>
            </a:r>
            <a:r>
              <a:rPr lang="en-US" altLang="zh-CN" sz="2000" dirty="0"/>
              <a:t>A.</a:t>
            </a:r>
            <a:r>
              <a:rPr lang="zh-CN" altLang="zh-CN" sz="2000" dirty="0"/>
              <a:t>整个行业内具有很多的生产者和消费者</a:t>
            </a:r>
          </a:p>
          <a:p>
            <a:pPr>
              <a:lnSpc>
                <a:spcPct val="150000"/>
              </a:lnSpc>
            </a:pPr>
            <a:r>
              <a:rPr lang="zh-CN" altLang="zh-CN" sz="2000" dirty="0"/>
              <a:t>　　</a:t>
            </a:r>
            <a:r>
              <a:rPr lang="en-US" altLang="zh-CN" sz="2000" dirty="0"/>
              <a:t>B.</a:t>
            </a:r>
            <a:r>
              <a:rPr lang="zh-CN" altLang="zh-CN" sz="2000" dirty="0"/>
              <a:t>整个行业内只有一个生产者</a:t>
            </a:r>
          </a:p>
          <a:p>
            <a:pPr>
              <a:lnSpc>
                <a:spcPct val="150000"/>
              </a:lnSpc>
            </a:pPr>
            <a:r>
              <a:rPr lang="zh-CN" altLang="zh-CN" sz="2000" dirty="0"/>
              <a:t>　　</a:t>
            </a:r>
            <a:r>
              <a:rPr lang="en-US" altLang="zh-CN" sz="2000" dirty="0"/>
              <a:t>C.</a:t>
            </a:r>
            <a:r>
              <a:rPr lang="zh-CN" altLang="zh-CN" sz="2000" dirty="0"/>
              <a:t>其他企业进入这一市场非常困难</a:t>
            </a:r>
          </a:p>
          <a:p>
            <a:pPr>
              <a:lnSpc>
                <a:spcPct val="150000"/>
              </a:lnSpc>
            </a:pPr>
            <a:r>
              <a:rPr lang="zh-CN" altLang="zh-CN" sz="2000" dirty="0"/>
              <a:t>　　</a:t>
            </a:r>
            <a:r>
              <a:rPr lang="en-US" altLang="zh-CN" sz="2000" dirty="0"/>
              <a:t>D.</a:t>
            </a:r>
            <a:r>
              <a:rPr lang="zh-CN" altLang="zh-CN" sz="2000" dirty="0"/>
              <a:t>企业生产的产品具有差别性</a:t>
            </a:r>
          </a:p>
          <a:p>
            <a:pPr>
              <a:lnSpc>
                <a:spcPct val="150000"/>
              </a:lnSpc>
            </a:pPr>
            <a:r>
              <a:rPr lang="zh-CN" altLang="zh-CN" sz="2000" dirty="0"/>
              <a:t>　　</a:t>
            </a:r>
            <a:r>
              <a:rPr lang="en-US" altLang="zh-CN" sz="2000" dirty="0"/>
              <a:t>E.</a:t>
            </a:r>
            <a:r>
              <a:rPr lang="zh-CN" altLang="zh-CN" sz="2000" dirty="0"/>
              <a:t>少数几个企业控制一个行业的供给</a:t>
            </a:r>
            <a:endParaRPr lang="en-US" altLang="zh-CN" sz="2000" dirty="0"/>
          </a:p>
          <a:p>
            <a:pPr>
              <a:lnSpc>
                <a:spcPct val="150000"/>
              </a:lnSpc>
            </a:pPr>
            <a:r>
              <a:rPr lang="en-US" altLang="zh-CN" sz="2000" dirty="0"/>
              <a:t>2</a:t>
            </a:r>
            <a:r>
              <a:rPr lang="zh-CN" altLang="en-US" sz="2000" dirty="0"/>
              <a:t>、</a:t>
            </a:r>
            <a:r>
              <a:rPr lang="zh-CN" altLang="zh-CN" sz="2000" dirty="0"/>
              <a:t>下列属于寡头垄断市场生产者定价模型的有</a:t>
            </a:r>
            <a:r>
              <a:rPr lang="en-US" altLang="zh-CN" sz="2000" dirty="0"/>
              <a:t>(   </a:t>
            </a:r>
            <a:r>
              <a:rPr lang="zh-CN" altLang="zh-CN" sz="2000" dirty="0"/>
              <a:t>　</a:t>
            </a:r>
            <a:r>
              <a:rPr lang="en-US" altLang="zh-CN" sz="2000" dirty="0"/>
              <a:t>)</a:t>
            </a:r>
            <a:r>
              <a:rPr lang="zh-CN" altLang="zh-CN" sz="2000" dirty="0"/>
              <a:t>。</a:t>
            </a:r>
          </a:p>
          <a:p>
            <a:pPr>
              <a:lnSpc>
                <a:spcPct val="150000"/>
              </a:lnSpc>
            </a:pPr>
            <a:r>
              <a:rPr lang="zh-CN" altLang="zh-CN" sz="2000" dirty="0"/>
              <a:t>　　</a:t>
            </a:r>
            <a:r>
              <a:rPr lang="en-US" altLang="zh-CN" sz="2000" dirty="0"/>
              <a:t>A.</a:t>
            </a:r>
            <a:r>
              <a:rPr lang="zh-CN" altLang="zh-CN" sz="2000" dirty="0"/>
              <a:t>协议价格制</a:t>
            </a:r>
            <a:r>
              <a:rPr lang="en-US" altLang="zh-CN" sz="2000" dirty="0"/>
              <a:t>  </a:t>
            </a:r>
            <a:r>
              <a:rPr lang="zh-CN" altLang="zh-CN" sz="2000" dirty="0"/>
              <a:t>　　</a:t>
            </a:r>
            <a:r>
              <a:rPr lang="en-US" altLang="zh-CN" sz="2000" dirty="0"/>
              <a:t>B.</a:t>
            </a:r>
            <a:r>
              <a:rPr lang="zh-CN" altLang="zh-CN" sz="2000" dirty="0"/>
              <a:t>完全市场价格</a:t>
            </a:r>
          </a:p>
          <a:p>
            <a:pPr>
              <a:lnSpc>
                <a:spcPct val="150000"/>
              </a:lnSpc>
            </a:pPr>
            <a:r>
              <a:rPr lang="zh-CN" altLang="zh-CN" sz="2000" dirty="0"/>
              <a:t>　　</a:t>
            </a:r>
            <a:r>
              <a:rPr lang="en-US" altLang="zh-CN" sz="2000" dirty="0"/>
              <a:t>C.</a:t>
            </a:r>
            <a:r>
              <a:rPr lang="zh-CN" altLang="zh-CN" sz="2000" dirty="0"/>
              <a:t>内部价格</a:t>
            </a:r>
            <a:r>
              <a:rPr lang="en-US" altLang="zh-CN" sz="2000" dirty="0"/>
              <a:t>    </a:t>
            </a:r>
            <a:r>
              <a:rPr lang="zh-CN" altLang="zh-CN" sz="2000" dirty="0"/>
              <a:t>　　</a:t>
            </a:r>
            <a:r>
              <a:rPr lang="en-US" altLang="zh-CN" sz="2000" dirty="0"/>
              <a:t>D.</a:t>
            </a:r>
            <a:r>
              <a:rPr lang="zh-CN" altLang="zh-CN" sz="2000" dirty="0"/>
              <a:t>公开价格　　</a:t>
            </a:r>
            <a:r>
              <a:rPr lang="en-US" altLang="zh-CN" sz="2000" dirty="0"/>
              <a:t>E.</a:t>
            </a:r>
            <a:r>
              <a:rPr lang="zh-CN" altLang="zh-CN" sz="2000" dirty="0"/>
              <a:t>价格领袖制</a:t>
            </a:r>
          </a:p>
          <a:p>
            <a:pPr>
              <a:lnSpc>
                <a:spcPct val="150000"/>
              </a:lnSpc>
            </a:pPr>
            <a:endParaRPr lang="zh-CN" altLang="zh-CN" sz="2000" dirty="0"/>
          </a:p>
          <a:p>
            <a:pPr>
              <a:lnSpc>
                <a:spcPct val="150000"/>
              </a:lnSpc>
            </a:pPr>
            <a:endParaRPr lang="en-US" altLang="zh-CN" sz="2400" dirty="0">
              <a:solidFill>
                <a:srgbClr val="FF0000"/>
              </a:solidFill>
            </a:endParaRPr>
          </a:p>
        </p:txBody>
      </p:sp>
    </p:spTree>
    <p:extLst>
      <p:ext uri="{BB962C8B-B14F-4D97-AF65-F5344CB8AC3E}">
        <p14:creationId xmlns:p14="http://schemas.microsoft.com/office/powerpoint/2010/main" val="1474306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06747" y="3771019"/>
            <a:ext cx="7680853" cy="646331"/>
          </a:xfrm>
          <a:prstGeom prst="rect">
            <a:avLst/>
          </a:prstGeom>
          <a:noFill/>
        </p:spPr>
        <p:txBody>
          <a:bodyPr wrap="square" rtlCol="0">
            <a:spAutoFit/>
          </a:bodyPr>
          <a:lstStyle/>
          <a:p>
            <a:pPr algn="ctr"/>
            <a:r>
              <a:rPr lang="zh-CN" altLang="en-US" sz="3600" dirty="0">
                <a:solidFill>
                  <a:srgbClr val="005790"/>
                </a:solidFill>
                <a:cs typeface="+mn-ea"/>
                <a:sym typeface="+mn-lt"/>
              </a:rPr>
              <a:t>第六次课内容结束</a:t>
            </a:r>
          </a:p>
        </p:txBody>
      </p:sp>
      <p:grpSp>
        <p:nvGrpSpPr>
          <p:cNvPr id="10" name="组合 9"/>
          <p:cNvGrpSpPr/>
          <p:nvPr/>
        </p:nvGrpSpPr>
        <p:grpSpPr>
          <a:xfrm>
            <a:off x="3762307" y="2510972"/>
            <a:ext cx="4540704" cy="1074057"/>
            <a:chOff x="3659868" y="841828"/>
            <a:chExt cx="4540704" cy="1074057"/>
          </a:xfrm>
          <a:solidFill>
            <a:srgbClr val="FF9999"/>
          </a:solidFill>
        </p:grpSpPr>
        <p:grpSp>
          <p:nvGrpSpPr>
            <p:cNvPr id="12" name="组合 11"/>
            <p:cNvGrpSpPr/>
            <p:nvPr/>
          </p:nvGrpSpPr>
          <p:grpSpPr>
            <a:xfrm>
              <a:off x="3659868" y="841828"/>
              <a:ext cx="4540704" cy="1074057"/>
              <a:chOff x="4429125" y="2685143"/>
              <a:chExt cx="4118758" cy="1182009"/>
            </a:xfrm>
            <a:grpFill/>
          </p:grpSpPr>
          <p:sp>
            <p:nvSpPr>
              <p:cNvPr id="14" name="Freeform 92"/>
              <p:cNvSpPr>
                <a:spLocks noEditPoints="1"/>
              </p:cNvSpPr>
              <p:nvPr/>
            </p:nvSpPr>
            <p:spPr bwMode="auto">
              <a:xfrm>
                <a:off x="4429125" y="2685143"/>
                <a:ext cx="4118758" cy="1182009"/>
              </a:xfrm>
              <a:custGeom>
                <a:avLst/>
                <a:gdLst>
                  <a:gd name="T0" fmla="*/ 1235 w 1305"/>
                  <a:gd name="T1" fmla="*/ 116 h 339"/>
                  <a:gd name="T2" fmla="*/ 1299 w 1305"/>
                  <a:gd name="T3" fmla="*/ 11 h 339"/>
                  <a:gd name="T4" fmla="*/ 868 w 1305"/>
                  <a:gd name="T5" fmla="*/ 14 h 339"/>
                  <a:gd name="T6" fmla="*/ 862 w 1305"/>
                  <a:gd name="T7" fmla="*/ 70 h 339"/>
                  <a:gd name="T8" fmla="*/ 408 w 1305"/>
                  <a:gd name="T9" fmla="*/ 31 h 339"/>
                  <a:gd name="T10" fmla="*/ 1 w 1305"/>
                  <a:gd name="T11" fmla="*/ 36 h 339"/>
                  <a:gd name="T12" fmla="*/ 20 w 1305"/>
                  <a:gd name="T13" fmla="*/ 231 h 339"/>
                  <a:gd name="T14" fmla="*/ 174 w 1305"/>
                  <a:gd name="T15" fmla="*/ 250 h 339"/>
                  <a:gd name="T16" fmla="*/ 61 w 1305"/>
                  <a:gd name="T17" fmla="*/ 177 h 339"/>
                  <a:gd name="T18" fmla="*/ 45 w 1305"/>
                  <a:gd name="T19" fmla="*/ 90 h 339"/>
                  <a:gd name="T20" fmla="*/ 44 w 1305"/>
                  <a:gd name="T21" fmla="*/ 40 h 339"/>
                  <a:gd name="T22" fmla="*/ 14 w 1305"/>
                  <a:gd name="T23" fmla="*/ 37 h 339"/>
                  <a:gd name="T24" fmla="*/ 189 w 1305"/>
                  <a:gd name="T25" fmla="*/ 89 h 339"/>
                  <a:gd name="T26" fmla="*/ 199 w 1305"/>
                  <a:gd name="T27" fmla="*/ 335 h 339"/>
                  <a:gd name="T28" fmla="*/ 778 w 1305"/>
                  <a:gd name="T29" fmla="*/ 327 h 339"/>
                  <a:gd name="T30" fmla="*/ 1061 w 1305"/>
                  <a:gd name="T31" fmla="*/ 273 h 339"/>
                  <a:gd name="T32" fmla="*/ 1076 w 1305"/>
                  <a:gd name="T33" fmla="*/ 231 h 339"/>
                  <a:gd name="T34" fmla="*/ 1299 w 1305"/>
                  <a:gd name="T35" fmla="*/ 209 h 339"/>
                  <a:gd name="T36" fmla="*/ 909 w 1305"/>
                  <a:gd name="T37" fmla="*/ 71 h 339"/>
                  <a:gd name="T38" fmla="*/ 925 w 1305"/>
                  <a:gd name="T39" fmla="*/ 71 h 339"/>
                  <a:gd name="T40" fmla="*/ 886 w 1305"/>
                  <a:gd name="T41" fmla="*/ 30 h 339"/>
                  <a:gd name="T42" fmla="*/ 870 w 1305"/>
                  <a:gd name="T43" fmla="*/ 25 h 339"/>
                  <a:gd name="T44" fmla="*/ 869 w 1305"/>
                  <a:gd name="T45" fmla="*/ 70 h 339"/>
                  <a:gd name="T46" fmla="*/ 399 w 1305"/>
                  <a:gd name="T47" fmla="*/ 56 h 339"/>
                  <a:gd name="T48" fmla="*/ 382 w 1305"/>
                  <a:gd name="T49" fmla="*/ 47 h 339"/>
                  <a:gd name="T50" fmla="*/ 382 w 1305"/>
                  <a:gd name="T51" fmla="*/ 47 h 339"/>
                  <a:gd name="T52" fmla="*/ 349 w 1305"/>
                  <a:gd name="T53" fmla="*/ 70 h 339"/>
                  <a:gd name="T54" fmla="*/ 325 w 1305"/>
                  <a:gd name="T55" fmla="*/ 63 h 339"/>
                  <a:gd name="T56" fmla="*/ 325 w 1305"/>
                  <a:gd name="T57" fmla="*/ 76 h 339"/>
                  <a:gd name="T58" fmla="*/ 318 w 1305"/>
                  <a:gd name="T59" fmla="*/ 76 h 339"/>
                  <a:gd name="T60" fmla="*/ 298 w 1305"/>
                  <a:gd name="T61" fmla="*/ 70 h 339"/>
                  <a:gd name="T62" fmla="*/ 1049 w 1305"/>
                  <a:gd name="T63" fmla="*/ 289 h 339"/>
                  <a:gd name="T64" fmla="*/ 1042 w 1305"/>
                  <a:gd name="T65" fmla="*/ 297 h 339"/>
                  <a:gd name="T66" fmla="*/ 762 w 1305"/>
                  <a:gd name="T67" fmla="*/ 315 h 339"/>
                  <a:gd name="T68" fmla="*/ 192 w 1305"/>
                  <a:gd name="T69" fmla="*/ 310 h 339"/>
                  <a:gd name="T70" fmla="*/ 213 w 1305"/>
                  <a:gd name="T71" fmla="*/ 302 h 339"/>
                  <a:gd name="T72" fmla="*/ 192 w 1305"/>
                  <a:gd name="T73" fmla="*/ 236 h 339"/>
                  <a:gd name="T74" fmla="*/ 223 w 1305"/>
                  <a:gd name="T75" fmla="*/ 111 h 339"/>
                  <a:gd name="T76" fmla="*/ 196 w 1305"/>
                  <a:gd name="T77" fmla="*/ 104 h 339"/>
                  <a:gd name="T78" fmla="*/ 1036 w 1305"/>
                  <a:gd name="T79" fmla="*/ 88 h 339"/>
                  <a:gd name="T80" fmla="*/ 1043 w 1305"/>
                  <a:gd name="T81" fmla="*/ 99 h 339"/>
                  <a:gd name="T82" fmla="*/ 1049 w 1305"/>
                  <a:gd name="T83" fmla="*/ 289 h 339"/>
                  <a:gd name="T84" fmla="*/ 947 w 1305"/>
                  <a:gd name="T85" fmla="*/ 72 h 339"/>
                  <a:gd name="T86" fmla="*/ 952 w 1305"/>
                  <a:gd name="T87" fmla="*/ 62 h 339"/>
                  <a:gd name="T88" fmla="*/ 968 w 1305"/>
                  <a:gd name="T89" fmla="*/ 72 h 339"/>
                  <a:gd name="T90" fmla="*/ 1004 w 1305"/>
                  <a:gd name="T91" fmla="*/ 73 h 339"/>
                  <a:gd name="T92" fmla="*/ 1176 w 1305"/>
                  <a:gd name="T93" fmla="*/ 209 h 339"/>
                  <a:gd name="T94" fmla="*/ 1059 w 1305"/>
                  <a:gd name="T95" fmla="*/ 210 h 339"/>
                  <a:gd name="T96" fmla="*/ 1071 w 1305"/>
                  <a:gd name="T97" fmla="*/ 206 h 339"/>
                  <a:gd name="T98" fmla="*/ 1044 w 1305"/>
                  <a:gd name="T99" fmla="*/ 78 h 339"/>
                  <a:gd name="T100" fmla="*/ 972 w 1305"/>
                  <a:gd name="T101" fmla="*/ 44 h 339"/>
                  <a:gd name="T102" fmla="*/ 949 w 1305"/>
                  <a:gd name="T103" fmla="*/ 41 h 339"/>
                  <a:gd name="T104" fmla="*/ 1232 w 1305"/>
                  <a:gd name="T105" fmla="*/ 99 h 339"/>
                  <a:gd name="T106" fmla="*/ 1269 w 1305"/>
                  <a:gd name="T107" fmla="*/ 185 h 339"/>
                  <a:gd name="T108" fmla="*/ 1280 w 1305"/>
                  <a:gd name="T109" fmla="*/ 18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05" h="339">
                    <a:moveTo>
                      <a:pt x="1303" y="200"/>
                    </a:moveTo>
                    <a:cubicBezTo>
                      <a:pt x="1293" y="186"/>
                      <a:pt x="1281" y="173"/>
                      <a:pt x="1269" y="160"/>
                    </a:cubicBezTo>
                    <a:cubicBezTo>
                      <a:pt x="1263" y="152"/>
                      <a:pt x="1256" y="145"/>
                      <a:pt x="1250" y="138"/>
                    </a:cubicBezTo>
                    <a:cubicBezTo>
                      <a:pt x="1244" y="132"/>
                      <a:pt x="1233" y="124"/>
                      <a:pt x="1235" y="116"/>
                    </a:cubicBezTo>
                    <a:cubicBezTo>
                      <a:pt x="1236" y="109"/>
                      <a:pt x="1245" y="99"/>
                      <a:pt x="1249" y="93"/>
                    </a:cubicBezTo>
                    <a:cubicBezTo>
                      <a:pt x="1254" y="85"/>
                      <a:pt x="1260" y="77"/>
                      <a:pt x="1265" y="68"/>
                    </a:cubicBezTo>
                    <a:cubicBezTo>
                      <a:pt x="1276" y="50"/>
                      <a:pt x="1287" y="32"/>
                      <a:pt x="1298" y="14"/>
                    </a:cubicBezTo>
                    <a:cubicBezTo>
                      <a:pt x="1299" y="13"/>
                      <a:pt x="1299" y="12"/>
                      <a:pt x="1299" y="11"/>
                    </a:cubicBezTo>
                    <a:cubicBezTo>
                      <a:pt x="1303" y="8"/>
                      <a:pt x="1300" y="0"/>
                      <a:pt x="1294" y="1"/>
                    </a:cubicBezTo>
                    <a:cubicBezTo>
                      <a:pt x="1154" y="22"/>
                      <a:pt x="1012" y="26"/>
                      <a:pt x="872" y="13"/>
                    </a:cubicBezTo>
                    <a:cubicBezTo>
                      <a:pt x="870" y="13"/>
                      <a:pt x="869" y="14"/>
                      <a:pt x="868" y="15"/>
                    </a:cubicBezTo>
                    <a:cubicBezTo>
                      <a:pt x="868" y="15"/>
                      <a:pt x="868" y="14"/>
                      <a:pt x="868" y="14"/>
                    </a:cubicBezTo>
                    <a:cubicBezTo>
                      <a:pt x="867" y="11"/>
                      <a:pt x="862" y="12"/>
                      <a:pt x="862" y="15"/>
                    </a:cubicBezTo>
                    <a:cubicBezTo>
                      <a:pt x="861" y="24"/>
                      <a:pt x="862" y="34"/>
                      <a:pt x="862" y="44"/>
                    </a:cubicBezTo>
                    <a:cubicBezTo>
                      <a:pt x="862" y="52"/>
                      <a:pt x="860" y="61"/>
                      <a:pt x="862" y="69"/>
                    </a:cubicBezTo>
                    <a:cubicBezTo>
                      <a:pt x="862" y="70"/>
                      <a:pt x="862" y="70"/>
                      <a:pt x="862" y="70"/>
                    </a:cubicBezTo>
                    <a:cubicBezTo>
                      <a:pt x="710" y="68"/>
                      <a:pt x="559" y="69"/>
                      <a:pt x="407" y="73"/>
                    </a:cubicBezTo>
                    <a:cubicBezTo>
                      <a:pt x="408" y="68"/>
                      <a:pt x="408" y="62"/>
                      <a:pt x="409" y="57"/>
                    </a:cubicBezTo>
                    <a:cubicBezTo>
                      <a:pt x="409" y="49"/>
                      <a:pt x="410" y="41"/>
                      <a:pt x="409" y="33"/>
                    </a:cubicBezTo>
                    <a:cubicBezTo>
                      <a:pt x="409" y="32"/>
                      <a:pt x="409" y="31"/>
                      <a:pt x="408" y="31"/>
                    </a:cubicBezTo>
                    <a:cubicBezTo>
                      <a:pt x="407" y="30"/>
                      <a:pt x="406" y="29"/>
                      <a:pt x="404" y="29"/>
                    </a:cubicBezTo>
                    <a:cubicBezTo>
                      <a:pt x="338" y="26"/>
                      <a:pt x="272" y="26"/>
                      <a:pt x="206" y="26"/>
                    </a:cubicBezTo>
                    <a:cubicBezTo>
                      <a:pt x="141" y="26"/>
                      <a:pt x="74" y="24"/>
                      <a:pt x="9" y="30"/>
                    </a:cubicBezTo>
                    <a:cubicBezTo>
                      <a:pt x="6" y="27"/>
                      <a:pt x="0" y="31"/>
                      <a:pt x="1" y="36"/>
                    </a:cubicBezTo>
                    <a:cubicBezTo>
                      <a:pt x="10" y="71"/>
                      <a:pt x="38" y="103"/>
                      <a:pt x="63" y="128"/>
                    </a:cubicBezTo>
                    <a:cubicBezTo>
                      <a:pt x="73" y="138"/>
                      <a:pt x="73" y="139"/>
                      <a:pt x="65" y="151"/>
                    </a:cubicBezTo>
                    <a:cubicBezTo>
                      <a:pt x="59" y="159"/>
                      <a:pt x="53" y="167"/>
                      <a:pt x="48" y="176"/>
                    </a:cubicBezTo>
                    <a:cubicBezTo>
                      <a:pt x="37" y="193"/>
                      <a:pt x="26" y="211"/>
                      <a:pt x="20" y="231"/>
                    </a:cubicBezTo>
                    <a:cubicBezTo>
                      <a:pt x="19" y="234"/>
                      <a:pt x="22" y="236"/>
                      <a:pt x="24" y="235"/>
                    </a:cubicBezTo>
                    <a:cubicBezTo>
                      <a:pt x="24" y="237"/>
                      <a:pt x="24" y="239"/>
                      <a:pt x="27" y="239"/>
                    </a:cubicBezTo>
                    <a:cubicBezTo>
                      <a:pt x="50" y="243"/>
                      <a:pt x="74" y="244"/>
                      <a:pt x="98" y="246"/>
                    </a:cubicBezTo>
                    <a:cubicBezTo>
                      <a:pt x="123" y="248"/>
                      <a:pt x="149" y="252"/>
                      <a:pt x="174" y="250"/>
                    </a:cubicBezTo>
                    <a:cubicBezTo>
                      <a:pt x="179" y="249"/>
                      <a:pt x="181" y="242"/>
                      <a:pt x="176" y="241"/>
                    </a:cubicBezTo>
                    <a:cubicBezTo>
                      <a:pt x="152" y="236"/>
                      <a:pt x="128" y="236"/>
                      <a:pt x="104" y="235"/>
                    </a:cubicBezTo>
                    <a:cubicBezTo>
                      <a:pt x="79" y="233"/>
                      <a:pt x="53" y="231"/>
                      <a:pt x="28" y="232"/>
                    </a:cubicBezTo>
                    <a:cubicBezTo>
                      <a:pt x="40" y="214"/>
                      <a:pt x="50" y="195"/>
                      <a:pt x="61" y="177"/>
                    </a:cubicBezTo>
                    <a:cubicBezTo>
                      <a:pt x="68" y="167"/>
                      <a:pt x="77" y="157"/>
                      <a:pt x="83" y="147"/>
                    </a:cubicBezTo>
                    <a:cubicBezTo>
                      <a:pt x="86" y="142"/>
                      <a:pt x="87" y="139"/>
                      <a:pt x="84" y="133"/>
                    </a:cubicBezTo>
                    <a:cubicBezTo>
                      <a:pt x="81" y="126"/>
                      <a:pt x="73" y="121"/>
                      <a:pt x="67" y="115"/>
                    </a:cubicBezTo>
                    <a:cubicBezTo>
                      <a:pt x="60" y="107"/>
                      <a:pt x="52" y="99"/>
                      <a:pt x="45" y="90"/>
                    </a:cubicBezTo>
                    <a:cubicBezTo>
                      <a:pt x="35" y="77"/>
                      <a:pt x="27" y="62"/>
                      <a:pt x="19" y="48"/>
                    </a:cubicBezTo>
                    <a:cubicBezTo>
                      <a:pt x="23" y="48"/>
                      <a:pt x="27" y="48"/>
                      <a:pt x="31" y="48"/>
                    </a:cubicBezTo>
                    <a:cubicBezTo>
                      <a:pt x="35" y="48"/>
                      <a:pt x="40" y="49"/>
                      <a:pt x="44" y="47"/>
                    </a:cubicBezTo>
                    <a:cubicBezTo>
                      <a:pt x="48" y="46"/>
                      <a:pt x="48" y="42"/>
                      <a:pt x="44" y="40"/>
                    </a:cubicBezTo>
                    <a:cubicBezTo>
                      <a:pt x="40" y="39"/>
                      <a:pt x="35" y="39"/>
                      <a:pt x="31" y="40"/>
                    </a:cubicBezTo>
                    <a:cubicBezTo>
                      <a:pt x="26" y="40"/>
                      <a:pt x="21" y="40"/>
                      <a:pt x="17" y="40"/>
                    </a:cubicBezTo>
                    <a:cubicBezTo>
                      <a:pt x="16" y="40"/>
                      <a:pt x="16" y="40"/>
                      <a:pt x="15" y="40"/>
                    </a:cubicBezTo>
                    <a:cubicBezTo>
                      <a:pt x="15" y="39"/>
                      <a:pt x="14" y="38"/>
                      <a:pt x="14" y="37"/>
                    </a:cubicBezTo>
                    <a:cubicBezTo>
                      <a:pt x="78" y="39"/>
                      <a:pt x="142" y="36"/>
                      <a:pt x="206" y="36"/>
                    </a:cubicBezTo>
                    <a:cubicBezTo>
                      <a:pt x="263" y="36"/>
                      <a:pt x="320" y="37"/>
                      <a:pt x="377" y="38"/>
                    </a:cubicBezTo>
                    <a:cubicBezTo>
                      <a:pt x="317" y="58"/>
                      <a:pt x="254" y="69"/>
                      <a:pt x="191" y="81"/>
                    </a:cubicBezTo>
                    <a:cubicBezTo>
                      <a:pt x="187" y="81"/>
                      <a:pt x="187" y="86"/>
                      <a:pt x="189" y="89"/>
                    </a:cubicBezTo>
                    <a:cubicBezTo>
                      <a:pt x="188" y="90"/>
                      <a:pt x="187" y="91"/>
                      <a:pt x="187" y="93"/>
                    </a:cubicBezTo>
                    <a:cubicBezTo>
                      <a:pt x="183" y="143"/>
                      <a:pt x="182" y="192"/>
                      <a:pt x="180" y="242"/>
                    </a:cubicBezTo>
                    <a:cubicBezTo>
                      <a:pt x="179" y="263"/>
                      <a:pt x="177" y="284"/>
                      <a:pt x="178" y="304"/>
                    </a:cubicBezTo>
                    <a:cubicBezTo>
                      <a:pt x="179" y="318"/>
                      <a:pt x="185" y="330"/>
                      <a:pt x="199" y="335"/>
                    </a:cubicBezTo>
                    <a:cubicBezTo>
                      <a:pt x="217" y="339"/>
                      <a:pt x="238" y="336"/>
                      <a:pt x="255" y="336"/>
                    </a:cubicBezTo>
                    <a:cubicBezTo>
                      <a:pt x="282" y="335"/>
                      <a:pt x="309" y="335"/>
                      <a:pt x="335" y="335"/>
                    </a:cubicBezTo>
                    <a:cubicBezTo>
                      <a:pt x="384" y="334"/>
                      <a:pt x="433" y="333"/>
                      <a:pt x="482" y="333"/>
                    </a:cubicBezTo>
                    <a:cubicBezTo>
                      <a:pt x="581" y="331"/>
                      <a:pt x="679" y="329"/>
                      <a:pt x="778" y="327"/>
                    </a:cubicBezTo>
                    <a:cubicBezTo>
                      <a:pt x="828" y="326"/>
                      <a:pt x="878" y="324"/>
                      <a:pt x="928" y="323"/>
                    </a:cubicBezTo>
                    <a:cubicBezTo>
                      <a:pt x="950" y="322"/>
                      <a:pt x="972" y="322"/>
                      <a:pt x="995" y="321"/>
                    </a:cubicBezTo>
                    <a:cubicBezTo>
                      <a:pt x="1011" y="321"/>
                      <a:pt x="1036" y="325"/>
                      <a:pt x="1051" y="315"/>
                    </a:cubicBezTo>
                    <a:cubicBezTo>
                      <a:pt x="1064" y="305"/>
                      <a:pt x="1061" y="287"/>
                      <a:pt x="1061" y="273"/>
                    </a:cubicBezTo>
                    <a:cubicBezTo>
                      <a:pt x="1060" y="259"/>
                      <a:pt x="1060" y="245"/>
                      <a:pt x="1059" y="232"/>
                    </a:cubicBezTo>
                    <a:cubicBezTo>
                      <a:pt x="1061" y="232"/>
                      <a:pt x="1063" y="232"/>
                      <a:pt x="1065" y="232"/>
                    </a:cubicBezTo>
                    <a:cubicBezTo>
                      <a:pt x="1068" y="233"/>
                      <a:pt x="1072" y="234"/>
                      <a:pt x="1074" y="233"/>
                    </a:cubicBezTo>
                    <a:cubicBezTo>
                      <a:pt x="1075" y="232"/>
                      <a:pt x="1076" y="232"/>
                      <a:pt x="1076" y="231"/>
                    </a:cubicBezTo>
                    <a:cubicBezTo>
                      <a:pt x="1090" y="231"/>
                      <a:pt x="1104" y="229"/>
                      <a:pt x="1118" y="227"/>
                    </a:cubicBezTo>
                    <a:cubicBezTo>
                      <a:pt x="1138" y="225"/>
                      <a:pt x="1159" y="223"/>
                      <a:pt x="1180" y="221"/>
                    </a:cubicBezTo>
                    <a:cubicBezTo>
                      <a:pt x="1199" y="219"/>
                      <a:pt x="1219" y="217"/>
                      <a:pt x="1239" y="215"/>
                    </a:cubicBezTo>
                    <a:cubicBezTo>
                      <a:pt x="1258" y="213"/>
                      <a:pt x="1280" y="214"/>
                      <a:pt x="1299" y="209"/>
                    </a:cubicBezTo>
                    <a:cubicBezTo>
                      <a:pt x="1301" y="208"/>
                      <a:pt x="1302" y="206"/>
                      <a:pt x="1302" y="204"/>
                    </a:cubicBezTo>
                    <a:cubicBezTo>
                      <a:pt x="1304" y="204"/>
                      <a:pt x="1305" y="202"/>
                      <a:pt x="1303" y="200"/>
                    </a:cubicBezTo>
                    <a:close/>
                    <a:moveTo>
                      <a:pt x="925" y="71"/>
                    </a:moveTo>
                    <a:cubicBezTo>
                      <a:pt x="919" y="71"/>
                      <a:pt x="914" y="71"/>
                      <a:pt x="909" y="71"/>
                    </a:cubicBezTo>
                    <a:cubicBezTo>
                      <a:pt x="908" y="66"/>
                      <a:pt x="907" y="60"/>
                      <a:pt x="906" y="55"/>
                    </a:cubicBezTo>
                    <a:cubicBezTo>
                      <a:pt x="905" y="49"/>
                      <a:pt x="905" y="43"/>
                      <a:pt x="904" y="37"/>
                    </a:cubicBezTo>
                    <a:cubicBezTo>
                      <a:pt x="910" y="39"/>
                      <a:pt x="916" y="41"/>
                      <a:pt x="922" y="43"/>
                    </a:cubicBezTo>
                    <a:cubicBezTo>
                      <a:pt x="920" y="52"/>
                      <a:pt x="920" y="63"/>
                      <a:pt x="925" y="71"/>
                    </a:cubicBezTo>
                    <a:close/>
                    <a:moveTo>
                      <a:pt x="900" y="35"/>
                    </a:moveTo>
                    <a:cubicBezTo>
                      <a:pt x="899" y="46"/>
                      <a:pt x="898" y="60"/>
                      <a:pt x="901" y="71"/>
                    </a:cubicBezTo>
                    <a:cubicBezTo>
                      <a:pt x="897" y="71"/>
                      <a:pt x="894" y="71"/>
                      <a:pt x="890" y="71"/>
                    </a:cubicBezTo>
                    <a:cubicBezTo>
                      <a:pt x="889" y="57"/>
                      <a:pt x="886" y="44"/>
                      <a:pt x="886" y="30"/>
                    </a:cubicBezTo>
                    <a:cubicBezTo>
                      <a:pt x="890" y="32"/>
                      <a:pt x="895" y="34"/>
                      <a:pt x="900" y="35"/>
                    </a:cubicBezTo>
                    <a:close/>
                    <a:moveTo>
                      <a:pt x="869" y="69"/>
                    </a:moveTo>
                    <a:cubicBezTo>
                      <a:pt x="873" y="61"/>
                      <a:pt x="872" y="51"/>
                      <a:pt x="872" y="42"/>
                    </a:cubicBezTo>
                    <a:cubicBezTo>
                      <a:pt x="872" y="36"/>
                      <a:pt x="871" y="30"/>
                      <a:pt x="870" y="25"/>
                    </a:cubicBezTo>
                    <a:cubicBezTo>
                      <a:pt x="870" y="25"/>
                      <a:pt x="870" y="25"/>
                      <a:pt x="870" y="25"/>
                    </a:cubicBezTo>
                    <a:cubicBezTo>
                      <a:pt x="874" y="26"/>
                      <a:pt x="877" y="27"/>
                      <a:pt x="880" y="28"/>
                    </a:cubicBezTo>
                    <a:cubicBezTo>
                      <a:pt x="879" y="42"/>
                      <a:pt x="878" y="57"/>
                      <a:pt x="882" y="71"/>
                    </a:cubicBezTo>
                    <a:cubicBezTo>
                      <a:pt x="878" y="71"/>
                      <a:pt x="873" y="70"/>
                      <a:pt x="869" y="70"/>
                    </a:cubicBezTo>
                    <a:cubicBezTo>
                      <a:pt x="869" y="70"/>
                      <a:pt x="869" y="70"/>
                      <a:pt x="869" y="69"/>
                    </a:cubicBezTo>
                    <a:close/>
                    <a:moveTo>
                      <a:pt x="388" y="45"/>
                    </a:moveTo>
                    <a:cubicBezTo>
                      <a:pt x="392" y="43"/>
                      <a:pt x="397" y="42"/>
                      <a:pt x="402" y="40"/>
                    </a:cubicBezTo>
                    <a:cubicBezTo>
                      <a:pt x="401" y="45"/>
                      <a:pt x="400" y="51"/>
                      <a:pt x="399" y="56"/>
                    </a:cubicBezTo>
                    <a:cubicBezTo>
                      <a:pt x="398" y="62"/>
                      <a:pt x="397" y="68"/>
                      <a:pt x="397" y="73"/>
                    </a:cubicBezTo>
                    <a:cubicBezTo>
                      <a:pt x="395" y="73"/>
                      <a:pt x="392" y="74"/>
                      <a:pt x="389" y="74"/>
                    </a:cubicBezTo>
                    <a:cubicBezTo>
                      <a:pt x="387" y="64"/>
                      <a:pt x="386" y="55"/>
                      <a:pt x="388" y="45"/>
                    </a:cubicBezTo>
                    <a:close/>
                    <a:moveTo>
                      <a:pt x="382" y="47"/>
                    </a:moveTo>
                    <a:cubicBezTo>
                      <a:pt x="380" y="56"/>
                      <a:pt x="379" y="65"/>
                      <a:pt x="381" y="74"/>
                    </a:cubicBezTo>
                    <a:cubicBezTo>
                      <a:pt x="377" y="74"/>
                      <a:pt x="373" y="74"/>
                      <a:pt x="368" y="74"/>
                    </a:cubicBezTo>
                    <a:cubicBezTo>
                      <a:pt x="369" y="66"/>
                      <a:pt x="369" y="59"/>
                      <a:pt x="368" y="51"/>
                    </a:cubicBezTo>
                    <a:cubicBezTo>
                      <a:pt x="373" y="49"/>
                      <a:pt x="377" y="48"/>
                      <a:pt x="382" y="47"/>
                    </a:cubicBezTo>
                    <a:close/>
                    <a:moveTo>
                      <a:pt x="363" y="52"/>
                    </a:moveTo>
                    <a:cubicBezTo>
                      <a:pt x="363" y="60"/>
                      <a:pt x="362" y="67"/>
                      <a:pt x="361" y="74"/>
                    </a:cubicBezTo>
                    <a:cubicBezTo>
                      <a:pt x="357" y="75"/>
                      <a:pt x="353" y="75"/>
                      <a:pt x="349" y="75"/>
                    </a:cubicBezTo>
                    <a:cubicBezTo>
                      <a:pt x="350" y="73"/>
                      <a:pt x="349" y="72"/>
                      <a:pt x="349" y="70"/>
                    </a:cubicBezTo>
                    <a:cubicBezTo>
                      <a:pt x="349" y="66"/>
                      <a:pt x="349" y="61"/>
                      <a:pt x="348" y="57"/>
                    </a:cubicBezTo>
                    <a:cubicBezTo>
                      <a:pt x="353" y="55"/>
                      <a:pt x="358" y="54"/>
                      <a:pt x="363" y="52"/>
                    </a:cubicBezTo>
                    <a:close/>
                    <a:moveTo>
                      <a:pt x="325" y="71"/>
                    </a:moveTo>
                    <a:cubicBezTo>
                      <a:pt x="325" y="68"/>
                      <a:pt x="325" y="66"/>
                      <a:pt x="325" y="63"/>
                    </a:cubicBezTo>
                    <a:cubicBezTo>
                      <a:pt x="331" y="61"/>
                      <a:pt x="337" y="60"/>
                      <a:pt x="343" y="58"/>
                    </a:cubicBezTo>
                    <a:cubicBezTo>
                      <a:pt x="343" y="62"/>
                      <a:pt x="343" y="66"/>
                      <a:pt x="342" y="70"/>
                    </a:cubicBezTo>
                    <a:cubicBezTo>
                      <a:pt x="342" y="72"/>
                      <a:pt x="342" y="73"/>
                      <a:pt x="342" y="75"/>
                    </a:cubicBezTo>
                    <a:cubicBezTo>
                      <a:pt x="336" y="75"/>
                      <a:pt x="330" y="75"/>
                      <a:pt x="325" y="76"/>
                    </a:cubicBezTo>
                    <a:cubicBezTo>
                      <a:pt x="325" y="74"/>
                      <a:pt x="325" y="72"/>
                      <a:pt x="325" y="71"/>
                    </a:cubicBezTo>
                    <a:close/>
                    <a:moveTo>
                      <a:pt x="320" y="64"/>
                    </a:moveTo>
                    <a:cubicBezTo>
                      <a:pt x="320" y="66"/>
                      <a:pt x="319" y="68"/>
                      <a:pt x="319" y="70"/>
                    </a:cubicBezTo>
                    <a:cubicBezTo>
                      <a:pt x="319" y="72"/>
                      <a:pt x="318" y="74"/>
                      <a:pt x="318" y="76"/>
                    </a:cubicBezTo>
                    <a:cubicBezTo>
                      <a:pt x="313" y="76"/>
                      <a:pt x="309" y="76"/>
                      <a:pt x="304" y="76"/>
                    </a:cubicBezTo>
                    <a:cubicBezTo>
                      <a:pt x="303" y="74"/>
                      <a:pt x="302" y="71"/>
                      <a:pt x="302" y="69"/>
                    </a:cubicBezTo>
                    <a:cubicBezTo>
                      <a:pt x="308" y="67"/>
                      <a:pt x="314" y="66"/>
                      <a:pt x="320" y="64"/>
                    </a:cubicBezTo>
                    <a:close/>
                    <a:moveTo>
                      <a:pt x="298" y="70"/>
                    </a:moveTo>
                    <a:cubicBezTo>
                      <a:pt x="298" y="72"/>
                      <a:pt x="298" y="74"/>
                      <a:pt x="299" y="76"/>
                    </a:cubicBezTo>
                    <a:cubicBezTo>
                      <a:pt x="286" y="77"/>
                      <a:pt x="274" y="77"/>
                      <a:pt x="261" y="78"/>
                    </a:cubicBezTo>
                    <a:cubicBezTo>
                      <a:pt x="273" y="75"/>
                      <a:pt x="286" y="72"/>
                      <a:pt x="298" y="70"/>
                    </a:cubicBezTo>
                    <a:close/>
                    <a:moveTo>
                      <a:pt x="1049" y="289"/>
                    </a:moveTo>
                    <a:cubicBezTo>
                      <a:pt x="1047" y="288"/>
                      <a:pt x="1045" y="289"/>
                      <a:pt x="1042" y="289"/>
                    </a:cubicBezTo>
                    <a:cubicBezTo>
                      <a:pt x="1039" y="289"/>
                      <a:pt x="1037" y="289"/>
                      <a:pt x="1034" y="289"/>
                    </a:cubicBezTo>
                    <a:cubicBezTo>
                      <a:pt x="1031" y="290"/>
                      <a:pt x="1031" y="296"/>
                      <a:pt x="1034" y="297"/>
                    </a:cubicBezTo>
                    <a:cubicBezTo>
                      <a:pt x="1037" y="297"/>
                      <a:pt x="1039" y="297"/>
                      <a:pt x="1042" y="297"/>
                    </a:cubicBezTo>
                    <a:cubicBezTo>
                      <a:pt x="1044" y="297"/>
                      <a:pt x="1046" y="297"/>
                      <a:pt x="1048" y="297"/>
                    </a:cubicBezTo>
                    <a:cubicBezTo>
                      <a:pt x="1048" y="297"/>
                      <a:pt x="1048" y="297"/>
                      <a:pt x="1048" y="297"/>
                    </a:cubicBezTo>
                    <a:cubicBezTo>
                      <a:pt x="1044" y="311"/>
                      <a:pt x="1025" y="308"/>
                      <a:pt x="1015" y="308"/>
                    </a:cubicBezTo>
                    <a:cubicBezTo>
                      <a:pt x="930" y="311"/>
                      <a:pt x="846" y="313"/>
                      <a:pt x="762" y="315"/>
                    </a:cubicBezTo>
                    <a:cubicBezTo>
                      <a:pt x="593" y="319"/>
                      <a:pt x="424" y="321"/>
                      <a:pt x="255" y="323"/>
                    </a:cubicBezTo>
                    <a:cubicBezTo>
                      <a:pt x="244" y="323"/>
                      <a:pt x="233" y="323"/>
                      <a:pt x="222" y="323"/>
                    </a:cubicBezTo>
                    <a:cubicBezTo>
                      <a:pt x="217" y="323"/>
                      <a:pt x="212" y="324"/>
                      <a:pt x="207" y="323"/>
                    </a:cubicBezTo>
                    <a:cubicBezTo>
                      <a:pt x="198" y="321"/>
                      <a:pt x="194" y="316"/>
                      <a:pt x="192" y="310"/>
                    </a:cubicBezTo>
                    <a:cubicBezTo>
                      <a:pt x="192" y="310"/>
                      <a:pt x="193" y="310"/>
                      <a:pt x="193" y="310"/>
                    </a:cubicBezTo>
                    <a:cubicBezTo>
                      <a:pt x="195" y="310"/>
                      <a:pt x="198" y="310"/>
                      <a:pt x="200" y="310"/>
                    </a:cubicBezTo>
                    <a:cubicBezTo>
                      <a:pt x="204" y="311"/>
                      <a:pt x="209" y="311"/>
                      <a:pt x="213" y="310"/>
                    </a:cubicBezTo>
                    <a:cubicBezTo>
                      <a:pt x="217" y="309"/>
                      <a:pt x="217" y="303"/>
                      <a:pt x="213" y="302"/>
                    </a:cubicBezTo>
                    <a:cubicBezTo>
                      <a:pt x="209" y="301"/>
                      <a:pt x="204" y="302"/>
                      <a:pt x="200" y="302"/>
                    </a:cubicBezTo>
                    <a:cubicBezTo>
                      <a:pt x="197" y="302"/>
                      <a:pt x="193" y="302"/>
                      <a:pt x="191" y="304"/>
                    </a:cubicBezTo>
                    <a:cubicBezTo>
                      <a:pt x="190" y="303"/>
                      <a:pt x="190" y="301"/>
                      <a:pt x="190" y="299"/>
                    </a:cubicBezTo>
                    <a:cubicBezTo>
                      <a:pt x="189" y="278"/>
                      <a:pt x="192" y="257"/>
                      <a:pt x="192" y="236"/>
                    </a:cubicBezTo>
                    <a:cubicBezTo>
                      <a:pt x="194" y="195"/>
                      <a:pt x="195" y="154"/>
                      <a:pt x="196" y="112"/>
                    </a:cubicBezTo>
                    <a:cubicBezTo>
                      <a:pt x="196" y="113"/>
                      <a:pt x="197" y="113"/>
                      <a:pt x="198" y="113"/>
                    </a:cubicBezTo>
                    <a:cubicBezTo>
                      <a:pt x="202" y="113"/>
                      <a:pt x="207" y="113"/>
                      <a:pt x="211" y="113"/>
                    </a:cubicBezTo>
                    <a:cubicBezTo>
                      <a:pt x="215" y="113"/>
                      <a:pt x="219" y="113"/>
                      <a:pt x="223" y="111"/>
                    </a:cubicBezTo>
                    <a:cubicBezTo>
                      <a:pt x="225" y="110"/>
                      <a:pt x="225" y="107"/>
                      <a:pt x="223" y="106"/>
                    </a:cubicBezTo>
                    <a:cubicBezTo>
                      <a:pt x="219" y="103"/>
                      <a:pt x="215" y="104"/>
                      <a:pt x="211" y="104"/>
                    </a:cubicBezTo>
                    <a:cubicBezTo>
                      <a:pt x="207" y="104"/>
                      <a:pt x="202" y="104"/>
                      <a:pt x="197" y="104"/>
                    </a:cubicBezTo>
                    <a:cubicBezTo>
                      <a:pt x="197" y="104"/>
                      <a:pt x="196" y="104"/>
                      <a:pt x="196" y="104"/>
                    </a:cubicBezTo>
                    <a:cubicBezTo>
                      <a:pt x="196" y="100"/>
                      <a:pt x="196" y="97"/>
                      <a:pt x="196" y="93"/>
                    </a:cubicBezTo>
                    <a:cubicBezTo>
                      <a:pt x="196" y="92"/>
                      <a:pt x="196" y="91"/>
                      <a:pt x="196" y="91"/>
                    </a:cubicBezTo>
                    <a:cubicBezTo>
                      <a:pt x="475" y="80"/>
                      <a:pt x="754" y="78"/>
                      <a:pt x="1033" y="85"/>
                    </a:cubicBezTo>
                    <a:cubicBezTo>
                      <a:pt x="1034" y="86"/>
                      <a:pt x="1035" y="87"/>
                      <a:pt x="1036" y="88"/>
                    </a:cubicBezTo>
                    <a:cubicBezTo>
                      <a:pt x="1038" y="88"/>
                      <a:pt x="1039" y="90"/>
                      <a:pt x="1040" y="92"/>
                    </a:cubicBezTo>
                    <a:cubicBezTo>
                      <a:pt x="1039" y="92"/>
                      <a:pt x="1037" y="91"/>
                      <a:pt x="1035" y="90"/>
                    </a:cubicBezTo>
                    <a:cubicBezTo>
                      <a:pt x="1031" y="89"/>
                      <a:pt x="1028" y="93"/>
                      <a:pt x="1032" y="96"/>
                    </a:cubicBezTo>
                    <a:cubicBezTo>
                      <a:pt x="1035" y="98"/>
                      <a:pt x="1039" y="99"/>
                      <a:pt x="1043" y="99"/>
                    </a:cubicBezTo>
                    <a:cubicBezTo>
                      <a:pt x="1046" y="113"/>
                      <a:pt x="1044" y="135"/>
                      <a:pt x="1044" y="142"/>
                    </a:cubicBezTo>
                    <a:cubicBezTo>
                      <a:pt x="1045" y="164"/>
                      <a:pt x="1045" y="185"/>
                      <a:pt x="1046" y="207"/>
                    </a:cubicBezTo>
                    <a:cubicBezTo>
                      <a:pt x="1047" y="227"/>
                      <a:pt x="1047" y="247"/>
                      <a:pt x="1048" y="266"/>
                    </a:cubicBezTo>
                    <a:cubicBezTo>
                      <a:pt x="1048" y="272"/>
                      <a:pt x="1050" y="281"/>
                      <a:pt x="1049" y="289"/>
                    </a:cubicBezTo>
                    <a:close/>
                    <a:moveTo>
                      <a:pt x="928" y="45"/>
                    </a:moveTo>
                    <a:cubicBezTo>
                      <a:pt x="934" y="48"/>
                      <a:pt x="940" y="50"/>
                      <a:pt x="946" y="52"/>
                    </a:cubicBezTo>
                    <a:cubicBezTo>
                      <a:pt x="946" y="56"/>
                      <a:pt x="946" y="59"/>
                      <a:pt x="946" y="62"/>
                    </a:cubicBezTo>
                    <a:cubicBezTo>
                      <a:pt x="947" y="66"/>
                      <a:pt x="946" y="69"/>
                      <a:pt x="947" y="72"/>
                    </a:cubicBezTo>
                    <a:cubicBezTo>
                      <a:pt x="942" y="72"/>
                      <a:pt x="937" y="72"/>
                      <a:pt x="932" y="71"/>
                    </a:cubicBezTo>
                    <a:cubicBezTo>
                      <a:pt x="931" y="66"/>
                      <a:pt x="929" y="62"/>
                      <a:pt x="928" y="57"/>
                    </a:cubicBezTo>
                    <a:cubicBezTo>
                      <a:pt x="927" y="53"/>
                      <a:pt x="927" y="49"/>
                      <a:pt x="928" y="45"/>
                    </a:cubicBezTo>
                    <a:close/>
                    <a:moveTo>
                      <a:pt x="952" y="62"/>
                    </a:moveTo>
                    <a:cubicBezTo>
                      <a:pt x="952" y="59"/>
                      <a:pt x="952" y="57"/>
                      <a:pt x="951" y="54"/>
                    </a:cubicBezTo>
                    <a:cubicBezTo>
                      <a:pt x="957" y="56"/>
                      <a:pt x="962" y="58"/>
                      <a:pt x="967" y="60"/>
                    </a:cubicBezTo>
                    <a:cubicBezTo>
                      <a:pt x="968" y="62"/>
                      <a:pt x="968" y="64"/>
                      <a:pt x="968" y="67"/>
                    </a:cubicBezTo>
                    <a:cubicBezTo>
                      <a:pt x="968" y="68"/>
                      <a:pt x="968" y="70"/>
                      <a:pt x="968" y="72"/>
                    </a:cubicBezTo>
                    <a:cubicBezTo>
                      <a:pt x="963" y="72"/>
                      <a:pt x="958" y="72"/>
                      <a:pt x="953" y="72"/>
                    </a:cubicBezTo>
                    <a:cubicBezTo>
                      <a:pt x="954" y="68"/>
                      <a:pt x="953" y="65"/>
                      <a:pt x="952" y="62"/>
                    </a:cubicBezTo>
                    <a:close/>
                    <a:moveTo>
                      <a:pt x="974" y="62"/>
                    </a:moveTo>
                    <a:cubicBezTo>
                      <a:pt x="984" y="66"/>
                      <a:pt x="994" y="69"/>
                      <a:pt x="1004" y="73"/>
                    </a:cubicBezTo>
                    <a:cubicBezTo>
                      <a:pt x="994" y="73"/>
                      <a:pt x="984" y="72"/>
                      <a:pt x="975" y="72"/>
                    </a:cubicBezTo>
                    <a:cubicBezTo>
                      <a:pt x="975" y="69"/>
                      <a:pt x="975" y="66"/>
                      <a:pt x="974" y="62"/>
                    </a:cubicBezTo>
                    <a:close/>
                    <a:moveTo>
                      <a:pt x="1239" y="203"/>
                    </a:moveTo>
                    <a:cubicBezTo>
                      <a:pt x="1218" y="205"/>
                      <a:pt x="1197" y="207"/>
                      <a:pt x="1176" y="209"/>
                    </a:cubicBezTo>
                    <a:cubicBezTo>
                      <a:pt x="1156" y="211"/>
                      <a:pt x="1135" y="213"/>
                      <a:pt x="1114" y="216"/>
                    </a:cubicBezTo>
                    <a:cubicBezTo>
                      <a:pt x="1098" y="218"/>
                      <a:pt x="1080" y="219"/>
                      <a:pt x="1064" y="225"/>
                    </a:cubicBezTo>
                    <a:cubicBezTo>
                      <a:pt x="1062" y="225"/>
                      <a:pt x="1061" y="225"/>
                      <a:pt x="1059" y="225"/>
                    </a:cubicBezTo>
                    <a:cubicBezTo>
                      <a:pt x="1059" y="220"/>
                      <a:pt x="1059" y="215"/>
                      <a:pt x="1059" y="210"/>
                    </a:cubicBezTo>
                    <a:cubicBezTo>
                      <a:pt x="1062" y="212"/>
                      <a:pt x="1065" y="213"/>
                      <a:pt x="1069" y="214"/>
                    </a:cubicBezTo>
                    <a:cubicBezTo>
                      <a:pt x="1073" y="214"/>
                      <a:pt x="1078" y="215"/>
                      <a:pt x="1081" y="212"/>
                    </a:cubicBezTo>
                    <a:cubicBezTo>
                      <a:pt x="1082" y="211"/>
                      <a:pt x="1082" y="210"/>
                      <a:pt x="1081" y="209"/>
                    </a:cubicBezTo>
                    <a:cubicBezTo>
                      <a:pt x="1078" y="206"/>
                      <a:pt x="1075" y="207"/>
                      <a:pt x="1071" y="206"/>
                    </a:cubicBezTo>
                    <a:cubicBezTo>
                      <a:pt x="1067" y="206"/>
                      <a:pt x="1062" y="205"/>
                      <a:pt x="1058" y="204"/>
                    </a:cubicBezTo>
                    <a:cubicBezTo>
                      <a:pt x="1058" y="199"/>
                      <a:pt x="1058" y="193"/>
                      <a:pt x="1058" y="188"/>
                    </a:cubicBezTo>
                    <a:cubicBezTo>
                      <a:pt x="1057" y="161"/>
                      <a:pt x="1056" y="135"/>
                      <a:pt x="1055" y="109"/>
                    </a:cubicBezTo>
                    <a:cubicBezTo>
                      <a:pt x="1055" y="97"/>
                      <a:pt x="1054" y="84"/>
                      <a:pt x="1044" y="78"/>
                    </a:cubicBezTo>
                    <a:cubicBezTo>
                      <a:pt x="1043" y="76"/>
                      <a:pt x="1042" y="75"/>
                      <a:pt x="1040" y="74"/>
                    </a:cubicBezTo>
                    <a:cubicBezTo>
                      <a:pt x="1012" y="64"/>
                      <a:pt x="983" y="53"/>
                      <a:pt x="955" y="43"/>
                    </a:cubicBezTo>
                    <a:cubicBezTo>
                      <a:pt x="957" y="43"/>
                      <a:pt x="959" y="43"/>
                      <a:pt x="962" y="44"/>
                    </a:cubicBezTo>
                    <a:cubicBezTo>
                      <a:pt x="965" y="44"/>
                      <a:pt x="969" y="46"/>
                      <a:pt x="972" y="44"/>
                    </a:cubicBezTo>
                    <a:cubicBezTo>
                      <a:pt x="974" y="44"/>
                      <a:pt x="974" y="42"/>
                      <a:pt x="973" y="40"/>
                    </a:cubicBezTo>
                    <a:cubicBezTo>
                      <a:pt x="972" y="36"/>
                      <a:pt x="966" y="36"/>
                      <a:pt x="962" y="35"/>
                    </a:cubicBezTo>
                    <a:cubicBezTo>
                      <a:pt x="957" y="35"/>
                      <a:pt x="953" y="36"/>
                      <a:pt x="949" y="39"/>
                    </a:cubicBezTo>
                    <a:cubicBezTo>
                      <a:pt x="949" y="40"/>
                      <a:pt x="949" y="40"/>
                      <a:pt x="949" y="41"/>
                    </a:cubicBezTo>
                    <a:cubicBezTo>
                      <a:pt x="937" y="37"/>
                      <a:pt x="926" y="32"/>
                      <a:pt x="914" y="28"/>
                    </a:cubicBezTo>
                    <a:cubicBezTo>
                      <a:pt x="1038" y="37"/>
                      <a:pt x="1162" y="32"/>
                      <a:pt x="1285" y="14"/>
                    </a:cubicBezTo>
                    <a:cubicBezTo>
                      <a:pt x="1273" y="33"/>
                      <a:pt x="1261" y="52"/>
                      <a:pt x="1249" y="71"/>
                    </a:cubicBezTo>
                    <a:cubicBezTo>
                      <a:pt x="1244" y="80"/>
                      <a:pt x="1238" y="89"/>
                      <a:pt x="1232" y="99"/>
                    </a:cubicBezTo>
                    <a:cubicBezTo>
                      <a:pt x="1228" y="105"/>
                      <a:pt x="1222" y="111"/>
                      <a:pt x="1222" y="119"/>
                    </a:cubicBezTo>
                    <a:cubicBezTo>
                      <a:pt x="1221" y="132"/>
                      <a:pt x="1240" y="145"/>
                      <a:pt x="1248" y="153"/>
                    </a:cubicBezTo>
                    <a:cubicBezTo>
                      <a:pt x="1257" y="164"/>
                      <a:pt x="1267" y="174"/>
                      <a:pt x="1276" y="184"/>
                    </a:cubicBezTo>
                    <a:cubicBezTo>
                      <a:pt x="1274" y="184"/>
                      <a:pt x="1272" y="185"/>
                      <a:pt x="1269" y="185"/>
                    </a:cubicBezTo>
                    <a:cubicBezTo>
                      <a:pt x="1266" y="186"/>
                      <a:pt x="1262" y="186"/>
                      <a:pt x="1258" y="186"/>
                    </a:cubicBezTo>
                    <a:cubicBezTo>
                      <a:pt x="1255" y="186"/>
                      <a:pt x="1255" y="190"/>
                      <a:pt x="1257" y="191"/>
                    </a:cubicBezTo>
                    <a:cubicBezTo>
                      <a:pt x="1261" y="192"/>
                      <a:pt x="1265" y="192"/>
                      <a:pt x="1270" y="192"/>
                    </a:cubicBezTo>
                    <a:cubicBezTo>
                      <a:pt x="1273" y="192"/>
                      <a:pt x="1278" y="192"/>
                      <a:pt x="1280" y="189"/>
                    </a:cubicBezTo>
                    <a:cubicBezTo>
                      <a:pt x="1281" y="189"/>
                      <a:pt x="1281" y="189"/>
                      <a:pt x="1281" y="189"/>
                    </a:cubicBezTo>
                    <a:cubicBezTo>
                      <a:pt x="1284" y="192"/>
                      <a:pt x="1288" y="196"/>
                      <a:pt x="1292" y="199"/>
                    </a:cubicBezTo>
                    <a:cubicBezTo>
                      <a:pt x="1274" y="198"/>
                      <a:pt x="1256" y="201"/>
                      <a:pt x="1239" y="203"/>
                    </a:cubicBezTo>
                    <a:close/>
                  </a:path>
                </a:pathLst>
              </a:custGeom>
              <a:grpFill/>
              <a:ln>
                <a:noFill/>
              </a:ln>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5" name="Freeform 93"/>
              <p:cNvSpPr/>
              <p:nvPr/>
            </p:nvSpPr>
            <p:spPr bwMode="auto">
              <a:xfrm>
                <a:off x="4583754" y="3442044"/>
                <a:ext cx="84343" cy="38883"/>
              </a:xfrm>
              <a:custGeom>
                <a:avLst/>
                <a:gdLst>
                  <a:gd name="T0" fmla="*/ 21 w 27"/>
                  <a:gd name="T1" fmla="*/ 1 h 11"/>
                  <a:gd name="T2" fmla="*/ 3 w 27"/>
                  <a:gd name="T3" fmla="*/ 0 h 11"/>
                  <a:gd name="T4" fmla="*/ 2 w 27"/>
                  <a:gd name="T5" fmla="*/ 5 h 11"/>
                  <a:gd name="T6" fmla="*/ 20 w 27"/>
                  <a:gd name="T7" fmla="*/ 9 h 11"/>
                  <a:gd name="T8" fmla="*/ 21 w 27"/>
                  <a:gd name="T9" fmla="*/ 1 h 11"/>
                </a:gdLst>
                <a:ahLst/>
                <a:cxnLst>
                  <a:cxn ang="0">
                    <a:pos x="T0" y="T1"/>
                  </a:cxn>
                  <a:cxn ang="0">
                    <a:pos x="T2" y="T3"/>
                  </a:cxn>
                  <a:cxn ang="0">
                    <a:pos x="T4" y="T5"/>
                  </a:cxn>
                  <a:cxn ang="0">
                    <a:pos x="T6" y="T7"/>
                  </a:cxn>
                  <a:cxn ang="0">
                    <a:pos x="T8" y="T9"/>
                  </a:cxn>
                </a:cxnLst>
                <a:rect l="0" t="0" r="r" b="b"/>
                <a:pathLst>
                  <a:path w="27" h="11">
                    <a:moveTo>
                      <a:pt x="21" y="1"/>
                    </a:moveTo>
                    <a:cubicBezTo>
                      <a:pt x="15" y="0"/>
                      <a:pt x="9" y="0"/>
                      <a:pt x="3" y="0"/>
                    </a:cubicBezTo>
                    <a:cubicBezTo>
                      <a:pt x="0" y="0"/>
                      <a:pt x="0" y="4"/>
                      <a:pt x="2" y="5"/>
                    </a:cubicBezTo>
                    <a:cubicBezTo>
                      <a:pt x="8" y="6"/>
                      <a:pt x="14" y="8"/>
                      <a:pt x="20" y="9"/>
                    </a:cubicBezTo>
                    <a:cubicBezTo>
                      <a:pt x="26" y="11"/>
                      <a:pt x="27" y="1"/>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6" name="Freeform 94"/>
              <p:cNvSpPr/>
              <p:nvPr/>
            </p:nvSpPr>
            <p:spPr bwMode="auto">
              <a:xfrm>
                <a:off x="4712611" y="3439451"/>
                <a:ext cx="117143" cy="33698"/>
              </a:xfrm>
              <a:custGeom>
                <a:avLst/>
                <a:gdLst>
                  <a:gd name="T0" fmla="*/ 32 w 37"/>
                  <a:gd name="T1" fmla="*/ 2 h 10"/>
                  <a:gd name="T2" fmla="*/ 4 w 37"/>
                  <a:gd name="T3" fmla="*/ 0 h 10"/>
                  <a:gd name="T4" fmla="*/ 4 w 37"/>
                  <a:gd name="T5" fmla="*/ 6 h 10"/>
                  <a:gd name="T6" fmla="*/ 31 w 37"/>
                  <a:gd name="T7" fmla="*/ 10 h 10"/>
                  <a:gd name="T8" fmla="*/ 32 w 37"/>
                  <a:gd name="T9" fmla="*/ 2 h 10"/>
                </a:gdLst>
                <a:ahLst/>
                <a:cxnLst>
                  <a:cxn ang="0">
                    <a:pos x="T0" y="T1"/>
                  </a:cxn>
                  <a:cxn ang="0">
                    <a:pos x="T2" y="T3"/>
                  </a:cxn>
                  <a:cxn ang="0">
                    <a:pos x="T4" y="T5"/>
                  </a:cxn>
                  <a:cxn ang="0">
                    <a:pos x="T6" y="T7"/>
                  </a:cxn>
                  <a:cxn ang="0">
                    <a:pos x="T8" y="T9"/>
                  </a:cxn>
                </a:cxnLst>
                <a:rect l="0" t="0" r="r" b="b"/>
                <a:pathLst>
                  <a:path w="37" h="10">
                    <a:moveTo>
                      <a:pt x="32" y="2"/>
                    </a:moveTo>
                    <a:cubicBezTo>
                      <a:pt x="23" y="0"/>
                      <a:pt x="14" y="0"/>
                      <a:pt x="4" y="0"/>
                    </a:cubicBezTo>
                    <a:cubicBezTo>
                      <a:pt x="1" y="0"/>
                      <a:pt x="0" y="5"/>
                      <a:pt x="4" y="6"/>
                    </a:cubicBezTo>
                    <a:cubicBezTo>
                      <a:pt x="13" y="8"/>
                      <a:pt x="22" y="10"/>
                      <a:pt x="31" y="10"/>
                    </a:cubicBezTo>
                    <a:cubicBezTo>
                      <a:pt x="36" y="10"/>
                      <a:pt x="37" y="2"/>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7" name="Freeform 95"/>
              <p:cNvSpPr/>
              <p:nvPr/>
            </p:nvSpPr>
            <p:spPr bwMode="auto">
              <a:xfrm>
                <a:off x="4888327" y="3439451"/>
                <a:ext cx="96058" cy="38883"/>
              </a:xfrm>
              <a:custGeom>
                <a:avLst/>
                <a:gdLst>
                  <a:gd name="T0" fmla="*/ 28 w 30"/>
                  <a:gd name="T1" fmla="*/ 3 h 11"/>
                  <a:gd name="T2" fmla="*/ 17 w 30"/>
                  <a:gd name="T3" fmla="*/ 1 h 11"/>
                  <a:gd name="T4" fmla="*/ 4 w 30"/>
                  <a:gd name="T5" fmla="*/ 3 h 11"/>
                  <a:gd name="T6" fmla="*/ 4 w 30"/>
                  <a:gd name="T7" fmla="*/ 9 h 11"/>
                  <a:gd name="T8" fmla="*/ 17 w 30"/>
                  <a:gd name="T9" fmla="*/ 10 h 11"/>
                  <a:gd name="T10" fmla="*/ 28 w 30"/>
                  <a:gd name="T11" fmla="*/ 9 h 11"/>
                  <a:gd name="T12" fmla="*/ 28 w 30"/>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8" y="3"/>
                    </a:moveTo>
                    <a:cubicBezTo>
                      <a:pt x="25" y="0"/>
                      <a:pt x="21" y="1"/>
                      <a:pt x="17" y="1"/>
                    </a:cubicBezTo>
                    <a:cubicBezTo>
                      <a:pt x="13" y="2"/>
                      <a:pt x="8" y="2"/>
                      <a:pt x="4" y="3"/>
                    </a:cubicBezTo>
                    <a:cubicBezTo>
                      <a:pt x="0" y="3"/>
                      <a:pt x="0" y="8"/>
                      <a:pt x="4" y="9"/>
                    </a:cubicBezTo>
                    <a:cubicBezTo>
                      <a:pt x="8" y="9"/>
                      <a:pt x="13" y="10"/>
                      <a:pt x="17" y="10"/>
                    </a:cubicBezTo>
                    <a:cubicBezTo>
                      <a:pt x="21" y="11"/>
                      <a:pt x="25" y="11"/>
                      <a:pt x="28" y="9"/>
                    </a:cubicBezTo>
                    <a:cubicBezTo>
                      <a:pt x="30" y="7"/>
                      <a:pt x="30" y="4"/>
                      <a:pt x="2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8" name="Freeform 96"/>
              <p:cNvSpPr/>
              <p:nvPr/>
            </p:nvSpPr>
            <p:spPr bwMode="auto">
              <a:xfrm>
                <a:off x="5169471" y="3734953"/>
                <a:ext cx="124173" cy="49251"/>
              </a:xfrm>
              <a:custGeom>
                <a:avLst/>
                <a:gdLst>
                  <a:gd name="T0" fmla="*/ 36 w 39"/>
                  <a:gd name="T1" fmla="*/ 2 h 14"/>
                  <a:gd name="T2" fmla="*/ 22 w 39"/>
                  <a:gd name="T3" fmla="*/ 1 h 14"/>
                  <a:gd name="T4" fmla="*/ 6 w 39"/>
                  <a:gd name="T5" fmla="*/ 2 h 14"/>
                  <a:gd name="T6" fmla="*/ 5 w 39"/>
                  <a:gd name="T7" fmla="*/ 11 h 14"/>
                  <a:gd name="T8" fmla="*/ 37 w 39"/>
                  <a:gd name="T9" fmla="*/ 7 h 14"/>
                  <a:gd name="T10" fmla="*/ 36 w 39"/>
                  <a:gd name="T11" fmla="*/ 2 h 14"/>
                </a:gdLst>
                <a:ahLst/>
                <a:cxnLst>
                  <a:cxn ang="0">
                    <a:pos x="T0" y="T1"/>
                  </a:cxn>
                  <a:cxn ang="0">
                    <a:pos x="T2" y="T3"/>
                  </a:cxn>
                  <a:cxn ang="0">
                    <a:pos x="T4" y="T5"/>
                  </a:cxn>
                  <a:cxn ang="0">
                    <a:pos x="T6" y="T7"/>
                  </a:cxn>
                  <a:cxn ang="0">
                    <a:pos x="T8" y="T9"/>
                  </a:cxn>
                  <a:cxn ang="0">
                    <a:pos x="T10" y="T11"/>
                  </a:cxn>
                </a:cxnLst>
                <a:rect l="0" t="0" r="r" b="b"/>
                <a:pathLst>
                  <a:path w="39" h="14">
                    <a:moveTo>
                      <a:pt x="36" y="2"/>
                    </a:moveTo>
                    <a:cubicBezTo>
                      <a:pt x="31" y="0"/>
                      <a:pt x="27" y="1"/>
                      <a:pt x="22" y="1"/>
                    </a:cubicBezTo>
                    <a:cubicBezTo>
                      <a:pt x="17" y="2"/>
                      <a:pt x="11" y="2"/>
                      <a:pt x="6" y="2"/>
                    </a:cubicBezTo>
                    <a:cubicBezTo>
                      <a:pt x="2" y="2"/>
                      <a:pt x="0" y="10"/>
                      <a:pt x="5" y="11"/>
                    </a:cubicBezTo>
                    <a:cubicBezTo>
                      <a:pt x="15" y="12"/>
                      <a:pt x="28" y="14"/>
                      <a:pt x="37" y="7"/>
                    </a:cubicBezTo>
                    <a:cubicBezTo>
                      <a:pt x="39" y="5"/>
                      <a:pt x="38" y="3"/>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9" name="Freeform 97"/>
              <p:cNvSpPr/>
              <p:nvPr/>
            </p:nvSpPr>
            <p:spPr bwMode="auto">
              <a:xfrm>
                <a:off x="5373299" y="3721993"/>
                <a:ext cx="119487" cy="49251"/>
              </a:xfrm>
              <a:custGeom>
                <a:avLst/>
                <a:gdLst>
                  <a:gd name="T0" fmla="*/ 34 w 38"/>
                  <a:gd name="T1" fmla="*/ 3 h 14"/>
                  <a:gd name="T2" fmla="*/ 4 w 38"/>
                  <a:gd name="T3" fmla="*/ 4 h 14"/>
                  <a:gd name="T4" fmla="*/ 4 w 38"/>
                  <a:gd name="T5" fmla="*/ 11 h 14"/>
                  <a:gd name="T6" fmla="*/ 34 w 38"/>
                  <a:gd name="T7" fmla="*/ 11 h 14"/>
                  <a:gd name="T8" fmla="*/ 34 w 38"/>
                  <a:gd name="T9" fmla="*/ 3 h 14"/>
                </a:gdLst>
                <a:ahLst/>
                <a:cxnLst>
                  <a:cxn ang="0">
                    <a:pos x="T0" y="T1"/>
                  </a:cxn>
                  <a:cxn ang="0">
                    <a:pos x="T2" y="T3"/>
                  </a:cxn>
                  <a:cxn ang="0">
                    <a:pos x="T4" y="T5"/>
                  </a:cxn>
                  <a:cxn ang="0">
                    <a:pos x="T6" y="T7"/>
                  </a:cxn>
                  <a:cxn ang="0">
                    <a:pos x="T8" y="T9"/>
                  </a:cxn>
                </a:cxnLst>
                <a:rect l="0" t="0" r="r" b="b"/>
                <a:pathLst>
                  <a:path w="38" h="14">
                    <a:moveTo>
                      <a:pt x="34" y="3"/>
                    </a:moveTo>
                    <a:cubicBezTo>
                      <a:pt x="26" y="0"/>
                      <a:pt x="14" y="3"/>
                      <a:pt x="4" y="4"/>
                    </a:cubicBezTo>
                    <a:cubicBezTo>
                      <a:pt x="0" y="4"/>
                      <a:pt x="0" y="10"/>
                      <a:pt x="4" y="11"/>
                    </a:cubicBezTo>
                    <a:cubicBezTo>
                      <a:pt x="14" y="11"/>
                      <a:pt x="26" y="14"/>
                      <a:pt x="34" y="11"/>
                    </a:cubicBezTo>
                    <a:cubicBezTo>
                      <a:pt x="38" y="10"/>
                      <a:pt x="38"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0" name="Freeform 98"/>
              <p:cNvSpPr/>
              <p:nvPr/>
            </p:nvSpPr>
            <p:spPr bwMode="auto">
              <a:xfrm>
                <a:off x="5567758" y="3724584"/>
                <a:ext cx="107772" cy="38883"/>
              </a:xfrm>
              <a:custGeom>
                <a:avLst/>
                <a:gdLst>
                  <a:gd name="T0" fmla="*/ 30 w 34"/>
                  <a:gd name="T1" fmla="*/ 1 h 11"/>
                  <a:gd name="T2" fmla="*/ 16 w 34"/>
                  <a:gd name="T3" fmla="*/ 2 h 11"/>
                  <a:gd name="T4" fmla="*/ 2 w 34"/>
                  <a:gd name="T5" fmla="*/ 4 h 11"/>
                  <a:gd name="T6" fmla="*/ 1 w 34"/>
                  <a:gd name="T7" fmla="*/ 8 h 11"/>
                  <a:gd name="T8" fmla="*/ 17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1" y="2"/>
                      <a:pt x="16" y="2"/>
                    </a:cubicBezTo>
                    <a:cubicBezTo>
                      <a:pt x="11" y="2"/>
                      <a:pt x="6" y="2"/>
                      <a:pt x="2" y="4"/>
                    </a:cubicBezTo>
                    <a:cubicBezTo>
                      <a:pt x="0" y="5"/>
                      <a:pt x="0" y="7"/>
                      <a:pt x="1" y="8"/>
                    </a:cubicBezTo>
                    <a:cubicBezTo>
                      <a:pt x="6" y="11"/>
                      <a:pt x="12" y="11"/>
                      <a:pt x="17" y="11"/>
                    </a:cubicBezTo>
                    <a:cubicBezTo>
                      <a:pt x="22" y="11"/>
                      <a:pt x="28" y="11"/>
                      <a:pt x="32" y="7"/>
                    </a:cubicBezTo>
                    <a:cubicBezTo>
                      <a:pt x="34"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1" name="Freeform 99"/>
              <p:cNvSpPr/>
              <p:nvPr/>
            </p:nvSpPr>
            <p:spPr bwMode="auto">
              <a:xfrm>
                <a:off x="5720043" y="3729769"/>
                <a:ext cx="107772" cy="33698"/>
              </a:xfrm>
              <a:custGeom>
                <a:avLst/>
                <a:gdLst>
                  <a:gd name="T0" fmla="*/ 28 w 34"/>
                  <a:gd name="T1" fmla="*/ 0 h 10"/>
                  <a:gd name="T2" fmla="*/ 3 w 34"/>
                  <a:gd name="T3" fmla="*/ 3 h 10"/>
                  <a:gd name="T4" fmla="*/ 3 w 34"/>
                  <a:gd name="T5" fmla="*/ 8 h 10"/>
                  <a:gd name="T6" fmla="*/ 28 w 34"/>
                  <a:gd name="T7" fmla="*/ 10 h 10"/>
                  <a:gd name="T8" fmla="*/ 28 w 34"/>
                  <a:gd name="T9" fmla="*/ 0 h 10"/>
                </a:gdLst>
                <a:ahLst/>
                <a:cxnLst>
                  <a:cxn ang="0">
                    <a:pos x="T0" y="T1"/>
                  </a:cxn>
                  <a:cxn ang="0">
                    <a:pos x="T2" y="T3"/>
                  </a:cxn>
                  <a:cxn ang="0">
                    <a:pos x="T4" y="T5"/>
                  </a:cxn>
                  <a:cxn ang="0">
                    <a:pos x="T6" y="T7"/>
                  </a:cxn>
                  <a:cxn ang="0">
                    <a:pos x="T8" y="T9"/>
                  </a:cxn>
                </a:cxnLst>
                <a:rect l="0" t="0" r="r" b="b"/>
                <a:pathLst>
                  <a:path w="34" h="10">
                    <a:moveTo>
                      <a:pt x="28" y="0"/>
                    </a:moveTo>
                    <a:cubicBezTo>
                      <a:pt x="20" y="0"/>
                      <a:pt x="12" y="2"/>
                      <a:pt x="3" y="3"/>
                    </a:cubicBezTo>
                    <a:cubicBezTo>
                      <a:pt x="0" y="3"/>
                      <a:pt x="0" y="7"/>
                      <a:pt x="3" y="8"/>
                    </a:cubicBezTo>
                    <a:cubicBezTo>
                      <a:pt x="12" y="9"/>
                      <a:pt x="20" y="10"/>
                      <a:pt x="28" y="10"/>
                    </a:cubicBezTo>
                    <a:cubicBezTo>
                      <a:pt x="34" y="10"/>
                      <a:pt x="34" y="1"/>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2" name="Freeform 100"/>
              <p:cNvSpPr/>
              <p:nvPr/>
            </p:nvSpPr>
            <p:spPr bwMode="auto">
              <a:xfrm>
                <a:off x="5893415" y="3719400"/>
                <a:ext cx="110115" cy="44067"/>
              </a:xfrm>
              <a:custGeom>
                <a:avLst/>
                <a:gdLst>
                  <a:gd name="T0" fmla="*/ 32 w 35"/>
                  <a:gd name="T1" fmla="*/ 1 h 13"/>
                  <a:gd name="T2" fmla="*/ 19 w 35"/>
                  <a:gd name="T3" fmla="*/ 2 h 13"/>
                  <a:gd name="T4" fmla="*/ 4 w 35"/>
                  <a:gd name="T5" fmla="*/ 3 h 13"/>
                  <a:gd name="T6" fmla="*/ 3 w 35"/>
                  <a:gd name="T7" fmla="*/ 8 h 13"/>
                  <a:gd name="T8" fmla="*/ 33 w 35"/>
                  <a:gd name="T9" fmla="*/ 7 h 13"/>
                  <a:gd name="T10" fmla="*/ 32 w 35"/>
                  <a:gd name="T11" fmla="*/ 1 h 13"/>
                </a:gdLst>
                <a:ahLst/>
                <a:cxnLst>
                  <a:cxn ang="0">
                    <a:pos x="T0" y="T1"/>
                  </a:cxn>
                  <a:cxn ang="0">
                    <a:pos x="T2" y="T3"/>
                  </a:cxn>
                  <a:cxn ang="0">
                    <a:pos x="T4" y="T5"/>
                  </a:cxn>
                  <a:cxn ang="0">
                    <a:pos x="T6" y="T7"/>
                  </a:cxn>
                  <a:cxn ang="0">
                    <a:pos x="T8" y="T9"/>
                  </a:cxn>
                  <a:cxn ang="0">
                    <a:pos x="T10" y="T11"/>
                  </a:cxn>
                </a:cxnLst>
                <a:rect l="0" t="0" r="r" b="b"/>
                <a:pathLst>
                  <a:path w="35" h="13">
                    <a:moveTo>
                      <a:pt x="32" y="1"/>
                    </a:moveTo>
                    <a:cubicBezTo>
                      <a:pt x="28" y="0"/>
                      <a:pt x="23" y="2"/>
                      <a:pt x="19" y="2"/>
                    </a:cubicBezTo>
                    <a:cubicBezTo>
                      <a:pt x="14" y="3"/>
                      <a:pt x="9" y="3"/>
                      <a:pt x="4" y="3"/>
                    </a:cubicBezTo>
                    <a:cubicBezTo>
                      <a:pt x="1" y="3"/>
                      <a:pt x="0" y="8"/>
                      <a:pt x="3" y="8"/>
                    </a:cubicBezTo>
                    <a:cubicBezTo>
                      <a:pt x="12" y="10"/>
                      <a:pt x="26" y="13"/>
                      <a:pt x="33" y="7"/>
                    </a:cubicBezTo>
                    <a:cubicBezTo>
                      <a:pt x="35" y="5"/>
                      <a:pt x="34"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3" name="Freeform 101"/>
              <p:cNvSpPr/>
              <p:nvPr/>
            </p:nvSpPr>
            <p:spPr bwMode="auto">
              <a:xfrm>
                <a:off x="6073817" y="3721993"/>
                <a:ext cx="121829" cy="51843"/>
              </a:xfrm>
              <a:custGeom>
                <a:avLst/>
                <a:gdLst>
                  <a:gd name="T0" fmla="*/ 32 w 39"/>
                  <a:gd name="T1" fmla="*/ 0 h 15"/>
                  <a:gd name="T2" fmla="*/ 5 w 39"/>
                  <a:gd name="T3" fmla="*/ 2 h 15"/>
                  <a:gd name="T4" fmla="*/ 3 w 39"/>
                  <a:gd name="T5" fmla="*/ 7 h 15"/>
                  <a:gd name="T6" fmla="*/ 35 w 39"/>
                  <a:gd name="T7" fmla="*/ 7 h 15"/>
                  <a:gd name="T8" fmla="*/ 32 w 39"/>
                  <a:gd name="T9" fmla="*/ 0 h 15"/>
                </a:gdLst>
                <a:ahLst/>
                <a:cxnLst>
                  <a:cxn ang="0">
                    <a:pos x="T0" y="T1"/>
                  </a:cxn>
                  <a:cxn ang="0">
                    <a:pos x="T2" y="T3"/>
                  </a:cxn>
                  <a:cxn ang="0">
                    <a:pos x="T4" y="T5"/>
                  </a:cxn>
                  <a:cxn ang="0">
                    <a:pos x="T6" y="T7"/>
                  </a:cxn>
                  <a:cxn ang="0">
                    <a:pos x="T8" y="T9"/>
                  </a:cxn>
                </a:cxnLst>
                <a:rect l="0" t="0" r="r" b="b"/>
                <a:pathLst>
                  <a:path w="39" h="15">
                    <a:moveTo>
                      <a:pt x="32" y="0"/>
                    </a:moveTo>
                    <a:cubicBezTo>
                      <a:pt x="23" y="2"/>
                      <a:pt x="14" y="4"/>
                      <a:pt x="5" y="2"/>
                    </a:cubicBezTo>
                    <a:cubicBezTo>
                      <a:pt x="2" y="1"/>
                      <a:pt x="0" y="5"/>
                      <a:pt x="3" y="7"/>
                    </a:cubicBezTo>
                    <a:cubicBezTo>
                      <a:pt x="13" y="12"/>
                      <a:pt x="26" y="15"/>
                      <a:pt x="35" y="7"/>
                    </a:cubicBezTo>
                    <a:cubicBezTo>
                      <a:pt x="39" y="5"/>
                      <a:pt x="37"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4" name="Freeform 102"/>
              <p:cNvSpPr/>
              <p:nvPr/>
            </p:nvSpPr>
            <p:spPr bwMode="auto">
              <a:xfrm>
                <a:off x="6261246" y="3711625"/>
                <a:ext cx="126515" cy="44067"/>
              </a:xfrm>
              <a:custGeom>
                <a:avLst/>
                <a:gdLst>
                  <a:gd name="T0" fmla="*/ 34 w 40"/>
                  <a:gd name="T1" fmla="*/ 1 h 13"/>
                  <a:gd name="T2" fmla="*/ 19 w 40"/>
                  <a:gd name="T3" fmla="*/ 1 h 13"/>
                  <a:gd name="T4" fmla="*/ 5 w 40"/>
                  <a:gd name="T5" fmla="*/ 1 h 13"/>
                  <a:gd name="T6" fmla="*/ 4 w 40"/>
                  <a:gd name="T7" fmla="*/ 7 h 13"/>
                  <a:gd name="T8" fmla="*/ 35 w 40"/>
                  <a:gd name="T9" fmla="*/ 10 h 13"/>
                  <a:gd name="T10" fmla="*/ 34 w 40"/>
                  <a:gd name="T11" fmla="*/ 1 h 13"/>
                </a:gdLst>
                <a:ahLst/>
                <a:cxnLst>
                  <a:cxn ang="0">
                    <a:pos x="T0" y="T1"/>
                  </a:cxn>
                  <a:cxn ang="0">
                    <a:pos x="T2" y="T3"/>
                  </a:cxn>
                  <a:cxn ang="0">
                    <a:pos x="T4" y="T5"/>
                  </a:cxn>
                  <a:cxn ang="0">
                    <a:pos x="T6" y="T7"/>
                  </a:cxn>
                  <a:cxn ang="0">
                    <a:pos x="T8" y="T9"/>
                  </a:cxn>
                  <a:cxn ang="0">
                    <a:pos x="T10" y="T11"/>
                  </a:cxn>
                </a:cxnLst>
                <a:rect l="0" t="0" r="r" b="b"/>
                <a:pathLst>
                  <a:path w="40" h="13">
                    <a:moveTo>
                      <a:pt x="34" y="1"/>
                    </a:moveTo>
                    <a:cubicBezTo>
                      <a:pt x="29" y="1"/>
                      <a:pt x="24" y="1"/>
                      <a:pt x="19" y="1"/>
                    </a:cubicBezTo>
                    <a:cubicBezTo>
                      <a:pt x="14" y="1"/>
                      <a:pt x="10" y="1"/>
                      <a:pt x="5" y="1"/>
                    </a:cubicBezTo>
                    <a:cubicBezTo>
                      <a:pt x="1" y="0"/>
                      <a:pt x="0" y="6"/>
                      <a:pt x="4" y="7"/>
                    </a:cubicBezTo>
                    <a:cubicBezTo>
                      <a:pt x="13" y="10"/>
                      <a:pt x="26" y="13"/>
                      <a:pt x="35" y="10"/>
                    </a:cubicBezTo>
                    <a:cubicBezTo>
                      <a:pt x="40" y="8"/>
                      <a:pt x="39" y="2"/>
                      <a:pt x="3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5" name="Freeform 103"/>
              <p:cNvSpPr/>
              <p:nvPr/>
            </p:nvSpPr>
            <p:spPr bwMode="auto">
              <a:xfrm>
                <a:off x="6448675" y="3706440"/>
                <a:ext cx="126515" cy="46658"/>
              </a:xfrm>
              <a:custGeom>
                <a:avLst/>
                <a:gdLst>
                  <a:gd name="T0" fmla="*/ 36 w 40"/>
                  <a:gd name="T1" fmla="*/ 3 h 13"/>
                  <a:gd name="T2" fmla="*/ 4 w 40"/>
                  <a:gd name="T3" fmla="*/ 4 h 13"/>
                  <a:gd name="T4" fmla="*/ 4 w 40"/>
                  <a:gd name="T5" fmla="*/ 10 h 13"/>
                  <a:gd name="T6" fmla="*/ 36 w 40"/>
                  <a:gd name="T7" fmla="*/ 11 h 13"/>
                  <a:gd name="T8" fmla="*/ 36 w 40"/>
                  <a:gd name="T9" fmla="*/ 3 h 13"/>
                </a:gdLst>
                <a:ahLst/>
                <a:cxnLst>
                  <a:cxn ang="0">
                    <a:pos x="T0" y="T1"/>
                  </a:cxn>
                  <a:cxn ang="0">
                    <a:pos x="T2" y="T3"/>
                  </a:cxn>
                  <a:cxn ang="0">
                    <a:pos x="T4" y="T5"/>
                  </a:cxn>
                  <a:cxn ang="0">
                    <a:pos x="T6" y="T7"/>
                  </a:cxn>
                  <a:cxn ang="0">
                    <a:pos x="T8" y="T9"/>
                  </a:cxn>
                </a:cxnLst>
                <a:rect l="0" t="0" r="r" b="b"/>
                <a:pathLst>
                  <a:path w="40" h="13">
                    <a:moveTo>
                      <a:pt x="36" y="3"/>
                    </a:moveTo>
                    <a:cubicBezTo>
                      <a:pt x="26" y="0"/>
                      <a:pt x="14" y="2"/>
                      <a:pt x="4" y="4"/>
                    </a:cubicBezTo>
                    <a:cubicBezTo>
                      <a:pt x="0" y="4"/>
                      <a:pt x="0" y="9"/>
                      <a:pt x="4" y="10"/>
                    </a:cubicBezTo>
                    <a:cubicBezTo>
                      <a:pt x="14" y="11"/>
                      <a:pt x="26" y="13"/>
                      <a:pt x="36" y="11"/>
                    </a:cubicBezTo>
                    <a:cubicBezTo>
                      <a:pt x="40" y="10"/>
                      <a:pt x="40" y="4"/>
                      <a:pt x="3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6" name="Freeform 104"/>
              <p:cNvSpPr/>
              <p:nvPr/>
            </p:nvSpPr>
            <p:spPr bwMode="auto">
              <a:xfrm>
                <a:off x="6643132" y="3711625"/>
                <a:ext cx="121829" cy="38883"/>
              </a:xfrm>
              <a:custGeom>
                <a:avLst/>
                <a:gdLst>
                  <a:gd name="T0" fmla="*/ 34 w 38"/>
                  <a:gd name="T1" fmla="*/ 2 h 11"/>
                  <a:gd name="T2" fmla="*/ 20 w 38"/>
                  <a:gd name="T3" fmla="*/ 1 h 11"/>
                  <a:gd name="T4" fmla="*/ 4 w 38"/>
                  <a:gd name="T5" fmla="*/ 2 h 11"/>
                  <a:gd name="T6" fmla="*/ 4 w 38"/>
                  <a:gd name="T7" fmla="*/ 9 h 11"/>
                  <a:gd name="T8" fmla="*/ 20 w 38"/>
                  <a:gd name="T9" fmla="*/ 10 h 11"/>
                  <a:gd name="T10" fmla="*/ 34 w 38"/>
                  <a:gd name="T11" fmla="*/ 10 h 11"/>
                  <a:gd name="T12" fmla="*/ 34 w 38"/>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8" h="11">
                    <a:moveTo>
                      <a:pt x="34" y="2"/>
                    </a:moveTo>
                    <a:cubicBezTo>
                      <a:pt x="30" y="0"/>
                      <a:pt x="24" y="1"/>
                      <a:pt x="20" y="1"/>
                    </a:cubicBezTo>
                    <a:cubicBezTo>
                      <a:pt x="15" y="2"/>
                      <a:pt x="9" y="2"/>
                      <a:pt x="4" y="2"/>
                    </a:cubicBezTo>
                    <a:cubicBezTo>
                      <a:pt x="0" y="3"/>
                      <a:pt x="0" y="9"/>
                      <a:pt x="4" y="9"/>
                    </a:cubicBezTo>
                    <a:cubicBezTo>
                      <a:pt x="9" y="9"/>
                      <a:pt x="15" y="10"/>
                      <a:pt x="20" y="10"/>
                    </a:cubicBezTo>
                    <a:cubicBezTo>
                      <a:pt x="24" y="10"/>
                      <a:pt x="30" y="11"/>
                      <a:pt x="34" y="10"/>
                    </a:cubicBezTo>
                    <a:cubicBezTo>
                      <a:pt x="38" y="8"/>
                      <a:pt x="38" y="3"/>
                      <a:pt x="3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7" name="Freeform 105"/>
              <p:cNvSpPr/>
              <p:nvPr/>
            </p:nvSpPr>
            <p:spPr bwMode="auto">
              <a:xfrm>
                <a:off x="6828219" y="3711625"/>
                <a:ext cx="93715" cy="44067"/>
              </a:xfrm>
              <a:custGeom>
                <a:avLst/>
                <a:gdLst>
                  <a:gd name="T0" fmla="*/ 27 w 30"/>
                  <a:gd name="T1" fmla="*/ 3 h 13"/>
                  <a:gd name="T2" fmla="*/ 17 w 30"/>
                  <a:gd name="T3" fmla="*/ 2 h 13"/>
                  <a:gd name="T4" fmla="*/ 5 w 30"/>
                  <a:gd name="T5" fmla="*/ 1 h 13"/>
                  <a:gd name="T6" fmla="*/ 3 w 30"/>
                  <a:gd name="T7" fmla="*/ 7 h 13"/>
                  <a:gd name="T8" fmla="*/ 28 w 30"/>
                  <a:gd name="T9" fmla="*/ 8 h 13"/>
                  <a:gd name="T10" fmla="*/ 27 w 30"/>
                  <a:gd name="T11" fmla="*/ 3 h 13"/>
                </a:gdLst>
                <a:ahLst/>
                <a:cxnLst>
                  <a:cxn ang="0">
                    <a:pos x="T0" y="T1"/>
                  </a:cxn>
                  <a:cxn ang="0">
                    <a:pos x="T2" y="T3"/>
                  </a:cxn>
                  <a:cxn ang="0">
                    <a:pos x="T4" y="T5"/>
                  </a:cxn>
                  <a:cxn ang="0">
                    <a:pos x="T6" y="T7"/>
                  </a:cxn>
                  <a:cxn ang="0">
                    <a:pos x="T8" y="T9"/>
                  </a:cxn>
                  <a:cxn ang="0">
                    <a:pos x="T10" y="T11"/>
                  </a:cxn>
                </a:cxnLst>
                <a:rect l="0" t="0" r="r" b="b"/>
                <a:pathLst>
                  <a:path w="30" h="13">
                    <a:moveTo>
                      <a:pt x="27" y="3"/>
                    </a:moveTo>
                    <a:cubicBezTo>
                      <a:pt x="24" y="2"/>
                      <a:pt x="20" y="2"/>
                      <a:pt x="17" y="2"/>
                    </a:cubicBezTo>
                    <a:cubicBezTo>
                      <a:pt x="13" y="2"/>
                      <a:pt x="9" y="2"/>
                      <a:pt x="5" y="1"/>
                    </a:cubicBezTo>
                    <a:cubicBezTo>
                      <a:pt x="1" y="0"/>
                      <a:pt x="0" y="5"/>
                      <a:pt x="3" y="7"/>
                    </a:cubicBezTo>
                    <a:cubicBezTo>
                      <a:pt x="10" y="9"/>
                      <a:pt x="21" y="13"/>
                      <a:pt x="28" y="8"/>
                    </a:cubicBezTo>
                    <a:cubicBezTo>
                      <a:pt x="30" y="7"/>
                      <a:pt x="30" y="3"/>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8" name="Freeform 106"/>
              <p:cNvSpPr/>
              <p:nvPr/>
            </p:nvSpPr>
            <p:spPr bwMode="auto">
              <a:xfrm>
                <a:off x="6978163" y="3696072"/>
                <a:ext cx="114801" cy="38883"/>
              </a:xfrm>
              <a:custGeom>
                <a:avLst/>
                <a:gdLst>
                  <a:gd name="T0" fmla="*/ 32 w 36"/>
                  <a:gd name="T1" fmla="*/ 2 h 11"/>
                  <a:gd name="T2" fmla="*/ 19 w 36"/>
                  <a:gd name="T3" fmla="*/ 2 h 11"/>
                  <a:gd name="T4" fmla="*/ 4 w 36"/>
                  <a:gd name="T5" fmla="*/ 5 h 11"/>
                  <a:gd name="T6" fmla="*/ 5 w 36"/>
                  <a:gd name="T7" fmla="*/ 11 h 11"/>
                  <a:gd name="T8" fmla="*/ 20 w 36"/>
                  <a:gd name="T9" fmla="*/ 11 h 11"/>
                  <a:gd name="T10" fmla="*/ 33 w 36"/>
                  <a:gd name="T11" fmla="*/ 8 h 11"/>
                  <a:gd name="T12" fmla="*/ 32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2" y="2"/>
                    </a:moveTo>
                    <a:cubicBezTo>
                      <a:pt x="28" y="0"/>
                      <a:pt x="24" y="1"/>
                      <a:pt x="19" y="2"/>
                    </a:cubicBezTo>
                    <a:cubicBezTo>
                      <a:pt x="14" y="3"/>
                      <a:pt x="9" y="4"/>
                      <a:pt x="4" y="5"/>
                    </a:cubicBezTo>
                    <a:cubicBezTo>
                      <a:pt x="0" y="5"/>
                      <a:pt x="1" y="11"/>
                      <a:pt x="5" y="11"/>
                    </a:cubicBezTo>
                    <a:cubicBezTo>
                      <a:pt x="10" y="11"/>
                      <a:pt x="15" y="11"/>
                      <a:pt x="20" y="11"/>
                    </a:cubicBezTo>
                    <a:cubicBezTo>
                      <a:pt x="25" y="10"/>
                      <a:pt x="30" y="11"/>
                      <a:pt x="33" y="8"/>
                    </a:cubicBezTo>
                    <a:cubicBezTo>
                      <a:pt x="36" y="6"/>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9" name="Freeform 107"/>
              <p:cNvSpPr/>
              <p:nvPr/>
            </p:nvSpPr>
            <p:spPr bwMode="auto">
              <a:xfrm>
                <a:off x="7167934" y="3696072"/>
                <a:ext cx="105430" cy="46658"/>
              </a:xfrm>
              <a:custGeom>
                <a:avLst/>
                <a:gdLst>
                  <a:gd name="T0" fmla="*/ 32 w 33"/>
                  <a:gd name="T1" fmla="*/ 6 h 13"/>
                  <a:gd name="T2" fmla="*/ 4 w 33"/>
                  <a:gd name="T3" fmla="*/ 6 h 13"/>
                  <a:gd name="T4" fmla="*/ 6 w 33"/>
                  <a:gd name="T5" fmla="*/ 12 h 13"/>
                  <a:gd name="T6" fmla="*/ 20 w 33"/>
                  <a:gd name="T7" fmla="*/ 11 h 13"/>
                  <a:gd name="T8" fmla="*/ 31 w 33"/>
                  <a:gd name="T9" fmla="*/ 10 h 13"/>
                  <a:gd name="T10" fmla="*/ 32 w 33"/>
                  <a:gd name="T11" fmla="*/ 6 h 13"/>
                </a:gdLst>
                <a:ahLst/>
                <a:cxnLst>
                  <a:cxn ang="0">
                    <a:pos x="T0" y="T1"/>
                  </a:cxn>
                  <a:cxn ang="0">
                    <a:pos x="T2" y="T3"/>
                  </a:cxn>
                  <a:cxn ang="0">
                    <a:pos x="T4" y="T5"/>
                  </a:cxn>
                  <a:cxn ang="0">
                    <a:pos x="T6" y="T7"/>
                  </a:cxn>
                  <a:cxn ang="0">
                    <a:pos x="T8" y="T9"/>
                  </a:cxn>
                  <a:cxn ang="0">
                    <a:pos x="T10" y="T11"/>
                  </a:cxn>
                </a:cxnLst>
                <a:rect l="0" t="0" r="r" b="b"/>
                <a:pathLst>
                  <a:path w="33" h="13">
                    <a:moveTo>
                      <a:pt x="32" y="6"/>
                    </a:moveTo>
                    <a:cubicBezTo>
                      <a:pt x="25" y="0"/>
                      <a:pt x="11" y="3"/>
                      <a:pt x="4" y="6"/>
                    </a:cubicBezTo>
                    <a:cubicBezTo>
                      <a:pt x="0" y="7"/>
                      <a:pt x="2" y="13"/>
                      <a:pt x="6" y="12"/>
                    </a:cubicBezTo>
                    <a:cubicBezTo>
                      <a:pt x="10" y="11"/>
                      <a:pt x="15" y="11"/>
                      <a:pt x="20" y="11"/>
                    </a:cubicBezTo>
                    <a:cubicBezTo>
                      <a:pt x="24" y="11"/>
                      <a:pt x="27" y="12"/>
                      <a:pt x="31" y="10"/>
                    </a:cubicBezTo>
                    <a:cubicBezTo>
                      <a:pt x="33" y="9"/>
                      <a:pt x="33" y="7"/>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0" name="Freeform 108"/>
              <p:cNvSpPr/>
              <p:nvPr/>
            </p:nvSpPr>
            <p:spPr bwMode="auto">
              <a:xfrm>
                <a:off x="7341306" y="3696072"/>
                <a:ext cx="107772" cy="38883"/>
              </a:xfrm>
              <a:custGeom>
                <a:avLst/>
                <a:gdLst>
                  <a:gd name="T0" fmla="*/ 32 w 34"/>
                  <a:gd name="T1" fmla="*/ 3 h 11"/>
                  <a:gd name="T2" fmla="*/ 19 w 34"/>
                  <a:gd name="T3" fmla="*/ 1 h 11"/>
                  <a:gd name="T4" fmla="*/ 3 w 34"/>
                  <a:gd name="T5" fmla="*/ 2 h 11"/>
                  <a:gd name="T6" fmla="*/ 3 w 34"/>
                  <a:gd name="T7" fmla="*/ 8 h 11"/>
                  <a:gd name="T8" fmla="*/ 19 w 34"/>
                  <a:gd name="T9" fmla="*/ 10 h 11"/>
                  <a:gd name="T10" fmla="*/ 32 w 34"/>
                  <a:gd name="T11" fmla="*/ 7 h 11"/>
                  <a:gd name="T12" fmla="*/ 32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2" y="3"/>
                    </a:moveTo>
                    <a:cubicBezTo>
                      <a:pt x="28" y="0"/>
                      <a:pt x="24" y="1"/>
                      <a:pt x="19" y="1"/>
                    </a:cubicBezTo>
                    <a:cubicBezTo>
                      <a:pt x="13" y="1"/>
                      <a:pt x="8" y="2"/>
                      <a:pt x="3" y="2"/>
                    </a:cubicBezTo>
                    <a:cubicBezTo>
                      <a:pt x="0" y="3"/>
                      <a:pt x="0" y="8"/>
                      <a:pt x="3" y="8"/>
                    </a:cubicBezTo>
                    <a:cubicBezTo>
                      <a:pt x="8" y="9"/>
                      <a:pt x="13" y="9"/>
                      <a:pt x="19" y="10"/>
                    </a:cubicBezTo>
                    <a:cubicBezTo>
                      <a:pt x="24" y="10"/>
                      <a:pt x="28" y="11"/>
                      <a:pt x="32" y="7"/>
                    </a:cubicBezTo>
                    <a:cubicBezTo>
                      <a:pt x="34" y="6"/>
                      <a:pt x="34" y="4"/>
                      <a:pt x="3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1" name="Freeform 109"/>
              <p:cNvSpPr/>
              <p:nvPr/>
            </p:nvSpPr>
            <p:spPr bwMode="auto">
              <a:xfrm>
                <a:off x="7519364" y="3683110"/>
                <a:ext cx="119487" cy="51843"/>
              </a:xfrm>
              <a:custGeom>
                <a:avLst/>
                <a:gdLst>
                  <a:gd name="T0" fmla="*/ 32 w 38"/>
                  <a:gd name="T1" fmla="*/ 1 h 15"/>
                  <a:gd name="T2" fmla="*/ 19 w 38"/>
                  <a:gd name="T3" fmla="*/ 3 h 15"/>
                  <a:gd name="T4" fmla="*/ 6 w 38"/>
                  <a:gd name="T5" fmla="*/ 2 h 15"/>
                  <a:gd name="T6" fmla="*/ 4 w 38"/>
                  <a:gd name="T7" fmla="*/ 8 h 15"/>
                  <a:gd name="T8" fmla="*/ 35 w 38"/>
                  <a:gd name="T9" fmla="*/ 8 h 15"/>
                  <a:gd name="T10" fmla="*/ 32 w 38"/>
                  <a:gd name="T11" fmla="*/ 1 h 15"/>
                </a:gdLst>
                <a:ahLst/>
                <a:cxnLst>
                  <a:cxn ang="0">
                    <a:pos x="T0" y="T1"/>
                  </a:cxn>
                  <a:cxn ang="0">
                    <a:pos x="T2" y="T3"/>
                  </a:cxn>
                  <a:cxn ang="0">
                    <a:pos x="T4" y="T5"/>
                  </a:cxn>
                  <a:cxn ang="0">
                    <a:pos x="T6" y="T7"/>
                  </a:cxn>
                  <a:cxn ang="0">
                    <a:pos x="T8" y="T9"/>
                  </a:cxn>
                  <a:cxn ang="0">
                    <a:pos x="T10" y="T11"/>
                  </a:cxn>
                </a:cxnLst>
                <a:rect l="0" t="0" r="r" b="b"/>
                <a:pathLst>
                  <a:path w="38" h="15">
                    <a:moveTo>
                      <a:pt x="32" y="1"/>
                    </a:moveTo>
                    <a:cubicBezTo>
                      <a:pt x="28" y="0"/>
                      <a:pt x="24" y="2"/>
                      <a:pt x="19" y="3"/>
                    </a:cubicBezTo>
                    <a:cubicBezTo>
                      <a:pt x="15" y="3"/>
                      <a:pt x="10" y="3"/>
                      <a:pt x="6" y="2"/>
                    </a:cubicBezTo>
                    <a:cubicBezTo>
                      <a:pt x="3" y="2"/>
                      <a:pt x="0" y="6"/>
                      <a:pt x="4" y="8"/>
                    </a:cubicBezTo>
                    <a:cubicBezTo>
                      <a:pt x="12" y="12"/>
                      <a:pt x="27" y="15"/>
                      <a:pt x="35" y="8"/>
                    </a:cubicBezTo>
                    <a:cubicBezTo>
                      <a:pt x="38" y="5"/>
                      <a:pt x="35" y="1"/>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2" name="Freeform 110"/>
              <p:cNvSpPr/>
              <p:nvPr/>
            </p:nvSpPr>
            <p:spPr bwMode="auto">
              <a:xfrm>
                <a:off x="7891880" y="3382424"/>
                <a:ext cx="103086" cy="31106"/>
              </a:xfrm>
              <a:custGeom>
                <a:avLst/>
                <a:gdLst>
                  <a:gd name="T0" fmla="*/ 30 w 33"/>
                  <a:gd name="T1" fmla="*/ 1 h 9"/>
                  <a:gd name="T2" fmla="*/ 17 w 33"/>
                  <a:gd name="T3" fmla="*/ 1 h 9"/>
                  <a:gd name="T4" fmla="*/ 2 w 33"/>
                  <a:gd name="T5" fmla="*/ 4 h 9"/>
                  <a:gd name="T6" fmla="*/ 3 w 33"/>
                  <a:gd name="T7" fmla="*/ 9 h 9"/>
                  <a:gd name="T8" fmla="*/ 18 w 33"/>
                  <a:gd name="T9" fmla="*/ 9 h 9"/>
                  <a:gd name="T10" fmla="*/ 31 w 33"/>
                  <a:gd name="T11" fmla="*/ 6 h 9"/>
                  <a:gd name="T12" fmla="*/ 30 w 3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3" h="9">
                    <a:moveTo>
                      <a:pt x="30" y="1"/>
                    </a:moveTo>
                    <a:cubicBezTo>
                      <a:pt x="26" y="0"/>
                      <a:pt x="22" y="1"/>
                      <a:pt x="17" y="1"/>
                    </a:cubicBezTo>
                    <a:cubicBezTo>
                      <a:pt x="12" y="2"/>
                      <a:pt x="7" y="3"/>
                      <a:pt x="2" y="4"/>
                    </a:cubicBezTo>
                    <a:cubicBezTo>
                      <a:pt x="0" y="5"/>
                      <a:pt x="0" y="9"/>
                      <a:pt x="3" y="9"/>
                    </a:cubicBezTo>
                    <a:cubicBezTo>
                      <a:pt x="8" y="9"/>
                      <a:pt x="13" y="9"/>
                      <a:pt x="18" y="9"/>
                    </a:cubicBezTo>
                    <a:cubicBezTo>
                      <a:pt x="23" y="9"/>
                      <a:pt x="27" y="9"/>
                      <a:pt x="31" y="6"/>
                    </a:cubicBezTo>
                    <a:cubicBezTo>
                      <a:pt x="33"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3" name="Freeform 111"/>
              <p:cNvSpPr/>
              <p:nvPr/>
            </p:nvSpPr>
            <p:spPr bwMode="auto">
              <a:xfrm>
                <a:off x="8055881" y="3353911"/>
                <a:ext cx="100744" cy="38883"/>
              </a:xfrm>
              <a:custGeom>
                <a:avLst/>
                <a:gdLst>
                  <a:gd name="T0" fmla="*/ 30 w 32"/>
                  <a:gd name="T1" fmla="*/ 2 h 11"/>
                  <a:gd name="T2" fmla="*/ 18 w 32"/>
                  <a:gd name="T3" fmla="*/ 2 h 11"/>
                  <a:gd name="T4" fmla="*/ 4 w 32"/>
                  <a:gd name="T5" fmla="*/ 5 h 11"/>
                  <a:gd name="T6" fmla="*/ 4 w 32"/>
                  <a:gd name="T7" fmla="*/ 11 h 11"/>
                  <a:gd name="T8" fmla="*/ 19 w 32"/>
                  <a:gd name="T9" fmla="*/ 10 h 11"/>
                  <a:gd name="T10" fmla="*/ 31 w 32"/>
                  <a:gd name="T11" fmla="*/ 7 h 11"/>
                  <a:gd name="T12" fmla="*/ 30 w 32"/>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2" h="11">
                    <a:moveTo>
                      <a:pt x="30" y="2"/>
                    </a:moveTo>
                    <a:cubicBezTo>
                      <a:pt x="26" y="0"/>
                      <a:pt x="22" y="2"/>
                      <a:pt x="18" y="2"/>
                    </a:cubicBezTo>
                    <a:cubicBezTo>
                      <a:pt x="13" y="3"/>
                      <a:pt x="8" y="4"/>
                      <a:pt x="4" y="5"/>
                    </a:cubicBezTo>
                    <a:cubicBezTo>
                      <a:pt x="0" y="6"/>
                      <a:pt x="1" y="10"/>
                      <a:pt x="4" y="11"/>
                    </a:cubicBezTo>
                    <a:cubicBezTo>
                      <a:pt x="9" y="11"/>
                      <a:pt x="14" y="10"/>
                      <a:pt x="19" y="10"/>
                    </a:cubicBezTo>
                    <a:cubicBezTo>
                      <a:pt x="23" y="10"/>
                      <a:pt x="28" y="10"/>
                      <a:pt x="31" y="7"/>
                    </a:cubicBezTo>
                    <a:cubicBezTo>
                      <a:pt x="32" y="6"/>
                      <a:pt x="32" y="3"/>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4" name="Freeform 112"/>
              <p:cNvSpPr/>
              <p:nvPr/>
            </p:nvSpPr>
            <p:spPr bwMode="auto">
              <a:xfrm>
                <a:off x="8210510" y="3330581"/>
                <a:ext cx="131200" cy="38883"/>
              </a:xfrm>
              <a:custGeom>
                <a:avLst/>
                <a:gdLst>
                  <a:gd name="T0" fmla="*/ 39 w 42"/>
                  <a:gd name="T1" fmla="*/ 1 h 11"/>
                  <a:gd name="T2" fmla="*/ 22 w 42"/>
                  <a:gd name="T3" fmla="*/ 2 h 11"/>
                  <a:gd name="T4" fmla="*/ 3 w 42"/>
                  <a:gd name="T5" fmla="*/ 5 h 11"/>
                  <a:gd name="T6" fmla="*/ 4 w 42"/>
                  <a:gd name="T7" fmla="*/ 11 h 11"/>
                  <a:gd name="T8" fmla="*/ 24 w 42"/>
                  <a:gd name="T9" fmla="*/ 10 h 11"/>
                  <a:gd name="T10" fmla="*/ 40 w 42"/>
                  <a:gd name="T11" fmla="*/ 7 h 11"/>
                  <a:gd name="T12" fmla="*/ 39 w 42"/>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42" h="11">
                    <a:moveTo>
                      <a:pt x="39" y="1"/>
                    </a:moveTo>
                    <a:cubicBezTo>
                      <a:pt x="33" y="0"/>
                      <a:pt x="28" y="1"/>
                      <a:pt x="22" y="2"/>
                    </a:cubicBezTo>
                    <a:cubicBezTo>
                      <a:pt x="16" y="3"/>
                      <a:pt x="10" y="4"/>
                      <a:pt x="3" y="5"/>
                    </a:cubicBezTo>
                    <a:cubicBezTo>
                      <a:pt x="0" y="6"/>
                      <a:pt x="1" y="11"/>
                      <a:pt x="4" y="11"/>
                    </a:cubicBezTo>
                    <a:cubicBezTo>
                      <a:pt x="11" y="11"/>
                      <a:pt x="17" y="10"/>
                      <a:pt x="24" y="10"/>
                    </a:cubicBezTo>
                    <a:cubicBezTo>
                      <a:pt x="29" y="10"/>
                      <a:pt x="34" y="10"/>
                      <a:pt x="40" y="7"/>
                    </a:cubicBezTo>
                    <a:cubicBezTo>
                      <a:pt x="42" y="6"/>
                      <a:pt x="42" y="2"/>
                      <a:pt x="3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5" name="Freeform 113"/>
              <p:cNvSpPr/>
              <p:nvPr/>
            </p:nvSpPr>
            <p:spPr bwMode="auto">
              <a:xfrm>
                <a:off x="4621240" y="2827709"/>
                <a:ext cx="89029" cy="33698"/>
              </a:xfrm>
              <a:custGeom>
                <a:avLst/>
                <a:gdLst>
                  <a:gd name="T0" fmla="*/ 27 w 28"/>
                  <a:gd name="T1" fmla="*/ 3 h 10"/>
                  <a:gd name="T2" fmla="*/ 17 w 28"/>
                  <a:gd name="T3" fmla="*/ 1 h 10"/>
                  <a:gd name="T4" fmla="*/ 4 w 28"/>
                  <a:gd name="T5" fmla="*/ 2 h 10"/>
                  <a:gd name="T6" fmla="*/ 4 w 28"/>
                  <a:gd name="T7" fmla="*/ 8 h 10"/>
                  <a:gd name="T8" fmla="*/ 17 w 28"/>
                  <a:gd name="T9" fmla="*/ 9 h 10"/>
                  <a:gd name="T10" fmla="*/ 27 w 28"/>
                  <a:gd name="T11" fmla="*/ 7 h 10"/>
                  <a:gd name="T12" fmla="*/ 27 w 28"/>
                  <a:gd name="T13" fmla="*/ 3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7" y="3"/>
                    </a:moveTo>
                    <a:cubicBezTo>
                      <a:pt x="24" y="0"/>
                      <a:pt x="20" y="1"/>
                      <a:pt x="17" y="1"/>
                    </a:cubicBezTo>
                    <a:cubicBezTo>
                      <a:pt x="13" y="1"/>
                      <a:pt x="9" y="1"/>
                      <a:pt x="4" y="2"/>
                    </a:cubicBezTo>
                    <a:cubicBezTo>
                      <a:pt x="0" y="2"/>
                      <a:pt x="0" y="8"/>
                      <a:pt x="4" y="8"/>
                    </a:cubicBezTo>
                    <a:cubicBezTo>
                      <a:pt x="9" y="9"/>
                      <a:pt x="13" y="9"/>
                      <a:pt x="17" y="9"/>
                    </a:cubicBezTo>
                    <a:cubicBezTo>
                      <a:pt x="20" y="9"/>
                      <a:pt x="24" y="10"/>
                      <a:pt x="27" y="7"/>
                    </a:cubicBezTo>
                    <a:cubicBezTo>
                      <a:pt x="28" y="6"/>
                      <a:pt x="28" y="4"/>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6" name="Freeform 114"/>
              <p:cNvSpPr/>
              <p:nvPr/>
            </p:nvSpPr>
            <p:spPr bwMode="auto">
              <a:xfrm>
                <a:off x="4775869" y="2835486"/>
                <a:ext cx="103086" cy="33698"/>
              </a:xfrm>
              <a:custGeom>
                <a:avLst/>
                <a:gdLst>
                  <a:gd name="T0" fmla="*/ 31 w 33"/>
                  <a:gd name="T1" fmla="*/ 2 h 10"/>
                  <a:gd name="T2" fmla="*/ 19 w 33"/>
                  <a:gd name="T3" fmla="*/ 1 h 10"/>
                  <a:gd name="T4" fmla="*/ 4 w 33"/>
                  <a:gd name="T5" fmla="*/ 2 h 10"/>
                  <a:gd name="T6" fmla="*/ 4 w 33"/>
                  <a:gd name="T7" fmla="*/ 9 h 10"/>
                  <a:gd name="T8" fmla="*/ 19 w 33"/>
                  <a:gd name="T9" fmla="*/ 10 h 10"/>
                  <a:gd name="T10" fmla="*/ 31 w 33"/>
                  <a:gd name="T11" fmla="*/ 8 h 10"/>
                  <a:gd name="T12" fmla="*/ 31 w 33"/>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3" h="10">
                    <a:moveTo>
                      <a:pt x="31" y="2"/>
                    </a:moveTo>
                    <a:cubicBezTo>
                      <a:pt x="27" y="0"/>
                      <a:pt x="23" y="1"/>
                      <a:pt x="19" y="1"/>
                    </a:cubicBezTo>
                    <a:cubicBezTo>
                      <a:pt x="14" y="1"/>
                      <a:pt x="9" y="1"/>
                      <a:pt x="4" y="2"/>
                    </a:cubicBezTo>
                    <a:cubicBezTo>
                      <a:pt x="0" y="2"/>
                      <a:pt x="0" y="8"/>
                      <a:pt x="4" y="9"/>
                    </a:cubicBezTo>
                    <a:cubicBezTo>
                      <a:pt x="9" y="9"/>
                      <a:pt x="14" y="9"/>
                      <a:pt x="19" y="10"/>
                    </a:cubicBezTo>
                    <a:cubicBezTo>
                      <a:pt x="23" y="10"/>
                      <a:pt x="27" y="10"/>
                      <a:pt x="31" y="8"/>
                    </a:cubicBezTo>
                    <a:cubicBezTo>
                      <a:pt x="33" y="7"/>
                      <a:pt x="33" y="3"/>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7" name="Freeform 115"/>
              <p:cNvSpPr/>
              <p:nvPr/>
            </p:nvSpPr>
            <p:spPr bwMode="auto">
              <a:xfrm>
                <a:off x="4937526" y="2835486"/>
                <a:ext cx="110115" cy="41474"/>
              </a:xfrm>
              <a:custGeom>
                <a:avLst/>
                <a:gdLst>
                  <a:gd name="T0" fmla="*/ 32 w 35"/>
                  <a:gd name="T1" fmla="*/ 1 h 12"/>
                  <a:gd name="T2" fmla="*/ 19 w 35"/>
                  <a:gd name="T3" fmla="*/ 2 h 12"/>
                  <a:gd name="T4" fmla="*/ 5 w 35"/>
                  <a:gd name="T5" fmla="*/ 2 h 12"/>
                  <a:gd name="T6" fmla="*/ 4 w 35"/>
                  <a:gd name="T7" fmla="*/ 8 h 12"/>
                  <a:gd name="T8" fmla="*/ 33 w 35"/>
                  <a:gd name="T9" fmla="*/ 7 h 12"/>
                  <a:gd name="T10" fmla="*/ 32 w 35"/>
                  <a:gd name="T11" fmla="*/ 1 h 12"/>
                </a:gdLst>
                <a:ahLst/>
                <a:cxnLst>
                  <a:cxn ang="0">
                    <a:pos x="T0" y="T1"/>
                  </a:cxn>
                  <a:cxn ang="0">
                    <a:pos x="T2" y="T3"/>
                  </a:cxn>
                  <a:cxn ang="0">
                    <a:pos x="T4" y="T5"/>
                  </a:cxn>
                  <a:cxn ang="0">
                    <a:pos x="T6" y="T7"/>
                  </a:cxn>
                  <a:cxn ang="0">
                    <a:pos x="T8" y="T9"/>
                  </a:cxn>
                  <a:cxn ang="0">
                    <a:pos x="T10" y="T11"/>
                  </a:cxn>
                </a:cxnLst>
                <a:rect l="0" t="0" r="r" b="b"/>
                <a:pathLst>
                  <a:path w="35" h="12">
                    <a:moveTo>
                      <a:pt x="32" y="1"/>
                    </a:moveTo>
                    <a:cubicBezTo>
                      <a:pt x="28" y="0"/>
                      <a:pt x="23" y="1"/>
                      <a:pt x="19" y="2"/>
                    </a:cubicBezTo>
                    <a:cubicBezTo>
                      <a:pt x="14" y="2"/>
                      <a:pt x="9" y="2"/>
                      <a:pt x="5" y="2"/>
                    </a:cubicBezTo>
                    <a:cubicBezTo>
                      <a:pt x="1" y="2"/>
                      <a:pt x="0" y="7"/>
                      <a:pt x="4" y="8"/>
                    </a:cubicBezTo>
                    <a:cubicBezTo>
                      <a:pt x="12" y="10"/>
                      <a:pt x="25" y="12"/>
                      <a:pt x="33" y="7"/>
                    </a:cubicBezTo>
                    <a:cubicBezTo>
                      <a:pt x="35" y="5"/>
                      <a:pt x="35"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8" name="Freeform 116"/>
              <p:cNvSpPr/>
              <p:nvPr/>
            </p:nvSpPr>
            <p:spPr bwMode="auto">
              <a:xfrm>
                <a:off x="5101527" y="2825118"/>
                <a:ext cx="100744" cy="41474"/>
              </a:xfrm>
              <a:custGeom>
                <a:avLst/>
                <a:gdLst>
                  <a:gd name="T0" fmla="*/ 29 w 32"/>
                  <a:gd name="T1" fmla="*/ 1 h 12"/>
                  <a:gd name="T2" fmla="*/ 18 w 32"/>
                  <a:gd name="T3" fmla="*/ 2 h 12"/>
                  <a:gd name="T4" fmla="*/ 4 w 32"/>
                  <a:gd name="T5" fmla="*/ 3 h 12"/>
                  <a:gd name="T6" fmla="*/ 3 w 32"/>
                  <a:gd name="T7" fmla="*/ 9 h 12"/>
                  <a:gd name="T8" fmla="*/ 31 w 32"/>
                  <a:gd name="T9" fmla="*/ 6 h 12"/>
                  <a:gd name="T10" fmla="*/ 29 w 32"/>
                  <a:gd name="T11" fmla="*/ 1 h 12"/>
                </a:gdLst>
                <a:ahLst/>
                <a:cxnLst>
                  <a:cxn ang="0">
                    <a:pos x="T0" y="T1"/>
                  </a:cxn>
                  <a:cxn ang="0">
                    <a:pos x="T2" y="T3"/>
                  </a:cxn>
                  <a:cxn ang="0">
                    <a:pos x="T4" y="T5"/>
                  </a:cxn>
                  <a:cxn ang="0">
                    <a:pos x="T6" y="T7"/>
                  </a:cxn>
                  <a:cxn ang="0">
                    <a:pos x="T8" y="T9"/>
                  </a:cxn>
                  <a:cxn ang="0">
                    <a:pos x="T10" y="T11"/>
                  </a:cxn>
                </a:cxnLst>
                <a:rect l="0" t="0" r="r" b="b"/>
                <a:pathLst>
                  <a:path w="32" h="12">
                    <a:moveTo>
                      <a:pt x="29" y="1"/>
                    </a:moveTo>
                    <a:cubicBezTo>
                      <a:pt x="25" y="0"/>
                      <a:pt x="22" y="1"/>
                      <a:pt x="18" y="2"/>
                    </a:cubicBezTo>
                    <a:cubicBezTo>
                      <a:pt x="13" y="3"/>
                      <a:pt x="8" y="3"/>
                      <a:pt x="4" y="3"/>
                    </a:cubicBezTo>
                    <a:cubicBezTo>
                      <a:pt x="0" y="3"/>
                      <a:pt x="0" y="8"/>
                      <a:pt x="3" y="9"/>
                    </a:cubicBezTo>
                    <a:cubicBezTo>
                      <a:pt x="10" y="11"/>
                      <a:pt x="24" y="12"/>
                      <a:pt x="31" y="6"/>
                    </a:cubicBezTo>
                    <a:cubicBezTo>
                      <a:pt x="32" y="5"/>
                      <a:pt x="32" y="1"/>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9" name="Freeform 117"/>
              <p:cNvSpPr/>
              <p:nvPr/>
            </p:nvSpPr>
            <p:spPr bwMode="auto">
              <a:xfrm>
                <a:off x="5237413" y="2817341"/>
                <a:ext cx="105430" cy="38883"/>
              </a:xfrm>
              <a:custGeom>
                <a:avLst/>
                <a:gdLst>
                  <a:gd name="T0" fmla="*/ 31 w 34"/>
                  <a:gd name="T1" fmla="*/ 1 h 11"/>
                  <a:gd name="T2" fmla="*/ 19 w 34"/>
                  <a:gd name="T3" fmla="*/ 2 h 11"/>
                  <a:gd name="T4" fmla="*/ 5 w 34"/>
                  <a:gd name="T5" fmla="*/ 2 h 11"/>
                  <a:gd name="T6" fmla="*/ 4 w 34"/>
                  <a:gd name="T7" fmla="*/ 9 h 11"/>
                  <a:gd name="T8" fmla="*/ 19 w 34"/>
                  <a:gd name="T9" fmla="*/ 10 h 11"/>
                  <a:gd name="T10" fmla="*/ 32 w 34"/>
                  <a:gd name="T11" fmla="*/ 7 h 11"/>
                  <a:gd name="T12" fmla="*/ 31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1"/>
                    </a:moveTo>
                    <a:cubicBezTo>
                      <a:pt x="27" y="0"/>
                      <a:pt x="23" y="1"/>
                      <a:pt x="19" y="2"/>
                    </a:cubicBezTo>
                    <a:cubicBezTo>
                      <a:pt x="14" y="2"/>
                      <a:pt x="10" y="2"/>
                      <a:pt x="5" y="2"/>
                    </a:cubicBezTo>
                    <a:cubicBezTo>
                      <a:pt x="1" y="2"/>
                      <a:pt x="0" y="8"/>
                      <a:pt x="4" y="9"/>
                    </a:cubicBezTo>
                    <a:cubicBezTo>
                      <a:pt x="9" y="10"/>
                      <a:pt x="14" y="11"/>
                      <a:pt x="19" y="10"/>
                    </a:cubicBezTo>
                    <a:cubicBezTo>
                      <a:pt x="24" y="10"/>
                      <a:pt x="29" y="10"/>
                      <a:pt x="32" y="7"/>
                    </a:cubicBezTo>
                    <a:cubicBezTo>
                      <a:pt x="34" y="5"/>
                      <a:pt x="33" y="2"/>
                      <a:pt x="3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0" name="Freeform 118"/>
              <p:cNvSpPr/>
              <p:nvPr/>
            </p:nvSpPr>
            <p:spPr bwMode="auto">
              <a:xfrm>
                <a:off x="5403757" y="2819934"/>
                <a:ext cx="89029" cy="36290"/>
              </a:xfrm>
              <a:custGeom>
                <a:avLst/>
                <a:gdLst>
                  <a:gd name="T0" fmla="*/ 25 w 28"/>
                  <a:gd name="T1" fmla="*/ 2 h 10"/>
                  <a:gd name="T2" fmla="*/ 14 w 28"/>
                  <a:gd name="T3" fmla="*/ 1 h 10"/>
                  <a:gd name="T4" fmla="*/ 3 w 28"/>
                  <a:gd name="T5" fmla="*/ 2 h 10"/>
                  <a:gd name="T6" fmla="*/ 3 w 28"/>
                  <a:gd name="T7" fmla="*/ 8 h 10"/>
                  <a:gd name="T8" fmla="*/ 14 w 28"/>
                  <a:gd name="T9" fmla="*/ 9 h 10"/>
                  <a:gd name="T10" fmla="*/ 25 w 28"/>
                  <a:gd name="T11" fmla="*/ 8 h 10"/>
                  <a:gd name="T12" fmla="*/ 25 w 28"/>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5" y="2"/>
                    </a:moveTo>
                    <a:cubicBezTo>
                      <a:pt x="22" y="0"/>
                      <a:pt x="18" y="0"/>
                      <a:pt x="14" y="1"/>
                    </a:cubicBezTo>
                    <a:cubicBezTo>
                      <a:pt x="10" y="1"/>
                      <a:pt x="6" y="1"/>
                      <a:pt x="3" y="2"/>
                    </a:cubicBezTo>
                    <a:cubicBezTo>
                      <a:pt x="0" y="2"/>
                      <a:pt x="0" y="7"/>
                      <a:pt x="3" y="8"/>
                    </a:cubicBezTo>
                    <a:cubicBezTo>
                      <a:pt x="6" y="8"/>
                      <a:pt x="10" y="9"/>
                      <a:pt x="14" y="9"/>
                    </a:cubicBezTo>
                    <a:cubicBezTo>
                      <a:pt x="18" y="9"/>
                      <a:pt x="22" y="10"/>
                      <a:pt x="25" y="8"/>
                    </a:cubicBezTo>
                    <a:cubicBezTo>
                      <a:pt x="28" y="7"/>
                      <a:pt x="28" y="3"/>
                      <a:pt x="2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1" name="Freeform 119"/>
              <p:cNvSpPr/>
              <p:nvPr/>
            </p:nvSpPr>
            <p:spPr bwMode="auto">
              <a:xfrm>
                <a:off x="7559194" y="2825118"/>
                <a:ext cx="91372" cy="25921"/>
              </a:xfrm>
              <a:custGeom>
                <a:avLst/>
                <a:gdLst>
                  <a:gd name="T0" fmla="*/ 27 w 29"/>
                  <a:gd name="T1" fmla="*/ 1 h 8"/>
                  <a:gd name="T2" fmla="*/ 16 w 29"/>
                  <a:gd name="T3" fmla="*/ 0 h 8"/>
                  <a:gd name="T4" fmla="*/ 3 w 29"/>
                  <a:gd name="T5" fmla="*/ 1 h 8"/>
                  <a:gd name="T6" fmla="*/ 3 w 29"/>
                  <a:gd name="T7" fmla="*/ 7 h 8"/>
                  <a:gd name="T8" fmla="*/ 16 w 29"/>
                  <a:gd name="T9" fmla="*/ 7 h 8"/>
                  <a:gd name="T10" fmla="*/ 27 w 29"/>
                  <a:gd name="T11" fmla="*/ 6 h 8"/>
                  <a:gd name="T12" fmla="*/ 27 w 29"/>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29" h="8">
                    <a:moveTo>
                      <a:pt x="27" y="1"/>
                    </a:moveTo>
                    <a:cubicBezTo>
                      <a:pt x="24" y="0"/>
                      <a:pt x="20" y="0"/>
                      <a:pt x="16" y="0"/>
                    </a:cubicBezTo>
                    <a:cubicBezTo>
                      <a:pt x="12" y="1"/>
                      <a:pt x="8" y="1"/>
                      <a:pt x="3" y="1"/>
                    </a:cubicBezTo>
                    <a:cubicBezTo>
                      <a:pt x="0" y="1"/>
                      <a:pt x="0" y="6"/>
                      <a:pt x="3" y="7"/>
                    </a:cubicBezTo>
                    <a:cubicBezTo>
                      <a:pt x="8" y="7"/>
                      <a:pt x="12" y="7"/>
                      <a:pt x="16" y="7"/>
                    </a:cubicBezTo>
                    <a:cubicBezTo>
                      <a:pt x="20" y="7"/>
                      <a:pt x="24" y="8"/>
                      <a:pt x="27" y="6"/>
                    </a:cubicBezTo>
                    <a:cubicBezTo>
                      <a:pt x="29" y="5"/>
                      <a:pt x="29" y="2"/>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2" name="Freeform 120"/>
              <p:cNvSpPr/>
              <p:nvPr/>
            </p:nvSpPr>
            <p:spPr bwMode="auto">
              <a:xfrm>
                <a:off x="7711479" y="2819934"/>
                <a:ext cx="110115" cy="36290"/>
              </a:xfrm>
              <a:custGeom>
                <a:avLst/>
                <a:gdLst>
                  <a:gd name="T0" fmla="*/ 32 w 35"/>
                  <a:gd name="T1" fmla="*/ 1 h 10"/>
                  <a:gd name="T2" fmla="*/ 19 w 35"/>
                  <a:gd name="T3" fmla="*/ 1 h 10"/>
                  <a:gd name="T4" fmla="*/ 4 w 35"/>
                  <a:gd name="T5" fmla="*/ 2 h 10"/>
                  <a:gd name="T6" fmla="*/ 4 w 35"/>
                  <a:gd name="T7" fmla="*/ 8 h 10"/>
                  <a:gd name="T8" fmla="*/ 19 w 35"/>
                  <a:gd name="T9" fmla="*/ 9 h 10"/>
                  <a:gd name="T10" fmla="*/ 32 w 35"/>
                  <a:gd name="T11" fmla="*/ 8 h 10"/>
                  <a:gd name="T12" fmla="*/ 32 w 35"/>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5" h="10">
                    <a:moveTo>
                      <a:pt x="32" y="1"/>
                    </a:moveTo>
                    <a:cubicBezTo>
                      <a:pt x="28" y="0"/>
                      <a:pt x="23" y="1"/>
                      <a:pt x="19" y="1"/>
                    </a:cubicBezTo>
                    <a:cubicBezTo>
                      <a:pt x="14" y="1"/>
                      <a:pt x="9" y="2"/>
                      <a:pt x="4" y="2"/>
                    </a:cubicBezTo>
                    <a:cubicBezTo>
                      <a:pt x="0" y="2"/>
                      <a:pt x="0" y="8"/>
                      <a:pt x="4" y="8"/>
                    </a:cubicBezTo>
                    <a:cubicBezTo>
                      <a:pt x="9" y="8"/>
                      <a:pt x="14" y="8"/>
                      <a:pt x="19" y="9"/>
                    </a:cubicBezTo>
                    <a:cubicBezTo>
                      <a:pt x="23" y="9"/>
                      <a:pt x="28" y="10"/>
                      <a:pt x="32" y="8"/>
                    </a:cubicBezTo>
                    <a:cubicBezTo>
                      <a:pt x="35" y="7"/>
                      <a:pt x="35" y="3"/>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3" name="Freeform 121"/>
              <p:cNvSpPr/>
              <p:nvPr/>
            </p:nvSpPr>
            <p:spPr bwMode="auto">
              <a:xfrm>
                <a:off x="7875480" y="2814749"/>
                <a:ext cx="100744" cy="31106"/>
              </a:xfrm>
              <a:custGeom>
                <a:avLst/>
                <a:gdLst>
                  <a:gd name="T0" fmla="*/ 29 w 32"/>
                  <a:gd name="T1" fmla="*/ 1 h 9"/>
                  <a:gd name="T2" fmla="*/ 17 w 32"/>
                  <a:gd name="T3" fmla="*/ 1 h 9"/>
                  <a:gd name="T4" fmla="*/ 3 w 32"/>
                  <a:gd name="T5" fmla="*/ 2 h 9"/>
                  <a:gd name="T6" fmla="*/ 3 w 32"/>
                  <a:gd name="T7" fmla="*/ 8 h 9"/>
                  <a:gd name="T8" fmla="*/ 17 w 32"/>
                  <a:gd name="T9" fmla="*/ 8 h 9"/>
                  <a:gd name="T10" fmla="*/ 29 w 32"/>
                  <a:gd name="T11" fmla="*/ 8 h 9"/>
                  <a:gd name="T12" fmla="*/ 29 w 32"/>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2" h="9">
                    <a:moveTo>
                      <a:pt x="29" y="1"/>
                    </a:moveTo>
                    <a:cubicBezTo>
                      <a:pt x="25" y="0"/>
                      <a:pt x="21" y="1"/>
                      <a:pt x="17" y="1"/>
                    </a:cubicBezTo>
                    <a:cubicBezTo>
                      <a:pt x="12" y="1"/>
                      <a:pt x="8" y="1"/>
                      <a:pt x="3" y="2"/>
                    </a:cubicBezTo>
                    <a:cubicBezTo>
                      <a:pt x="0" y="2"/>
                      <a:pt x="0" y="7"/>
                      <a:pt x="3" y="8"/>
                    </a:cubicBezTo>
                    <a:cubicBezTo>
                      <a:pt x="8" y="8"/>
                      <a:pt x="12" y="8"/>
                      <a:pt x="17" y="8"/>
                    </a:cubicBezTo>
                    <a:cubicBezTo>
                      <a:pt x="21" y="9"/>
                      <a:pt x="25" y="9"/>
                      <a:pt x="29" y="8"/>
                    </a:cubicBezTo>
                    <a:cubicBezTo>
                      <a:pt x="32" y="7"/>
                      <a:pt x="32" y="2"/>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4" name="Freeform 122"/>
              <p:cNvSpPr/>
              <p:nvPr/>
            </p:nvSpPr>
            <p:spPr bwMode="auto">
              <a:xfrm>
                <a:off x="8046510" y="2796604"/>
                <a:ext cx="105430" cy="38883"/>
              </a:xfrm>
              <a:custGeom>
                <a:avLst/>
                <a:gdLst>
                  <a:gd name="T0" fmla="*/ 30 w 34"/>
                  <a:gd name="T1" fmla="*/ 1 h 11"/>
                  <a:gd name="T2" fmla="*/ 19 w 34"/>
                  <a:gd name="T3" fmla="*/ 3 h 11"/>
                  <a:gd name="T4" fmla="*/ 6 w 34"/>
                  <a:gd name="T5" fmla="*/ 2 h 11"/>
                  <a:gd name="T6" fmla="*/ 4 w 34"/>
                  <a:gd name="T7" fmla="*/ 9 h 11"/>
                  <a:gd name="T8" fmla="*/ 19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3" y="2"/>
                      <a:pt x="19" y="3"/>
                    </a:cubicBezTo>
                    <a:cubicBezTo>
                      <a:pt x="15" y="3"/>
                      <a:pt x="10" y="3"/>
                      <a:pt x="6" y="2"/>
                    </a:cubicBezTo>
                    <a:cubicBezTo>
                      <a:pt x="2" y="2"/>
                      <a:pt x="0" y="7"/>
                      <a:pt x="4" y="9"/>
                    </a:cubicBezTo>
                    <a:cubicBezTo>
                      <a:pt x="9" y="10"/>
                      <a:pt x="14" y="11"/>
                      <a:pt x="19" y="11"/>
                    </a:cubicBezTo>
                    <a:cubicBezTo>
                      <a:pt x="23" y="11"/>
                      <a:pt x="29" y="11"/>
                      <a:pt x="32" y="7"/>
                    </a:cubicBezTo>
                    <a:cubicBezTo>
                      <a:pt x="34" y="5"/>
                      <a:pt x="33" y="1"/>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5" name="Freeform 123"/>
              <p:cNvSpPr/>
              <p:nvPr/>
            </p:nvSpPr>
            <p:spPr bwMode="auto">
              <a:xfrm>
                <a:off x="8210510" y="2778460"/>
                <a:ext cx="110115" cy="38883"/>
              </a:xfrm>
              <a:custGeom>
                <a:avLst/>
                <a:gdLst>
                  <a:gd name="T0" fmla="*/ 32 w 35"/>
                  <a:gd name="T1" fmla="*/ 2 h 11"/>
                  <a:gd name="T2" fmla="*/ 19 w 35"/>
                  <a:gd name="T3" fmla="*/ 3 h 11"/>
                  <a:gd name="T4" fmla="*/ 3 w 35"/>
                  <a:gd name="T5" fmla="*/ 5 h 11"/>
                  <a:gd name="T6" fmla="*/ 4 w 35"/>
                  <a:gd name="T7" fmla="*/ 11 h 11"/>
                  <a:gd name="T8" fmla="*/ 20 w 35"/>
                  <a:gd name="T9" fmla="*/ 11 h 11"/>
                  <a:gd name="T10" fmla="*/ 33 w 35"/>
                  <a:gd name="T11" fmla="*/ 8 h 11"/>
                  <a:gd name="T12" fmla="*/ 32 w 35"/>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5" h="11">
                    <a:moveTo>
                      <a:pt x="32" y="2"/>
                    </a:moveTo>
                    <a:cubicBezTo>
                      <a:pt x="28" y="0"/>
                      <a:pt x="23" y="2"/>
                      <a:pt x="19" y="3"/>
                    </a:cubicBezTo>
                    <a:cubicBezTo>
                      <a:pt x="13" y="3"/>
                      <a:pt x="8" y="4"/>
                      <a:pt x="3" y="5"/>
                    </a:cubicBezTo>
                    <a:cubicBezTo>
                      <a:pt x="0" y="6"/>
                      <a:pt x="1" y="11"/>
                      <a:pt x="4" y="11"/>
                    </a:cubicBezTo>
                    <a:cubicBezTo>
                      <a:pt x="9" y="11"/>
                      <a:pt x="14" y="11"/>
                      <a:pt x="20" y="11"/>
                    </a:cubicBezTo>
                    <a:cubicBezTo>
                      <a:pt x="24" y="10"/>
                      <a:pt x="29" y="11"/>
                      <a:pt x="33" y="8"/>
                    </a:cubicBezTo>
                    <a:cubicBezTo>
                      <a:pt x="35" y="7"/>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6" name="Freeform 124"/>
              <p:cNvSpPr/>
              <p:nvPr/>
            </p:nvSpPr>
            <p:spPr bwMode="auto">
              <a:xfrm>
                <a:off x="8365139" y="2768091"/>
                <a:ext cx="86687" cy="31106"/>
              </a:xfrm>
              <a:custGeom>
                <a:avLst/>
                <a:gdLst>
                  <a:gd name="T0" fmla="*/ 26 w 28"/>
                  <a:gd name="T1" fmla="*/ 1 h 9"/>
                  <a:gd name="T2" fmla="*/ 16 w 28"/>
                  <a:gd name="T3" fmla="*/ 1 h 9"/>
                  <a:gd name="T4" fmla="*/ 4 w 28"/>
                  <a:gd name="T5" fmla="*/ 1 h 9"/>
                  <a:gd name="T6" fmla="*/ 4 w 28"/>
                  <a:gd name="T7" fmla="*/ 7 h 9"/>
                  <a:gd name="T8" fmla="*/ 16 w 28"/>
                  <a:gd name="T9" fmla="*/ 8 h 9"/>
                  <a:gd name="T10" fmla="*/ 26 w 28"/>
                  <a:gd name="T11" fmla="*/ 7 h 9"/>
                  <a:gd name="T12" fmla="*/ 26 w 28"/>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28" h="9">
                    <a:moveTo>
                      <a:pt x="26" y="1"/>
                    </a:moveTo>
                    <a:cubicBezTo>
                      <a:pt x="23" y="0"/>
                      <a:pt x="19" y="0"/>
                      <a:pt x="16" y="1"/>
                    </a:cubicBezTo>
                    <a:cubicBezTo>
                      <a:pt x="12" y="1"/>
                      <a:pt x="8" y="1"/>
                      <a:pt x="4" y="1"/>
                    </a:cubicBezTo>
                    <a:cubicBezTo>
                      <a:pt x="0" y="1"/>
                      <a:pt x="0" y="7"/>
                      <a:pt x="4" y="7"/>
                    </a:cubicBezTo>
                    <a:cubicBezTo>
                      <a:pt x="8" y="8"/>
                      <a:pt x="12" y="8"/>
                      <a:pt x="16" y="8"/>
                    </a:cubicBezTo>
                    <a:cubicBezTo>
                      <a:pt x="19" y="8"/>
                      <a:pt x="23" y="9"/>
                      <a:pt x="26" y="7"/>
                    </a:cubicBezTo>
                    <a:cubicBezTo>
                      <a:pt x="28" y="6"/>
                      <a:pt x="28"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7" name="Freeform 125"/>
              <p:cNvSpPr/>
              <p:nvPr/>
            </p:nvSpPr>
            <p:spPr bwMode="auto">
              <a:xfrm>
                <a:off x="5209299" y="3055816"/>
                <a:ext cx="93715" cy="33698"/>
              </a:xfrm>
              <a:custGeom>
                <a:avLst/>
                <a:gdLst>
                  <a:gd name="T0" fmla="*/ 26 w 30"/>
                  <a:gd name="T1" fmla="*/ 1 h 10"/>
                  <a:gd name="T2" fmla="*/ 13 w 30"/>
                  <a:gd name="T3" fmla="*/ 1 h 10"/>
                  <a:gd name="T4" fmla="*/ 2 w 30"/>
                  <a:gd name="T5" fmla="*/ 2 h 10"/>
                  <a:gd name="T6" fmla="*/ 1 w 30"/>
                  <a:gd name="T7" fmla="*/ 5 h 10"/>
                  <a:gd name="T8" fmla="*/ 13 w 30"/>
                  <a:gd name="T9" fmla="*/ 9 h 10"/>
                  <a:gd name="T10" fmla="*/ 27 w 30"/>
                  <a:gd name="T11" fmla="*/ 7 h 10"/>
                  <a:gd name="T12" fmla="*/ 26 w 30"/>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0" h="10">
                    <a:moveTo>
                      <a:pt x="26" y="1"/>
                    </a:moveTo>
                    <a:cubicBezTo>
                      <a:pt x="22" y="0"/>
                      <a:pt x="17" y="1"/>
                      <a:pt x="13" y="1"/>
                    </a:cubicBezTo>
                    <a:cubicBezTo>
                      <a:pt x="9" y="1"/>
                      <a:pt x="5" y="0"/>
                      <a:pt x="2" y="2"/>
                    </a:cubicBezTo>
                    <a:cubicBezTo>
                      <a:pt x="1" y="2"/>
                      <a:pt x="0" y="4"/>
                      <a:pt x="1" y="5"/>
                    </a:cubicBezTo>
                    <a:cubicBezTo>
                      <a:pt x="4" y="8"/>
                      <a:pt x="9" y="8"/>
                      <a:pt x="13" y="9"/>
                    </a:cubicBezTo>
                    <a:cubicBezTo>
                      <a:pt x="18" y="9"/>
                      <a:pt x="23" y="10"/>
                      <a:pt x="27" y="7"/>
                    </a:cubicBezTo>
                    <a:cubicBezTo>
                      <a:pt x="30" y="6"/>
                      <a:pt x="29"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8" name="Freeform 126"/>
              <p:cNvSpPr/>
              <p:nvPr/>
            </p:nvSpPr>
            <p:spPr bwMode="auto">
              <a:xfrm>
                <a:off x="5375643" y="3040263"/>
                <a:ext cx="117143" cy="41474"/>
              </a:xfrm>
              <a:custGeom>
                <a:avLst/>
                <a:gdLst>
                  <a:gd name="T0" fmla="*/ 33 w 37"/>
                  <a:gd name="T1" fmla="*/ 3 h 12"/>
                  <a:gd name="T2" fmla="*/ 3 w 37"/>
                  <a:gd name="T3" fmla="*/ 6 h 12"/>
                  <a:gd name="T4" fmla="*/ 4 w 37"/>
                  <a:gd name="T5" fmla="*/ 11 h 12"/>
                  <a:gd name="T6" fmla="*/ 19 w 37"/>
                  <a:gd name="T7" fmla="*/ 10 h 12"/>
                  <a:gd name="T8" fmla="*/ 33 w 37"/>
                  <a:gd name="T9" fmla="*/ 9 h 12"/>
                  <a:gd name="T10" fmla="*/ 33 w 37"/>
                  <a:gd name="T11" fmla="*/ 3 h 12"/>
                </a:gdLst>
                <a:ahLst/>
                <a:cxnLst>
                  <a:cxn ang="0">
                    <a:pos x="T0" y="T1"/>
                  </a:cxn>
                  <a:cxn ang="0">
                    <a:pos x="T2" y="T3"/>
                  </a:cxn>
                  <a:cxn ang="0">
                    <a:pos x="T4" y="T5"/>
                  </a:cxn>
                  <a:cxn ang="0">
                    <a:pos x="T6" y="T7"/>
                  </a:cxn>
                  <a:cxn ang="0">
                    <a:pos x="T8" y="T9"/>
                  </a:cxn>
                  <a:cxn ang="0">
                    <a:pos x="T10" y="T11"/>
                  </a:cxn>
                </a:cxnLst>
                <a:rect l="0" t="0" r="r" b="b"/>
                <a:pathLst>
                  <a:path w="37" h="12">
                    <a:moveTo>
                      <a:pt x="33" y="3"/>
                    </a:moveTo>
                    <a:cubicBezTo>
                      <a:pt x="25" y="0"/>
                      <a:pt x="11" y="4"/>
                      <a:pt x="3" y="6"/>
                    </a:cubicBezTo>
                    <a:cubicBezTo>
                      <a:pt x="0" y="7"/>
                      <a:pt x="1" y="12"/>
                      <a:pt x="4" y="11"/>
                    </a:cubicBezTo>
                    <a:cubicBezTo>
                      <a:pt x="9" y="11"/>
                      <a:pt x="14" y="10"/>
                      <a:pt x="19" y="10"/>
                    </a:cubicBezTo>
                    <a:cubicBezTo>
                      <a:pt x="24" y="10"/>
                      <a:pt x="29" y="11"/>
                      <a:pt x="33" y="9"/>
                    </a:cubicBezTo>
                    <a:cubicBezTo>
                      <a:pt x="37" y="9"/>
                      <a:pt x="36"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9" name="Freeform 127"/>
              <p:cNvSpPr/>
              <p:nvPr/>
            </p:nvSpPr>
            <p:spPr bwMode="auto">
              <a:xfrm>
                <a:off x="5579471" y="3027304"/>
                <a:ext cx="117143" cy="41474"/>
              </a:xfrm>
              <a:custGeom>
                <a:avLst/>
                <a:gdLst>
                  <a:gd name="T0" fmla="*/ 34 w 37"/>
                  <a:gd name="T1" fmla="*/ 3 h 12"/>
                  <a:gd name="T2" fmla="*/ 15 w 37"/>
                  <a:gd name="T3" fmla="*/ 1 h 12"/>
                  <a:gd name="T4" fmla="*/ 1 w 37"/>
                  <a:gd name="T5" fmla="*/ 4 h 12"/>
                  <a:gd name="T6" fmla="*/ 0 w 37"/>
                  <a:gd name="T7" fmla="*/ 8 h 12"/>
                  <a:gd name="T8" fmla="*/ 4 w 37"/>
                  <a:gd name="T9" fmla="*/ 10 h 12"/>
                  <a:gd name="T10" fmla="*/ 4 w 37"/>
                  <a:gd name="T11" fmla="*/ 10 h 12"/>
                  <a:gd name="T12" fmla="*/ 15 w 37"/>
                  <a:gd name="T13" fmla="*/ 10 h 12"/>
                  <a:gd name="T14" fmla="*/ 33 w 37"/>
                  <a:gd name="T15" fmla="*/ 10 h 12"/>
                  <a:gd name="T16" fmla="*/ 34 w 37"/>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
                    <a:moveTo>
                      <a:pt x="34" y="3"/>
                    </a:moveTo>
                    <a:cubicBezTo>
                      <a:pt x="28" y="0"/>
                      <a:pt x="21" y="1"/>
                      <a:pt x="15" y="1"/>
                    </a:cubicBezTo>
                    <a:cubicBezTo>
                      <a:pt x="11" y="1"/>
                      <a:pt x="4" y="1"/>
                      <a:pt x="1" y="4"/>
                    </a:cubicBezTo>
                    <a:cubicBezTo>
                      <a:pt x="0" y="5"/>
                      <a:pt x="0" y="7"/>
                      <a:pt x="0" y="8"/>
                    </a:cubicBezTo>
                    <a:cubicBezTo>
                      <a:pt x="1" y="10"/>
                      <a:pt x="2" y="10"/>
                      <a:pt x="4" y="10"/>
                    </a:cubicBezTo>
                    <a:cubicBezTo>
                      <a:pt x="4" y="10"/>
                      <a:pt x="4" y="10"/>
                      <a:pt x="4" y="10"/>
                    </a:cubicBezTo>
                    <a:cubicBezTo>
                      <a:pt x="8" y="10"/>
                      <a:pt x="12" y="10"/>
                      <a:pt x="15" y="10"/>
                    </a:cubicBezTo>
                    <a:cubicBezTo>
                      <a:pt x="21" y="11"/>
                      <a:pt x="28" y="12"/>
                      <a:pt x="33" y="10"/>
                    </a:cubicBezTo>
                    <a:cubicBezTo>
                      <a:pt x="36" y="9"/>
                      <a:pt x="37"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0" name="Freeform 128"/>
              <p:cNvSpPr/>
              <p:nvPr/>
            </p:nvSpPr>
            <p:spPr bwMode="auto">
              <a:xfrm>
                <a:off x="5757529" y="3027304"/>
                <a:ext cx="107772" cy="38883"/>
              </a:xfrm>
              <a:custGeom>
                <a:avLst/>
                <a:gdLst>
                  <a:gd name="T0" fmla="*/ 31 w 34"/>
                  <a:gd name="T1" fmla="*/ 3 h 11"/>
                  <a:gd name="T2" fmla="*/ 19 w 34"/>
                  <a:gd name="T3" fmla="*/ 1 h 11"/>
                  <a:gd name="T4" fmla="*/ 5 w 34"/>
                  <a:gd name="T5" fmla="*/ 0 h 11"/>
                  <a:gd name="T6" fmla="*/ 4 w 34"/>
                  <a:gd name="T7" fmla="*/ 6 h 11"/>
                  <a:gd name="T8" fmla="*/ 18 w 34"/>
                  <a:gd name="T9" fmla="*/ 9 h 11"/>
                  <a:gd name="T10" fmla="*/ 30 w 34"/>
                  <a:gd name="T11" fmla="*/ 9 h 11"/>
                  <a:gd name="T12" fmla="*/ 31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3"/>
                    </a:moveTo>
                    <a:cubicBezTo>
                      <a:pt x="27" y="1"/>
                      <a:pt x="23" y="1"/>
                      <a:pt x="19" y="1"/>
                    </a:cubicBezTo>
                    <a:cubicBezTo>
                      <a:pt x="14" y="1"/>
                      <a:pt x="10" y="0"/>
                      <a:pt x="5" y="0"/>
                    </a:cubicBezTo>
                    <a:cubicBezTo>
                      <a:pt x="1" y="0"/>
                      <a:pt x="0" y="6"/>
                      <a:pt x="4" y="6"/>
                    </a:cubicBezTo>
                    <a:cubicBezTo>
                      <a:pt x="9" y="7"/>
                      <a:pt x="13" y="8"/>
                      <a:pt x="18" y="9"/>
                    </a:cubicBezTo>
                    <a:cubicBezTo>
                      <a:pt x="22" y="9"/>
                      <a:pt x="26" y="11"/>
                      <a:pt x="30" y="9"/>
                    </a:cubicBezTo>
                    <a:cubicBezTo>
                      <a:pt x="33" y="9"/>
                      <a:pt x="34" y="4"/>
                      <a:pt x="3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1" name="Freeform 129"/>
              <p:cNvSpPr/>
              <p:nvPr/>
            </p:nvSpPr>
            <p:spPr bwMode="auto">
              <a:xfrm>
                <a:off x="5937930" y="3011751"/>
                <a:ext cx="93715" cy="38883"/>
              </a:xfrm>
              <a:custGeom>
                <a:avLst/>
                <a:gdLst>
                  <a:gd name="T0" fmla="*/ 27 w 30"/>
                  <a:gd name="T1" fmla="*/ 2 h 11"/>
                  <a:gd name="T2" fmla="*/ 13 w 30"/>
                  <a:gd name="T3" fmla="*/ 2 h 11"/>
                  <a:gd name="T4" fmla="*/ 0 w 30"/>
                  <a:gd name="T5" fmla="*/ 4 h 11"/>
                  <a:gd name="T6" fmla="*/ 0 w 30"/>
                  <a:gd name="T7" fmla="*/ 7 h 11"/>
                  <a:gd name="T8" fmla="*/ 13 w 30"/>
                  <a:gd name="T9" fmla="*/ 9 h 11"/>
                  <a:gd name="T10" fmla="*/ 27 w 30"/>
                  <a:gd name="T11" fmla="*/ 8 h 11"/>
                  <a:gd name="T12" fmla="*/ 27 w 30"/>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7" y="2"/>
                    </a:moveTo>
                    <a:cubicBezTo>
                      <a:pt x="23" y="0"/>
                      <a:pt x="18" y="1"/>
                      <a:pt x="13" y="2"/>
                    </a:cubicBezTo>
                    <a:cubicBezTo>
                      <a:pt x="9" y="2"/>
                      <a:pt x="4" y="2"/>
                      <a:pt x="0" y="4"/>
                    </a:cubicBezTo>
                    <a:cubicBezTo>
                      <a:pt x="0" y="5"/>
                      <a:pt x="0" y="6"/>
                      <a:pt x="0" y="7"/>
                    </a:cubicBezTo>
                    <a:cubicBezTo>
                      <a:pt x="4" y="9"/>
                      <a:pt x="9" y="9"/>
                      <a:pt x="13" y="9"/>
                    </a:cubicBezTo>
                    <a:cubicBezTo>
                      <a:pt x="18" y="10"/>
                      <a:pt x="23" y="11"/>
                      <a:pt x="27" y="8"/>
                    </a:cubicBezTo>
                    <a:cubicBezTo>
                      <a:pt x="30" y="7"/>
                      <a:pt x="30" y="4"/>
                      <a:pt x="2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2" name="Freeform 130"/>
              <p:cNvSpPr/>
              <p:nvPr/>
            </p:nvSpPr>
            <p:spPr bwMode="auto">
              <a:xfrm>
                <a:off x="6120674" y="3006567"/>
                <a:ext cx="93715" cy="38883"/>
              </a:xfrm>
              <a:custGeom>
                <a:avLst/>
                <a:gdLst>
                  <a:gd name="T0" fmla="*/ 27 w 30"/>
                  <a:gd name="T1" fmla="*/ 1 h 11"/>
                  <a:gd name="T2" fmla="*/ 12 w 30"/>
                  <a:gd name="T3" fmla="*/ 1 h 11"/>
                  <a:gd name="T4" fmla="*/ 6 w 30"/>
                  <a:gd name="T5" fmla="*/ 2 h 11"/>
                  <a:gd name="T6" fmla="*/ 1 w 30"/>
                  <a:gd name="T7" fmla="*/ 4 h 11"/>
                  <a:gd name="T8" fmla="*/ 1 w 30"/>
                  <a:gd name="T9" fmla="*/ 6 h 11"/>
                  <a:gd name="T10" fmla="*/ 6 w 30"/>
                  <a:gd name="T11" fmla="*/ 8 h 11"/>
                  <a:gd name="T12" fmla="*/ 12 w 30"/>
                  <a:gd name="T13" fmla="*/ 9 h 11"/>
                  <a:gd name="T14" fmla="*/ 27 w 30"/>
                  <a:gd name="T15" fmla="*/ 9 h 11"/>
                  <a:gd name="T16" fmla="*/ 27 w 30"/>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11">
                    <a:moveTo>
                      <a:pt x="27" y="1"/>
                    </a:moveTo>
                    <a:cubicBezTo>
                      <a:pt x="22" y="0"/>
                      <a:pt x="17" y="1"/>
                      <a:pt x="12" y="1"/>
                    </a:cubicBezTo>
                    <a:cubicBezTo>
                      <a:pt x="10" y="2"/>
                      <a:pt x="8" y="2"/>
                      <a:pt x="6" y="2"/>
                    </a:cubicBezTo>
                    <a:cubicBezTo>
                      <a:pt x="3" y="2"/>
                      <a:pt x="3" y="3"/>
                      <a:pt x="1" y="4"/>
                    </a:cubicBezTo>
                    <a:cubicBezTo>
                      <a:pt x="0" y="5"/>
                      <a:pt x="0" y="6"/>
                      <a:pt x="1" y="6"/>
                    </a:cubicBezTo>
                    <a:cubicBezTo>
                      <a:pt x="3" y="7"/>
                      <a:pt x="3" y="8"/>
                      <a:pt x="6" y="8"/>
                    </a:cubicBezTo>
                    <a:cubicBezTo>
                      <a:pt x="8" y="9"/>
                      <a:pt x="10" y="9"/>
                      <a:pt x="12" y="9"/>
                    </a:cubicBezTo>
                    <a:cubicBezTo>
                      <a:pt x="17" y="9"/>
                      <a:pt x="22" y="11"/>
                      <a:pt x="27" y="9"/>
                    </a:cubicBezTo>
                    <a:cubicBezTo>
                      <a:pt x="30" y="8"/>
                      <a:pt x="30" y="3"/>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3" name="Freeform 131"/>
              <p:cNvSpPr/>
              <p:nvPr/>
            </p:nvSpPr>
            <p:spPr bwMode="auto">
              <a:xfrm>
                <a:off x="6277645" y="2991014"/>
                <a:ext cx="126515" cy="38883"/>
              </a:xfrm>
              <a:custGeom>
                <a:avLst/>
                <a:gdLst>
                  <a:gd name="T0" fmla="*/ 37 w 40"/>
                  <a:gd name="T1" fmla="*/ 4 h 11"/>
                  <a:gd name="T2" fmla="*/ 21 w 40"/>
                  <a:gd name="T3" fmla="*/ 0 h 11"/>
                  <a:gd name="T4" fmla="*/ 4 w 40"/>
                  <a:gd name="T5" fmla="*/ 2 h 11"/>
                  <a:gd name="T6" fmla="*/ 4 w 40"/>
                  <a:gd name="T7" fmla="*/ 8 h 11"/>
                  <a:gd name="T8" fmla="*/ 21 w 40"/>
                  <a:gd name="T9" fmla="*/ 9 h 11"/>
                  <a:gd name="T10" fmla="*/ 37 w 40"/>
                  <a:gd name="T11" fmla="*/ 10 h 11"/>
                  <a:gd name="T12" fmla="*/ 37 w 40"/>
                  <a:gd name="T13" fmla="*/ 4 h 11"/>
                </a:gdLst>
                <a:ahLst/>
                <a:cxnLst>
                  <a:cxn ang="0">
                    <a:pos x="T0" y="T1"/>
                  </a:cxn>
                  <a:cxn ang="0">
                    <a:pos x="T2" y="T3"/>
                  </a:cxn>
                  <a:cxn ang="0">
                    <a:pos x="T4" y="T5"/>
                  </a:cxn>
                  <a:cxn ang="0">
                    <a:pos x="T6" y="T7"/>
                  </a:cxn>
                  <a:cxn ang="0">
                    <a:pos x="T8" y="T9"/>
                  </a:cxn>
                  <a:cxn ang="0">
                    <a:pos x="T10" y="T11"/>
                  </a:cxn>
                  <a:cxn ang="0">
                    <a:pos x="T12" y="T13"/>
                  </a:cxn>
                </a:cxnLst>
                <a:rect l="0" t="0" r="r" b="b"/>
                <a:pathLst>
                  <a:path w="40" h="11">
                    <a:moveTo>
                      <a:pt x="37" y="4"/>
                    </a:moveTo>
                    <a:cubicBezTo>
                      <a:pt x="33" y="1"/>
                      <a:pt x="26" y="1"/>
                      <a:pt x="21" y="0"/>
                    </a:cubicBezTo>
                    <a:cubicBezTo>
                      <a:pt x="15" y="0"/>
                      <a:pt x="9" y="1"/>
                      <a:pt x="4" y="2"/>
                    </a:cubicBezTo>
                    <a:cubicBezTo>
                      <a:pt x="0" y="2"/>
                      <a:pt x="1" y="8"/>
                      <a:pt x="4" y="8"/>
                    </a:cubicBezTo>
                    <a:cubicBezTo>
                      <a:pt x="10" y="8"/>
                      <a:pt x="16" y="8"/>
                      <a:pt x="21" y="9"/>
                    </a:cubicBezTo>
                    <a:cubicBezTo>
                      <a:pt x="26" y="9"/>
                      <a:pt x="31" y="11"/>
                      <a:pt x="37" y="10"/>
                    </a:cubicBezTo>
                    <a:cubicBezTo>
                      <a:pt x="40" y="9"/>
                      <a:pt x="40" y="5"/>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4" name="Freeform 132"/>
              <p:cNvSpPr/>
              <p:nvPr/>
            </p:nvSpPr>
            <p:spPr bwMode="auto">
              <a:xfrm>
                <a:off x="6474446" y="2998789"/>
                <a:ext cx="112458" cy="38883"/>
              </a:xfrm>
              <a:custGeom>
                <a:avLst/>
                <a:gdLst>
                  <a:gd name="T0" fmla="*/ 33 w 36"/>
                  <a:gd name="T1" fmla="*/ 2 h 11"/>
                  <a:gd name="T2" fmla="*/ 19 w 36"/>
                  <a:gd name="T3" fmla="*/ 1 h 11"/>
                  <a:gd name="T4" fmla="*/ 4 w 36"/>
                  <a:gd name="T5" fmla="*/ 4 h 11"/>
                  <a:gd name="T6" fmla="*/ 5 w 36"/>
                  <a:gd name="T7" fmla="*/ 10 h 11"/>
                  <a:gd name="T8" fmla="*/ 20 w 36"/>
                  <a:gd name="T9" fmla="*/ 9 h 11"/>
                  <a:gd name="T10" fmla="*/ 32 w 36"/>
                  <a:gd name="T11" fmla="*/ 9 h 11"/>
                  <a:gd name="T12" fmla="*/ 33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3" y="2"/>
                    </a:moveTo>
                    <a:cubicBezTo>
                      <a:pt x="29" y="0"/>
                      <a:pt x="24" y="0"/>
                      <a:pt x="19" y="1"/>
                    </a:cubicBezTo>
                    <a:cubicBezTo>
                      <a:pt x="14" y="1"/>
                      <a:pt x="9" y="2"/>
                      <a:pt x="4" y="4"/>
                    </a:cubicBezTo>
                    <a:cubicBezTo>
                      <a:pt x="0" y="5"/>
                      <a:pt x="2" y="11"/>
                      <a:pt x="5" y="10"/>
                    </a:cubicBezTo>
                    <a:cubicBezTo>
                      <a:pt x="10" y="9"/>
                      <a:pt x="15" y="9"/>
                      <a:pt x="20" y="9"/>
                    </a:cubicBezTo>
                    <a:cubicBezTo>
                      <a:pt x="24" y="9"/>
                      <a:pt x="28" y="10"/>
                      <a:pt x="32" y="9"/>
                    </a:cubicBezTo>
                    <a:cubicBezTo>
                      <a:pt x="35" y="8"/>
                      <a:pt x="36" y="4"/>
                      <a:pt x="3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5" name="Freeform 133"/>
              <p:cNvSpPr/>
              <p:nvPr/>
            </p:nvSpPr>
            <p:spPr bwMode="auto">
              <a:xfrm>
                <a:off x="6673590" y="3009158"/>
                <a:ext cx="110115" cy="41474"/>
              </a:xfrm>
              <a:custGeom>
                <a:avLst/>
                <a:gdLst>
                  <a:gd name="T0" fmla="*/ 32 w 35"/>
                  <a:gd name="T1" fmla="*/ 4 h 12"/>
                  <a:gd name="T2" fmla="*/ 16 w 35"/>
                  <a:gd name="T3" fmla="*/ 1 h 12"/>
                  <a:gd name="T4" fmla="*/ 1 w 35"/>
                  <a:gd name="T5" fmla="*/ 3 h 12"/>
                  <a:gd name="T6" fmla="*/ 1 w 35"/>
                  <a:gd name="T7" fmla="*/ 5 h 12"/>
                  <a:gd name="T8" fmla="*/ 14 w 35"/>
                  <a:gd name="T9" fmla="*/ 9 h 12"/>
                  <a:gd name="T10" fmla="*/ 32 w 35"/>
                  <a:gd name="T11" fmla="*/ 10 h 12"/>
                  <a:gd name="T12" fmla="*/ 32 w 35"/>
                  <a:gd name="T13" fmla="*/ 4 h 12"/>
                </a:gdLst>
                <a:ahLst/>
                <a:cxnLst>
                  <a:cxn ang="0">
                    <a:pos x="T0" y="T1"/>
                  </a:cxn>
                  <a:cxn ang="0">
                    <a:pos x="T2" y="T3"/>
                  </a:cxn>
                  <a:cxn ang="0">
                    <a:pos x="T4" y="T5"/>
                  </a:cxn>
                  <a:cxn ang="0">
                    <a:pos x="T6" y="T7"/>
                  </a:cxn>
                  <a:cxn ang="0">
                    <a:pos x="T8" y="T9"/>
                  </a:cxn>
                  <a:cxn ang="0">
                    <a:pos x="T10" y="T11"/>
                  </a:cxn>
                  <a:cxn ang="0">
                    <a:pos x="T12" y="T13"/>
                  </a:cxn>
                </a:cxnLst>
                <a:rect l="0" t="0" r="r" b="b"/>
                <a:pathLst>
                  <a:path w="35" h="12">
                    <a:moveTo>
                      <a:pt x="32" y="4"/>
                    </a:moveTo>
                    <a:cubicBezTo>
                      <a:pt x="28" y="1"/>
                      <a:pt x="22" y="2"/>
                      <a:pt x="16" y="1"/>
                    </a:cubicBezTo>
                    <a:cubicBezTo>
                      <a:pt x="11" y="1"/>
                      <a:pt x="5" y="0"/>
                      <a:pt x="1" y="3"/>
                    </a:cubicBezTo>
                    <a:cubicBezTo>
                      <a:pt x="0" y="3"/>
                      <a:pt x="0" y="4"/>
                      <a:pt x="1" y="5"/>
                    </a:cubicBezTo>
                    <a:cubicBezTo>
                      <a:pt x="4" y="9"/>
                      <a:pt x="9" y="8"/>
                      <a:pt x="14" y="9"/>
                    </a:cubicBezTo>
                    <a:cubicBezTo>
                      <a:pt x="20" y="10"/>
                      <a:pt x="26" y="12"/>
                      <a:pt x="32" y="10"/>
                    </a:cubicBezTo>
                    <a:cubicBezTo>
                      <a:pt x="34" y="9"/>
                      <a:pt x="35" y="5"/>
                      <a:pt x="3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6" name="Freeform 134"/>
              <p:cNvSpPr/>
              <p:nvPr/>
            </p:nvSpPr>
            <p:spPr bwMode="auto">
              <a:xfrm>
                <a:off x="6846962" y="3001382"/>
                <a:ext cx="107772" cy="31106"/>
              </a:xfrm>
              <a:custGeom>
                <a:avLst/>
                <a:gdLst>
                  <a:gd name="T0" fmla="*/ 33 w 34"/>
                  <a:gd name="T1" fmla="*/ 3 h 9"/>
                  <a:gd name="T2" fmla="*/ 19 w 34"/>
                  <a:gd name="T3" fmla="*/ 2 h 9"/>
                  <a:gd name="T4" fmla="*/ 2 w 34"/>
                  <a:gd name="T5" fmla="*/ 3 h 9"/>
                  <a:gd name="T6" fmla="*/ 2 w 34"/>
                  <a:gd name="T7" fmla="*/ 7 h 9"/>
                  <a:gd name="T8" fmla="*/ 19 w 34"/>
                  <a:gd name="T9" fmla="*/ 8 h 9"/>
                  <a:gd name="T10" fmla="*/ 33 w 34"/>
                  <a:gd name="T11" fmla="*/ 7 h 9"/>
                  <a:gd name="T12" fmla="*/ 33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3" y="3"/>
                    </a:moveTo>
                    <a:cubicBezTo>
                      <a:pt x="28" y="0"/>
                      <a:pt x="24" y="1"/>
                      <a:pt x="19" y="2"/>
                    </a:cubicBezTo>
                    <a:cubicBezTo>
                      <a:pt x="14" y="2"/>
                      <a:pt x="8" y="2"/>
                      <a:pt x="2" y="3"/>
                    </a:cubicBezTo>
                    <a:cubicBezTo>
                      <a:pt x="0" y="3"/>
                      <a:pt x="0" y="7"/>
                      <a:pt x="2" y="7"/>
                    </a:cubicBezTo>
                    <a:cubicBezTo>
                      <a:pt x="8" y="8"/>
                      <a:pt x="14" y="8"/>
                      <a:pt x="19" y="8"/>
                    </a:cubicBezTo>
                    <a:cubicBezTo>
                      <a:pt x="24" y="9"/>
                      <a:pt x="28" y="9"/>
                      <a:pt x="33" y="7"/>
                    </a:cubicBezTo>
                    <a:cubicBezTo>
                      <a:pt x="34" y="6"/>
                      <a:pt x="34"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7" name="Freeform 135"/>
              <p:cNvSpPr/>
              <p:nvPr/>
            </p:nvSpPr>
            <p:spPr bwMode="auto">
              <a:xfrm>
                <a:off x="7010963" y="2998789"/>
                <a:ext cx="121829" cy="38883"/>
              </a:xfrm>
              <a:custGeom>
                <a:avLst/>
                <a:gdLst>
                  <a:gd name="T0" fmla="*/ 36 w 39"/>
                  <a:gd name="T1" fmla="*/ 2 h 11"/>
                  <a:gd name="T2" fmla="*/ 22 w 39"/>
                  <a:gd name="T3" fmla="*/ 2 h 11"/>
                  <a:gd name="T4" fmla="*/ 4 w 39"/>
                  <a:gd name="T5" fmla="*/ 0 h 11"/>
                  <a:gd name="T6" fmla="*/ 3 w 39"/>
                  <a:gd name="T7" fmla="*/ 6 h 11"/>
                  <a:gd name="T8" fmla="*/ 36 w 39"/>
                  <a:gd name="T9" fmla="*/ 8 h 11"/>
                  <a:gd name="T10" fmla="*/ 36 w 39"/>
                  <a:gd name="T11" fmla="*/ 2 h 11"/>
                </a:gdLst>
                <a:ahLst/>
                <a:cxnLst>
                  <a:cxn ang="0">
                    <a:pos x="T0" y="T1"/>
                  </a:cxn>
                  <a:cxn ang="0">
                    <a:pos x="T2" y="T3"/>
                  </a:cxn>
                  <a:cxn ang="0">
                    <a:pos x="T4" y="T5"/>
                  </a:cxn>
                  <a:cxn ang="0">
                    <a:pos x="T6" y="T7"/>
                  </a:cxn>
                  <a:cxn ang="0">
                    <a:pos x="T8" y="T9"/>
                  </a:cxn>
                  <a:cxn ang="0">
                    <a:pos x="T10" y="T11"/>
                  </a:cxn>
                </a:cxnLst>
                <a:rect l="0" t="0" r="r" b="b"/>
                <a:pathLst>
                  <a:path w="39" h="11">
                    <a:moveTo>
                      <a:pt x="36" y="2"/>
                    </a:moveTo>
                    <a:cubicBezTo>
                      <a:pt x="31" y="1"/>
                      <a:pt x="26" y="2"/>
                      <a:pt x="22" y="2"/>
                    </a:cubicBezTo>
                    <a:cubicBezTo>
                      <a:pt x="16" y="2"/>
                      <a:pt x="10" y="1"/>
                      <a:pt x="4" y="0"/>
                    </a:cubicBezTo>
                    <a:cubicBezTo>
                      <a:pt x="1" y="0"/>
                      <a:pt x="0" y="5"/>
                      <a:pt x="3" y="6"/>
                    </a:cubicBezTo>
                    <a:cubicBezTo>
                      <a:pt x="13" y="9"/>
                      <a:pt x="26" y="11"/>
                      <a:pt x="36" y="8"/>
                    </a:cubicBezTo>
                    <a:cubicBezTo>
                      <a:pt x="39" y="7"/>
                      <a:pt x="39" y="2"/>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8" name="Freeform 136"/>
              <p:cNvSpPr/>
              <p:nvPr/>
            </p:nvSpPr>
            <p:spPr bwMode="auto">
              <a:xfrm>
                <a:off x="7181991" y="3001382"/>
                <a:ext cx="100744" cy="36290"/>
              </a:xfrm>
              <a:custGeom>
                <a:avLst/>
                <a:gdLst>
                  <a:gd name="T0" fmla="*/ 28 w 32"/>
                  <a:gd name="T1" fmla="*/ 1 h 10"/>
                  <a:gd name="T2" fmla="*/ 15 w 32"/>
                  <a:gd name="T3" fmla="*/ 2 h 10"/>
                  <a:gd name="T4" fmla="*/ 3 w 32"/>
                  <a:gd name="T5" fmla="*/ 4 h 10"/>
                  <a:gd name="T6" fmla="*/ 3 w 32"/>
                  <a:gd name="T7" fmla="*/ 9 h 10"/>
                  <a:gd name="T8" fmla="*/ 29 w 32"/>
                  <a:gd name="T9" fmla="*/ 7 h 10"/>
                  <a:gd name="T10" fmla="*/ 28 w 32"/>
                  <a:gd name="T11" fmla="*/ 1 h 10"/>
                </a:gdLst>
                <a:ahLst/>
                <a:cxnLst>
                  <a:cxn ang="0">
                    <a:pos x="T0" y="T1"/>
                  </a:cxn>
                  <a:cxn ang="0">
                    <a:pos x="T2" y="T3"/>
                  </a:cxn>
                  <a:cxn ang="0">
                    <a:pos x="T4" y="T5"/>
                  </a:cxn>
                  <a:cxn ang="0">
                    <a:pos x="T6" y="T7"/>
                  </a:cxn>
                  <a:cxn ang="0">
                    <a:pos x="T8" y="T9"/>
                  </a:cxn>
                  <a:cxn ang="0">
                    <a:pos x="T10" y="T11"/>
                  </a:cxn>
                </a:cxnLst>
                <a:rect l="0" t="0" r="r" b="b"/>
                <a:pathLst>
                  <a:path w="32" h="10">
                    <a:moveTo>
                      <a:pt x="28" y="1"/>
                    </a:moveTo>
                    <a:cubicBezTo>
                      <a:pt x="24" y="0"/>
                      <a:pt x="20" y="1"/>
                      <a:pt x="15" y="2"/>
                    </a:cubicBezTo>
                    <a:cubicBezTo>
                      <a:pt x="11" y="3"/>
                      <a:pt x="7" y="3"/>
                      <a:pt x="3" y="4"/>
                    </a:cubicBezTo>
                    <a:cubicBezTo>
                      <a:pt x="0" y="5"/>
                      <a:pt x="0" y="9"/>
                      <a:pt x="3" y="9"/>
                    </a:cubicBezTo>
                    <a:cubicBezTo>
                      <a:pt x="11" y="10"/>
                      <a:pt x="21" y="10"/>
                      <a:pt x="29" y="7"/>
                    </a:cubicBezTo>
                    <a:cubicBezTo>
                      <a:pt x="32" y="6"/>
                      <a:pt x="31" y="1"/>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9" name="Freeform 137"/>
              <p:cNvSpPr/>
              <p:nvPr/>
            </p:nvSpPr>
            <p:spPr bwMode="auto">
              <a:xfrm>
                <a:off x="7355363" y="3006567"/>
                <a:ext cx="100744" cy="33698"/>
              </a:xfrm>
              <a:custGeom>
                <a:avLst/>
                <a:gdLst>
                  <a:gd name="T0" fmla="*/ 30 w 32"/>
                  <a:gd name="T1" fmla="*/ 2 h 10"/>
                  <a:gd name="T2" fmla="*/ 18 w 32"/>
                  <a:gd name="T3" fmla="*/ 1 h 10"/>
                  <a:gd name="T4" fmla="*/ 4 w 32"/>
                  <a:gd name="T5" fmla="*/ 2 h 10"/>
                  <a:gd name="T6" fmla="*/ 4 w 32"/>
                  <a:gd name="T7" fmla="*/ 8 h 10"/>
                  <a:gd name="T8" fmla="*/ 18 w 32"/>
                  <a:gd name="T9" fmla="*/ 9 h 10"/>
                  <a:gd name="T10" fmla="*/ 30 w 32"/>
                  <a:gd name="T11" fmla="*/ 8 h 10"/>
                  <a:gd name="T12" fmla="*/ 30 w 32"/>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2" h="10">
                    <a:moveTo>
                      <a:pt x="30" y="2"/>
                    </a:moveTo>
                    <a:cubicBezTo>
                      <a:pt x="26" y="0"/>
                      <a:pt x="22" y="1"/>
                      <a:pt x="18" y="1"/>
                    </a:cubicBezTo>
                    <a:cubicBezTo>
                      <a:pt x="13" y="2"/>
                      <a:pt x="9" y="2"/>
                      <a:pt x="4" y="2"/>
                    </a:cubicBezTo>
                    <a:cubicBezTo>
                      <a:pt x="0" y="2"/>
                      <a:pt x="0" y="8"/>
                      <a:pt x="4" y="8"/>
                    </a:cubicBezTo>
                    <a:cubicBezTo>
                      <a:pt x="9" y="8"/>
                      <a:pt x="13" y="9"/>
                      <a:pt x="18" y="9"/>
                    </a:cubicBezTo>
                    <a:cubicBezTo>
                      <a:pt x="22" y="9"/>
                      <a:pt x="26" y="10"/>
                      <a:pt x="30" y="8"/>
                    </a:cubicBezTo>
                    <a:cubicBezTo>
                      <a:pt x="32" y="7"/>
                      <a:pt x="32" y="4"/>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60" name="Freeform 138"/>
              <p:cNvSpPr/>
              <p:nvPr/>
            </p:nvSpPr>
            <p:spPr bwMode="auto">
              <a:xfrm>
                <a:off x="7521708" y="2996198"/>
                <a:ext cx="112458" cy="44067"/>
              </a:xfrm>
              <a:custGeom>
                <a:avLst/>
                <a:gdLst>
                  <a:gd name="T0" fmla="*/ 31 w 36"/>
                  <a:gd name="T1" fmla="*/ 0 h 13"/>
                  <a:gd name="T2" fmla="*/ 18 w 36"/>
                  <a:gd name="T3" fmla="*/ 3 h 13"/>
                  <a:gd name="T4" fmla="*/ 5 w 36"/>
                  <a:gd name="T5" fmla="*/ 2 h 13"/>
                  <a:gd name="T6" fmla="*/ 3 w 36"/>
                  <a:gd name="T7" fmla="*/ 6 h 13"/>
                  <a:gd name="T8" fmla="*/ 33 w 36"/>
                  <a:gd name="T9" fmla="*/ 7 h 13"/>
                  <a:gd name="T10" fmla="*/ 31 w 36"/>
                  <a:gd name="T11" fmla="*/ 0 h 13"/>
                </a:gdLst>
                <a:ahLst/>
                <a:cxnLst>
                  <a:cxn ang="0">
                    <a:pos x="T0" y="T1"/>
                  </a:cxn>
                  <a:cxn ang="0">
                    <a:pos x="T2" y="T3"/>
                  </a:cxn>
                  <a:cxn ang="0">
                    <a:pos x="T4" y="T5"/>
                  </a:cxn>
                  <a:cxn ang="0">
                    <a:pos x="T6" y="T7"/>
                  </a:cxn>
                  <a:cxn ang="0">
                    <a:pos x="T8" y="T9"/>
                  </a:cxn>
                  <a:cxn ang="0">
                    <a:pos x="T10" y="T11"/>
                  </a:cxn>
                </a:cxnLst>
                <a:rect l="0" t="0" r="r" b="b"/>
                <a:pathLst>
                  <a:path w="36" h="13">
                    <a:moveTo>
                      <a:pt x="31" y="0"/>
                    </a:moveTo>
                    <a:cubicBezTo>
                      <a:pt x="27" y="1"/>
                      <a:pt x="23" y="3"/>
                      <a:pt x="18" y="3"/>
                    </a:cubicBezTo>
                    <a:cubicBezTo>
                      <a:pt x="14" y="3"/>
                      <a:pt x="9" y="3"/>
                      <a:pt x="5" y="2"/>
                    </a:cubicBezTo>
                    <a:cubicBezTo>
                      <a:pt x="2" y="2"/>
                      <a:pt x="0" y="5"/>
                      <a:pt x="3" y="6"/>
                    </a:cubicBezTo>
                    <a:cubicBezTo>
                      <a:pt x="11" y="10"/>
                      <a:pt x="25" y="13"/>
                      <a:pt x="33" y="7"/>
                    </a:cubicBezTo>
                    <a:cubicBezTo>
                      <a:pt x="36" y="5"/>
                      <a:pt x="35"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grpSp>
        <p:sp>
          <p:nvSpPr>
            <p:cNvPr id="13" name="文本框 12"/>
            <p:cNvSpPr txBox="1"/>
            <p:nvPr/>
          </p:nvSpPr>
          <p:spPr>
            <a:xfrm>
              <a:off x="5025523" y="1179030"/>
              <a:ext cx="1562642" cy="646331"/>
            </a:xfrm>
            <a:prstGeom prst="rect">
              <a:avLst/>
            </a:prstGeom>
            <a:noFill/>
          </p:spPr>
          <p:txBody>
            <a:bodyPr wrap="square" rtlCol="0">
              <a:spAutoFit/>
            </a:bodyPr>
            <a:lstStyle/>
            <a:p>
              <a:pPr algn="dist"/>
              <a:r>
                <a:rPr lang="zh-CN" altLang="en-US" sz="3600" b="1" dirty="0">
                  <a:solidFill>
                    <a:srgbClr val="FF9999"/>
                  </a:solidFill>
                  <a:cs typeface="+mn-ea"/>
                  <a:sym typeface="+mn-lt"/>
                </a:rPr>
                <a:t>致谢</a:t>
              </a:r>
            </a:p>
          </p:txBody>
        </p:sp>
      </p:grpSp>
    </p:spTree>
  </p:cSld>
  <p:clrMapOvr>
    <a:masterClrMapping/>
  </p:clrMapOvr>
  <p:transition spd="slow" advClick="0" advTm="500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23975"/>
            <a:ext cx="9779000" cy="2306955"/>
          </a:xfrm>
          <a:prstGeom prst="rect">
            <a:avLst/>
          </a:prstGeom>
          <a:solidFill>
            <a:srgbClr val="0070C0"/>
          </a:solidFill>
        </p:spPr>
        <p:txBody>
          <a:bodyPr wrap="square" rtlCol="0" anchor="t">
            <a:spAutoFit/>
          </a:bodyPr>
          <a:lstStyle/>
          <a:p>
            <a:pPr algn="l">
              <a:lnSpc>
                <a:spcPct val="100000"/>
              </a:lnSpc>
              <a:buClrTx/>
              <a:buSzTx/>
              <a:buFontTx/>
            </a:pPr>
            <a:r>
              <a:rPr lang="zh-CN" altLang="en-US" sz="2400" dirty="0">
                <a:solidFill>
                  <a:schemeClr val="bg1"/>
                </a:solidFill>
                <a:sym typeface="+mn-ea"/>
              </a:rPr>
              <a:t>【例题：单选题】</a:t>
            </a:r>
            <a:r>
              <a:rPr sz="2400" dirty="0">
                <a:solidFill>
                  <a:schemeClr val="bg1"/>
                </a:solidFill>
                <a:sym typeface="+mn-ea"/>
              </a:rPr>
              <a:t>关于完全竞争市场行业的供求曲线和个别企业的需求曲线的表述正确的是(  )。</a:t>
            </a:r>
          </a:p>
          <a:p>
            <a:pPr algn="l">
              <a:lnSpc>
                <a:spcPct val="100000"/>
              </a:lnSpc>
              <a:buClrTx/>
              <a:buSzTx/>
              <a:buFontTx/>
            </a:pPr>
            <a:r>
              <a:rPr lang="zh-CN" altLang="en-US" sz="2400" dirty="0">
                <a:solidFill>
                  <a:schemeClr val="bg1"/>
                </a:solidFill>
                <a:sym typeface="+mn-lt"/>
              </a:rPr>
              <a:t>A.个别企业的需求曲线是一条平行于横轴的水平线 </a:t>
            </a:r>
          </a:p>
          <a:p>
            <a:pPr algn="l">
              <a:lnSpc>
                <a:spcPct val="100000"/>
              </a:lnSpc>
              <a:buClrTx/>
              <a:buSzTx/>
              <a:buFontTx/>
            </a:pPr>
            <a:r>
              <a:rPr lang="zh-CN" altLang="en-US" sz="2400" dirty="0">
                <a:solidFill>
                  <a:schemeClr val="bg1"/>
                </a:solidFill>
                <a:sym typeface="+mn-lt"/>
              </a:rPr>
              <a:t>B.整个行业的需求曲线是一条平行于横轴的水平线 </a:t>
            </a:r>
          </a:p>
          <a:p>
            <a:pPr algn="l">
              <a:lnSpc>
                <a:spcPct val="100000"/>
              </a:lnSpc>
              <a:buClrTx/>
              <a:buSzTx/>
              <a:buFontTx/>
            </a:pPr>
            <a:r>
              <a:rPr lang="zh-CN" altLang="en-US" sz="2400" dirty="0">
                <a:solidFill>
                  <a:schemeClr val="bg1"/>
                </a:solidFill>
                <a:sym typeface="+mn-lt"/>
              </a:rPr>
              <a:t>C.整个行业的需求曲线和某个企业的需求曲线是相同的 </a:t>
            </a:r>
          </a:p>
          <a:p>
            <a:pPr algn="l">
              <a:lnSpc>
                <a:spcPct val="100000"/>
              </a:lnSpc>
              <a:buClrTx/>
              <a:buSzTx/>
              <a:buFontTx/>
            </a:pPr>
            <a:r>
              <a:rPr lang="zh-CN" altLang="en-US" sz="2400" dirty="0">
                <a:solidFill>
                  <a:schemeClr val="bg1"/>
                </a:solidFill>
                <a:sym typeface="+mn-lt"/>
              </a:rPr>
              <a:t>D.个别企业的需求曲线是一条向右下方倾斜的曲线</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4"/>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51915"/>
            <a:ext cx="9779000" cy="769441"/>
          </a:xfrm>
          <a:prstGeom prst="rect">
            <a:avLst/>
          </a:prstGeom>
          <a:noFill/>
        </p:spPr>
        <p:txBody>
          <a:bodyPr wrap="square" rtlCol="0" anchor="t">
            <a:spAutoFit/>
          </a:bodyPr>
          <a:lstStyle/>
          <a:p>
            <a:pPr algn="l">
              <a:lnSpc>
                <a:spcPct val="100000"/>
              </a:lnSpc>
              <a:buClrTx/>
              <a:buSzTx/>
              <a:buFontTx/>
            </a:pPr>
            <a:r>
              <a:rPr lang="en-US" altLang="zh-CN" sz="2000" dirty="0">
                <a:sym typeface="+mn-ea"/>
              </a:rPr>
              <a:t>2.</a:t>
            </a:r>
            <a:r>
              <a:rPr lang="zh-CN" altLang="en-US" sz="2000" dirty="0">
                <a:sym typeface="+mn-lt"/>
              </a:rPr>
              <a:t>完全竞争市场上企业的收益曲线</a:t>
            </a:r>
          </a:p>
          <a:p>
            <a:pPr algn="l">
              <a:lnSpc>
                <a:spcPct val="100000"/>
              </a:lnSpc>
              <a:buClrTx/>
              <a:buSzTx/>
              <a:buFontTx/>
            </a:pPr>
            <a:endParaRPr lang="zh-CN" altLang="en-US" sz="2400" dirty="0">
              <a:solidFill>
                <a:schemeClr val="bg1"/>
              </a:solidFill>
              <a:sym typeface="+mn-lt"/>
            </a:endParaRPr>
          </a:p>
        </p:txBody>
      </p:sp>
      <p:graphicFrame>
        <p:nvGraphicFramePr>
          <p:cNvPr id="2" name="表格 1"/>
          <p:cNvGraphicFramePr>
            <a:graphicFrameLocks noGrp="1"/>
          </p:cNvGraphicFramePr>
          <p:nvPr>
            <p:custDataLst>
              <p:tags r:id="rId1"/>
            </p:custDataLst>
          </p:nvPr>
        </p:nvGraphicFramePr>
        <p:xfrm>
          <a:off x="387229" y="2027138"/>
          <a:ext cx="7155717" cy="3108960"/>
        </p:xfrm>
        <a:graphic>
          <a:graphicData uri="http://schemas.openxmlformats.org/drawingml/2006/table">
            <a:tbl>
              <a:tblPr firstRow="1" bandRow="1">
                <a:tableStyleId>{69CF1AB2-1976-4502-BF36-3FF5EA218861}</a:tableStyleId>
              </a:tblPr>
              <a:tblGrid>
                <a:gridCol w="1366520">
                  <a:extLst>
                    <a:ext uri="{9D8B030D-6E8A-4147-A177-3AD203B41FA5}">
                      <a16:colId xmlns:a16="http://schemas.microsoft.com/office/drawing/2014/main" val="20000"/>
                    </a:ext>
                  </a:extLst>
                </a:gridCol>
                <a:gridCol w="3193415">
                  <a:extLst>
                    <a:ext uri="{9D8B030D-6E8A-4147-A177-3AD203B41FA5}">
                      <a16:colId xmlns:a16="http://schemas.microsoft.com/office/drawing/2014/main" val="20001"/>
                    </a:ext>
                  </a:extLst>
                </a:gridCol>
                <a:gridCol w="2595782">
                  <a:extLst>
                    <a:ext uri="{9D8B030D-6E8A-4147-A177-3AD203B41FA5}">
                      <a16:colId xmlns:a16="http://schemas.microsoft.com/office/drawing/2014/main" val="20002"/>
                    </a:ext>
                  </a:extLst>
                </a:gridCol>
              </a:tblGrid>
              <a:tr h="396240">
                <a:tc>
                  <a:txBody>
                    <a:bodyPr/>
                    <a:lstStyle/>
                    <a:p>
                      <a:r>
                        <a:rPr lang="zh-CN" altLang="en-US" sz="2000" dirty="0"/>
                        <a:t>收益类别</a:t>
                      </a:r>
                    </a:p>
                  </a:txBody>
                  <a:tcPr/>
                </a:tc>
                <a:tc>
                  <a:txBody>
                    <a:bodyPr/>
                    <a:lstStyle/>
                    <a:p>
                      <a:r>
                        <a:rPr lang="zh-CN" altLang="en-US" sz="2000" dirty="0"/>
                        <a:t>定义</a:t>
                      </a:r>
                    </a:p>
                  </a:txBody>
                  <a:tcPr/>
                </a:tc>
                <a:tc>
                  <a:txBody>
                    <a:bodyPr/>
                    <a:lstStyle/>
                    <a:p>
                      <a:r>
                        <a:rPr lang="zh-CN" altLang="en-US" sz="2000" dirty="0"/>
                        <a:t>计算</a:t>
                      </a:r>
                    </a:p>
                  </a:txBody>
                  <a:tcPr/>
                </a:tc>
                <a:extLst>
                  <a:ext uri="{0D108BD9-81ED-4DB2-BD59-A6C34878D82A}">
                    <a16:rowId xmlns:a16="http://schemas.microsoft.com/office/drawing/2014/main" val="10000"/>
                  </a:ext>
                </a:extLst>
              </a:tr>
              <a:tr h="396240">
                <a:tc>
                  <a:txBody>
                    <a:bodyPr/>
                    <a:lstStyle/>
                    <a:p>
                      <a:r>
                        <a:rPr lang="zh-CN" altLang="en-US" sz="2000" dirty="0">
                          <a:solidFill>
                            <a:srgbClr val="FF0000"/>
                          </a:solidFill>
                        </a:rPr>
                        <a:t>总收益</a:t>
                      </a:r>
                      <a:r>
                        <a:rPr lang="en-US" altLang="zh-CN" sz="2000" dirty="0">
                          <a:solidFill>
                            <a:srgbClr val="FF0000"/>
                          </a:solidFill>
                        </a:rPr>
                        <a:t>R</a:t>
                      </a:r>
                      <a:endParaRPr lang="zh-CN" altLang="en-US" sz="2000" dirty="0">
                        <a:solidFill>
                          <a:srgbClr val="FF0000"/>
                        </a:solidFill>
                      </a:endParaRPr>
                    </a:p>
                  </a:txBody>
                  <a:tcPr/>
                </a:tc>
                <a:tc>
                  <a:txBody>
                    <a:bodyPr/>
                    <a:lstStyle/>
                    <a:p>
                      <a:r>
                        <a:rPr lang="zh-CN" altLang="en-US" sz="2000" dirty="0"/>
                        <a:t>企业出售一定数量的产品获得的全部收入</a:t>
                      </a:r>
                    </a:p>
                  </a:txBody>
                  <a:tcPr/>
                </a:tc>
                <a:tc>
                  <a:txBody>
                    <a:bodyPr/>
                    <a:lstStyle/>
                    <a:p>
                      <a:endParaRPr lang="zh-CN"/>
                    </a:p>
                  </a:txBody>
                  <a:tcPr>
                    <a:blipFill>
                      <a:blip r:embed="rId5"/>
                      <a:stretch>
                        <a:fillRect l="-205204" t="-106250" r="-372" b="-518750"/>
                      </a:stretch>
                    </a:blipFill>
                  </a:tcPr>
                </a:tc>
                <a:extLst>
                  <a:ext uri="{0D108BD9-81ED-4DB2-BD59-A6C34878D82A}">
                    <a16:rowId xmlns:a16="http://schemas.microsoft.com/office/drawing/2014/main" val="10001"/>
                  </a:ext>
                </a:extLst>
              </a:tr>
              <a:tr h="1005840">
                <a:tc>
                  <a:txBody>
                    <a:bodyPr/>
                    <a:lstStyle/>
                    <a:p>
                      <a:r>
                        <a:rPr lang="zh-CN" altLang="en-US" sz="2000" dirty="0">
                          <a:solidFill>
                            <a:srgbClr val="FF0000"/>
                          </a:solidFill>
                        </a:rPr>
                        <a:t>平均收益</a:t>
                      </a:r>
                      <a:r>
                        <a:rPr lang="en-US" altLang="zh-CN" sz="2000" dirty="0">
                          <a:solidFill>
                            <a:srgbClr val="FF0000"/>
                          </a:solidFill>
                        </a:rPr>
                        <a:t>AR</a:t>
                      </a:r>
                      <a:endParaRPr lang="zh-CN" altLang="en-US" sz="2000" dirty="0">
                        <a:solidFill>
                          <a:srgbClr val="FF0000"/>
                        </a:solidFill>
                      </a:endParaRPr>
                    </a:p>
                  </a:txBody>
                  <a:tcPr/>
                </a:tc>
                <a:tc>
                  <a:txBody>
                    <a:bodyPr/>
                    <a:lstStyle/>
                    <a:p>
                      <a:endParaRPr lang="zh-CN"/>
                    </a:p>
                  </a:txBody>
                  <a:tcPr>
                    <a:blipFill>
                      <a:blip r:embed="rId5"/>
                      <a:stretch>
                        <a:fillRect l="-33981" t="-83544" r="-65534" b="-110127"/>
                      </a:stretch>
                    </a:blipFill>
                  </a:tcPr>
                </a:tc>
                <a:tc>
                  <a:txBody>
                    <a:bodyPr/>
                    <a:lstStyle/>
                    <a:p>
                      <a:endParaRPr lang="zh-CN"/>
                    </a:p>
                  </a:txBody>
                  <a:tcPr>
                    <a:blipFill>
                      <a:blip r:embed="rId5"/>
                      <a:stretch>
                        <a:fillRect l="-205204" t="-83544" r="-372" b="-110127"/>
                      </a:stretch>
                    </a:blipFill>
                  </a:tcPr>
                </a:tc>
                <a:extLst>
                  <a:ext uri="{0D108BD9-81ED-4DB2-BD59-A6C34878D82A}">
                    <a16:rowId xmlns:a16="http://schemas.microsoft.com/office/drawing/2014/main" val="10002"/>
                  </a:ext>
                </a:extLst>
              </a:tr>
              <a:tr h="1005840">
                <a:tc>
                  <a:txBody>
                    <a:bodyPr/>
                    <a:lstStyle/>
                    <a:p>
                      <a:r>
                        <a:rPr lang="zh-CN" altLang="en-US" sz="2000" dirty="0">
                          <a:solidFill>
                            <a:srgbClr val="FF0000"/>
                          </a:solidFill>
                        </a:rPr>
                        <a:t>边际收益</a:t>
                      </a:r>
                      <a:r>
                        <a:rPr lang="en-US" altLang="zh-CN" sz="2000" dirty="0">
                          <a:solidFill>
                            <a:srgbClr val="FF0000"/>
                          </a:solidFill>
                        </a:rPr>
                        <a:t>MR</a:t>
                      </a:r>
                      <a:endParaRPr lang="zh-CN" altLang="en-US" sz="2000" dirty="0">
                        <a:solidFill>
                          <a:srgbClr val="FF0000"/>
                        </a:solidFill>
                      </a:endParaRPr>
                    </a:p>
                  </a:txBody>
                  <a:tcPr/>
                </a:tc>
                <a:tc>
                  <a:txBody>
                    <a:bodyPr/>
                    <a:lstStyle/>
                    <a:p>
                      <a:r>
                        <a:rPr lang="zh-CN" altLang="en-US" sz="2000" dirty="0"/>
                        <a:t>增加一个单位商品的销售时总收益的增加量</a:t>
                      </a:r>
                    </a:p>
                  </a:txBody>
                  <a:tcPr/>
                </a:tc>
                <a:tc>
                  <a:txBody>
                    <a:bodyPr/>
                    <a:lstStyle/>
                    <a:p>
                      <a:endParaRPr lang="zh-CN"/>
                    </a:p>
                  </a:txBody>
                  <a:tcPr>
                    <a:blipFill>
                      <a:blip r:embed="rId5"/>
                      <a:stretch>
                        <a:fillRect l="-205204" t="-181250" r="-372" b="-8750"/>
                      </a:stretch>
                    </a:blipFill>
                  </a:tcPr>
                </a:tc>
                <a:extLst>
                  <a:ext uri="{0D108BD9-81ED-4DB2-BD59-A6C34878D82A}">
                    <a16:rowId xmlns:a16="http://schemas.microsoft.com/office/drawing/2014/main" val="10003"/>
                  </a:ext>
                </a:extLst>
              </a:tr>
            </a:tbl>
          </a:graphicData>
        </a:graphic>
      </p:graphicFrame>
      <p:pic>
        <p:nvPicPr>
          <p:cNvPr id="8" name="图片 7"/>
          <p:cNvPicPr>
            <a:picLocks noChangeAspect="1"/>
          </p:cNvPicPr>
          <p:nvPr/>
        </p:nvPicPr>
        <p:blipFill>
          <a:blip r:embed="rId6"/>
          <a:stretch>
            <a:fillRect/>
          </a:stretch>
        </p:blipFill>
        <p:spPr>
          <a:xfrm>
            <a:off x="7952105" y="2026920"/>
            <a:ext cx="4029075" cy="3108960"/>
          </a:xfrm>
          <a:prstGeom prst="rect">
            <a:avLst/>
          </a:prstGeom>
        </p:spPr>
      </p:pic>
      <p:sp>
        <p:nvSpPr>
          <p:cNvPr id="9" name="文本框 8"/>
          <p:cNvSpPr txBox="1"/>
          <p:nvPr/>
        </p:nvSpPr>
        <p:spPr>
          <a:xfrm>
            <a:off x="691515" y="5685790"/>
            <a:ext cx="8682990" cy="460375"/>
          </a:xfrm>
          <a:prstGeom prst="rect">
            <a:avLst/>
          </a:prstGeom>
          <a:solidFill>
            <a:srgbClr val="FFC000"/>
          </a:solidFill>
        </p:spPr>
        <p:txBody>
          <a:bodyPr wrap="square" rtlCol="0" anchor="t">
            <a:spAutoFit/>
          </a:bodyPr>
          <a:lstStyle/>
          <a:p>
            <a:pPr algn="l">
              <a:buClrTx/>
              <a:buSzTx/>
              <a:buFontTx/>
            </a:pPr>
            <a:r>
              <a:rPr lang="zh-CN" altLang="en-US" sz="2400" dirty="0">
                <a:solidFill>
                  <a:schemeClr val="bg1"/>
                </a:solidFill>
                <a:sym typeface="+mn-ea"/>
              </a:rPr>
              <a:t>完全竞争企业的平均收益线、边际收益线、需求曲线三线重合</a:t>
            </a:r>
            <a:endParaRPr lang="zh-CN" altLang="en-US" sz="2400" dirty="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51915"/>
            <a:ext cx="9779000" cy="1384995"/>
          </a:xfrm>
          <a:prstGeom prst="rect">
            <a:avLst/>
          </a:prstGeom>
          <a:noFill/>
        </p:spPr>
        <p:txBody>
          <a:bodyPr wrap="square" rtlCol="0" anchor="t">
            <a:spAutoFit/>
          </a:bodyPr>
          <a:lstStyle/>
          <a:p>
            <a:pPr algn="l">
              <a:lnSpc>
                <a:spcPct val="150000"/>
              </a:lnSpc>
              <a:buClrTx/>
              <a:buSzTx/>
              <a:buFontTx/>
            </a:pPr>
            <a:r>
              <a:rPr lang="en-US" altLang="zh-CN" sz="2000" dirty="0">
                <a:sym typeface="+mn-ea"/>
              </a:rPr>
              <a:t>3.</a:t>
            </a:r>
            <a:r>
              <a:rPr lang="zh-CN" altLang="en-US" sz="2000" dirty="0">
                <a:sym typeface="+mn-lt"/>
              </a:rPr>
              <a:t>完全竞争市场</a:t>
            </a:r>
            <a:r>
              <a:rPr lang="zh-CN" altLang="en-US" sz="2000" dirty="0">
                <a:sym typeface="+mn-ea"/>
              </a:rPr>
              <a:t>上企业产量决策的基本原则</a:t>
            </a:r>
            <a:endParaRPr lang="zh-CN" altLang="en-US" sz="2000" dirty="0">
              <a:sym typeface="+mn-lt"/>
            </a:endParaRPr>
          </a:p>
          <a:p>
            <a:pPr algn="l">
              <a:lnSpc>
                <a:spcPct val="150000"/>
              </a:lnSpc>
              <a:buClrTx/>
              <a:buSzTx/>
              <a:buFontTx/>
            </a:pPr>
            <a:r>
              <a:rPr lang="zh-CN" altLang="en-US" sz="2000" dirty="0">
                <a:sym typeface="+mn-ea"/>
              </a:rPr>
              <a:t>边际收益MR＝边际成本MC    此时的产量为最优产量。</a:t>
            </a:r>
            <a:endParaRPr lang="zh-CN" altLang="en-US" sz="2000" dirty="0"/>
          </a:p>
          <a:p>
            <a:pPr algn="l">
              <a:lnSpc>
                <a:spcPct val="100000"/>
              </a:lnSpc>
              <a:buClrTx/>
              <a:buSzTx/>
              <a:buFontTx/>
            </a:pPr>
            <a:endParaRPr lang="zh-CN" altLang="en-US" sz="2400" dirty="0">
              <a:solidFill>
                <a:srgbClr val="FFC000"/>
              </a:solidFill>
              <a:sym typeface="+mn-ea"/>
            </a:endParaRPr>
          </a:p>
        </p:txBody>
      </p:sp>
      <p:pic>
        <p:nvPicPr>
          <p:cNvPr id="8" name="图片 7"/>
          <p:cNvPicPr>
            <a:picLocks noChangeAspect="1"/>
          </p:cNvPicPr>
          <p:nvPr/>
        </p:nvPicPr>
        <p:blipFill>
          <a:blip r:embed="rId4"/>
          <a:stretch>
            <a:fillRect/>
          </a:stretch>
        </p:blipFill>
        <p:spPr>
          <a:xfrm>
            <a:off x="6899275" y="2347595"/>
            <a:ext cx="4761230" cy="3041650"/>
          </a:xfrm>
          <a:prstGeom prst="rect">
            <a:avLst/>
          </a:prstGeom>
        </p:spPr>
      </p:pic>
      <p:pic>
        <p:nvPicPr>
          <p:cNvPr id="9" name="图片 8"/>
          <p:cNvPicPr>
            <a:picLocks noChangeAspect="1"/>
          </p:cNvPicPr>
          <p:nvPr/>
        </p:nvPicPr>
        <p:blipFill>
          <a:blip r:embed="rId5"/>
          <a:stretch>
            <a:fillRect/>
          </a:stretch>
        </p:blipFill>
        <p:spPr>
          <a:xfrm>
            <a:off x="1347470" y="2347595"/>
            <a:ext cx="5180965" cy="3041015"/>
          </a:xfrm>
          <a:prstGeom prst="rect">
            <a:avLst/>
          </a:prstGeom>
        </p:spPr>
      </p:pic>
      <p:sp>
        <p:nvSpPr>
          <p:cNvPr id="10" name="文本框 9"/>
          <p:cNvSpPr txBox="1"/>
          <p:nvPr/>
        </p:nvSpPr>
        <p:spPr>
          <a:xfrm>
            <a:off x="1347470" y="5855335"/>
            <a:ext cx="10489565" cy="829945"/>
          </a:xfrm>
          <a:prstGeom prst="rect">
            <a:avLst/>
          </a:prstGeom>
          <a:noFill/>
        </p:spPr>
        <p:txBody>
          <a:bodyPr wrap="square" rtlCol="0" anchor="t">
            <a:spAutoFit/>
          </a:bodyPr>
          <a:lstStyle/>
          <a:p>
            <a:pPr algn="l">
              <a:buClrTx/>
              <a:buSzTx/>
              <a:buFontTx/>
            </a:pPr>
            <a:r>
              <a:rPr lang="zh-CN" altLang="en-US" sz="2400" dirty="0">
                <a:solidFill>
                  <a:srgbClr val="FFC000"/>
                </a:solidFill>
              </a:rPr>
              <a:t>注意:</a:t>
            </a:r>
            <a:r>
              <a:rPr lang="zh-CN" altLang="en-US" sz="2400" dirty="0">
                <a:solidFill>
                  <a:srgbClr val="FFC000"/>
                </a:solidFill>
                <a:sym typeface="+mn-ea"/>
              </a:rPr>
              <a:t>MR＝MC时，企业不一定会获得最大化的利润 ，也可能是亏损最小化。</a:t>
            </a:r>
            <a:endParaRPr lang="zh-CN" altLang="en-US" sz="2400" dirty="0">
              <a:solidFill>
                <a:schemeClr val="bg1"/>
              </a:solidFill>
            </a:endParaRPr>
          </a:p>
          <a:p>
            <a:pPr algn="l">
              <a:buClrTx/>
              <a:buSzTx/>
              <a:buFontTx/>
            </a:pPr>
            <a:endParaRPr lang="zh-CN" altLang="en-US" sz="2400" dirty="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894654" y="1182824"/>
            <a:ext cx="9779000" cy="3385542"/>
          </a:xfrm>
          <a:prstGeom prst="rect">
            <a:avLst/>
          </a:prstGeom>
          <a:noFill/>
        </p:spPr>
        <p:txBody>
          <a:bodyPr wrap="square" rtlCol="0" anchor="t">
            <a:spAutoFit/>
          </a:bodyPr>
          <a:lstStyle/>
          <a:p>
            <a:pPr algn="l">
              <a:lnSpc>
                <a:spcPct val="150000"/>
              </a:lnSpc>
              <a:buClrTx/>
              <a:buSzTx/>
              <a:buFontTx/>
            </a:pPr>
            <a:r>
              <a:rPr lang="zh-CN" altLang="en-US" sz="2000" dirty="0">
                <a:sym typeface="+mn-ea"/>
              </a:rPr>
              <a:t>所以，边际成本等于边际收益既可以作为利润最大化均衡条件，也可称为亏损最小的均衡条件。</a:t>
            </a:r>
            <a:r>
              <a:rPr lang="zh-CN" altLang="en-US" sz="2000" dirty="0">
                <a:solidFill>
                  <a:srgbClr val="FF0000"/>
                </a:solidFill>
                <a:sym typeface="+mn-ea"/>
              </a:rPr>
              <a:t>企业停产的条件</a:t>
            </a:r>
            <a:r>
              <a:rPr lang="zh-CN" altLang="en-US" sz="2000" dirty="0">
                <a:sym typeface="+mn-ea"/>
              </a:rPr>
              <a:t>：市场价格</a:t>
            </a:r>
            <a:r>
              <a:rPr lang="en-US" altLang="zh-CN" sz="2000" dirty="0">
                <a:sym typeface="+mn-ea"/>
              </a:rPr>
              <a:t>P</a:t>
            </a:r>
            <a:r>
              <a:rPr lang="zh-CN" altLang="en-US" sz="2000" dirty="0">
                <a:sym typeface="+mn-ea"/>
              </a:rPr>
              <a:t>（平均收益</a:t>
            </a:r>
            <a:r>
              <a:rPr lang="en-US" altLang="zh-CN" sz="2000" dirty="0">
                <a:sym typeface="+mn-ea"/>
              </a:rPr>
              <a:t>AR\</a:t>
            </a:r>
            <a:r>
              <a:rPr lang="zh-CN" altLang="en-US" sz="2000" dirty="0">
                <a:sym typeface="+mn-ea"/>
              </a:rPr>
              <a:t>边际收益</a:t>
            </a:r>
            <a:r>
              <a:rPr lang="en-US" altLang="zh-CN" sz="2000" dirty="0">
                <a:sym typeface="+mn-ea"/>
              </a:rPr>
              <a:t>MR</a:t>
            </a:r>
            <a:r>
              <a:rPr lang="zh-CN" altLang="en-US" sz="2000" dirty="0">
                <a:sym typeface="+mn-ea"/>
              </a:rPr>
              <a:t>）</a:t>
            </a:r>
            <a:r>
              <a:rPr lang="zh-CN" altLang="en-US" sz="2000" dirty="0">
                <a:solidFill>
                  <a:srgbClr val="FF0000"/>
                </a:solidFill>
                <a:sym typeface="+mn-ea"/>
              </a:rPr>
              <a:t>小于</a:t>
            </a:r>
            <a:r>
              <a:rPr lang="zh-CN" altLang="en-US" sz="2000" dirty="0">
                <a:sym typeface="+mn-ea"/>
              </a:rPr>
              <a:t>平均可变成本时</a:t>
            </a:r>
            <a:endParaRPr lang="en-US" altLang="zh-CN" sz="2000" dirty="0">
              <a:sym typeface="+mn-ea"/>
            </a:endParaRPr>
          </a:p>
          <a:p>
            <a:pPr algn="l">
              <a:lnSpc>
                <a:spcPct val="150000"/>
              </a:lnSpc>
              <a:buClrTx/>
              <a:buSzTx/>
              <a:buFontTx/>
            </a:pPr>
            <a:endParaRPr lang="en-US" altLang="zh-CN" sz="2000" dirty="0">
              <a:sym typeface="+mn-ea"/>
            </a:endParaRPr>
          </a:p>
          <a:p>
            <a:pPr algn="l">
              <a:lnSpc>
                <a:spcPct val="150000"/>
              </a:lnSpc>
              <a:buClrTx/>
              <a:buSzTx/>
              <a:buFontTx/>
            </a:pPr>
            <a:r>
              <a:rPr lang="zh-CN" altLang="en-US" sz="2000" dirty="0">
                <a:sym typeface="+mn-ea"/>
              </a:rPr>
              <a:t>总结</a:t>
            </a:r>
            <a:endParaRPr lang="en-US" altLang="zh-CN" sz="2000" dirty="0">
              <a:sym typeface="+mn-ea"/>
            </a:endParaRPr>
          </a:p>
          <a:p>
            <a:pPr algn="l">
              <a:lnSpc>
                <a:spcPct val="100000"/>
              </a:lnSpc>
              <a:buClrTx/>
              <a:buSzTx/>
              <a:buFontTx/>
            </a:pPr>
            <a:endParaRPr lang="zh-CN" altLang="en-US" sz="2000" dirty="0">
              <a:sym typeface="+mn-lt"/>
            </a:endParaRPr>
          </a:p>
          <a:p>
            <a:pPr algn="l">
              <a:lnSpc>
                <a:spcPct val="100000"/>
              </a:lnSpc>
              <a:buClrTx/>
              <a:buSzTx/>
              <a:buFontTx/>
            </a:pPr>
            <a:endParaRPr lang="zh-CN" altLang="en-US" sz="2000" dirty="0"/>
          </a:p>
          <a:p>
            <a:pPr algn="l">
              <a:lnSpc>
                <a:spcPct val="100000"/>
              </a:lnSpc>
              <a:buClrTx/>
              <a:buSzTx/>
              <a:buFontTx/>
            </a:pPr>
            <a:endParaRPr lang="zh-CN" altLang="en-US" sz="2400" dirty="0">
              <a:solidFill>
                <a:schemeClr val="bg1"/>
              </a:solidFill>
              <a:sym typeface="+mn-lt"/>
            </a:endParaRPr>
          </a:p>
        </p:txBody>
      </p:sp>
      <p:pic>
        <p:nvPicPr>
          <p:cNvPr id="10" name="图片 9">
            <a:extLst>
              <a:ext uri="{FF2B5EF4-FFF2-40B4-BE49-F238E27FC236}">
                <a16:creationId xmlns:a16="http://schemas.microsoft.com/office/drawing/2014/main" id="{DC9F9D88-A9C9-45AD-8DD7-C1E6B2AA9C75}"/>
              </a:ext>
            </a:extLst>
          </p:cNvPr>
          <p:cNvPicPr/>
          <p:nvPr/>
        </p:nvPicPr>
        <p:blipFill>
          <a:blip r:embed="rId4">
            <a:extLst>
              <a:ext uri="{28A0092B-C50C-407E-A947-70E740481C1C}">
                <a14:useLocalDpi xmlns:a14="http://schemas.microsoft.com/office/drawing/2010/main" val="0"/>
              </a:ext>
            </a:extLst>
          </a:blip>
          <a:stretch>
            <a:fillRect/>
          </a:stretch>
        </p:blipFill>
        <p:spPr>
          <a:xfrm>
            <a:off x="2446337" y="2202378"/>
            <a:ext cx="7918058" cy="4251725"/>
          </a:xfrm>
          <a:prstGeom prst="rect">
            <a:avLst/>
          </a:prstGeom>
        </p:spPr>
      </p:pic>
      <p:sp>
        <p:nvSpPr>
          <p:cNvPr id="2" name="箭头: 右 1">
            <a:extLst>
              <a:ext uri="{FF2B5EF4-FFF2-40B4-BE49-F238E27FC236}">
                <a16:creationId xmlns:a16="http://schemas.microsoft.com/office/drawing/2014/main" id="{EAD20873-9286-4CB4-AC1C-AA9E1B643EE9}"/>
              </a:ext>
            </a:extLst>
          </p:cNvPr>
          <p:cNvSpPr/>
          <p:nvPr/>
        </p:nvSpPr>
        <p:spPr>
          <a:xfrm>
            <a:off x="1537319" y="3271159"/>
            <a:ext cx="580571" cy="1052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894654" y="1182824"/>
            <a:ext cx="9779000" cy="3477875"/>
          </a:xfrm>
          <a:prstGeom prst="rect">
            <a:avLst/>
          </a:prstGeom>
          <a:noFill/>
        </p:spPr>
        <p:txBody>
          <a:bodyPr wrap="square" rtlCol="0" anchor="t">
            <a:spAutoFit/>
          </a:bodyPr>
          <a:lstStyle/>
          <a:p>
            <a:pPr algn="l">
              <a:lnSpc>
                <a:spcPct val="150000"/>
              </a:lnSpc>
              <a:buClrTx/>
              <a:buSzTx/>
              <a:buFontTx/>
            </a:pPr>
            <a:r>
              <a:rPr lang="en-US" altLang="zh-CN" sz="2000" dirty="0">
                <a:sym typeface="+mn-ea"/>
              </a:rPr>
              <a:t>4.</a:t>
            </a:r>
            <a:r>
              <a:rPr lang="zh-CN" altLang="en-US" sz="2000" dirty="0">
                <a:sym typeface="+mn-lt"/>
              </a:rPr>
              <a:t>完全竞争市场</a:t>
            </a:r>
            <a:r>
              <a:rPr lang="zh-CN" altLang="en-US" sz="2000" dirty="0">
                <a:sym typeface="+mn-ea"/>
              </a:rPr>
              <a:t>上企业的短期供给曲线</a:t>
            </a:r>
          </a:p>
          <a:p>
            <a:pPr algn="l">
              <a:lnSpc>
                <a:spcPct val="150000"/>
              </a:lnSpc>
              <a:buClrTx/>
              <a:buSzTx/>
              <a:buFontTx/>
            </a:pPr>
            <a:r>
              <a:rPr lang="zh-CN" altLang="en-US" sz="2000" dirty="0">
                <a:sym typeface="+mn-ea"/>
              </a:rPr>
              <a:t>追求利润最大化的企业，总是按照边际收益＝边际成本的原则来选择最优生产规模。</a:t>
            </a:r>
            <a:endParaRPr lang="zh-CN" altLang="en-US" sz="2000" dirty="0"/>
          </a:p>
          <a:p>
            <a:pPr algn="l">
              <a:lnSpc>
                <a:spcPct val="150000"/>
              </a:lnSpc>
              <a:buClrTx/>
              <a:buSzTx/>
              <a:buFontTx/>
            </a:pPr>
            <a:r>
              <a:rPr lang="zh-CN" altLang="en-US" sz="2000" dirty="0">
                <a:sym typeface="+mn-ea"/>
              </a:rPr>
              <a:t>当边际成本小于边际收益时，企业扩大产量，供给增加。</a:t>
            </a:r>
            <a:endParaRPr lang="zh-CN" altLang="en-US" sz="2000" dirty="0"/>
          </a:p>
          <a:p>
            <a:pPr algn="l">
              <a:lnSpc>
                <a:spcPct val="150000"/>
              </a:lnSpc>
              <a:buClrTx/>
              <a:buSzTx/>
              <a:buFontTx/>
            </a:pPr>
            <a:r>
              <a:rPr lang="zh-CN" altLang="en-US" sz="2000" dirty="0">
                <a:sym typeface="+mn-ea"/>
              </a:rPr>
              <a:t>当边际成本大于边际收益时，企业缩小产量，供给减少。</a:t>
            </a:r>
            <a:endParaRPr lang="zh-CN" altLang="en-US" sz="2000" dirty="0"/>
          </a:p>
          <a:p>
            <a:pPr algn="l">
              <a:lnSpc>
                <a:spcPct val="150000"/>
              </a:lnSpc>
              <a:buClrTx/>
              <a:buSzTx/>
              <a:buFontTx/>
            </a:pPr>
            <a:r>
              <a:rPr lang="zh-CN" altLang="en-US" sz="2400" dirty="0">
                <a:solidFill>
                  <a:srgbClr val="FFC000"/>
                </a:solidFill>
                <a:sym typeface="+mn-ea"/>
              </a:rPr>
              <a:t>所以：企业的边际成本曲线是其短期供给曲线</a:t>
            </a:r>
            <a:endParaRPr lang="zh-CN" altLang="en-US" sz="2000" dirty="0"/>
          </a:p>
          <a:p>
            <a:pPr algn="l">
              <a:lnSpc>
                <a:spcPct val="100000"/>
              </a:lnSpc>
              <a:buClrTx/>
              <a:buSzTx/>
              <a:buFontTx/>
            </a:pPr>
            <a:endParaRPr lang="zh-CN" altLang="en-US" sz="2000" dirty="0">
              <a:sym typeface="+mn-lt"/>
            </a:endParaRPr>
          </a:p>
          <a:p>
            <a:pPr algn="l">
              <a:lnSpc>
                <a:spcPct val="100000"/>
              </a:lnSpc>
              <a:buClrTx/>
              <a:buSzTx/>
              <a:buFontTx/>
            </a:pPr>
            <a:endParaRPr lang="zh-CN" altLang="en-US" sz="2000" dirty="0"/>
          </a:p>
          <a:p>
            <a:pPr algn="l">
              <a:lnSpc>
                <a:spcPct val="100000"/>
              </a:lnSpc>
              <a:buClrTx/>
              <a:buSzTx/>
              <a:buFontTx/>
            </a:pPr>
            <a:endParaRPr lang="zh-CN" altLang="en-US" sz="2400" dirty="0">
              <a:solidFill>
                <a:schemeClr val="bg1"/>
              </a:solidFill>
              <a:sym typeface="+mn-lt"/>
            </a:endParaRPr>
          </a:p>
        </p:txBody>
      </p:sp>
    </p:spTree>
    <p:extLst>
      <p:ext uri="{BB962C8B-B14F-4D97-AF65-F5344CB8AC3E}">
        <p14:creationId xmlns:p14="http://schemas.microsoft.com/office/powerpoint/2010/main" val="30909589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76680"/>
            <a:ext cx="9779000" cy="4458400"/>
          </a:xfrm>
          <a:prstGeom prst="rect">
            <a:avLst/>
          </a:prstGeom>
          <a:noFill/>
        </p:spPr>
        <p:txBody>
          <a:bodyPr wrap="square" rtlCol="0" anchor="t">
            <a:spAutoFit/>
          </a:bodyPr>
          <a:lstStyle/>
          <a:p>
            <a:pPr algn="l">
              <a:lnSpc>
                <a:spcPct val="150000"/>
              </a:lnSpc>
              <a:buClrTx/>
              <a:buSzTx/>
              <a:buFontTx/>
              <a:defRPr/>
            </a:pPr>
            <a:r>
              <a:rPr lang="zh-CN" altLang="en-US" sz="2000" dirty="0">
                <a:sym typeface="+mn-ea"/>
              </a:rPr>
              <a:t>三、</a:t>
            </a:r>
            <a:r>
              <a:rPr lang="zh-CN" altLang="en-US" sz="2000" dirty="0">
                <a:sym typeface="+mn-lt"/>
              </a:rPr>
              <a:t>完全垄断市场中生产者的行为</a:t>
            </a:r>
          </a:p>
          <a:p>
            <a:pPr algn="l">
              <a:lnSpc>
                <a:spcPct val="150000"/>
              </a:lnSpc>
              <a:buClrTx/>
              <a:buSzTx/>
              <a:buFontTx/>
              <a:defRPr/>
            </a:pPr>
            <a:r>
              <a:rPr lang="en-US" altLang="zh-CN" sz="2000" dirty="0">
                <a:sym typeface="+mn-lt"/>
              </a:rPr>
              <a:t>1.</a:t>
            </a:r>
            <a:r>
              <a:rPr lang="zh-CN" altLang="en-US" sz="2000" dirty="0">
                <a:sym typeface="+mn-ea"/>
              </a:rPr>
              <a:t>完全垄断市场的需求曲线</a:t>
            </a:r>
          </a:p>
          <a:p>
            <a:pPr algn="l">
              <a:lnSpc>
                <a:spcPct val="150000"/>
              </a:lnSpc>
              <a:buClrTx/>
              <a:buSzTx/>
              <a:buFontTx/>
              <a:defRPr/>
            </a:pPr>
            <a:r>
              <a:rPr lang="zh-CN" altLang="en-US" sz="2000" dirty="0">
                <a:sym typeface="+mn-ea"/>
              </a:rPr>
              <a:t>完全垄断企业的需求曲线就是行业的需求曲线，二者完全相同，这是完全垄断企业和完全竞争市场中企业的一个重要区别。</a:t>
            </a:r>
            <a:endParaRPr lang="zh-CN" altLang="en-US" sz="2000" dirty="0"/>
          </a:p>
          <a:p>
            <a:pPr algn="l">
              <a:lnSpc>
                <a:spcPct val="150000"/>
              </a:lnSpc>
              <a:buClrTx/>
              <a:buSzTx/>
              <a:buFontTx/>
              <a:defRPr/>
            </a:pPr>
            <a:r>
              <a:rPr lang="zh-CN" altLang="en-US" sz="2000" dirty="0">
                <a:sym typeface="+mn-ea"/>
              </a:rPr>
              <a:t>完全垄断企业的需求曲线向右下方倾斜，斜率为负。</a:t>
            </a:r>
          </a:p>
          <a:p>
            <a:pPr algn="l">
              <a:lnSpc>
                <a:spcPct val="150000"/>
              </a:lnSpc>
              <a:buClrTx/>
              <a:buSzTx/>
              <a:buFontTx/>
              <a:defRPr/>
            </a:pPr>
            <a:r>
              <a:rPr lang="en-US" altLang="zh-CN" sz="2000" dirty="0">
                <a:sym typeface="+mn-lt"/>
              </a:rPr>
              <a:t>2.</a:t>
            </a:r>
            <a:r>
              <a:rPr lang="zh-CN" altLang="en-US" sz="2000" dirty="0">
                <a:sym typeface="+mn-ea"/>
              </a:rPr>
              <a:t>完全垄断企业的平均收益与边际收益</a:t>
            </a:r>
          </a:p>
          <a:p>
            <a:pPr algn="l">
              <a:lnSpc>
                <a:spcPct val="150000"/>
              </a:lnSpc>
              <a:buClrTx/>
              <a:buSzTx/>
              <a:buFontTx/>
              <a:defRPr/>
            </a:pPr>
            <a:r>
              <a:rPr lang="zh-CN" altLang="en-US" sz="2400" dirty="0">
                <a:solidFill>
                  <a:srgbClr val="FFC000"/>
                </a:solidFill>
                <a:sym typeface="+mn-ea"/>
              </a:rPr>
              <a:t>在完全垄断市场上，企业的平均收益AR＝单位产品</a:t>
            </a:r>
            <a:endParaRPr lang="en-US" altLang="zh-CN" sz="2400" dirty="0">
              <a:solidFill>
                <a:srgbClr val="FFC000"/>
              </a:solidFill>
              <a:sym typeface="+mn-ea"/>
            </a:endParaRPr>
          </a:p>
          <a:p>
            <a:pPr algn="l">
              <a:lnSpc>
                <a:spcPct val="150000"/>
              </a:lnSpc>
              <a:buClrTx/>
              <a:buSzTx/>
              <a:buFontTx/>
              <a:defRPr/>
            </a:pPr>
            <a:r>
              <a:rPr lang="zh-CN" altLang="en-US" sz="2400" dirty="0">
                <a:solidFill>
                  <a:srgbClr val="FFC000"/>
                </a:solidFill>
                <a:sym typeface="+mn-ea"/>
              </a:rPr>
              <a:t>的价格P</a:t>
            </a:r>
            <a:endParaRPr lang="zh-CN" altLang="en-US" sz="2400" dirty="0">
              <a:solidFill>
                <a:srgbClr val="FFC000"/>
              </a:solidFill>
            </a:endParaRPr>
          </a:p>
          <a:p>
            <a:pPr algn="l">
              <a:lnSpc>
                <a:spcPct val="150000"/>
              </a:lnSpc>
              <a:buClrTx/>
              <a:buSzTx/>
              <a:buFontTx/>
              <a:defRPr/>
            </a:pPr>
            <a:r>
              <a:rPr lang="zh-CN" altLang="en-US" sz="2400" dirty="0">
                <a:solidFill>
                  <a:srgbClr val="FFC000"/>
                </a:solidFill>
                <a:sym typeface="+mn-ea"/>
              </a:rPr>
              <a:t>企业的边际收益MR＜平均收益AR</a:t>
            </a:r>
            <a:endParaRPr lang="zh-CN" altLang="en-US" sz="1400" dirty="0">
              <a:solidFill>
                <a:schemeClr val="bg1"/>
              </a:solidFill>
              <a:sym typeface="+mn-lt"/>
            </a:endParaRPr>
          </a:p>
        </p:txBody>
      </p:sp>
      <p:pic>
        <p:nvPicPr>
          <p:cNvPr id="2" name="图片 1"/>
          <p:cNvPicPr>
            <a:picLocks noChangeAspect="1"/>
          </p:cNvPicPr>
          <p:nvPr/>
        </p:nvPicPr>
        <p:blipFill>
          <a:blip r:embed="rId4"/>
          <a:stretch>
            <a:fillRect/>
          </a:stretch>
        </p:blipFill>
        <p:spPr>
          <a:xfrm>
            <a:off x="8142439" y="3789310"/>
            <a:ext cx="3228975" cy="223837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76680"/>
            <a:ext cx="9779000" cy="5539978"/>
          </a:xfrm>
          <a:prstGeom prst="rect">
            <a:avLst/>
          </a:prstGeom>
          <a:noFill/>
        </p:spPr>
        <p:txBody>
          <a:bodyPr wrap="square" rtlCol="0" anchor="t">
            <a:spAutoFit/>
          </a:bodyPr>
          <a:lstStyle/>
          <a:p>
            <a:pPr algn="l">
              <a:lnSpc>
                <a:spcPct val="150000"/>
              </a:lnSpc>
              <a:buClrTx/>
              <a:buSzTx/>
              <a:buFontTx/>
              <a:defRPr/>
            </a:pPr>
            <a:r>
              <a:rPr lang="zh-CN" altLang="en-US" sz="2000" dirty="0">
                <a:sym typeface="+mn-ea"/>
              </a:rPr>
              <a:t>原因是单位产品价格随着销售量的增加而下降，如：</a:t>
            </a:r>
            <a:endParaRPr lang="zh-CN" altLang="en-US" sz="2000" dirty="0"/>
          </a:p>
          <a:p>
            <a:pPr algn="l">
              <a:lnSpc>
                <a:spcPct val="150000"/>
              </a:lnSpc>
              <a:buClrTx/>
              <a:buSzTx/>
              <a:buFontTx/>
              <a:defRPr/>
            </a:pPr>
            <a:r>
              <a:rPr lang="zh-CN" altLang="en-US" sz="2000" dirty="0">
                <a:sym typeface="+mn-ea"/>
              </a:rPr>
              <a:t>（1）企业销售1单位产品，价格为11元，总收益=11元。</a:t>
            </a:r>
            <a:endParaRPr lang="zh-CN" altLang="en-US" sz="2000" dirty="0"/>
          </a:p>
          <a:p>
            <a:pPr algn="l">
              <a:lnSpc>
                <a:spcPct val="150000"/>
              </a:lnSpc>
              <a:buClrTx/>
              <a:buSzTx/>
              <a:buFontTx/>
              <a:defRPr/>
            </a:pPr>
            <a:r>
              <a:rPr lang="zh-CN" altLang="en-US" sz="2000" dirty="0">
                <a:sym typeface="+mn-ea"/>
              </a:rPr>
              <a:t>（2）企业增加1个单位销售，即销售2单位产品时，单位价格降为10元，</a:t>
            </a:r>
            <a:endParaRPr lang="zh-CN" altLang="en-US" sz="2000" dirty="0"/>
          </a:p>
          <a:p>
            <a:pPr algn="l">
              <a:lnSpc>
                <a:spcPct val="150000"/>
              </a:lnSpc>
              <a:buClrTx/>
              <a:buSzTx/>
              <a:buFontTx/>
              <a:defRPr/>
            </a:pPr>
            <a:r>
              <a:rPr lang="zh-CN" altLang="en-US" sz="2000" dirty="0">
                <a:sym typeface="+mn-ea"/>
              </a:rPr>
              <a:t>总收益=2*10=20元，</a:t>
            </a:r>
            <a:endParaRPr lang="zh-CN" altLang="en-US" sz="2000" dirty="0"/>
          </a:p>
          <a:p>
            <a:pPr algn="l">
              <a:lnSpc>
                <a:spcPct val="150000"/>
              </a:lnSpc>
              <a:buClrTx/>
              <a:buSzTx/>
              <a:buFontTx/>
              <a:defRPr/>
            </a:pPr>
            <a:r>
              <a:rPr lang="zh-CN" altLang="en-US" sz="2000" dirty="0">
                <a:sym typeface="+mn-ea"/>
              </a:rPr>
              <a:t>平均收益=20/2=10元，等于产品价格</a:t>
            </a:r>
            <a:endParaRPr lang="zh-CN" altLang="en-US" sz="2000" dirty="0"/>
          </a:p>
          <a:p>
            <a:pPr algn="l">
              <a:lnSpc>
                <a:spcPct val="150000"/>
              </a:lnSpc>
              <a:buClrTx/>
              <a:buSzTx/>
              <a:buFontTx/>
              <a:defRPr/>
            </a:pPr>
            <a:r>
              <a:rPr lang="zh-CN" altLang="en-US" sz="2000" dirty="0">
                <a:sym typeface="+mn-ea"/>
              </a:rPr>
              <a:t>边际收益=（20-11）/1=9，小于平均收益</a:t>
            </a:r>
            <a:endParaRPr lang="zh-CN" altLang="en-US" sz="2000" dirty="0"/>
          </a:p>
          <a:p>
            <a:pPr algn="l">
              <a:lnSpc>
                <a:spcPct val="150000"/>
              </a:lnSpc>
              <a:buClrTx/>
              <a:buSzTx/>
              <a:buFontTx/>
              <a:defRPr/>
            </a:pPr>
            <a:r>
              <a:rPr lang="zh-CN" altLang="en-US" sz="2000" dirty="0">
                <a:sym typeface="+mn-ea"/>
              </a:rPr>
              <a:t>（3）企业又增加1个单位销售,即销售3单位产品时，单位价格降为9元。</a:t>
            </a:r>
            <a:endParaRPr lang="zh-CN" altLang="en-US" sz="2000" dirty="0"/>
          </a:p>
          <a:p>
            <a:pPr algn="l">
              <a:lnSpc>
                <a:spcPct val="150000"/>
              </a:lnSpc>
              <a:buClrTx/>
              <a:buSzTx/>
              <a:buFontTx/>
              <a:defRPr/>
            </a:pPr>
            <a:r>
              <a:rPr lang="zh-CN" altLang="en-US" sz="2000" dirty="0">
                <a:sym typeface="+mn-ea"/>
              </a:rPr>
              <a:t>总收益=3*9=27元，</a:t>
            </a:r>
            <a:endParaRPr lang="zh-CN" altLang="en-US" sz="2000" dirty="0"/>
          </a:p>
          <a:p>
            <a:pPr algn="l">
              <a:lnSpc>
                <a:spcPct val="150000"/>
              </a:lnSpc>
              <a:buClrTx/>
              <a:buSzTx/>
              <a:buFontTx/>
              <a:defRPr/>
            </a:pPr>
            <a:r>
              <a:rPr lang="zh-CN" altLang="en-US" sz="2000" dirty="0">
                <a:sym typeface="+mn-ea"/>
              </a:rPr>
              <a:t>平均收益=27/3=9元，等于产品价格；</a:t>
            </a:r>
            <a:endParaRPr lang="zh-CN" altLang="en-US" sz="2000" dirty="0"/>
          </a:p>
          <a:p>
            <a:pPr algn="l">
              <a:lnSpc>
                <a:spcPct val="150000"/>
              </a:lnSpc>
              <a:buClrTx/>
              <a:buSzTx/>
              <a:buFontTx/>
              <a:defRPr/>
            </a:pPr>
            <a:r>
              <a:rPr lang="zh-CN" altLang="en-US" sz="2000" dirty="0">
                <a:sym typeface="+mn-ea"/>
              </a:rPr>
              <a:t>边际收益=（27-20）/1=7元，小于平均收益。</a:t>
            </a:r>
            <a:endParaRPr lang="zh-CN" altLang="en-US" sz="2000" dirty="0"/>
          </a:p>
          <a:p>
            <a:pPr algn="l">
              <a:lnSpc>
                <a:spcPct val="100000"/>
              </a:lnSpc>
              <a:buClrTx/>
              <a:buSzTx/>
              <a:buFontTx/>
              <a:defRPr/>
            </a:pPr>
            <a:endParaRPr lang="zh-CN" altLang="en-US" sz="2000" dirty="0">
              <a:sym typeface="+mn-ea"/>
            </a:endParaRPr>
          </a:p>
          <a:p>
            <a:pPr algn="l">
              <a:lnSpc>
                <a:spcPct val="100000"/>
              </a:lnSpc>
              <a:buClrTx/>
              <a:buSzTx/>
              <a:buFontTx/>
              <a:defRPr/>
            </a:pPr>
            <a:endParaRPr lang="zh-CN" altLang="en-US" sz="2000" dirty="0"/>
          </a:p>
          <a:p>
            <a:pPr algn="l">
              <a:buClrTx/>
              <a:buSzTx/>
              <a:buFontTx/>
              <a:defRPr/>
            </a:pPr>
            <a:endParaRPr lang="zh-CN" altLang="en-US" sz="1400" dirty="0">
              <a:solidFill>
                <a:schemeClr val="bg1"/>
              </a:solidFill>
              <a:sym typeface="+mn-lt"/>
            </a:endParaRPr>
          </a:p>
        </p:txBody>
      </p:sp>
    </p:spTree>
    <p:extLst>
      <p:ext uri="{BB962C8B-B14F-4D97-AF65-F5344CB8AC3E}">
        <p14:creationId xmlns:p14="http://schemas.microsoft.com/office/powerpoint/2010/main" val="863097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ae792f3e-0aae-442a-aa60-914431eeaf27}"/>
</p:tagLst>
</file>

<file path=ppt/theme/theme1.xml><?xml version="1.0" encoding="utf-8"?>
<a:theme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2x1kosih">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2255</Words>
  <Application>Microsoft Office PowerPoint</Application>
  <PresentationFormat>宽屏</PresentationFormat>
  <Paragraphs>204</Paragraphs>
  <Slides>22</Slides>
  <Notes>22</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22</vt:i4>
      </vt:variant>
    </vt:vector>
  </HeadingPairs>
  <TitlesOfParts>
    <vt:vector size="27" baseType="lpstr">
      <vt:lpstr>微软雅黑</vt:lpstr>
      <vt:lpstr>Arial</vt:lpstr>
      <vt:lpstr>Calibri</vt:lpstr>
      <vt:lpstr>Office Theme</vt:lpstr>
      <vt:lpstr>公式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333333</dc:title>
  <dc:creator/>
  <cp:lastModifiedBy/>
  <cp:revision>2</cp:revision>
  <dcterms:created xsi:type="dcterms:W3CDTF">2017-11-17T14:08:00Z</dcterms:created>
  <dcterms:modified xsi:type="dcterms:W3CDTF">2023-04-26T05:46:28Z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