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handoutMasterIdLst>
    <p:handoutMasterId r:id="rId23"/>
  </p:handoutMasterIdLst>
  <p:sldIdLst>
    <p:sldId id="351" r:id="rId2"/>
    <p:sldId id="716" r:id="rId3"/>
    <p:sldId id="717" r:id="rId4"/>
    <p:sldId id="718" r:id="rId5"/>
    <p:sldId id="719" r:id="rId6"/>
    <p:sldId id="310" r:id="rId7"/>
    <p:sldId id="311" r:id="rId8"/>
    <p:sldId id="312" r:id="rId9"/>
    <p:sldId id="313" r:id="rId10"/>
    <p:sldId id="320" r:id="rId11"/>
    <p:sldId id="341" r:id="rId12"/>
    <p:sldId id="342" r:id="rId13"/>
    <p:sldId id="720" r:id="rId14"/>
    <p:sldId id="721" r:id="rId15"/>
    <p:sldId id="722" r:id="rId16"/>
    <p:sldId id="343" r:id="rId17"/>
    <p:sldId id="340" r:id="rId18"/>
    <p:sldId id="345" r:id="rId19"/>
    <p:sldId id="344"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A5D4697C-A590-5845-A238-8558F188F421}">
          <p14:sldIdLst>
            <p14:sldId id="351"/>
            <p14:sldId id="716"/>
            <p14:sldId id="717"/>
            <p14:sldId id="718"/>
            <p14:sldId id="719"/>
            <p14:sldId id="310"/>
            <p14:sldId id="311"/>
            <p14:sldId id="312"/>
            <p14:sldId id="313"/>
            <p14:sldId id="320"/>
            <p14:sldId id="341"/>
            <p14:sldId id="342"/>
            <p14:sldId id="720"/>
            <p14:sldId id="721"/>
            <p14:sldId id="722"/>
            <p14:sldId id="343"/>
            <p14:sldId id="340"/>
            <p14:sldId id="345"/>
            <p14:sldId id="344"/>
            <p14:sldId id="272"/>
          </p14:sldIdLst>
        </p14:section>
      </p14:sectionLst>
    </p:ext>
    <p:ext uri="{EFAFB233-063F-42B5-8137-9DF3F51BA10A}">
      <p15:sldGuideLst xmlns:p15="http://schemas.microsoft.com/office/powerpoint/2012/main">
        <p15:guide id="1" orient="horz" pos="2183">
          <p15:clr>
            <a:srgbClr val="A4A3A4"/>
          </p15:clr>
        </p15:guide>
        <p15:guide id="2" pos="3840">
          <p15:clr>
            <a:srgbClr val="A4A3A4"/>
          </p15:clr>
        </p15:guide>
        <p15:guide id="3" orient="horz" pos="2024">
          <p15:clr>
            <a:srgbClr val="A4A3A4"/>
          </p15:clr>
        </p15:guide>
        <p15:guide id="4" pos="166">
          <p15:clr>
            <a:srgbClr val="A4A3A4"/>
          </p15:clr>
        </p15:guide>
        <p15:guide id="5" pos="7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C9494"/>
    <a:srgbClr val="F95647"/>
    <a:srgbClr val="88CCC1"/>
    <a:srgbClr val="7CB554"/>
    <a:srgbClr val="FF9999"/>
    <a:srgbClr val="00B0F0"/>
    <a:srgbClr val="FF9409"/>
    <a:srgbClr val="FAC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1534"/>
  </p:normalViewPr>
  <p:slideViewPr>
    <p:cSldViewPr snapToGrid="0">
      <p:cViewPr varScale="1">
        <p:scale>
          <a:sx n="66" d="100"/>
          <a:sy n="66" d="100"/>
        </p:scale>
        <p:origin x="888" y="72"/>
      </p:cViewPr>
      <p:guideLst>
        <p:guide orient="horz" pos="2183"/>
        <p:guide pos="3840"/>
        <p:guide orient="horz" pos="2024"/>
        <p:guide pos="166"/>
        <p:guide pos="7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2023/5/17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25282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2023/5/17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54999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extLst>
      <p:ext uri="{BB962C8B-B14F-4D97-AF65-F5344CB8AC3E}">
        <p14:creationId xmlns:p14="http://schemas.microsoft.com/office/powerpoint/2010/main" val="467845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2125377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76688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33006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545018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28019394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3443975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3035045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201601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1478348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3978258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20</a:t>
            </a:fld>
            <a:endParaRPr lang="zh-CN" altLang="en-US"/>
          </a:p>
        </p:txBody>
      </p:sp>
    </p:spTree>
    <p:extLst>
      <p:ext uri="{BB962C8B-B14F-4D97-AF65-F5344CB8AC3E}">
        <p14:creationId xmlns:p14="http://schemas.microsoft.com/office/powerpoint/2010/main" val="1047108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1288912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2823155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1078042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矩形 2"/>
          <p:cNvSpPr/>
          <p:nvPr userDrawn="1"/>
        </p:nvSpPr>
        <p:spPr>
          <a:xfrm>
            <a:off x="0" y="5867553"/>
            <a:ext cx="6096000" cy="923330"/>
          </a:xfrm>
          <a:prstGeom prst="rect">
            <a:avLst/>
          </a:prstGeom>
        </p:spPr>
        <p:txBody>
          <a:bodyPr>
            <a:spAutoFit/>
          </a:bodyPr>
          <a:lstStyle/>
          <a:p>
            <a:r>
              <a:rPr lang="zh-CN" altLang="en-US" sz="1800" dirty="0">
                <a:solidFill>
                  <a:schemeClr val="bg1">
                    <a:lumMod val="85000"/>
                  </a:schemeClr>
                </a:solidFill>
                <a:latin typeface="微软雅黑" panose="020B0503020204020204" pitchFamily="34" charset="-122"/>
                <a:ea typeface="微软雅黑" panose="020B0503020204020204" pitchFamily="34" charset="-122"/>
              </a:rPr>
              <a:t>不得将觅知网的</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模板、</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endParaRPr lang="zh-CN" altLang="en-US" dirty="0">
              <a:solidFill>
                <a:schemeClr val="bg1">
                  <a:lumMod val="85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BBC4806-4196-4FBB-8289-AA32A40B7815}" type="datetimeFigureOut">
              <a:rPr lang="zh-CN" altLang="en-US" smtClean="0"/>
              <a:t>2023/5/17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DC96B7-C375-4C39-ACFC-8B938E682D8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5B2CE16-F6FA-4043-9648-D3D03539C4A6}" type="datetimeFigureOut">
              <a:rPr lang="zh-CN" altLang="en-US" smtClean="0"/>
              <a:t>2023/5/17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C1C04E-B5F8-4BE3-BC9B-F52F4EC5F7E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12185795"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103085" y="246744"/>
            <a:ext cx="9093732" cy="7940635"/>
          </a:xfrm>
          <a:prstGeom prst="rect">
            <a:avLst/>
          </a:prstGeom>
        </p:spPr>
        <p:txBody>
          <a:bodyPr wrap="square">
            <a:spAutoFit/>
          </a:bodyPr>
          <a:lstStyle/>
          <a:p>
            <a:pPr>
              <a:lnSpc>
                <a:spcPct val="150000"/>
              </a:lnSpc>
              <a:defRPr/>
            </a:pPr>
            <a:r>
              <a:rPr lang="zh-CN" altLang="en-US" sz="6000" b="1" kern="0" dirty="0">
                <a:solidFill>
                  <a:srgbClr val="4D78BF"/>
                </a:solidFill>
                <a:effectLst>
                  <a:glow rad="63500">
                    <a:prstClr val="white">
                      <a:lumMod val="65000"/>
                      <a:alpha val="40000"/>
                    </a:prstClr>
                  </a:glow>
                </a:effectLst>
                <a:cs typeface="+mn-ea"/>
                <a:sym typeface="+mn-lt"/>
              </a:rPr>
              <a:t>经济基础知识</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6000" b="1" kern="0">
                <a:solidFill>
                  <a:srgbClr val="4D78BF"/>
                </a:solidFill>
                <a:effectLst>
                  <a:glow rad="63500">
                    <a:prstClr val="white">
                      <a:lumMod val="65000"/>
                      <a:alpha val="40000"/>
                    </a:prstClr>
                  </a:glow>
                </a:effectLst>
                <a:cs typeface="+mn-ea"/>
                <a:sym typeface="+mn-lt"/>
              </a:rPr>
              <a:t>  2023</a:t>
            </a:r>
            <a:r>
              <a:rPr lang="zh-CN" altLang="en-US" sz="6000" b="1" kern="0">
                <a:solidFill>
                  <a:srgbClr val="4D78BF"/>
                </a:solidFill>
                <a:effectLst>
                  <a:glow rad="63500">
                    <a:prstClr val="white">
                      <a:lumMod val="65000"/>
                      <a:alpha val="40000"/>
                    </a:prstClr>
                  </a:glow>
                </a:effectLst>
                <a:cs typeface="+mn-ea"/>
                <a:sym typeface="+mn-lt"/>
              </a:rPr>
              <a:t>年</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6000" b="1" kern="0" dirty="0">
                <a:solidFill>
                  <a:srgbClr val="4D78BF"/>
                </a:solidFill>
                <a:effectLst>
                  <a:glow rad="63500">
                    <a:prstClr val="white">
                      <a:lumMod val="65000"/>
                      <a:alpha val="40000"/>
                    </a:prstClr>
                  </a:glow>
                </a:effectLst>
                <a:cs typeface="+mn-ea"/>
                <a:sym typeface="+mn-lt"/>
              </a:rPr>
              <a:t>                         </a:t>
            </a:r>
            <a:r>
              <a:rPr lang="zh-CN" altLang="en-US" sz="6000" b="1" kern="0" dirty="0">
                <a:solidFill>
                  <a:srgbClr val="4D78BF"/>
                </a:solidFill>
                <a:effectLst>
                  <a:glow rad="63500">
                    <a:prstClr val="white">
                      <a:lumMod val="65000"/>
                      <a:alpha val="40000"/>
                    </a:prstClr>
                  </a:glow>
                </a:effectLst>
                <a:cs typeface="+mn-ea"/>
                <a:sym typeface="+mn-lt"/>
              </a:rPr>
              <a:t>陈老师</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6000" b="1" kern="0" dirty="0">
                <a:solidFill>
                  <a:srgbClr val="4D78BF"/>
                </a:solidFill>
                <a:effectLst>
                  <a:glow rad="63500">
                    <a:prstClr val="white">
                      <a:lumMod val="65000"/>
                      <a:alpha val="40000"/>
                    </a:prstClr>
                  </a:glow>
                </a:effectLst>
                <a:cs typeface="+mn-ea"/>
                <a:sym typeface="+mn-lt"/>
              </a:rPr>
              <a:t> </a:t>
            </a:r>
          </a:p>
          <a:p>
            <a:pPr>
              <a:defRPr/>
            </a:pPr>
            <a:endParaRPr lang="zh-CN" altLang="en-US" sz="6000" b="1" kern="0" dirty="0">
              <a:solidFill>
                <a:srgbClr val="4D78BF"/>
              </a:solidFill>
              <a:effectLst>
                <a:glow rad="63500">
                  <a:prstClr val="white">
                    <a:lumMod val="65000"/>
                    <a:alpha val="40000"/>
                  </a:prstClr>
                </a:glow>
              </a:effectLst>
              <a:cs typeface="+mn-ea"/>
              <a:sym typeface="+mn-lt"/>
            </a:endParaRPr>
          </a:p>
        </p:txBody>
      </p:sp>
    </p:spTree>
    <p:extLst>
      <p:ext uri="{BB962C8B-B14F-4D97-AF65-F5344CB8AC3E}">
        <p14:creationId xmlns:p14="http://schemas.microsoft.com/office/powerpoint/2010/main" val="3116611168"/>
      </p:ext>
    </p:extLst>
  </p:cSld>
  <p:clrMapOvr>
    <a:masterClrMapping/>
  </p:clrMapOvr>
  <p:transition spd="slow" advClick="0" advTm="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176020" y="942453"/>
            <a:ext cx="5037455" cy="707886"/>
          </a:xfrm>
          <a:prstGeom prst="rect">
            <a:avLst/>
          </a:prstGeom>
          <a:noFill/>
        </p:spPr>
        <p:txBody>
          <a:bodyPr wrap="square" rtlCol="0" anchor="t">
            <a:spAutoFit/>
          </a:bodyPr>
          <a:lstStyle/>
          <a:p>
            <a:r>
              <a:rPr lang="zh-CN" altLang="en-US" sz="2000" dirty="0"/>
              <a:t>三</a:t>
            </a:r>
            <a:r>
              <a:rPr lang="en-US" altLang="zh-CN" sz="2000" dirty="0"/>
              <a:t>.</a:t>
            </a:r>
            <a:r>
              <a:rPr lang="zh-CN" altLang="en-US" sz="2000" dirty="0"/>
              <a:t>劳动供给曲线和均衡工资的决定</a:t>
            </a:r>
            <a:br>
              <a:rPr lang="zh-CN" altLang="en-US" sz="2000" dirty="0"/>
            </a:br>
            <a:endParaRPr lang="zh-CN" altLang="en-US" sz="2000" dirty="0">
              <a:sym typeface="+mn-ea"/>
            </a:endParaRPr>
          </a:p>
        </p:txBody>
      </p:sp>
      <p:sp>
        <p:nvSpPr>
          <p:cNvPr id="7" name="文本框 6"/>
          <p:cNvSpPr txBox="1"/>
          <p:nvPr/>
        </p:nvSpPr>
        <p:spPr>
          <a:xfrm>
            <a:off x="1176019" y="1482288"/>
            <a:ext cx="10324618" cy="5113644"/>
          </a:xfrm>
          <a:prstGeom prst="rect">
            <a:avLst/>
          </a:prstGeom>
          <a:noFill/>
        </p:spPr>
        <p:txBody>
          <a:bodyPr wrap="square" rtlCol="0" anchor="t">
            <a:spAutoFit/>
          </a:bodyPr>
          <a:lstStyle/>
          <a:p>
            <a:pPr>
              <a:lnSpc>
                <a:spcPct val="150000"/>
              </a:lnSpc>
            </a:pPr>
            <a:r>
              <a:rPr lang="zh-CN" altLang="en-US" sz="2000" dirty="0"/>
              <a:t>（</a:t>
            </a:r>
            <a:r>
              <a:rPr lang="en-US" altLang="zh-CN" sz="2000" dirty="0"/>
              <a:t>1</a:t>
            </a:r>
            <a:r>
              <a:rPr lang="zh-CN" altLang="en-US" sz="2000" dirty="0"/>
              <a:t>）劳动和闲暇</a:t>
            </a:r>
            <a:br>
              <a:rPr lang="zh-CN" altLang="en-US" sz="2000" dirty="0"/>
            </a:br>
            <a:r>
              <a:rPr lang="zh-CN" altLang="en-US" sz="2000" dirty="0"/>
              <a:t>劳动的供给和时间的保留自用实际是每个人都必须在工作与闲暇之间做出某种组合的选择。</a:t>
            </a:r>
            <a:br>
              <a:rPr lang="zh-CN" altLang="en-US" sz="2000" dirty="0"/>
            </a:br>
            <a:r>
              <a:rPr lang="zh-CN" altLang="en-US" sz="2000" dirty="0"/>
              <a:t>在劳动的供给问题上，消费者的效用来自劳动的收入和闲暇，即消费者的效用是收入和闲暇的函数。</a:t>
            </a:r>
            <a:br>
              <a:rPr lang="zh-CN" altLang="en-US" sz="2000" dirty="0"/>
            </a:br>
            <a:r>
              <a:rPr lang="zh-CN" altLang="en-US" sz="2000" dirty="0"/>
              <a:t>①劳动的效用</a:t>
            </a:r>
            <a:r>
              <a:rPr lang="en-US" altLang="zh-CN" sz="2000" dirty="0"/>
              <a:t>——</a:t>
            </a:r>
            <a:r>
              <a:rPr lang="zh-CN" altLang="en-US" sz="2000" dirty="0"/>
              <a:t>实际是收入的效用</a:t>
            </a:r>
            <a:br>
              <a:rPr lang="zh-CN" altLang="en-US" sz="2000" dirty="0"/>
            </a:br>
            <a:r>
              <a:rPr lang="zh-CN" altLang="en-US" sz="2000" dirty="0"/>
              <a:t>劳动的边际效用等于劳动的边际收入与收入的边际效用的乘积。</a:t>
            </a:r>
            <a:br>
              <a:rPr lang="zh-CN" altLang="en-US" sz="2000" dirty="0"/>
            </a:br>
            <a:r>
              <a:rPr lang="zh-CN" altLang="en-US" sz="2000" dirty="0"/>
              <a:t>②闲暇的效用</a:t>
            </a:r>
            <a:br>
              <a:rPr lang="zh-CN" altLang="en-US" sz="2000" dirty="0"/>
            </a:br>
            <a:r>
              <a:rPr lang="zh-CN" altLang="en-US" sz="2000" dirty="0"/>
              <a:t>既可以带来直接效用，也可以带来间接效用。</a:t>
            </a:r>
            <a:br>
              <a:rPr lang="zh-CN" altLang="en-US" sz="2000" dirty="0"/>
            </a:br>
            <a:r>
              <a:rPr lang="zh-CN" altLang="en-US" sz="2000" dirty="0"/>
              <a:t>（</a:t>
            </a:r>
            <a:r>
              <a:rPr lang="en-US" altLang="zh-CN" sz="2000" dirty="0"/>
              <a:t>2</a:t>
            </a:r>
            <a:r>
              <a:rPr lang="zh-CN" altLang="en-US" sz="2000" dirty="0"/>
              <a:t>）劳动的供给原则</a:t>
            </a:r>
            <a:br>
              <a:rPr lang="zh-CN" altLang="en-US" sz="2000" dirty="0"/>
            </a:br>
            <a:r>
              <a:rPr lang="zh-CN" altLang="en-US" sz="2000" dirty="0"/>
              <a:t>为获得最大效用必须满足的条件是：劳动的边际效用等于闲暇的边际效用。</a:t>
            </a:r>
            <a:br>
              <a:rPr lang="zh-CN" altLang="en-US" sz="2000" dirty="0"/>
            </a:br>
            <a:endParaRPr lang="zh-CN" altLang="en-US" sz="20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176020" y="942453"/>
            <a:ext cx="9937457" cy="1938992"/>
          </a:xfrm>
          <a:prstGeom prst="rect">
            <a:avLst/>
          </a:prstGeom>
          <a:noFill/>
        </p:spPr>
        <p:txBody>
          <a:bodyPr wrap="square" rtlCol="0" anchor="t">
            <a:spAutoFit/>
          </a:bodyPr>
          <a:lstStyle/>
          <a:p>
            <a:r>
              <a:rPr lang="zh-CN" altLang="en-US" sz="2000" dirty="0"/>
              <a:t>（</a:t>
            </a:r>
            <a:r>
              <a:rPr lang="en-US" altLang="zh-CN" sz="2000" dirty="0"/>
              <a:t>3</a:t>
            </a:r>
            <a:r>
              <a:rPr lang="zh-CN" altLang="en-US" sz="2000" dirty="0"/>
              <a:t>）劳动的供给曲线</a:t>
            </a:r>
            <a:br>
              <a:rPr lang="zh-CN" altLang="en-US" sz="2000" dirty="0"/>
            </a:br>
            <a:br>
              <a:rPr lang="zh-CN" altLang="en-US" sz="2000" dirty="0"/>
            </a:br>
            <a:r>
              <a:rPr lang="zh-CN" altLang="en-US" sz="2000" dirty="0"/>
              <a:t>①劳动的供给曲线是后弯曲线，横轴为劳动时间，纵轴为工资。劳动供给曲线表明，当工资较低时，提高工资，则劳动供给增加</a:t>
            </a:r>
            <a:r>
              <a:rPr lang="en-US" altLang="zh-CN" sz="2000" dirty="0"/>
              <a:t>;</a:t>
            </a:r>
            <a:r>
              <a:rPr lang="zh-CN" altLang="en-US" sz="2000" dirty="0"/>
              <a:t>当工资提高到一定程度时，例如超过</a:t>
            </a:r>
            <a:r>
              <a:rPr lang="en-US" altLang="zh-CN" sz="2000" dirty="0"/>
              <a:t>W2</a:t>
            </a:r>
            <a:r>
              <a:rPr lang="zh-CN" altLang="en-US" sz="2000" dirty="0"/>
              <a:t>时，劳动供给减少。</a:t>
            </a:r>
            <a:br>
              <a:rPr lang="zh-CN" altLang="en-US" sz="2000" dirty="0"/>
            </a:br>
            <a:endParaRPr lang="zh-CN" altLang="en-US" sz="2000" dirty="0"/>
          </a:p>
        </p:txBody>
      </p:sp>
      <p:pic>
        <p:nvPicPr>
          <p:cNvPr id="9" name="图片 8">
            <a:extLst>
              <a:ext uri="{FF2B5EF4-FFF2-40B4-BE49-F238E27FC236}">
                <a16:creationId xmlns:a16="http://schemas.microsoft.com/office/drawing/2014/main" id="{0BFB6549-7A4F-433B-AB05-95D976B255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440" y="3110947"/>
            <a:ext cx="5269213" cy="2614597"/>
          </a:xfrm>
          <a:prstGeom prst="rect">
            <a:avLst/>
          </a:prstGeom>
        </p:spPr>
      </p:pic>
    </p:spTree>
    <p:extLst>
      <p:ext uri="{BB962C8B-B14F-4D97-AF65-F5344CB8AC3E}">
        <p14:creationId xmlns:p14="http://schemas.microsoft.com/office/powerpoint/2010/main" val="3149473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176020" y="942453"/>
            <a:ext cx="5037455" cy="830997"/>
          </a:xfrm>
          <a:prstGeom prst="rect">
            <a:avLst/>
          </a:prstGeom>
          <a:noFill/>
        </p:spPr>
        <p:txBody>
          <a:bodyPr wrap="square" rtlCol="0" anchor="t">
            <a:spAutoFit/>
          </a:bodyPr>
          <a:lstStyle/>
          <a:p>
            <a:br>
              <a:rPr lang="zh-CN" altLang="en-US" sz="2400" dirty="0"/>
            </a:br>
            <a:endParaRPr lang="zh-CN" altLang="en-US" sz="2400" dirty="0">
              <a:solidFill>
                <a:schemeClr val="bg1"/>
              </a:solidFill>
              <a:sym typeface="+mn-ea"/>
            </a:endParaRPr>
          </a:p>
        </p:txBody>
      </p:sp>
      <p:sp>
        <p:nvSpPr>
          <p:cNvPr id="7" name="文本框 6"/>
          <p:cNvSpPr txBox="1"/>
          <p:nvPr/>
        </p:nvSpPr>
        <p:spPr>
          <a:xfrm>
            <a:off x="1176019" y="1482288"/>
            <a:ext cx="8938651" cy="3539430"/>
          </a:xfrm>
          <a:prstGeom prst="rect">
            <a:avLst/>
          </a:prstGeom>
          <a:noFill/>
        </p:spPr>
        <p:txBody>
          <a:bodyPr wrap="square" rtlCol="0" anchor="t">
            <a:spAutoFit/>
          </a:bodyPr>
          <a:lstStyle/>
          <a:p>
            <a:r>
              <a:rPr lang="zh-CN" altLang="en-US" sz="2000" dirty="0"/>
              <a:t>②可以用工资增加的收入效应和替代效应来解释劳动供给曲线为何后弯。</a:t>
            </a:r>
            <a:br>
              <a:rPr lang="zh-CN" altLang="en-US" sz="2000" dirty="0"/>
            </a:br>
            <a:br>
              <a:rPr lang="zh-CN" altLang="en-US" sz="2000" dirty="0"/>
            </a:br>
            <a:r>
              <a:rPr lang="zh-CN" altLang="en-US" sz="2000" dirty="0"/>
              <a:t>工资增加的替代效应是指，由于工资上升，收入增加，消费者用劳动替代闲暇，劳动供给增加。</a:t>
            </a:r>
            <a:br>
              <a:rPr lang="zh-CN" altLang="en-US" sz="2000" dirty="0"/>
            </a:br>
            <a:br>
              <a:rPr lang="zh-CN" altLang="en-US" sz="2000" dirty="0"/>
            </a:br>
            <a:r>
              <a:rPr lang="zh-CN" altLang="en-US" sz="2000" dirty="0"/>
              <a:t>工资增加的收入效应是指，由于工资上升，收入增加，消费者相对更加富有而追求闲暇，从而会减少劳动的供给。般地，当工资低、收入少时，例如工资为上图的</a:t>
            </a:r>
            <a:r>
              <a:rPr lang="en-US" altLang="zh-CN" sz="2000" dirty="0"/>
              <a:t>W1</a:t>
            </a:r>
            <a:r>
              <a:rPr lang="zh-CN" altLang="en-US" sz="2000" dirty="0"/>
              <a:t>时，劳动供给曲线向上倾斜。而当工资提高到一定程度时，消费者相对比较富有，工资增加的替代效应小于收入效应劳动供给减少，劳动供给曲线向后弯曲。</a:t>
            </a:r>
            <a:br>
              <a:rPr lang="zh-CN" altLang="en-US" sz="2000" dirty="0"/>
            </a:br>
            <a:endParaRPr lang="zh-CN" altLang="en-US" sz="2000" dirty="0"/>
          </a:p>
        </p:txBody>
      </p:sp>
    </p:spTree>
    <p:extLst>
      <p:ext uri="{BB962C8B-B14F-4D97-AF65-F5344CB8AC3E}">
        <p14:creationId xmlns:p14="http://schemas.microsoft.com/office/powerpoint/2010/main" val="7619491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96914" y="922801"/>
            <a:ext cx="9363592" cy="4917500"/>
          </a:xfrm>
          <a:prstGeom prst="rect">
            <a:avLst/>
          </a:prstGeom>
          <a:noFill/>
        </p:spPr>
        <p:txBody>
          <a:bodyPr wrap="square" rtlCol="0" anchor="t">
            <a:spAutoFit/>
          </a:bodyPr>
          <a:lstStyle/>
          <a:p>
            <a:pPr algn="ctr" fontAlgn="base" latinLnBrk="1">
              <a:lnSpc>
                <a:spcPct val="150000"/>
              </a:lnSpc>
            </a:pPr>
            <a:r>
              <a:rPr lang="zh-CN" altLang="en-US" sz="2400" b="1" dirty="0"/>
              <a:t>练习题</a:t>
            </a:r>
            <a:endParaRPr lang="en-US" altLang="zh-CN" sz="2400" b="1" dirty="0"/>
          </a:p>
          <a:p>
            <a:pPr fontAlgn="base">
              <a:lnSpc>
                <a:spcPct val="150000"/>
              </a:lnSpc>
            </a:pPr>
            <a:r>
              <a:rPr lang="zh-CN" altLang="en-US" sz="2000" dirty="0"/>
              <a:t>单选：</a:t>
            </a:r>
            <a:endParaRPr lang="en-US" altLang="zh-CN" sz="2000" dirty="0"/>
          </a:p>
          <a:p>
            <a:pPr>
              <a:lnSpc>
                <a:spcPct val="150000"/>
              </a:lnSpc>
            </a:pPr>
            <a:r>
              <a:rPr lang="en-US" altLang="zh-CN" dirty="0"/>
              <a:t>1</a:t>
            </a:r>
            <a:r>
              <a:rPr lang="zh-CN" altLang="zh-CN" dirty="0"/>
              <a:t>．生产者对生产要素的需求是一种</a:t>
            </a:r>
            <a:r>
              <a:rPr lang="en-US" altLang="zh-CN" dirty="0"/>
              <a:t>(</a:t>
            </a:r>
            <a:r>
              <a:rPr lang="zh-CN" altLang="zh-CN" dirty="0"/>
              <a:t>　　</a:t>
            </a:r>
            <a:r>
              <a:rPr lang="en-US" altLang="zh-CN" dirty="0"/>
              <a:t>)</a:t>
            </a:r>
            <a:r>
              <a:rPr lang="zh-CN" altLang="zh-CN" dirty="0"/>
              <a:t>。</a:t>
            </a:r>
          </a:p>
          <a:p>
            <a:pPr>
              <a:lnSpc>
                <a:spcPct val="150000"/>
              </a:lnSpc>
            </a:pPr>
            <a:r>
              <a:rPr lang="zh-CN" altLang="zh-CN" dirty="0"/>
              <a:t>　　</a:t>
            </a:r>
            <a:r>
              <a:rPr lang="en-US" altLang="zh-CN" dirty="0"/>
              <a:t>A</a:t>
            </a:r>
            <a:r>
              <a:rPr lang="zh-CN" altLang="zh-CN" dirty="0"/>
              <a:t>．最终需求　　</a:t>
            </a:r>
            <a:r>
              <a:rPr lang="en-US" altLang="zh-CN" dirty="0"/>
              <a:t>   B</a:t>
            </a:r>
            <a:r>
              <a:rPr lang="zh-CN" altLang="zh-CN" dirty="0"/>
              <a:t>．引致需求</a:t>
            </a:r>
          </a:p>
          <a:p>
            <a:pPr>
              <a:lnSpc>
                <a:spcPct val="150000"/>
              </a:lnSpc>
            </a:pPr>
            <a:r>
              <a:rPr lang="zh-CN" altLang="zh-CN" dirty="0"/>
              <a:t>　　</a:t>
            </a:r>
            <a:r>
              <a:rPr lang="en-US" altLang="zh-CN" dirty="0"/>
              <a:t>C</a:t>
            </a:r>
            <a:r>
              <a:rPr lang="zh-CN" altLang="zh-CN" dirty="0"/>
              <a:t>．渐进式需求</a:t>
            </a:r>
            <a:r>
              <a:rPr lang="en-US" altLang="zh-CN" dirty="0"/>
              <a:t>     D</a:t>
            </a:r>
            <a:r>
              <a:rPr lang="zh-CN" altLang="zh-CN" dirty="0"/>
              <a:t>．规模需求</a:t>
            </a:r>
          </a:p>
          <a:p>
            <a:pPr>
              <a:lnSpc>
                <a:spcPct val="150000"/>
              </a:lnSpc>
            </a:pPr>
            <a:r>
              <a:rPr lang="en-US" altLang="zh-CN" dirty="0"/>
              <a:t>2</a:t>
            </a:r>
            <a:r>
              <a:rPr lang="zh-CN" altLang="zh-CN" dirty="0"/>
              <a:t>．边际物质产品</a:t>
            </a:r>
            <a:r>
              <a:rPr lang="en-US" altLang="zh-CN" dirty="0"/>
              <a:t>(MPP)</a:t>
            </a:r>
            <a:r>
              <a:rPr lang="zh-CN" altLang="zh-CN" dirty="0"/>
              <a:t>表示的是</a:t>
            </a:r>
            <a:r>
              <a:rPr lang="en-US" altLang="zh-CN" dirty="0"/>
              <a:t>(</a:t>
            </a:r>
            <a:r>
              <a:rPr lang="zh-CN" altLang="zh-CN" dirty="0"/>
              <a:t>　　</a:t>
            </a:r>
            <a:r>
              <a:rPr lang="en-US" altLang="zh-CN" dirty="0"/>
              <a:t>)</a:t>
            </a:r>
            <a:r>
              <a:rPr lang="zh-CN" altLang="zh-CN" dirty="0"/>
              <a:t>。</a:t>
            </a:r>
          </a:p>
          <a:p>
            <a:pPr>
              <a:lnSpc>
                <a:spcPct val="150000"/>
              </a:lnSpc>
            </a:pPr>
            <a:r>
              <a:rPr lang="zh-CN" altLang="zh-CN" dirty="0"/>
              <a:t>　　</a:t>
            </a:r>
            <a:r>
              <a:rPr lang="en-US" altLang="zh-CN" dirty="0"/>
              <a:t>A</a:t>
            </a:r>
            <a:r>
              <a:rPr lang="zh-CN" altLang="zh-CN" dirty="0"/>
              <a:t>．增加单位要素投入所带来的产量增量</a:t>
            </a:r>
          </a:p>
          <a:p>
            <a:pPr>
              <a:lnSpc>
                <a:spcPct val="150000"/>
              </a:lnSpc>
            </a:pPr>
            <a:r>
              <a:rPr lang="zh-CN" altLang="zh-CN" dirty="0"/>
              <a:t>　　</a:t>
            </a:r>
            <a:r>
              <a:rPr lang="en-US" altLang="zh-CN" dirty="0"/>
              <a:t>B</a:t>
            </a:r>
            <a:r>
              <a:rPr lang="zh-CN" altLang="zh-CN" dirty="0"/>
              <a:t>．增加单位要素使用所带来的收益的增量</a:t>
            </a:r>
          </a:p>
          <a:p>
            <a:pPr>
              <a:lnSpc>
                <a:spcPct val="150000"/>
              </a:lnSpc>
            </a:pPr>
            <a:r>
              <a:rPr lang="zh-CN" altLang="zh-CN" dirty="0"/>
              <a:t>　　</a:t>
            </a:r>
            <a:r>
              <a:rPr lang="en-US" altLang="zh-CN" dirty="0"/>
              <a:t>C</a:t>
            </a:r>
            <a:r>
              <a:rPr lang="zh-CN" altLang="zh-CN" dirty="0"/>
              <a:t>．每增加一单位的要素投入所增加的价值</a:t>
            </a:r>
          </a:p>
          <a:p>
            <a:pPr>
              <a:lnSpc>
                <a:spcPct val="150000"/>
              </a:lnSpc>
            </a:pPr>
            <a:r>
              <a:rPr lang="zh-CN" altLang="zh-CN" dirty="0"/>
              <a:t>　　</a:t>
            </a:r>
            <a:r>
              <a:rPr lang="en-US" altLang="zh-CN" dirty="0"/>
              <a:t>D</a:t>
            </a:r>
            <a:r>
              <a:rPr lang="zh-CN" altLang="zh-CN" dirty="0"/>
              <a:t>．增加单位要素投入所带来的成本增量</a:t>
            </a:r>
          </a:p>
          <a:p>
            <a:pPr fontAlgn="base" latinLnBrk="1">
              <a:lnSpc>
                <a:spcPct val="150000"/>
              </a:lnSpc>
            </a:pPr>
            <a:endParaRPr lang="en-US" altLang="zh-CN" sz="2400" dirty="0">
              <a:solidFill>
                <a:srgbClr val="FF0000"/>
              </a:solidFill>
            </a:endParaRPr>
          </a:p>
        </p:txBody>
      </p:sp>
    </p:spTree>
    <p:extLst>
      <p:ext uri="{BB962C8B-B14F-4D97-AF65-F5344CB8AC3E}">
        <p14:creationId xmlns:p14="http://schemas.microsoft.com/office/powerpoint/2010/main" val="5789103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96914" y="922801"/>
            <a:ext cx="9363592" cy="6163995"/>
          </a:xfrm>
          <a:prstGeom prst="rect">
            <a:avLst/>
          </a:prstGeom>
          <a:noFill/>
        </p:spPr>
        <p:txBody>
          <a:bodyPr wrap="square" rtlCol="0" anchor="t">
            <a:spAutoFit/>
          </a:bodyPr>
          <a:lstStyle/>
          <a:p>
            <a:pPr algn="ctr" fontAlgn="base" latinLnBrk="1">
              <a:lnSpc>
                <a:spcPct val="150000"/>
              </a:lnSpc>
            </a:pPr>
            <a:r>
              <a:rPr lang="zh-CN" altLang="en-US" sz="2400" b="1" dirty="0"/>
              <a:t>练习题</a:t>
            </a:r>
            <a:endParaRPr lang="en-US" altLang="zh-CN" sz="2400" b="1" dirty="0"/>
          </a:p>
          <a:p>
            <a:pPr fontAlgn="base">
              <a:lnSpc>
                <a:spcPct val="150000"/>
              </a:lnSpc>
            </a:pPr>
            <a:endParaRPr lang="en-US" altLang="zh-CN" sz="2000" dirty="0"/>
          </a:p>
          <a:p>
            <a:pPr>
              <a:lnSpc>
                <a:spcPct val="150000"/>
              </a:lnSpc>
            </a:pPr>
            <a:r>
              <a:rPr lang="zh-CN" altLang="zh-CN" dirty="0"/>
              <a:t>　</a:t>
            </a:r>
            <a:r>
              <a:rPr lang="en-US" altLang="zh-CN" dirty="0"/>
              <a:t>3</a:t>
            </a:r>
            <a:r>
              <a:rPr lang="zh-CN" altLang="zh-CN" dirty="0"/>
              <a:t>．若某生产者的边际收益产品大于边际要素成本时，该生产者的正确做法是</a:t>
            </a:r>
            <a:r>
              <a:rPr lang="en-US" altLang="zh-CN" dirty="0"/>
              <a:t>(</a:t>
            </a:r>
            <a:r>
              <a:rPr lang="zh-CN" altLang="zh-CN" dirty="0"/>
              <a:t>　　</a:t>
            </a:r>
            <a:r>
              <a:rPr lang="en-US" altLang="zh-CN" dirty="0"/>
              <a:t>)</a:t>
            </a:r>
            <a:r>
              <a:rPr lang="zh-CN" altLang="zh-CN" dirty="0"/>
              <a:t>。</a:t>
            </a:r>
          </a:p>
          <a:p>
            <a:pPr>
              <a:lnSpc>
                <a:spcPct val="150000"/>
              </a:lnSpc>
            </a:pPr>
            <a:r>
              <a:rPr lang="zh-CN" altLang="zh-CN" dirty="0"/>
              <a:t>　　</a:t>
            </a:r>
            <a:r>
              <a:rPr lang="en-US" altLang="zh-CN" dirty="0"/>
              <a:t>A</a:t>
            </a:r>
            <a:r>
              <a:rPr lang="zh-CN" altLang="zh-CN" dirty="0"/>
              <a:t>．使用更多的生产要素</a:t>
            </a:r>
          </a:p>
          <a:p>
            <a:pPr>
              <a:lnSpc>
                <a:spcPct val="150000"/>
              </a:lnSpc>
            </a:pPr>
            <a:r>
              <a:rPr lang="zh-CN" altLang="zh-CN" dirty="0"/>
              <a:t>　　</a:t>
            </a:r>
            <a:r>
              <a:rPr lang="en-US" altLang="zh-CN" dirty="0"/>
              <a:t>B</a:t>
            </a:r>
            <a:r>
              <a:rPr lang="zh-CN" altLang="zh-CN" dirty="0"/>
              <a:t>．减少生产要素的使用</a:t>
            </a:r>
          </a:p>
          <a:p>
            <a:pPr>
              <a:lnSpc>
                <a:spcPct val="150000"/>
              </a:lnSpc>
            </a:pPr>
            <a:r>
              <a:rPr lang="zh-CN" altLang="zh-CN" dirty="0"/>
              <a:t>　　</a:t>
            </a:r>
            <a:r>
              <a:rPr lang="en-US" altLang="zh-CN" dirty="0"/>
              <a:t>C</a:t>
            </a:r>
            <a:r>
              <a:rPr lang="zh-CN" altLang="zh-CN" dirty="0"/>
              <a:t>．对生产要素的使用保持不变</a:t>
            </a:r>
          </a:p>
          <a:p>
            <a:pPr>
              <a:lnSpc>
                <a:spcPct val="150000"/>
              </a:lnSpc>
            </a:pPr>
            <a:r>
              <a:rPr lang="en-US" altLang="zh-CN" dirty="0"/>
              <a:t>        D</a:t>
            </a:r>
            <a:r>
              <a:rPr lang="zh-CN" altLang="zh-CN" dirty="0"/>
              <a:t>．视该生产者的生产规模而定</a:t>
            </a:r>
          </a:p>
          <a:p>
            <a:pPr>
              <a:lnSpc>
                <a:spcPct val="150000"/>
              </a:lnSpc>
            </a:pPr>
            <a:r>
              <a:rPr lang="en-US" altLang="zh-CN" dirty="0"/>
              <a:t>     4. </a:t>
            </a:r>
            <a:r>
              <a:rPr lang="zh-CN" altLang="zh-CN" dirty="0"/>
              <a:t>关于劳动供给的说法，正确的是（  ）</a:t>
            </a:r>
            <a:br>
              <a:rPr lang="en-US" altLang="zh-CN" dirty="0"/>
            </a:br>
            <a:r>
              <a:rPr lang="en-US" altLang="zh-CN" dirty="0"/>
              <a:t>       A.</a:t>
            </a:r>
            <a:r>
              <a:rPr lang="zh-CN" altLang="zh-CN" dirty="0"/>
              <a:t>劳动的效用和收入的效用无关</a:t>
            </a:r>
            <a:br>
              <a:rPr lang="en-US" altLang="zh-CN" dirty="0"/>
            </a:br>
            <a:r>
              <a:rPr lang="en-US" altLang="zh-CN" dirty="0"/>
              <a:t>       B.</a:t>
            </a:r>
            <a:r>
              <a:rPr lang="zh-CN" altLang="zh-CN" dirty="0"/>
              <a:t>劳动的供给原则是劳动的边际效用等于闲暇的边际效用</a:t>
            </a:r>
            <a:br>
              <a:rPr lang="en-US" altLang="zh-CN" dirty="0"/>
            </a:br>
            <a:r>
              <a:rPr lang="en-US" altLang="zh-CN" dirty="0"/>
              <a:t>      C.</a:t>
            </a:r>
            <a:r>
              <a:rPr lang="zh-CN" altLang="zh-CN" dirty="0"/>
              <a:t>闲暇与劳动的效用和边际效用具有同样的性质</a:t>
            </a:r>
            <a:br>
              <a:rPr lang="en-US" altLang="zh-CN" dirty="0"/>
            </a:br>
            <a:r>
              <a:rPr lang="en-US" altLang="zh-CN" dirty="0"/>
              <a:t>      D.</a:t>
            </a:r>
            <a:r>
              <a:rPr lang="zh-CN" altLang="zh-CN" dirty="0"/>
              <a:t>劳动的供给曲线是一条凸向原点的曲线</a:t>
            </a:r>
            <a:br>
              <a:rPr lang="en-US" altLang="zh-CN" dirty="0"/>
            </a:br>
            <a:endParaRPr lang="zh-CN" altLang="zh-CN" dirty="0"/>
          </a:p>
          <a:p>
            <a:pPr fontAlgn="base" latinLnBrk="1">
              <a:lnSpc>
                <a:spcPct val="150000"/>
              </a:lnSpc>
            </a:pPr>
            <a:endParaRPr lang="en-US" altLang="zh-CN" sz="2400" dirty="0">
              <a:solidFill>
                <a:srgbClr val="FF0000"/>
              </a:solidFill>
            </a:endParaRPr>
          </a:p>
        </p:txBody>
      </p:sp>
    </p:spTree>
    <p:extLst>
      <p:ext uri="{BB962C8B-B14F-4D97-AF65-F5344CB8AC3E}">
        <p14:creationId xmlns:p14="http://schemas.microsoft.com/office/powerpoint/2010/main" val="31074370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96914" y="922801"/>
            <a:ext cx="9363592" cy="4363502"/>
          </a:xfrm>
          <a:prstGeom prst="rect">
            <a:avLst/>
          </a:prstGeom>
          <a:noFill/>
        </p:spPr>
        <p:txBody>
          <a:bodyPr wrap="square" rtlCol="0" anchor="t">
            <a:spAutoFit/>
          </a:bodyPr>
          <a:lstStyle/>
          <a:p>
            <a:pPr algn="ctr" fontAlgn="base" latinLnBrk="1">
              <a:lnSpc>
                <a:spcPct val="150000"/>
              </a:lnSpc>
            </a:pPr>
            <a:r>
              <a:rPr lang="zh-CN" altLang="en-US" sz="2400" b="1" dirty="0"/>
              <a:t>练习题</a:t>
            </a:r>
            <a:endParaRPr lang="en-US" altLang="zh-CN" sz="2400" b="1" dirty="0"/>
          </a:p>
          <a:p>
            <a:pPr fontAlgn="base">
              <a:lnSpc>
                <a:spcPct val="150000"/>
              </a:lnSpc>
            </a:pPr>
            <a:r>
              <a:rPr lang="zh-CN" altLang="en-US" sz="2000" dirty="0"/>
              <a:t>多选：</a:t>
            </a:r>
            <a:endParaRPr lang="en-US" altLang="zh-CN" sz="2000" dirty="0"/>
          </a:p>
          <a:p>
            <a:pPr>
              <a:lnSpc>
                <a:spcPct val="150000"/>
              </a:lnSpc>
            </a:pPr>
            <a:r>
              <a:rPr lang="en-US" altLang="zh-CN" sz="2000" dirty="0"/>
              <a:t>1</a:t>
            </a:r>
            <a:r>
              <a:rPr lang="zh-CN" altLang="zh-CN" sz="2000" dirty="0"/>
              <a:t>．关于完全竞争生产者的要素供给曲线，下列说法中不正确的有</a:t>
            </a:r>
            <a:r>
              <a:rPr lang="en-US" altLang="zh-CN" sz="2000" dirty="0"/>
              <a:t>(      )</a:t>
            </a:r>
            <a:r>
              <a:rPr lang="zh-CN" altLang="zh-CN" sz="2000" dirty="0"/>
              <a:t>。</a:t>
            </a:r>
          </a:p>
          <a:p>
            <a:pPr>
              <a:lnSpc>
                <a:spcPct val="150000"/>
              </a:lnSpc>
            </a:pPr>
            <a:r>
              <a:rPr lang="zh-CN" altLang="zh-CN" sz="2000" dirty="0"/>
              <a:t>　　</a:t>
            </a:r>
            <a:r>
              <a:rPr lang="en-US" altLang="zh-CN" sz="2000" dirty="0"/>
              <a:t>A</a:t>
            </a:r>
            <a:r>
              <a:rPr lang="zh-CN" altLang="zh-CN" sz="2000" dirty="0"/>
              <a:t>．其要素供给曲线是垂直线</a:t>
            </a:r>
          </a:p>
          <a:p>
            <a:pPr>
              <a:lnSpc>
                <a:spcPct val="150000"/>
              </a:lnSpc>
            </a:pPr>
            <a:r>
              <a:rPr lang="zh-CN" altLang="zh-CN" sz="2000" dirty="0"/>
              <a:t>　　</a:t>
            </a:r>
            <a:r>
              <a:rPr lang="en-US" altLang="zh-CN" sz="2000" dirty="0"/>
              <a:t>B</a:t>
            </a:r>
            <a:r>
              <a:rPr lang="zh-CN" altLang="zh-CN" sz="2000" dirty="0"/>
              <a:t>．生产者对生产要素的价格有一定的掌控能力</a:t>
            </a:r>
          </a:p>
          <a:p>
            <a:pPr>
              <a:lnSpc>
                <a:spcPct val="150000"/>
              </a:lnSpc>
            </a:pPr>
            <a:r>
              <a:rPr lang="zh-CN" altLang="zh-CN" sz="2000" dirty="0"/>
              <a:t>　　</a:t>
            </a:r>
            <a:r>
              <a:rPr lang="en-US" altLang="zh-CN" sz="2000" dirty="0"/>
              <a:t>C</a:t>
            </a:r>
            <a:r>
              <a:rPr lang="zh-CN" altLang="zh-CN" sz="2000" dirty="0"/>
              <a:t>．要素价格为常数</a:t>
            </a:r>
          </a:p>
          <a:p>
            <a:pPr>
              <a:lnSpc>
                <a:spcPct val="150000"/>
              </a:lnSpc>
            </a:pPr>
            <a:r>
              <a:rPr lang="zh-CN" altLang="zh-CN" sz="2000" dirty="0"/>
              <a:t>　　</a:t>
            </a:r>
            <a:r>
              <a:rPr lang="en-US" altLang="zh-CN" sz="2000" dirty="0"/>
              <a:t>D</a:t>
            </a:r>
            <a:r>
              <a:rPr lang="zh-CN" altLang="zh-CN" sz="2000" dirty="0"/>
              <a:t>．要素供给曲线为</a:t>
            </a:r>
            <a:r>
              <a:rPr lang="en-US" altLang="zh-CN" sz="2000" dirty="0"/>
              <a:t>MFC=AFC=W</a:t>
            </a:r>
            <a:r>
              <a:rPr lang="zh-CN" altLang="zh-CN" sz="2000" dirty="0"/>
              <a:t>，</a:t>
            </a:r>
          </a:p>
          <a:p>
            <a:pPr>
              <a:lnSpc>
                <a:spcPct val="150000"/>
              </a:lnSpc>
            </a:pPr>
            <a:r>
              <a:rPr lang="zh-CN" altLang="zh-CN" sz="2000" dirty="0"/>
              <a:t>　　</a:t>
            </a:r>
            <a:r>
              <a:rPr lang="en-US" altLang="zh-CN" sz="2000" dirty="0"/>
              <a:t>E</a:t>
            </a:r>
            <a:r>
              <a:rPr lang="zh-CN" altLang="zh-CN" sz="2000" dirty="0"/>
              <a:t>．边际要素成本曲线与平均要素成本曲线与要素供给曲线重合</a:t>
            </a:r>
          </a:p>
          <a:p>
            <a:pPr fontAlgn="base" latinLnBrk="1">
              <a:lnSpc>
                <a:spcPct val="150000"/>
              </a:lnSpc>
            </a:pPr>
            <a:endParaRPr lang="en-US" altLang="zh-CN" sz="2400" dirty="0">
              <a:solidFill>
                <a:srgbClr val="FF0000"/>
              </a:solidFill>
            </a:endParaRPr>
          </a:p>
        </p:txBody>
      </p:sp>
    </p:spTree>
    <p:extLst>
      <p:ext uri="{BB962C8B-B14F-4D97-AF65-F5344CB8AC3E}">
        <p14:creationId xmlns:p14="http://schemas.microsoft.com/office/powerpoint/2010/main" val="15162498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286174" y="942453"/>
            <a:ext cx="5037455" cy="707886"/>
          </a:xfrm>
          <a:prstGeom prst="rect">
            <a:avLst/>
          </a:prstGeom>
          <a:noFill/>
        </p:spPr>
        <p:txBody>
          <a:bodyPr wrap="square" rtlCol="0" anchor="t">
            <a:spAutoFit/>
          </a:bodyPr>
          <a:lstStyle/>
          <a:p>
            <a:r>
              <a:rPr lang="zh-CN" altLang="en-US" sz="2000" dirty="0"/>
              <a:t>第六章  市场失灵和政府的干预</a:t>
            </a:r>
            <a:br>
              <a:rPr lang="zh-CN" altLang="en-US" sz="2000" dirty="0"/>
            </a:br>
            <a:endParaRPr lang="zh-CN" altLang="en-US" sz="2000" dirty="0">
              <a:sym typeface="+mn-ea"/>
            </a:endParaRPr>
          </a:p>
        </p:txBody>
      </p:sp>
      <p:sp>
        <p:nvSpPr>
          <p:cNvPr id="7" name="文本框 6"/>
          <p:cNvSpPr txBox="1"/>
          <p:nvPr/>
        </p:nvSpPr>
        <p:spPr>
          <a:xfrm>
            <a:off x="1176019" y="1482288"/>
            <a:ext cx="9796781" cy="5539978"/>
          </a:xfrm>
          <a:prstGeom prst="rect">
            <a:avLst/>
          </a:prstGeom>
          <a:noFill/>
        </p:spPr>
        <p:txBody>
          <a:bodyPr wrap="square" rtlCol="0" anchor="t">
            <a:spAutoFit/>
          </a:bodyPr>
          <a:lstStyle/>
          <a:p>
            <a:pPr>
              <a:lnSpc>
                <a:spcPct val="150000"/>
              </a:lnSpc>
            </a:pPr>
            <a:r>
              <a:rPr lang="zh-CN" altLang="en-US" sz="2000" dirty="0"/>
              <a:t>一、市场失灵的含义</a:t>
            </a:r>
            <a:endParaRPr lang="en-US" altLang="zh-CN" sz="2000" dirty="0"/>
          </a:p>
          <a:p>
            <a:pPr>
              <a:lnSpc>
                <a:spcPct val="150000"/>
              </a:lnSpc>
            </a:pPr>
            <a:r>
              <a:rPr lang="en-US" altLang="zh-CN" sz="2000" dirty="0"/>
              <a:t>1</a:t>
            </a:r>
            <a:r>
              <a:rPr lang="zh-CN" altLang="en-US" sz="2000" dirty="0"/>
              <a:t>、资源最优配置</a:t>
            </a:r>
          </a:p>
          <a:p>
            <a:pPr>
              <a:lnSpc>
                <a:spcPct val="150000"/>
              </a:lnSpc>
            </a:pPr>
            <a:r>
              <a:rPr lang="zh-CN" altLang="en-US" sz="2000" dirty="0"/>
              <a:t>在市场机制的作用下，如果居民和企业作为市场主体分别实现了效用最大化和利润最大化，并且在此基础上，产品市场和生产要素市场既不存在过剩，也不存在短缺，即整个经济的价格体系恰好使所有的商品供求都相等时，经济就处于一般均衡状态或瓦尔拉斯均衡状态。当经济处于一般均衡状态时，资源便实现了最优配置。</a:t>
            </a:r>
            <a:endParaRPr lang="en-US" altLang="zh-CN" sz="2000" dirty="0"/>
          </a:p>
          <a:p>
            <a:pPr>
              <a:lnSpc>
                <a:spcPct val="150000"/>
              </a:lnSpc>
            </a:pPr>
            <a:r>
              <a:rPr lang="en-US" altLang="zh-CN" sz="2000" dirty="0"/>
              <a:t>2</a:t>
            </a:r>
            <a:r>
              <a:rPr lang="zh-CN" altLang="en-US" sz="2000" dirty="0"/>
              <a:t>、资源实现最优配置的标准：</a:t>
            </a:r>
          </a:p>
          <a:p>
            <a:pPr>
              <a:lnSpc>
                <a:spcPct val="150000"/>
              </a:lnSpc>
            </a:pPr>
            <a:r>
              <a:rPr lang="zh-CN" altLang="en-US" sz="2000" dirty="0"/>
              <a:t>当一种资源的任何重新分配，已经不可能使任何一个人的境况变好，而不使一个人的境况变坏，即：如果资源在某种配置下，不可能由重新组合生产和分配来使一个人或多个人的福利增加，而不使其他任何人的福利减少，那么社会就实现了资源的最优配置。</a:t>
            </a:r>
          </a:p>
          <a:p>
            <a:endParaRPr lang="zh-CN" altLang="en-US" sz="2400" dirty="0">
              <a:solidFill>
                <a:schemeClr val="bg1"/>
              </a:solidFill>
            </a:endParaRPr>
          </a:p>
        </p:txBody>
      </p:sp>
    </p:spTree>
    <p:extLst>
      <p:ext uri="{BB962C8B-B14F-4D97-AF65-F5344CB8AC3E}">
        <p14:creationId xmlns:p14="http://schemas.microsoft.com/office/powerpoint/2010/main" val="41123211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58519" y="814728"/>
            <a:ext cx="9688683" cy="5539978"/>
          </a:xfrm>
          <a:prstGeom prst="rect">
            <a:avLst/>
          </a:prstGeom>
          <a:noFill/>
        </p:spPr>
        <p:txBody>
          <a:bodyPr wrap="square" rtlCol="0" anchor="t">
            <a:spAutoFit/>
          </a:bodyPr>
          <a:lstStyle/>
          <a:p>
            <a:pPr>
              <a:lnSpc>
                <a:spcPct val="150000"/>
              </a:lnSpc>
            </a:pPr>
            <a:r>
              <a:rPr lang="en-US" altLang="zh-CN" sz="2000" dirty="0">
                <a:sym typeface="+mn-ea"/>
              </a:rPr>
              <a:t>3</a:t>
            </a:r>
            <a:r>
              <a:rPr lang="zh-CN" altLang="en-US" sz="2000" dirty="0">
                <a:sym typeface="+mn-ea"/>
              </a:rPr>
              <a:t>、</a:t>
            </a:r>
            <a:r>
              <a:rPr lang="zh-CN" altLang="en-US" sz="2000" dirty="0"/>
              <a:t>帕累托改进：</a:t>
            </a:r>
          </a:p>
          <a:p>
            <a:pPr>
              <a:lnSpc>
                <a:spcPct val="150000"/>
              </a:lnSpc>
            </a:pPr>
            <a:r>
              <a:rPr lang="zh-CN" altLang="en-US" sz="2000" dirty="0"/>
              <a:t>如果既定的资源配置状态能够在其他人福利水平不下降的情况下，通过重新配置资源，使得至少有一个人的福利水平有所提高，则称这种资源重新配置为“帕累托改进”。</a:t>
            </a:r>
          </a:p>
          <a:p>
            <a:pPr>
              <a:lnSpc>
                <a:spcPct val="150000"/>
              </a:lnSpc>
            </a:pPr>
            <a:r>
              <a:rPr lang="en-US" altLang="zh-CN" sz="2000" dirty="0"/>
              <a:t>4</a:t>
            </a:r>
            <a:r>
              <a:rPr lang="zh-CN" altLang="en-US" sz="2000" dirty="0"/>
              <a:t>、帕累托最优状态：</a:t>
            </a:r>
          </a:p>
          <a:p>
            <a:pPr>
              <a:lnSpc>
                <a:spcPct val="150000"/>
              </a:lnSpc>
            </a:pPr>
            <a:r>
              <a:rPr lang="zh-CN" altLang="en-US" sz="2000" dirty="0"/>
              <a:t>帕累托最优状态是不存在帕累托改进的资源配置状态。</a:t>
            </a:r>
            <a:endParaRPr lang="en-US" altLang="zh-CN" sz="2000" dirty="0"/>
          </a:p>
          <a:p>
            <a:pPr>
              <a:lnSpc>
                <a:spcPct val="150000"/>
              </a:lnSpc>
            </a:pPr>
            <a:r>
              <a:rPr lang="zh-CN" altLang="en-US" sz="2000" dirty="0"/>
              <a:t>如果对于某种既定的资源配置状态，还存在帕累托改进，</a:t>
            </a:r>
            <a:endParaRPr lang="en-US" altLang="zh-CN" sz="2000" dirty="0"/>
          </a:p>
          <a:p>
            <a:pPr>
              <a:lnSpc>
                <a:spcPct val="150000"/>
              </a:lnSpc>
            </a:pPr>
            <a:r>
              <a:rPr lang="zh-CN" altLang="en-US" sz="2000" dirty="0"/>
              <a:t>即在该状态下还存在某些改变可以至少使一个人的境况</a:t>
            </a:r>
            <a:endParaRPr lang="en-US" altLang="zh-CN" sz="2000" dirty="0"/>
          </a:p>
          <a:p>
            <a:pPr>
              <a:lnSpc>
                <a:spcPct val="150000"/>
              </a:lnSpc>
            </a:pPr>
            <a:r>
              <a:rPr lang="zh-CN" altLang="en-US" sz="2000" dirty="0"/>
              <a:t>变好而不使任何人的境况变坏，则这种状态就不是帕累</a:t>
            </a:r>
            <a:endParaRPr lang="en-US" altLang="zh-CN" sz="2000" dirty="0"/>
          </a:p>
          <a:p>
            <a:pPr>
              <a:lnSpc>
                <a:spcPct val="150000"/>
              </a:lnSpc>
            </a:pPr>
            <a:r>
              <a:rPr lang="zh-CN" altLang="en-US" sz="2000" dirty="0"/>
              <a:t>托最优状态。</a:t>
            </a:r>
          </a:p>
          <a:p>
            <a:pPr>
              <a:lnSpc>
                <a:spcPct val="150000"/>
              </a:lnSpc>
            </a:pPr>
            <a:r>
              <a:rPr lang="zh-CN" altLang="en-US" sz="2000" dirty="0"/>
              <a:t>帕累托最优状态又被称作经济效率。满足帕累托最优状</a:t>
            </a:r>
            <a:endParaRPr lang="en-US" altLang="zh-CN" sz="2000" dirty="0"/>
          </a:p>
          <a:p>
            <a:pPr>
              <a:lnSpc>
                <a:spcPct val="150000"/>
              </a:lnSpc>
            </a:pPr>
            <a:r>
              <a:rPr lang="zh-CN" altLang="en-US" sz="2000" dirty="0"/>
              <a:t>态就是具有经济效率的，而不满足帕累托最优状态就是缺乏经济效率的。</a:t>
            </a:r>
          </a:p>
          <a:p>
            <a:pPr algn="l">
              <a:buClrTx/>
              <a:buSzTx/>
              <a:buFontTx/>
            </a:pPr>
            <a:endParaRPr lang="zh-CN" altLang="en-US" sz="2400" dirty="0">
              <a:solidFill>
                <a:schemeClr val="bg1"/>
              </a:solidFill>
              <a:sym typeface="+mn-ea"/>
            </a:endParaRPr>
          </a:p>
        </p:txBody>
      </p:sp>
      <p:pic>
        <p:nvPicPr>
          <p:cNvPr id="8" name="图片 7">
            <a:extLst>
              <a:ext uri="{FF2B5EF4-FFF2-40B4-BE49-F238E27FC236}">
                <a16:creationId xmlns:a16="http://schemas.microsoft.com/office/drawing/2014/main" id="{61053A62-F90E-44A8-B066-4A432F38F6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02649" y="2339048"/>
            <a:ext cx="4585607" cy="2996535"/>
          </a:xfrm>
          <a:prstGeom prst="rect">
            <a:avLst/>
          </a:prstGeom>
        </p:spPr>
      </p:pic>
    </p:spTree>
    <p:extLst>
      <p:ext uri="{BB962C8B-B14F-4D97-AF65-F5344CB8AC3E}">
        <p14:creationId xmlns:p14="http://schemas.microsoft.com/office/powerpoint/2010/main" val="14376642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4454" y="1757045"/>
            <a:ext cx="9688683" cy="2345770"/>
          </a:xfrm>
          <a:prstGeom prst="rect">
            <a:avLst/>
          </a:prstGeom>
          <a:noFill/>
        </p:spPr>
        <p:txBody>
          <a:bodyPr wrap="square" rtlCol="0" anchor="t">
            <a:spAutoFit/>
          </a:bodyPr>
          <a:lstStyle/>
          <a:p>
            <a:pPr>
              <a:lnSpc>
                <a:spcPct val="150000"/>
              </a:lnSpc>
            </a:pPr>
            <a:r>
              <a:rPr lang="zh-CN" altLang="en-US" sz="2000" dirty="0"/>
              <a:t>达到帕累托最优状态所需条件：</a:t>
            </a:r>
            <a:endParaRPr lang="en-US" altLang="zh-CN" sz="2000" dirty="0"/>
          </a:p>
          <a:p>
            <a:pPr>
              <a:lnSpc>
                <a:spcPct val="150000"/>
              </a:lnSpc>
            </a:pPr>
            <a:r>
              <a:rPr lang="zh-CN" altLang="en-US" sz="2000" dirty="0">
                <a:sym typeface="+mn-ea"/>
              </a:rPr>
              <a:t>经济主体是完全理性的；信息是完全的；市场是完全竞争的；经济主体的行为不存在外部影响等。</a:t>
            </a:r>
            <a:endParaRPr lang="en-US" altLang="zh-CN" sz="2000" dirty="0">
              <a:sym typeface="+mn-ea"/>
            </a:endParaRPr>
          </a:p>
          <a:p>
            <a:pPr>
              <a:lnSpc>
                <a:spcPct val="150000"/>
              </a:lnSpc>
            </a:pPr>
            <a:r>
              <a:rPr lang="en-US" altLang="zh-CN" sz="2000" dirty="0">
                <a:sym typeface="+mn-ea"/>
              </a:rPr>
              <a:t>5</a:t>
            </a:r>
            <a:r>
              <a:rPr lang="zh-CN" altLang="en-US" sz="2000" dirty="0">
                <a:sym typeface="+mn-ea"/>
              </a:rPr>
              <a:t>、</a:t>
            </a:r>
            <a:r>
              <a:rPr lang="zh-CN" altLang="en-US" sz="2000" dirty="0"/>
              <a:t>市场失灵的含义：市场失灵就是指由于市场机制不能充分地发挥作用而导致的资源配置缺乏效率或资源配置失当的情况。</a:t>
            </a:r>
            <a:endParaRPr lang="zh-CN" altLang="en-US" sz="2000" dirty="0">
              <a:sym typeface="+mn-ea"/>
            </a:endParaRPr>
          </a:p>
        </p:txBody>
      </p:sp>
    </p:spTree>
    <p:extLst>
      <p:ext uri="{BB962C8B-B14F-4D97-AF65-F5344CB8AC3E}">
        <p14:creationId xmlns:p14="http://schemas.microsoft.com/office/powerpoint/2010/main" val="6454583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176020" y="1031875"/>
            <a:ext cx="5037455" cy="400110"/>
          </a:xfrm>
          <a:prstGeom prst="rect">
            <a:avLst/>
          </a:prstGeom>
          <a:noFill/>
        </p:spPr>
        <p:txBody>
          <a:bodyPr wrap="square" rtlCol="0" anchor="t">
            <a:spAutoFit/>
          </a:bodyPr>
          <a:lstStyle/>
          <a:p>
            <a:pPr algn="l">
              <a:buClrTx/>
              <a:buSzTx/>
              <a:buFontTx/>
            </a:pPr>
            <a:r>
              <a:rPr lang="zh-CN" altLang="en-US" sz="2000" dirty="0"/>
              <a:t>二</a:t>
            </a:r>
            <a:r>
              <a:rPr lang="en-US" altLang="zh-CN" sz="2000" dirty="0"/>
              <a:t>.</a:t>
            </a:r>
            <a:r>
              <a:rPr lang="zh-CN" altLang="en-US" sz="2000" dirty="0"/>
              <a:t> </a:t>
            </a:r>
            <a:r>
              <a:rPr lang="zh-CN" altLang="en-US" sz="2000" dirty="0">
                <a:sym typeface="+mn-ea"/>
              </a:rPr>
              <a:t>市场失灵的原因</a:t>
            </a:r>
          </a:p>
        </p:txBody>
      </p:sp>
      <p:sp>
        <p:nvSpPr>
          <p:cNvPr id="7" name="文本框 6"/>
          <p:cNvSpPr txBox="1"/>
          <p:nvPr/>
        </p:nvSpPr>
        <p:spPr>
          <a:xfrm>
            <a:off x="1354455" y="1757045"/>
            <a:ext cx="7802880" cy="4192430"/>
          </a:xfrm>
          <a:prstGeom prst="rect">
            <a:avLst/>
          </a:prstGeom>
          <a:noFill/>
        </p:spPr>
        <p:txBody>
          <a:bodyPr wrap="square" rtlCol="0" anchor="t">
            <a:spAutoFit/>
          </a:bodyPr>
          <a:lstStyle/>
          <a:p>
            <a:pPr algn="l">
              <a:lnSpc>
                <a:spcPct val="150000"/>
              </a:lnSpc>
              <a:buClrTx/>
              <a:buSzTx/>
              <a:buFontTx/>
            </a:pPr>
            <a:r>
              <a:rPr lang="zh-CN" altLang="en-US" sz="2000" dirty="0">
                <a:sym typeface="+mn-ea"/>
              </a:rPr>
              <a:t>（一）垄断</a:t>
            </a:r>
          </a:p>
          <a:p>
            <a:pPr algn="l">
              <a:lnSpc>
                <a:spcPct val="150000"/>
              </a:lnSpc>
              <a:buClrTx/>
              <a:buSzTx/>
              <a:buFontTx/>
            </a:pPr>
            <a:r>
              <a:rPr lang="zh-CN" altLang="en-US" sz="2000" dirty="0">
                <a:sym typeface="+mn-ea"/>
              </a:rPr>
              <a:t>（二）外部性</a:t>
            </a:r>
          </a:p>
          <a:p>
            <a:pPr algn="l">
              <a:lnSpc>
                <a:spcPct val="150000"/>
              </a:lnSpc>
              <a:buClrTx/>
              <a:buSzTx/>
              <a:buFontTx/>
            </a:pPr>
            <a:r>
              <a:rPr lang="zh-CN" altLang="en-US" sz="2000" dirty="0">
                <a:sym typeface="+mn-ea"/>
              </a:rPr>
              <a:t>外部性的概念及两种类型（外部经济与外部不经济）</a:t>
            </a:r>
          </a:p>
          <a:p>
            <a:pPr algn="l">
              <a:lnSpc>
                <a:spcPct val="150000"/>
              </a:lnSpc>
              <a:buClrTx/>
              <a:buSzTx/>
              <a:buFontTx/>
            </a:pPr>
            <a:r>
              <a:rPr lang="zh-CN" altLang="en-US" sz="2000" dirty="0">
                <a:sym typeface="+mn-ea"/>
              </a:rPr>
              <a:t>（三）公共物品</a:t>
            </a:r>
          </a:p>
          <a:p>
            <a:pPr algn="l">
              <a:lnSpc>
                <a:spcPct val="150000"/>
              </a:lnSpc>
              <a:buClrTx/>
              <a:buSzTx/>
              <a:buFontTx/>
            </a:pPr>
            <a:r>
              <a:rPr lang="zh-CN" altLang="en-US" sz="2000" dirty="0">
                <a:sym typeface="+mn-ea"/>
              </a:rPr>
              <a:t>公共物品的概念、特征（非竞争性、非排他性）及类型</a:t>
            </a:r>
          </a:p>
          <a:p>
            <a:pPr algn="l">
              <a:lnSpc>
                <a:spcPct val="150000"/>
              </a:lnSpc>
              <a:buClrTx/>
              <a:buSzTx/>
              <a:buFontTx/>
            </a:pPr>
            <a:r>
              <a:rPr lang="zh-CN" altLang="en-US" sz="2000" dirty="0">
                <a:sym typeface="+mn-ea"/>
              </a:rPr>
              <a:t>（纯公共物品与准公共物品）</a:t>
            </a:r>
          </a:p>
          <a:p>
            <a:pPr algn="l">
              <a:lnSpc>
                <a:spcPct val="150000"/>
              </a:lnSpc>
              <a:buClrTx/>
              <a:buSzTx/>
              <a:buFontTx/>
            </a:pPr>
            <a:r>
              <a:rPr lang="zh-CN" altLang="en-US" sz="2000" dirty="0">
                <a:sym typeface="+mn-ea"/>
              </a:rPr>
              <a:t>（四）信息不对称</a:t>
            </a:r>
          </a:p>
          <a:p>
            <a:pPr algn="l">
              <a:lnSpc>
                <a:spcPct val="150000"/>
              </a:lnSpc>
              <a:buClrTx/>
              <a:buSzTx/>
              <a:buFontTx/>
            </a:pPr>
            <a:r>
              <a:rPr lang="zh-CN" altLang="en-US" sz="2000" dirty="0">
                <a:sym typeface="+mn-ea"/>
              </a:rPr>
              <a:t>信息不对称的概念及表现形式（逆向选择和道德风险）</a:t>
            </a:r>
          </a:p>
          <a:p>
            <a:pPr algn="l">
              <a:lnSpc>
                <a:spcPct val="150000"/>
              </a:lnSpc>
              <a:buClrTx/>
              <a:buSzTx/>
              <a:buFontTx/>
            </a:pPr>
            <a:r>
              <a:rPr lang="zh-CN" altLang="en-US" sz="2000" dirty="0">
                <a:sym typeface="+mn-ea"/>
              </a:rPr>
              <a:t>信息不对称的具体表现形式（旧车市场、保险市场、劳动力市场）</a:t>
            </a:r>
          </a:p>
        </p:txBody>
      </p:sp>
    </p:spTree>
    <p:extLst>
      <p:ext uri="{BB962C8B-B14F-4D97-AF65-F5344CB8AC3E}">
        <p14:creationId xmlns:p14="http://schemas.microsoft.com/office/powerpoint/2010/main" val="8210502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505338" y="1683562"/>
            <a:ext cx="11559625" cy="4288353"/>
          </a:xfrm>
          <a:prstGeom prst="rect">
            <a:avLst/>
          </a:prstGeom>
          <a:noFill/>
        </p:spPr>
        <p:txBody>
          <a:bodyPr wrap="square" lIns="0" rIns="0" bIns="0" rtlCol="0">
            <a:spAutoFit/>
          </a:bodyPr>
          <a:lstStyle/>
          <a:p>
            <a:pPr algn="ctr">
              <a:lnSpc>
                <a:spcPct val="150000"/>
              </a:lnSpc>
            </a:pPr>
            <a:r>
              <a:rPr lang="zh-CN" altLang="en-US" sz="2400" dirty="0"/>
              <a:t>第五章 生产要素市场理论</a:t>
            </a:r>
            <a:endParaRPr lang="en-US" altLang="zh-CN" sz="2400" dirty="0"/>
          </a:p>
          <a:p>
            <a:pPr algn="ctr">
              <a:lnSpc>
                <a:spcPct val="150000"/>
              </a:lnSpc>
            </a:pPr>
            <a:endParaRPr lang="en-US" altLang="zh-CN" sz="2400" dirty="0"/>
          </a:p>
          <a:p>
            <a:pPr algn="ctr">
              <a:lnSpc>
                <a:spcPct val="150000"/>
              </a:lnSpc>
            </a:pPr>
            <a:endParaRPr lang="zh-CN" altLang="en-US" sz="2400" dirty="0"/>
          </a:p>
          <a:p>
            <a:r>
              <a:rPr lang="zh-CN" altLang="en-US" dirty="0">
                <a:sym typeface="+mn-ea"/>
              </a:rPr>
              <a:t>生      生产者使用生产要素的原则</a:t>
            </a:r>
            <a:endParaRPr lang="en-US" altLang="zh-CN" dirty="0">
              <a:sym typeface="+mn-ea"/>
            </a:endParaRPr>
          </a:p>
          <a:p>
            <a:r>
              <a:rPr lang="zh-CN" altLang="en-US" dirty="0">
                <a:sym typeface="+mn-ea"/>
              </a:rPr>
              <a:t>产</a:t>
            </a:r>
          </a:p>
          <a:p>
            <a:r>
              <a:rPr lang="zh-CN" altLang="en-US" dirty="0">
                <a:sym typeface="+mn-ea"/>
              </a:rPr>
              <a:t>要</a:t>
            </a:r>
          </a:p>
          <a:p>
            <a:r>
              <a:rPr lang="zh-CN" altLang="en-US" dirty="0">
                <a:sym typeface="+mn-ea"/>
              </a:rPr>
              <a:t>素      完全竞争生产者对生产要素的需求</a:t>
            </a:r>
            <a:endParaRPr lang="en-US" altLang="zh-CN" dirty="0">
              <a:sym typeface="+mn-ea"/>
            </a:endParaRPr>
          </a:p>
          <a:p>
            <a:r>
              <a:rPr lang="zh-CN" altLang="en-US" dirty="0">
                <a:sym typeface="+mn-ea"/>
              </a:rPr>
              <a:t>市</a:t>
            </a:r>
          </a:p>
          <a:p>
            <a:r>
              <a:rPr lang="zh-CN" altLang="en-US" dirty="0">
                <a:sym typeface="+mn-ea"/>
              </a:rPr>
              <a:t>场</a:t>
            </a:r>
          </a:p>
          <a:p>
            <a:r>
              <a:rPr lang="zh-CN" altLang="en-US" dirty="0">
                <a:sym typeface="+mn-ea"/>
              </a:rPr>
              <a:t>理      劳动供给曲线和均衡工资的决定</a:t>
            </a:r>
          </a:p>
          <a:p>
            <a:r>
              <a:rPr lang="zh-CN" altLang="en-US" dirty="0">
                <a:sym typeface="+mn-ea"/>
              </a:rPr>
              <a:t>论</a:t>
            </a:r>
          </a:p>
          <a:p>
            <a:pPr>
              <a:lnSpc>
                <a:spcPct val="150000"/>
              </a:lnSpc>
            </a:pPr>
            <a:endParaRPr lang="zh-CN" altLang="en-US" dirty="0"/>
          </a:p>
        </p:txBody>
      </p:sp>
      <p:sp>
        <p:nvSpPr>
          <p:cNvPr id="2" name="左大括号 1">
            <a:extLst>
              <a:ext uri="{FF2B5EF4-FFF2-40B4-BE49-F238E27FC236}">
                <a16:creationId xmlns:a16="http://schemas.microsoft.com/office/drawing/2014/main" id="{460C01EA-D7FB-450F-AA8A-E6191C61916B}"/>
              </a:ext>
            </a:extLst>
          </p:cNvPr>
          <p:cNvSpPr/>
          <p:nvPr/>
        </p:nvSpPr>
        <p:spPr>
          <a:xfrm>
            <a:off x="841828" y="3563352"/>
            <a:ext cx="87086" cy="161108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extLst>
      <p:ext uri="{BB962C8B-B14F-4D97-AF65-F5344CB8AC3E}">
        <p14:creationId xmlns:p14="http://schemas.microsoft.com/office/powerpoint/2010/main" val="3032384869"/>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206747" y="3771019"/>
            <a:ext cx="7680853" cy="646331"/>
          </a:xfrm>
          <a:prstGeom prst="rect">
            <a:avLst/>
          </a:prstGeom>
          <a:noFill/>
        </p:spPr>
        <p:txBody>
          <a:bodyPr wrap="square" rtlCol="0">
            <a:spAutoFit/>
          </a:bodyPr>
          <a:lstStyle/>
          <a:p>
            <a:pPr algn="ctr"/>
            <a:r>
              <a:rPr lang="zh-CN" altLang="en-US" sz="3600" dirty="0">
                <a:solidFill>
                  <a:srgbClr val="005790"/>
                </a:solidFill>
                <a:cs typeface="+mn-ea"/>
                <a:sym typeface="+mn-lt"/>
              </a:rPr>
              <a:t>第八次课内容结束</a:t>
            </a:r>
          </a:p>
        </p:txBody>
      </p:sp>
      <p:grpSp>
        <p:nvGrpSpPr>
          <p:cNvPr id="10" name="组合 9"/>
          <p:cNvGrpSpPr/>
          <p:nvPr/>
        </p:nvGrpSpPr>
        <p:grpSpPr>
          <a:xfrm>
            <a:off x="3762307" y="2510972"/>
            <a:ext cx="4540704" cy="1074057"/>
            <a:chOff x="3659868" y="841828"/>
            <a:chExt cx="4540704" cy="1074057"/>
          </a:xfrm>
          <a:solidFill>
            <a:srgbClr val="FF9999"/>
          </a:solidFill>
        </p:grpSpPr>
        <p:grpSp>
          <p:nvGrpSpPr>
            <p:cNvPr id="12" name="组合 11"/>
            <p:cNvGrpSpPr/>
            <p:nvPr/>
          </p:nvGrpSpPr>
          <p:grpSpPr>
            <a:xfrm>
              <a:off x="3659868" y="841828"/>
              <a:ext cx="4540704" cy="1074057"/>
              <a:chOff x="4429125" y="2685143"/>
              <a:chExt cx="4118758" cy="1182009"/>
            </a:xfrm>
            <a:grpFill/>
          </p:grpSpPr>
          <p:sp>
            <p:nvSpPr>
              <p:cNvPr id="14" name="Freeform 92"/>
              <p:cNvSpPr>
                <a:spLocks noEditPoints="1"/>
              </p:cNvSpPr>
              <p:nvPr/>
            </p:nvSpPr>
            <p:spPr bwMode="auto">
              <a:xfrm>
                <a:off x="4429125" y="2685143"/>
                <a:ext cx="4118758" cy="1182009"/>
              </a:xfrm>
              <a:custGeom>
                <a:avLst/>
                <a:gdLst>
                  <a:gd name="T0" fmla="*/ 1235 w 1305"/>
                  <a:gd name="T1" fmla="*/ 116 h 339"/>
                  <a:gd name="T2" fmla="*/ 1299 w 1305"/>
                  <a:gd name="T3" fmla="*/ 11 h 339"/>
                  <a:gd name="T4" fmla="*/ 868 w 1305"/>
                  <a:gd name="T5" fmla="*/ 14 h 339"/>
                  <a:gd name="T6" fmla="*/ 862 w 1305"/>
                  <a:gd name="T7" fmla="*/ 70 h 339"/>
                  <a:gd name="T8" fmla="*/ 408 w 1305"/>
                  <a:gd name="T9" fmla="*/ 31 h 339"/>
                  <a:gd name="T10" fmla="*/ 1 w 1305"/>
                  <a:gd name="T11" fmla="*/ 36 h 339"/>
                  <a:gd name="T12" fmla="*/ 20 w 1305"/>
                  <a:gd name="T13" fmla="*/ 231 h 339"/>
                  <a:gd name="T14" fmla="*/ 174 w 1305"/>
                  <a:gd name="T15" fmla="*/ 250 h 339"/>
                  <a:gd name="T16" fmla="*/ 61 w 1305"/>
                  <a:gd name="T17" fmla="*/ 177 h 339"/>
                  <a:gd name="T18" fmla="*/ 45 w 1305"/>
                  <a:gd name="T19" fmla="*/ 90 h 339"/>
                  <a:gd name="T20" fmla="*/ 44 w 1305"/>
                  <a:gd name="T21" fmla="*/ 40 h 339"/>
                  <a:gd name="T22" fmla="*/ 14 w 1305"/>
                  <a:gd name="T23" fmla="*/ 37 h 339"/>
                  <a:gd name="T24" fmla="*/ 189 w 1305"/>
                  <a:gd name="T25" fmla="*/ 89 h 339"/>
                  <a:gd name="T26" fmla="*/ 199 w 1305"/>
                  <a:gd name="T27" fmla="*/ 335 h 339"/>
                  <a:gd name="T28" fmla="*/ 778 w 1305"/>
                  <a:gd name="T29" fmla="*/ 327 h 339"/>
                  <a:gd name="T30" fmla="*/ 1061 w 1305"/>
                  <a:gd name="T31" fmla="*/ 273 h 339"/>
                  <a:gd name="T32" fmla="*/ 1076 w 1305"/>
                  <a:gd name="T33" fmla="*/ 231 h 339"/>
                  <a:gd name="T34" fmla="*/ 1299 w 1305"/>
                  <a:gd name="T35" fmla="*/ 209 h 339"/>
                  <a:gd name="T36" fmla="*/ 909 w 1305"/>
                  <a:gd name="T37" fmla="*/ 71 h 339"/>
                  <a:gd name="T38" fmla="*/ 925 w 1305"/>
                  <a:gd name="T39" fmla="*/ 71 h 339"/>
                  <a:gd name="T40" fmla="*/ 886 w 1305"/>
                  <a:gd name="T41" fmla="*/ 30 h 339"/>
                  <a:gd name="T42" fmla="*/ 870 w 1305"/>
                  <a:gd name="T43" fmla="*/ 25 h 339"/>
                  <a:gd name="T44" fmla="*/ 869 w 1305"/>
                  <a:gd name="T45" fmla="*/ 70 h 339"/>
                  <a:gd name="T46" fmla="*/ 399 w 1305"/>
                  <a:gd name="T47" fmla="*/ 56 h 339"/>
                  <a:gd name="T48" fmla="*/ 382 w 1305"/>
                  <a:gd name="T49" fmla="*/ 47 h 339"/>
                  <a:gd name="T50" fmla="*/ 382 w 1305"/>
                  <a:gd name="T51" fmla="*/ 47 h 339"/>
                  <a:gd name="T52" fmla="*/ 349 w 1305"/>
                  <a:gd name="T53" fmla="*/ 70 h 339"/>
                  <a:gd name="T54" fmla="*/ 325 w 1305"/>
                  <a:gd name="T55" fmla="*/ 63 h 339"/>
                  <a:gd name="T56" fmla="*/ 325 w 1305"/>
                  <a:gd name="T57" fmla="*/ 76 h 339"/>
                  <a:gd name="T58" fmla="*/ 318 w 1305"/>
                  <a:gd name="T59" fmla="*/ 76 h 339"/>
                  <a:gd name="T60" fmla="*/ 298 w 1305"/>
                  <a:gd name="T61" fmla="*/ 70 h 339"/>
                  <a:gd name="T62" fmla="*/ 1049 w 1305"/>
                  <a:gd name="T63" fmla="*/ 289 h 339"/>
                  <a:gd name="T64" fmla="*/ 1042 w 1305"/>
                  <a:gd name="T65" fmla="*/ 297 h 339"/>
                  <a:gd name="T66" fmla="*/ 762 w 1305"/>
                  <a:gd name="T67" fmla="*/ 315 h 339"/>
                  <a:gd name="T68" fmla="*/ 192 w 1305"/>
                  <a:gd name="T69" fmla="*/ 310 h 339"/>
                  <a:gd name="T70" fmla="*/ 213 w 1305"/>
                  <a:gd name="T71" fmla="*/ 302 h 339"/>
                  <a:gd name="T72" fmla="*/ 192 w 1305"/>
                  <a:gd name="T73" fmla="*/ 236 h 339"/>
                  <a:gd name="T74" fmla="*/ 223 w 1305"/>
                  <a:gd name="T75" fmla="*/ 111 h 339"/>
                  <a:gd name="T76" fmla="*/ 196 w 1305"/>
                  <a:gd name="T77" fmla="*/ 104 h 339"/>
                  <a:gd name="T78" fmla="*/ 1036 w 1305"/>
                  <a:gd name="T79" fmla="*/ 88 h 339"/>
                  <a:gd name="T80" fmla="*/ 1043 w 1305"/>
                  <a:gd name="T81" fmla="*/ 99 h 339"/>
                  <a:gd name="T82" fmla="*/ 1049 w 1305"/>
                  <a:gd name="T83" fmla="*/ 289 h 339"/>
                  <a:gd name="T84" fmla="*/ 947 w 1305"/>
                  <a:gd name="T85" fmla="*/ 72 h 339"/>
                  <a:gd name="T86" fmla="*/ 952 w 1305"/>
                  <a:gd name="T87" fmla="*/ 62 h 339"/>
                  <a:gd name="T88" fmla="*/ 968 w 1305"/>
                  <a:gd name="T89" fmla="*/ 72 h 339"/>
                  <a:gd name="T90" fmla="*/ 1004 w 1305"/>
                  <a:gd name="T91" fmla="*/ 73 h 339"/>
                  <a:gd name="T92" fmla="*/ 1176 w 1305"/>
                  <a:gd name="T93" fmla="*/ 209 h 339"/>
                  <a:gd name="T94" fmla="*/ 1059 w 1305"/>
                  <a:gd name="T95" fmla="*/ 210 h 339"/>
                  <a:gd name="T96" fmla="*/ 1071 w 1305"/>
                  <a:gd name="T97" fmla="*/ 206 h 339"/>
                  <a:gd name="T98" fmla="*/ 1044 w 1305"/>
                  <a:gd name="T99" fmla="*/ 78 h 339"/>
                  <a:gd name="T100" fmla="*/ 972 w 1305"/>
                  <a:gd name="T101" fmla="*/ 44 h 339"/>
                  <a:gd name="T102" fmla="*/ 949 w 1305"/>
                  <a:gd name="T103" fmla="*/ 41 h 339"/>
                  <a:gd name="T104" fmla="*/ 1232 w 1305"/>
                  <a:gd name="T105" fmla="*/ 99 h 339"/>
                  <a:gd name="T106" fmla="*/ 1269 w 1305"/>
                  <a:gd name="T107" fmla="*/ 185 h 339"/>
                  <a:gd name="T108" fmla="*/ 1280 w 1305"/>
                  <a:gd name="T109" fmla="*/ 18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05" h="339">
                    <a:moveTo>
                      <a:pt x="1303" y="200"/>
                    </a:moveTo>
                    <a:cubicBezTo>
                      <a:pt x="1293" y="186"/>
                      <a:pt x="1281" y="173"/>
                      <a:pt x="1269" y="160"/>
                    </a:cubicBezTo>
                    <a:cubicBezTo>
                      <a:pt x="1263" y="152"/>
                      <a:pt x="1256" y="145"/>
                      <a:pt x="1250" y="138"/>
                    </a:cubicBezTo>
                    <a:cubicBezTo>
                      <a:pt x="1244" y="132"/>
                      <a:pt x="1233" y="124"/>
                      <a:pt x="1235" y="116"/>
                    </a:cubicBezTo>
                    <a:cubicBezTo>
                      <a:pt x="1236" y="109"/>
                      <a:pt x="1245" y="99"/>
                      <a:pt x="1249" y="93"/>
                    </a:cubicBezTo>
                    <a:cubicBezTo>
                      <a:pt x="1254" y="85"/>
                      <a:pt x="1260" y="77"/>
                      <a:pt x="1265" y="68"/>
                    </a:cubicBezTo>
                    <a:cubicBezTo>
                      <a:pt x="1276" y="50"/>
                      <a:pt x="1287" y="32"/>
                      <a:pt x="1298" y="14"/>
                    </a:cubicBezTo>
                    <a:cubicBezTo>
                      <a:pt x="1299" y="13"/>
                      <a:pt x="1299" y="12"/>
                      <a:pt x="1299" y="11"/>
                    </a:cubicBezTo>
                    <a:cubicBezTo>
                      <a:pt x="1303" y="8"/>
                      <a:pt x="1300" y="0"/>
                      <a:pt x="1294" y="1"/>
                    </a:cubicBezTo>
                    <a:cubicBezTo>
                      <a:pt x="1154" y="22"/>
                      <a:pt x="1012" y="26"/>
                      <a:pt x="872" y="13"/>
                    </a:cubicBezTo>
                    <a:cubicBezTo>
                      <a:pt x="870" y="13"/>
                      <a:pt x="869" y="14"/>
                      <a:pt x="868" y="15"/>
                    </a:cubicBezTo>
                    <a:cubicBezTo>
                      <a:pt x="868" y="15"/>
                      <a:pt x="868" y="14"/>
                      <a:pt x="868" y="14"/>
                    </a:cubicBezTo>
                    <a:cubicBezTo>
                      <a:pt x="867" y="11"/>
                      <a:pt x="862" y="12"/>
                      <a:pt x="862" y="15"/>
                    </a:cubicBezTo>
                    <a:cubicBezTo>
                      <a:pt x="861" y="24"/>
                      <a:pt x="862" y="34"/>
                      <a:pt x="862" y="44"/>
                    </a:cubicBezTo>
                    <a:cubicBezTo>
                      <a:pt x="862" y="52"/>
                      <a:pt x="860" y="61"/>
                      <a:pt x="862" y="69"/>
                    </a:cubicBezTo>
                    <a:cubicBezTo>
                      <a:pt x="862" y="70"/>
                      <a:pt x="862" y="70"/>
                      <a:pt x="862" y="70"/>
                    </a:cubicBezTo>
                    <a:cubicBezTo>
                      <a:pt x="710" y="68"/>
                      <a:pt x="559" y="69"/>
                      <a:pt x="407" y="73"/>
                    </a:cubicBezTo>
                    <a:cubicBezTo>
                      <a:pt x="408" y="68"/>
                      <a:pt x="408" y="62"/>
                      <a:pt x="409" y="57"/>
                    </a:cubicBezTo>
                    <a:cubicBezTo>
                      <a:pt x="409" y="49"/>
                      <a:pt x="410" y="41"/>
                      <a:pt x="409" y="33"/>
                    </a:cubicBezTo>
                    <a:cubicBezTo>
                      <a:pt x="409" y="32"/>
                      <a:pt x="409" y="31"/>
                      <a:pt x="408" y="31"/>
                    </a:cubicBezTo>
                    <a:cubicBezTo>
                      <a:pt x="407" y="30"/>
                      <a:pt x="406" y="29"/>
                      <a:pt x="404" y="29"/>
                    </a:cubicBezTo>
                    <a:cubicBezTo>
                      <a:pt x="338" y="26"/>
                      <a:pt x="272" y="26"/>
                      <a:pt x="206" y="26"/>
                    </a:cubicBezTo>
                    <a:cubicBezTo>
                      <a:pt x="141" y="26"/>
                      <a:pt x="74" y="24"/>
                      <a:pt x="9" y="30"/>
                    </a:cubicBezTo>
                    <a:cubicBezTo>
                      <a:pt x="6" y="27"/>
                      <a:pt x="0" y="31"/>
                      <a:pt x="1" y="36"/>
                    </a:cubicBezTo>
                    <a:cubicBezTo>
                      <a:pt x="10" y="71"/>
                      <a:pt x="38" y="103"/>
                      <a:pt x="63" y="128"/>
                    </a:cubicBezTo>
                    <a:cubicBezTo>
                      <a:pt x="73" y="138"/>
                      <a:pt x="73" y="139"/>
                      <a:pt x="65" y="151"/>
                    </a:cubicBezTo>
                    <a:cubicBezTo>
                      <a:pt x="59" y="159"/>
                      <a:pt x="53" y="167"/>
                      <a:pt x="48" y="176"/>
                    </a:cubicBezTo>
                    <a:cubicBezTo>
                      <a:pt x="37" y="193"/>
                      <a:pt x="26" y="211"/>
                      <a:pt x="20" y="231"/>
                    </a:cubicBezTo>
                    <a:cubicBezTo>
                      <a:pt x="19" y="234"/>
                      <a:pt x="22" y="236"/>
                      <a:pt x="24" y="235"/>
                    </a:cubicBezTo>
                    <a:cubicBezTo>
                      <a:pt x="24" y="237"/>
                      <a:pt x="24" y="239"/>
                      <a:pt x="27" y="239"/>
                    </a:cubicBezTo>
                    <a:cubicBezTo>
                      <a:pt x="50" y="243"/>
                      <a:pt x="74" y="244"/>
                      <a:pt x="98" y="246"/>
                    </a:cubicBezTo>
                    <a:cubicBezTo>
                      <a:pt x="123" y="248"/>
                      <a:pt x="149" y="252"/>
                      <a:pt x="174" y="250"/>
                    </a:cubicBezTo>
                    <a:cubicBezTo>
                      <a:pt x="179" y="249"/>
                      <a:pt x="181" y="242"/>
                      <a:pt x="176" y="241"/>
                    </a:cubicBezTo>
                    <a:cubicBezTo>
                      <a:pt x="152" y="236"/>
                      <a:pt x="128" y="236"/>
                      <a:pt x="104" y="235"/>
                    </a:cubicBezTo>
                    <a:cubicBezTo>
                      <a:pt x="79" y="233"/>
                      <a:pt x="53" y="231"/>
                      <a:pt x="28" y="232"/>
                    </a:cubicBezTo>
                    <a:cubicBezTo>
                      <a:pt x="40" y="214"/>
                      <a:pt x="50" y="195"/>
                      <a:pt x="61" y="177"/>
                    </a:cubicBezTo>
                    <a:cubicBezTo>
                      <a:pt x="68" y="167"/>
                      <a:pt x="77" y="157"/>
                      <a:pt x="83" y="147"/>
                    </a:cubicBezTo>
                    <a:cubicBezTo>
                      <a:pt x="86" y="142"/>
                      <a:pt x="87" y="139"/>
                      <a:pt x="84" y="133"/>
                    </a:cubicBezTo>
                    <a:cubicBezTo>
                      <a:pt x="81" y="126"/>
                      <a:pt x="73" y="121"/>
                      <a:pt x="67" y="115"/>
                    </a:cubicBezTo>
                    <a:cubicBezTo>
                      <a:pt x="60" y="107"/>
                      <a:pt x="52" y="99"/>
                      <a:pt x="45" y="90"/>
                    </a:cubicBezTo>
                    <a:cubicBezTo>
                      <a:pt x="35" y="77"/>
                      <a:pt x="27" y="62"/>
                      <a:pt x="19" y="48"/>
                    </a:cubicBezTo>
                    <a:cubicBezTo>
                      <a:pt x="23" y="48"/>
                      <a:pt x="27" y="48"/>
                      <a:pt x="31" y="48"/>
                    </a:cubicBezTo>
                    <a:cubicBezTo>
                      <a:pt x="35" y="48"/>
                      <a:pt x="40" y="49"/>
                      <a:pt x="44" y="47"/>
                    </a:cubicBezTo>
                    <a:cubicBezTo>
                      <a:pt x="48" y="46"/>
                      <a:pt x="48" y="42"/>
                      <a:pt x="44" y="40"/>
                    </a:cubicBezTo>
                    <a:cubicBezTo>
                      <a:pt x="40" y="39"/>
                      <a:pt x="35" y="39"/>
                      <a:pt x="31" y="40"/>
                    </a:cubicBezTo>
                    <a:cubicBezTo>
                      <a:pt x="26" y="40"/>
                      <a:pt x="21" y="40"/>
                      <a:pt x="17" y="40"/>
                    </a:cubicBezTo>
                    <a:cubicBezTo>
                      <a:pt x="16" y="40"/>
                      <a:pt x="16" y="40"/>
                      <a:pt x="15" y="40"/>
                    </a:cubicBezTo>
                    <a:cubicBezTo>
                      <a:pt x="15" y="39"/>
                      <a:pt x="14" y="38"/>
                      <a:pt x="14" y="37"/>
                    </a:cubicBezTo>
                    <a:cubicBezTo>
                      <a:pt x="78" y="39"/>
                      <a:pt x="142" y="36"/>
                      <a:pt x="206" y="36"/>
                    </a:cubicBezTo>
                    <a:cubicBezTo>
                      <a:pt x="263" y="36"/>
                      <a:pt x="320" y="37"/>
                      <a:pt x="377" y="38"/>
                    </a:cubicBezTo>
                    <a:cubicBezTo>
                      <a:pt x="317" y="58"/>
                      <a:pt x="254" y="69"/>
                      <a:pt x="191" y="81"/>
                    </a:cubicBezTo>
                    <a:cubicBezTo>
                      <a:pt x="187" y="81"/>
                      <a:pt x="187" y="86"/>
                      <a:pt x="189" y="89"/>
                    </a:cubicBezTo>
                    <a:cubicBezTo>
                      <a:pt x="188" y="90"/>
                      <a:pt x="187" y="91"/>
                      <a:pt x="187" y="93"/>
                    </a:cubicBezTo>
                    <a:cubicBezTo>
                      <a:pt x="183" y="143"/>
                      <a:pt x="182" y="192"/>
                      <a:pt x="180" y="242"/>
                    </a:cubicBezTo>
                    <a:cubicBezTo>
                      <a:pt x="179" y="263"/>
                      <a:pt x="177" y="284"/>
                      <a:pt x="178" y="304"/>
                    </a:cubicBezTo>
                    <a:cubicBezTo>
                      <a:pt x="179" y="318"/>
                      <a:pt x="185" y="330"/>
                      <a:pt x="199" y="335"/>
                    </a:cubicBezTo>
                    <a:cubicBezTo>
                      <a:pt x="217" y="339"/>
                      <a:pt x="238" y="336"/>
                      <a:pt x="255" y="336"/>
                    </a:cubicBezTo>
                    <a:cubicBezTo>
                      <a:pt x="282" y="335"/>
                      <a:pt x="309" y="335"/>
                      <a:pt x="335" y="335"/>
                    </a:cubicBezTo>
                    <a:cubicBezTo>
                      <a:pt x="384" y="334"/>
                      <a:pt x="433" y="333"/>
                      <a:pt x="482" y="333"/>
                    </a:cubicBezTo>
                    <a:cubicBezTo>
                      <a:pt x="581" y="331"/>
                      <a:pt x="679" y="329"/>
                      <a:pt x="778" y="327"/>
                    </a:cubicBezTo>
                    <a:cubicBezTo>
                      <a:pt x="828" y="326"/>
                      <a:pt x="878" y="324"/>
                      <a:pt x="928" y="323"/>
                    </a:cubicBezTo>
                    <a:cubicBezTo>
                      <a:pt x="950" y="322"/>
                      <a:pt x="972" y="322"/>
                      <a:pt x="995" y="321"/>
                    </a:cubicBezTo>
                    <a:cubicBezTo>
                      <a:pt x="1011" y="321"/>
                      <a:pt x="1036" y="325"/>
                      <a:pt x="1051" y="315"/>
                    </a:cubicBezTo>
                    <a:cubicBezTo>
                      <a:pt x="1064" y="305"/>
                      <a:pt x="1061" y="287"/>
                      <a:pt x="1061" y="273"/>
                    </a:cubicBezTo>
                    <a:cubicBezTo>
                      <a:pt x="1060" y="259"/>
                      <a:pt x="1060" y="245"/>
                      <a:pt x="1059" y="232"/>
                    </a:cubicBezTo>
                    <a:cubicBezTo>
                      <a:pt x="1061" y="232"/>
                      <a:pt x="1063" y="232"/>
                      <a:pt x="1065" y="232"/>
                    </a:cubicBezTo>
                    <a:cubicBezTo>
                      <a:pt x="1068" y="233"/>
                      <a:pt x="1072" y="234"/>
                      <a:pt x="1074" y="233"/>
                    </a:cubicBezTo>
                    <a:cubicBezTo>
                      <a:pt x="1075" y="232"/>
                      <a:pt x="1076" y="232"/>
                      <a:pt x="1076" y="231"/>
                    </a:cubicBezTo>
                    <a:cubicBezTo>
                      <a:pt x="1090" y="231"/>
                      <a:pt x="1104" y="229"/>
                      <a:pt x="1118" y="227"/>
                    </a:cubicBezTo>
                    <a:cubicBezTo>
                      <a:pt x="1138" y="225"/>
                      <a:pt x="1159" y="223"/>
                      <a:pt x="1180" y="221"/>
                    </a:cubicBezTo>
                    <a:cubicBezTo>
                      <a:pt x="1199" y="219"/>
                      <a:pt x="1219" y="217"/>
                      <a:pt x="1239" y="215"/>
                    </a:cubicBezTo>
                    <a:cubicBezTo>
                      <a:pt x="1258" y="213"/>
                      <a:pt x="1280" y="214"/>
                      <a:pt x="1299" y="209"/>
                    </a:cubicBezTo>
                    <a:cubicBezTo>
                      <a:pt x="1301" y="208"/>
                      <a:pt x="1302" y="206"/>
                      <a:pt x="1302" y="204"/>
                    </a:cubicBezTo>
                    <a:cubicBezTo>
                      <a:pt x="1304" y="204"/>
                      <a:pt x="1305" y="202"/>
                      <a:pt x="1303" y="200"/>
                    </a:cubicBezTo>
                    <a:close/>
                    <a:moveTo>
                      <a:pt x="925" y="71"/>
                    </a:moveTo>
                    <a:cubicBezTo>
                      <a:pt x="919" y="71"/>
                      <a:pt x="914" y="71"/>
                      <a:pt x="909" y="71"/>
                    </a:cubicBezTo>
                    <a:cubicBezTo>
                      <a:pt x="908" y="66"/>
                      <a:pt x="907" y="60"/>
                      <a:pt x="906" y="55"/>
                    </a:cubicBezTo>
                    <a:cubicBezTo>
                      <a:pt x="905" y="49"/>
                      <a:pt x="905" y="43"/>
                      <a:pt x="904" y="37"/>
                    </a:cubicBezTo>
                    <a:cubicBezTo>
                      <a:pt x="910" y="39"/>
                      <a:pt x="916" y="41"/>
                      <a:pt x="922" y="43"/>
                    </a:cubicBezTo>
                    <a:cubicBezTo>
                      <a:pt x="920" y="52"/>
                      <a:pt x="920" y="63"/>
                      <a:pt x="925" y="71"/>
                    </a:cubicBezTo>
                    <a:close/>
                    <a:moveTo>
                      <a:pt x="900" y="35"/>
                    </a:moveTo>
                    <a:cubicBezTo>
                      <a:pt x="899" y="46"/>
                      <a:pt x="898" y="60"/>
                      <a:pt x="901" y="71"/>
                    </a:cubicBezTo>
                    <a:cubicBezTo>
                      <a:pt x="897" y="71"/>
                      <a:pt x="894" y="71"/>
                      <a:pt x="890" y="71"/>
                    </a:cubicBezTo>
                    <a:cubicBezTo>
                      <a:pt x="889" y="57"/>
                      <a:pt x="886" y="44"/>
                      <a:pt x="886" y="30"/>
                    </a:cubicBezTo>
                    <a:cubicBezTo>
                      <a:pt x="890" y="32"/>
                      <a:pt x="895" y="34"/>
                      <a:pt x="900" y="35"/>
                    </a:cubicBezTo>
                    <a:close/>
                    <a:moveTo>
                      <a:pt x="869" y="69"/>
                    </a:moveTo>
                    <a:cubicBezTo>
                      <a:pt x="873" y="61"/>
                      <a:pt x="872" y="51"/>
                      <a:pt x="872" y="42"/>
                    </a:cubicBezTo>
                    <a:cubicBezTo>
                      <a:pt x="872" y="36"/>
                      <a:pt x="871" y="30"/>
                      <a:pt x="870" y="25"/>
                    </a:cubicBezTo>
                    <a:cubicBezTo>
                      <a:pt x="870" y="25"/>
                      <a:pt x="870" y="25"/>
                      <a:pt x="870" y="25"/>
                    </a:cubicBezTo>
                    <a:cubicBezTo>
                      <a:pt x="874" y="26"/>
                      <a:pt x="877" y="27"/>
                      <a:pt x="880" y="28"/>
                    </a:cubicBezTo>
                    <a:cubicBezTo>
                      <a:pt x="879" y="42"/>
                      <a:pt x="878" y="57"/>
                      <a:pt x="882" y="71"/>
                    </a:cubicBezTo>
                    <a:cubicBezTo>
                      <a:pt x="878" y="71"/>
                      <a:pt x="873" y="70"/>
                      <a:pt x="869" y="70"/>
                    </a:cubicBezTo>
                    <a:cubicBezTo>
                      <a:pt x="869" y="70"/>
                      <a:pt x="869" y="70"/>
                      <a:pt x="869" y="69"/>
                    </a:cubicBezTo>
                    <a:close/>
                    <a:moveTo>
                      <a:pt x="388" y="45"/>
                    </a:moveTo>
                    <a:cubicBezTo>
                      <a:pt x="392" y="43"/>
                      <a:pt x="397" y="42"/>
                      <a:pt x="402" y="40"/>
                    </a:cubicBezTo>
                    <a:cubicBezTo>
                      <a:pt x="401" y="45"/>
                      <a:pt x="400" y="51"/>
                      <a:pt x="399" y="56"/>
                    </a:cubicBezTo>
                    <a:cubicBezTo>
                      <a:pt x="398" y="62"/>
                      <a:pt x="397" y="68"/>
                      <a:pt x="397" y="73"/>
                    </a:cubicBezTo>
                    <a:cubicBezTo>
                      <a:pt x="395" y="73"/>
                      <a:pt x="392" y="74"/>
                      <a:pt x="389" y="74"/>
                    </a:cubicBezTo>
                    <a:cubicBezTo>
                      <a:pt x="387" y="64"/>
                      <a:pt x="386" y="55"/>
                      <a:pt x="388" y="45"/>
                    </a:cubicBezTo>
                    <a:close/>
                    <a:moveTo>
                      <a:pt x="382" y="47"/>
                    </a:moveTo>
                    <a:cubicBezTo>
                      <a:pt x="380" y="56"/>
                      <a:pt x="379" y="65"/>
                      <a:pt x="381" y="74"/>
                    </a:cubicBezTo>
                    <a:cubicBezTo>
                      <a:pt x="377" y="74"/>
                      <a:pt x="373" y="74"/>
                      <a:pt x="368" y="74"/>
                    </a:cubicBezTo>
                    <a:cubicBezTo>
                      <a:pt x="369" y="66"/>
                      <a:pt x="369" y="59"/>
                      <a:pt x="368" y="51"/>
                    </a:cubicBezTo>
                    <a:cubicBezTo>
                      <a:pt x="373" y="49"/>
                      <a:pt x="377" y="48"/>
                      <a:pt x="382" y="47"/>
                    </a:cubicBezTo>
                    <a:close/>
                    <a:moveTo>
                      <a:pt x="363" y="52"/>
                    </a:moveTo>
                    <a:cubicBezTo>
                      <a:pt x="363" y="60"/>
                      <a:pt x="362" y="67"/>
                      <a:pt x="361" y="74"/>
                    </a:cubicBezTo>
                    <a:cubicBezTo>
                      <a:pt x="357" y="75"/>
                      <a:pt x="353" y="75"/>
                      <a:pt x="349" y="75"/>
                    </a:cubicBezTo>
                    <a:cubicBezTo>
                      <a:pt x="350" y="73"/>
                      <a:pt x="349" y="72"/>
                      <a:pt x="349" y="70"/>
                    </a:cubicBezTo>
                    <a:cubicBezTo>
                      <a:pt x="349" y="66"/>
                      <a:pt x="349" y="61"/>
                      <a:pt x="348" y="57"/>
                    </a:cubicBezTo>
                    <a:cubicBezTo>
                      <a:pt x="353" y="55"/>
                      <a:pt x="358" y="54"/>
                      <a:pt x="363" y="52"/>
                    </a:cubicBezTo>
                    <a:close/>
                    <a:moveTo>
                      <a:pt x="325" y="71"/>
                    </a:moveTo>
                    <a:cubicBezTo>
                      <a:pt x="325" y="68"/>
                      <a:pt x="325" y="66"/>
                      <a:pt x="325" y="63"/>
                    </a:cubicBezTo>
                    <a:cubicBezTo>
                      <a:pt x="331" y="61"/>
                      <a:pt x="337" y="60"/>
                      <a:pt x="343" y="58"/>
                    </a:cubicBezTo>
                    <a:cubicBezTo>
                      <a:pt x="343" y="62"/>
                      <a:pt x="343" y="66"/>
                      <a:pt x="342" y="70"/>
                    </a:cubicBezTo>
                    <a:cubicBezTo>
                      <a:pt x="342" y="72"/>
                      <a:pt x="342" y="73"/>
                      <a:pt x="342" y="75"/>
                    </a:cubicBezTo>
                    <a:cubicBezTo>
                      <a:pt x="336" y="75"/>
                      <a:pt x="330" y="75"/>
                      <a:pt x="325" y="76"/>
                    </a:cubicBezTo>
                    <a:cubicBezTo>
                      <a:pt x="325" y="74"/>
                      <a:pt x="325" y="72"/>
                      <a:pt x="325" y="71"/>
                    </a:cubicBezTo>
                    <a:close/>
                    <a:moveTo>
                      <a:pt x="320" y="64"/>
                    </a:moveTo>
                    <a:cubicBezTo>
                      <a:pt x="320" y="66"/>
                      <a:pt x="319" y="68"/>
                      <a:pt x="319" y="70"/>
                    </a:cubicBezTo>
                    <a:cubicBezTo>
                      <a:pt x="319" y="72"/>
                      <a:pt x="318" y="74"/>
                      <a:pt x="318" y="76"/>
                    </a:cubicBezTo>
                    <a:cubicBezTo>
                      <a:pt x="313" y="76"/>
                      <a:pt x="309" y="76"/>
                      <a:pt x="304" y="76"/>
                    </a:cubicBezTo>
                    <a:cubicBezTo>
                      <a:pt x="303" y="74"/>
                      <a:pt x="302" y="71"/>
                      <a:pt x="302" y="69"/>
                    </a:cubicBezTo>
                    <a:cubicBezTo>
                      <a:pt x="308" y="67"/>
                      <a:pt x="314" y="66"/>
                      <a:pt x="320" y="64"/>
                    </a:cubicBezTo>
                    <a:close/>
                    <a:moveTo>
                      <a:pt x="298" y="70"/>
                    </a:moveTo>
                    <a:cubicBezTo>
                      <a:pt x="298" y="72"/>
                      <a:pt x="298" y="74"/>
                      <a:pt x="299" y="76"/>
                    </a:cubicBezTo>
                    <a:cubicBezTo>
                      <a:pt x="286" y="77"/>
                      <a:pt x="274" y="77"/>
                      <a:pt x="261" y="78"/>
                    </a:cubicBezTo>
                    <a:cubicBezTo>
                      <a:pt x="273" y="75"/>
                      <a:pt x="286" y="72"/>
                      <a:pt x="298" y="70"/>
                    </a:cubicBezTo>
                    <a:close/>
                    <a:moveTo>
                      <a:pt x="1049" y="289"/>
                    </a:moveTo>
                    <a:cubicBezTo>
                      <a:pt x="1047" y="288"/>
                      <a:pt x="1045" y="289"/>
                      <a:pt x="1042" y="289"/>
                    </a:cubicBezTo>
                    <a:cubicBezTo>
                      <a:pt x="1039" y="289"/>
                      <a:pt x="1037" y="289"/>
                      <a:pt x="1034" y="289"/>
                    </a:cubicBezTo>
                    <a:cubicBezTo>
                      <a:pt x="1031" y="290"/>
                      <a:pt x="1031" y="296"/>
                      <a:pt x="1034" y="297"/>
                    </a:cubicBezTo>
                    <a:cubicBezTo>
                      <a:pt x="1037" y="297"/>
                      <a:pt x="1039" y="297"/>
                      <a:pt x="1042" y="297"/>
                    </a:cubicBezTo>
                    <a:cubicBezTo>
                      <a:pt x="1044" y="297"/>
                      <a:pt x="1046" y="297"/>
                      <a:pt x="1048" y="297"/>
                    </a:cubicBezTo>
                    <a:cubicBezTo>
                      <a:pt x="1048" y="297"/>
                      <a:pt x="1048" y="297"/>
                      <a:pt x="1048" y="297"/>
                    </a:cubicBezTo>
                    <a:cubicBezTo>
                      <a:pt x="1044" y="311"/>
                      <a:pt x="1025" y="308"/>
                      <a:pt x="1015" y="308"/>
                    </a:cubicBezTo>
                    <a:cubicBezTo>
                      <a:pt x="930" y="311"/>
                      <a:pt x="846" y="313"/>
                      <a:pt x="762" y="315"/>
                    </a:cubicBezTo>
                    <a:cubicBezTo>
                      <a:pt x="593" y="319"/>
                      <a:pt x="424" y="321"/>
                      <a:pt x="255" y="323"/>
                    </a:cubicBezTo>
                    <a:cubicBezTo>
                      <a:pt x="244" y="323"/>
                      <a:pt x="233" y="323"/>
                      <a:pt x="222" y="323"/>
                    </a:cubicBezTo>
                    <a:cubicBezTo>
                      <a:pt x="217" y="323"/>
                      <a:pt x="212" y="324"/>
                      <a:pt x="207" y="323"/>
                    </a:cubicBezTo>
                    <a:cubicBezTo>
                      <a:pt x="198" y="321"/>
                      <a:pt x="194" y="316"/>
                      <a:pt x="192" y="310"/>
                    </a:cubicBezTo>
                    <a:cubicBezTo>
                      <a:pt x="192" y="310"/>
                      <a:pt x="193" y="310"/>
                      <a:pt x="193" y="310"/>
                    </a:cubicBezTo>
                    <a:cubicBezTo>
                      <a:pt x="195" y="310"/>
                      <a:pt x="198" y="310"/>
                      <a:pt x="200" y="310"/>
                    </a:cubicBezTo>
                    <a:cubicBezTo>
                      <a:pt x="204" y="311"/>
                      <a:pt x="209" y="311"/>
                      <a:pt x="213" y="310"/>
                    </a:cubicBezTo>
                    <a:cubicBezTo>
                      <a:pt x="217" y="309"/>
                      <a:pt x="217" y="303"/>
                      <a:pt x="213" y="302"/>
                    </a:cubicBezTo>
                    <a:cubicBezTo>
                      <a:pt x="209" y="301"/>
                      <a:pt x="204" y="302"/>
                      <a:pt x="200" y="302"/>
                    </a:cubicBezTo>
                    <a:cubicBezTo>
                      <a:pt x="197" y="302"/>
                      <a:pt x="193" y="302"/>
                      <a:pt x="191" y="304"/>
                    </a:cubicBezTo>
                    <a:cubicBezTo>
                      <a:pt x="190" y="303"/>
                      <a:pt x="190" y="301"/>
                      <a:pt x="190" y="299"/>
                    </a:cubicBezTo>
                    <a:cubicBezTo>
                      <a:pt x="189" y="278"/>
                      <a:pt x="192" y="257"/>
                      <a:pt x="192" y="236"/>
                    </a:cubicBezTo>
                    <a:cubicBezTo>
                      <a:pt x="194" y="195"/>
                      <a:pt x="195" y="154"/>
                      <a:pt x="196" y="112"/>
                    </a:cubicBezTo>
                    <a:cubicBezTo>
                      <a:pt x="196" y="113"/>
                      <a:pt x="197" y="113"/>
                      <a:pt x="198" y="113"/>
                    </a:cubicBezTo>
                    <a:cubicBezTo>
                      <a:pt x="202" y="113"/>
                      <a:pt x="207" y="113"/>
                      <a:pt x="211" y="113"/>
                    </a:cubicBezTo>
                    <a:cubicBezTo>
                      <a:pt x="215" y="113"/>
                      <a:pt x="219" y="113"/>
                      <a:pt x="223" y="111"/>
                    </a:cubicBezTo>
                    <a:cubicBezTo>
                      <a:pt x="225" y="110"/>
                      <a:pt x="225" y="107"/>
                      <a:pt x="223" y="106"/>
                    </a:cubicBezTo>
                    <a:cubicBezTo>
                      <a:pt x="219" y="103"/>
                      <a:pt x="215" y="104"/>
                      <a:pt x="211" y="104"/>
                    </a:cubicBezTo>
                    <a:cubicBezTo>
                      <a:pt x="207" y="104"/>
                      <a:pt x="202" y="104"/>
                      <a:pt x="197" y="104"/>
                    </a:cubicBezTo>
                    <a:cubicBezTo>
                      <a:pt x="197" y="104"/>
                      <a:pt x="196" y="104"/>
                      <a:pt x="196" y="104"/>
                    </a:cubicBezTo>
                    <a:cubicBezTo>
                      <a:pt x="196" y="100"/>
                      <a:pt x="196" y="97"/>
                      <a:pt x="196" y="93"/>
                    </a:cubicBezTo>
                    <a:cubicBezTo>
                      <a:pt x="196" y="92"/>
                      <a:pt x="196" y="91"/>
                      <a:pt x="196" y="91"/>
                    </a:cubicBezTo>
                    <a:cubicBezTo>
                      <a:pt x="475" y="80"/>
                      <a:pt x="754" y="78"/>
                      <a:pt x="1033" y="85"/>
                    </a:cubicBezTo>
                    <a:cubicBezTo>
                      <a:pt x="1034" y="86"/>
                      <a:pt x="1035" y="87"/>
                      <a:pt x="1036" y="88"/>
                    </a:cubicBezTo>
                    <a:cubicBezTo>
                      <a:pt x="1038" y="88"/>
                      <a:pt x="1039" y="90"/>
                      <a:pt x="1040" y="92"/>
                    </a:cubicBezTo>
                    <a:cubicBezTo>
                      <a:pt x="1039" y="92"/>
                      <a:pt x="1037" y="91"/>
                      <a:pt x="1035" y="90"/>
                    </a:cubicBezTo>
                    <a:cubicBezTo>
                      <a:pt x="1031" y="89"/>
                      <a:pt x="1028" y="93"/>
                      <a:pt x="1032" y="96"/>
                    </a:cubicBezTo>
                    <a:cubicBezTo>
                      <a:pt x="1035" y="98"/>
                      <a:pt x="1039" y="99"/>
                      <a:pt x="1043" y="99"/>
                    </a:cubicBezTo>
                    <a:cubicBezTo>
                      <a:pt x="1046" y="113"/>
                      <a:pt x="1044" y="135"/>
                      <a:pt x="1044" y="142"/>
                    </a:cubicBezTo>
                    <a:cubicBezTo>
                      <a:pt x="1045" y="164"/>
                      <a:pt x="1045" y="185"/>
                      <a:pt x="1046" y="207"/>
                    </a:cubicBezTo>
                    <a:cubicBezTo>
                      <a:pt x="1047" y="227"/>
                      <a:pt x="1047" y="247"/>
                      <a:pt x="1048" y="266"/>
                    </a:cubicBezTo>
                    <a:cubicBezTo>
                      <a:pt x="1048" y="272"/>
                      <a:pt x="1050" y="281"/>
                      <a:pt x="1049" y="289"/>
                    </a:cubicBezTo>
                    <a:close/>
                    <a:moveTo>
                      <a:pt x="928" y="45"/>
                    </a:moveTo>
                    <a:cubicBezTo>
                      <a:pt x="934" y="48"/>
                      <a:pt x="940" y="50"/>
                      <a:pt x="946" y="52"/>
                    </a:cubicBezTo>
                    <a:cubicBezTo>
                      <a:pt x="946" y="56"/>
                      <a:pt x="946" y="59"/>
                      <a:pt x="946" y="62"/>
                    </a:cubicBezTo>
                    <a:cubicBezTo>
                      <a:pt x="947" y="66"/>
                      <a:pt x="946" y="69"/>
                      <a:pt x="947" y="72"/>
                    </a:cubicBezTo>
                    <a:cubicBezTo>
                      <a:pt x="942" y="72"/>
                      <a:pt x="937" y="72"/>
                      <a:pt x="932" y="71"/>
                    </a:cubicBezTo>
                    <a:cubicBezTo>
                      <a:pt x="931" y="66"/>
                      <a:pt x="929" y="62"/>
                      <a:pt x="928" y="57"/>
                    </a:cubicBezTo>
                    <a:cubicBezTo>
                      <a:pt x="927" y="53"/>
                      <a:pt x="927" y="49"/>
                      <a:pt x="928" y="45"/>
                    </a:cubicBezTo>
                    <a:close/>
                    <a:moveTo>
                      <a:pt x="952" y="62"/>
                    </a:moveTo>
                    <a:cubicBezTo>
                      <a:pt x="952" y="59"/>
                      <a:pt x="952" y="57"/>
                      <a:pt x="951" y="54"/>
                    </a:cubicBezTo>
                    <a:cubicBezTo>
                      <a:pt x="957" y="56"/>
                      <a:pt x="962" y="58"/>
                      <a:pt x="967" y="60"/>
                    </a:cubicBezTo>
                    <a:cubicBezTo>
                      <a:pt x="968" y="62"/>
                      <a:pt x="968" y="64"/>
                      <a:pt x="968" y="67"/>
                    </a:cubicBezTo>
                    <a:cubicBezTo>
                      <a:pt x="968" y="68"/>
                      <a:pt x="968" y="70"/>
                      <a:pt x="968" y="72"/>
                    </a:cubicBezTo>
                    <a:cubicBezTo>
                      <a:pt x="963" y="72"/>
                      <a:pt x="958" y="72"/>
                      <a:pt x="953" y="72"/>
                    </a:cubicBezTo>
                    <a:cubicBezTo>
                      <a:pt x="954" y="68"/>
                      <a:pt x="953" y="65"/>
                      <a:pt x="952" y="62"/>
                    </a:cubicBezTo>
                    <a:close/>
                    <a:moveTo>
                      <a:pt x="974" y="62"/>
                    </a:moveTo>
                    <a:cubicBezTo>
                      <a:pt x="984" y="66"/>
                      <a:pt x="994" y="69"/>
                      <a:pt x="1004" y="73"/>
                    </a:cubicBezTo>
                    <a:cubicBezTo>
                      <a:pt x="994" y="73"/>
                      <a:pt x="984" y="72"/>
                      <a:pt x="975" y="72"/>
                    </a:cubicBezTo>
                    <a:cubicBezTo>
                      <a:pt x="975" y="69"/>
                      <a:pt x="975" y="66"/>
                      <a:pt x="974" y="62"/>
                    </a:cubicBezTo>
                    <a:close/>
                    <a:moveTo>
                      <a:pt x="1239" y="203"/>
                    </a:moveTo>
                    <a:cubicBezTo>
                      <a:pt x="1218" y="205"/>
                      <a:pt x="1197" y="207"/>
                      <a:pt x="1176" y="209"/>
                    </a:cubicBezTo>
                    <a:cubicBezTo>
                      <a:pt x="1156" y="211"/>
                      <a:pt x="1135" y="213"/>
                      <a:pt x="1114" y="216"/>
                    </a:cubicBezTo>
                    <a:cubicBezTo>
                      <a:pt x="1098" y="218"/>
                      <a:pt x="1080" y="219"/>
                      <a:pt x="1064" y="225"/>
                    </a:cubicBezTo>
                    <a:cubicBezTo>
                      <a:pt x="1062" y="225"/>
                      <a:pt x="1061" y="225"/>
                      <a:pt x="1059" y="225"/>
                    </a:cubicBezTo>
                    <a:cubicBezTo>
                      <a:pt x="1059" y="220"/>
                      <a:pt x="1059" y="215"/>
                      <a:pt x="1059" y="210"/>
                    </a:cubicBezTo>
                    <a:cubicBezTo>
                      <a:pt x="1062" y="212"/>
                      <a:pt x="1065" y="213"/>
                      <a:pt x="1069" y="214"/>
                    </a:cubicBezTo>
                    <a:cubicBezTo>
                      <a:pt x="1073" y="214"/>
                      <a:pt x="1078" y="215"/>
                      <a:pt x="1081" y="212"/>
                    </a:cubicBezTo>
                    <a:cubicBezTo>
                      <a:pt x="1082" y="211"/>
                      <a:pt x="1082" y="210"/>
                      <a:pt x="1081" y="209"/>
                    </a:cubicBezTo>
                    <a:cubicBezTo>
                      <a:pt x="1078" y="206"/>
                      <a:pt x="1075" y="207"/>
                      <a:pt x="1071" y="206"/>
                    </a:cubicBezTo>
                    <a:cubicBezTo>
                      <a:pt x="1067" y="206"/>
                      <a:pt x="1062" y="205"/>
                      <a:pt x="1058" y="204"/>
                    </a:cubicBezTo>
                    <a:cubicBezTo>
                      <a:pt x="1058" y="199"/>
                      <a:pt x="1058" y="193"/>
                      <a:pt x="1058" y="188"/>
                    </a:cubicBezTo>
                    <a:cubicBezTo>
                      <a:pt x="1057" y="161"/>
                      <a:pt x="1056" y="135"/>
                      <a:pt x="1055" y="109"/>
                    </a:cubicBezTo>
                    <a:cubicBezTo>
                      <a:pt x="1055" y="97"/>
                      <a:pt x="1054" y="84"/>
                      <a:pt x="1044" y="78"/>
                    </a:cubicBezTo>
                    <a:cubicBezTo>
                      <a:pt x="1043" y="76"/>
                      <a:pt x="1042" y="75"/>
                      <a:pt x="1040" y="74"/>
                    </a:cubicBezTo>
                    <a:cubicBezTo>
                      <a:pt x="1012" y="64"/>
                      <a:pt x="983" y="53"/>
                      <a:pt x="955" y="43"/>
                    </a:cubicBezTo>
                    <a:cubicBezTo>
                      <a:pt x="957" y="43"/>
                      <a:pt x="959" y="43"/>
                      <a:pt x="962" y="44"/>
                    </a:cubicBezTo>
                    <a:cubicBezTo>
                      <a:pt x="965" y="44"/>
                      <a:pt x="969" y="46"/>
                      <a:pt x="972" y="44"/>
                    </a:cubicBezTo>
                    <a:cubicBezTo>
                      <a:pt x="974" y="44"/>
                      <a:pt x="974" y="42"/>
                      <a:pt x="973" y="40"/>
                    </a:cubicBezTo>
                    <a:cubicBezTo>
                      <a:pt x="972" y="36"/>
                      <a:pt x="966" y="36"/>
                      <a:pt x="962" y="35"/>
                    </a:cubicBezTo>
                    <a:cubicBezTo>
                      <a:pt x="957" y="35"/>
                      <a:pt x="953" y="36"/>
                      <a:pt x="949" y="39"/>
                    </a:cubicBezTo>
                    <a:cubicBezTo>
                      <a:pt x="949" y="40"/>
                      <a:pt x="949" y="40"/>
                      <a:pt x="949" y="41"/>
                    </a:cubicBezTo>
                    <a:cubicBezTo>
                      <a:pt x="937" y="37"/>
                      <a:pt x="926" y="32"/>
                      <a:pt x="914" y="28"/>
                    </a:cubicBezTo>
                    <a:cubicBezTo>
                      <a:pt x="1038" y="37"/>
                      <a:pt x="1162" y="32"/>
                      <a:pt x="1285" y="14"/>
                    </a:cubicBezTo>
                    <a:cubicBezTo>
                      <a:pt x="1273" y="33"/>
                      <a:pt x="1261" y="52"/>
                      <a:pt x="1249" y="71"/>
                    </a:cubicBezTo>
                    <a:cubicBezTo>
                      <a:pt x="1244" y="80"/>
                      <a:pt x="1238" y="89"/>
                      <a:pt x="1232" y="99"/>
                    </a:cubicBezTo>
                    <a:cubicBezTo>
                      <a:pt x="1228" y="105"/>
                      <a:pt x="1222" y="111"/>
                      <a:pt x="1222" y="119"/>
                    </a:cubicBezTo>
                    <a:cubicBezTo>
                      <a:pt x="1221" y="132"/>
                      <a:pt x="1240" y="145"/>
                      <a:pt x="1248" y="153"/>
                    </a:cubicBezTo>
                    <a:cubicBezTo>
                      <a:pt x="1257" y="164"/>
                      <a:pt x="1267" y="174"/>
                      <a:pt x="1276" y="184"/>
                    </a:cubicBezTo>
                    <a:cubicBezTo>
                      <a:pt x="1274" y="184"/>
                      <a:pt x="1272" y="185"/>
                      <a:pt x="1269" y="185"/>
                    </a:cubicBezTo>
                    <a:cubicBezTo>
                      <a:pt x="1266" y="186"/>
                      <a:pt x="1262" y="186"/>
                      <a:pt x="1258" y="186"/>
                    </a:cubicBezTo>
                    <a:cubicBezTo>
                      <a:pt x="1255" y="186"/>
                      <a:pt x="1255" y="190"/>
                      <a:pt x="1257" y="191"/>
                    </a:cubicBezTo>
                    <a:cubicBezTo>
                      <a:pt x="1261" y="192"/>
                      <a:pt x="1265" y="192"/>
                      <a:pt x="1270" y="192"/>
                    </a:cubicBezTo>
                    <a:cubicBezTo>
                      <a:pt x="1273" y="192"/>
                      <a:pt x="1278" y="192"/>
                      <a:pt x="1280" y="189"/>
                    </a:cubicBezTo>
                    <a:cubicBezTo>
                      <a:pt x="1281" y="189"/>
                      <a:pt x="1281" y="189"/>
                      <a:pt x="1281" y="189"/>
                    </a:cubicBezTo>
                    <a:cubicBezTo>
                      <a:pt x="1284" y="192"/>
                      <a:pt x="1288" y="196"/>
                      <a:pt x="1292" y="199"/>
                    </a:cubicBezTo>
                    <a:cubicBezTo>
                      <a:pt x="1274" y="198"/>
                      <a:pt x="1256" y="201"/>
                      <a:pt x="1239" y="203"/>
                    </a:cubicBezTo>
                    <a:close/>
                  </a:path>
                </a:pathLst>
              </a:custGeom>
              <a:grpFill/>
              <a:ln>
                <a:noFill/>
              </a:ln>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5" name="Freeform 93"/>
              <p:cNvSpPr/>
              <p:nvPr/>
            </p:nvSpPr>
            <p:spPr bwMode="auto">
              <a:xfrm>
                <a:off x="4583754" y="3442044"/>
                <a:ext cx="84343" cy="38883"/>
              </a:xfrm>
              <a:custGeom>
                <a:avLst/>
                <a:gdLst>
                  <a:gd name="T0" fmla="*/ 21 w 27"/>
                  <a:gd name="T1" fmla="*/ 1 h 11"/>
                  <a:gd name="T2" fmla="*/ 3 w 27"/>
                  <a:gd name="T3" fmla="*/ 0 h 11"/>
                  <a:gd name="T4" fmla="*/ 2 w 27"/>
                  <a:gd name="T5" fmla="*/ 5 h 11"/>
                  <a:gd name="T6" fmla="*/ 20 w 27"/>
                  <a:gd name="T7" fmla="*/ 9 h 11"/>
                  <a:gd name="T8" fmla="*/ 21 w 27"/>
                  <a:gd name="T9" fmla="*/ 1 h 11"/>
                </a:gdLst>
                <a:ahLst/>
                <a:cxnLst>
                  <a:cxn ang="0">
                    <a:pos x="T0" y="T1"/>
                  </a:cxn>
                  <a:cxn ang="0">
                    <a:pos x="T2" y="T3"/>
                  </a:cxn>
                  <a:cxn ang="0">
                    <a:pos x="T4" y="T5"/>
                  </a:cxn>
                  <a:cxn ang="0">
                    <a:pos x="T6" y="T7"/>
                  </a:cxn>
                  <a:cxn ang="0">
                    <a:pos x="T8" y="T9"/>
                  </a:cxn>
                </a:cxnLst>
                <a:rect l="0" t="0" r="r" b="b"/>
                <a:pathLst>
                  <a:path w="27" h="11">
                    <a:moveTo>
                      <a:pt x="21" y="1"/>
                    </a:moveTo>
                    <a:cubicBezTo>
                      <a:pt x="15" y="0"/>
                      <a:pt x="9" y="0"/>
                      <a:pt x="3" y="0"/>
                    </a:cubicBezTo>
                    <a:cubicBezTo>
                      <a:pt x="0" y="0"/>
                      <a:pt x="0" y="4"/>
                      <a:pt x="2" y="5"/>
                    </a:cubicBezTo>
                    <a:cubicBezTo>
                      <a:pt x="8" y="6"/>
                      <a:pt x="14" y="8"/>
                      <a:pt x="20" y="9"/>
                    </a:cubicBezTo>
                    <a:cubicBezTo>
                      <a:pt x="26" y="11"/>
                      <a:pt x="27" y="1"/>
                      <a:pt x="2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6" name="Freeform 94"/>
              <p:cNvSpPr/>
              <p:nvPr/>
            </p:nvSpPr>
            <p:spPr bwMode="auto">
              <a:xfrm>
                <a:off x="4712611" y="3439451"/>
                <a:ext cx="117143" cy="33698"/>
              </a:xfrm>
              <a:custGeom>
                <a:avLst/>
                <a:gdLst>
                  <a:gd name="T0" fmla="*/ 32 w 37"/>
                  <a:gd name="T1" fmla="*/ 2 h 10"/>
                  <a:gd name="T2" fmla="*/ 4 w 37"/>
                  <a:gd name="T3" fmla="*/ 0 h 10"/>
                  <a:gd name="T4" fmla="*/ 4 w 37"/>
                  <a:gd name="T5" fmla="*/ 6 h 10"/>
                  <a:gd name="T6" fmla="*/ 31 w 37"/>
                  <a:gd name="T7" fmla="*/ 10 h 10"/>
                  <a:gd name="T8" fmla="*/ 32 w 37"/>
                  <a:gd name="T9" fmla="*/ 2 h 10"/>
                </a:gdLst>
                <a:ahLst/>
                <a:cxnLst>
                  <a:cxn ang="0">
                    <a:pos x="T0" y="T1"/>
                  </a:cxn>
                  <a:cxn ang="0">
                    <a:pos x="T2" y="T3"/>
                  </a:cxn>
                  <a:cxn ang="0">
                    <a:pos x="T4" y="T5"/>
                  </a:cxn>
                  <a:cxn ang="0">
                    <a:pos x="T6" y="T7"/>
                  </a:cxn>
                  <a:cxn ang="0">
                    <a:pos x="T8" y="T9"/>
                  </a:cxn>
                </a:cxnLst>
                <a:rect l="0" t="0" r="r" b="b"/>
                <a:pathLst>
                  <a:path w="37" h="10">
                    <a:moveTo>
                      <a:pt x="32" y="2"/>
                    </a:moveTo>
                    <a:cubicBezTo>
                      <a:pt x="23" y="0"/>
                      <a:pt x="14" y="0"/>
                      <a:pt x="4" y="0"/>
                    </a:cubicBezTo>
                    <a:cubicBezTo>
                      <a:pt x="1" y="0"/>
                      <a:pt x="0" y="5"/>
                      <a:pt x="4" y="6"/>
                    </a:cubicBezTo>
                    <a:cubicBezTo>
                      <a:pt x="13" y="8"/>
                      <a:pt x="22" y="10"/>
                      <a:pt x="31" y="10"/>
                    </a:cubicBezTo>
                    <a:cubicBezTo>
                      <a:pt x="36" y="10"/>
                      <a:pt x="37" y="2"/>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7" name="Freeform 95"/>
              <p:cNvSpPr/>
              <p:nvPr/>
            </p:nvSpPr>
            <p:spPr bwMode="auto">
              <a:xfrm>
                <a:off x="4888327" y="3439451"/>
                <a:ext cx="96058" cy="38883"/>
              </a:xfrm>
              <a:custGeom>
                <a:avLst/>
                <a:gdLst>
                  <a:gd name="T0" fmla="*/ 28 w 30"/>
                  <a:gd name="T1" fmla="*/ 3 h 11"/>
                  <a:gd name="T2" fmla="*/ 17 w 30"/>
                  <a:gd name="T3" fmla="*/ 1 h 11"/>
                  <a:gd name="T4" fmla="*/ 4 w 30"/>
                  <a:gd name="T5" fmla="*/ 3 h 11"/>
                  <a:gd name="T6" fmla="*/ 4 w 30"/>
                  <a:gd name="T7" fmla="*/ 9 h 11"/>
                  <a:gd name="T8" fmla="*/ 17 w 30"/>
                  <a:gd name="T9" fmla="*/ 10 h 11"/>
                  <a:gd name="T10" fmla="*/ 28 w 30"/>
                  <a:gd name="T11" fmla="*/ 9 h 11"/>
                  <a:gd name="T12" fmla="*/ 28 w 30"/>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8" y="3"/>
                    </a:moveTo>
                    <a:cubicBezTo>
                      <a:pt x="25" y="0"/>
                      <a:pt x="21" y="1"/>
                      <a:pt x="17" y="1"/>
                    </a:cubicBezTo>
                    <a:cubicBezTo>
                      <a:pt x="13" y="2"/>
                      <a:pt x="8" y="2"/>
                      <a:pt x="4" y="3"/>
                    </a:cubicBezTo>
                    <a:cubicBezTo>
                      <a:pt x="0" y="3"/>
                      <a:pt x="0" y="8"/>
                      <a:pt x="4" y="9"/>
                    </a:cubicBezTo>
                    <a:cubicBezTo>
                      <a:pt x="8" y="9"/>
                      <a:pt x="13" y="10"/>
                      <a:pt x="17" y="10"/>
                    </a:cubicBezTo>
                    <a:cubicBezTo>
                      <a:pt x="21" y="11"/>
                      <a:pt x="25" y="11"/>
                      <a:pt x="28" y="9"/>
                    </a:cubicBezTo>
                    <a:cubicBezTo>
                      <a:pt x="30" y="7"/>
                      <a:pt x="30" y="4"/>
                      <a:pt x="28"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8" name="Freeform 96"/>
              <p:cNvSpPr/>
              <p:nvPr/>
            </p:nvSpPr>
            <p:spPr bwMode="auto">
              <a:xfrm>
                <a:off x="5169471" y="3734953"/>
                <a:ext cx="124173" cy="49251"/>
              </a:xfrm>
              <a:custGeom>
                <a:avLst/>
                <a:gdLst>
                  <a:gd name="T0" fmla="*/ 36 w 39"/>
                  <a:gd name="T1" fmla="*/ 2 h 14"/>
                  <a:gd name="T2" fmla="*/ 22 w 39"/>
                  <a:gd name="T3" fmla="*/ 1 h 14"/>
                  <a:gd name="T4" fmla="*/ 6 w 39"/>
                  <a:gd name="T5" fmla="*/ 2 h 14"/>
                  <a:gd name="T6" fmla="*/ 5 w 39"/>
                  <a:gd name="T7" fmla="*/ 11 h 14"/>
                  <a:gd name="T8" fmla="*/ 37 w 39"/>
                  <a:gd name="T9" fmla="*/ 7 h 14"/>
                  <a:gd name="T10" fmla="*/ 36 w 39"/>
                  <a:gd name="T11" fmla="*/ 2 h 14"/>
                </a:gdLst>
                <a:ahLst/>
                <a:cxnLst>
                  <a:cxn ang="0">
                    <a:pos x="T0" y="T1"/>
                  </a:cxn>
                  <a:cxn ang="0">
                    <a:pos x="T2" y="T3"/>
                  </a:cxn>
                  <a:cxn ang="0">
                    <a:pos x="T4" y="T5"/>
                  </a:cxn>
                  <a:cxn ang="0">
                    <a:pos x="T6" y="T7"/>
                  </a:cxn>
                  <a:cxn ang="0">
                    <a:pos x="T8" y="T9"/>
                  </a:cxn>
                  <a:cxn ang="0">
                    <a:pos x="T10" y="T11"/>
                  </a:cxn>
                </a:cxnLst>
                <a:rect l="0" t="0" r="r" b="b"/>
                <a:pathLst>
                  <a:path w="39" h="14">
                    <a:moveTo>
                      <a:pt x="36" y="2"/>
                    </a:moveTo>
                    <a:cubicBezTo>
                      <a:pt x="31" y="0"/>
                      <a:pt x="27" y="1"/>
                      <a:pt x="22" y="1"/>
                    </a:cubicBezTo>
                    <a:cubicBezTo>
                      <a:pt x="17" y="2"/>
                      <a:pt x="11" y="2"/>
                      <a:pt x="6" y="2"/>
                    </a:cubicBezTo>
                    <a:cubicBezTo>
                      <a:pt x="2" y="2"/>
                      <a:pt x="0" y="10"/>
                      <a:pt x="5" y="11"/>
                    </a:cubicBezTo>
                    <a:cubicBezTo>
                      <a:pt x="15" y="12"/>
                      <a:pt x="28" y="14"/>
                      <a:pt x="37" y="7"/>
                    </a:cubicBezTo>
                    <a:cubicBezTo>
                      <a:pt x="39" y="5"/>
                      <a:pt x="38" y="3"/>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9" name="Freeform 97"/>
              <p:cNvSpPr/>
              <p:nvPr/>
            </p:nvSpPr>
            <p:spPr bwMode="auto">
              <a:xfrm>
                <a:off x="5373299" y="3721993"/>
                <a:ext cx="119487" cy="49251"/>
              </a:xfrm>
              <a:custGeom>
                <a:avLst/>
                <a:gdLst>
                  <a:gd name="T0" fmla="*/ 34 w 38"/>
                  <a:gd name="T1" fmla="*/ 3 h 14"/>
                  <a:gd name="T2" fmla="*/ 4 w 38"/>
                  <a:gd name="T3" fmla="*/ 4 h 14"/>
                  <a:gd name="T4" fmla="*/ 4 w 38"/>
                  <a:gd name="T5" fmla="*/ 11 h 14"/>
                  <a:gd name="T6" fmla="*/ 34 w 38"/>
                  <a:gd name="T7" fmla="*/ 11 h 14"/>
                  <a:gd name="T8" fmla="*/ 34 w 38"/>
                  <a:gd name="T9" fmla="*/ 3 h 14"/>
                </a:gdLst>
                <a:ahLst/>
                <a:cxnLst>
                  <a:cxn ang="0">
                    <a:pos x="T0" y="T1"/>
                  </a:cxn>
                  <a:cxn ang="0">
                    <a:pos x="T2" y="T3"/>
                  </a:cxn>
                  <a:cxn ang="0">
                    <a:pos x="T4" y="T5"/>
                  </a:cxn>
                  <a:cxn ang="0">
                    <a:pos x="T6" y="T7"/>
                  </a:cxn>
                  <a:cxn ang="0">
                    <a:pos x="T8" y="T9"/>
                  </a:cxn>
                </a:cxnLst>
                <a:rect l="0" t="0" r="r" b="b"/>
                <a:pathLst>
                  <a:path w="38" h="14">
                    <a:moveTo>
                      <a:pt x="34" y="3"/>
                    </a:moveTo>
                    <a:cubicBezTo>
                      <a:pt x="26" y="0"/>
                      <a:pt x="14" y="3"/>
                      <a:pt x="4" y="4"/>
                    </a:cubicBezTo>
                    <a:cubicBezTo>
                      <a:pt x="0" y="4"/>
                      <a:pt x="0" y="10"/>
                      <a:pt x="4" y="11"/>
                    </a:cubicBezTo>
                    <a:cubicBezTo>
                      <a:pt x="14" y="11"/>
                      <a:pt x="26" y="14"/>
                      <a:pt x="34" y="11"/>
                    </a:cubicBezTo>
                    <a:cubicBezTo>
                      <a:pt x="38" y="10"/>
                      <a:pt x="38"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0" name="Freeform 98"/>
              <p:cNvSpPr/>
              <p:nvPr/>
            </p:nvSpPr>
            <p:spPr bwMode="auto">
              <a:xfrm>
                <a:off x="5567758" y="3724584"/>
                <a:ext cx="107772" cy="38883"/>
              </a:xfrm>
              <a:custGeom>
                <a:avLst/>
                <a:gdLst>
                  <a:gd name="T0" fmla="*/ 30 w 34"/>
                  <a:gd name="T1" fmla="*/ 1 h 11"/>
                  <a:gd name="T2" fmla="*/ 16 w 34"/>
                  <a:gd name="T3" fmla="*/ 2 h 11"/>
                  <a:gd name="T4" fmla="*/ 2 w 34"/>
                  <a:gd name="T5" fmla="*/ 4 h 11"/>
                  <a:gd name="T6" fmla="*/ 1 w 34"/>
                  <a:gd name="T7" fmla="*/ 8 h 11"/>
                  <a:gd name="T8" fmla="*/ 17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1" y="2"/>
                      <a:pt x="16" y="2"/>
                    </a:cubicBezTo>
                    <a:cubicBezTo>
                      <a:pt x="11" y="2"/>
                      <a:pt x="6" y="2"/>
                      <a:pt x="2" y="4"/>
                    </a:cubicBezTo>
                    <a:cubicBezTo>
                      <a:pt x="0" y="5"/>
                      <a:pt x="0" y="7"/>
                      <a:pt x="1" y="8"/>
                    </a:cubicBezTo>
                    <a:cubicBezTo>
                      <a:pt x="6" y="11"/>
                      <a:pt x="12" y="11"/>
                      <a:pt x="17" y="11"/>
                    </a:cubicBezTo>
                    <a:cubicBezTo>
                      <a:pt x="22" y="11"/>
                      <a:pt x="28" y="11"/>
                      <a:pt x="32" y="7"/>
                    </a:cubicBezTo>
                    <a:cubicBezTo>
                      <a:pt x="34"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1" name="Freeform 99"/>
              <p:cNvSpPr/>
              <p:nvPr/>
            </p:nvSpPr>
            <p:spPr bwMode="auto">
              <a:xfrm>
                <a:off x="5720043" y="3729769"/>
                <a:ext cx="107772" cy="33698"/>
              </a:xfrm>
              <a:custGeom>
                <a:avLst/>
                <a:gdLst>
                  <a:gd name="T0" fmla="*/ 28 w 34"/>
                  <a:gd name="T1" fmla="*/ 0 h 10"/>
                  <a:gd name="T2" fmla="*/ 3 w 34"/>
                  <a:gd name="T3" fmla="*/ 3 h 10"/>
                  <a:gd name="T4" fmla="*/ 3 w 34"/>
                  <a:gd name="T5" fmla="*/ 8 h 10"/>
                  <a:gd name="T6" fmla="*/ 28 w 34"/>
                  <a:gd name="T7" fmla="*/ 10 h 10"/>
                  <a:gd name="T8" fmla="*/ 28 w 34"/>
                  <a:gd name="T9" fmla="*/ 0 h 10"/>
                </a:gdLst>
                <a:ahLst/>
                <a:cxnLst>
                  <a:cxn ang="0">
                    <a:pos x="T0" y="T1"/>
                  </a:cxn>
                  <a:cxn ang="0">
                    <a:pos x="T2" y="T3"/>
                  </a:cxn>
                  <a:cxn ang="0">
                    <a:pos x="T4" y="T5"/>
                  </a:cxn>
                  <a:cxn ang="0">
                    <a:pos x="T6" y="T7"/>
                  </a:cxn>
                  <a:cxn ang="0">
                    <a:pos x="T8" y="T9"/>
                  </a:cxn>
                </a:cxnLst>
                <a:rect l="0" t="0" r="r" b="b"/>
                <a:pathLst>
                  <a:path w="34" h="10">
                    <a:moveTo>
                      <a:pt x="28" y="0"/>
                    </a:moveTo>
                    <a:cubicBezTo>
                      <a:pt x="20" y="0"/>
                      <a:pt x="12" y="2"/>
                      <a:pt x="3" y="3"/>
                    </a:cubicBezTo>
                    <a:cubicBezTo>
                      <a:pt x="0" y="3"/>
                      <a:pt x="0" y="7"/>
                      <a:pt x="3" y="8"/>
                    </a:cubicBezTo>
                    <a:cubicBezTo>
                      <a:pt x="12" y="9"/>
                      <a:pt x="20" y="10"/>
                      <a:pt x="28" y="10"/>
                    </a:cubicBezTo>
                    <a:cubicBezTo>
                      <a:pt x="34" y="10"/>
                      <a:pt x="34" y="1"/>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2" name="Freeform 100"/>
              <p:cNvSpPr/>
              <p:nvPr/>
            </p:nvSpPr>
            <p:spPr bwMode="auto">
              <a:xfrm>
                <a:off x="5893415" y="3719400"/>
                <a:ext cx="110115" cy="44067"/>
              </a:xfrm>
              <a:custGeom>
                <a:avLst/>
                <a:gdLst>
                  <a:gd name="T0" fmla="*/ 32 w 35"/>
                  <a:gd name="T1" fmla="*/ 1 h 13"/>
                  <a:gd name="T2" fmla="*/ 19 w 35"/>
                  <a:gd name="T3" fmla="*/ 2 h 13"/>
                  <a:gd name="T4" fmla="*/ 4 w 35"/>
                  <a:gd name="T5" fmla="*/ 3 h 13"/>
                  <a:gd name="T6" fmla="*/ 3 w 35"/>
                  <a:gd name="T7" fmla="*/ 8 h 13"/>
                  <a:gd name="T8" fmla="*/ 33 w 35"/>
                  <a:gd name="T9" fmla="*/ 7 h 13"/>
                  <a:gd name="T10" fmla="*/ 32 w 35"/>
                  <a:gd name="T11" fmla="*/ 1 h 13"/>
                </a:gdLst>
                <a:ahLst/>
                <a:cxnLst>
                  <a:cxn ang="0">
                    <a:pos x="T0" y="T1"/>
                  </a:cxn>
                  <a:cxn ang="0">
                    <a:pos x="T2" y="T3"/>
                  </a:cxn>
                  <a:cxn ang="0">
                    <a:pos x="T4" y="T5"/>
                  </a:cxn>
                  <a:cxn ang="0">
                    <a:pos x="T6" y="T7"/>
                  </a:cxn>
                  <a:cxn ang="0">
                    <a:pos x="T8" y="T9"/>
                  </a:cxn>
                  <a:cxn ang="0">
                    <a:pos x="T10" y="T11"/>
                  </a:cxn>
                </a:cxnLst>
                <a:rect l="0" t="0" r="r" b="b"/>
                <a:pathLst>
                  <a:path w="35" h="13">
                    <a:moveTo>
                      <a:pt x="32" y="1"/>
                    </a:moveTo>
                    <a:cubicBezTo>
                      <a:pt x="28" y="0"/>
                      <a:pt x="23" y="2"/>
                      <a:pt x="19" y="2"/>
                    </a:cubicBezTo>
                    <a:cubicBezTo>
                      <a:pt x="14" y="3"/>
                      <a:pt x="9" y="3"/>
                      <a:pt x="4" y="3"/>
                    </a:cubicBezTo>
                    <a:cubicBezTo>
                      <a:pt x="1" y="3"/>
                      <a:pt x="0" y="8"/>
                      <a:pt x="3" y="8"/>
                    </a:cubicBezTo>
                    <a:cubicBezTo>
                      <a:pt x="12" y="10"/>
                      <a:pt x="26" y="13"/>
                      <a:pt x="33" y="7"/>
                    </a:cubicBezTo>
                    <a:cubicBezTo>
                      <a:pt x="35" y="5"/>
                      <a:pt x="34"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3" name="Freeform 101"/>
              <p:cNvSpPr/>
              <p:nvPr/>
            </p:nvSpPr>
            <p:spPr bwMode="auto">
              <a:xfrm>
                <a:off x="6073817" y="3721993"/>
                <a:ext cx="121829" cy="51843"/>
              </a:xfrm>
              <a:custGeom>
                <a:avLst/>
                <a:gdLst>
                  <a:gd name="T0" fmla="*/ 32 w 39"/>
                  <a:gd name="T1" fmla="*/ 0 h 15"/>
                  <a:gd name="T2" fmla="*/ 5 w 39"/>
                  <a:gd name="T3" fmla="*/ 2 h 15"/>
                  <a:gd name="T4" fmla="*/ 3 w 39"/>
                  <a:gd name="T5" fmla="*/ 7 h 15"/>
                  <a:gd name="T6" fmla="*/ 35 w 39"/>
                  <a:gd name="T7" fmla="*/ 7 h 15"/>
                  <a:gd name="T8" fmla="*/ 32 w 39"/>
                  <a:gd name="T9" fmla="*/ 0 h 15"/>
                </a:gdLst>
                <a:ahLst/>
                <a:cxnLst>
                  <a:cxn ang="0">
                    <a:pos x="T0" y="T1"/>
                  </a:cxn>
                  <a:cxn ang="0">
                    <a:pos x="T2" y="T3"/>
                  </a:cxn>
                  <a:cxn ang="0">
                    <a:pos x="T4" y="T5"/>
                  </a:cxn>
                  <a:cxn ang="0">
                    <a:pos x="T6" y="T7"/>
                  </a:cxn>
                  <a:cxn ang="0">
                    <a:pos x="T8" y="T9"/>
                  </a:cxn>
                </a:cxnLst>
                <a:rect l="0" t="0" r="r" b="b"/>
                <a:pathLst>
                  <a:path w="39" h="15">
                    <a:moveTo>
                      <a:pt x="32" y="0"/>
                    </a:moveTo>
                    <a:cubicBezTo>
                      <a:pt x="23" y="2"/>
                      <a:pt x="14" y="4"/>
                      <a:pt x="5" y="2"/>
                    </a:cubicBezTo>
                    <a:cubicBezTo>
                      <a:pt x="2" y="1"/>
                      <a:pt x="0" y="5"/>
                      <a:pt x="3" y="7"/>
                    </a:cubicBezTo>
                    <a:cubicBezTo>
                      <a:pt x="13" y="12"/>
                      <a:pt x="26" y="15"/>
                      <a:pt x="35" y="7"/>
                    </a:cubicBezTo>
                    <a:cubicBezTo>
                      <a:pt x="39" y="5"/>
                      <a:pt x="37"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4" name="Freeform 102"/>
              <p:cNvSpPr/>
              <p:nvPr/>
            </p:nvSpPr>
            <p:spPr bwMode="auto">
              <a:xfrm>
                <a:off x="6261246" y="3711625"/>
                <a:ext cx="126515" cy="44067"/>
              </a:xfrm>
              <a:custGeom>
                <a:avLst/>
                <a:gdLst>
                  <a:gd name="T0" fmla="*/ 34 w 40"/>
                  <a:gd name="T1" fmla="*/ 1 h 13"/>
                  <a:gd name="T2" fmla="*/ 19 w 40"/>
                  <a:gd name="T3" fmla="*/ 1 h 13"/>
                  <a:gd name="T4" fmla="*/ 5 w 40"/>
                  <a:gd name="T5" fmla="*/ 1 h 13"/>
                  <a:gd name="T6" fmla="*/ 4 w 40"/>
                  <a:gd name="T7" fmla="*/ 7 h 13"/>
                  <a:gd name="T8" fmla="*/ 35 w 40"/>
                  <a:gd name="T9" fmla="*/ 10 h 13"/>
                  <a:gd name="T10" fmla="*/ 34 w 40"/>
                  <a:gd name="T11" fmla="*/ 1 h 13"/>
                </a:gdLst>
                <a:ahLst/>
                <a:cxnLst>
                  <a:cxn ang="0">
                    <a:pos x="T0" y="T1"/>
                  </a:cxn>
                  <a:cxn ang="0">
                    <a:pos x="T2" y="T3"/>
                  </a:cxn>
                  <a:cxn ang="0">
                    <a:pos x="T4" y="T5"/>
                  </a:cxn>
                  <a:cxn ang="0">
                    <a:pos x="T6" y="T7"/>
                  </a:cxn>
                  <a:cxn ang="0">
                    <a:pos x="T8" y="T9"/>
                  </a:cxn>
                  <a:cxn ang="0">
                    <a:pos x="T10" y="T11"/>
                  </a:cxn>
                </a:cxnLst>
                <a:rect l="0" t="0" r="r" b="b"/>
                <a:pathLst>
                  <a:path w="40" h="13">
                    <a:moveTo>
                      <a:pt x="34" y="1"/>
                    </a:moveTo>
                    <a:cubicBezTo>
                      <a:pt x="29" y="1"/>
                      <a:pt x="24" y="1"/>
                      <a:pt x="19" y="1"/>
                    </a:cubicBezTo>
                    <a:cubicBezTo>
                      <a:pt x="14" y="1"/>
                      <a:pt x="10" y="1"/>
                      <a:pt x="5" y="1"/>
                    </a:cubicBezTo>
                    <a:cubicBezTo>
                      <a:pt x="1" y="0"/>
                      <a:pt x="0" y="6"/>
                      <a:pt x="4" y="7"/>
                    </a:cubicBezTo>
                    <a:cubicBezTo>
                      <a:pt x="13" y="10"/>
                      <a:pt x="26" y="13"/>
                      <a:pt x="35" y="10"/>
                    </a:cubicBezTo>
                    <a:cubicBezTo>
                      <a:pt x="40" y="8"/>
                      <a:pt x="39" y="2"/>
                      <a:pt x="3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5" name="Freeform 103"/>
              <p:cNvSpPr/>
              <p:nvPr/>
            </p:nvSpPr>
            <p:spPr bwMode="auto">
              <a:xfrm>
                <a:off x="6448675" y="3706440"/>
                <a:ext cx="126515" cy="46658"/>
              </a:xfrm>
              <a:custGeom>
                <a:avLst/>
                <a:gdLst>
                  <a:gd name="T0" fmla="*/ 36 w 40"/>
                  <a:gd name="T1" fmla="*/ 3 h 13"/>
                  <a:gd name="T2" fmla="*/ 4 w 40"/>
                  <a:gd name="T3" fmla="*/ 4 h 13"/>
                  <a:gd name="T4" fmla="*/ 4 w 40"/>
                  <a:gd name="T5" fmla="*/ 10 h 13"/>
                  <a:gd name="T6" fmla="*/ 36 w 40"/>
                  <a:gd name="T7" fmla="*/ 11 h 13"/>
                  <a:gd name="T8" fmla="*/ 36 w 40"/>
                  <a:gd name="T9" fmla="*/ 3 h 13"/>
                </a:gdLst>
                <a:ahLst/>
                <a:cxnLst>
                  <a:cxn ang="0">
                    <a:pos x="T0" y="T1"/>
                  </a:cxn>
                  <a:cxn ang="0">
                    <a:pos x="T2" y="T3"/>
                  </a:cxn>
                  <a:cxn ang="0">
                    <a:pos x="T4" y="T5"/>
                  </a:cxn>
                  <a:cxn ang="0">
                    <a:pos x="T6" y="T7"/>
                  </a:cxn>
                  <a:cxn ang="0">
                    <a:pos x="T8" y="T9"/>
                  </a:cxn>
                </a:cxnLst>
                <a:rect l="0" t="0" r="r" b="b"/>
                <a:pathLst>
                  <a:path w="40" h="13">
                    <a:moveTo>
                      <a:pt x="36" y="3"/>
                    </a:moveTo>
                    <a:cubicBezTo>
                      <a:pt x="26" y="0"/>
                      <a:pt x="14" y="2"/>
                      <a:pt x="4" y="4"/>
                    </a:cubicBezTo>
                    <a:cubicBezTo>
                      <a:pt x="0" y="4"/>
                      <a:pt x="0" y="9"/>
                      <a:pt x="4" y="10"/>
                    </a:cubicBezTo>
                    <a:cubicBezTo>
                      <a:pt x="14" y="11"/>
                      <a:pt x="26" y="13"/>
                      <a:pt x="36" y="11"/>
                    </a:cubicBezTo>
                    <a:cubicBezTo>
                      <a:pt x="40" y="10"/>
                      <a:pt x="40" y="4"/>
                      <a:pt x="3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6" name="Freeform 104"/>
              <p:cNvSpPr/>
              <p:nvPr/>
            </p:nvSpPr>
            <p:spPr bwMode="auto">
              <a:xfrm>
                <a:off x="6643132" y="3711625"/>
                <a:ext cx="121829" cy="38883"/>
              </a:xfrm>
              <a:custGeom>
                <a:avLst/>
                <a:gdLst>
                  <a:gd name="T0" fmla="*/ 34 w 38"/>
                  <a:gd name="T1" fmla="*/ 2 h 11"/>
                  <a:gd name="T2" fmla="*/ 20 w 38"/>
                  <a:gd name="T3" fmla="*/ 1 h 11"/>
                  <a:gd name="T4" fmla="*/ 4 w 38"/>
                  <a:gd name="T5" fmla="*/ 2 h 11"/>
                  <a:gd name="T6" fmla="*/ 4 w 38"/>
                  <a:gd name="T7" fmla="*/ 9 h 11"/>
                  <a:gd name="T8" fmla="*/ 20 w 38"/>
                  <a:gd name="T9" fmla="*/ 10 h 11"/>
                  <a:gd name="T10" fmla="*/ 34 w 38"/>
                  <a:gd name="T11" fmla="*/ 10 h 11"/>
                  <a:gd name="T12" fmla="*/ 34 w 38"/>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8" h="11">
                    <a:moveTo>
                      <a:pt x="34" y="2"/>
                    </a:moveTo>
                    <a:cubicBezTo>
                      <a:pt x="30" y="0"/>
                      <a:pt x="24" y="1"/>
                      <a:pt x="20" y="1"/>
                    </a:cubicBezTo>
                    <a:cubicBezTo>
                      <a:pt x="15" y="2"/>
                      <a:pt x="9" y="2"/>
                      <a:pt x="4" y="2"/>
                    </a:cubicBezTo>
                    <a:cubicBezTo>
                      <a:pt x="0" y="3"/>
                      <a:pt x="0" y="9"/>
                      <a:pt x="4" y="9"/>
                    </a:cubicBezTo>
                    <a:cubicBezTo>
                      <a:pt x="9" y="9"/>
                      <a:pt x="15" y="10"/>
                      <a:pt x="20" y="10"/>
                    </a:cubicBezTo>
                    <a:cubicBezTo>
                      <a:pt x="24" y="10"/>
                      <a:pt x="30" y="11"/>
                      <a:pt x="34" y="10"/>
                    </a:cubicBezTo>
                    <a:cubicBezTo>
                      <a:pt x="38" y="8"/>
                      <a:pt x="38" y="3"/>
                      <a:pt x="3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7" name="Freeform 105"/>
              <p:cNvSpPr/>
              <p:nvPr/>
            </p:nvSpPr>
            <p:spPr bwMode="auto">
              <a:xfrm>
                <a:off x="6828219" y="3711625"/>
                <a:ext cx="93715" cy="44067"/>
              </a:xfrm>
              <a:custGeom>
                <a:avLst/>
                <a:gdLst>
                  <a:gd name="T0" fmla="*/ 27 w 30"/>
                  <a:gd name="T1" fmla="*/ 3 h 13"/>
                  <a:gd name="T2" fmla="*/ 17 w 30"/>
                  <a:gd name="T3" fmla="*/ 2 h 13"/>
                  <a:gd name="T4" fmla="*/ 5 w 30"/>
                  <a:gd name="T5" fmla="*/ 1 h 13"/>
                  <a:gd name="T6" fmla="*/ 3 w 30"/>
                  <a:gd name="T7" fmla="*/ 7 h 13"/>
                  <a:gd name="T8" fmla="*/ 28 w 30"/>
                  <a:gd name="T9" fmla="*/ 8 h 13"/>
                  <a:gd name="T10" fmla="*/ 27 w 30"/>
                  <a:gd name="T11" fmla="*/ 3 h 13"/>
                </a:gdLst>
                <a:ahLst/>
                <a:cxnLst>
                  <a:cxn ang="0">
                    <a:pos x="T0" y="T1"/>
                  </a:cxn>
                  <a:cxn ang="0">
                    <a:pos x="T2" y="T3"/>
                  </a:cxn>
                  <a:cxn ang="0">
                    <a:pos x="T4" y="T5"/>
                  </a:cxn>
                  <a:cxn ang="0">
                    <a:pos x="T6" y="T7"/>
                  </a:cxn>
                  <a:cxn ang="0">
                    <a:pos x="T8" y="T9"/>
                  </a:cxn>
                  <a:cxn ang="0">
                    <a:pos x="T10" y="T11"/>
                  </a:cxn>
                </a:cxnLst>
                <a:rect l="0" t="0" r="r" b="b"/>
                <a:pathLst>
                  <a:path w="30" h="13">
                    <a:moveTo>
                      <a:pt x="27" y="3"/>
                    </a:moveTo>
                    <a:cubicBezTo>
                      <a:pt x="24" y="2"/>
                      <a:pt x="20" y="2"/>
                      <a:pt x="17" y="2"/>
                    </a:cubicBezTo>
                    <a:cubicBezTo>
                      <a:pt x="13" y="2"/>
                      <a:pt x="9" y="2"/>
                      <a:pt x="5" y="1"/>
                    </a:cubicBezTo>
                    <a:cubicBezTo>
                      <a:pt x="1" y="0"/>
                      <a:pt x="0" y="5"/>
                      <a:pt x="3" y="7"/>
                    </a:cubicBezTo>
                    <a:cubicBezTo>
                      <a:pt x="10" y="9"/>
                      <a:pt x="21" y="13"/>
                      <a:pt x="28" y="8"/>
                    </a:cubicBezTo>
                    <a:cubicBezTo>
                      <a:pt x="30" y="7"/>
                      <a:pt x="30" y="3"/>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8" name="Freeform 106"/>
              <p:cNvSpPr/>
              <p:nvPr/>
            </p:nvSpPr>
            <p:spPr bwMode="auto">
              <a:xfrm>
                <a:off x="6978163" y="3696072"/>
                <a:ext cx="114801" cy="38883"/>
              </a:xfrm>
              <a:custGeom>
                <a:avLst/>
                <a:gdLst>
                  <a:gd name="T0" fmla="*/ 32 w 36"/>
                  <a:gd name="T1" fmla="*/ 2 h 11"/>
                  <a:gd name="T2" fmla="*/ 19 w 36"/>
                  <a:gd name="T3" fmla="*/ 2 h 11"/>
                  <a:gd name="T4" fmla="*/ 4 w 36"/>
                  <a:gd name="T5" fmla="*/ 5 h 11"/>
                  <a:gd name="T6" fmla="*/ 5 w 36"/>
                  <a:gd name="T7" fmla="*/ 11 h 11"/>
                  <a:gd name="T8" fmla="*/ 20 w 36"/>
                  <a:gd name="T9" fmla="*/ 11 h 11"/>
                  <a:gd name="T10" fmla="*/ 33 w 36"/>
                  <a:gd name="T11" fmla="*/ 8 h 11"/>
                  <a:gd name="T12" fmla="*/ 32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2" y="2"/>
                    </a:moveTo>
                    <a:cubicBezTo>
                      <a:pt x="28" y="0"/>
                      <a:pt x="24" y="1"/>
                      <a:pt x="19" y="2"/>
                    </a:cubicBezTo>
                    <a:cubicBezTo>
                      <a:pt x="14" y="3"/>
                      <a:pt x="9" y="4"/>
                      <a:pt x="4" y="5"/>
                    </a:cubicBezTo>
                    <a:cubicBezTo>
                      <a:pt x="0" y="5"/>
                      <a:pt x="1" y="11"/>
                      <a:pt x="5" y="11"/>
                    </a:cubicBezTo>
                    <a:cubicBezTo>
                      <a:pt x="10" y="11"/>
                      <a:pt x="15" y="11"/>
                      <a:pt x="20" y="11"/>
                    </a:cubicBezTo>
                    <a:cubicBezTo>
                      <a:pt x="25" y="10"/>
                      <a:pt x="30" y="11"/>
                      <a:pt x="33" y="8"/>
                    </a:cubicBezTo>
                    <a:cubicBezTo>
                      <a:pt x="36" y="6"/>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9" name="Freeform 107"/>
              <p:cNvSpPr/>
              <p:nvPr/>
            </p:nvSpPr>
            <p:spPr bwMode="auto">
              <a:xfrm>
                <a:off x="7167934" y="3696072"/>
                <a:ext cx="105430" cy="46658"/>
              </a:xfrm>
              <a:custGeom>
                <a:avLst/>
                <a:gdLst>
                  <a:gd name="T0" fmla="*/ 32 w 33"/>
                  <a:gd name="T1" fmla="*/ 6 h 13"/>
                  <a:gd name="T2" fmla="*/ 4 w 33"/>
                  <a:gd name="T3" fmla="*/ 6 h 13"/>
                  <a:gd name="T4" fmla="*/ 6 w 33"/>
                  <a:gd name="T5" fmla="*/ 12 h 13"/>
                  <a:gd name="T6" fmla="*/ 20 w 33"/>
                  <a:gd name="T7" fmla="*/ 11 h 13"/>
                  <a:gd name="T8" fmla="*/ 31 w 33"/>
                  <a:gd name="T9" fmla="*/ 10 h 13"/>
                  <a:gd name="T10" fmla="*/ 32 w 33"/>
                  <a:gd name="T11" fmla="*/ 6 h 13"/>
                </a:gdLst>
                <a:ahLst/>
                <a:cxnLst>
                  <a:cxn ang="0">
                    <a:pos x="T0" y="T1"/>
                  </a:cxn>
                  <a:cxn ang="0">
                    <a:pos x="T2" y="T3"/>
                  </a:cxn>
                  <a:cxn ang="0">
                    <a:pos x="T4" y="T5"/>
                  </a:cxn>
                  <a:cxn ang="0">
                    <a:pos x="T6" y="T7"/>
                  </a:cxn>
                  <a:cxn ang="0">
                    <a:pos x="T8" y="T9"/>
                  </a:cxn>
                  <a:cxn ang="0">
                    <a:pos x="T10" y="T11"/>
                  </a:cxn>
                </a:cxnLst>
                <a:rect l="0" t="0" r="r" b="b"/>
                <a:pathLst>
                  <a:path w="33" h="13">
                    <a:moveTo>
                      <a:pt x="32" y="6"/>
                    </a:moveTo>
                    <a:cubicBezTo>
                      <a:pt x="25" y="0"/>
                      <a:pt x="11" y="3"/>
                      <a:pt x="4" y="6"/>
                    </a:cubicBezTo>
                    <a:cubicBezTo>
                      <a:pt x="0" y="7"/>
                      <a:pt x="2" y="13"/>
                      <a:pt x="6" y="12"/>
                    </a:cubicBezTo>
                    <a:cubicBezTo>
                      <a:pt x="10" y="11"/>
                      <a:pt x="15" y="11"/>
                      <a:pt x="20" y="11"/>
                    </a:cubicBezTo>
                    <a:cubicBezTo>
                      <a:pt x="24" y="11"/>
                      <a:pt x="27" y="12"/>
                      <a:pt x="31" y="10"/>
                    </a:cubicBezTo>
                    <a:cubicBezTo>
                      <a:pt x="33" y="9"/>
                      <a:pt x="33" y="7"/>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0" name="Freeform 108"/>
              <p:cNvSpPr/>
              <p:nvPr/>
            </p:nvSpPr>
            <p:spPr bwMode="auto">
              <a:xfrm>
                <a:off x="7341306" y="3696072"/>
                <a:ext cx="107772" cy="38883"/>
              </a:xfrm>
              <a:custGeom>
                <a:avLst/>
                <a:gdLst>
                  <a:gd name="T0" fmla="*/ 32 w 34"/>
                  <a:gd name="T1" fmla="*/ 3 h 11"/>
                  <a:gd name="T2" fmla="*/ 19 w 34"/>
                  <a:gd name="T3" fmla="*/ 1 h 11"/>
                  <a:gd name="T4" fmla="*/ 3 w 34"/>
                  <a:gd name="T5" fmla="*/ 2 h 11"/>
                  <a:gd name="T6" fmla="*/ 3 w 34"/>
                  <a:gd name="T7" fmla="*/ 8 h 11"/>
                  <a:gd name="T8" fmla="*/ 19 w 34"/>
                  <a:gd name="T9" fmla="*/ 10 h 11"/>
                  <a:gd name="T10" fmla="*/ 32 w 34"/>
                  <a:gd name="T11" fmla="*/ 7 h 11"/>
                  <a:gd name="T12" fmla="*/ 32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2" y="3"/>
                    </a:moveTo>
                    <a:cubicBezTo>
                      <a:pt x="28" y="0"/>
                      <a:pt x="24" y="1"/>
                      <a:pt x="19" y="1"/>
                    </a:cubicBezTo>
                    <a:cubicBezTo>
                      <a:pt x="13" y="1"/>
                      <a:pt x="8" y="2"/>
                      <a:pt x="3" y="2"/>
                    </a:cubicBezTo>
                    <a:cubicBezTo>
                      <a:pt x="0" y="3"/>
                      <a:pt x="0" y="8"/>
                      <a:pt x="3" y="8"/>
                    </a:cubicBezTo>
                    <a:cubicBezTo>
                      <a:pt x="8" y="9"/>
                      <a:pt x="13" y="9"/>
                      <a:pt x="19" y="10"/>
                    </a:cubicBezTo>
                    <a:cubicBezTo>
                      <a:pt x="24" y="10"/>
                      <a:pt x="28" y="11"/>
                      <a:pt x="32" y="7"/>
                    </a:cubicBezTo>
                    <a:cubicBezTo>
                      <a:pt x="34" y="6"/>
                      <a:pt x="34" y="4"/>
                      <a:pt x="3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1" name="Freeform 109"/>
              <p:cNvSpPr/>
              <p:nvPr/>
            </p:nvSpPr>
            <p:spPr bwMode="auto">
              <a:xfrm>
                <a:off x="7519364" y="3683110"/>
                <a:ext cx="119487" cy="51843"/>
              </a:xfrm>
              <a:custGeom>
                <a:avLst/>
                <a:gdLst>
                  <a:gd name="T0" fmla="*/ 32 w 38"/>
                  <a:gd name="T1" fmla="*/ 1 h 15"/>
                  <a:gd name="T2" fmla="*/ 19 w 38"/>
                  <a:gd name="T3" fmla="*/ 3 h 15"/>
                  <a:gd name="T4" fmla="*/ 6 w 38"/>
                  <a:gd name="T5" fmla="*/ 2 h 15"/>
                  <a:gd name="T6" fmla="*/ 4 w 38"/>
                  <a:gd name="T7" fmla="*/ 8 h 15"/>
                  <a:gd name="T8" fmla="*/ 35 w 38"/>
                  <a:gd name="T9" fmla="*/ 8 h 15"/>
                  <a:gd name="T10" fmla="*/ 32 w 38"/>
                  <a:gd name="T11" fmla="*/ 1 h 15"/>
                </a:gdLst>
                <a:ahLst/>
                <a:cxnLst>
                  <a:cxn ang="0">
                    <a:pos x="T0" y="T1"/>
                  </a:cxn>
                  <a:cxn ang="0">
                    <a:pos x="T2" y="T3"/>
                  </a:cxn>
                  <a:cxn ang="0">
                    <a:pos x="T4" y="T5"/>
                  </a:cxn>
                  <a:cxn ang="0">
                    <a:pos x="T6" y="T7"/>
                  </a:cxn>
                  <a:cxn ang="0">
                    <a:pos x="T8" y="T9"/>
                  </a:cxn>
                  <a:cxn ang="0">
                    <a:pos x="T10" y="T11"/>
                  </a:cxn>
                </a:cxnLst>
                <a:rect l="0" t="0" r="r" b="b"/>
                <a:pathLst>
                  <a:path w="38" h="15">
                    <a:moveTo>
                      <a:pt x="32" y="1"/>
                    </a:moveTo>
                    <a:cubicBezTo>
                      <a:pt x="28" y="0"/>
                      <a:pt x="24" y="2"/>
                      <a:pt x="19" y="3"/>
                    </a:cubicBezTo>
                    <a:cubicBezTo>
                      <a:pt x="15" y="3"/>
                      <a:pt x="10" y="3"/>
                      <a:pt x="6" y="2"/>
                    </a:cubicBezTo>
                    <a:cubicBezTo>
                      <a:pt x="3" y="2"/>
                      <a:pt x="0" y="6"/>
                      <a:pt x="4" y="8"/>
                    </a:cubicBezTo>
                    <a:cubicBezTo>
                      <a:pt x="12" y="12"/>
                      <a:pt x="27" y="15"/>
                      <a:pt x="35" y="8"/>
                    </a:cubicBezTo>
                    <a:cubicBezTo>
                      <a:pt x="38" y="5"/>
                      <a:pt x="35" y="1"/>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2" name="Freeform 110"/>
              <p:cNvSpPr/>
              <p:nvPr/>
            </p:nvSpPr>
            <p:spPr bwMode="auto">
              <a:xfrm>
                <a:off x="7891880" y="3382424"/>
                <a:ext cx="103086" cy="31106"/>
              </a:xfrm>
              <a:custGeom>
                <a:avLst/>
                <a:gdLst>
                  <a:gd name="T0" fmla="*/ 30 w 33"/>
                  <a:gd name="T1" fmla="*/ 1 h 9"/>
                  <a:gd name="T2" fmla="*/ 17 w 33"/>
                  <a:gd name="T3" fmla="*/ 1 h 9"/>
                  <a:gd name="T4" fmla="*/ 2 w 33"/>
                  <a:gd name="T5" fmla="*/ 4 h 9"/>
                  <a:gd name="T6" fmla="*/ 3 w 33"/>
                  <a:gd name="T7" fmla="*/ 9 h 9"/>
                  <a:gd name="T8" fmla="*/ 18 w 33"/>
                  <a:gd name="T9" fmla="*/ 9 h 9"/>
                  <a:gd name="T10" fmla="*/ 31 w 33"/>
                  <a:gd name="T11" fmla="*/ 6 h 9"/>
                  <a:gd name="T12" fmla="*/ 30 w 3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3" h="9">
                    <a:moveTo>
                      <a:pt x="30" y="1"/>
                    </a:moveTo>
                    <a:cubicBezTo>
                      <a:pt x="26" y="0"/>
                      <a:pt x="22" y="1"/>
                      <a:pt x="17" y="1"/>
                    </a:cubicBezTo>
                    <a:cubicBezTo>
                      <a:pt x="12" y="2"/>
                      <a:pt x="7" y="3"/>
                      <a:pt x="2" y="4"/>
                    </a:cubicBezTo>
                    <a:cubicBezTo>
                      <a:pt x="0" y="5"/>
                      <a:pt x="0" y="9"/>
                      <a:pt x="3" y="9"/>
                    </a:cubicBezTo>
                    <a:cubicBezTo>
                      <a:pt x="8" y="9"/>
                      <a:pt x="13" y="9"/>
                      <a:pt x="18" y="9"/>
                    </a:cubicBezTo>
                    <a:cubicBezTo>
                      <a:pt x="23" y="9"/>
                      <a:pt x="27" y="9"/>
                      <a:pt x="31" y="6"/>
                    </a:cubicBezTo>
                    <a:cubicBezTo>
                      <a:pt x="33"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3" name="Freeform 111"/>
              <p:cNvSpPr/>
              <p:nvPr/>
            </p:nvSpPr>
            <p:spPr bwMode="auto">
              <a:xfrm>
                <a:off x="8055881" y="3353911"/>
                <a:ext cx="100744" cy="38883"/>
              </a:xfrm>
              <a:custGeom>
                <a:avLst/>
                <a:gdLst>
                  <a:gd name="T0" fmla="*/ 30 w 32"/>
                  <a:gd name="T1" fmla="*/ 2 h 11"/>
                  <a:gd name="T2" fmla="*/ 18 w 32"/>
                  <a:gd name="T3" fmla="*/ 2 h 11"/>
                  <a:gd name="T4" fmla="*/ 4 w 32"/>
                  <a:gd name="T5" fmla="*/ 5 h 11"/>
                  <a:gd name="T6" fmla="*/ 4 w 32"/>
                  <a:gd name="T7" fmla="*/ 11 h 11"/>
                  <a:gd name="T8" fmla="*/ 19 w 32"/>
                  <a:gd name="T9" fmla="*/ 10 h 11"/>
                  <a:gd name="T10" fmla="*/ 31 w 32"/>
                  <a:gd name="T11" fmla="*/ 7 h 11"/>
                  <a:gd name="T12" fmla="*/ 30 w 32"/>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2" h="11">
                    <a:moveTo>
                      <a:pt x="30" y="2"/>
                    </a:moveTo>
                    <a:cubicBezTo>
                      <a:pt x="26" y="0"/>
                      <a:pt x="22" y="2"/>
                      <a:pt x="18" y="2"/>
                    </a:cubicBezTo>
                    <a:cubicBezTo>
                      <a:pt x="13" y="3"/>
                      <a:pt x="8" y="4"/>
                      <a:pt x="4" y="5"/>
                    </a:cubicBezTo>
                    <a:cubicBezTo>
                      <a:pt x="0" y="6"/>
                      <a:pt x="1" y="10"/>
                      <a:pt x="4" y="11"/>
                    </a:cubicBezTo>
                    <a:cubicBezTo>
                      <a:pt x="9" y="11"/>
                      <a:pt x="14" y="10"/>
                      <a:pt x="19" y="10"/>
                    </a:cubicBezTo>
                    <a:cubicBezTo>
                      <a:pt x="23" y="10"/>
                      <a:pt x="28" y="10"/>
                      <a:pt x="31" y="7"/>
                    </a:cubicBezTo>
                    <a:cubicBezTo>
                      <a:pt x="32" y="6"/>
                      <a:pt x="32" y="3"/>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4" name="Freeform 112"/>
              <p:cNvSpPr/>
              <p:nvPr/>
            </p:nvSpPr>
            <p:spPr bwMode="auto">
              <a:xfrm>
                <a:off x="8210510" y="3330581"/>
                <a:ext cx="131200" cy="38883"/>
              </a:xfrm>
              <a:custGeom>
                <a:avLst/>
                <a:gdLst>
                  <a:gd name="T0" fmla="*/ 39 w 42"/>
                  <a:gd name="T1" fmla="*/ 1 h 11"/>
                  <a:gd name="T2" fmla="*/ 22 w 42"/>
                  <a:gd name="T3" fmla="*/ 2 h 11"/>
                  <a:gd name="T4" fmla="*/ 3 w 42"/>
                  <a:gd name="T5" fmla="*/ 5 h 11"/>
                  <a:gd name="T6" fmla="*/ 4 w 42"/>
                  <a:gd name="T7" fmla="*/ 11 h 11"/>
                  <a:gd name="T8" fmla="*/ 24 w 42"/>
                  <a:gd name="T9" fmla="*/ 10 h 11"/>
                  <a:gd name="T10" fmla="*/ 40 w 42"/>
                  <a:gd name="T11" fmla="*/ 7 h 11"/>
                  <a:gd name="T12" fmla="*/ 39 w 42"/>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42" h="11">
                    <a:moveTo>
                      <a:pt x="39" y="1"/>
                    </a:moveTo>
                    <a:cubicBezTo>
                      <a:pt x="33" y="0"/>
                      <a:pt x="28" y="1"/>
                      <a:pt x="22" y="2"/>
                    </a:cubicBezTo>
                    <a:cubicBezTo>
                      <a:pt x="16" y="3"/>
                      <a:pt x="10" y="4"/>
                      <a:pt x="3" y="5"/>
                    </a:cubicBezTo>
                    <a:cubicBezTo>
                      <a:pt x="0" y="6"/>
                      <a:pt x="1" y="11"/>
                      <a:pt x="4" y="11"/>
                    </a:cubicBezTo>
                    <a:cubicBezTo>
                      <a:pt x="11" y="11"/>
                      <a:pt x="17" y="10"/>
                      <a:pt x="24" y="10"/>
                    </a:cubicBezTo>
                    <a:cubicBezTo>
                      <a:pt x="29" y="10"/>
                      <a:pt x="34" y="10"/>
                      <a:pt x="40" y="7"/>
                    </a:cubicBezTo>
                    <a:cubicBezTo>
                      <a:pt x="42" y="6"/>
                      <a:pt x="42" y="2"/>
                      <a:pt x="3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5" name="Freeform 113"/>
              <p:cNvSpPr/>
              <p:nvPr/>
            </p:nvSpPr>
            <p:spPr bwMode="auto">
              <a:xfrm>
                <a:off x="4621240" y="2827709"/>
                <a:ext cx="89029" cy="33698"/>
              </a:xfrm>
              <a:custGeom>
                <a:avLst/>
                <a:gdLst>
                  <a:gd name="T0" fmla="*/ 27 w 28"/>
                  <a:gd name="T1" fmla="*/ 3 h 10"/>
                  <a:gd name="T2" fmla="*/ 17 w 28"/>
                  <a:gd name="T3" fmla="*/ 1 h 10"/>
                  <a:gd name="T4" fmla="*/ 4 w 28"/>
                  <a:gd name="T5" fmla="*/ 2 h 10"/>
                  <a:gd name="T6" fmla="*/ 4 w 28"/>
                  <a:gd name="T7" fmla="*/ 8 h 10"/>
                  <a:gd name="T8" fmla="*/ 17 w 28"/>
                  <a:gd name="T9" fmla="*/ 9 h 10"/>
                  <a:gd name="T10" fmla="*/ 27 w 28"/>
                  <a:gd name="T11" fmla="*/ 7 h 10"/>
                  <a:gd name="T12" fmla="*/ 27 w 28"/>
                  <a:gd name="T13" fmla="*/ 3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7" y="3"/>
                    </a:moveTo>
                    <a:cubicBezTo>
                      <a:pt x="24" y="0"/>
                      <a:pt x="20" y="1"/>
                      <a:pt x="17" y="1"/>
                    </a:cubicBezTo>
                    <a:cubicBezTo>
                      <a:pt x="13" y="1"/>
                      <a:pt x="9" y="1"/>
                      <a:pt x="4" y="2"/>
                    </a:cubicBezTo>
                    <a:cubicBezTo>
                      <a:pt x="0" y="2"/>
                      <a:pt x="0" y="8"/>
                      <a:pt x="4" y="8"/>
                    </a:cubicBezTo>
                    <a:cubicBezTo>
                      <a:pt x="9" y="9"/>
                      <a:pt x="13" y="9"/>
                      <a:pt x="17" y="9"/>
                    </a:cubicBezTo>
                    <a:cubicBezTo>
                      <a:pt x="20" y="9"/>
                      <a:pt x="24" y="10"/>
                      <a:pt x="27" y="7"/>
                    </a:cubicBezTo>
                    <a:cubicBezTo>
                      <a:pt x="28" y="6"/>
                      <a:pt x="28" y="4"/>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6" name="Freeform 114"/>
              <p:cNvSpPr/>
              <p:nvPr/>
            </p:nvSpPr>
            <p:spPr bwMode="auto">
              <a:xfrm>
                <a:off x="4775869" y="2835486"/>
                <a:ext cx="103086" cy="33698"/>
              </a:xfrm>
              <a:custGeom>
                <a:avLst/>
                <a:gdLst>
                  <a:gd name="T0" fmla="*/ 31 w 33"/>
                  <a:gd name="T1" fmla="*/ 2 h 10"/>
                  <a:gd name="T2" fmla="*/ 19 w 33"/>
                  <a:gd name="T3" fmla="*/ 1 h 10"/>
                  <a:gd name="T4" fmla="*/ 4 w 33"/>
                  <a:gd name="T5" fmla="*/ 2 h 10"/>
                  <a:gd name="T6" fmla="*/ 4 w 33"/>
                  <a:gd name="T7" fmla="*/ 9 h 10"/>
                  <a:gd name="T8" fmla="*/ 19 w 33"/>
                  <a:gd name="T9" fmla="*/ 10 h 10"/>
                  <a:gd name="T10" fmla="*/ 31 w 33"/>
                  <a:gd name="T11" fmla="*/ 8 h 10"/>
                  <a:gd name="T12" fmla="*/ 31 w 33"/>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3" h="10">
                    <a:moveTo>
                      <a:pt x="31" y="2"/>
                    </a:moveTo>
                    <a:cubicBezTo>
                      <a:pt x="27" y="0"/>
                      <a:pt x="23" y="1"/>
                      <a:pt x="19" y="1"/>
                    </a:cubicBezTo>
                    <a:cubicBezTo>
                      <a:pt x="14" y="1"/>
                      <a:pt x="9" y="1"/>
                      <a:pt x="4" y="2"/>
                    </a:cubicBezTo>
                    <a:cubicBezTo>
                      <a:pt x="0" y="2"/>
                      <a:pt x="0" y="8"/>
                      <a:pt x="4" y="9"/>
                    </a:cubicBezTo>
                    <a:cubicBezTo>
                      <a:pt x="9" y="9"/>
                      <a:pt x="14" y="9"/>
                      <a:pt x="19" y="10"/>
                    </a:cubicBezTo>
                    <a:cubicBezTo>
                      <a:pt x="23" y="10"/>
                      <a:pt x="27" y="10"/>
                      <a:pt x="31" y="8"/>
                    </a:cubicBezTo>
                    <a:cubicBezTo>
                      <a:pt x="33" y="7"/>
                      <a:pt x="33" y="3"/>
                      <a:pt x="3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7" name="Freeform 115"/>
              <p:cNvSpPr/>
              <p:nvPr/>
            </p:nvSpPr>
            <p:spPr bwMode="auto">
              <a:xfrm>
                <a:off x="4937526" y="2835486"/>
                <a:ext cx="110115" cy="41474"/>
              </a:xfrm>
              <a:custGeom>
                <a:avLst/>
                <a:gdLst>
                  <a:gd name="T0" fmla="*/ 32 w 35"/>
                  <a:gd name="T1" fmla="*/ 1 h 12"/>
                  <a:gd name="T2" fmla="*/ 19 w 35"/>
                  <a:gd name="T3" fmla="*/ 2 h 12"/>
                  <a:gd name="T4" fmla="*/ 5 w 35"/>
                  <a:gd name="T5" fmla="*/ 2 h 12"/>
                  <a:gd name="T6" fmla="*/ 4 w 35"/>
                  <a:gd name="T7" fmla="*/ 8 h 12"/>
                  <a:gd name="T8" fmla="*/ 33 w 35"/>
                  <a:gd name="T9" fmla="*/ 7 h 12"/>
                  <a:gd name="T10" fmla="*/ 32 w 35"/>
                  <a:gd name="T11" fmla="*/ 1 h 12"/>
                </a:gdLst>
                <a:ahLst/>
                <a:cxnLst>
                  <a:cxn ang="0">
                    <a:pos x="T0" y="T1"/>
                  </a:cxn>
                  <a:cxn ang="0">
                    <a:pos x="T2" y="T3"/>
                  </a:cxn>
                  <a:cxn ang="0">
                    <a:pos x="T4" y="T5"/>
                  </a:cxn>
                  <a:cxn ang="0">
                    <a:pos x="T6" y="T7"/>
                  </a:cxn>
                  <a:cxn ang="0">
                    <a:pos x="T8" y="T9"/>
                  </a:cxn>
                  <a:cxn ang="0">
                    <a:pos x="T10" y="T11"/>
                  </a:cxn>
                </a:cxnLst>
                <a:rect l="0" t="0" r="r" b="b"/>
                <a:pathLst>
                  <a:path w="35" h="12">
                    <a:moveTo>
                      <a:pt x="32" y="1"/>
                    </a:moveTo>
                    <a:cubicBezTo>
                      <a:pt x="28" y="0"/>
                      <a:pt x="23" y="1"/>
                      <a:pt x="19" y="2"/>
                    </a:cubicBezTo>
                    <a:cubicBezTo>
                      <a:pt x="14" y="2"/>
                      <a:pt x="9" y="2"/>
                      <a:pt x="5" y="2"/>
                    </a:cubicBezTo>
                    <a:cubicBezTo>
                      <a:pt x="1" y="2"/>
                      <a:pt x="0" y="7"/>
                      <a:pt x="4" y="8"/>
                    </a:cubicBezTo>
                    <a:cubicBezTo>
                      <a:pt x="12" y="10"/>
                      <a:pt x="25" y="12"/>
                      <a:pt x="33" y="7"/>
                    </a:cubicBezTo>
                    <a:cubicBezTo>
                      <a:pt x="35" y="5"/>
                      <a:pt x="35"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8" name="Freeform 116"/>
              <p:cNvSpPr/>
              <p:nvPr/>
            </p:nvSpPr>
            <p:spPr bwMode="auto">
              <a:xfrm>
                <a:off x="5101527" y="2825118"/>
                <a:ext cx="100744" cy="41474"/>
              </a:xfrm>
              <a:custGeom>
                <a:avLst/>
                <a:gdLst>
                  <a:gd name="T0" fmla="*/ 29 w 32"/>
                  <a:gd name="T1" fmla="*/ 1 h 12"/>
                  <a:gd name="T2" fmla="*/ 18 w 32"/>
                  <a:gd name="T3" fmla="*/ 2 h 12"/>
                  <a:gd name="T4" fmla="*/ 4 w 32"/>
                  <a:gd name="T5" fmla="*/ 3 h 12"/>
                  <a:gd name="T6" fmla="*/ 3 w 32"/>
                  <a:gd name="T7" fmla="*/ 9 h 12"/>
                  <a:gd name="T8" fmla="*/ 31 w 32"/>
                  <a:gd name="T9" fmla="*/ 6 h 12"/>
                  <a:gd name="T10" fmla="*/ 29 w 32"/>
                  <a:gd name="T11" fmla="*/ 1 h 12"/>
                </a:gdLst>
                <a:ahLst/>
                <a:cxnLst>
                  <a:cxn ang="0">
                    <a:pos x="T0" y="T1"/>
                  </a:cxn>
                  <a:cxn ang="0">
                    <a:pos x="T2" y="T3"/>
                  </a:cxn>
                  <a:cxn ang="0">
                    <a:pos x="T4" y="T5"/>
                  </a:cxn>
                  <a:cxn ang="0">
                    <a:pos x="T6" y="T7"/>
                  </a:cxn>
                  <a:cxn ang="0">
                    <a:pos x="T8" y="T9"/>
                  </a:cxn>
                  <a:cxn ang="0">
                    <a:pos x="T10" y="T11"/>
                  </a:cxn>
                </a:cxnLst>
                <a:rect l="0" t="0" r="r" b="b"/>
                <a:pathLst>
                  <a:path w="32" h="12">
                    <a:moveTo>
                      <a:pt x="29" y="1"/>
                    </a:moveTo>
                    <a:cubicBezTo>
                      <a:pt x="25" y="0"/>
                      <a:pt x="22" y="1"/>
                      <a:pt x="18" y="2"/>
                    </a:cubicBezTo>
                    <a:cubicBezTo>
                      <a:pt x="13" y="3"/>
                      <a:pt x="8" y="3"/>
                      <a:pt x="4" y="3"/>
                    </a:cubicBezTo>
                    <a:cubicBezTo>
                      <a:pt x="0" y="3"/>
                      <a:pt x="0" y="8"/>
                      <a:pt x="3" y="9"/>
                    </a:cubicBezTo>
                    <a:cubicBezTo>
                      <a:pt x="10" y="11"/>
                      <a:pt x="24" y="12"/>
                      <a:pt x="31" y="6"/>
                    </a:cubicBezTo>
                    <a:cubicBezTo>
                      <a:pt x="32" y="5"/>
                      <a:pt x="32" y="1"/>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9" name="Freeform 117"/>
              <p:cNvSpPr/>
              <p:nvPr/>
            </p:nvSpPr>
            <p:spPr bwMode="auto">
              <a:xfrm>
                <a:off x="5237413" y="2817341"/>
                <a:ext cx="105430" cy="38883"/>
              </a:xfrm>
              <a:custGeom>
                <a:avLst/>
                <a:gdLst>
                  <a:gd name="T0" fmla="*/ 31 w 34"/>
                  <a:gd name="T1" fmla="*/ 1 h 11"/>
                  <a:gd name="T2" fmla="*/ 19 w 34"/>
                  <a:gd name="T3" fmla="*/ 2 h 11"/>
                  <a:gd name="T4" fmla="*/ 5 w 34"/>
                  <a:gd name="T5" fmla="*/ 2 h 11"/>
                  <a:gd name="T6" fmla="*/ 4 w 34"/>
                  <a:gd name="T7" fmla="*/ 9 h 11"/>
                  <a:gd name="T8" fmla="*/ 19 w 34"/>
                  <a:gd name="T9" fmla="*/ 10 h 11"/>
                  <a:gd name="T10" fmla="*/ 32 w 34"/>
                  <a:gd name="T11" fmla="*/ 7 h 11"/>
                  <a:gd name="T12" fmla="*/ 31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1"/>
                    </a:moveTo>
                    <a:cubicBezTo>
                      <a:pt x="27" y="0"/>
                      <a:pt x="23" y="1"/>
                      <a:pt x="19" y="2"/>
                    </a:cubicBezTo>
                    <a:cubicBezTo>
                      <a:pt x="14" y="2"/>
                      <a:pt x="10" y="2"/>
                      <a:pt x="5" y="2"/>
                    </a:cubicBezTo>
                    <a:cubicBezTo>
                      <a:pt x="1" y="2"/>
                      <a:pt x="0" y="8"/>
                      <a:pt x="4" y="9"/>
                    </a:cubicBezTo>
                    <a:cubicBezTo>
                      <a:pt x="9" y="10"/>
                      <a:pt x="14" y="11"/>
                      <a:pt x="19" y="10"/>
                    </a:cubicBezTo>
                    <a:cubicBezTo>
                      <a:pt x="24" y="10"/>
                      <a:pt x="29" y="10"/>
                      <a:pt x="32" y="7"/>
                    </a:cubicBezTo>
                    <a:cubicBezTo>
                      <a:pt x="34" y="5"/>
                      <a:pt x="33" y="2"/>
                      <a:pt x="3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0" name="Freeform 118"/>
              <p:cNvSpPr/>
              <p:nvPr/>
            </p:nvSpPr>
            <p:spPr bwMode="auto">
              <a:xfrm>
                <a:off x="5403757" y="2819934"/>
                <a:ext cx="89029" cy="36290"/>
              </a:xfrm>
              <a:custGeom>
                <a:avLst/>
                <a:gdLst>
                  <a:gd name="T0" fmla="*/ 25 w 28"/>
                  <a:gd name="T1" fmla="*/ 2 h 10"/>
                  <a:gd name="T2" fmla="*/ 14 w 28"/>
                  <a:gd name="T3" fmla="*/ 1 h 10"/>
                  <a:gd name="T4" fmla="*/ 3 w 28"/>
                  <a:gd name="T5" fmla="*/ 2 h 10"/>
                  <a:gd name="T6" fmla="*/ 3 w 28"/>
                  <a:gd name="T7" fmla="*/ 8 h 10"/>
                  <a:gd name="T8" fmla="*/ 14 w 28"/>
                  <a:gd name="T9" fmla="*/ 9 h 10"/>
                  <a:gd name="T10" fmla="*/ 25 w 28"/>
                  <a:gd name="T11" fmla="*/ 8 h 10"/>
                  <a:gd name="T12" fmla="*/ 25 w 28"/>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5" y="2"/>
                    </a:moveTo>
                    <a:cubicBezTo>
                      <a:pt x="22" y="0"/>
                      <a:pt x="18" y="0"/>
                      <a:pt x="14" y="1"/>
                    </a:cubicBezTo>
                    <a:cubicBezTo>
                      <a:pt x="10" y="1"/>
                      <a:pt x="6" y="1"/>
                      <a:pt x="3" y="2"/>
                    </a:cubicBezTo>
                    <a:cubicBezTo>
                      <a:pt x="0" y="2"/>
                      <a:pt x="0" y="7"/>
                      <a:pt x="3" y="8"/>
                    </a:cubicBezTo>
                    <a:cubicBezTo>
                      <a:pt x="6" y="8"/>
                      <a:pt x="10" y="9"/>
                      <a:pt x="14" y="9"/>
                    </a:cubicBezTo>
                    <a:cubicBezTo>
                      <a:pt x="18" y="9"/>
                      <a:pt x="22" y="10"/>
                      <a:pt x="25" y="8"/>
                    </a:cubicBezTo>
                    <a:cubicBezTo>
                      <a:pt x="28" y="7"/>
                      <a:pt x="28" y="3"/>
                      <a:pt x="2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1" name="Freeform 119"/>
              <p:cNvSpPr/>
              <p:nvPr/>
            </p:nvSpPr>
            <p:spPr bwMode="auto">
              <a:xfrm>
                <a:off x="7559194" y="2825118"/>
                <a:ext cx="91372" cy="25921"/>
              </a:xfrm>
              <a:custGeom>
                <a:avLst/>
                <a:gdLst>
                  <a:gd name="T0" fmla="*/ 27 w 29"/>
                  <a:gd name="T1" fmla="*/ 1 h 8"/>
                  <a:gd name="T2" fmla="*/ 16 w 29"/>
                  <a:gd name="T3" fmla="*/ 0 h 8"/>
                  <a:gd name="T4" fmla="*/ 3 w 29"/>
                  <a:gd name="T5" fmla="*/ 1 h 8"/>
                  <a:gd name="T6" fmla="*/ 3 w 29"/>
                  <a:gd name="T7" fmla="*/ 7 h 8"/>
                  <a:gd name="T8" fmla="*/ 16 w 29"/>
                  <a:gd name="T9" fmla="*/ 7 h 8"/>
                  <a:gd name="T10" fmla="*/ 27 w 29"/>
                  <a:gd name="T11" fmla="*/ 6 h 8"/>
                  <a:gd name="T12" fmla="*/ 27 w 29"/>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29" h="8">
                    <a:moveTo>
                      <a:pt x="27" y="1"/>
                    </a:moveTo>
                    <a:cubicBezTo>
                      <a:pt x="24" y="0"/>
                      <a:pt x="20" y="0"/>
                      <a:pt x="16" y="0"/>
                    </a:cubicBezTo>
                    <a:cubicBezTo>
                      <a:pt x="12" y="1"/>
                      <a:pt x="8" y="1"/>
                      <a:pt x="3" y="1"/>
                    </a:cubicBezTo>
                    <a:cubicBezTo>
                      <a:pt x="0" y="1"/>
                      <a:pt x="0" y="6"/>
                      <a:pt x="3" y="7"/>
                    </a:cubicBezTo>
                    <a:cubicBezTo>
                      <a:pt x="8" y="7"/>
                      <a:pt x="12" y="7"/>
                      <a:pt x="16" y="7"/>
                    </a:cubicBezTo>
                    <a:cubicBezTo>
                      <a:pt x="20" y="7"/>
                      <a:pt x="24" y="8"/>
                      <a:pt x="27" y="6"/>
                    </a:cubicBezTo>
                    <a:cubicBezTo>
                      <a:pt x="29" y="5"/>
                      <a:pt x="29" y="2"/>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2" name="Freeform 120"/>
              <p:cNvSpPr/>
              <p:nvPr/>
            </p:nvSpPr>
            <p:spPr bwMode="auto">
              <a:xfrm>
                <a:off x="7711479" y="2819934"/>
                <a:ext cx="110115" cy="36290"/>
              </a:xfrm>
              <a:custGeom>
                <a:avLst/>
                <a:gdLst>
                  <a:gd name="T0" fmla="*/ 32 w 35"/>
                  <a:gd name="T1" fmla="*/ 1 h 10"/>
                  <a:gd name="T2" fmla="*/ 19 w 35"/>
                  <a:gd name="T3" fmla="*/ 1 h 10"/>
                  <a:gd name="T4" fmla="*/ 4 w 35"/>
                  <a:gd name="T5" fmla="*/ 2 h 10"/>
                  <a:gd name="T6" fmla="*/ 4 w 35"/>
                  <a:gd name="T7" fmla="*/ 8 h 10"/>
                  <a:gd name="T8" fmla="*/ 19 w 35"/>
                  <a:gd name="T9" fmla="*/ 9 h 10"/>
                  <a:gd name="T10" fmla="*/ 32 w 35"/>
                  <a:gd name="T11" fmla="*/ 8 h 10"/>
                  <a:gd name="T12" fmla="*/ 32 w 35"/>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5" h="10">
                    <a:moveTo>
                      <a:pt x="32" y="1"/>
                    </a:moveTo>
                    <a:cubicBezTo>
                      <a:pt x="28" y="0"/>
                      <a:pt x="23" y="1"/>
                      <a:pt x="19" y="1"/>
                    </a:cubicBezTo>
                    <a:cubicBezTo>
                      <a:pt x="14" y="1"/>
                      <a:pt x="9" y="2"/>
                      <a:pt x="4" y="2"/>
                    </a:cubicBezTo>
                    <a:cubicBezTo>
                      <a:pt x="0" y="2"/>
                      <a:pt x="0" y="8"/>
                      <a:pt x="4" y="8"/>
                    </a:cubicBezTo>
                    <a:cubicBezTo>
                      <a:pt x="9" y="8"/>
                      <a:pt x="14" y="8"/>
                      <a:pt x="19" y="9"/>
                    </a:cubicBezTo>
                    <a:cubicBezTo>
                      <a:pt x="23" y="9"/>
                      <a:pt x="28" y="10"/>
                      <a:pt x="32" y="8"/>
                    </a:cubicBezTo>
                    <a:cubicBezTo>
                      <a:pt x="35" y="7"/>
                      <a:pt x="35" y="3"/>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3" name="Freeform 121"/>
              <p:cNvSpPr/>
              <p:nvPr/>
            </p:nvSpPr>
            <p:spPr bwMode="auto">
              <a:xfrm>
                <a:off x="7875480" y="2814749"/>
                <a:ext cx="100744" cy="31106"/>
              </a:xfrm>
              <a:custGeom>
                <a:avLst/>
                <a:gdLst>
                  <a:gd name="T0" fmla="*/ 29 w 32"/>
                  <a:gd name="T1" fmla="*/ 1 h 9"/>
                  <a:gd name="T2" fmla="*/ 17 w 32"/>
                  <a:gd name="T3" fmla="*/ 1 h 9"/>
                  <a:gd name="T4" fmla="*/ 3 w 32"/>
                  <a:gd name="T5" fmla="*/ 2 h 9"/>
                  <a:gd name="T6" fmla="*/ 3 w 32"/>
                  <a:gd name="T7" fmla="*/ 8 h 9"/>
                  <a:gd name="T8" fmla="*/ 17 w 32"/>
                  <a:gd name="T9" fmla="*/ 8 h 9"/>
                  <a:gd name="T10" fmla="*/ 29 w 32"/>
                  <a:gd name="T11" fmla="*/ 8 h 9"/>
                  <a:gd name="T12" fmla="*/ 29 w 32"/>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2" h="9">
                    <a:moveTo>
                      <a:pt x="29" y="1"/>
                    </a:moveTo>
                    <a:cubicBezTo>
                      <a:pt x="25" y="0"/>
                      <a:pt x="21" y="1"/>
                      <a:pt x="17" y="1"/>
                    </a:cubicBezTo>
                    <a:cubicBezTo>
                      <a:pt x="12" y="1"/>
                      <a:pt x="8" y="1"/>
                      <a:pt x="3" y="2"/>
                    </a:cubicBezTo>
                    <a:cubicBezTo>
                      <a:pt x="0" y="2"/>
                      <a:pt x="0" y="7"/>
                      <a:pt x="3" y="8"/>
                    </a:cubicBezTo>
                    <a:cubicBezTo>
                      <a:pt x="8" y="8"/>
                      <a:pt x="12" y="8"/>
                      <a:pt x="17" y="8"/>
                    </a:cubicBezTo>
                    <a:cubicBezTo>
                      <a:pt x="21" y="9"/>
                      <a:pt x="25" y="9"/>
                      <a:pt x="29" y="8"/>
                    </a:cubicBezTo>
                    <a:cubicBezTo>
                      <a:pt x="32" y="7"/>
                      <a:pt x="32" y="2"/>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4" name="Freeform 122"/>
              <p:cNvSpPr/>
              <p:nvPr/>
            </p:nvSpPr>
            <p:spPr bwMode="auto">
              <a:xfrm>
                <a:off x="8046510" y="2796604"/>
                <a:ext cx="105430" cy="38883"/>
              </a:xfrm>
              <a:custGeom>
                <a:avLst/>
                <a:gdLst>
                  <a:gd name="T0" fmla="*/ 30 w 34"/>
                  <a:gd name="T1" fmla="*/ 1 h 11"/>
                  <a:gd name="T2" fmla="*/ 19 w 34"/>
                  <a:gd name="T3" fmla="*/ 3 h 11"/>
                  <a:gd name="T4" fmla="*/ 6 w 34"/>
                  <a:gd name="T5" fmla="*/ 2 h 11"/>
                  <a:gd name="T6" fmla="*/ 4 w 34"/>
                  <a:gd name="T7" fmla="*/ 9 h 11"/>
                  <a:gd name="T8" fmla="*/ 19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3" y="2"/>
                      <a:pt x="19" y="3"/>
                    </a:cubicBezTo>
                    <a:cubicBezTo>
                      <a:pt x="15" y="3"/>
                      <a:pt x="10" y="3"/>
                      <a:pt x="6" y="2"/>
                    </a:cubicBezTo>
                    <a:cubicBezTo>
                      <a:pt x="2" y="2"/>
                      <a:pt x="0" y="7"/>
                      <a:pt x="4" y="9"/>
                    </a:cubicBezTo>
                    <a:cubicBezTo>
                      <a:pt x="9" y="10"/>
                      <a:pt x="14" y="11"/>
                      <a:pt x="19" y="11"/>
                    </a:cubicBezTo>
                    <a:cubicBezTo>
                      <a:pt x="23" y="11"/>
                      <a:pt x="29" y="11"/>
                      <a:pt x="32" y="7"/>
                    </a:cubicBezTo>
                    <a:cubicBezTo>
                      <a:pt x="34" y="5"/>
                      <a:pt x="33" y="1"/>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5" name="Freeform 123"/>
              <p:cNvSpPr/>
              <p:nvPr/>
            </p:nvSpPr>
            <p:spPr bwMode="auto">
              <a:xfrm>
                <a:off x="8210510" y="2778460"/>
                <a:ext cx="110115" cy="38883"/>
              </a:xfrm>
              <a:custGeom>
                <a:avLst/>
                <a:gdLst>
                  <a:gd name="T0" fmla="*/ 32 w 35"/>
                  <a:gd name="T1" fmla="*/ 2 h 11"/>
                  <a:gd name="T2" fmla="*/ 19 w 35"/>
                  <a:gd name="T3" fmla="*/ 3 h 11"/>
                  <a:gd name="T4" fmla="*/ 3 w 35"/>
                  <a:gd name="T5" fmla="*/ 5 h 11"/>
                  <a:gd name="T6" fmla="*/ 4 w 35"/>
                  <a:gd name="T7" fmla="*/ 11 h 11"/>
                  <a:gd name="T8" fmla="*/ 20 w 35"/>
                  <a:gd name="T9" fmla="*/ 11 h 11"/>
                  <a:gd name="T10" fmla="*/ 33 w 35"/>
                  <a:gd name="T11" fmla="*/ 8 h 11"/>
                  <a:gd name="T12" fmla="*/ 32 w 35"/>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5" h="11">
                    <a:moveTo>
                      <a:pt x="32" y="2"/>
                    </a:moveTo>
                    <a:cubicBezTo>
                      <a:pt x="28" y="0"/>
                      <a:pt x="23" y="2"/>
                      <a:pt x="19" y="3"/>
                    </a:cubicBezTo>
                    <a:cubicBezTo>
                      <a:pt x="13" y="3"/>
                      <a:pt x="8" y="4"/>
                      <a:pt x="3" y="5"/>
                    </a:cubicBezTo>
                    <a:cubicBezTo>
                      <a:pt x="0" y="6"/>
                      <a:pt x="1" y="11"/>
                      <a:pt x="4" y="11"/>
                    </a:cubicBezTo>
                    <a:cubicBezTo>
                      <a:pt x="9" y="11"/>
                      <a:pt x="14" y="11"/>
                      <a:pt x="20" y="11"/>
                    </a:cubicBezTo>
                    <a:cubicBezTo>
                      <a:pt x="24" y="10"/>
                      <a:pt x="29" y="11"/>
                      <a:pt x="33" y="8"/>
                    </a:cubicBezTo>
                    <a:cubicBezTo>
                      <a:pt x="35" y="7"/>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6" name="Freeform 124"/>
              <p:cNvSpPr/>
              <p:nvPr/>
            </p:nvSpPr>
            <p:spPr bwMode="auto">
              <a:xfrm>
                <a:off x="8365139" y="2768091"/>
                <a:ext cx="86687" cy="31106"/>
              </a:xfrm>
              <a:custGeom>
                <a:avLst/>
                <a:gdLst>
                  <a:gd name="T0" fmla="*/ 26 w 28"/>
                  <a:gd name="T1" fmla="*/ 1 h 9"/>
                  <a:gd name="T2" fmla="*/ 16 w 28"/>
                  <a:gd name="T3" fmla="*/ 1 h 9"/>
                  <a:gd name="T4" fmla="*/ 4 w 28"/>
                  <a:gd name="T5" fmla="*/ 1 h 9"/>
                  <a:gd name="T6" fmla="*/ 4 w 28"/>
                  <a:gd name="T7" fmla="*/ 7 h 9"/>
                  <a:gd name="T8" fmla="*/ 16 w 28"/>
                  <a:gd name="T9" fmla="*/ 8 h 9"/>
                  <a:gd name="T10" fmla="*/ 26 w 28"/>
                  <a:gd name="T11" fmla="*/ 7 h 9"/>
                  <a:gd name="T12" fmla="*/ 26 w 28"/>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28" h="9">
                    <a:moveTo>
                      <a:pt x="26" y="1"/>
                    </a:moveTo>
                    <a:cubicBezTo>
                      <a:pt x="23" y="0"/>
                      <a:pt x="19" y="0"/>
                      <a:pt x="16" y="1"/>
                    </a:cubicBezTo>
                    <a:cubicBezTo>
                      <a:pt x="12" y="1"/>
                      <a:pt x="8" y="1"/>
                      <a:pt x="4" y="1"/>
                    </a:cubicBezTo>
                    <a:cubicBezTo>
                      <a:pt x="0" y="1"/>
                      <a:pt x="0" y="7"/>
                      <a:pt x="4" y="7"/>
                    </a:cubicBezTo>
                    <a:cubicBezTo>
                      <a:pt x="8" y="8"/>
                      <a:pt x="12" y="8"/>
                      <a:pt x="16" y="8"/>
                    </a:cubicBezTo>
                    <a:cubicBezTo>
                      <a:pt x="19" y="8"/>
                      <a:pt x="23" y="9"/>
                      <a:pt x="26" y="7"/>
                    </a:cubicBezTo>
                    <a:cubicBezTo>
                      <a:pt x="28" y="6"/>
                      <a:pt x="28"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7" name="Freeform 125"/>
              <p:cNvSpPr/>
              <p:nvPr/>
            </p:nvSpPr>
            <p:spPr bwMode="auto">
              <a:xfrm>
                <a:off x="5209299" y="3055816"/>
                <a:ext cx="93715" cy="33698"/>
              </a:xfrm>
              <a:custGeom>
                <a:avLst/>
                <a:gdLst>
                  <a:gd name="T0" fmla="*/ 26 w 30"/>
                  <a:gd name="T1" fmla="*/ 1 h 10"/>
                  <a:gd name="T2" fmla="*/ 13 w 30"/>
                  <a:gd name="T3" fmla="*/ 1 h 10"/>
                  <a:gd name="T4" fmla="*/ 2 w 30"/>
                  <a:gd name="T5" fmla="*/ 2 h 10"/>
                  <a:gd name="T6" fmla="*/ 1 w 30"/>
                  <a:gd name="T7" fmla="*/ 5 h 10"/>
                  <a:gd name="T8" fmla="*/ 13 w 30"/>
                  <a:gd name="T9" fmla="*/ 9 h 10"/>
                  <a:gd name="T10" fmla="*/ 27 w 30"/>
                  <a:gd name="T11" fmla="*/ 7 h 10"/>
                  <a:gd name="T12" fmla="*/ 26 w 30"/>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0" h="10">
                    <a:moveTo>
                      <a:pt x="26" y="1"/>
                    </a:moveTo>
                    <a:cubicBezTo>
                      <a:pt x="22" y="0"/>
                      <a:pt x="17" y="1"/>
                      <a:pt x="13" y="1"/>
                    </a:cubicBezTo>
                    <a:cubicBezTo>
                      <a:pt x="9" y="1"/>
                      <a:pt x="5" y="0"/>
                      <a:pt x="2" y="2"/>
                    </a:cubicBezTo>
                    <a:cubicBezTo>
                      <a:pt x="1" y="2"/>
                      <a:pt x="0" y="4"/>
                      <a:pt x="1" y="5"/>
                    </a:cubicBezTo>
                    <a:cubicBezTo>
                      <a:pt x="4" y="8"/>
                      <a:pt x="9" y="8"/>
                      <a:pt x="13" y="9"/>
                    </a:cubicBezTo>
                    <a:cubicBezTo>
                      <a:pt x="18" y="9"/>
                      <a:pt x="23" y="10"/>
                      <a:pt x="27" y="7"/>
                    </a:cubicBezTo>
                    <a:cubicBezTo>
                      <a:pt x="30" y="6"/>
                      <a:pt x="29"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8" name="Freeform 126"/>
              <p:cNvSpPr/>
              <p:nvPr/>
            </p:nvSpPr>
            <p:spPr bwMode="auto">
              <a:xfrm>
                <a:off x="5375643" y="3040263"/>
                <a:ext cx="117143" cy="41474"/>
              </a:xfrm>
              <a:custGeom>
                <a:avLst/>
                <a:gdLst>
                  <a:gd name="T0" fmla="*/ 33 w 37"/>
                  <a:gd name="T1" fmla="*/ 3 h 12"/>
                  <a:gd name="T2" fmla="*/ 3 w 37"/>
                  <a:gd name="T3" fmla="*/ 6 h 12"/>
                  <a:gd name="T4" fmla="*/ 4 w 37"/>
                  <a:gd name="T5" fmla="*/ 11 h 12"/>
                  <a:gd name="T6" fmla="*/ 19 w 37"/>
                  <a:gd name="T7" fmla="*/ 10 h 12"/>
                  <a:gd name="T8" fmla="*/ 33 w 37"/>
                  <a:gd name="T9" fmla="*/ 9 h 12"/>
                  <a:gd name="T10" fmla="*/ 33 w 37"/>
                  <a:gd name="T11" fmla="*/ 3 h 12"/>
                </a:gdLst>
                <a:ahLst/>
                <a:cxnLst>
                  <a:cxn ang="0">
                    <a:pos x="T0" y="T1"/>
                  </a:cxn>
                  <a:cxn ang="0">
                    <a:pos x="T2" y="T3"/>
                  </a:cxn>
                  <a:cxn ang="0">
                    <a:pos x="T4" y="T5"/>
                  </a:cxn>
                  <a:cxn ang="0">
                    <a:pos x="T6" y="T7"/>
                  </a:cxn>
                  <a:cxn ang="0">
                    <a:pos x="T8" y="T9"/>
                  </a:cxn>
                  <a:cxn ang="0">
                    <a:pos x="T10" y="T11"/>
                  </a:cxn>
                </a:cxnLst>
                <a:rect l="0" t="0" r="r" b="b"/>
                <a:pathLst>
                  <a:path w="37" h="12">
                    <a:moveTo>
                      <a:pt x="33" y="3"/>
                    </a:moveTo>
                    <a:cubicBezTo>
                      <a:pt x="25" y="0"/>
                      <a:pt x="11" y="4"/>
                      <a:pt x="3" y="6"/>
                    </a:cubicBezTo>
                    <a:cubicBezTo>
                      <a:pt x="0" y="7"/>
                      <a:pt x="1" y="12"/>
                      <a:pt x="4" y="11"/>
                    </a:cubicBezTo>
                    <a:cubicBezTo>
                      <a:pt x="9" y="11"/>
                      <a:pt x="14" y="10"/>
                      <a:pt x="19" y="10"/>
                    </a:cubicBezTo>
                    <a:cubicBezTo>
                      <a:pt x="24" y="10"/>
                      <a:pt x="29" y="11"/>
                      <a:pt x="33" y="9"/>
                    </a:cubicBezTo>
                    <a:cubicBezTo>
                      <a:pt x="37" y="9"/>
                      <a:pt x="36"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9" name="Freeform 127"/>
              <p:cNvSpPr/>
              <p:nvPr/>
            </p:nvSpPr>
            <p:spPr bwMode="auto">
              <a:xfrm>
                <a:off x="5579471" y="3027304"/>
                <a:ext cx="117143" cy="41474"/>
              </a:xfrm>
              <a:custGeom>
                <a:avLst/>
                <a:gdLst>
                  <a:gd name="T0" fmla="*/ 34 w 37"/>
                  <a:gd name="T1" fmla="*/ 3 h 12"/>
                  <a:gd name="T2" fmla="*/ 15 w 37"/>
                  <a:gd name="T3" fmla="*/ 1 h 12"/>
                  <a:gd name="T4" fmla="*/ 1 w 37"/>
                  <a:gd name="T5" fmla="*/ 4 h 12"/>
                  <a:gd name="T6" fmla="*/ 0 w 37"/>
                  <a:gd name="T7" fmla="*/ 8 h 12"/>
                  <a:gd name="T8" fmla="*/ 4 w 37"/>
                  <a:gd name="T9" fmla="*/ 10 h 12"/>
                  <a:gd name="T10" fmla="*/ 4 w 37"/>
                  <a:gd name="T11" fmla="*/ 10 h 12"/>
                  <a:gd name="T12" fmla="*/ 15 w 37"/>
                  <a:gd name="T13" fmla="*/ 10 h 12"/>
                  <a:gd name="T14" fmla="*/ 33 w 37"/>
                  <a:gd name="T15" fmla="*/ 10 h 12"/>
                  <a:gd name="T16" fmla="*/ 34 w 37"/>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
                    <a:moveTo>
                      <a:pt x="34" y="3"/>
                    </a:moveTo>
                    <a:cubicBezTo>
                      <a:pt x="28" y="0"/>
                      <a:pt x="21" y="1"/>
                      <a:pt x="15" y="1"/>
                    </a:cubicBezTo>
                    <a:cubicBezTo>
                      <a:pt x="11" y="1"/>
                      <a:pt x="4" y="1"/>
                      <a:pt x="1" y="4"/>
                    </a:cubicBezTo>
                    <a:cubicBezTo>
                      <a:pt x="0" y="5"/>
                      <a:pt x="0" y="7"/>
                      <a:pt x="0" y="8"/>
                    </a:cubicBezTo>
                    <a:cubicBezTo>
                      <a:pt x="1" y="10"/>
                      <a:pt x="2" y="10"/>
                      <a:pt x="4" y="10"/>
                    </a:cubicBezTo>
                    <a:cubicBezTo>
                      <a:pt x="4" y="10"/>
                      <a:pt x="4" y="10"/>
                      <a:pt x="4" y="10"/>
                    </a:cubicBezTo>
                    <a:cubicBezTo>
                      <a:pt x="8" y="10"/>
                      <a:pt x="12" y="10"/>
                      <a:pt x="15" y="10"/>
                    </a:cubicBezTo>
                    <a:cubicBezTo>
                      <a:pt x="21" y="11"/>
                      <a:pt x="28" y="12"/>
                      <a:pt x="33" y="10"/>
                    </a:cubicBezTo>
                    <a:cubicBezTo>
                      <a:pt x="36" y="9"/>
                      <a:pt x="37"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0" name="Freeform 128"/>
              <p:cNvSpPr/>
              <p:nvPr/>
            </p:nvSpPr>
            <p:spPr bwMode="auto">
              <a:xfrm>
                <a:off x="5757529" y="3027304"/>
                <a:ext cx="107772" cy="38883"/>
              </a:xfrm>
              <a:custGeom>
                <a:avLst/>
                <a:gdLst>
                  <a:gd name="T0" fmla="*/ 31 w 34"/>
                  <a:gd name="T1" fmla="*/ 3 h 11"/>
                  <a:gd name="T2" fmla="*/ 19 w 34"/>
                  <a:gd name="T3" fmla="*/ 1 h 11"/>
                  <a:gd name="T4" fmla="*/ 5 w 34"/>
                  <a:gd name="T5" fmla="*/ 0 h 11"/>
                  <a:gd name="T6" fmla="*/ 4 w 34"/>
                  <a:gd name="T7" fmla="*/ 6 h 11"/>
                  <a:gd name="T8" fmla="*/ 18 w 34"/>
                  <a:gd name="T9" fmla="*/ 9 h 11"/>
                  <a:gd name="T10" fmla="*/ 30 w 34"/>
                  <a:gd name="T11" fmla="*/ 9 h 11"/>
                  <a:gd name="T12" fmla="*/ 31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3"/>
                    </a:moveTo>
                    <a:cubicBezTo>
                      <a:pt x="27" y="1"/>
                      <a:pt x="23" y="1"/>
                      <a:pt x="19" y="1"/>
                    </a:cubicBezTo>
                    <a:cubicBezTo>
                      <a:pt x="14" y="1"/>
                      <a:pt x="10" y="0"/>
                      <a:pt x="5" y="0"/>
                    </a:cubicBezTo>
                    <a:cubicBezTo>
                      <a:pt x="1" y="0"/>
                      <a:pt x="0" y="6"/>
                      <a:pt x="4" y="6"/>
                    </a:cubicBezTo>
                    <a:cubicBezTo>
                      <a:pt x="9" y="7"/>
                      <a:pt x="13" y="8"/>
                      <a:pt x="18" y="9"/>
                    </a:cubicBezTo>
                    <a:cubicBezTo>
                      <a:pt x="22" y="9"/>
                      <a:pt x="26" y="11"/>
                      <a:pt x="30" y="9"/>
                    </a:cubicBezTo>
                    <a:cubicBezTo>
                      <a:pt x="33" y="9"/>
                      <a:pt x="34" y="4"/>
                      <a:pt x="3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1" name="Freeform 129"/>
              <p:cNvSpPr/>
              <p:nvPr/>
            </p:nvSpPr>
            <p:spPr bwMode="auto">
              <a:xfrm>
                <a:off x="5937930" y="3011751"/>
                <a:ext cx="93715" cy="38883"/>
              </a:xfrm>
              <a:custGeom>
                <a:avLst/>
                <a:gdLst>
                  <a:gd name="T0" fmla="*/ 27 w 30"/>
                  <a:gd name="T1" fmla="*/ 2 h 11"/>
                  <a:gd name="T2" fmla="*/ 13 w 30"/>
                  <a:gd name="T3" fmla="*/ 2 h 11"/>
                  <a:gd name="T4" fmla="*/ 0 w 30"/>
                  <a:gd name="T5" fmla="*/ 4 h 11"/>
                  <a:gd name="T6" fmla="*/ 0 w 30"/>
                  <a:gd name="T7" fmla="*/ 7 h 11"/>
                  <a:gd name="T8" fmla="*/ 13 w 30"/>
                  <a:gd name="T9" fmla="*/ 9 h 11"/>
                  <a:gd name="T10" fmla="*/ 27 w 30"/>
                  <a:gd name="T11" fmla="*/ 8 h 11"/>
                  <a:gd name="T12" fmla="*/ 27 w 30"/>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7" y="2"/>
                    </a:moveTo>
                    <a:cubicBezTo>
                      <a:pt x="23" y="0"/>
                      <a:pt x="18" y="1"/>
                      <a:pt x="13" y="2"/>
                    </a:cubicBezTo>
                    <a:cubicBezTo>
                      <a:pt x="9" y="2"/>
                      <a:pt x="4" y="2"/>
                      <a:pt x="0" y="4"/>
                    </a:cubicBezTo>
                    <a:cubicBezTo>
                      <a:pt x="0" y="5"/>
                      <a:pt x="0" y="6"/>
                      <a:pt x="0" y="7"/>
                    </a:cubicBezTo>
                    <a:cubicBezTo>
                      <a:pt x="4" y="9"/>
                      <a:pt x="9" y="9"/>
                      <a:pt x="13" y="9"/>
                    </a:cubicBezTo>
                    <a:cubicBezTo>
                      <a:pt x="18" y="10"/>
                      <a:pt x="23" y="11"/>
                      <a:pt x="27" y="8"/>
                    </a:cubicBezTo>
                    <a:cubicBezTo>
                      <a:pt x="30" y="7"/>
                      <a:pt x="30" y="4"/>
                      <a:pt x="2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2" name="Freeform 130"/>
              <p:cNvSpPr/>
              <p:nvPr/>
            </p:nvSpPr>
            <p:spPr bwMode="auto">
              <a:xfrm>
                <a:off x="6120674" y="3006567"/>
                <a:ext cx="93715" cy="38883"/>
              </a:xfrm>
              <a:custGeom>
                <a:avLst/>
                <a:gdLst>
                  <a:gd name="T0" fmla="*/ 27 w 30"/>
                  <a:gd name="T1" fmla="*/ 1 h 11"/>
                  <a:gd name="T2" fmla="*/ 12 w 30"/>
                  <a:gd name="T3" fmla="*/ 1 h 11"/>
                  <a:gd name="T4" fmla="*/ 6 w 30"/>
                  <a:gd name="T5" fmla="*/ 2 h 11"/>
                  <a:gd name="T6" fmla="*/ 1 w 30"/>
                  <a:gd name="T7" fmla="*/ 4 h 11"/>
                  <a:gd name="T8" fmla="*/ 1 w 30"/>
                  <a:gd name="T9" fmla="*/ 6 h 11"/>
                  <a:gd name="T10" fmla="*/ 6 w 30"/>
                  <a:gd name="T11" fmla="*/ 8 h 11"/>
                  <a:gd name="T12" fmla="*/ 12 w 30"/>
                  <a:gd name="T13" fmla="*/ 9 h 11"/>
                  <a:gd name="T14" fmla="*/ 27 w 30"/>
                  <a:gd name="T15" fmla="*/ 9 h 11"/>
                  <a:gd name="T16" fmla="*/ 27 w 30"/>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11">
                    <a:moveTo>
                      <a:pt x="27" y="1"/>
                    </a:moveTo>
                    <a:cubicBezTo>
                      <a:pt x="22" y="0"/>
                      <a:pt x="17" y="1"/>
                      <a:pt x="12" y="1"/>
                    </a:cubicBezTo>
                    <a:cubicBezTo>
                      <a:pt x="10" y="2"/>
                      <a:pt x="8" y="2"/>
                      <a:pt x="6" y="2"/>
                    </a:cubicBezTo>
                    <a:cubicBezTo>
                      <a:pt x="3" y="2"/>
                      <a:pt x="3" y="3"/>
                      <a:pt x="1" y="4"/>
                    </a:cubicBezTo>
                    <a:cubicBezTo>
                      <a:pt x="0" y="5"/>
                      <a:pt x="0" y="6"/>
                      <a:pt x="1" y="6"/>
                    </a:cubicBezTo>
                    <a:cubicBezTo>
                      <a:pt x="3" y="7"/>
                      <a:pt x="3" y="8"/>
                      <a:pt x="6" y="8"/>
                    </a:cubicBezTo>
                    <a:cubicBezTo>
                      <a:pt x="8" y="9"/>
                      <a:pt x="10" y="9"/>
                      <a:pt x="12" y="9"/>
                    </a:cubicBezTo>
                    <a:cubicBezTo>
                      <a:pt x="17" y="9"/>
                      <a:pt x="22" y="11"/>
                      <a:pt x="27" y="9"/>
                    </a:cubicBezTo>
                    <a:cubicBezTo>
                      <a:pt x="30" y="8"/>
                      <a:pt x="30" y="3"/>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3" name="Freeform 131"/>
              <p:cNvSpPr/>
              <p:nvPr/>
            </p:nvSpPr>
            <p:spPr bwMode="auto">
              <a:xfrm>
                <a:off x="6277645" y="2991014"/>
                <a:ext cx="126515" cy="38883"/>
              </a:xfrm>
              <a:custGeom>
                <a:avLst/>
                <a:gdLst>
                  <a:gd name="T0" fmla="*/ 37 w 40"/>
                  <a:gd name="T1" fmla="*/ 4 h 11"/>
                  <a:gd name="T2" fmla="*/ 21 w 40"/>
                  <a:gd name="T3" fmla="*/ 0 h 11"/>
                  <a:gd name="T4" fmla="*/ 4 w 40"/>
                  <a:gd name="T5" fmla="*/ 2 h 11"/>
                  <a:gd name="T6" fmla="*/ 4 w 40"/>
                  <a:gd name="T7" fmla="*/ 8 h 11"/>
                  <a:gd name="T8" fmla="*/ 21 w 40"/>
                  <a:gd name="T9" fmla="*/ 9 h 11"/>
                  <a:gd name="T10" fmla="*/ 37 w 40"/>
                  <a:gd name="T11" fmla="*/ 10 h 11"/>
                  <a:gd name="T12" fmla="*/ 37 w 40"/>
                  <a:gd name="T13" fmla="*/ 4 h 11"/>
                </a:gdLst>
                <a:ahLst/>
                <a:cxnLst>
                  <a:cxn ang="0">
                    <a:pos x="T0" y="T1"/>
                  </a:cxn>
                  <a:cxn ang="0">
                    <a:pos x="T2" y="T3"/>
                  </a:cxn>
                  <a:cxn ang="0">
                    <a:pos x="T4" y="T5"/>
                  </a:cxn>
                  <a:cxn ang="0">
                    <a:pos x="T6" y="T7"/>
                  </a:cxn>
                  <a:cxn ang="0">
                    <a:pos x="T8" y="T9"/>
                  </a:cxn>
                  <a:cxn ang="0">
                    <a:pos x="T10" y="T11"/>
                  </a:cxn>
                  <a:cxn ang="0">
                    <a:pos x="T12" y="T13"/>
                  </a:cxn>
                </a:cxnLst>
                <a:rect l="0" t="0" r="r" b="b"/>
                <a:pathLst>
                  <a:path w="40" h="11">
                    <a:moveTo>
                      <a:pt x="37" y="4"/>
                    </a:moveTo>
                    <a:cubicBezTo>
                      <a:pt x="33" y="1"/>
                      <a:pt x="26" y="1"/>
                      <a:pt x="21" y="0"/>
                    </a:cubicBezTo>
                    <a:cubicBezTo>
                      <a:pt x="15" y="0"/>
                      <a:pt x="9" y="1"/>
                      <a:pt x="4" y="2"/>
                    </a:cubicBezTo>
                    <a:cubicBezTo>
                      <a:pt x="0" y="2"/>
                      <a:pt x="1" y="8"/>
                      <a:pt x="4" y="8"/>
                    </a:cubicBezTo>
                    <a:cubicBezTo>
                      <a:pt x="10" y="8"/>
                      <a:pt x="16" y="8"/>
                      <a:pt x="21" y="9"/>
                    </a:cubicBezTo>
                    <a:cubicBezTo>
                      <a:pt x="26" y="9"/>
                      <a:pt x="31" y="11"/>
                      <a:pt x="37" y="10"/>
                    </a:cubicBezTo>
                    <a:cubicBezTo>
                      <a:pt x="40" y="9"/>
                      <a:pt x="40" y="5"/>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4" name="Freeform 132"/>
              <p:cNvSpPr/>
              <p:nvPr/>
            </p:nvSpPr>
            <p:spPr bwMode="auto">
              <a:xfrm>
                <a:off x="6474446" y="2998789"/>
                <a:ext cx="112458" cy="38883"/>
              </a:xfrm>
              <a:custGeom>
                <a:avLst/>
                <a:gdLst>
                  <a:gd name="T0" fmla="*/ 33 w 36"/>
                  <a:gd name="T1" fmla="*/ 2 h 11"/>
                  <a:gd name="T2" fmla="*/ 19 w 36"/>
                  <a:gd name="T3" fmla="*/ 1 h 11"/>
                  <a:gd name="T4" fmla="*/ 4 w 36"/>
                  <a:gd name="T5" fmla="*/ 4 h 11"/>
                  <a:gd name="T6" fmla="*/ 5 w 36"/>
                  <a:gd name="T7" fmla="*/ 10 h 11"/>
                  <a:gd name="T8" fmla="*/ 20 w 36"/>
                  <a:gd name="T9" fmla="*/ 9 h 11"/>
                  <a:gd name="T10" fmla="*/ 32 w 36"/>
                  <a:gd name="T11" fmla="*/ 9 h 11"/>
                  <a:gd name="T12" fmla="*/ 33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3" y="2"/>
                    </a:moveTo>
                    <a:cubicBezTo>
                      <a:pt x="29" y="0"/>
                      <a:pt x="24" y="0"/>
                      <a:pt x="19" y="1"/>
                    </a:cubicBezTo>
                    <a:cubicBezTo>
                      <a:pt x="14" y="1"/>
                      <a:pt x="9" y="2"/>
                      <a:pt x="4" y="4"/>
                    </a:cubicBezTo>
                    <a:cubicBezTo>
                      <a:pt x="0" y="5"/>
                      <a:pt x="2" y="11"/>
                      <a:pt x="5" y="10"/>
                    </a:cubicBezTo>
                    <a:cubicBezTo>
                      <a:pt x="10" y="9"/>
                      <a:pt x="15" y="9"/>
                      <a:pt x="20" y="9"/>
                    </a:cubicBezTo>
                    <a:cubicBezTo>
                      <a:pt x="24" y="9"/>
                      <a:pt x="28" y="10"/>
                      <a:pt x="32" y="9"/>
                    </a:cubicBezTo>
                    <a:cubicBezTo>
                      <a:pt x="35" y="8"/>
                      <a:pt x="36" y="4"/>
                      <a:pt x="3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5" name="Freeform 133"/>
              <p:cNvSpPr/>
              <p:nvPr/>
            </p:nvSpPr>
            <p:spPr bwMode="auto">
              <a:xfrm>
                <a:off x="6673590" y="3009158"/>
                <a:ext cx="110115" cy="41474"/>
              </a:xfrm>
              <a:custGeom>
                <a:avLst/>
                <a:gdLst>
                  <a:gd name="T0" fmla="*/ 32 w 35"/>
                  <a:gd name="T1" fmla="*/ 4 h 12"/>
                  <a:gd name="T2" fmla="*/ 16 w 35"/>
                  <a:gd name="T3" fmla="*/ 1 h 12"/>
                  <a:gd name="T4" fmla="*/ 1 w 35"/>
                  <a:gd name="T5" fmla="*/ 3 h 12"/>
                  <a:gd name="T6" fmla="*/ 1 w 35"/>
                  <a:gd name="T7" fmla="*/ 5 h 12"/>
                  <a:gd name="T8" fmla="*/ 14 w 35"/>
                  <a:gd name="T9" fmla="*/ 9 h 12"/>
                  <a:gd name="T10" fmla="*/ 32 w 35"/>
                  <a:gd name="T11" fmla="*/ 10 h 12"/>
                  <a:gd name="T12" fmla="*/ 32 w 35"/>
                  <a:gd name="T13" fmla="*/ 4 h 12"/>
                </a:gdLst>
                <a:ahLst/>
                <a:cxnLst>
                  <a:cxn ang="0">
                    <a:pos x="T0" y="T1"/>
                  </a:cxn>
                  <a:cxn ang="0">
                    <a:pos x="T2" y="T3"/>
                  </a:cxn>
                  <a:cxn ang="0">
                    <a:pos x="T4" y="T5"/>
                  </a:cxn>
                  <a:cxn ang="0">
                    <a:pos x="T6" y="T7"/>
                  </a:cxn>
                  <a:cxn ang="0">
                    <a:pos x="T8" y="T9"/>
                  </a:cxn>
                  <a:cxn ang="0">
                    <a:pos x="T10" y="T11"/>
                  </a:cxn>
                  <a:cxn ang="0">
                    <a:pos x="T12" y="T13"/>
                  </a:cxn>
                </a:cxnLst>
                <a:rect l="0" t="0" r="r" b="b"/>
                <a:pathLst>
                  <a:path w="35" h="12">
                    <a:moveTo>
                      <a:pt x="32" y="4"/>
                    </a:moveTo>
                    <a:cubicBezTo>
                      <a:pt x="28" y="1"/>
                      <a:pt x="22" y="2"/>
                      <a:pt x="16" y="1"/>
                    </a:cubicBezTo>
                    <a:cubicBezTo>
                      <a:pt x="11" y="1"/>
                      <a:pt x="5" y="0"/>
                      <a:pt x="1" y="3"/>
                    </a:cubicBezTo>
                    <a:cubicBezTo>
                      <a:pt x="0" y="3"/>
                      <a:pt x="0" y="4"/>
                      <a:pt x="1" y="5"/>
                    </a:cubicBezTo>
                    <a:cubicBezTo>
                      <a:pt x="4" y="9"/>
                      <a:pt x="9" y="8"/>
                      <a:pt x="14" y="9"/>
                    </a:cubicBezTo>
                    <a:cubicBezTo>
                      <a:pt x="20" y="10"/>
                      <a:pt x="26" y="12"/>
                      <a:pt x="32" y="10"/>
                    </a:cubicBezTo>
                    <a:cubicBezTo>
                      <a:pt x="34" y="9"/>
                      <a:pt x="35" y="5"/>
                      <a:pt x="3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6" name="Freeform 134"/>
              <p:cNvSpPr/>
              <p:nvPr/>
            </p:nvSpPr>
            <p:spPr bwMode="auto">
              <a:xfrm>
                <a:off x="6846962" y="3001382"/>
                <a:ext cx="107772" cy="31106"/>
              </a:xfrm>
              <a:custGeom>
                <a:avLst/>
                <a:gdLst>
                  <a:gd name="T0" fmla="*/ 33 w 34"/>
                  <a:gd name="T1" fmla="*/ 3 h 9"/>
                  <a:gd name="T2" fmla="*/ 19 w 34"/>
                  <a:gd name="T3" fmla="*/ 2 h 9"/>
                  <a:gd name="T4" fmla="*/ 2 w 34"/>
                  <a:gd name="T5" fmla="*/ 3 h 9"/>
                  <a:gd name="T6" fmla="*/ 2 w 34"/>
                  <a:gd name="T7" fmla="*/ 7 h 9"/>
                  <a:gd name="T8" fmla="*/ 19 w 34"/>
                  <a:gd name="T9" fmla="*/ 8 h 9"/>
                  <a:gd name="T10" fmla="*/ 33 w 34"/>
                  <a:gd name="T11" fmla="*/ 7 h 9"/>
                  <a:gd name="T12" fmla="*/ 33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3" y="3"/>
                    </a:moveTo>
                    <a:cubicBezTo>
                      <a:pt x="28" y="0"/>
                      <a:pt x="24" y="1"/>
                      <a:pt x="19" y="2"/>
                    </a:cubicBezTo>
                    <a:cubicBezTo>
                      <a:pt x="14" y="2"/>
                      <a:pt x="8" y="2"/>
                      <a:pt x="2" y="3"/>
                    </a:cubicBezTo>
                    <a:cubicBezTo>
                      <a:pt x="0" y="3"/>
                      <a:pt x="0" y="7"/>
                      <a:pt x="2" y="7"/>
                    </a:cubicBezTo>
                    <a:cubicBezTo>
                      <a:pt x="8" y="8"/>
                      <a:pt x="14" y="8"/>
                      <a:pt x="19" y="8"/>
                    </a:cubicBezTo>
                    <a:cubicBezTo>
                      <a:pt x="24" y="9"/>
                      <a:pt x="28" y="9"/>
                      <a:pt x="33" y="7"/>
                    </a:cubicBezTo>
                    <a:cubicBezTo>
                      <a:pt x="34" y="6"/>
                      <a:pt x="34"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7" name="Freeform 135"/>
              <p:cNvSpPr/>
              <p:nvPr/>
            </p:nvSpPr>
            <p:spPr bwMode="auto">
              <a:xfrm>
                <a:off x="7010963" y="2998789"/>
                <a:ext cx="121829" cy="38883"/>
              </a:xfrm>
              <a:custGeom>
                <a:avLst/>
                <a:gdLst>
                  <a:gd name="T0" fmla="*/ 36 w 39"/>
                  <a:gd name="T1" fmla="*/ 2 h 11"/>
                  <a:gd name="T2" fmla="*/ 22 w 39"/>
                  <a:gd name="T3" fmla="*/ 2 h 11"/>
                  <a:gd name="T4" fmla="*/ 4 w 39"/>
                  <a:gd name="T5" fmla="*/ 0 h 11"/>
                  <a:gd name="T6" fmla="*/ 3 w 39"/>
                  <a:gd name="T7" fmla="*/ 6 h 11"/>
                  <a:gd name="T8" fmla="*/ 36 w 39"/>
                  <a:gd name="T9" fmla="*/ 8 h 11"/>
                  <a:gd name="T10" fmla="*/ 36 w 39"/>
                  <a:gd name="T11" fmla="*/ 2 h 11"/>
                </a:gdLst>
                <a:ahLst/>
                <a:cxnLst>
                  <a:cxn ang="0">
                    <a:pos x="T0" y="T1"/>
                  </a:cxn>
                  <a:cxn ang="0">
                    <a:pos x="T2" y="T3"/>
                  </a:cxn>
                  <a:cxn ang="0">
                    <a:pos x="T4" y="T5"/>
                  </a:cxn>
                  <a:cxn ang="0">
                    <a:pos x="T6" y="T7"/>
                  </a:cxn>
                  <a:cxn ang="0">
                    <a:pos x="T8" y="T9"/>
                  </a:cxn>
                  <a:cxn ang="0">
                    <a:pos x="T10" y="T11"/>
                  </a:cxn>
                </a:cxnLst>
                <a:rect l="0" t="0" r="r" b="b"/>
                <a:pathLst>
                  <a:path w="39" h="11">
                    <a:moveTo>
                      <a:pt x="36" y="2"/>
                    </a:moveTo>
                    <a:cubicBezTo>
                      <a:pt x="31" y="1"/>
                      <a:pt x="26" y="2"/>
                      <a:pt x="22" y="2"/>
                    </a:cubicBezTo>
                    <a:cubicBezTo>
                      <a:pt x="16" y="2"/>
                      <a:pt x="10" y="1"/>
                      <a:pt x="4" y="0"/>
                    </a:cubicBezTo>
                    <a:cubicBezTo>
                      <a:pt x="1" y="0"/>
                      <a:pt x="0" y="5"/>
                      <a:pt x="3" y="6"/>
                    </a:cubicBezTo>
                    <a:cubicBezTo>
                      <a:pt x="13" y="9"/>
                      <a:pt x="26" y="11"/>
                      <a:pt x="36" y="8"/>
                    </a:cubicBezTo>
                    <a:cubicBezTo>
                      <a:pt x="39" y="7"/>
                      <a:pt x="39" y="2"/>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8" name="Freeform 136"/>
              <p:cNvSpPr/>
              <p:nvPr/>
            </p:nvSpPr>
            <p:spPr bwMode="auto">
              <a:xfrm>
                <a:off x="7181991" y="3001382"/>
                <a:ext cx="100744" cy="36290"/>
              </a:xfrm>
              <a:custGeom>
                <a:avLst/>
                <a:gdLst>
                  <a:gd name="T0" fmla="*/ 28 w 32"/>
                  <a:gd name="T1" fmla="*/ 1 h 10"/>
                  <a:gd name="T2" fmla="*/ 15 w 32"/>
                  <a:gd name="T3" fmla="*/ 2 h 10"/>
                  <a:gd name="T4" fmla="*/ 3 w 32"/>
                  <a:gd name="T5" fmla="*/ 4 h 10"/>
                  <a:gd name="T6" fmla="*/ 3 w 32"/>
                  <a:gd name="T7" fmla="*/ 9 h 10"/>
                  <a:gd name="T8" fmla="*/ 29 w 32"/>
                  <a:gd name="T9" fmla="*/ 7 h 10"/>
                  <a:gd name="T10" fmla="*/ 28 w 32"/>
                  <a:gd name="T11" fmla="*/ 1 h 10"/>
                </a:gdLst>
                <a:ahLst/>
                <a:cxnLst>
                  <a:cxn ang="0">
                    <a:pos x="T0" y="T1"/>
                  </a:cxn>
                  <a:cxn ang="0">
                    <a:pos x="T2" y="T3"/>
                  </a:cxn>
                  <a:cxn ang="0">
                    <a:pos x="T4" y="T5"/>
                  </a:cxn>
                  <a:cxn ang="0">
                    <a:pos x="T6" y="T7"/>
                  </a:cxn>
                  <a:cxn ang="0">
                    <a:pos x="T8" y="T9"/>
                  </a:cxn>
                  <a:cxn ang="0">
                    <a:pos x="T10" y="T11"/>
                  </a:cxn>
                </a:cxnLst>
                <a:rect l="0" t="0" r="r" b="b"/>
                <a:pathLst>
                  <a:path w="32" h="10">
                    <a:moveTo>
                      <a:pt x="28" y="1"/>
                    </a:moveTo>
                    <a:cubicBezTo>
                      <a:pt x="24" y="0"/>
                      <a:pt x="20" y="1"/>
                      <a:pt x="15" y="2"/>
                    </a:cubicBezTo>
                    <a:cubicBezTo>
                      <a:pt x="11" y="3"/>
                      <a:pt x="7" y="3"/>
                      <a:pt x="3" y="4"/>
                    </a:cubicBezTo>
                    <a:cubicBezTo>
                      <a:pt x="0" y="5"/>
                      <a:pt x="0" y="9"/>
                      <a:pt x="3" y="9"/>
                    </a:cubicBezTo>
                    <a:cubicBezTo>
                      <a:pt x="11" y="10"/>
                      <a:pt x="21" y="10"/>
                      <a:pt x="29" y="7"/>
                    </a:cubicBezTo>
                    <a:cubicBezTo>
                      <a:pt x="32" y="6"/>
                      <a:pt x="31" y="1"/>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9" name="Freeform 137"/>
              <p:cNvSpPr/>
              <p:nvPr/>
            </p:nvSpPr>
            <p:spPr bwMode="auto">
              <a:xfrm>
                <a:off x="7355363" y="3006567"/>
                <a:ext cx="100744" cy="33698"/>
              </a:xfrm>
              <a:custGeom>
                <a:avLst/>
                <a:gdLst>
                  <a:gd name="T0" fmla="*/ 30 w 32"/>
                  <a:gd name="T1" fmla="*/ 2 h 10"/>
                  <a:gd name="T2" fmla="*/ 18 w 32"/>
                  <a:gd name="T3" fmla="*/ 1 h 10"/>
                  <a:gd name="T4" fmla="*/ 4 w 32"/>
                  <a:gd name="T5" fmla="*/ 2 h 10"/>
                  <a:gd name="T6" fmla="*/ 4 w 32"/>
                  <a:gd name="T7" fmla="*/ 8 h 10"/>
                  <a:gd name="T8" fmla="*/ 18 w 32"/>
                  <a:gd name="T9" fmla="*/ 9 h 10"/>
                  <a:gd name="T10" fmla="*/ 30 w 32"/>
                  <a:gd name="T11" fmla="*/ 8 h 10"/>
                  <a:gd name="T12" fmla="*/ 30 w 32"/>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2" h="10">
                    <a:moveTo>
                      <a:pt x="30" y="2"/>
                    </a:moveTo>
                    <a:cubicBezTo>
                      <a:pt x="26" y="0"/>
                      <a:pt x="22" y="1"/>
                      <a:pt x="18" y="1"/>
                    </a:cubicBezTo>
                    <a:cubicBezTo>
                      <a:pt x="13" y="2"/>
                      <a:pt x="9" y="2"/>
                      <a:pt x="4" y="2"/>
                    </a:cubicBezTo>
                    <a:cubicBezTo>
                      <a:pt x="0" y="2"/>
                      <a:pt x="0" y="8"/>
                      <a:pt x="4" y="8"/>
                    </a:cubicBezTo>
                    <a:cubicBezTo>
                      <a:pt x="9" y="8"/>
                      <a:pt x="13" y="9"/>
                      <a:pt x="18" y="9"/>
                    </a:cubicBezTo>
                    <a:cubicBezTo>
                      <a:pt x="22" y="9"/>
                      <a:pt x="26" y="10"/>
                      <a:pt x="30" y="8"/>
                    </a:cubicBezTo>
                    <a:cubicBezTo>
                      <a:pt x="32" y="7"/>
                      <a:pt x="32" y="4"/>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60" name="Freeform 138"/>
              <p:cNvSpPr/>
              <p:nvPr/>
            </p:nvSpPr>
            <p:spPr bwMode="auto">
              <a:xfrm>
                <a:off x="7521708" y="2996198"/>
                <a:ext cx="112458" cy="44067"/>
              </a:xfrm>
              <a:custGeom>
                <a:avLst/>
                <a:gdLst>
                  <a:gd name="T0" fmla="*/ 31 w 36"/>
                  <a:gd name="T1" fmla="*/ 0 h 13"/>
                  <a:gd name="T2" fmla="*/ 18 w 36"/>
                  <a:gd name="T3" fmla="*/ 3 h 13"/>
                  <a:gd name="T4" fmla="*/ 5 w 36"/>
                  <a:gd name="T5" fmla="*/ 2 h 13"/>
                  <a:gd name="T6" fmla="*/ 3 w 36"/>
                  <a:gd name="T7" fmla="*/ 6 h 13"/>
                  <a:gd name="T8" fmla="*/ 33 w 36"/>
                  <a:gd name="T9" fmla="*/ 7 h 13"/>
                  <a:gd name="T10" fmla="*/ 31 w 36"/>
                  <a:gd name="T11" fmla="*/ 0 h 13"/>
                </a:gdLst>
                <a:ahLst/>
                <a:cxnLst>
                  <a:cxn ang="0">
                    <a:pos x="T0" y="T1"/>
                  </a:cxn>
                  <a:cxn ang="0">
                    <a:pos x="T2" y="T3"/>
                  </a:cxn>
                  <a:cxn ang="0">
                    <a:pos x="T4" y="T5"/>
                  </a:cxn>
                  <a:cxn ang="0">
                    <a:pos x="T6" y="T7"/>
                  </a:cxn>
                  <a:cxn ang="0">
                    <a:pos x="T8" y="T9"/>
                  </a:cxn>
                  <a:cxn ang="0">
                    <a:pos x="T10" y="T11"/>
                  </a:cxn>
                </a:cxnLst>
                <a:rect l="0" t="0" r="r" b="b"/>
                <a:pathLst>
                  <a:path w="36" h="13">
                    <a:moveTo>
                      <a:pt x="31" y="0"/>
                    </a:moveTo>
                    <a:cubicBezTo>
                      <a:pt x="27" y="1"/>
                      <a:pt x="23" y="3"/>
                      <a:pt x="18" y="3"/>
                    </a:cubicBezTo>
                    <a:cubicBezTo>
                      <a:pt x="14" y="3"/>
                      <a:pt x="9" y="3"/>
                      <a:pt x="5" y="2"/>
                    </a:cubicBezTo>
                    <a:cubicBezTo>
                      <a:pt x="2" y="2"/>
                      <a:pt x="0" y="5"/>
                      <a:pt x="3" y="6"/>
                    </a:cubicBezTo>
                    <a:cubicBezTo>
                      <a:pt x="11" y="10"/>
                      <a:pt x="25" y="13"/>
                      <a:pt x="33" y="7"/>
                    </a:cubicBezTo>
                    <a:cubicBezTo>
                      <a:pt x="36" y="5"/>
                      <a:pt x="35" y="0"/>
                      <a:pt x="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grpSp>
        <p:sp>
          <p:nvSpPr>
            <p:cNvPr id="13" name="文本框 12"/>
            <p:cNvSpPr txBox="1"/>
            <p:nvPr/>
          </p:nvSpPr>
          <p:spPr>
            <a:xfrm>
              <a:off x="5025523" y="1179030"/>
              <a:ext cx="1562642" cy="646331"/>
            </a:xfrm>
            <a:prstGeom prst="rect">
              <a:avLst/>
            </a:prstGeom>
            <a:noFill/>
          </p:spPr>
          <p:txBody>
            <a:bodyPr wrap="square" rtlCol="0">
              <a:spAutoFit/>
            </a:bodyPr>
            <a:lstStyle/>
            <a:p>
              <a:pPr algn="dist"/>
              <a:r>
                <a:rPr lang="zh-CN" altLang="en-US" sz="3600" b="1" dirty="0">
                  <a:solidFill>
                    <a:srgbClr val="FF9999"/>
                  </a:solidFill>
                  <a:cs typeface="+mn-ea"/>
                  <a:sym typeface="+mn-lt"/>
                </a:rPr>
                <a:t>致谢</a:t>
              </a:r>
            </a:p>
          </p:txBody>
        </p:sp>
      </p:grpSp>
    </p:spTree>
  </p:cSld>
  <p:clrMapOvr>
    <a:masterClrMapping/>
  </p:clrMapOvr>
  <p:transition spd="slow" advClick="0" advTm="5000">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505338" y="1683562"/>
            <a:ext cx="11559625" cy="914609"/>
          </a:xfrm>
          <a:prstGeom prst="rect">
            <a:avLst/>
          </a:prstGeom>
          <a:noFill/>
        </p:spPr>
        <p:txBody>
          <a:bodyPr wrap="square" lIns="0" rIns="0" bIns="0" rtlCol="0">
            <a:spAutoFit/>
          </a:bodyPr>
          <a:lstStyle/>
          <a:p>
            <a:pPr>
              <a:lnSpc>
                <a:spcPct val="150000"/>
              </a:lnSpc>
            </a:pPr>
            <a:r>
              <a:rPr lang="zh-CN" altLang="en-US" sz="2000" dirty="0">
                <a:sym typeface="+mn-ea"/>
              </a:rPr>
              <a:t>一、生产者使用生产要素的原则</a:t>
            </a:r>
            <a:endParaRPr lang="en-US" altLang="zh-CN" sz="2000" dirty="0">
              <a:sym typeface="+mn-ea"/>
            </a:endParaRPr>
          </a:p>
          <a:p>
            <a:pPr>
              <a:lnSpc>
                <a:spcPct val="150000"/>
              </a:lnSpc>
            </a:pPr>
            <a:r>
              <a:rPr lang="en-US" altLang="zh-CN" sz="2000" dirty="0"/>
              <a:t>1</a:t>
            </a:r>
            <a:r>
              <a:rPr lang="zh-CN" altLang="en-US" sz="2000" dirty="0"/>
              <a:t>、生产者对生产要素的需求是引致需求和联合需求</a:t>
            </a:r>
            <a:endParaRPr lang="zh-CN" altLang="zh-CN" sz="2000" dirty="0"/>
          </a:p>
        </p:txBody>
      </p:sp>
      <p:pic>
        <p:nvPicPr>
          <p:cNvPr id="3" name="图片 2">
            <a:extLst>
              <a:ext uri="{FF2B5EF4-FFF2-40B4-BE49-F238E27FC236}">
                <a16:creationId xmlns:a16="http://schemas.microsoft.com/office/drawing/2014/main" id="{7C87043F-6B0D-4183-BD06-3C8665D93C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9449" y="2724150"/>
            <a:ext cx="6496050" cy="4133850"/>
          </a:xfrm>
          <a:prstGeom prst="rect">
            <a:avLst/>
          </a:prstGeom>
        </p:spPr>
      </p:pic>
    </p:spTree>
    <p:extLst>
      <p:ext uri="{BB962C8B-B14F-4D97-AF65-F5344CB8AC3E}">
        <p14:creationId xmlns:p14="http://schemas.microsoft.com/office/powerpoint/2010/main" val="1429375225"/>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632375" y="885276"/>
            <a:ext cx="11559625" cy="6452472"/>
          </a:xfrm>
          <a:prstGeom prst="rect">
            <a:avLst/>
          </a:prstGeom>
          <a:noFill/>
        </p:spPr>
        <p:txBody>
          <a:bodyPr wrap="square" lIns="0" rIns="0" bIns="0" rtlCol="0">
            <a:spAutoFit/>
          </a:bodyPr>
          <a:lstStyle/>
          <a:p>
            <a:pPr>
              <a:lnSpc>
                <a:spcPct val="150000"/>
              </a:lnSpc>
            </a:pPr>
            <a:r>
              <a:rPr lang="en-US" altLang="zh-CN" sz="2000" dirty="0"/>
              <a:t>2</a:t>
            </a:r>
            <a:r>
              <a:rPr lang="zh-CN" altLang="en-US" sz="2000" dirty="0"/>
              <a:t>、生产者使用生产要素的原则</a:t>
            </a:r>
            <a:endParaRPr lang="en-US" altLang="zh-CN" sz="2000" dirty="0"/>
          </a:p>
          <a:p>
            <a:pPr>
              <a:lnSpc>
                <a:spcPct val="150000"/>
              </a:lnSpc>
            </a:pPr>
            <a:r>
              <a:rPr lang="zh-CN" altLang="en-US" sz="2000" dirty="0"/>
              <a:t>（</a:t>
            </a:r>
            <a:r>
              <a:rPr lang="en-US" altLang="zh-CN" sz="2000" dirty="0"/>
              <a:t>1</a:t>
            </a:r>
            <a:r>
              <a:rPr lang="zh-CN" altLang="en-US" sz="2000" dirty="0"/>
              <a:t>）几个概念</a:t>
            </a:r>
            <a:endParaRPr lang="en-US" altLang="zh-CN" sz="2000" dirty="0"/>
          </a:p>
          <a:p>
            <a:pPr>
              <a:lnSpc>
                <a:spcPct val="150000"/>
              </a:lnSpc>
            </a:pPr>
            <a:r>
              <a:rPr lang="zh-CN" altLang="en-US" sz="2000" dirty="0"/>
              <a:t>边际物质产品（</a:t>
            </a:r>
            <a:r>
              <a:rPr lang="en-US" altLang="zh-CN" sz="2000" dirty="0"/>
              <a:t>MPP</a:t>
            </a:r>
            <a:r>
              <a:rPr lang="zh-CN" altLang="en-US" sz="2000" dirty="0"/>
              <a:t>）</a:t>
            </a:r>
            <a:endParaRPr lang="en-US" altLang="zh-CN" sz="2000" dirty="0"/>
          </a:p>
          <a:p>
            <a:pPr>
              <a:lnSpc>
                <a:spcPct val="150000"/>
              </a:lnSpc>
            </a:pPr>
            <a:r>
              <a:rPr lang="zh-CN" altLang="en-US" sz="2000" dirty="0"/>
              <a:t>边际收益产品</a:t>
            </a:r>
            <a:r>
              <a:rPr lang="en-US" altLang="zh-CN" sz="2000" dirty="0"/>
              <a:t>(MRP)</a:t>
            </a:r>
          </a:p>
          <a:p>
            <a:pPr>
              <a:lnSpc>
                <a:spcPct val="150000"/>
              </a:lnSpc>
            </a:pPr>
            <a:r>
              <a:rPr lang="zh-CN" altLang="en-US" sz="2000" dirty="0"/>
              <a:t>边际产品价值</a:t>
            </a:r>
            <a:r>
              <a:rPr lang="en-US" altLang="zh-CN" sz="2000" dirty="0"/>
              <a:t>(VMP)</a:t>
            </a:r>
          </a:p>
          <a:p>
            <a:pPr>
              <a:lnSpc>
                <a:spcPct val="150000"/>
              </a:lnSpc>
            </a:pPr>
            <a:r>
              <a:rPr lang="zh-CN" altLang="en-US" sz="2000" dirty="0"/>
              <a:t>边际要素成本</a:t>
            </a:r>
            <a:r>
              <a:rPr lang="en-US" altLang="zh-CN" sz="2000" dirty="0"/>
              <a:t>(MFC)</a:t>
            </a:r>
          </a:p>
          <a:p>
            <a:pPr>
              <a:lnSpc>
                <a:spcPct val="150000"/>
              </a:lnSpc>
            </a:pPr>
            <a:r>
              <a:rPr lang="zh-CN" altLang="en-US" sz="2000" dirty="0"/>
              <a:t>平均要素成本</a:t>
            </a:r>
            <a:r>
              <a:rPr lang="en-US" altLang="zh-CN" sz="2000" dirty="0"/>
              <a:t>(AFC)</a:t>
            </a:r>
            <a:endParaRPr lang="zh-CN" altLang="en-US" sz="2000" dirty="0"/>
          </a:p>
          <a:p>
            <a:r>
              <a:rPr lang="zh-CN" altLang="en-US" sz="2000" dirty="0"/>
              <a:t>【例题：单选题】关于边际收益产品的关系式正确的是(     ) 。</a:t>
            </a:r>
          </a:p>
          <a:p>
            <a:endParaRPr lang="zh-CN" altLang="en-US" sz="2000" dirty="0"/>
          </a:p>
          <a:p>
            <a:r>
              <a:rPr lang="zh-CN" altLang="en-US" sz="2000" dirty="0"/>
              <a:t>A.边际收益产品=边际物质产品×单位成本</a:t>
            </a:r>
          </a:p>
          <a:p>
            <a:endParaRPr lang="zh-CN" altLang="en-US" sz="2000" dirty="0"/>
          </a:p>
          <a:p>
            <a:r>
              <a:rPr lang="zh-CN" altLang="en-US" sz="2000" dirty="0"/>
              <a:t>B.边际收益产品 =边际物质产品×产品价格</a:t>
            </a:r>
          </a:p>
          <a:p>
            <a:endParaRPr lang="zh-CN" altLang="en-US" sz="2000" dirty="0"/>
          </a:p>
          <a:p>
            <a:r>
              <a:rPr lang="zh-CN" altLang="en-US" sz="2000" dirty="0"/>
              <a:t>C.边际收益产品 =边际物质产品×边际成本</a:t>
            </a:r>
          </a:p>
          <a:p>
            <a:endParaRPr lang="zh-CN" altLang="en-US" sz="2000" dirty="0"/>
          </a:p>
          <a:p>
            <a:r>
              <a:rPr lang="zh-CN" altLang="en-US" sz="2000" dirty="0"/>
              <a:t>D.边际收益产品=边际物质产品×边际收益</a:t>
            </a:r>
          </a:p>
          <a:p>
            <a:pPr>
              <a:lnSpc>
                <a:spcPct val="150000"/>
              </a:lnSpc>
            </a:pPr>
            <a:endParaRPr lang="zh-CN" altLang="zh-CN" sz="2000" dirty="0"/>
          </a:p>
        </p:txBody>
      </p:sp>
    </p:spTree>
    <p:extLst>
      <p:ext uri="{BB962C8B-B14F-4D97-AF65-F5344CB8AC3E}">
        <p14:creationId xmlns:p14="http://schemas.microsoft.com/office/powerpoint/2010/main" val="381944970"/>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632375" y="885276"/>
            <a:ext cx="11559625" cy="5067477"/>
          </a:xfrm>
          <a:prstGeom prst="rect">
            <a:avLst/>
          </a:prstGeom>
          <a:noFill/>
        </p:spPr>
        <p:txBody>
          <a:bodyPr wrap="square" lIns="0" rIns="0" bIns="0" rtlCol="0">
            <a:spAutoFit/>
          </a:bodyPr>
          <a:lstStyle/>
          <a:p>
            <a:pPr>
              <a:lnSpc>
                <a:spcPct val="150000"/>
              </a:lnSpc>
            </a:pPr>
            <a:r>
              <a:rPr lang="en-US" altLang="zh-CN" sz="2000" dirty="0"/>
              <a:t>(2)</a:t>
            </a:r>
            <a:r>
              <a:rPr lang="zh-CN" altLang="en-US" sz="2000" dirty="0"/>
              <a:t>生产者使用生产要素的原则</a:t>
            </a:r>
            <a:endParaRPr lang="en-US" altLang="zh-CN" sz="2000" dirty="0"/>
          </a:p>
          <a:p>
            <a:pPr>
              <a:lnSpc>
                <a:spcPct val="150000"/>
              </a:lnSpc>
            </a:pPr>
            <a:r>
              <a:rPr lang="zh-CN" altLang="en-US" sz="2000" dirty="0"/>
              <a:t>生产者的要素需求是引致需求，生产者使用要素的目的是生产出消费者需要的产品，以获取最大利润。因此所有生产者使用要素的原则：在一定时间内，在一定条件下，根据企业内部的生产状况和市场情况，确定要素的使用量，以实现利润最大化，即：</a:t>
            </a:r>
          </a:p>
          <a:p>
            <a:pPr>
              <a:lnSpc>
                <a:spcPct val="150000"/>
              </a:lnSpc>
            </a:pPr>
            <a:r>
              <a:rPr lang="zh-CN" altLang="en-US" sz="2000" dirty="0">
                <a:sym typeface="+mn-ea"/>
              </a:rPr>
              <a:t>边际收益产品=边际要素成本      </a:t>
            </a:r>
            <a:r>
              <a:rPr lang="en-US" altLang="zh-CN" sz="2000" dirty="0">
                <a:sym typeface="+mn-ea"/>
              </a:rPr>
              <a:t>MRP=MFC</a:t>
            </a:r>
            <a:endParaRPr lang="zh-CN" altLang="en-US" sz="2000" dirty="0"/>
          </a:p>
          <a:p>
            <a:pPr>
              <a:lnSpc>
                <a:spcPct val="150000"/>
              </a:lnSpc>
            </a:pPr>
            <a:r>
              <a:rPr lang="zh-CN" altLang="en-US" sz="2000" dirty="0"/>
              <a:t>【例题：单选题】生产者使用生产要素的原则是( ) 。</a:t>
            </a:r>
          </a:p>
          <a:p>
            <a:pPr>
              <a:lnSpc>
                <a:spcPct val="150000"/>
              </a:lnSpc>
            </a:pPr>
            <a:r>
              <a:rPr lang="zh-CN" altLang="en-US" sz="2000" dirty="0"/>
              <a:t>A.边际成本等于边际收益</a:t>
            </a:r>
          </a:p>
          <a:p>
            <a:pPr>
              <a:lnSpc>
                <a:spcPct val="150000"/>
              </a:lnSpc>
            </a:pPr>
            <a:r>
              <a:rPr lang="zh-CN" altLang="en-US" sz="2000" dirty="0"/>
              <a:t>B.边际物质产品等于边际收益产品</a:t>
            </a:r>
          </a:p>
          <a:p>
            <a:pPr>
              <a:lnSpc>
                <a:spcPct val="150000"/>
              </a:lnSpc>
            </a:pPr>
            <a:r>
              <a:rPr lang="zh-CN" altLang="en-US" sz="2000" dirty="0"/>
              <a:t>C.边际要素成本等于边际产品价值</a:t>
            </a:r>
          </a:p>
          <a:p>
            <a:pPr>
              <a:lnSpc>
                <a:spcPct val="150000"/>
              </a:lnSpc>
            </a:pPr>
            <a:r>
              <a:rPr lang="zh-CN" altLang="en-US" sz="2000" dirty="0"/>
              <a:t>D.边际要素成本等于边际收益产品</a:t>
            </a:r>
          </a:p>
          <a:p>
            <a:pPr>
              <a:lnSpc>
                <a:spcPct val="150000"/>
              </a:lnSpc>
            </a:pPr>
            <a:endParaRPr lang="zh-CN" altLang="zh-CN" sz="2000" dirty="0"/>
          </a:p>
        </p:txBody>
      </p:sp>
    </p:spTree>
    <p:extLst>
      <p:ext uri="{BB962C8B-B14F-4D97-AF65-F5344CB8AC3E}">
        <p14:creationId xmlns:p14="http://schemas.microsoft.com/office/powerpoint/2010/main" val="3027255547"/>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979806" y="1567813"/>
            <a:ext cx="8410938" cy="400110"/>
          </a:xfrm>
          <a:prstGeom prst="rect">
            <a:avLst/>
          </a:prstGeom>
          <a:noFill/>
        </p:spPr>
        <p:txBody>
          <a:bodyPr wrap="square" rtlCol="0" anchor="t">
            <a:spAutoFit/>
          </a:bodyPr>
          <a:lstStyle/>
          <a:p>
            <a:pPr algn="l">
              <a:buClrTx/>
              <a:buSzTx/>
              <a:buFontTx/>
            </a:pPr>
            <a:r>
              <a:rPr lang="en-US" altLang="zh-CN" sz="2000" dirty="0">
                <a:sym typeface="+mn-ea"/>
              </a:rPr>
              <a:t>1</a:t>
            </a:r>
            <a:r>
              <a:rPr lang="zh-CN" altLang="en-US" sz="2000" dirty="0">
                <a:sym typeface="+mn-ea"/>
              </a:rPr>
              <a:t>、完全竞争生产者的</a:t>
            </a:r>
            <a:r>
              <a:rPr lang="zh-CN" altLang="en-US" sz="2000" dirty="0"/>
              <a:t>要素需求曲线</a:t>
            </a:r>
          </a:p>
        </p:txBody>
      </p:sp>
      <p:sp>
        <p:nvSpPr>
          <p:cNvPr id="7" name="文本框 6"/>
          <p:cNvSpPr txBox="1"/>
          <p:nvPr/>
        </p:nvSpPr>
        <p:spPr>
          <a:xfrm>
            <a:off x="1040765" y="972820"/>
            <a:ext cx="5883342" cy="707886"/>
          </a:xfrm>
          <a:prstGeom prst="rect">
            <a:avLst/>
          </a:prstGeom>
          <a:noFill/>
        </p:spPr>
        <p:txBody>
          <a:bodyPr wrap="none" rtlCol="0" anchor="t">
            <a:spAutoFit/>
          </a:bodyPr>
          <a:lstStyle/>
          <a:p>
            <a:pPr algn="l">
              <a:buClrTx/>
              <a:buSzTx/>
              <a:buFontTx/>
            </a:pPr>
            <a:r>
              <a:rPr lang="zh-CN" altLang="en-US" sz="2000" dirty="0">
                <a:sym typeface="+mn-ea"/>
              </a:rPr>
              <a:t>二、完全竞争生产者对生产要素的需求</a:t>
            </a:r>
            <a:r>
              <a:rPr lang="en-US" altLang="zh-CN" sz="2000" dirty="0">
                <a:sym typeface="+mn-ea"/>
              </a:rPr>
              <a:t>(</a:t>
            </a:r>
            <a:r>
              <a:rPr lang="zh-CN" altLang="en-US" sz="2000" dirty="0">
                <a:sym typeface="+mn-ea"/>
              </a:rPr>
              <a:t>共</a:t>
            </a:r>
            <a:r>
              <a:rPr lang="en-US" altLang="zh-CN" sz="2000" dirty="0">
                <a:sym typeface="+mn-ea"/>
              </a:rPr>
              <a:t>2</a:t>
            </a:r>
            <a:r>
              <a:rPr lang="zh-CN" altLang="en-US" sz="2000" dirty="0">
                <a:sym typeface="+mn-ea"/>
              </a:rPr>
              <a:t>个考点</a:t>
            </a:r>
            <a:r>
              <a:rPr lang="en-US" altLang="zh-CN" sz="2000" dirty="0">
                <a:sym typeface="+mn-ea"/>
              </a:rPr>
              <a:t>)</a:t>
            </a:r>
            <a:endParaRPr lang="zh-CN" altLang="en-US" sz="2000" dirty="0"/>
          </a:p>
          <a:p>
            <a:pPr algn="l">
              <a:buClrTx/>
              <a:buSzTx/>
              <a:buFontTx/>
            </a:pPr>
            <a:endParaRPr lang="zh-CN" altLang="en-US" sz="2000" dirty="0"/>
          </a:p>
        </p:txBody>
      </p:sp>
      <p:sp>
        <p:nvSpPr>
          <p:cNvPr id="8" name="文本框 7"/>
          <p:cNvSpPr txBox="1"/>
          <p:nvPr/>
        </p:nvSpPr>
        <p:spPr>
          <a:xfrm>
            <a:off x="969856" y="2078895"/>
            <a:ext cx="10922635" cy="400110"/>
          </a:xfrm>
          <a:prstGeom prst="rect">
            <a:avLst/>
          </a:prstGeom>
          <a:noFill/>
        </p:spPr>
        <p:txBody>
          <a:bodyPr wrap="square" rtlCol="0" anchor="t">
            <a:spAutoFit/>
          </a:bodyPr>
          <a:lstStyle/>
          <a:p>
            <a:r>
              <a:rPr lang="zh-CN" altLang="en-US" sz="2000" dirty="0"/>
              <a:t>完全竞争生产者是同时处于完全竞争的产品市场和完全竞争的要素市场的厂商。 </a:t>
            </a:r>
          </a:p>
        </p:txBody>
      </p:sp>
      <p:sp>
        <p:nvSpPr>
          <p:cNvPr id="9" name="文本框 8"/>
          <p:cNvSpPr txBox="1"/>
          <p:nvPr/>
        </p:nvSpPr>
        <p:spPr>
          <a:xfrm>
            <a:off x="2783114" y="2862023"/>
            <a:ext cx="6324600" cy="460375"/>
          </a:xfrm>
          <a:prstGeom prst="rect">
            <a:avLst/>
          </a:prstGeom>
          <a:noFill/>
        </p:spPr>
        <p:txBody>
          <a:bodyPr wrap="square" rtlCol="0" anchor="t">
            <a:spAutoFit/>
          </a:bodyPr>
          <a:lstStyle/>
          <a:p>
            <a:pPr algn="l">
              <a:buClrTx/>
              <a:buSzTx/>
              <a:buFontTx/>
            </a:pPr>
            <a:r>
              <a:rPr lang="zh-CN" altLang="en-US" sz="2400" dirty="0">
                <a:solidFill>
                  <a:schemeClr val="bg1"/>
                </a:solidFill>
              </a:rPr>
              <a:t>1.生产者面临的要素供给曲线</a:t>
            </a:r>
          </a:p>
        </p:txBody>
      </p:sp>
      <p:sp>
        <p:nvSpPr>
          <p:cNvPr id="10" name="文本框 9"/>
          <p:cNvSpPr txBox="1"/>
          <p:nvPr/>
        </p:nvSpPr>
        <p:spPr>
          <a:xfrm>
            <a:off x="969856" y="2627671"/>
            <a:ext cx="10356215" cy="400110"/>
          </a:xfrm>
          <a:prstGeom prst="rect">
            <a:avLst/>
          </a:prstGeom>
          <a:noFill/>
        </p:spPr>
        <p:txBody>
          <a:bodyPr wrap="square" rtlCol="0" anchor="t">
            <a:spAutoFit/>
          </a:bodyPr>
          <a:lstStyle/>
          <a:p>
            <a:pPr algn="l">
              <a:buClrTx/>
              <a:buSzTx/>
              <a:buFontTx/>
            </a:pPr>
            <a:r>
              <a:rPr lang="zh-CN" altLang="en-US" sz="2000" dirty="0"/>
              <a:t>完全竞争生产者在购买要素时是完全竞争的，即生产者是要素市场价格的接受者</a:t>
            </a:r>
            <a:r>
              <a:rPr lang="en-US" altLang="zh-CN" sz="2000" dirty="0"/>
              <a:t>,</a:t>
            </a:r>
            <a:r>
              <a:rPr lang="zh-CN" altLang="en-US" sz="2000" dirty="0"/>
              <a:t>所以</a:t>
            </a:r>
          </a:p>
        </p:txBody>
      </p:sp>
      <p:pic>
        <p:nvPicPr>
          <p:cNvPr id="14" name="图片 13"/>
          <p:cNvPicPr>
            <a:picLocks noChangeAspect="1"/>
          </p:cNvPicPr>
          <p:nvPr/>
        </p:nvPicPr>
        <p:blipFill>
          <a:blip r:embed="rId4"/>
          <a:stretch>
            <a:fillRect/>
          </a:stretch>
        </p:blipFill>
        <p:spPr>
          <a:xfrm>
            <a:off x="8380095" y="3949065"/>
            <a:ext cx="2466975" cy="2505075"/>
          </a:xfrm>
          <a:prstGeom prst="rect">
            <a:avLst/>
          </a:prstGeom>
        </p:spPr>
      </p:pic>
      <p:sp>
        <p:nvSpPr>
          <p:cNvPr id="15" name="文本框 14"/>
          <p:cNvSpPr txBox="1"/>
          <p:nvPr/>
        </p:nvSpPr>
        <p:spPr>
          <a:xfrm>
            <a:off x="1040765" y="4417695"/>
            <a:ext cx="6791325" cy="1015663"/>
          </a:xfrm>
          <a:prstGeom prst="rect">
            <a:avLst/>
          </a:prstGeom>
          <a:noFill/>
        </p:spPr>
        <p:txBody>
          <a:bodyPr wrap="square" rtlCol="0" anchor="t">
            <a:spAutoFit/>
          </a:bodyPr>
          <a:lstStyle/>
          <a:p>
            <a:pPr algn="l">
              <a:buClrTx/>
              <a:buSzTx/>
              <a:buFontTx/>
            </a:pPr>
            <a:r>
              <a:rPr lang="zh-CN" altLang="en-US" sz="2000" dirty="0"/>
              <a:t>通过图形可知</a:t>
            </a:r>
            <a:r>
              <a:rPr lang="en-US" altLang="zh-CN" sz="2000" dirty="0"/>
              <a:t>,</a:t>
            </a:r>
            <a:r>
              <a:rPr lang="zh-CN" altLang="en-US" sz="2000" dirty="0"/>
              <a:t>W1是要素市场的价格，生产者面临的要素供给曲线为水平线，就是说生产者可以按现行市场价格购买到其想要的生产要素。</a:t>
            </a:r>
          </a:p>
        </p:txBody>
      </p:sp>
      <p:sp>
        <p:nvSpPr>
          <p:cNvPr id="16" name="文本框 15"/>
          <p:cNvSpPr txBox="1"/>
          <p:nvPr/>
        </p:nvSpPr>
        <p:spPr>
          <a:xfrm>
            <a:off x="2406015" y="3853180"/>
            <a:ext cx="5974080" cy="460375"/>
          </a:xfrm>
          <a:prstGeom prst="rect">
            <a:avLst/>
          </a:prstGeom>
          <a:solidFill>
            <a:srgbClr val="FFC000"/>
          </a:solidFill>
        </p:spPr>
        <p:txBody>
          <a:bodyPr wrap="none" rtlCol="0" anchor="t">
            <a:spAutoFit/>
          </a:bodyPr>
          <a:lstStyle/>
          <a:p>
            <a:r>
              <a:rPr lang="zh-CN" altLang="en-US" sz="2400" dirty="0">
                <a:solidFill>
                  <a:schemeClr val="bg1"/>
                </a:solidFill>
                <a:sym typeface="+mn-ea"/>
              </a:rPr>
              <a:t>生产者面临的要素供给曲线是一条水平线。</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958850" y="1028700"/>
            <a:ext cx="10682605" cy="1692771"/>
          </a:xfrm>
          <a:prstGeom prst="rect">
            <a:avLst/>
          </a:prstGeom>
          <a:noFill/>
        </p:spPr>
        <p:txBody>
          <a:bodyPr wrap="square" rtlCol="0" anchor="t">
            <a:spAutoFit/>
          </a:bodyPr>
          <a:lstStyle/>
          <a:p>
            <a:pPr algn="l">
              <a:buClrTx/>
              <a:buSzTx/>
              <a:buFontTx/>
            </a:pPr>
            <a:r>
              <a:rPr lang="zh-CN" altLang="en-US" sz="2000" dirty="0"/>
              <a:t>【例如】在生产要素的完全竞争市场，有很多的苹果园，也有很多的摘苹果的工人，果园老板及工人都是市场价格的接受者。单个的果园老板和单个的工人都无法左右生产</a:t>
            </a:r>
            <a:r>
              <a:rPr lang="zh-CN" altLang="en-US" sz="2000" dirty="0">
                <a:sym typeface="+mn-ea"/>
              </a:rPr>
              <a:t>要素</a:t>
            </a:r>
            <a:r>
              <a:rPr lang="zh-CN" altLang="en-US" sz="2000" dirty="0"/>
              <a:t>市场的价格。要素价格是一个常数。单个的果园老板按现行市场价格雇佣到其想要的工人，雇佣1个工人按现行市场价雇佣，雇佣10个工人也是按现行市场雇佣。 </a:t>
            </a:r>
          </a:p>
          <a:p>
            <a:pPr algn="l">
              <a:buClrTx/>
              <a:buSzTx/>
              <a:buFontTx/>
            </a:pPr>
            <a:endParaRPr lang="zh-CN" altLang="en-US" sz="2400" dirty="0">
              <a:solidFill>
                <a:schemeClr val="bg1"/>
              </a:solidFill>
            </a:endParaRPr>
          </a:p>
        </p:txBody>
      </p:sp>
      <p:sp>
        <p:nvSpPr>
          <p:cNvPr id="8" name="文本框 7"/>
          <p:cNvSpPr txBox="1"/>
          <p:nvPr/>
        </p:nvSpPr>
        <p:spPr>
          <a:xfrm>
            <a:off x="1040765" y="3075305"/>
            <a:ext cx="9568180" cy="368300"/>
          </a:xfrm>
          <a:prstGeom prst="rect">
            <a:avLst/>
          </a:prstGeom>
          <a:solidFill>
            <a:srgbClr val="FFC000"/>
          </a:solidFill>
        </p:spPr>
        <p:txBody>
          <a:bodyPr wrap="none" rtlCol="0" anchor="t">
            <a:spAutoFit/>
          </a:bodyPr>
          <a:lstStyle/>
          <a:p>
            <a:pPr algn="l">
              <a:buClrTx/>
              <a:buSzTx/>
              <a:buFontTx/>
            </a:pPr>
            <a:r>
              <a:rPr lang="zh-CN" altLang="en-US" dirty="0">
                <a:solidFill>
                  <a:schemeClr val="bg1"/>
                </a:solidFill>
                <a:sym typeface="+mn-ea"/>
              </a:rPr>
              <a:t>结论</a:t>
            </a:r>
            <a:r>
              <a:rPr lang="en-US" altLang="zh-CN" dirty="0">
                <a:solidFill>
                  <a:schemeClr val="bg1"/>
                </a:solidFill>
                <a:sym typeface="+mn-ea"/>
              </a:rPr>
              <a:t>:</a:t>
            </a:r>
            <a:r>
              <a:rPr lang="zh-CN" altLang="en-US" dirty="0">
                <a:solidFill>
                  <a:schemeClr val="bg1"/>
                </a:solidFill>
                <a:sym typeface="+mn-ea"/>
              </a:rPr>
              <a:t>由于要素价格为常数，MFC(边际要素成本)=AFC（平均要素成本）= W1（要素价格）。 </a:t>
            </a:r>
            <a:endParaRPr lang="zh-CN" altLang="en-US" dirty="0"/>
          </a:p>
        </p:txBody>
      </p:sp>
      <p:sp>
        <p:nvSpPr>
          <p:cNvPr id="9" name="文本框 8"/>
          <p:cNvSpPr txBox="1"/>
          <p:nvPr/>
        </p:nvSpPr>
        <p:spPr>
          <a:xfrm>
            <a:off x="1040765" y="3579495"/>
            <a:ext cx="9568815" cy="645160"/>
          </a:xfrm>
          <a:prstGeom prst="rect">
            <a:avLst/>
          </a:prstGeom>
          <a:solidFill>
            <a:srgbClr val="FFC000"/>
          </a:solidFill>
        </p:spPr>
        <p:txBody>
          <a:bodyPr wrap="square" rtlCol="0" anchor="t">
            <a:spAutoFit/>
          </a:bodyPr>
          <a:lstStyle/>
          <a:p>
            <a:pPr algn="l">
              <a:buClrTx/>
              <a:buSzTx/>
              <a:buFontTx/>
            </a:pPr>
            <a:r>
              <a:rPr lang="zh-CN" altLang="en-US" dirty="0">
                <a:solidFill>
                  <a:schemeClr val="bg1"/>
                </a:solidFill>
              </a:rPr>
              <a:t>即完全竞争生产者的边际要素成本(MFC)曲线及平均要素成本(AFC)曲线与要素供给(W1)曲线三线重合。 </a:t>
            </a:r>
          </a:p>
        </p:txBody>
      </p:sp>
      <p:sp>
        <p:nvSpPr>
          <p:cNvPr id="10" name="文本框 9"/>
          <p:cNvSpPr txBox="1"/>
          <p:nvPr/>
        </p:nvSpPr>
        <p:spPr>
          <a:xfrm>
            <a:off x="1040765" y="4422140"/>
            <a:ext cx="9014460" cy="1198880"/>
          </a:xfrm>
          <a:prstGeom prst="rect">
            <a:avLst/>
          </a:prstGeom>
          <a:solidFill>
            <a:srgbClr val="0070C0"/>
          </a:solidFill>
        </p:spPr>
        <p:txBody>
          <a:bodyPr wrap="square" rtlCol="0" anchor="t">
            <a:spAutoFit/>
          </a:bodyPr>
          <a:lstStyle/>
          <a:p>
            <a:pPr algn="l">
              <a:buClrTx/>
              <a:buSzTx/>
              <a:buFontTx/>
            </a:pPr>
            <a:r>
              <a:rPr lang="zh-CN" altLang="en-US" sz="2400" dirty="0">
                <a:solidFill>
                  <a:schemeClr val="bg1"/>
                </a:solidFill>
              </a:rPr>
              <a:t>【例题·单选题】完全竞争生产者所面临的要素供给曲线是 ( )。 </a:t>
            </a:r>
          </a:p>
          <a:p>
            <a:pPr algn="l">
              <a:buClrTx/>
              <a:buSzTx/>
              <a:buFontTx/>
            </a:pPr>
            <a:r>
              <a:rPr lang="zh-CN" altLang="en-US" sz="2400" dirty="0">
                <a:solidFill>
                  <a:schemeClr val="bg1"/>
                </a:solidFill>
              </a:rPr>
              <a:t>A.一条向右下方倾斜的线         B.一条与横轴平行的水平线 </a:t>
            </a:r>
          </a:p>
          <a:p>
            <a:pPr algn="l">
              <a:buClrTx/>
              <a:buSzTx/>
              <a:buFontTx/>
            </a:pPr>
            <a:r>
              <a:rPr lang="zh-CN" altLang="en-US" sz="2400" dirty="0">
                <a:solidFill>
                  <a:schemeClr val="bg1"/>
                </a:solidFill>
              </a:rPr>
              <a:t>C.一条与横轴垂直的线             D.是一条向后弯曲的线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226744" y="1155666"/>
            <a:ext cx="5037455" cy="400110"/>
          </a:xfrm>
          <a:prstGeom prst="rect">
            <a:avLst/>
          </a:prstGeom>
          <a:noFill/>
        </p:spPr>
        <p:txBody>
          <a:bodyPr wrap="square" rtlCol="0" anchor="t">
            <a:spAutoFit/>
          </a:bodyPr>
          <a:lstStyle/>
          <a:p>
            <a:pPr algn="l">
              <a:buClrTx/>
              <a:buSzTx/>
              <a:buFontTx/>
            </a:pPr>
            <a:r>
              <a:rPr lang="en-US" altLang="zh-CN" sz="2000" dirty="0"/>
              <a:t>2.</a:t>
            </a:r>
            <a:r>
              <a:rPr lang="zh-CN" altLang="en-US" sz="2000" dirty="0"/>
              <a:t>生产者的要素需求曲线</a:t>
            </a:r>
          </a:p>
        </p:txBody>
      </p:sp>
      <p:sp>
        <p:nvSpPr>
          <p:cNvPr id="7" name="文本框 6"/>
          <p:cNvSpPr txBox="1"/>
          <p:nvPr/>
        </p:nvSpPr>
        <p:spPr>
          <a:xfrm>
            <a:off x="1288415" y="1645920"/>
            <a:ext cx="7840980" cy="1323439"/>
          </a:xfrm>
          <a:prstGeom prst="rect">
            <a:avLst/>
          </a:prstGeom>
          <a:noFill/>
        </p:spPr>
        <p:txBody>
          <a:bodyPr wrap="square" rtlCol="0" anchor="t">
            <a:spAutoFit/>
          </a:bodyPr>
          <a:lstStyle/>
          <a:p>
            <a:r>
              <a:rPr lang="zh-CN" altLang="en-US" sz="2000" dirty="0"/>
              <a:t>完全竞争生产者的要素需求曲线反映的是在其他条件不变时，完全竞争厂商对要素需求量L与要素价格W之间的关系。</a:t>
            </a:r>
          </a:p>
          <a:p>
            <a:r>
              <a:rPr lang="zh-CN" altLang="en-US" sz="2000" dirty="0"/>
              <a:t>随着要素价格的下降，生产者对要素的需求量增加，反之随着要素价格的上升，生产者对要素的需求量下降。 </a:t>
            </a:r>
          </a:p>
        </p:txBody>
      </p:sp>
      <p:pic>
        <p:nvPicPr>
          <p:cNvPr id="8" name="图片 7"/>
          <p:cNvPicPr>
            <a:picLocks noChangeAspect="1"/>
          </p:cNvPicPr>
          <p:nvPr/>
        </p:nvPicPr>
        <p:blipFill>
          <a:blip r:embed="rId4"/>
          <a:stretch>
            <a:fillRect/>
          </a:stretch>
        </p:blipFill>
        <p:spPr>
          <a:xfrm>
            <a:off x="1441450" y="3696970"/>
            <a:ext cx="2705100" cy="2295525"/>
          </a:xfrm>
          <a:prstGeom prst="rect">
            <a:avLst/>
          </a:prstGeom>
        </p:spPr>
      </p:pic>
      <p:pic>
        <p:nvPicPr>
          <p:cNvPr id="14" name="图片 13" descr="ch430c7136627f4767b0b2d53a7ac85282"/>
          <p:cNvPicPr>
            <a:picLocks noChangeAspect="1"/>
          </p:cNvPicPr>
          <p:nvPr/>
        </p:nvPicPr>
        <p:blipFill>
          <a:blip r:embed="rId5"/>
          <a:stretch>
            <a:fillRect/>
          </a:stretch>
        </p:blipFill>
        <p:spPr>
          <a:xfrm>
            <a:off x="9129395" y="2180590"/>
            <a:ext cx="2505075" cy="4048125"/>
          </a:xfrm>
          <a:prstGeom prst="rect">
            <a:avLst/>
          </a:prstGeom>
        </p:spPr>
      </p:pic>
      <p:sp>
        <p:nvSpPr>
          <p:cNvPr id="15" name="左箭头 14"/>
          <p:cNvSpPr/>
          <p:nvPr/>
        </p:nvSpPr>
        <p:spPr>
          <a:xfrm>
            <a:off x="5092065" y="4656455"/>
            <a:ext cx="3499485" cy="2819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518150" y="4288155"/>
            <a:ext cx="2240280" cy="368300"/>
          </a:xfrm>
          <a:prstGeom prst="rect">
            <a:avLst/>
          </a:prstGeom>
          <a:noFill/>
        </p:spPr>
        <p:txBody>
          <a:bodyPr wrap="none" rtlCol="0" anchor="t">
            <a:spAutoFit/>
          </a:bodyPr>
          <a:lstStyle/>
          <a:p>
            <a:pPr algn="l">
              <a:buClrTx/>
              <a:buSzTx/>
              <a:buFontTx/>
            </a:pPr>
            <a:r>
              <a:rPr lang="zh-CN" altLang="en-US" sz="2400" dirty="0">
                <a:solidFill>
                  <a:schemeClr val="bg1"/>
                </a:solidFill>
              </a:rPr>
              <a:t>借助右图来解释左图</a:t>
            </a:r>
          </a:p>
        </p:txBody>
      </p:sp>
      <p:sp>
        <p:nvSpPr>
          <p:cNvPr id="9" name="矩形 8">
            <a:extLst>
              <a:ext uri="{FF2B5EF4-FFF2-40B4-BE49-F238E27FC236}">
                <a16:creationId xmlns:a16="http://schemas.microsoft.com/office/drawing/2014/main" id="{313D2C25-9BA6-46CE-86B3-88B39C2FF56B}"/>
              </a:ext>
            </a:extLst>
          </p:cNvPr>
          <p:cNvSpPr/>
          <p:nvPr/>
        </p:nvSpPr>
        <p:spPr>
          <a:xfrm>
            <a:off x="5517515" y="4287123"/>
            <a:ext cx="2492990" cy="400110"/>
          </a:xfrm>
          <a:prstGeom prst="rect">
            <a:avLst/>
          </a:prstGeom>
        </p:spPr>
        <p:txBody>
          <a:bodyPr wrap="none">
            <a:spAutoFit/>
          </a:bodyPr>
          <a:lstStyle/>
          <a:p>
            <a:r>
              <a:rPr lang="zh-CN" altLang="en-US" sz="2000" dirty="0"/>
              <a:t>借助右图来解释左图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836930" y="1031875"/>
            <a:ext cx="10387965" cy="1938020"/>
          </a:xfrm>
          <a:prstGeom prst="rect">
            <a:avLst/>
          </a:prstGeom>
          <a:solidFill>
            <a:srgbClr val="FFC000"/>
          </a:solidFill>
        </p:spPr>
        <p:txBody>
          <a:bodyPr wrap="square" rtlCol="0" anchor="t">
            <a:spAutoFit/>
          </a:bodyPr>
          <a:lstStyle/>
          <a:p>
            <a:pPr algn="l">
              <a:buClrTx/>
              <a:buSzTx/>
              <a:buFontTx/>
            </a:pPr>
            <a:r>
              <a:rPr lang="zh-CN" altLang="en-US" sz="2400" dirty="0">
                <a:solidFill>
                  <a:schemeClr val="bg1"/>
                </a:solidFill>
                <a:sym typeface="+mn-ea"/>
              </a:rPr>
              <a:t>结论</a:t>
            </a:r>
            <a:r>
              <a:rPr lang="en-US" altLang="zh-CN" sz="2400" dirty="0">
                <a:solidFill>
                  <a:schemeClr val="bg1"/>
                </a:solidFill>
                <a:sym typeface="+mn-ea"/>
              </a:rPr>
              <a:t>:</a:t>
            </a:r>
            <a:r>
              <a:rPr lang="zh-CN" altLang="en-US" sz="2400" dirty="0">
                <a:solidFill>
                  <a:schemeClr val="bg1"/>
                </a:solidFill>
                <a:sym typeface="+mn-ea"/>
              </a:rPr>
              <a:t>完全竞争生产者的要素需求曲线向右下方倾斜。 </a:t>
            </a:r>
          </a:p>
          <a:p>
            <a:pPr algn="l">
              <a:buClrTx/>
              <a:buSzTx/>
              <a:buFontTx/>
            </a:pPr>
            <a:r>
              <a:rPr lang="zh-CN" altLang="en-US" sz="2400" dirty="0">
                <a:solidFill>
                  <a:schemeClr val="bg1"/>
                </a:solidFill>
                <a:sym typeface="+mn-ea"/>
              </a:rPr>
              <a:t>完全竞争生产者的边际收益产品（MRP）曲线=边际产品价值（VMP）曲线</a:t>
            </a:r>
            <a:r>
              <a:rPr lang="en-US" altLang="zh-CN" sz="2400" dirty="0">
                <a:solidFill>
                  <a:schemeClr val="bg1"/>
                </a:solidFill>
                <a:sym typeface="+mn-ea"/>
              </a:rPr>
              <a:t>=</a:t>
            </a:r>
            <a:r>
              <a:rPr lang="zh-CN" altLang="en-US" sz="2400" dirty="0">
                <a:solidFill>
                  <a:schemeClr val="bg1"/>
                </a:solidFill>
                <a:sym typeface="+mn-ea"/>
              </a:rPr>
              <a:t>企业的要素需求曲线。 </a:t>
            </a:r>
          </a:p>
          <a:p>
            <a:pPr algn="l">
              <a:buClrTx/>
              <a:buSzTx/>
              <a:buFontTx/>
            </a:pPr>
            <a:r>
              <a:rPr lang="zh-CN" altLang="en-US" sz="2400" dirty="0">
                <a:solidFill>
                  <a:schemeClr val="bg1"/>
                </a:solidFill>
                <a:sym typeface="+mn-ea"/>
              </a:rPr>
              <a:t>即完全竞争厂商的要素需求曲线与边际收益产品曲线（MRP）、边际产品价值（VMP）曲线三线重合。</a:t>
            </a:r>
            <a:endParaRPr lang="zh-CN" altLang="en-US" sz="2400" dirty="0">
              <a:solidFill>
                <a:schemeClr val="bg1"/>
              </a:solidFill>
            </a:endParaRPr>
          </a:p>
        </p:txBody>
      </p:sp>
      <p:sp>
        <p:nvSpPr>
          <p:cNvPr id="7" name="文本框 6"/>
          <p:cNvSpPr txBox="1"/>
          <p:nvPr/>
        </p:nvSpPr>
        <p:spPr>
          <a:xfrm>
            <a:off x="731837" y="3243740"/>
            <a:ext cx="3518912" cy="400110"/>
          </a:xfrm>
          <a:prstGeom prst="rect">
            <a:avLst/>
          </a:prstGeom>
          <a:noFill/>
        </p:spPr>
        <p:txBody>
          <a:bodyPr wrap="none" rtlCol="0" anchor="t">
            <a:spAutoFit/>
          </a:bodyPr>
          <a:lstStyle/>
          <a:p>
            <a:pPr algn="l">
              <a:buClrTx/>
              <a:buSzTx/>
              <a:buFontTx/>
            </a:pPr>
            <a:r>
              <a:rPr lang="zh-CN" altLang="en-US" sz="2000" dirty="0">
                <a:sym typeface="+mn-ea"/>
              </a:rPr>
              <a:t>完全竞争市场的要素需求曲线</a:t>
            </a:r>
          </a:p>
        </p:txBody>
      </p:sp>
      <p:sp>
        <p:nvSpPr>
          <p:cNvPr id="8" name="文本框 7"/>
          <p:cNvSpPr txBox="1"/>
          <p:nvPr/>
        </p:nvSpPr>
        <p:spPr>
          <a:xfrm>
            <a:off x="836930" y="3705225"/>
            <a:ext cx="10387965" cy="829945"/>
          </a:xfrm>
          <a:prstGeom prst="rect">
            <a:avLst/>
          </a:prstGeom>
          <a:solidFill>
            <a:srgbClr val="FFC000"/>
          </a:solidFill>
        </p:spPr>
        <p:txBody>
          <a:bodyPr wrap="square" rtlCol="0" anchor="t">
            <a:spAutoFit/>
          </a:bodyPr>
          <a:lstStyle/>
          <a:p>
            <a:pPr algn="l">
              <a:buClrTx/>
              <a:buSzTx/>
              <a:buFontTx/>
            </a:pPr>
            <a:r>
              <a:rPr lang="zh-CN" altLang="en-US" sz="2400" dirty="0">
                <a:solidFill>
                  <a:schemeClr val="bg1"/>
                </a:solidFill>
              </a:rPr>
              <a:t>结论</a:t>
            </a:r>
            <a:r>
              <a:rPr lang="en-US" altLang="zh-CN" sz="2400" dirty="0">
                <a:solidFill>
                  <a:schemeClr val="bg1"/>
                </a:solidFill>
              </a:rPr>
              <a:t>:</a:t>
            </a:r>
            <a:r>
              <a:rPr lang="zh-CN" altLang="en-US" sz="2400" dirty="0">
                <a:solidFill>
                  <a:schemeClr val="bg1"/>
                </a:solidFill>
              </a:rPr>
              <a:t>完全竞争市场，整个行业（市场）的要素需求曲线比单个厂商的要素需求曲线更为陡峭。</a:t>
            </a:r>
          </a:p>
        </p:txBody>
      </p:sp>
      <p:sp>
        <p:nvSpPr>
          <p:cNvPr id="9" name="文本框 8"/>
          <p:cNvSpPr txBox="1"/>
          <p:nvPr/>
        </p:nvSpPr>
        <p:spPr>
          <a:xfrm>
            <a:off x="836930" y="4816475"/>
            <a:ext cx="10387330" cy="1630045"/>
          </a:xfrm>
          <a:prstGeom prst="rect">
            <a:avLst/>
          </a:prstGeom>
          <a:noFill/>
        </p:spPr>
        <p:txBody>
          <a:bodyPr wrap="square" rtlCol="0" anchor="t">
            <a:spAutoFit/>
          </a:bodyPr>
          <a:lstStyle/>
          <a:p>
            <a:r>
              <a:rPr lang="zh-CN" altLang="en-US" sz="2000" dirty="0"/>
              <a:t>完全竞争市场上有大量的生产者，在某一价格下的市场要素需求量，应该是在该价格下所有生产者需求量求和。但是当整个市场上的所有生产者都根据要素价格的变化调整产量时，产品价格就会发生变化。例如要素的价格下降，所有的厂商都增加该要素的使用量，从而使得产品的供给增加，必然会导致产品价格下降。产品价格下降将使得单个厂商的边际产品价值曲线（VMP=MP×P）向左下方移动，生产者的要素需求曲线会变得更陡峭。</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heme/theme1.xml><?xml version="1.0" encoding="utf-8"?>
<a:theme xmlns:a="http://schemas.openxmlformats.org/drawingml/2006/main" name="Office The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2x1kosih">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2271</Words>
  <Application>Microsoft Office PowerPoint</Application>
  <PresentationFormat>宽屏</PresentationFormat>
  <Paragraphs>162</Paragraphs>
  <Slides>20</Slides>
  <Notes>20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20</vt:i4>
      </vt:variant>
    </vt:vector>
  </HeadingPairs>
  <TitlesOfParts>
    <vt:vector size="24" baseType="lpstr">
      <vt:lpstr>微软雅黑</vt:lpstr>
      <vt:lpstr>Arial</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333333</dc:title>
  <dc:creator/>
  <cp:lastModifiedBy/>
  <cp:revision>2</cp:revision>
  <dcterms:created xsi:type="dcterms:W3CDTF">2017-11-17T14:08:00Z</dcterms:created>
  <dcterms:modified xsi:type="dcterms:W3CDTF">2023-05-16T23:27:11Z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