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11.jpg" ContentType="image/png"/>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8"/>
  </p:notesMasterIdLst>
  <p:sldIdLst>
    <p:sldId id="485" r:id="rId2"/>
    <p:sldId id="490" r:id="rId3"/>
    <p:sldId id="503" r:id="rId4"/>
    <p:sldId id="558" r:id="rId5"/>
    <p:sldId id="492" r:id="rId6"/>
    <p:sldId id="494" r:id="rId7"/>
    <p:sldId id="493" r:id="rId8"/>
    <p:sldId id="500" r:id="rId9"/>
    <p:sldId id="495" r:id="rId10"/>
    <p:sldId id="550" r:id="rId11"/>
    <p:sldId id="501" r:id="rId12"/>
    <p:sldId id="502" r:id="rId13"/>
    <p:sldId id="506" r:id="rId14"/>
    <p:sldId id="507" r:id="rId15"/>
    <p:sldId id="508" r:id="rId16"/>
    <p:sldId id="509" r:id="rId17"/>
    <p:sldId id="510" r:id="rId18"/>
    <p:sldId id="511" r:id="rId19"/>
    <p:sldId id="512" r:id="rId20"/>
    <p:sldId id="513" r:id="rId21"/>
    <p:sldId id="514" r:id="rId22"/>
    <p:sldId id="515" r:id="rId23"/>
    <p:sldId id="516" r:id="rId24"/>
    <p:sldId id="517" r:id="rId25"/>
    <p:sldId id="559" r:id="rId26"/>
    <p:sldId id="551" r:id="rId27"/>
    <p:sldId id="518" r:id="rId28"/>
    <p:sldId id="519" r:id="rId29"/>
    <p:sldId id="520" r:id="rId30"/>
    <p:sldId id="521" r:id="rId31"/>
    <p:sldId id="522" r:id="rId32"/>
    <p:sldId id="560" r:id="rId33"/>
    <p:sldId id="561" r:id="rId34"/>
    <p:sldId id="562" r:id="rId35"/>
    <p:sldId id="525" r:id="rId36"/>
    <p:sldId id="526" r:id="rId37"/>
    <p:sldId id="527" r:id="rId38"/>
    <p:sldId id="528" r:id="rId39"/>
    <p:sldId id="529" r:id="rId40"/>
    <p:sldId id="530" r:id="rId41"/>
    <p:sldId id="531" r:id="rId42"/>
    <p:sldId id="532" r:id="rId43"/>
    <p:sldId id="533" r:id="rId44"/>
    <p:sldId id="534" r:id="rId45"/>
    <p:sldId id="535" r:id="rId46"/>
    <p:sldId id="563" r:id="rId47"/>
    <p:sldId id="564" r:id="rId48"/>
    <p:sldId id="536" r:id="rId49"/>
    <p:sldId id="537" r:id="rId50"/>
    <p:sldId id="538" r:id="rId51"/>
    <p:sldId id="539" r:id="rId52"/>
    <p:sldId id="540" r:id="rId53"/>
    <p:sldId id="541" r:id="rId54"/>
    <p:sldId id="565" r:id="rId55"/>
    <p:sldId id="542" r:id="rId56"/>
    <p:sldId id="543" r:id="rId57"/>
    <p:sldId id="545" r:id="rId58"/>
    <p:sldId id="546" r:id="rId59"/>
    <p:sldId id="547" r:id="rId60"/>
    <p:sldId id="548" r:id="rId61"/>
    <p:sldId id="552" r:id="rId62"/>
    <p:sldId id="553" r:id="rId63"/>
    <p:sldId id="544" r:id="rId64"/>
    <p:sldId id="554" r:id="rId65"/>
    <p:sldId id="555" r:id="rId66"/>
    <p:sldId id="556" r:id="rId67"/>
  </p:sldIdLst>
  <p:sldSz cx="12192000" cy="6858000"/>
  <p:notesSz cx="6858000" cy="9144000"/>
  <p:custDataLst>
    <p:tags r:id="rId6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82">
          <p15:clr>
            <a:srgbClr val="A4A3A4"/>
          </p15:clr>
        </p15:guide>
        <p15:guide id="2" orient="horz" pos="967">
          <p15:clr>
            <a:srgbClr val="A4A3A4"/>
          </p15:clr>
        </p15:guide>
        <p15:guide id="3" orient="horz" pos="4065">
          <p15:clr>
            <a:srgbClr val="A4A3A4"/>
          </p15:clr>
        </p15:guide>
        <p15:guide id="4" pos="3831">
          <p15:clr>
            <a:srgbClr val="A4A3A4"/>
          </p15:clr>
        </p15:guide>
        <p15:guide id="5" pos="436">
          <p15:clr>
            <a:srgbClr val="A4A3A4"/>
          </p15:clr>
        </p15:guide>
        <p15:guide id="6" pos="72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29" autoAdjust="0"/>
    <p:restoredTop sz="94660"/>
  </p:normalViewPr>
  <p:slideViewPr>
    <p:cSldViewPr snapToGrid="0" showGuides="1">
      <p:cViewPr varScale="1">
        <p:scale>
          <a:sx n="68" d="100"/>
          <a:sy n="68" d="100"/>
        </p:scale>
        <p:origin x="1080" y="66"/>
      </p:cViewPr>
      <p:guideLst>
        <p:guide orient="horz" pos="2482"/>
        <p:guide orient="horz" pos="967"/>
        <p:guide orient="horz" pos="4065"/>
        <p:guide pos="3831"/>
        <p:guide pos="436"/>
        <p:guide pos="7264"/>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95DA7-C378-4EA6-96C8-9729AD8A43DD}" type="datetimeFigureOut">
              <a:rPr lang="zh-CN" altLang="en-US" smtClean="0"/>
              <a:t>2023/7/14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D398E3-16CD-4F8A-A268-FE366D8E738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a:t>
            </a:fld>
            <a:endParaRPr lang="zh-CN" altLang="en-US"/>
          </a:p>
        </p:txBody>
      </p:sp>
    </p:spTree>
    <p:extLst>
      <p:ext uri="{BB962C8B-B14F-4D97-AF65-F5344CB8AC3E}">
        <p14:creationId xmlns:p14="http://schemas.microsoft.com/office/powerpoint/2010/main" val="10720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10</a:t>
            </a:fld>
            <a:endParaRPr lang="zh-CN" altLang="en-US"/>
          </a:p>
        </p:txBody>
      </p:sp>
    </p:spTree>
    <p:extLst>
      <p:ext uri="{BB962C8B-B14F-4D97-AF65-F5344CB8AC3E}">
        <p14:creationId xmlns:p14="http://schemas.microsoft.com/office/powerpoint/2010/main" val="156581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11</a:t>
            </a:fld>
            <a:endParaRPr lang="zh-CN" altLang="en-US"/>
          </a:p>
        </p:txBody>
      </p:sp>
    </p:spTree>
    <p:extLst>
      <p:ext uri="{BB962C8B-B14F-4D97-AF65-F5344CB8AC3E}">
        <p14:creationId xmlns:p14="http://schemas.microsoft.com/office/powerpoint/2010/main" val="369937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12</a:t>
            </a:fld>
            <a:endParaRPr lang="zh-CN" altLang="en-US"/>
          </a:p>
        </p:txBody>
      </p:sp>
    </p:spTree>
    <p:extLst>
      <p:ext uri="{BB962C8B-B14F-4D97-AF65-F5344CB8AC3E}">
        <p14:creationId xmlns:p14="http://schemas.microsoft.com/office/powerpoint/2010/main" val="424937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13</a:t>
            </a:fld>
            <a:endParaRPr lang="zh-CN" altLang="en-US"/>
          </a:p>
        </p:txBody>
      </p:sp>
    </p:spTree>
    <p:extLst>
      <p:ext uri="{BB962C8B-B14F-4D97-AF65-F5344CB8AC3E}">
        <p14:creationId xmlns:p14="http://schemas.microsoft.com/office/powerpoint/2010/main" val="1641506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14</a:t>
            </a:fld>
            <a:endParaRPr lang="zh-CN" altLang="en-US"/>
          </a:p>
        </p:txBody>
      </p:sp>
    </p:spTree>
    <p:extLst>
      <p:ext uri="{BB962C8B-B14F-4D97-AF65-F5344CB8AC3E}">
        <p14:creationId xmlns:p14="http://schemas.microsoft.com/office/powerpoint/2010/main" val="18986627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15</a:t>
            </a:fld>
            <a:endParaRPr lang="zh-CN" altLang="en-US"/>
          </a:p>
        </p:txBody>
      </p:sp>
    </p:spTree>
    <p:extLst>
      <p:ext uri="{BB962C8B-B14F-4D97-AF65-F5344CB8AC3E}">
        <p14:creationId xmlns:p14="http://schemas.microsoft.com/office/powerpoint/2010/main" val="110918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16</a:t>
            </a:fld>
            <a:endParaRPr lang="zh-CN" altLang="en-US"/>
          </a:p>
        </p:txBody>
      </p:sp>
    </p:spTree>
    <p:extLst>
      <p:ext uri="{BB962C8B-B14F-4D97-AF65-F5344CB8AC3E}">
        <p14:creationId xmlns:p14="http://schemas.microsoft.com/office/powerpoint/2010/main" val="373954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17</a:t>
            </a:fld>
            <a:endParaRPr lang="zh-CN" altLang="en-US"/>
          </a:p>
        </p:txBody>
      </p:sp>
    </p:spTree>
    <p:extLst>
      <p:ext uri="{BB962C8B-B14F-4D97-AF65-F5344CB8AC3E}">
        <p14:creationId xmlns:p14="http://schemas.microsoft.com/office/powerpoint/2010/main" val="4129801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18</a:t>
            </a:fld>
            <a:endParaRPr lang="zh-CN" altLang="en-US"/>
          </a:p>
        </p:txBody>
      </p:sp>
    </p:spTree>
    <p:extLst>
      <p:ext uri="{BB962C8B-B14F-4D97-AF65-F5344CB8AC3E}">
        <p14:creationId xmlns:p14="http://schemas.microsoft.com/office/powerpoint/2010/main" val="19366225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19</a:t>
            </a:fld>
            <a:endParaRPr lang="zh-CN" altLang="en-US"/>
          </a:p>
        </p:txBody>
      </p:sp>
    </p:spTree>
    <p:extLst>
      <p:ext uri="{BB962C8B-B14F-4D97-AF65-F5344CB8AC3E}">
        <p14:creationId xmlns:p14="http://schemas.microsoft.com/office/powerpoint/2010/main" val="2699274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a:t>
            </a:fld>
            <a:endParaRPr lang="zh-CN" altLang="en-US"/>
          </a:p>
        </p:txBody>
      </p:sp>
    </p:spTree>
    <p:extLst>
      <p:ext uri="{BB962C8B-B14F-4D97-AF65-F5344CB8AC3E}">
        <p14:creationId xmlns:p14="http://schemas.microsoft.com/office/powerpoint/2010/main" val="3448368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20</a:t>
            </a:fld>
            <a:endParaRPr lang="zh-CN" altLang="en-US"/>
          </a:p>
        </p:txBody>
      </p:sp>
    </p:spTree>
    <p:extLst>
      <p:ext uri="{BB962C8B-B14F-4D97-AF65-F5344CB8AC3E}">
        <p14:creationId xmlns:p14="http://schemas.microsoft.com/office/powerpoint/2010/main" val="420185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21</a:t>
            </a:fld>
            <a:endParaRPr lang="zh-CN" altLang="en-US"/>
          </a:p>
        </p:txBody>
      </p:sp>
    </p:spTree>
    <p:extLst>
      <p:ext uri="{BB962C8B-B14F-4D97-AF65-F5344CB8AC3E}">
        <p14:creationId xmlns:p14="http://schemas.microsoft.com/office/powerpoint/2010/main" val="466316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23</a:t>
            </a:fld>
            <a:endParaRPr lang="zh-CN" altLang="en-US"/>
          </a:p>
        </p:txBody>
      </p:sp>
    </p:spTree>
    <p:extLst>
      <p:ext uri="{BB962C8B-B14F-4D97-AF65-F5344CB8AC3E}">
        <p14:creationId xmlns:p14="http://schemas.microsoft.com/office/powerpoint/2010/main" val="1519067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24</a:t>
            </a:fld>
            <a:endParaRPr lang="zh-CN" altLang="en-US"/>
          </a:p>
        </p:txBody>
      </p:sp>
    </p:spTree>
    <p:extLst>
      <p:ext uri="{BB962C8B-B14F-4D97-AF65-F5344CB8AC3E}">
        <p14:creationId xmlns:p14="http://schemas.microsoft.com/office/powerpoint/2010/main" val="4175346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25</a:t>
            </a:fld>
            <a:endParaRPr lang="zh-CN" altLang="en-US"/>
          </a:p>
        </p:txBody>
      </p:sp>
    </p:spTree>
    <p:extLst>
      <p:ext uri="{BB962C8B-B14F-4D97-AF65-F5344CB8AC3E}">
        <p14:creationId xmlns:p14="http://schemas.microsoft.com/office/powerpoint/2010/main" val="33760783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26</a:t>
            </a:fld>
            <a:endParaRPr lang="zh-CN" altLang="en-US"/>
          </a:p>
        </p:txBody>
      </p:sp>
    </p:spTree>
    <p:extLst>
      <p:ext uri="{BB962C8B-B14F-4D97-AF65-F5344CB8AC3E}">
        <p14:creationId xmlns:p14="http://schemas.microsoft.com/office/powerpoint/2010/main" val="3841855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27</a:t>
            </a:fld>
            <a:endParaRPr lang="zh-CN" altLang="en-US"/>
          </a:p>
        </p:txBody>
      </p:sp>
    </p:spTree>
    <p:extLst>
      <p:ext uri="{BB962C8B-B14F-4D97-AF65-F5344CB8AC3E}">
        <p14:creationId xmlns:p14="http://schemas.microsoft.com/office/powerpoint/2010/main" val="3476036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28</a:t>
            </a:fld>
            <a:endParaRPr lang="zh-CN" altLang="en-US"/>
          </a:p>
        </p:txBody>
      </p:sp>
    </p:spTree>
    <p:extLst>
      <p:ext uri="{BB962C8B-B14F-4D97-AF65-F5344CB8AC3E}">
        <p14:creationId xmlns:p14="http://schemas.microsoft.com/office/powerpoint/2010/main" val="106504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29</a:t>
            </a:fld>
            <a:endParaRPr lang="zh-CN" altLang="en-US"/>
          </a:p>
        </p:txBody>
      </p:sp>
    </p:spTree>
    <p:extLst>
      <p:ext uri="{BB962C8B-B14F-4D97-AF65-F5344CB8AC3E}">
        <p14:creationId xmlns:p14="http://schemas.microsoft.com/office/powerpoint/2010/main" val="978899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a:t>
            </a:fld>
            <a:endParaRPr lang="zh-CN" altLang="en-US"/>
          </a:p>
        </p:txBody>
      </p:sp>
    </p:spTree>
    <p:extLst>
      <p:ext uri="{BB962C8B-B14F-4D97-AF65-F5344CB8AC3E}">
        <p14:creationId xmlns:p14="http://schemas.microsoft.com/office/powerpoint/2010/main" val="1783863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30</a:t>
            </a:fld>
            <a:endParaRPr lang="zh-CN" altLang="en-US"/>
          </a:p>
        </p:txBody>
      </p:sp>
    </p:spTree>
    <p:extLst>
      <p:ext uri="{BB962C8B-B14F-4D97-AF65-F5344CB8AC3E}">
        <p14:creationId xmlns:p14="http://schemas.microsoft.com/office/powerpoint/2010/main" val="4240050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31</a:t>
            </a:fld>
            <a:endParaRPr lang="zh-CN" altLang="en-US"/>
          </a:p>
        </p:txBody>
      </p:sp>
    </p:spTree>
    <p:extLst>
      <p:ext uri="{BB962C8B-B14F-4D97-AF65-F5344CB8AC3E}">
        <p14:creationId xmlns:p14="http://schemas.microsoft.com/office/powerpoint/2010/main" val="29290756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32</a:t>
            </a:fld>
            <a:endParaRPr lang="zh-CN" altLang="en-US"/>
          </a:p>
        </p:txBody>
      </p:sp>
    </p:spTree>
    <p:extLst>
      <p:ext uri="{BB962C8B-B14F-4D97-AF65-F5344CB8AC3E}">
        <p14:creationId xmlns:p14="http://schemas.microsoft.com/office/powerpoint/2010/main" val="3722996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33</a:t>
            </a:fld>
            <a:endParaRPr lang="zh-CN" altLang="en-US"/>
          </a:p>
        </p:txBody>
      </p:sp>
    </p:spTree>
    <p:extLst>
      <p:ext uri="{BB962C8B-B14F-4D97-AF65-F5344CB8AC3E}">
        <p14:creationId xmlns:p14="http://schemas.microsoft.com/office/powerpoint/2010/main" val="491045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34</a:t>
            </a:fld>
            <a:endParaRPr lang="zh-CN" altLang="en-US"/>
          </a:p>
        </p:txBody>
      </p:sp>
    </p:spTree>
    <p:extLst>
      <p:ext uri="{BB962C8B-B14F-4D97-AF65-F5344CB8AC3E}">
        <p14:creationId xmlns:p14="http://schemas.microsoft.com/office/powerpoint/2010/main" val="5056022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35</a:t>
            </a:fld>
            <a:endParaRPr lang="zh-CN" altLang="en-US"/>
          </a:p>
        </p:txBody>
      </p:sp>
    </p:spTree>
    <p:extLst>
      <p:ext uri="{BB962C8B-B14F-4D97-AF65-F5344CB8AC3E}">
        <p14:creationId xmlns:p14="http://schemas.microsoft.com/office/powerpoint/2010/main" val="17239372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36</a:t>
            </a:fld>
            <a:endParaRPr lang="zh-CN" altLang="en-US"/>
          </a:p>
        </p:txBody>
      </p:sp>
    </p:spTree>
    <p:extLst>
      <p:ext uri="{BB962C8B-B14F-4D97-AF65-F5344CB8AC3E}">
        <p14:creationId xmlns:p14="http://schemas.microsoft.com/office/powerpoint/2010/main" val="36364366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37</a:t>
            </a:fld>
            <a:endParaRPr lang="zh-CN" altLang="en-US"/>
          </a:p>
        </p:txBody>
      </p:sp>
    </p:spTree>
    <p:extLst>
      <p:ext uri="{BB962C8B-B14F-4D97-AF65-F5344CB8AC3E}">
        <p14:creationId xmlns:p14="http://schemas.microsoft.com/office/powerpoint/2010/main" val="34957201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38</a:t>
            </a:fld>
            <a:endParaRPr lang="zh-CN" altLang="en-US"/>
          </a:p>
        </p:txBody>
      </p:sp>
    </p:spTree>
    <p:extLst>
      <p:ext uri="{BB962C8B-B14F-4D97-AF65-F5344CB8AC3E}">
        <p14:creationId xmlns:p14="http://schemas.microsoft.com/office/powerpoint/2010/main" val="25007585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39</a:t>
            </a:fld>
            <a:endParaRPr lang="zh-CN" altLang="en-US"/>
          </a:p>
        </p:txBody>
      </p:sp>
    </p:spTree>
    <p:extLst>
      <p:ext uri="{BB962C8B-B14F-4D97-AF65-F5344CB8AC3E}">
        <p14:creationId xmlns:p14="http://schemas.microsoft.com/office/powerpoint/2010/main" val="306020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a:t>
            </a:fld>
            <a:endParaRPr lang="zh-CN" altLang="en-US"/>
          </a:p>
        </p:txBody>
      </p:sp>
    </p:spTree>
    <p:extLst>
      <p:ext uri="{BB962C8B-B14F-4D97-AF65-F5344CB8AC3E}">
        <p14:creationId xmlns:p14="http://schemas.microsoft.com/office/powerpoint/2010/main" val="11070240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40</a:t>
            </a:fld>
            <a:endParaRPr lang="zh-CN" altLang="en-US"/>
          </a:p>
        </p:txBody>
      </p:sp>
    </p:spTree>
    <p:extLst>
      <p:ext uri="{BB962C8B-B14F-4D97-AF65-F5344CB8AC3E}">
        <p14:creationId xmlns:p14="http://schemas.microsoft.com/office/powerpoint/2010/main" val="14539892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41</a:t>
            </a:fld>
            <a:endParaRPr lang="zh-CN" altLang="en-US"/>
          </a:p>
        </p:txBody>
      </p:sp>
    </p:spTree>
    <p:extLst>
      <p:ext uri="{BB962C8B-B14F-4D97-AF65-F5344CB8AC3E}">
        <p14:creationId xmlns:p14="http://schemas.microsoft.com/office/powerpoint/2010/main" val="1351165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42</a:t>
            </a:fld>
            <a:endParaRPr lang="zh-CN" altLang="en-US"/>
          </a:p>
        </p:txBody>
      </p:sp>
    </p:spTree>
    <p:extLst>
      <p:ext uri="{BB962C8B-B14F-4D97-AF65-F5344CB8AC3E}">
        <p14:creationId xmlns:p14="http://schemas.microsoft.com/office/powerpoint/2010/main" val="876734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43</a:t>
            </a:fld>
            <a:endParaRPr lang="zh-CN" altLang="en-US"/>
          </a:p>
        </p:txBody>
      </p:sp>
    </p:spTree>
    <p:extLst>
      <p:ext uri="{BB962C8B-B14F-4D97-AF65-F5344CB8AC3E}">
        <p14:creationId xmlns:p14="http://schemas.microsoft.com/office/powerpoint/2010/main" val="27012295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44</a:t>
            </a:fld>
            <a:endParaRPr lang="zh-CN" altLang="en-US"/>
          </a:p>
        </p:txBody>
      </p:sp>
    </p:spTree>
    <p:extLst>
      <p:ext uri="{BB962C8B-B14F-4D97-AF65-F5344CB8AC3E}">
        <p14:creationId xmlns:p14="http://schemas.microsoft.com/office/powerpoint/2010/main" val="19485268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45</a:t>
            </a:fld>
            <a:endParaRPr lang="zh-CN" altLang="en-US"/>
          </a:p>
        </p:txBody>
      </p:sp>
    </p:spTree>
    <p:extLst>
      <p:ext uri="{BB962C8B-B14F-4D97-AF65-F5344CB8AC3E}">
        <p14:creationId xmlns:p14="http://schemas.microsoft.com/office/powerpoint/2010/main" val="226473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46</a:t>
            </a:fld>
            <a:endParaRPr lang="zh-CN" altLang="en-US"/>
          </a:p>
        </p:txBody>
      </p:sp>
    </p:spTree>
    <p:extLst>
      <p:ext uri="{BB962C8B-B14F-4D97-AF65-F5344CB8AC3E}">
        <p14:creationId xmlns:p14="http://schemas.microsoft.com/office/powerpoint/2010/main" val="35967722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47</a:t>
            </a:fld>
            <a:endParaRPr lang="zh-CN" altLang="en-US"/>
          </a:p>
        </p:txBody>
      </p:sp>
    </p:spTree>
    <p:extLst>
      <p:ext uri="{BB962C8B-B14F-4D97-AF65-F5344CB8AC3E}">
        <p14:creationId xmlns:p14="http://schemas.microsoft.com/office/powerpoint/2010/main" val="39510494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48</a:t>
            </a:fld>
            <a:endParaRPr lang="zh-CN" altLang="en-US"/>
          </a:p>
        </p:txBody>
      </p:sp>
    </p:spTree>
    <p:extLst>
      <p:ext uri="{BB962C8B-B14F-4D97-AF65-F5344CB8AC3E}">
        <p14:creationId xmlns:p14="http://schemas.microsoft.com/office/powerpoint/2010/main" val="28869793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49</a:t>
            </a:fld>
            <a:endParaRPr lang="zh-CN" altLang="en-US"/>
          </a:p>
        </p:txBody>
      </p:sp>
    </p:spTree>
    <p:extLst>
      <p:ext uri="{BB962C8B-B14F-4D97-AF65-F5344CB8AC3E}">
        <p14:creationId xmlns:p14="http://schemas.microsoft.com/office/powerpoint/2010/main" val="134631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a:t>
            </a:fld>
            <a:endParaRPr lang="zh-CN" altLang="en-US"/>
          </a:p>
        </p:txBody>
      </p:sp>
    </p:spTree>
    <p:extLst>
      <p:ext uri="{BB962C8B-B14F-4D97-AF65-F5344CB8AC3E}">
        <p14:creationId xmlns:p14="http://schemas.microsoft.com/office/powerpoint/2010/main" val="1118192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50</a:t>
            </a:fld>
            <a:endParaRPr lang="zh-CN" altLang="en-US"/>
          </a:p>
        </p:txBody>
      </p:sp>
    </p:spTree>
    <p:extLst>
      <p:ext uri="{BB962C8B-B14F-4D97-AF65-F5344CB8AC3E}">
        <p14:creationId xmlns:p14="http://schemas.microsoft.com/office/powerpoint/2010/main" val="258156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51</a:t>
            </a:fld>
            <a:endParaRPr lang="zh-CN" altLang="en-US"/>
          </a:p>
        </p:txBody>
      </p:sp>
    </p:spTree>
    <p:extLst>
      <p:ext uri="{BB962C8B-B14F-4D97-AF65-F5344CB8AC3E}">
        <p14:creationId xmlns:p14="http://schemas.microsoft.com/office/powerpoint/2010/main" val="1388551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52</a:t>
            </a:fld>
            <a:endParaRPr lang="zh-CN" altLang="en-US"/>
          </a:p>
        </p:txBody>
      </p:sp>
    </p:spTree>
    <p:extLst>
      <p:ext uri="{BB962C8B-B14F-4D97-AF65-F5344CB8AC3E}">
        <p14:creationId xmlns:p14="http://schemas.microsoft.com/office/powerpoint/2010/main" val="27587721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53</a:t>
            </a:fld>
            <a:endParaRPr lang="zh-CN" altLang="en-US"/>
          </a:p>
        </p:txBody>
      </p:sp>
    </p:spTree>
    <p:extLst>
      <p:ext uri="{BB962C8B-B14F-4D97-AF65-F5344CB8AC3E}">
        <p14:creationId xmlns:p14="http://schemas.microsoft.com/office/powerpoint/2010/main" val="36777174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54</a:t>
            </a:fld>
            <a:endParaRPr lang="zh-CN" altLang="en-US"/>
          </a:p>
        </p:txBody>
      </p:sp>
    </p:spTree>
    <p:extLst>
      <p:ext uri="{BB962C8B-B14F-4D97-AF65-F5344CB8AC3E}">
        <p14:creationId xmlns:p14="http://schemas.microsoft.com/office/powerpoint/2010/main" val="9894586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55</a:t>
            </a:fld>
            <a:endParaRPr lang="zh-CN" altLang="en-US"/>
          </a:p>
        </p:txBody>
      </p:sp>
    </p:spTree>
    <p:extLst>
      <p:ext uri="{BB962C8B-B14F-4D97-AF65-F5344CB8AC3E}">
        <p14:creationId xmlns:p14="http://schemas.microsoft.com/office/powerpoint/2010/main" val="7796394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56</a:t>
            </a:fld>
            <a:endParaRPr lang="zh-CN" altLang="en-US"/>
          </a:p>
        </p:txBody>
      </p:sp>
    </p:spTree>
    <p:extLst>
      <p:ext uri="{BB962C8B-B14F-4D97-AF65-F5344CB8AC3E}">
        <p14:creationId xmlns:p14="http://schemas.microsoft.com/office/powerpoint/2010/main" val="36162581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57</a:t>
            </a:fld>
            <a:endParaRPr lang="zh-CN" altLang="en-US"/>
          </a:p>
        </p:txBody>
      </p:sp>
    </p:spTree>
    <p:extLst>
      <p:ext uri="{BB962C8B-B14F-4D97-AF65-F5344CB8AC3E}">
        <p14:creationId xmlns:p14="http://schemas.microsoft.com/office/powerpoint/2010/main" val="4520731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58</a:t>
            </a:fld>
            <a:endParaRPr lang="zh-CN" altLang="en-US"/>
          </a:p>
        </p:txBody>
      </p:sp>
    </p:spTree>
    <p:extLst>
      <p:ext uri="{BB962C8B-B14F-4D97-AF65-F5344CB8AC3E}">
        <p14:creationId xmlns:p14="http://schemas.microsoft.com/office/powerpoint/2010/main" val="10970056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59</a:t>
            </a:fld>
            <a:endParaRPr lang="zh-CN" altLang="en-US"/>
          </a:p>
        </p:txBody>
      </p:sp>
    </p:spTree>
    <p:extLst>
      <p:ext uri="{BB962C8B-B14F-4D97-AF65-F5344CB8AC3E}">
        <p14:creationId xmlns:p14="http://schemas.microsoft.com/office/powerpoint/2010/main" val="603980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a:t>
            </a:fld>
            <a:endParaRPr lang="zh-CN" altLang="en-US"/>
          </a:p>
        </p:txBody>
      </p:sp>
    </p:spTree>
    <p:extLst>
      <p:ext uri="{BB962C8B-B14F-4D97-AF65-F5344CB8AC3E}">
        <p14:creationId xmlns:p14="http://schemas.microsoft.com/office/powerpoint/2010/main" val="157514873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60</a:t>
            </a:fld>
            <a:endParaRPr lang="zh-CN" altLang="en-US"/>
          </a:p>
        </p:txBody>
      </p:sp>
    </p:spTree>
    <p:extLst>
      <p:ext uri="{BB962C8B-B14F-4D97-AF65-F5344CB8AC3E}">
        <p14:creationId xmlns:p14="http://schemas.microsoft.com/office/powerpoint/2010/main" val="22391275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61</a:t>
            </a:fld>
            <a:endParaRPr lang="zh-CN" altLang="en-US"/>
          </a:p>
        </p:txBody>
      </p:sp>
    </p:spTree>
    <p:extLst>
      <p:ext uri="{BB962C8B-B14F-4D97-AF65-F5344CB8AC3E}">
        <p14:creationId xmlns:p14="http://schemas.microsoft.com/office/powerpoint/2010/main" val="36959545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62</a:t>
            </a:fld>
            <a:endParaRPr lang="zh-CN" altLang="en-US"/>
          </a:p>
        </p:txBody>
      </p:sp>
    </p:spTree>
    <p:extLst>
      <p:ext uri="{BB962C8B-B14F-4D97-AF65-F5344CB8AC3E}">
        <p14:creationId xmlns:p14="http://schemas.microsoft.com/office/powerpoint/2010/main" val="3982899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63</a:t>
            </a:fld>
            <a:endParaRPr lang="zh-CN" altLang="en-US"/>
          </a:p>
        </p:txBody>
      </p:sp>
    </p:spTree>
    <p:extLst>
      <p:ext uri="{BB962C8B-B14F-4D97-AF65-F5344CB8AC3E}">
        <p14:creationId xmlns:p14="http://schemas.microsoft.com/office/powerpoint/2010/main" val="26143215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64</a:t>
            </a:fld>
            <a:endParaRPr lang="zh-CN" altLang="en-US"/>
          </a:p>
        </p:txBody>
      </p:sp>
    </p:spTree>
    <p:extLst>
      <p:ext uri="{BB962C8B-B14F-4D97-AF65-F5344CB8AC3E}">
        <p14:creationId xmlns:p14="http://schemas.microsoft.com/office/powerpoint/2010/main" val="24321809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65</a:t>
            </a:fld>
            <a:endParaRPr lang="zh-CN" altLang="en-US"/>
          </a:p>
        </p:txBody>
      </p:sp>
    </p:spTree>
    <p:extLst>
      <p:ext uri="{BB962C8B-B14F-4D97-AF65-F5344CB8AC3E}">
        <p14:creationId xmlns:p14="http://schemas.microsoft.com/office/powerpoint/2010/main" val="752935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66</a:t>
            </a:fld>
            <a:endParaRPr lang="zh-CN" altLang="en-US"/>
          </a:p>
        </p:txBody>
      </p:sp>
    </p:spTree>
    <p:extLst>
      <p:ext uri="{BB962C8B-B14F-4D97-AF65-F5344CB8AC3E}">
        <p14:creationId xmlns:p14="http://schemas.microsoft.com/office/powerpoint/2010/main" val="167452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7</a:t>
            </a:fld>
            <a:endParaRPr lang="zh-CN" altLang="en-US"/>
          </a:p>
        </p:txBody>
      </p:sp>
    </p:spTree>
    <p:extLst>
      <p:ext uri="{BB962C8B-B14F-4D97-AF65-F5344CB8AC3E}">
        <p14:creationId xmlns:p14="http://schemas.microsoft.com/office/powerpoint/2010/main" val="9691814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8</a:t>
            </a:fld>
            <a:endParaRPr lang="zh-CN" altLang="en-US"/>
          </a:p>
        </p:txBody>
      </p:sp>
    </p:spTree>
    <p:extLst>
      <p:ext uri="{BB962C8B-B14F-4D97-AF65-F5344CB8AC3E}">
        <p14:creationId xmlns:p14="http://schemas.microsoft.com/office/powerpoint/2010/main" val="282662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4D398E3-16CD-4F8A-A268-FE366D8E7381}" type="slidenum">
              <a:rPr lang="zh-CN" altLang="en-US" smtClean="0"/>
              <a:t>9</a:t>
            </a:fld>
            <a:endParaRPr lang="zh-CN" altLang="en-US"/>
          </a:p>
        </p:txBody>
      </p:sp>
    </p:spTree>
    <p:extLst>
      <p:ext uri="{BB962C8B-B14F-4D97-AF65-F5344CB8AC3E}">
        <p14:creationId xmlns:p14="http://schemas.microsoft.com/office/powerpoint/2010/main" val="357547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3" name="图片占位符 22"/>
          <p:cNvSpPr>
            <a:spLocks noGrp="1"/>
          </p:cNvSpPr>
          <p:nvPr>
            <p:ph type="pic" sz="quarter" idx="12"/>
          </p:nvPr>
        </p:nvSpPr>
        <p:spPr>
          <a:xfrm>
            <a:off x="10890792" y="3345440"/>
            <a:ext cx="1301207" cy="3069398"/>
          </a:xfrm>
          <a:custGeom>
            <a:avLst/>
            <a:gdLst>
              <a:gd name="connsiteX0" fmla="*/ 1301207 w 1301207"/>
              <a:gd name="connsiteY0" fmla="*/ 0 h 3069398"/>
              <a:gd name="connsiteX1" fmla="*/ 1301207 w 1301207"/>
              <a:gd name="connsiteY1" fmla="*/ 3069398 h 3069398"/>
              <a:gd name="connsiteX2" fmla="*/ 165104 w 1301207"/>
              <a:gd name="connsiteY2" fmla="*/ 1933295 h 3069398"/>
              <a:gd name="connsiteX3" fmla="*/ 165104 w 1301207"/>
              <a:gd name="connsiteY3" fmla="*/ 1136103 h 3069398"/>
              <a:gd name="connsiteX0-1" fmla="*/ 1301207 w 1301207"/>
              <a:gd name="connsiteY0-2" fmla="*/ 0 h 3069398"/>
              <a:gd name="connsiteX1-3" fmla="*/ 1288508 w 1301207"/>
              <a:gd name="connsiteY1-4" fmla="*/ 1251960 h 3069398"/>
              <a:gd name="connsiteX2-5" fmla="*/ 1301207 w 1301207"/>
              <a:gd name="connsiteY2-6" fmla="*/ 3069398 h 3069398"/>
              <a:gd name="connsiteX3-7" fmla="*/ 165104 w 1301207"/>
              <a:gd name="connsiteY3-8" fmla="*/ 1933295 h 3069398"/>
              <a:gd name="connsiteX4" fmla="*/ 165104 w 1301207"/>
              <a:gd name="connsiteY4" fmla="*/ 1136103 h 3069398"/>
              <a:gd name="connsiteX5" fmla="*/ 1301207 w 1301207"/>
              <a:gd name="connsiteY5" fmla="*/ 0 h 3069398"/>
              <a:gd name="connsiteX0-9" fmla="*/ 1288508 w 1379948"/>
              <a:gd name="connsiteY0-10" fmla="*/ 1251960 h 3069398"/>
              <a:gd name="connsiteX1-11" fmla="*/ 1301207 w 1379948"/>
              <a:gd name="connsiteY1-12" fmla="*/ 3069398 h 3069398"/>
              <a:gd name="connsiteX2-13" fmla="*/ 165104 w 1379948"/>
              <a:gd name="connsiteY2-14" fmla="*/ 1933295 h 3069398"/>
              <a:gd name="connsiteX3-15" fmla="*/ 165104 w 1379948"/>
              <a:gd name="connsiteY3-16" fmla="*/ 1136103 h 3069398"/>
              <a:gd name="connsiteX4-17" fmla="*/ 1301207 w 1379948"/>
              <a:gd name="connsiteY4-18" fmla="*/ 0 h 3069398"/>
              <a:gd name="connsiteX5-19" fmla="*/ 1379948 w 1379948"/>
              <a:gd name="connsiteY5-20" fmla="*/ 1343400 h 3069398"/>
              <a:gd name="connsiteX0-21" fmla="*/ 1288508 w 1301207"/>
              <a:gd name="connsiteY0-22" fmla="*/ 1251960 h 3069398"/>
              <a:gd name="connsiteX1-23" fmla="*/ 1301207 w 1301207"/>
              <a:gd name="connsiteY1-24" fmla="*/ 3069398 h 3069398"/>
              <a:gd name="connsiteX2-25" fmla="*/ 165104 w 1301207"/>
              <a:gd name="connsiteY2-26" fmla="*/ 1933295 h 3069398"/>
              <a:gd name="connsiteX3-27" fmla="*/ 165104 w 1301207"/>
              <a:gd name="connsiteY3-28" fmla="*/ 1136103 h 3069398"/>
              <a:gd name="connsiteX4-29" fmla="*/ 1301207 w 1301207"/>
              <a:gd name="connsiteY4-30" fmla="*/ 0 h 3069398"/>
              <a:gd name="connsiteX0-31" fmla="*/ 1301207 w 1301207"/>
              <a:gd name="connsiteY0-32" fmla="*/ 3069398 h 3069398"/>
              <a:gd name="connsiteX1-33" fmla="*/ 165104 w 1301207"/>
              <a:gd name="connsiteY1-34" fmla="*/ 1933295 h 3069398"/>
              <a:gd name="connsiteX2-35" fmla="*/ 165104 w 1301207"/>
              <a:gd name="connsiteY2-36" fmla="*/ 1136103 h 3069398"/>
              <a:gd name="connsiteX3-37" fmla="*/ 1301207 w 1301207"/>
              <a:gd name="connsiteY3-38" fmla="*/ 0 h 3069398"/>
            </a:gdLst>
            <a:ahLst/>
            <a:cxnLst>
              <a:cxn ang="0">
                <a:pos x="connsiteX0-1" y="connsiteY0-2"/>
              </a:cxn>
              <a:cxn ang="0">
                <a:pos x="connsiteX1-3" y="connsiteY1-4"/>
              </a:cxn>
              <a:cxn ang="0">
                <a:pos x="connsiteX2-5" y="connsiteY2-6"/>
              </a:cxn>
              <a:cxn ang="0">
                <a:pos x="connsiteX3-7" y="connsiteY3-8"/>
              </a:cxn>
            </a:cxnLst>
            <a:rect l="l" t="t" r="r" b="b"/>
            <a:pathLst>
              <a:path w="1301207" h="3069398">
                <a:moveTo>
                  <a:pt x="1301207" y="3069398"/>
                </a:moveTo>
                <a:lnTo>
                  <a:pt x="165104" y="1933295"/>
                </a:lnTo>
                <a:cubicBezTo>
                  <a:pt x="-55034" y="1713157"/>
                  <a:pt x="-55034" y="1356242"/>
                  <a:pt x="165104" y="1136103"/>
                </a:cubicBezTo>
                <a:lnTo>
                  <a:pt x="1301207" y="0"/>
                </a:lnTo>
              </a:path>
            </a:pathLst>
          </a:cu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20" name="图片占位符 19"/>
          <p:cNvSpPr>
            <a:spLocks noGrp="1"/>
          </p:cNvSpPr>
          <p:nvPr>
            <p:ph type="pic" sz="quarter" idx="11"/>
          </p:nvPr>
        </p:nvSpPr>
        <p:spPr>
          <a:xfrm>
            <a:off x="8311358" y="142667"/>
            <a:ext cx="3880643" cy="4316073"/>
          </a:xfrm>
          <a:custGeom>
            <a:avLst/>
            <a:gdLst>
              <a:gd name="connsiteX0" fmla="*/ 2158037 w 3880643"/>
              <a:gd name="connsiteY0" fmla="*/ 0 h 4316073"/>
              <a:gd name="connsiteX1" fmla="*/ 2556633 w 3880643"/>
              <a:gd name="connsiteY1" fmla="*/ 165103 h 4316073"/>
              <a:gd name="connsiteX2" fmla="*/ 3880643 w 3880643"/>
              <a:gd name="connsiteY2" fmla="*/ 1489113 h 4316073"/>
              <a:gd name="connsiteX3" fmla="*/ 3880643 w 3880643"/>
              <a:gd name="connsiteY3" fmla="*/ 2826959 h 4316073"/>
              <a:gd name="connsiteX4" fmla="*/ 2556634 w 3880643"/>
              <a:gd name="connsiteY4" fmla="*/ 4150970 h 4316073"/>
              <a:gd name="connsiteX5" fmla="*/ 1759440 w 3880643"/>
              <a:gd name="connsiteY5" fmla="*/ 4150970 h 4316073"/>
              <a:gd name="connsiteX6" fmla="*/ 165104 w 3880643"/>
              <a:gd name="connsiteY6" fmla="*/ 2556633 h 4316073"/>
              <a:gd name="connsiteX7" fmla="*/ 165104 w 3880643"/>
              <a:gd name="connsiteY7" fmla="*/ 1759440 h 4316073"/>
              <a:gd name="connsiteX8" fmla="*/ 1759441 w 3880643"/>
              <a:gd name="connsiteY8" fmla="*/ 165103 h 4316073"/>
              <a:gd name="connsiteX9" fmla="*/ 2158037 w 3880643"/>
              <a:gd name="connsiteY9" fmla="*/ 0 h 43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0643" h="4316073">
                <a:moveTo>
                  <a:pt x="2158037" y="0"/>
                </a:moveTo>
                <a:cubicBezTo>
                  <a:pt x="2302301" y="0"/>
                  <a:pt x="2446564" y="55034"/>
                  <a:pt x="2556633" y="165103"/>
                </a:cubicBezTo>
                <a:lnTo>
                  <a:pt x="3880643" y="1489113"/>
                </a:lnTo>
                <a:lnTo>
                  <a:pt x="3880643" y="2826959"/>
                </a:lnTo>
                <a:lnTo>
                  <a:pt x="2556634" y="4150970"/>
                </a:lnTo>
                <a:cubicBezTo>
                  <a:pt x="2336494" y="4371108"/>
                  <a:pt x="1979580" y="4371108"/>
                  <a:pt x="1759440" y="4150970"/>
                </a:cubicBezTo>
                <a:lnTo>
                  <a:pt x="165104" y="2556633"/>
                </a:lnTo>
                <a:cubicBezTo>
                  <a:pt x="-55034" y="2336494"/>
                  <a:pt x="-55034" y="1979579"/>
                  <a:pt x="165104" y="1759440"/>
                </a:cubicBezTo>
                <a:lnTo>
                  <a:pt x="1759441" y="165103"/>
                </a:lnTo>
                <a:cubicBezTo>
                  <a:pt x="1869511" y="55034"/>
                  <a:pt x="2013773" y="0"/>
                  <a:pt x="2158037" y="0"/>
                </a:cubicBezTo>
                <a:close/>
              </a:path>
            </a:pathLst>
          </a:cu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
        <p:nvSpPr>
          <p:cNvPr id="12" name="图片占位符 11"/>
          <p:cNvSpPr>
            <a:spLocks noGrp="1"/>
          </p:cNvSpPr>
          <p:nvPr>
            <p:ph type="pic" sz="quarter" idx="10"/>
          </p:nvPr>
        </p:nvSpPr>
        <p:spPr>
          <a:xfrm>
            <a:off x="5808252" y="1"/>
            <a:ext cx="4163416" cy="1879305"/>
          </a:xfrm>
          <a:custGeom>
            <a:avLst/>
            <a:gdLst>
              <a:gd name="connsiteX0" fmla="*/ 0 w 4163416"/>
              <a:gd name="connsiteY0" fmla="*/ 0 h 1879305"/>
              <a:gd name="connsiteX1" fmla="*/ 4163416 w 4163416"/>
              <a:gd name="connsiteY1" fmla="*/ 0 h 1879305"/>
              <a:gd name="connsiteX2" fmla="*/ 4146874 w 4163416"/>
              <a:gd name="connsiteY2" fmla="*/ 31436 h 1879305"/>
              <a:gd name="connsiteX3" fmla="*/ 4074640 w 4163416"/>
              <a:gd name="connsiteY3" fmla="*/ 119865 h 1879305"/>
              <a:gd name="connsiteX4" fmla="*/ 2480303 w 4163416"/>
              <a:gd name="connsiteY4" fmla="*/ 1714202 h 1879305"/>
              <a:gd name="connsiteX5" fmla="*/ 1683111 w 4163416"/>
              <a:gd name="connsiteY5" fmla="*/ 1714202 h 1879305"/>
              <a:gd name="connsiteX6" fmla="*/ 88774 w 4163416"/>
              <a:gd name="connsiteY6" fmla="*/ 119865 h 1879305"/>
              <a:gd name="connsiteX7" fmla="*/ 16541 w 4163416"/>
              <a:gd name="connsiteY7" fmla="*/ 31436 h 1879305"/>
              <a:gd name="connsiteX0-1" fmla="*/ 0 w 4163416"/>
              <a:gd name="connsiteY0-2" fmla="*/ 1 h 1879306"/>
              <a:gd name="connsiteX1-3" fmla="*/ 2002248 w 4163416"/>
              <a:gd name="connsiteY1-4" fmla="*/ 0 h 1879306"/>
              <a:gd name="connsiteX2-5" fmla="*/ 4163416 w 4163416"/>
              <a:gd name="connsiteY2-6" fmla="*/ 1 h 1879306"/>
              <a:gd name="connsiteX3-7" fmla="*/ 4146874 w 4163416"/>
              <a:gd name="connsiteY3-8" fmla="*/ 31437 h 1879306"/>
              <a:gd name="connsiteX4-9" fmla="*/ 4074640 w 4163416"/>
              <a:gd name="connsiteY4-10" fmla="*/ 119866 h 1879306"/>
              <a:gd name="connsiteX5-11" fmla="*/ 2480303 w 4163416"/>
              <a:gd name="connsiteY5-12" fmla="*/ 1714203 h 1879306"/>
              <a:gd name="connsiteX6-13" fmla="*/ 1683111 w 4163416"/>
              <a:gd name="connsiteY6-14" fmla="*/ 1714203 h 1879306"/>
              <a:gd name="connsiteX7-15" fmla="*/ 88774 w 4163416"/>
              <a:gd name="connsiteY7-16" fmla="*/ 119866 h 1879306"/>
              <a:gd name="connsiteX8" fmla="*/ 16541 w 4163416"/>
              <a:gd name="connsiteY8" fmla="*/ 31437 h 1879306"/>
              <a:gd name="connsiteX9" fmla="*/ 0 w 4163416"/>
              <a:gd name="connsiteY9" fmla="*/ 1 h 1879306"/>
              <a:gd name="connsiteX0-17" fmla="*/ 2002248 w 4163416"/>
              <a:gd name="connsiteY0-18" fmla="*/ 0 h 1879306"/>
              <a:gd name="connsiteX1-19" fmla="*/ 4163416 w 4163416"/>
              <a:gd name="connsiteY1-20" fmla="*/ 1 h 1879306"/>
              <a:gd name="connsiteX2-21" fmla="*/ 4146874 w 4163416"/>
              <a:gd name="connsiteY2-22" fmla="*/ 31437 h 1879306"/>
              <a:gd name="connsiteX3-23" fmla="*/ 4074640 w 4163416"/>
              <a:gd name="connsiteY3-24" fmla="*/ 119866 h 1879306"/>
              <a:gd name="connsiteX4-25" fmla="*/ 2480303 w 4163416"/>
              <a:gd name="connsiteY4-26" fmla="*/ 1714203 h 1879306"/>
              <a:gd name="connsiteX5-27" fmla="*/ 1683111 w 4163416"/>
              <a:gd name="connsiteY5-28" fmla="*/ 1714203 h 1879306"/>
              <a:gd name="connsiteX6-29" fmla="*/ 88774 w 4163416"/>
              <a:gd name="connsiteY6-30" fmla="*/ 119866 h 1879306"/>
              <a:gd name="connsiteX7-31" fmla="*/ 16541 w 4163416"/>
              <a:gd name="connsiteY7-32" fmla="*/ 31437 h 1879306"/>
              <a:gd name="connsiteX8-33" fmla="*/ 0 w 4163416"/>
              <a:gd name="connsiteY8-34" fmla="*/ 1 h 1879306"/>
              <a:gd name="connsiteX9-35" fmla="*/ 2093688 w 4163416"/>
              <a:gd name="connsiteY9-36" fmla="*/ 91440 h 1879306"/>
              <a:gd name="connsiteX0-37" fmla="*/ 2002248 w 4163416"/>
              <a:gd name="connsiteY0-38" fmla="*/ 0 h 1879306"/>
              <a:gd name="connsiteX1-39" fmla="*/ 4163416 w 4163416"/>
              <a:gd name="connsiteY1-40" fmla="*/ 1 h 1879306"/>
              <a:gd name="connsiteX2-41" fmla="*/ 4146874 w 4163416"/>
              <a:gd name="connsiteY2-42" fmla="*/ 31437 h 1879306"/>
              <a:gd name="connsiteX3-43" fmla="*/ 4074640 w 4163416"/>
              <a:gd name="connsiteY3-44" fmla="*/ 119866 h 1879306"/>
              <a:gd name="connsiteX4-45" fmla="*/ 2480303 w 4163416"/>
              <a:gd name="connsiteY4-46" fmla="*/ 1714203 h 1879306"/>
              <a:gd name="connsiteX5-47" fmla="*/ 1683111 w 4163416"/>
              <a:gd name="connsiteY5-48" fmla="*/ 1714203 h 1879306"/>
              <a:gd name="connsiteX6-49" fmla="*/ 88774 w 4163416"/>
              <a:gd name="connsiteY6-50" fmla="*/ 119866 h 1879306"/>
              <a:gd name="connsiteX7-51" fmla="*/ 16541 w 4163416"/>
              <a:gd name="connsiteY7-52" fmla="*/ 31437 h 1879306"/>
              <a:gd name="connsiteX8-53" fmla="*/ 0 w 4163416"/>
              <a:gd name="connsiteY8-54" fmla="*/ 1 h 1879306"/>
              <a:gd name="connsiteX0-55" fmla="*/ 4163416 w 4163416"/>
              <a:gd name="connsiteY0-56" fmla="*/ 0 h 1879305"/>
              <a:gd name="connsiteX1-57" fmla="*/ 4146874 w 4163416"/>
              <a:gd name="connsiteY1-58" fmla="*/ 31436 h 1879305"/>
              <a:gd name="connsiteX2-59" fmla="*/ 4074640 w 4163416"/>
              <a:gd name="connsiteY2-60" fmla="*/ 119865 h 1879305"/>
              <a:gd name="connsiteX3-61" fmla="*/ 2480303 w 4163416"/>
              <a:gd name="connsiteY3-62" fmla="*/ 1714202 h 1879305"/>
              <a:gd name="connsiteX4-63" fmla="*/ 1683111 w 4163416"/>
              <a:gd name="connsiteY4-64" fmla="*/ 1714202 h 1879305"/>
              <a:gd name="connsiteX5-65" fmla="*/ 88774 w 4163416"/>
              <a:gd name="connsiteY5-66" fmla="*/ 119865 h 1879305"/>
              <a:gd name="connsiteX6-67" fmla="*/ 16541 w 4163416"/>
              <a:gd name="connsiteY6-68" fmla="*/ 31436 h 1879305"/>
              <a:gd name="connsiteX7-69" fmla="*/ 0 w 4163416"/>
              <a:gd name="connsiteY7-70" fmla="*/ 0 h 18793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163416" h="1879305">
                <a:moveTo>
                  <a:pt x="4163416" y="0"/>
                </a:moveTo>
                <a:lnTo>
                  <a:pt x="4146874" y="31436"/>
                </a:lnTo>
                <a:cubicBezTo>
                  <a:pt x="4126236" y="62693"/>
                  <a:pt x="4102157" y="92348"/>
                  <a:pt x="4074640" y="119865"/>
                </a:cubicBezTo>
                <a:lnTo>
                  <a:pt x="2480303" y="1714202"/>
                </a:lnTo>
                <a:cubicBezTo>
                  <a:pt x="2260165" y="1934340"/>
                  <a:pt x="1903250" y="1934340"/>
                  <a:pt x="1683111" y="1714202"/>
                </a:cubicBezTo>
                <a:lnTo>
                  <a:pt x="88774" y="119865"/>
                </a:lnTo>
                <a:cubicBezTo>
                  <a:pt x="61257" y="92348"/>
                  <a:pt x="37179" y="62693"/>
                  <a:pt x="16541" y="31436"/>
                </a:cubicBezTo>
                <a:lnTo>
                  <a:pt x="0" y="0"/>
                </a:lnTo>
              </a:path>
            </a:pathLst>
          </a:cu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chemeClr val="lt1"/>
                </a:solidFill>
              </a:defRPr>
            </a:lvl1pPr>
          </a:lstStyle>
          <a:p>
            <a:pPr marL="0" lvl="0"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3" name="图片占位符 12"/>
          <p:cNvSpPr>
            <a:spLocks noGrp="1"/>
          </p:cNvSpPr>
          <p:nvPr>
            <p:ph type="pic" sz="quarter" idx="10"/>
          </p:nvPr>
        </p:nvSpPr>
        <p:spPr>
          <a:xfrm>
            <a:off x="1295495" y="1716603"/>
            <a:ext cx="4262993" cy="4262992"/>
          </a:xfrm>
          <a:custGeom>
            <a:avLst/>
            <a:gdLst>
              <a:gd name="connsiteX0" fmla="*/ 2187077 w 4262993"/>
              <a:gd name="connsiteY0" fmla="*/ 0 h 4262992"/>
              <a:gd name="connsiteX1" fmla="*/ 2323431 w 4262993"/>
              <a:gd name="connsiteY1" fmla="*/ 56479 h 4262992"/>
              <a:gd name="connsiteX2" fmla="*/ 4206514 w 4262993"/>
              <a:gd name="connsiteY2" fmla="*/ 1939563 h 4262992"/>
              <a:gd name="connsiteX3" fmla="*/ 4206514 w 4262993"/>
              <a:gd name="connsiteY3" fmla="*/ 2212270 h 4262992"/>
              <a:gd name="connsiteX4" fmla="*/ 2212271 w 4262993"/>
              <a:gd name="connsiteY4" fmla="*/ 4206513 h 4262992"/>
              <a:gd name="connsiteX5" fmla="*/ 1939564 w 4262993"/>
              <a:gd name="connsiteY5" fmla="*/ 4206513 h 4262992"/>
              <a:gd name="connsiteX6" fmla="*/ 56480 w 4262993"/>
              <a:gd name="connsiteY6" fmla="*/ 2323430 h 4262992"/>
              <a:gd name="connsiteX7" fmla="*/ 56480 w 4262993"/>
              <a:gd name="connsiteY7" fmla="*/ 2050723 h 4262992"/>
              <a:gd name="connsiteX8" fmla="*/ 2050724 w 4262993"/>
              <a:gd name="connsiteY8" fmla="*/ 56479 h 4262992"/>
              <a:gd name="connsiteX9" fmla="*/ 2187077 w 4262993"/>
              <a:gd name="connsiteY9" fmla="*/ 0 h 4262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2993" h="4262992">
                <a:moveTo>
                  <a:pt x="2187077" y="0"/>
                </a:moveTo>
                <a:cubicBezTo>
                  <a:pt x="2236427" y="0"/>
                  <a:pt x="2285777" y="18826"/>
                  <a:pt x="2323431" y="56479"/>
                </a:cubicBezTo>
                <a:lnTo>
                  <a:pt x="4206514" y="1939563"/>
                </a:lnTo>
                <a:cubicBezTo>
                  <a:pt x="4281820" y="2014869"/>
                  <a:pt x="4281820" y="2136963"/>
                  <a:pt x="4206514" y="2212270"/>
                </a:cubicBezTo>
                <a:lnTo>
                  <a:pt x="2212271" y="4206513"/>
                </a:lnTo>
                <a:cubicBezTo>
                  <a:pt x="2136964" y="4281819"/>
                  <a:pt x="2014870" y="4281819"/>
                  <a:pt x="1939564" y="4206513"/>
                </a:cubicBezTo>
                <a:lnTo>
                  <a:pt x="56480" y="2323430"/>
                </a:lnTo>
                <a:cubicBezTo>
                  <a:pt x="-18826" y="2248123"/>
                  <a:pt x="-18826" y="2126029"/>
                  <a:pt x="56480" y="2050723"/>
                </a:cubicBezTo>
                <a:lnTo>
                  <a:pt x="2050724" y="56479"/>
                </a:lnTo>
                <a:cubicBezTo>
                  <a:pt x="2088377" y="18826"/>
                  <a:pt x="2137727" y="0"/>
                  <a:pt x="2187077"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5349054" y="21308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5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5"/>
                </a:lnTo>
                <a:cubicBezTo>
                  <a:pt x="-8882" y="1060685"/>
                  <a:pt x="-8882" y="1003079"/>
                  <a:pt x="26648" y="967549"/>
                </a:cubicBezTo>
                <a:lnTo>
                  <a:pt x="967550" y="26647"/>
                </a:lnTo>
                <a:cubicBezTo>
                  <a:pt x="985315" y="8882"/>
                  <a:pt x="1008599" y="0"/>
                  <a:pt x="1031884"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4739453" y="4010466"/>
            <a:ext cx="2011319" cy="2011318"/>
          </a:xfrm>
          <a:custGeom>
            <a:avLst/>
            <a:gdLst>
              <a:gd name="connsiteX0" fmla="*/ 1031884 w 2011319"/>
              <a:gd name="connsiteY0" fmla="*/ 0 h 2011318"/>
              <a:gd name="connsiteX1" fmla="*/ 1096217 w 2011319"/>
              <a:gd name="connsiteY1" fmla="*/ 26647 h 2011318"/>
              <a:gd name="connsiteX2" fmla="*/ 1984672 w 2011319"/>
              <a:gd name="connsiteY2" fmla="*/ 915103 h 2011318"/>
              <a:gd name="connsiteX3" fmla="*/ 1984672 w 2011319"/>
              <a:gd name="connsiteY3" fmla="*/ 1043769 h 2011318"/>
              <a:gd name="connsiteX4" fmla="*/ 1043770 w 2011319"/>
              <a:gd name="connsiteY4" fmla="*/ 1984671 h 2011318"/>
              <a:gd name="connsiteX5" fmla="*/ 915104 w 2011319"/>
              <a:gd name="connsiteY5" fmla="*/ 1984671 h 2011318"/>
              <a:gd name="connsiteX6" fmla="*/ 26648 w 2011319"/>
              <a:gd name="connsiteY6" fmla="*/ 1096216 h 2011318"/>
              <a:gd name="connsiteX7" fmla="*/ 26648 w 2011319"/>
              <a:gd name="connsiteY7" fmla="*/ 967549 h 2011318"/>
              <a:gd name="connsiteX8" fmla="*/ 967550 w 2011319"/>
              <a:gd name="connsiteY8" fmla="*/ 26647 h 2011318"/>
              <a:gd name="connsiteX9" fmla="*/ 1031884 w 2011319"/>
              <a:gd name="connsiteY9" fmla="*/ 0 h 2011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319" h="2011318">
                <a:moveTo>
                  <a:pt x="1031884" y="0"/>
                </a:moveTo>
                <a:cubicBezTo>
                  <a:pt x="1055168" y="0"/>
                  <a:pt x="1078452" y="8882"/>
                  <a:pt x="1096217" y="26647"/>
                </a:cubicBezTo>
                <a:lnTo>
                  <a:pt x="1984672" y="915103"/>
                </a:lnTo>
                <a:cubicBezTo>
                  <a:pt x="2020202" y="950633"/>
                  <a:pt x="2020202" y="1008239"/>
                  <a:pt x="1984672" y="1043769"/>
                </a:cubicBezTo>
                <a:lnTo>
                  <a:pt x="1043770" y="1984671"/>
                </a:lnTo>
                <a:cubicBezTo>
                  <a:pt x="1008240" y="2020201"/>
                  <a:pt x="950634" y="2020201"/>
                  <a:pt x="915104" y="1984671"/>
                </a:cubicBezTo>
                <a:lnTo>
                  <a:pt x="26648" y="1096216"/>
                </a:lnTo>
                <a:cubicBezTo>
                  <a:pt x="-8882" y="1060686"/>
                  <a:pt x="-8882" y="1003079"/>
                  <a:pt x="26648" y="967549"/>
                </a:cubicBezTo>
                <a:lnTo>
                  <a:pt x="967550" y="26647"/>
                </a:lnTo>
                <a:cubicBezTo>
                  <a:pt x="985315" y="8882"/>
                  <a:pt x="1008600" y="0"/>
                  <a:pt x="1031884" y="0"/>
                </a:cubicBezTo>
                <a:close/>
              </a:path>
            </a:pathLst>
          </a:custGeom>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4" name="图片占位符 13"/>
          <p:cNvSpPr>
            <a:spLocks noGrp="1"/>
          </p:cNvSpPr>
          <p:nvPr>
            <p:ph type="pic" sz="quarter" idx="13"/>
          </p:nvPr>
        </p:nvSpPr>
        <p:spPr>
          <a:xfrm>
            <a:off x="4315366" y="2034973"/>
            <a:ext cx="2093747" cy="1201420"/>
          </a:xfrm>
          <a:custGeom>
            <a:avLst/>
            <a:gdLst>
              <a:gd name="connsiteX0" fmla="*/ 115228 w 2093747"/>
              <a:gd name="connsiteY0" fmla="*/ 0 h 1201420"/>
              <a:gd name="connsiteX1" fmla="*/ 1978519 w 2093747"/>
              <a:gd name="connsiteY1" fmla="*/ 0 h 1201420"/>
              <a:gd name="connsiteX2" fmla="*/ 2093747 w 2093747"/>
              <a:gd name="connsiteY2" fmla="*/ 115228 h 1201420"/>
              <a:gd name="connsiteX3" fmla="*/ 2093747 w 2093747"/>
              <a:gd name="connsiteY3" fmla="*/ 1086192 h 1201420"/>
              <a:gd name="connsiteX4" fmla="*/ 1978519 w 2093747"/>
              <a:gd name="connsiteY4" fmla="*/ 1201420 h 1201420"/>
              <a:gd name="connsiteX5" fmla="*/ 115228 w 2093747"/>
              <a:gd name="connsiteY5" fmla="*/ 1201420 h 1201420"/>
              <a:gd name="connsiteX6" fmla="*/ 0 w 2093747"/>
              <a:gd name="connsiteY6" fmla="*/ 1086192 h 1201420"/>
              <a:gd name="connsiteX7" fmla="*/ 0 w 2093747"/>
              <a:gd name="connsiteY7" fmla="*/ 115228 h 1201420"/>
              <a:gd name="connsiteX8" fmla="*/ 115228 w 2093747"/>
              <a:gd name="connsiteY8" fmla="*/ 0 h 120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1201420">
                <a:moveTo>
                  <a:pt x="115228" y="0"/>
                </a:moveTo>
                <a:lnTo>
                  <a:pt x="1978519" y="0"/>
                </a:lnTo>
                <a:cubicBezTo>
                  <a:pt x="2042158" y="0"/>
                  <a:pt x="2093747" y="51589"/>
                  <a:pt x="2093747" y="115228"/>
                </a:cubicBezTo>
                <a:lnTo>
                  <a:pt x="2093747" y="1086192"/>
                </a:lnTo>
                <a:cubicBezTo>
                  <a:pt x="2093747" y="1149831"/>
                  <a:pt x="2042158" y="1201420"/>
                  <a:pt x="1978519" y="1201420"/>
                </a:cubicBezTo>
                <a:lnTo>
                  <a:pt x="115228" y="1201420"/>
                </a:lnTo>
                <a:cubicBezTo>
                  <a:pt x="51589" y="1201420"/>
                  <a:pt x="0" y="1149831"/>
                  <a:pt x="0" y="1086192"/>
                </a:cubicBezTo>
                <a:lnTo>
                  <a:pt x="0" y="115228"/>
                </a:lnTo>
                <a:cubicBezTo>
                  <a:pt x="0" y="51589"/>
                  <a:pt x="51589" y="0"/>
                  <a:pt x="115228" y="0"/>
                </a:cubicBezTo>
                <a:close/>
              </a:path>
            </a:pathLst>
          </a:custGeom>
        </p:spPr>
        <p:txBody>
          <a:bodyPr wrap="square">
            <a:noAutofit/>
          </a:bodyPr>
          <a:lstStyle/>
          <a:p>
            <a:endParaRPr lang="zh-CN" altLang="en-US"/>
          </a:p>
        </p:txBody>
      </p:sp>
      <p:sp>
        <p:nvSpPr>
          <p:cNvPr id="15" name="图片占位符 14"/>
          <p:cNvSpPr>
            <a:spLocks noGrp="1"/>
          </p:cNvSpPr>
          <p:nvPr>
            <p:ph type="pic" sz="quarter" idx="14"/>
          </p:nvPr>
        </p:nvSpPr>
        <p:spPr>
          <a:xfrm>
            <a:off x="4315366" y="3368473"/>
            <a:ext cx="2093747" cy="2298700"/>
          </a:xfrm>
          <a:custGeom>
            <a:avLst/>
            <a:gdLst>
              <a:gd name="connsiteX0" fmla="*/ 107849 w 2093747"/>
              <a:gd name="connsiteY0" fmla="*/ 0 h 2298700"/>
              <a:gd name="connsiteX1" fmla="*/ 1985898 w 2093747"/>
              <a:gd name="connsiteY1" fmla="*/ 0 h 2298700"/>
              <a:gd name="connsiteX2" fmla="*/ 2093747 w 2093747"/>
              <a:gd name="connsiteY2" fmla="*/ 107849 h 2298700"/>
              <a:gd name="connsiteX3" fmla="*/ 2093747 w 2093747"/>
              <a:gd name="connsiteY3" fmla="*/ 2190851 h 2298700"/>
              <a:gd name="connsiteX4" fmla="*/ 1985898 w 2093747"/>
              <a:gd name="connsiteY4" fmla="*/ 2298700 h 2298700"/>
              <a:gd name="connsiteX5" fmla="*/ 107849 w 2093747"/>
              <a:gd name="connsiteY5" fmla="*/ 2298700 h 2298700"/>
              <a:gd name="connsiteX6" fmla="*/ 0 w 2093747"/>
              <a:gd name="connsiteY6" fmla="*/ 2190851 h 2298700"/>
              <a:gd name="connsiteX7" fmla="*/ 0 w 2093747"/>
              <a:gd name="connsiteY7" fmla="*/ 107849 h 2298700"/>
              <a:gd name="connsiteX8" fmla="*/ 107849 w 2093747"/>
              <a:gd name="connsiteY8" fmla="*/ 0 h 2298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3747" h="2298700">
                <a:moveTo>
                  <a:pt x="107849" y="0"/>
                </a:moveTo>
                <a:lnTo>
                  <a:pt x="1985898" y="0"/>
                </a:lnTo>
                <a:cubicBezTo>
                  <a:pt x="2045461" y="0"/>
                  <a:pt x="2093747" y="48286"/>
                  <a:pt x="2093747" y="107849"/>
                </a:cubicBezTo>
                <a:lnTo>
                  <a:pt x="2093747" y="2190851"/>
                </a:lnTo>
                <a:cubicBezTo>
                  <a:pt x="2093747" y="2250414"/>
                  <a:pt x="2045461" y="2298700"/>
                  <a:pt x="1985898" y="2298700"/>
                </a:cubicBezTo>
                <a:lnTo>
                  <a:pt x="107849" y="2298700"/>
                </a:lnTo>
                <a:cubicBezTo>
                  <a:pt x="48286" y="2298700"/>
                  <a:pt x="0" y="2250414"/>
                  <a:pt x="0" y="2190851"/>
                </a:cubicBezTo>
                <a:lnTo>
                  <a:pt x="0" y="107849"/>
                </a:lnTo>
                <a:cubicBezTo>
                  <a:pt x="0" y="48286"/>
                  <a:pt x="48286" y="0"/>
                  <a:pt x="107849" y="0"/>
                </a:cubicBezTo>
                <a:close/>
              </a:path>
            </a:pathLst>
          </a:custGeom>
        </p:spPr>
        <p:txBody>
          <a:bodyPr wrap="square">
            <a:noAutofit/>
          </a:bodyPr>
          <a:lstStyle/>
          <a:p>
            <a:endParaRPr lang="zh-CN" altLang="en-US"/>
          </a:p>
        </p:txBody>
      </p:sp>
      <p:sp>
        <p:nvSpPr>
          <p:cNvPr id="13" name="图片占位符 12"/>
          <p:cNvSpPr>
            <a:spLocks noGrp="1"/>
          </p:cNvSpPr>
          <p:nvPr>
            <p:ph type="pic" sz="quarter" idx="15"/>
          </p:nvPr>
        </p:nvSpPr>
        <p:spPr>
          <a:xfrm>
            <a:off x="6596436" y="2034973"/>
            <a:ext cx="4773780" cy="3632200"/>
          </a:xfrm>
          <a:custGeom>
            <a:avLst/>
            <a:gdLst>
              <a:gd name="connsiteX0" fmla="*/ 187095 w 4773780"/>
              <a:gd name="connsiteY0" fmla="*/ 0 h 3632200"/>
              <a:gd name="connsiteX1" fmla="*/ 4586685 w 4773780"/>
              <a:gd name="connsiteY1" fmla="*/ 0 h 3632200"/>
              <a:gd name="connsiteX2" fmla="*/ 4773780 w 4773780"/>
              <a:gd name="connsiteY2" fmla="*/ 187095 h 3632200"/>
              <a:gd name="connsiteX3" fmla="*/ 4773780 w 4773780"/>
              <a:gd name="connsiteY3" fmla="*/ 3445105 h 3632200"/>
              <a:gd name="connsiteX4" fmla="*/ 4586685 w 4773780"/>
              <a:gd name="connsiteY4" fmla="*/ 3632200 h 3632200"/>
              <a:gd name="connsiteX5" fmla="*/ 187095 w 4773780"/>
              <a:gd name="connsiteY5" fmla="*/ 3632200 h 3632200"/>
              <a:gd name="connsiteX6" fmla="*/ 0 w 4773780"/>
              <a:gd name="connsiteY6" fmla="*/ 3445105 h 3632200"/>
              <a:gd name="connsiteX7" fmla="*/ 0 w 4773780"/>
              <a:gd name="connsiteY7" fmla="*/ 187095 h 3632200"/>
              <a:gd name="connsiteX8" fmla="*/ 187095 w 4773780"/>
              <a:gd name="connsiteY8" fmla="*/ 0 h 363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3780" h="3632200">
                <a:moveTo>
                  <a:pt x="187095" y="0"/>
                </a:moveTo>
                <a:lnTo>
                  <a:pt x="4586685" y="0"/>
                </a:lnTo>
                <a:cubicBezTo>
                  <a:pt x="4690015" y="0"/>
                  <a:pt x="4773780" y="83765"/>
                  <a:pt x="4773780" y="187095"/>
                </a:cubicBezTo>
                <a:lnTo>
                  <a:pt x="4773780" y="3445105"/>
                </a:lnTo>
                <a:cubicBezTo>
                  <a:pt x="4773780" y="3548435"/>
                  <a:pt x="4690015" y="3632200"/>
                  <a:pt x="4586685" y="3632200"/>
                </a:cubicBezTo>
                <a:lnTo>
                  <a:pt x="187095" y="3632200"/>
                </a:lnTo>
                <a:cubicBezTo>
                  <a:pt x="83765" y="3632200"/>
                  <a:pt x="0" y="3548435"/>
                  <a:pt x="0" y="3445105"/>
                </a:cubicBezTo>
                <a:lnTo>
                  <a:pt x="0" y="187095"/>
                </a:lnTo>
                <a:cubicBezTo>
                  <a:pt x="0" y="83765"/>
                  <a:pt x="83765" y="0"/>
                  <a:pt x="187095" y="0"/>
                </a:cubicBezTo>
                <a:close/>
              </a:path>
            </a:pathLst>
          </a:custGeom>
        </p:spPr>
        <p:txBody>
          <a:bodyPr wrap="square">
            <a:noAutofit/>
          </a:bodyPr>
          <a:lstStyle/>
          <a:p>
            <a:endParaRPr lang="zh-CN" altLang="en-US"/>
          </a:p>
        </p:txBody>
      </p:sp>
      <p:sp>
        <p:nvSpPr>
          <p:cNvPr id="3" name="日期占位符 2"/>
          <p:cNvSpPr>
            <a:spLocks noGrp="1"/>
          </p:cNvSpPr>
          <p:nvPr>
            <p:ph type="dt" sz="half" idx="10"/>
          </p:nvPr>
        </p:nvSpPr>
        <p:spPr/>
        <p:txBody>
          <a:bodyPr/>
          <a:lstStyle/>
          <a:p>
            <a:fld id="{B1DC28D3-987D-401E-95A8-72784AD93D33}"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6" name="图片占位符 25"/>
          <p:cNvSpPr>
            <a:spLocks noGrp="1"/>
          </p:cNvSpPr>
          <p:nvPr>
            <p:ph type="pic" sz="quarter" idx="18"/>
          </p:nvPr>
        </p:nvSpPr>
        <p:spPr>
          <a:xfrm>
            <a:off x="9089489"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1" name="图片占位符 30"/>
          <p:cNvSpPr>
            <a:spLocks noGrp="1"/>
          </p:cNvSpPr>
          <p:nvPr>
            <p:ph type="pic" sz="quarter" idx="14"/>
          </p:nvPr>
        </p:nvSpPr>
        <p:spPr>
          <a:xfrm>
            <a:off x="1538935"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2" name="图片占位符 31"/>
          <p:cNvSpPr>
            <a:spLocks noGrp="1"/>
          </p:cNvSpPr>
          <p:nvPr>
            <p:ph type="pic" sz="quarter" idx="15"/>
          </p:nvPr>
        </p:nvSpPr>
        <p:spPr>
          <a:xfrm>
            <a:off x="3426574"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3" name="图片占位符 32"/>
          <p:cNvSpPr>
            <a:spLocks noGrp="1"/>
          </p:cNvSpPr>
          <p:nvPr>
            <p:ph type="pic" sz="quarter" idx="16"/>
          </p:nvPr>
        </p:nvSpPr>
        <p:spPr>
          <a:xfrm>
            <a:off x="5314212"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34" name="图片占位符 33"/>
          <p:cNvSpPr>
            <a:spLocks noGrp="1"/>
          </p:cNvSpPr>
          <p:nvPr>
            <p:ph type="pic" sz="quarter" idx="17"/>
          </p:nvPr>
        </p:nvSpPr>
        <p:spPr>
          <a:xfrm>
            <a:off x="7201851" y="34054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
        <p:nvSpPr>
          <p:cNvPr id="27" name="图片占位符 26"/>
          <p:cNvSpPr>
            <a:spLocks noGrp="1"/>
          </p:cNvSpPr>
          <p:nvPr>
            <p:ph type="pic" sz="quarter" idx="10"/>
          </p:nvPr>
        </p:nvSpPr>
        <p:spPr>
          <a:xfrm>
            <a:off x="2461837"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4 w 1599710"/>
              <a:gd name="connsiteY6" fmla="*/ 947591 h 1599710"/>
              <a:gd name="connsiteX7" fmla="*/ 61194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4" y="947591"/>
                </a:lnTo>
                <a:cubicBezTo>
                  <a:pt x="-20398" y="865999"/>
                  <a:pt x="-20398" y="733712"/>
                  <a:pt x="61194"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8" name="图片占位符 27"/>
          <p:cNvSpPr>
            <a:spLocks noGrp="1"/>
          </p:cNvSpPr>
          <p:nvPr>
            <p:ph type="pic" sz="quarter" idx="11"/>
          </p:nvPr>
        </p:nvSpPr>
        <p:spPr>
          <a:xfrm>
            <a:off x="4349476"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dirty="0"/>
          </a:p>
        </p:txBody>
      </p:sp>
      <p:sp>
        <p:nvSpPr>
          <p:cNvPr id="29" name="图片占位符 28"/>
          <p:cNvSpPr>
            <a:spLocks noGrp="1"/>
          </p:cNvSpPr>
          <p:nvPr>
            <p:ph type="pic" sz="quarter" idx="12"/>
          </p:nvPr>
        </p:nvSpPr>
        <p:spPr>
          <a:xfrm>
            <a:off x="6237114"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5" y="20398"/>
                  <a:pt x="947591" y="61194"/>
                </a:cubicBezTo>
                <a:lnTo>
                  <a:pt x="1538516" y="652119"/>
                </a:lnTo>
                <a:cubicBezTo>
                  <a:pt x="1620108" y="733712"/>
                  <a:pt x="1620108" y="865999"/>
                  <a:pt x="1538516" y="947591"/>
                </a:cubicBezTo>
                <a:lnTo>
                  <a:pt x="947591" y="1538516"/>
                </a:lnTo>
                <a:cubicBezTo>
                  <a:pt x="865999" y="1620108"/>
                  <a:pt x="733712" y="1620108"/>
                  <a:pt x="652119" y="1538516"/>
                </a:cubicBezTo>
                <a:lnTo>
                  <a:pt x="61195" y="947591"/>
                </a:lnTo>
                <a:cubicBezTo>
                  <a:pt x="-20398" y="865999"/>
                  <a:pt x="-20398" y="733712"/>
                  <a:pt x="61195" y="652119"/>
                </a:cubicBezTo>
                <a:lnTo>
                  <a:pt x="652119" y="61194"/>
                </a:lnTo>
                <a:cubicBezTo>
                  <a:pt x="692915" y="20398"/>
                  <a:pt x="746385" y="0"/>
                  <a:pt x="799855" y="0"/>
                </a:cubicBezTo>
                <a:close/>
              </a:path>
            </a:pathLst>
          </a:custGeom>
        </p:spPr>
        <p:txBody>
          <a:bodyPr wrap="square">
            <a:noAutofit/>
          </a:bodyPr>
          <a:lstStyle/>
          <a:p>
            <a:endParaRPr lang="zh-CN" altLang="en-US"/>
          </a:p>
        </p:txBody>
      </p:sp>
      <p:sp>
        <p:nvSpPr>
          <p:cNvPr id="30" name="图片占位符 29"/>
          <p:cNvSpPr>
            <a:spLocks noGrp="1"/>
          </p:cNvSpPr>
          <p:nvPr>
            <p:ph type="pic" sz="quarter" idx="13"/>
          </p:nvPr>
        </p:nvSpPr>
        <p:spPr>
          <a:xfrm>
            <a:off x="8124752" y="1675581"/>
            <a:ext cx="1599710" cy="1599710"/>
          </a:xfrm>
          <a:custGeom>
            <a:avLst/>
            <a:gdLst>
              <a:gd name="connsiteX0" fmla="*/ 799855 w 1599710"/>
              <a:gd name="connsiteY0" fmla="*/ 0 h 1599710"/>
              <a:gd name="connsiteX1" fmla="*/ 947591 w 1599710"/>
              <a:gd name="connsiteY1" fmla="*/ 61194 h 1599710"/>
              <a:gd name="connsiteX2" fmla="*/ 1538516 w 1599710"/>
              <a:gd name="connsiteY2" fmla="*/ 652119 h 1599710"/>
              <a:gd name="connsiteX3" fmla="*/ 1538516 w 1599710"/>
              <a:gd name="connsiteY3" fmla="*/ 947591 h 1599710"/>
              <a:gd name="connsiteX4" fmla="*/ 947591 w 1599710"/>
              <a:gd name="connsiteY4" fmla="*/ 1538516 h 1599710"/>
              <a:gd name="connsiteX5" fmla="*/ 652119 w 1599710"/>
              <a:gd name="connsiteY5" fmla="*/ 1538516 h 1599710"/>
              <a:gd name="connsiteX6" fmla="*/ 61195 w 1599710"/>
              <a:gd name="connsiteY6" fmla="*/ 947591 h 1599710"/>
              <a:gd name="connsiteX7" fmla="*/ 61195 w 1599710"/>
              <a:gd name="connsiteY7" fmla="*/ 652119 h 1599710"/>
              <a:gd name="connsiteX8" fmla="*/ 652119 w 1599710"/>
              <a:gd name="connsiteY8" fmla="*/ 61194 h 1599710"/>
              <a:gd name="connsiteX9" fmla="*/ 799855 w 1599710"/>
              <a:gd name="connsiteY9" fmla="*/ 0 h 159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9710" h="1599710">
                <a:moveTo>
                  <a:pt x="799855" y="0"/>
                </a:moveTo>
                <a:cubicBezTo>
                  <a:pt x="853325" y="0"/>
                  <a:pt x="906794" y="20398"/>
                  <a:pt x="947591" y="61194"/>
                </a:cubicBezTo>
                <a:lnTo>
                  <a:pt x="1538516" y="652119"/>
                </a:lnTo>
                <a:cubicBezTo>
                  <a:pt x="1620108" y="733712"/>
                  <a:pt x="1620108" y="865999"/>
                  <a:pt x="1538516" y="947591"/>
                </a:cubicBezTo>
                <a:lnTo>
                  <a:pt x="947591" y="1538516"/>
                </a:lnTo>
                <a:cubicBezTo>
                  <a:pt x="865998" y="1620108"/>
                  <a:pt x="733712" y="1620108"/>
                  <a:pt x="652119" y="1538516"/>
                </a:cubicBezTo>
                <a:lnTo>
                  <a:pt x="61195" y="947591"/>
                </a:lnTo>
                <a:cubicBezTo>
                  <a:pt x="-20398" y="865999"/>
                  <a:pt x="-20398" y="733712"/>
                  <a:pt x="61195" y="652119"/>
                </a:cubicBezTo>
                <a:lnTo>
                  <a:pt x="652119" y="61194"/>
                </a:lnTo>
                <a:cubicBezTo>
                  <a:pt x="692916" y="20398"/>
                  <a:pt x="746385" y="0"/>
                  <a:pt x="799855"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1DC28D3-987D-401E-95A8-72784AD93D33}" type="datetimeFigureOut">
              <a:rPr lang="zh-CN" altLang="en-US" smtClean="0"/>
              <a:t>2023/7/14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F7A4A5A-5C6D-4E6F-81A3-06DF189A7A65}" type="slidenum">
              <a:rPr lang="zh-CN" altLang="en-US" smtClean="0"/>
              <a:t>‹#›</a:t>
            </a:fld>
            <a:endParaRPr lang="zh-CN" altLang="en-US"/>
          </a:p>
        </p:txBody>
      </p:sp>
      <p:sp>
        <p:nvSpPr>
          <p:cNvPr id="7" name="矩形 6"/>
          <p:cNvSpPr/>
          <p:nvPr userDrawn="1"/>
        </p:nvSpPr>
        <p:spPr>
          <a:xfrm>
            <a:off x="8729683" y="6422330"/>
            <a:ext cx="775136" cy="246221"/>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p>
          <a:p>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p>
          <a:p>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p>
          <a:p>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p>
          <a:p>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507265"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1311274" y="2359368"/>
            <a:ext cx="1627407" cy="2887019"/>
          </a:xfrm>
          <a:custGeom>
            <a:avLst/>
            <a:gdLst>
              <a:gd name="connsiteX0" fmla="*/ 0 w 1627407"/>
              <a:gd name="connsiteY0" fmla="*/ 0 h 2887019"/>
              <a:gd name="connsiteX1" fmla="*/ 1627407 w 1627407"/>
              <a:gd name="connsiteY1" fmla="*/ 0 h 2887019"/>
              <a:gd name="connsiteX2" fmla="*/ 1627407 w 1627407"/>
              <a:gd name="connsiteY2" fmla="*/ 2887019 h 2887019"/>
              <a:gd name="connsiteX3" fmla="*/ 0 w 1627407"/>
              <a:gd name="connsiteY3" fmla="*/ 2887019 h 2887019"/>
            </a:gdLst>
            <a:ahLst/>
            <a:cxnLst>
              <a:cxn ang="0">
                <a:pos x="connsiteX0" y="connsiteY0"/>
              </a:cxn>
              <a:cxn ang="0">
                <a:pos x="connsiteX1" y="connsiteY1"/>
              </a:cxn>
              <a:cxn ang="0">
                <a:pos x="connsiteX2" y="connsiteY2"/>
              </a:cxn>
              <a:cxn ang="0">
                <a:pos x="connsiteX3" y="connsiteY3"/>
              </a:cxn>
            </a:cxnLst>
            <a:rect l="l" t="t" r="r" b="b"/>
            <a:pathLst>
              <a:path w="1627407" h="2887019">
                <a:moveTo>
                  <a:pt x="0" y="0"/>
                </a:moveTo>
                <a:lnTo>
                  <a:pt x="1627407" y="0"/>
                </a:lnTo>
                <a:lnTo>
                  <a:pt x="1627407" y="2887019"/>
                </a:lnTo>
                <a:lnTo>
                  <a:pt x="0" y="2887019"/>
                </a:ln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2295507" y="1895063"/>
            <a:ext cx="1901775" cy="3373748"/>
          </a:xfrm>
          <a:custGeom>
            <a:avLst/>
            <a:gdLst>
              <a:gd name="connsiteX0" fmla="*/ 0 w 1901775"/>
              <a:gd name="connsiteY0" fmla="*/ 0 h 3373748"/>
              <a:gd name="connsiteX1" fmla="*/ 1901775 w 1901775"/>
              <a:gd name="connsiteY1" fmla="*/ 0 h 3373748"/>
              <a:gd name="connsiteX2" fmla="*/ 1901775 w 1901775"/>
              <a:gd name="connsiteY2" fmla="*/ 3373748 h 3373748"/>
              <a:gd name="connsiteX3" fmla="*/ 0 w 1901775"/>
              <a:gd name="connsiteY3" fmla="*/ 3373748 h 3373748"/>
            </a:gdLst>
            <a:ahLst/>
            <a:cxnLst>
              <a:cxn ang="0">
                <a:pos x="connsiteX0" y="connsiteY0"/>
              </a:cxn>
              <a:cxn ang="0">
                <a:pos x="connsiteX1" y="connsiteY1"/>
              </a:cxn>
              <a:cxn ang="0">
                <a:pos x="connsiteX2" y="connsiteY2"/>
              </a:cxn>
              <a:cxn ang="0">
                <a:pos x="connsiteX3" y="connsiteY3"/>
              </a:cxn>
            </a:cxnLst>
            <a:rect l="l" t="t" r="r" b="b"/>
            <a:pathLst>
              <a:path w="1901775" h="3373748">
                <a:moveTo>
                  <a:pt x="0" y="0"/>
                </a:moveTo>
                <a:lnTo>
                  <a:pt x="1901775" y="0"/>
                </a:lnTo>
                <a:lnTo>
                  <a:pt x="1901775" y="3373748"/>
                </a:lnTo>
                <a:lnTo>
                  <a:pt x="0" y="3373748"/>
                </a:lnTo>
                <a:close/>
              </a:path>
            </a:pathLst>
          </a:custGeom>
        </p:spPr>
        <p:txBody>
          <a:bodyPr wrap="square">
            <a:noAutofit/>
          </a:bodyPr>
          <a:lstStyle/>
          <a:p>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0" y="1"/>
            <a:ext cx="5778474" cy="5747783"/>
          </a:xfrm>
          <a:custGeom>
            <a:avLst/>
            <a:gdLst>
              <a:gd name="connsiteX0" fmla="*/ 2119001 w 5778474"/>
              <a:gd name="connsiteY0" fmla="*/ 3618970 h 5747783"/>
              <a:gd name="connsiteX1" fmla="*/ 2315600 w 5778474"/>
              <a:gd name="connsiteY1" fmla="*/ 3700404 h 5747783"/>
              <a:gd name="connsiteX2" fmla="*/ 3101974 w 5778474"/>
              <a:gd name="connsiteY2" fmla="*/ 4486778 h 5747783"/>
              <a:gd name="connsiteX3" fmla="*/ 3101974 w 5778474"/>
              <a:gd name="connsiteY3" fmla="*/ 4879976 h 5747783"/>
              <a:gd name="connsiteX4" fmla="*/ 2315600 w 5778474"/>
              <a:gd name="connsiteY4" fmla="*/ 5666350 h 5747783"/>
              <a:gd name="connsiteX5" fmla="*/ 1922402 w 5778474"/>
              <a:gd name="connsiteY5" fmla="*/ 5666350 h 5747783"/>
              <a:gd name="connsiteX6" fmla="*/ 1136028 w 5778474"/>
              <a:gd name="connsiteY6" fmla="*/ 4879976 h 5747783"/>
              <a:gd name="connsiteX7" fmla="*/ 1136028 w 5778474"/>
              <a:gd name="connsiteY7" fmla="*/ 4486778 h 5747783"/>
              <a:gd name="connsiteX8" fmla="*/ 1922402 w 5778474"/>
              <a:gd name="connsiteY8" fmla="*/ 3700404 h 5747783"/>
              <a:gd name="connsiteX9" fmla="*/ 2119001 w 5778474"/>
              <a:gd name="connsiteY9" fmla="*/ 3618970 h 5747783"/>
              <a:gd name="connsiteX10" fmla="*/ 821473 w 5778474"/>
              <a:gd name="connsiteY10" fmla="*/ 2321442 h 5747783"/>
              <a:gd name="connsiteX11" fmla="*/ 1018072 w 5778474"/>
              <a:gd name="connsiteY11" fmla="*/ 2402876 h 5747783"/>
              <a:gd name="connsiteX12" fmla="*/ 1804446 w 5778474"/>
              <a:gd name="connsiteY12" fmla="*/ 3189250 h 5747783"/>
              <a:gd name="connsiteX13" fmla="*/ 1804446 w 5778474"/>
              <a:gd name="connsiteY13" fmla="*/ 3582448 h 5747783"/>
              <a:gd name="connsiteX14" fmla="*/ 1018072 w 5778474"/>
              <a:gd name="connsiteY14" fmla="*/ 4368823 h 5747783"/>
              <a:gd name="connsiteX15" fmla="*/ 624874 w 5778474"/>
              <a:gd name="connsiteY15" fmla="*/ 4368823 h 5747783"/>
              <a:gd name="connsiteX16" fmla="*/ 0 w 5778474"/>
              <a:gd name="connsiteY16" fmla="*/ 3743949 h 5747783"/>
              <a:gd name="connsiteX17" fmla="*/ 0 w 5778474"/>
              <a:gd name="connsiteY17" fmla="*/ 3027750 h 5747783"/>
              <a:gd name="connsiteX18" fmla="*/ 624874 w 5778474"/>
              <a:gd name="connsiteY18" fmla="*/ 2402876 h 5747783"/>
              <a:gd name="connsiteX19" fmla="*/ 821473 w 5778474"/>
              <a:gd name="connsiteY19" fmla="*/ 2321442 h 5747783"/>
              <a:gd name="connsiteX20" fmla="*/ 3416534 w 5778474"/>
              <a:gd name="connsiteY20" fmla="*/ 2321437 h 5747783"/>
              <a:gd name="connsiteX21" fmla="*/ 3613133 w 5778474"/>
              <a:gd name="connsiteY21" fmla="*/ 2402870 h 5747783"/>
              <a:gd name="connsiteX22" fmla="*/ 4399507 w 5778474"/>
              <a:gd name="connsiteY22" fmla="*/ 3189245 h 5747783"/>
              <a:gd name="connsiteX23" fmla="*/ 4399507 w 5778474"/>
              <a:gd name="connsiteY23" fmla="*/ 3582443 h 5747783"/>
              <a:gd name="connsiteX24" fmla="*/ 3613133 w 5778474"/>
              <a:gd name="connsiteY24" fmla="*/ 4368817 h 5747783"/>
              <a:gd name="connsiteX25" fmla="*/ 3219935 w 5778474"/>
              <a:gd name="connsiteY25" fmla="*/ 4368817 h 5747783"/>
              <a:gd name="connsiteX26" fmla="*/ 2433561 w 5778474"/>
              <a:gd name="connsiteY26" fmla="*/ 3582443 h 5747783"/>
              <a:gd name="connsiteX27" fmla="*/ 2433561 w 5778474"/>
              <a:gd name="connsiteY27" fmla="*/ 3189245 h 5747783"/>
              <a:gd name="connsiteX28" fmla="*/ 3219935 w 5778474"/>
              <a:gd name="connsiteY28" fmla="*/ 2402870 h 5747783"/>
              <a:gd name="connsiteX29" fmla="*/ 3416534 w 5778474"/>
              <a:gd name="connsiteY29" fmla="*/ 2321437 h 5747783"/>
              <a:gd name="connsiteX30" fmla="*/ 0 w 5778474"/>
              <a:gd name="connsiteY30" fmla="*/ 1384804 h 5747783"/>
              <a:gd name="connsiteX31" fmla="*/ 506920 w 5778474"/>
              <a:gd name="connsiteY31" fmla="*/ 1891724 h 5747783"/>
              <a:gd name="connsiteX32" fmla="*/ 506919 w 5778474"/>
              <a:gd name="connsiteY32" fmla="*/ 2284921 h 5747783"/>
              <a:gd name="connsiteX33" fmla="*/ 0 w 5778474"/>
              <a:gd name="connsiteY33" fmla="*/ 2791839 h 5747783"/>
              <a:gd name="connsiteX34" fmla="*/ 2119006 w 5778474"/>
              <a:gd name="connsiteY34" fmla="*/ 1023909 h 5747783"/>
              <a:gd name="connsiteX35" fmla="*/ 2315606 w 5778474"/>
              <a:gd name="connsiteY35" fmla="*/ 1105343 h 5747783"/>
              <a:gd name="connsiteX36" fmla="*/ 3101980 w 5778474"/>
              <a:gd name="connsiteY36" fmla="*/ 1891717 h 5747783"/>
              <a:gd name="connsiteX37" fmla="*/ 3101980 w 5778474"/>
              <a:gd name="connsiteY37" fmla="*/ 2284914 h 5747783"/>
              <a:gd name="connsiteX38" fmla="*/ 2315606 w 5778474"/>
              <a:gd name="connsiteY38" fmla="*/ 3071289 h 5747783"/>
              <a:gd name="connsiteX39" fmla="*/ 1922408 w 5778474"/>
              <a:gd name="connsiteY39" fmla="*/ 3071289 h 5747783"/>
              <a:gd name="connsiteX40" fmla="*/ 1136034 w 5778474"/>
              <a:gd name="connsiteY40" fmla="*/ 2284914 h 5747783"/>
              <a:gd name="connsiteX41" fmla="*/ 1136034 w 5778474"/>
              <a:gd name="connsiteY41" fmla="*/ 1891716 h 5747783"/>
              <a:gd name="connsiteX42" fmla="*/ 1922408 w 5778474"/>
              <a:gd name="connsiteY42" fmla="*/ 1105342 h 5747783"/>
              <a:gd name="connsiteX43" fmla="*/ 2119006 w 5778474"/>
              <a:gd name="connsiteY43" fmla="*/ 1023909 h 5747783"/>
              <a:gd name="connsiteX44" fmla="*/ 4714068 w 5778474"/>
              <a:gd name="connsiteY44" fmla="*/ 1023903 h 5747783"/>
              <a:gd name="connsiteX45" fmla="*/ 4910667 w 5778474"/>
              <a:gd name="connsiteY45" fmla="*/ 1105337 h 5747783"/>
              <a:gd name="connsiteX46" fmla="*/ 5697041 w 5778474"/>
              <a:gd name="connsiteY46" fmla="*/ 1891711 h 5747783"/>
              <a:gd name="connsiteX47" fmla="*/ 5697041 w 5778474"/>
              <a:gd name="connsiteY47" fmla="*/ 2284909 h 5747783"/>
              <a:gd name="connsiteX48" fmla="*/ 4910667 w 5778474"/>
              <a:gd name="connsiteY48" fmla="*/ 3071283 h 5747783"/>
              <a:gd name="connsiteX49" fmla="*/ 4517469 w 5778474"/>
              <a:gd name="connsiteY49" fmla="*/ 3071283 h 5747783"/>
              <a:gd name="connsiteX50" fmla="*/ 3731095 w 5778474"/>
              <a:gd name="connsiteY50" fmla="*/ 2284909 h 5747783"/>
              <a:gd name="connsiteX51" fmla="*/ 3731095 w 5778474"/>
              <a:gd name="connsiteY51" fmla="*/ 1891711 h 5747783"/>
              <a:gd name="connsiteX52" fmla="*/ 4517469 w 5778474"/>
              <a:gd name="connsiteY52" fmla="*/ 1105337 h 5747783"/>
              <a:gd name="connsiteX53" fmla="*/ 4714068 w 5778474"/>
              <a:gd name="connsiteY53" fmla="*/ 1023903 h 5747783"/>
              <a:gd name="connsiteX54" fmla="*/ 3027750 w 5778474"/>
              <a:gd name="connsiteY54" fmla="*/ 0 h 5747783"/>
              <a:gd name="connsiteX55" fmla="*/ 3805329 w 5778474"/>
              <a:gd name="connsiteY55" fmla="*/ 0 h 5747783"/>
              <a:gd name="connsiteX56" fmla="*/ 4399513 w 5778474"/>
              <a:gd name="connsiteY56" fmla="*/ 594184 h 5747783"/>
              <a:gd name="connsiteX57" fmla="*/ 4399513 w 5778474"/>
              <a:gd name="connsiteY57" fmla="*/ 987382 h 5747783"/>
              <a:gd name="connsiteX58" fmla="*/ 3613139 w 5778474"/>
              <a:gd name="connsiteY58" fmla="*/ 1773756 h 5747783"/>
              <a:gd name="connsiteX59" fmla="*/ 3219941 w 5778474"/>
              <a:gd name="connsiteY59" fmla="*/ 1773756 h 5747783"/>
              <a:gd name="connsiteX60" fmla="*/ 2433567 w 5778474"/>
              <a:gd name="connsiteY60" fmla="*/ 987382 h 5747783"/>
              <a:gd name="connsiteX61" fmla="*/ 2433567 w 5778474"/>
              <a:gd name="connsiteY61" fmla="*/ 594184 h 5747783"/>
              <a:gd name="connsiteX62" fmla="*/ 2791841 w 5778474"/>
              <a:gd name="connsiteY62" fmla="*/ 0 h 5747783"/>
              <a:gd name="connsiteX63" fmla="*/ 2315612 w 5778474"/>
              <a:gd name="connsiteY63" fmla="*/ 476229 h 5747783"/>
              <a:gd name="connsiteX64" fmla="*/ 1922415 w 5778474"/>
              <a:gd name="connsiteY64" fmla="*/ 476230 h 5747783"/>
              <a:gd name="connsiteX65" fmla="*/ 1446185 w 5778474"/>
              <a:gd name="connsiteY65" fmla="*/ 1 h 5747783"/>
              <a:gd name="connsiteX66" fmla="*/ 432697 w 5778474"/>
              <a:gd name="connsiteY66" fmla="*/ 0 h 5747783"/>
              <a:gd name="connsiteX67" fmla="*/ 1210263 w 5778474"/>
              <a:gd name="connsiteY67" fmla="*/ 0 h 5747783"/>
              <a:gd name="connsiteX68" fmla="*/ 1804453 w 5778474"/>
              <a:gd name="connsiteY68" fmla="*/ 594190 h 5747783"/>
              <a:gd name="connsiteX69" fmla="*/ 1804453 w 5778474"/>
              <a:gd name="connsiteY69" fmla="*/ 987388 h 5747783"/>
              <a:gd name="connsiteX70" fmla="*/ 1018079 w 5778474"/>
              <a:gd name="connsiteY70" fmla="*/ 1773762 h 5747783"/>
              <a:gd name="connsiteX71" fmla="*/ 624881 w 5778474"/>
              <a:gd name="connsiteY71" fmla="*/ 1773762 h 5747783"/>
              <a:gd name="connsiteX72" fmla="*/ 0 w 5778474"/>
              <a:gd name="connsiteY72" fmla="*/ 1148882 h 5747783"/>
              <a:gd name="connsiteX73" fmla="*/ 0 w 5778474"/>
              <a:gd name="connsiteY73" fmla="*/ 432696 h 5747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5778474" h="5747783">
                <a:moveTo>
                  <a:pt x="2119001" y="3618970"/>
                </a:moveTo>
                <a:cubicBezTo>
                  <a:pt x="2190156" y="3618970"/>
                  <a:pt x="2261310" y="3646114"/>
                  <a:pt x="2315600" y="3700404"/>
                </a:cubicBezTo>
                <a:lnTo>
                  <a:pt x="3101974" y="4486778"/>
                </a:lnTo>
                <a:cubicBezTo>
                  <a:pt x="3210552" y="4595356"/>
                  <a:pt x="3210552" y="4771398"/>
                  <a:pt x="3101974" y="4879976"/>
                </a:cubicBezTo>
                <a:lnTo>
                  <a:pt x="2315600" y="5666350"/>
                </a:lnTo>
                <a:cubicBezTo>
                  <a:pt x="2207022" y="5774928"/>
                  <a:pt x="2030980" y="5774928"/>
                  <a:pt x="1922402" y="5666350"/>
                </a:cubicBezTo>
                <a:lnTo>
                  <a:pt x="1136028" y="4879976"/>
                </a:lnTo>
                <a:cubicBezTo>
                  <a:pt x="1027449" y="4771398"/>
                  <a:pt x="1027449" y="4595356"/>
                  <a:pt x="1136028" y="4486778"/>
                </a:cubicBezTo>
                <a:lnTo>
                  <a:pt x="1922402" y="3700404"/>
                </a:lnTo>
                <a:cubicBezTo>
                  <a:pt x="1976691" y="3646114"/>
                  <a:pt x="2047846" y="3618970"/>
                  <a:pt x="2119001" y="3618970"/>
                </a:cubicBezTo>
                <a:close/>
                <a:moveTo>
                  <a:pt x="821473" y="2321442"/>
                </a:moveTo>
                <a:cubicBezTo>
                  <a:pt x="892629" y="2321443"/>
                  <a:pt x="963784" y="2348587"/>
                  <a:pt x="1018072" y="2402876"/>
                </a:cubicBezTo>
                <a:lnTo>
                  <a:pt x="1804446" y="3189250"/>
                </a:lnTo>
                <a:cubicBezTo>
                  <a:pt x="1913025" y="3297829"/>
                  <a:pt x="1913025" y="3473870"/>
                  <a:pt x="1804446" y="3582448"/>
                </a:cubicBezTo>
                <a:lnTo>
                  <a:pt x="1018072" y="4368823"/>
                </a:lnTo>
                <a:cubicBezTo>
                  <a:pt x="909494" y="4477401"/>
                  <a:pt x="733453" y="4477401"/>
                  <a:pt x="624874" y="4368823"/>
                </a:cubicBezTo>
                <a:lnTo>
                  <a:pt x="0" y="3743949"/>
                </a:lnTo>
                <a:lnTo>
                  <a:pt x="0" y="3027750"/>
                </a:lnTo>
                <a:lnTo>
                  <a:pt x="624874" y="2402876"/>
                </a:lnTo>
                <a:cubicBezTo>
                  <a:pt x="679163" y="2348587"/>
                  <a:pt x="750318" y="2321443"/>
                  <a:pt x="821473" y="2321442"/>
                </a:cubicBezTo>
                <a:close/>
                <a:moveTo>
                  <a:pt x="3416534" y="2321437"/>
                </a:moveTo>
                <a:cubicBezTo>
                  <a:pt x="3487689" y="2321437"/>
                  <a:pt x="3558844" y="2348582"/>
                  <a:pt x="3613133" y="2402870"/>
                </a:cubicBezTo>
                <a:lnTo>
                  <a:pt x="4399507" y="3189245"/>
                </a:lnTo>
                <a:cubicBezTo>
                  <a:pt x="4508086" y="3297822"/>
                  <a:pt x="4508086" y="3473865"/>
                  <a:pt x="4399507" y="3582443"/>
                </a:cubicBezTo>
                <a:lnTo>
                  <a:pt x="3613133" y="4368817"/>
                </a:lnTo>
                <a:cubicBezTo>
                  <a:pt x="3504555" y="4477395"/>
                  <a:pt x="3328513" y="4477395"/>
                  <a:pt x="3219935" y="4368817"/>
                </a:cubicBezTo>
                <a:lnTo>
                  <a:pt x="2433561" y="3582443"/>
                </a:lnTo>
                <a:cubicBezTo>
                  <a:pt x="2324983" y="3473864"/>
                  <a:pt x="2324983" y="3297823"/>
                  <a:pt x="2433561" y="3189245"/>
                </a:cubicBezTo>
                <a:lnTo>
                  <a:pt x="3219935" y="2402870"/>
                </a:lnTo>
                <a:cubicBezTo>
                  <a:pt x="3274224" y="2348582"/>
                  <a:pt x="3345379" y="2321437"/>
                  <a:pt x="3416534" y="2321437"/>
                </a:cubicBezTo>
                <a:close/>
                <a:moveTo>
                  <a:pt x="0" y="1384804"/>
                </a:moveTo>
                <a:lnTo>
                  <a:pt x="506920" y="1891724"/>
                </a:lnTo>
                <a:cubicBezTo>
                  <a:pt x="615498" y="2000302"/>
                  <a:pt x="615497" y="2176342"/>
                  <a:pt x="506919" y="2284921"/>
                </a:cubicBezTo>
                <a:lnTo>
                  <a:pt x="0" y="2791839"/>
                </a:lnTo>
                <a:close/>
                <a:moveTo>
                  <a:pt x="2119006" y="1023909"/>
                </a:moveTo>
                <a:cubicBezTo>
                  <a:pt x="2190162" y="1023908"/>
                  <a:pt x="2261317" y="1051054"/>
                  <a:pt x="2315606" y="1105343"/>
                </a:cubicBezTo>
                <a:lnTo>
                  <a:pt x="3101980" y="1891717"/>
                </a:lnTo>
                <a:cubicBezTo>
                  <a:pt x="3210558" y="2000296"/>
                  <a:pt x="3210558" y="2176337"/>
                  <a:pt x="3101980" y="2284914"/>
                </a:cubicBezTo>
                <a:lnTo>
                  <a:pt x="2315606" y="3071289"/>
                </a:lnTo>
                <a:cubicBezTo>
                  <a:pt x="2207028" y="3179867"/>
                  <a:pt x="2030987" y="3179867"/>
                  <a:pt x="1922408" y="3071289"/>
                </a:cubicBezTo>
                <a:lnTo>
                  <a:pt x="1136034" y="2284914"/>
                </a:lnTo>
                <a:cubicBezTo>
                  <a:pt x="1027455" y="2176337"/>
                  <a:pt x="1027455" y="2000296"/>
                  <a:pt x="1136034" y="1891716"/>
                </a:cubicBezTo>
                <a:lnTo>
                  <a:pt x="1922408" y="1105342"/>
                </a:lnTo>
                <a:cubicBezTo>
                  <a:pt x="1976697" y="1051053"/>
                  <a:pt x="2047852" y="1023909"/>
                  <a:pt x="2119006" y="1023909"/>
                </a:cubicBezTo>
                <a:close/>
                <a:moveTo>
                  <a:pt x="4714068" y="1023903"/>
                </a:moveTo>
                <a:cubicBezTo>
                  <a:pt x="4785223" y="1023903"/>
                  <a:pt x="4856377" y="1051048"/>
                  <a:pt x="4910667" y="1105337"/>
                </a:cubicBezTo>
                <a:lnTo>
                  <a:pt x="5697041" y="1891711"/>
                </a:lnTo>
                <a:cubicBezTo>
                  <a:pt x="5805619" y="2000289"/>
                  <a:pt x="5805619" y="2176331"/>
                  <a:pt x="5697041" y="2284909"/>
                </a:cubicBezTo>
                <a:lnTo>
                  <a:pt x="4910667" y="3071283"/>
                </a:lnTo>
                <a:cubicBezTo>
                  <a:pt x="4802089" y="3179862"/>
                  <a:pt x="4626047" y="3179861"/>
                  <a:pt x="4517469" y="3071283"/>
                </a:cubicBezTo>
                <a:lnTo>
                  <a:pt x="3731095" y="2284909"/>
                </a:lnTo>
                <a:cubicBezTo>
                  <a:pt x="3622516" y="2176331"/>
                  <a:pt x="3622516" y="2000289"/>
                  <a:pt x="3731095" y="1891711"/>
                </a:cubicBezTo>
                <a:lnTo>
                  <a:pt x="4517469" y="1105337"/>
                </a:lnTo>
                <a:cubicBezTo>
                  <a:pt x="4571758" y="1051048"/>
                  <a:pt x="4642912" y="1023903"/>
                  <a:pt x="4714068" y="1023903"/>
                </a:cubicBezTo>
                <a:close/>
                <a:moveTo>
                  <a:pt x="3027750" y="0"/>
                </a:moveTo>
                <a:lnTo>
                  <a:pt x="3805329" y="0"/>
                </a:lnTo>
                <a:lnTo>
                  <a:pt x="4399513" y="594184"/>
                </a:lnTo>
                <a:cubicBezTo>
                  <a:pt x="4508091" y="702762"/>
                  <a:pt x="4508091" y="878804"/>
                  <a:pt x="4399513" y="987382"/>
                </a:cubicBezTo>
                <a:lnTo>
                  <a:pt x="3613139" y="1773756"/>
                </a:lnTo>
                <a:cubicBezTo>
                  <a:pt x="3504560" y="1882335"/>
                  <a:pt x="3328519" y="1882335"/>
                  <a:pt x="3219941" y="1773756"/>
                </a:cubicBezTo>
                <a:lnTo>
                  <a:pt x="2433567" y="987382"/>
                </a:lnTo>
                <a:cubicBezTo>
                  <a:pt x="2324988" y="878804"/>
                  <a:pt x="2324989" y="702763"/>
                  <a:pt x="2433567" y="594184"/>
                </a:cubicBezTo>
                <a:close/>
                <a:moveTo>
                  <a:pt x="2791841" y="0"/>
                </a:moveTo>
                <a:lnTo>
                  <a:pt x="2315612" y="476229"/>
                </a:lnTo>
                <a:cubicBezTo>
                  <a:pt x="2207034" y="584808"/>
                  <a:pt x="2030993" y="584808"/>
                  <a:pt x="1922415" y="476230"/>
                </a:cubicBezTo>
                <a:lnTo>
                  <a:pt x="1446185" y="1"/>
                </a:lnTo>
                <a:close/>
                <a:moveTo>
                  <a:pt x="432697" y="0"/>
                </a:moveTo>
                <a:lnTo>
                  <a:pt x="1210263" y="0"/>
                </a:lnTo>
                <a:lnTo>
                  <a:pt x="1804453" y="594190"/>
                </a:lnTo>
                <a:cubicBezTo>
                  <a:pt x="1913031" y="702769"/>
                  <a:pt x="1913031" y="878810"/>
                  <a:pt x="1804453" y="987388"/>
                </a:cubicBezTo>
                <a:lnTo>
                  <a:pt x="1018079" y="1773762"/>
                </a:lnTo>
                <a:cubicBezTo>
                  <a:pt x="909500" y="1882341"/>
                  <a:pt x="733459" y="1882341"/>
                  <a:pt x="624881" y="1773762"/>
                </a:cubicBezTo>
                <a:lnTo>
                  <a:pt x="0" y="1148882"/>
                </a:lnTo>
                <a:lnTo>
                  <a:pt x="0" y="432696"/>
                </a:lnTo>
                <a:close/>
              </a:path>
            </a:pathLst>
          </a:custGeom>
        </p:spPr>
        <p:txBody>
          <a:bodyPr wrap="square">
            <a:noAutofit/>
          </a:bodyPr>
          <a:lstStyle/>
          <a:p>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0" y="0"/>
            <a:ext cx="5279257" cy="5530032"/>
          </a:xfrm>
          <a:custGeom>
            <a:avLst/>
            <a:gdLst>
              <a:gd name="connsiteX0" fmla="*/ 0 w 5279257"/>
              <a:gd name="connsiteY0" fmla="*/ 0 h 5530032"/>
              <a:gd name="connsiteX1" fmla="*/ 3641372 w 5279257"/>
              <a:gd name="connsiteY1" fmla="*/ 0 h 5530032"/>
              <a:gd name="connsiteX2" fmla="*/ 5010556 w 5279257"/>
              <a:gd name="connsiteY2" fmla="*/ 1369184 h 5530032"/>
              <a:gd name="connsiteX3" fmla="*/ 5010556 w 5279257"/>
              <a:gd name="connsiteY3" fmla="*/ 2666592 h 5530032"/>
              <a:gd name="connsiteX4" fmla="*/ 2415817 w 5279257"/>
              <a:gd name="connsiteY4" fmla="*/ 5261331 h 5530032"/>
              <a:gd name="connsiteX5" fmla="*/ 1118409 w 5279257"/>
              <a:gd name="connsiteY5" fmla="*/ 5261331 h 5530032"/>
              <a:gd name="connsiteX6" fmla="*/ 1 w 5279257"/>
              <a:gd name="connsiteY6" fmla="*/ 4142923 h 5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9257" h="5530032">
                <a:moveTo>
                  <a:pt x="0" y="0"/>
                </a:moveTo>
                <a:lnTo>
                  <a:pt x="3641372" y="0"/>
                </a:lnTo>
                <a:lnTo>
                  <a:pt x="5010556" y="1369184"/>
                </a:lnTo>
                <a:cubicBezTo>
                  <a:pt x="5368825" y="1727453"/>
                  <a:pt x="5368825" y="2308323"/>
                  <a:pt x="5010556" y="2666592"/>
                </a:cubicBezTo>
                <a:lnTo>
                  <a:pt x="2415817" y="5261331"/>
                </a:lnTo>
                <a:cubicBezTo>
                  <a:pt x="2057548" y="5619600"/>
                  <a:pt x="1476678" y="5619600"/>
                  <a:pt x="1118409" y="5261331"/>
                </a:cubicBezTo>
                <a:lnTo>
                  <a:pt x="1" y="4142923"/>
                </a:lnTo>
                <a:close/>
              </a:path>
            </a:pathLst>
          </a:custGeom>
        </p:spPr>
        <p:txBody>
          <a:bodyPr wrap="square">
            <a:noAutofit/>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C28D3-987D-401E-95A8-72784AD93D33}" type="datetimeFigureOut">
              <a:rPr lang="zh-CN" altLang="en-US" smtClean="0"/>
              <a:t>2023/7/14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A4A5A-5C6D-4E6F-81A3-06DF189A7A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501180"/>
          </a:xfrm>
          <a:prstGeom prst="rect">
            <a:avLst/>
          </a:prstGeom>
          <a:noFill/>
        </p:spPr>
        <p:txBody>
          <a:bodyPr wrap="square" rtlCol="0" anchor="t">
            <a:spAutoFit/>
          </a:bodyPr>
          <a:lstStyle/>
          <a:p>
            <a:pPr fontAlgn="base" latinLnBrk="1">
              <a:lnSpc>
                <a:spcPct val="150000"/>
              </a:lnSpc>
            </a:pPr>
            <a:r>
              <a:rPr lang="zh-CN" altLang="en-US" sz="4000" dirty="0">
                <a:solidFill>
                  <a:schemeClr val="bg1"/>
                </a:solidFill>
              </a:rPr>
              <a:t>第十三章  财政收入</a:t>
            </a:r>
            <a:endParaRPr lang="en-US" altLang="zh-CN" sz="4000" dirty="0">
              <a:solidFill>
                <a:schemeClr val="bg1"/>
              </a:solidFill>
            </a:endParaRPr>
          </a:p>
          <a:p>
            <a:pPr fontAlgn="base" latinLnBrk="1">
              <a:lnSpc>
                <a:spcPct val="150000"/>
              </a:lnSpc>
            </a:pPr>
            <a:endParaRPr lang="en-US" altLang="zh-CN" sz="2400" dirty="0">
              <a:solidFill>
                <a:schemeClr val="bg1"/>
              </a:solidFill>
            </a:endParaRPr>
          </a:p>
        </p:txBody>
      </p:sp>
      <p:pic>
        <p:nvPicPr>
          <p:cNvPr id="8" name="图片 7">
            <a:extLst>
              <a:ext uri="{FF2B5EF4-FFF2-40B4-BE49-F238E27FC236}">
                <a16:creationId xmlns:a16="http://schemas.microsoft.com/office/drawing/2014/main" id="{A57765FF-79E2-439B-A93D-47231AC8A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585" y="2443633"/>
            <a:ext cx="4918612" cy="3285192"/>
          </a:xfrm>
          <a:prstGeom prst="rect">
            <a:avLst/>
          </a:prstGeom>
        </p:spPr>
      </p:pic>
    </p:spTree>
    <p:extLst>
      <p:ext uri="{BB962C8B-B14F-4D97-AF65-F5344CB8AC3E}">
        <p14:creationId xmlns:p14="http://schemas.microsoft.com/office/powerpoint/2010/main" val="2768138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640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二、影响因素（重点）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、应税商品的供给与需求弹性</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、课税商品的性质</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、课税与经济交易的关系</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、课税范围的大小</a:t>
            </a:r>
          </a:p>
        </p:txBody>
      </p:sp>
    </p:spTree>
    <p:extLst>
      <p:ext uri="{BB962C8B-B14F-4D97-AF65-F5344CB8AC3E}">
        <p14:creationId xmlns:p14="http://schemas.microsoft.com/office/powerpoint/2010/main" val="978690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国债</a:t>
            </a:r>
            <a:endParaRPr lang="en-US" altLang="zh-CN" sz="2400" dirty="0">
              <a:solidFill>
                <a:schemeClr val="bg1"/>
              </a:solidFill>
            </a:endParaRPr>
          </a:p>
          <a:p>
            <a:pPr fontAlgn="base" latinLnBrk="1">
              <a:lnSpc>
                <a:spcPct val="150000"/>
              </a:lnSpc>
            </a:pPr>
            <a:r>
              <a:rPr lang="zh-CN" altLang="en-US" sz="2400" dirty="0">
                <a:solidFill>
                  <a:schemeClr val="bg1"/>
                </a:solidFill>
              </a:rPr>
              <a:t>一、国债的基本含义</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、一国中央政府作为主体，依据</a:t>
            </a:r>
            <a:endParaRPr lang="en-US" altLang="zh-CN" sz="2400" dirty="0">
              <a:solidFill>
                <a:schemeClr val="bg1"/>
              </a:solidFill>
            </a:endParaRPr>
          </a:p>
          <a:p>
            <a:pPr fontAlgn="base" latinLnBrk="1">
              <a:lnSpc>
                <a:spcPct val="150000"/>
              </a:lnSpc>
            </a:pPr>
            <a:r>
              <a:rPr lang="zh-CN" altLang="en-US" sz="2400" dirty="0">
                <a:solidFill>
                  <a:schemeClr val="bg1"/>
                </a:solidFill>
              </a:rPr>
              <a:t>有借有还的信用原则取得的资金来</a:t>
            </a:r>
            <a:endParaRPr lang="en-US" altLang="zh-CN" sz="2400" dirty="0">
              <a:solidFill>
                <a:schemeClr val="bg1"/>
              </a:solidFill>
            </a:endParaRPr>
          </a:p>
          <a:p>
            <a:pPr fontAlgn="base" latinLnBrk="1">
              <a:lnSpc>
                <a:spcPct val="150000"/>
              </a:lnSpc>
            </a:pPr>
            <a:r>
              <a:rPr lang="zh-CN" altLang="en-US" sz="2400" dirty="0">
                <a:solidFill>
                  <a:schemeClr val="bg1"/>
                </a:solidFill>
              </a:rPr>
              <a:t>源，是一种有偿形式的、非经常性的财政收入。</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、国债产生需要具备的两个条件：</a:t>
            </a: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）商品货币经济发展到一定水平，社会存在比较充裕的闲置资金和比较健全的信用制度；</a:t>
            </a: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）财政方面存在资金需要。</a:t>
            </a: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51A4B992-FE7F-4E64-95A6-CD478B58F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3286" y="799396"/>
            <a:ext cx="3429000" cy="2400300"/>
          </a:xfrm>
          <a:prstGeom prst="rect">
            <a:avLst/>
          </a:prstGeom>
        </p:spPr>
      </p:pic>
    </p:spTree>
    <p:extLst>
      <p:ext uri="{BB962C8B-B14F-4D97-AF65-F5344CB8AC3E}">
        <p14:creationId xmlns:p14="http://schemas.microsoft.com/office/powerpoint/2010/main" val="14078597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二、国债的种类</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、按国债发行地域不同，可将国债分为内债和外债。</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、按政府从借入债务到偿还债务的时间长短划分，可将国债分为短期国债、中期国债和长期国债。</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、根据利率的变动情况可将国债分为固定利率国债与浮动利率国债。</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、根据国债能否在证券市场流通可将国债分为上市（流通）国债和非上市（流通）国债。</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、根据国债债务本位的不同，可将国债分为货币国债与实物国债。</a:t>
            </a:r>
          </a:p>
        </p:txBody>
      </p:sp>
    </p:spTree>
    <p:extLst>
      <p:ext uri="{BB962C8B-B14F-4D97-AF65-F5344CB8AC3E}">
        <p14:creationId xmlns:p14="http://schemas.microsoft.com/office/powerpoint/2010/main" val="1483695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三、国债的政策功能</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、弥补财政赤字</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、筹集建设资金</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、调节货币供应量和利率</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、调控宏观经济</a:t>
            </a:r>
            <a:br>
              <a:rPr lang="zh-CN" altLang="en-US" sz="2400" dirty="0">
                <a:solidFill>
                  <a:schemeClr val="bg1"/>
                </a:solidFill>
              </a:rPr>
            </a:br>
            <a:r>
              <a:rPr lang="zh-CN" altLang="en-US" sz="2400" dirty="0">
                <a:solidFill>
                  <a:schemeClr val="bg1"/>
                </a:solidFill>
              </a:rPr>
              <a:t>四、国债的负担与限度</a:t>
            </a:r>
            <a:endParaRPr lang="en-US" altLang="zh-CN" sz="2400" dirty="0">
              <a:solidFill>
                <a:schemeClr val="bg1"/>
              </a:solidFill>
            </a:endParaRPr>
          </a:p>
          <a:p>
            <a:pPr fontAlgn="base" latinLnBrk="1">
              <a:lnSpc>
                <a:spcPct val="150000"/>
              </a:lnSpc>
            </a:pPr>
            <a:r>
              <a:rPr lang="zh-CN" altLang="en-US" sz="2400" dirty="0">
                <a:solidFill>
                  <a:schemeClr val="bg1"/>
                </a:solidFill>
              </a:rPr>
              <a:t>国债负担可从四个方面来分析：认购者负担、债务人负担</a:t>
            </a:r>
            <a:r>
              <a:rPr lang="en-US" altLang="zh-CN" sz="2400" dirty="0">
                <a:solidFill>
                  <a:schemeClr val="bg1"/>
                </a:solidFill>
              </a:rPr>
              <a:t>(</a:t>
            </a:r>
            <a:r>
              <a:rPr lang="zh-CN" altLang="en-US" sz="2400" dirty="0">
                <a:solidFill>
                  <a:schemeClr val="bg1"/>
                </a:solidFill>
              </a:rPr>
              <a:t>政府负担</a:t>
            </a:r>
            <a:r>
              <a:rPr lang="en-US" altLang="zh-CN" sz="2400" dirty="0">
                <a:solidFill>
                  <a:schemeClr val="bg1"/>
                </a:solidFill>
              </a:rPr>
              <a:t>)</a:t>
            </a:r>
            <a:r>
              <a:rPr lang="zh-CN" altLang="en-US" sz="2400" dirty="0">
                <a:solidFill>
                  <a:schemeClr val="bg1"/>
                </a:solidFill>
              </a:rPr>
              <a:t>、纳税人负担、代际负担。</a:t>
            </a:r>
            <a:br>
              <a:rPr lang="zh-CN" altLang="en-US" sz="2400" dirty="0">
                <a:solidFill>
                  <a:schemeClr val="bg1"/>
                </a:solidFill>
              </a:rPr>
            </a:br>
            <a:r>
              <a:rPr lang="zh-CN" altLang="en-US" sz="2400" dirty="0">
                <a:solidFill>
                  <a:schemeClr val="bg1"/>
                </a:solidFill>
              </a:rPr>
              <a:t>衡量国债限度的指标：</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564605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1</a:t>
            </a:r>
            <a:r>
              <a:rPr lang="zh-CN" altLang="en-US" sz="2400" dirty="0">
                <a:solidFill>
                  <a:schemeClr val="bg1"/>
                </a:solidFill>
              </a:rPr>
              <a:t>、绝对规模 </a:t>
            </a:r>
            <a:br>
              <a:rPr lang="zh-CN" altLang="en-US" sz="2400" dirty="0">
                <a:solidFill>
                  <a:schemeClr val="bg1"/>
                </a:solidFill>
              </a:rPr>
            </a:br>
            <a:r>
              <a:rPr lang="zh-CN" altLang="en-US" sz="2400" dirty="0">
                <a:solidFill>
                  <a:schemeClr val="bg1"/>
                </a:solidFill>
              </a:rPr>
              <a:t>一是国债余额；二是当年发行的国债总额；三是当年到期需还本付息的国债总额。</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、相对规模 </a:t>
            </a:r>
            <a:br>
              <a:rPr lang="zh-CN" altLang="en-US" sz="2400" dirty="0">
                <a:solidFill>
                  <a:schemeClr val="bg1"/>
                </a:solidFill>
              </a:rPr>
            </a:br>
            <a:r>
              <a:rPr lang="zh-CN" altLang="en-US" sz="2400" dirty="0">
                <a:solidFill>
                  <a:schemeClr val="bg1"/>
                </a:solidFill>
              </a:rPr>
              <a:t>国债负担率：又称国民经济承受能力，是指国债累计余额占</a:t>
            </a:r>
            <a:r>
              <a:rPr lang="en-US" altLang="zh-CN" sz="2400" dirty="0">
                <a:solidFill>
                  <a:schemeClr val="bg1"/>
                </a:solidFill>
              </a:rPr>
              <a:t>GDP</a:t>
            </a:r>
            <a:r>
              <a:rPr lang="zh-CN" altLang="en-US" sz="2400" dirty="0">
                <a:solidFill>
                  <a:schemeClr val="bg1"/>
                </a:solidFill>
              </a:rPr>
              <a:t>的比重</a:t>
            </a:r>
            <a:br>
              <a:rPr lang="zh-CN" altLang="en-US" sz="2400" dirty="0">
                <a:solidFill>
                  <a:schemeClr val="bg1"/>
                </a:solidFill>
              </a:rPr>
            </a:br>
            <a:r>
              <a:rPr lang="zh-CN" altLang="en-US" sz="2400" dirty="0">
                <a:solidFill>
                  <a:schemeClr val="bg1"/>
                </a:solidFill>
              </a:rPr>
              <a:t>债务依存度：指当年的债务收入与财政支出的比例关系</a:t>
            </a:r>
          </a:p>
        </p:txBody>
      </p:sp>
    </p:spTree>
    <p:extLst>
      <p:ext uri="{BB962C8B-B14F-4D97-AF65-F5344CB8AC3E}">
        <p14:creationId xmlns:p14="http://schemas.microsoft.com/office/powerpoint/2010/main" val="42011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8466064"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五、李嘉图等价定理</a:t>
            </a:r>
            <a:br>
              <a:rPr lang="zh-CN" altLang="en-US" sz="2400" dirty="0">
                <a:solidFill>
                  <a:schemeClr val="bg1"/>
                </a:solidFill>
              </a:rPr>
            </a:br>
            <a:r>
              <a:rPr lang="zh-CN" altLang="en-US" sz="2400" dirty="0">
                <a:solidFill>
                  <a:schemeClr val="bg1"/>
                </a:solidFill>
              </a:rPr>
              <a:t>在某些条件下，政府无论用债券还是税收筹资，其效果都是相同的或者等价的。</a:t>
            </a:r>
            <a:br>
              <a:rPr lang="zh-CN" altLang="en-US" sz="2400" dirty="0"/>
            </a:br>
            <a:r>
              <a:rPr lang="zh-CN" altLang="en-US" sz="2400" dirty="0">
                <a:solidFill>
                  <a:schemeClr val="bg1"/>
                </a:solidFill>
              </a:rPr>
              <a:t>六、国债制度</a:t>
            </a:r>
            <a:br>
              <a:rPr lang="zh-CN" altLang="en-US" sz="2400" dirty="0">
                <a:solidFill>
                  <a:schemeClr val="bg1"/>
                </a:solidFill>
              </a:rPr>
            </a:br>
            <a:r>
              <a:rPr lang="zh-CN" altLang="en-US" sz="2400" dirty="0">
                <a:solidFill>
                  <a:schemeClr val="bg1"/>
                </a:solidFill>
              </a:rPr>
              <a:t>国家为了管理国债的发行、偿还和交易，调节经济活动，以法律和政策形式所确立的系列准则和规范。一般由发行制度、偿还制度和市场制度构成。</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、发行制度</a:t>
            </a:r>
            <a:endParaRPr lang="en-US" altLang="zh-CN" sz="2400" dirty="0">
              <a:solidFill>
                <a:schemeClr val="bg1"/>
              </a:solidFill>
            </a:endParaRPr>
          </a:p>
          <a:p>
            <a:pPr fontAlgn="base" latinLnBrk="1">
              <a:lnSpc>
                <a:spcPct val="150000"/>
              </a:lnSpc>
            </a:pPr>
            <a:r>
              <a:rPr lang="zh-CN" altLang="en-US" sz="2400" dirty="0">
                <a:solidFill>
                  <a:schemeClr val="bg1"/>
                </a:solidFill>
              </a:rPr>
              <a:t>关于国债发行、企业和个人认购事项的原则与安排的规定。由国债发行条件和国债发行方式构成。</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0827323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070975"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）国债发行条件</a:t>
            </a:r>
            <a:endParaRPr lang="en-US" altLang="zh-CN" sz="2400" dirty="0">
              <a:solidFill>
                <a:schemeClr val="bg1"/>
              </a:solidFill>
            </a:endParaRPr>
          </a:p>
          <a:p>
            <a:pPr fontAlgn="base" latinLnBrk="1">
              <a:lnSpc>
                <a:spcPct val="150000"/>
              </a:lnSpc>
            </a:pPr>
            <a:r>
              <a:rPr lang="zh-CN" altLang="en-US" sz="2400" dirty="0">
                <a:solidFill>
                  <a:schemeClr val="bg1"/>
                </a:solidFill>
              </a:rPr>
              <a:t>政府以债券形式筹集资金时所申明的各项条款或规定。决定国债发行条件的关键是国债的发行方式。</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）国债发行方式</a:t>
            </a:r>
            <a:endParaRPr lang="en-US" altLang="zh-CN" sz="2400" dirty="0">
              <a:solidFill>
                <a:schemeClr val="bg1"/>
              </a:solidFill>
            </a:endParaRPr>
          </a:p>
          <a:p>
            <a:pPr fontAlgn="base" latinLnBrk="1">
              <a:lnSpc>
                <a:spcPct val="150000"/>
              </a:lnSpc>
            </a:pPr>
            <a:r>
              <a:rPr lang="zh-CN" altLang="en-US" sz="2400" dirty="0">
                <a:solidFill>
                  <a:schemeClr val="bg1"/>
                </a:solidFill>
              </a:rPr>
              <a:t>主要有公募招标方式、承购包销方式、直接发售方式、“随买”方式</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、偿还制度</a:t>
            </a:r>
            <a:endParaRPr lang="en-US" altLang="zh-CN" sz="2400" dirty="0">
              <a:solidFill>
                <a:schemeClr val="bg1"/>
              </a:solidFill>
            </a:endParaRPr>
          </a:p>
          <a:p>
            <a:pPr fontAlgn="base" latinLnBrk="1">
              <a:lnSpc>
                <a:spcPct val="150000"/>
              </a:lnSpc>
            </a:pPr>
            <a:r>
              <a:rPr lang="zh-CN" altLang="en-US" sz="2400" dirty="0">
                <a:solidFill>
                  <a:schemeClr val="bg1"/>
                </a:solidFill>
              </a:rPr>
              <a:t>是国家对国债偿还及与偿还相关的各个方面所做的规定。我国国债偿还方式主要有抽签分次偿还、到期一次偿还、转期偿还、提前偿还和市场购销法等。</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86815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、市场制度</a:t>
            </a:r>
            <a:endParaRPr lang="en-US" altLang="zh-CN" sz="2400" dirty="0">
              <a:solidFill>
                <a:schemeClr val="bg1"/>
              </a:solidFill>
            </a:endParaRPr>
          </a:p>
          <a:p>
            <a:pPr fontAlgn="base" latinLnBrk="1">
              <a:lnSpc>
                <a:spcPct val="150000"/>
              </a:lnSpc>
            </a:pPr>
            <a:r>
              <a:rPr lang="zh-CN" altLang="en-US" sz="2400" dirty="0">
                <a:solidFill>
                  <a:schemeClr val="bg1"/>
                </a:solidFill>
              </a:rPr>
              <a:t>指以国债为交易对象而形成的供求关系的总和。</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）国债发行市场又称国债一级市场</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）国债流通市场</a:t>
            </a:r>
            <a:br>
              <a:rPr lang="zh-CN" altLang="en-US" sz="2400" dirty="0">
                <a:solidFill>
                  <a:schemeClr val="bg1"/>
                </a:solidFill>
              </a:rPr>
            </a:br>
            <a:r>
              <a:rPr lang="zh-CN" altLang="en-US" sz="2400" dirty="0">
                <a:solidFill>
                  <a:schemeClr val="bg1"/>
                </a:solidFill>
              </a:rPr>
              <a:t>证券交易所</a:t>
            </a:r>
            <a:br>
              <a:rPr lang="zh-CN" altLang="en-US" sz="2400" dirty="0">
                <a:solidFill>
                  <a:schemeClr val="bg1"/>
                </a:solidFill>
              </a:rPr>
            </a:br>
            <a:r>
              <a:rPr lang="zh-CN" altLang="en-US" sz="2400" dirty="0">
                <a:solidFill>
                  <a:schemeClr val="bg1"/>
                </a:solidFill>
              </a:rPr>
              <a:t>现货交易方式、回购交易方式、期货交易方式、期权交易方式</a:t>
            </a:r>
            <a:br>
              <a:rPr lang="zh-CN" altLang="en-US" sz="2400" dirty="0">
                <a:solidFill>
                  <a:schemeClr val="bg1"/>
                </a:solidFill>
              </a:rPr>
            </a:br>
            <a:r>
              <a:rPr lang="zh-CN" altLang="en-US" sz="2400" dirty="0">
                <a:solidFill>
                  <a:schemeClr val="bg1"/>
                </a:solidFill>
              </a:rPr>
              <a:t>场外交易市场</a:t>
            </a:r>
            <a:br>
              <a:rPr lang="zh-CN" altLang="en-US" sz="2400" dirty="0">
                <a:solidFill>
                  <a:schemeClr val="bg1"/>
                </a:solidFill>
              </a:rPr>
            </a:br>
            <a:r>
              <a:rPr lang="zh-CN" altLang="en-US" sz="2400" dirty="0">
                <a:solidFill>
                  <a:schemeClr val="bg1"/>
                </a:solidFill>
              </a:rPr>
              <a:t>包括柜台市场和店头市场</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437371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4" y="717550"/>
            <a:ext cx="7788910" cy="334784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七、国债市场的功能</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、实现国债发行和偿还</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、调节社会资金运行</a:t>
            </a:r>
            <a:endParaRPr lang="en-US" altLang="zh-CN" sz="2400" dirty="0">
              <a:solidFill>
                <a:schemeClr val="bg1"/>
              </a:solidFill>
            </a:endParaRPr>
          </a:p>
          <a:p>
            <a:pPr fontAlgn="base" latinLnBrk="1">
              <a:lnSpc>
                <a:spcPct val="150000"/>
              </a:lnSpc>
            </a:pPr>
            <a:r>
              <a:rPr lang="zh-CN" altLang="en-US" sz="2400" dirty="0">
                <a:solidFill>
                  <a:schemeClr val="bg1"/>
                </a:solidFill>
              </a:rPr>
              <a:t>八、加强政府性债务管理</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、政府性债务的分类</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21013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7374" y="717550"/>
            <a:ext cx="7788910" cy="1131848"/>
          </a:xfrm>
          <a:prstGeom prst="rect">
            <a:avLst/>
          </a:prstGeom>
          <a:noFill/>
        </p:spPr>
        <p:txBody>
          <a:bodyPr wrap="square" rtlCol="0" anchor="t">
            <a:spAutoFit/>
          </a:bodyPr>
          <a:lstStyle/>
          <a:p>
            <a:pPr fontAlgn="base" latinLnBrk="1">
              <a:lnSpc>
                <a:spcPct val="150000"/>
              </a:lnSpc>
            </a:pPr>
            <a:br>
              <a:rPr lang="zh-CN" altLang="en-US" sz="2400" dirty="0">
                <a:solidFill>
                  <a:schemeClr val="bg1"/>
                </a:solidFill>
              </a:rPr>
            </a:br>
            <a:endParaRPr lang="zh-CN" altLang="en-US" sz="2400" dirty="0">
              <a:solidFill>
                <a:schemeClr val="bg1"/>
              </a:solidFill>
            </a:endParaRPr>
          </a:p>
        </p:txBody>
      </p:sp>
      <p:graphicFrame>
        <p:nvGraphicFramePr>
          <p:cNvPr id="2" name="表格 7">
            <a:extLst>
              <a:ext uri="{FF2B5EF4-FFF2-40B4-BE49-F238E27FC236}">
                <a16:creationId xmlns:a16="http://schemas.microsoft.com/office/drawing/2014/main" id="{B64C5381-2EBF-4BBE-9C93-07DE505ECC53}"/>
              </a:ext>
            </a:extLst>
          </p:cNvPr>
          <p:cNvGraphicFramePr>
            <a:graphicFrameLocks noGrp="1"/>
          </p:cNvGraphicFramePr>
          <p:nvPr/>
        </p:nvGraphicFramePr>
        <p:xfrm>
          <a:off x="1357374" y="1043114"/>
          <a:ext cx="8127999" cy="3566160"/>
        </p:xfrm>
        <a:graphic>
          <a:graphicData uri="http://schemas.openxmlformats.org/drawingml/2006/table">
            <a:tbl>
              <a:tblPr firstRow="1" bandRow="1">
                <a:tableStyleId>{5C22544A-7EE6-4342-B048-85BDC9FD1C3A}</a:tableStyleId>
              </a:tblPr>
              <a:tblGrid>
                <a:gridCol w="3642519">
                  <a:extLst>
                    <a:ext uri="{9D8B030D-6E8A-4147-A177-3AD203B41FA5}">
                      <a16:colId xmlns:a16="http://schemas.microsoft.com/office/drawing/2014/main" val="597911135"/>
                    </a:ext>
                  </a:extLst>
                </a:gridCol>
                <a:gridCol w="2672862">
                  <a:extLst>
                    <a:ext uri="{9D8B030D-6E8A-4147-A177-3AD203B41FA5}">
                      <a16:colId xmlns:a16="http://schemas.microsoft.com/office/drawing/2014/main" val="2892331152"/>
                    </a:ext>
                  </a:extLst>
                </a:gridCol>
                <a:gridCol w="1812618">
                  <a:extLst>
                    <a:ext uri="{9D8B030D-6E8A-4147-A177-3AD203B41FA5}">
                      <a16:colId xmlns:a16="http://schemas.microsoft.com/office/drawing/2014/main" val="3971615726"/>
                    </a:ext>
                  </a:extLst>
                </a:gridCol>
              </a:tblGrid>
              <a:tr h="370840">
                <a:tc>
                  <a:txBody>
                    <a:bodyPr/>
                    <a:lstStyle/>
                    <a:p>
                      <a:r>
                        <a:rPr lang="zh-CN" altLang="en-US" dirty="0"/>
                        <a:t>①政府负有偿还责任的债务</a:t>
                      </a:r>
                      <a:br>
                        <a:rPr lang="zh-CN" altLang="en-US" dirty="0"/>
                      </a:br>
                      <a:endParaRPr lang="zh-CN" altLang="en-US" dirty="0"/>
                    </a:p>
                  </a:txBody>
                  <a:tcPr/>
                </a:tc>
                <a:tc>
                  <a:txBody>
                    <a:bodyPr/>
                    <a:lstStyle/>
                    <a:p>
                      <a:r>
                        <a:rPr lang="zh-CN" altLang="en-US" dirty="0"/>
                        <a:t>指需由财政资金偿还的债务，属于政府债务</a:t>
                      </a:r>
                    </a:p>
                  </a:txBody>
                  <a:tcPr/>
                </a:tc>
                <a:tc>
                  <a:txBody>
                    <a:bodyPr/>
                    <a:lstStyle/>
                    <a:p>
                      <a:r>
                        <a:rPr lang="zh-CN" altLang="en-US" dirty="0"/>
                        <a:t>政府债务</a:t>
                      </a:r>
                    </a:p>
                  </a:txBody>
                  <a:tcPr/>
                </a:tc>
                <a:extLst>
                  <a:ext uri="{0D108BD9-81ED-4DB2-BD59-A6C34878D82A}">
                    <a16:rowId xmlns:a16="http://schemas.microsoft.com/office/drawing/2014/main" val="2091005258"/>
                  </a:ext>
                </a:extLst>
              </a:tr>
              <a:tr h="370840">
                <a:tc>
                  <a:txBody>
                    <a:bodyPr/>
                    <a:lstStyle/>
                    <a:p>
                      <a:r>
                        <a:rPr lang="zh-CN" altLang="en-US" dirty="0"/>
                        <a:t>②政府负有担保责任的债务</a:t>
                      </a:r>
                      <a:br>
                        <a:rPr lang="zh-CN" altLang="en-US" dirty="0"/>
                      </a:br>
                      <a:endParaRPr lang="zh-CN" altLang="en-US" dirty="0"/>
                    </a:p>
                  </a:txBody>
                  <a:tcPr/>
                </a:tc>
                <a:tc>
                  <a:txBody>
                    <a:bodyPr/>
                    <a:lstStyle/>
                    <a:p>
                      <a:r>
                        <a:rPr lang="zh-CN" altLang="en-US" dirty="0"/>
                        <a:t>指由政府提供担保，当某个被担保人无力偿还时，政府需要承担连带责任的债务</a:t>
                      </a:r>
                      <a:br>
                        <a:rPr lang="zh-CN" altLang="en-US" dirty="0"/>
                      </a:br>
                      <a:endParaRPr lang="zh-CN" altLang="en-US" dirty="0"/>
                    </a:p>
                  </a:txBody>
                  <a:tcPr/>
                </a:tc>
                <a:tc rowSpan="2">
                  <a:txBody>
                    <a:bodyPr/>
                    <a:lstStyle/>
                    <a:p>
                      <a:endParaRPr lang="en-US" altLang="zh-CN" dirty="0"/>
                    </a:p>
                    <a:p>
                      <a:endParaRPr lang="en-US" altLang="zh-CN" dirty="0"/>
                    </a:p>
                    <a:p>
                      <a:endParaRPr lang="en-US" altLang="zh-CN" dirty="0"/>
                    </a:p>
                    <a:p>
                      <a:endParaRPr lang="en-US" altLang="zh-CN" dirty="0"/>
                    </a:p>
                    <a:p>
                      <a:endParaRPr lang="en-US" altLang="zh-CN" dirty="0"/>
                    </a:p>
                    <a:p>
                      <a:r>
                        <a:rPr lang="zh-CN" altLang="en-US" dirty="0"/>
                        <a:t>政府或有债务</a:t>
                      </a:r>
                      <a:br>
                        <a:rPr lang="zh-CN" altLang="en-US" dirty="0"/>
                      </a:br>
                      <a:endParaRPr lang="zh-CN" altLang="en-US" dirty="0"/>
                    </a:p>
                  </a:txBody>
                  <a:tcPr/>
                </a:tc>
                <a:extLst>
                  <a:ext uri="{0D108BD9-81ED-4DB2-BD59-A6C34878D82A}">
                    <a16:rowId xmlns:a16="http://schemas.microsoft.com/office/drawing/2014/main" val="472174202"/>
                  </a:ext>
                </a:extLst>
              </a:tr>
              <a:tr h="370840">
                <a:tc>
                  <a:txBody>
                    <a:bodyPr/>
                    <a:lstStyle/>
                    <a:p>
                      <a:r>
                        <a:rPr lang="zh-CN" altLang="en-US" dirty="0"/>
                        <a:t>③政府可能承担一定救助责任的债务</a:t>
                      </a:r>
                      <a:br>
                        <a:rPr lang="zh-CN" altLang="en-US" dirty="0"/>
                      </a:br>
                      <a:endParaRPr lang="zh-CN" altLang="en-US" dirty="0"/>
                    </a:p>
                  </a:txBody>
                  <a:tcPr/>
                </a:tc>
                <a:tc>
                  <a:txBody>
                    <a:bodyPr/>
                    <a:lstStyle/>
                    <a:p>
                      <a:r>
                        <a:rPr lang="zh-CN" altLang="en-US" dirty="0"/>
                        <a:t>指政府不负有法律偿还责任，但当债务人出现偿债困难时，政府可能需要给予一定救助的债务</a:t>
                      </a:r>
                    </a:p>
                  </a:txBody>
                  <a:tcPr/>
                </a:tc>
                <a:tc vMerge="1">
                  <a:txBody>
                    <a:bodyPr/>
                    <a:lstStyle/>
                    <a:p>
                      <a:endParaRPr lang="zh-CN" altLang="en-US" dirty="0"/>
                    </a:p>
                  </a:txBody>
                  <a:tcPr/>
                </a:tc>
                <a:extLst>
                  <a:ext uri="{0D108BD9-81ED-4DB2-BD59-A6C34878D82A}">
                    <a16:rowId xmlns:a16="http://schemas.microsoft.com/office/drawing/2014/main" val="1746033854"/>
                  </a:ext>
                </a:extLst>
              </a:tr>
            </a:tbl>
          </a:graphicData>
        </a:graphic>
      </p:graphicFrame>
    </p:spTree>
    <p:extLst>
      <p:ext uri="{BB962C8B-B14F-4D97-AF65-F5344CB8AC3E}">
        <p14:creationId xmlns:p14="http://schemas.microsoft.com/office/powerpoint/2010/main" val="13179737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55564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税收</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r>
              <a:rPr lang="zh-CN" altLang="en-US" sz="2400" dirty="0">
                <a:solidFill>
                  <a:schemeClr val="bg1"/>
                </a:solidFill>
              </a:rPr>
              <a:t>一、税收的基本含义</a:t>
            </a:r>
            <a:endParaRPr lang="en-US" altLang="zh-CN" sz="2400" dirty="0">
              <a:solidFill>
                <a:schemeClr val="bg1"/>
              </a:solidFill>
            </a:endParaRPr>
          </a:p>
          <a:p>
            <a:pPr fontAlgn="base" latinLnBrk="1">
              <a:lnSpc>
                <a:spcPct val="150000"/>
              </a:lnSpc>
            </a:pPr>
            <a:r>
              <a:rPr lang="zh-CN" altLang="en-US" sz="2400" dirty="0">
                <a:solidFill>
                  <a:schemeClr val="bg1"/>
                </a:solidFill>
              </a:rPr>
              <a:t>税收是国家为实现其职能，凭借其政治</a:t>
            </a:r>
            <a:endParaRPr lang="en-US" altLang="zh-CN" sz="2400" dirty="0">
              <a:solidFill>
                <a:schemeClr val="bg1"/>
              </a:solidFill>
            </a:endParaRPr>
          </a:p>
          <a:p>
            <a:pPr fontAlgn="base" latinLnBrk="1">
              <a:lnSpc>
                <a:spcPct val="150000"/>
              </a:lnSpc>
            </a:pPr>
            <a:r>
              <a:rPr lang="zh-CN" altLang="en-US" sz="2400" dirty="0">
                <a:solidFill>
                  <a:schemeClr val="bg1"/>
                </a:solidFill>
              </a:rPr>
              <a:t>权利，依法参与单位和个人的财富分配，</a:t>
            </a:r>
            <a:endParaRPr lang="en-US" altLang="zh-CN" sz="2400" dirty="0">
              <a:solidFill>
                <a:schemeClr val="bg1"/>
              </a:solidFill>
            </a:endParaRPr>
          </a:p>
          <a:p>
            <a:pPr fontAlgn="base" latinLnBrk="1">
              <a:lnSpc>
                <a:spcPct val="150000"/>
              </a:lnSpc>
            </a:pPr>
            <a:r>
              <a:rPr lang="zh-CN" altLang="en-US" sz="2400" dirty="0">
                <a:solidFill>
                  <a:schemeClr val="bg1"/>
                </a:solidFill>
              </a:rPr>
              <a:t>强制、无偿地取得财政收入的一种形式。</a:t>
            </a:r>
            <a:endParaRPr lang="en-US" altLang="zh-CN" sz="2400" dirty="0">
              <a:solidFill>
                <a:schemeClr val="bg1"/>
              </a:solidFill>
            </a:endParaRPr>
          </a:p>
          <a:p>
            <a:pPr fontAlgn="base" latinLnBrk="1">
              <a:lnSpc>
                <a:spcPct val="150000"/>
              </a:lnSpc>
            </a:pPr>
            <a:r>
              <a:rPr lang="zh-CN" altLang="en-US" sz="2400" dirty="0">
                <a:solidFill>
                  <a:schemeClr val="bg1"/>
                </a:solidFill>
              </a:rPr>
              <a:t>二、税收的基本特征（</a:t>
            </a:r>
            <a:r>
              <a:rPr lang="en-US" altLang="zh-CN" sz="2400" dirty="0">
                <a:solidFill>
                  <a:schemeClr val="bg1"/>
                </a:solidFill>
              </a:rPr>
              <a:t>3</a:t>
            </a:r>
            <a:r>
              <a:rPr lang="zh-CN" altLang="en-US" sz="2400" dirty="0">
                <a:solidFill>
                  <a:schemeClr val="bg1"/>
                </a:solidFill>
              </a:rPr>
              <a:t>个）</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a:t>
            </a:r>
            <a:r>
              <a:rPr lang="zh-CN" altLang="en-US" sz="2400" dirty="0">
                <a:solidFill>
                  <a:srgbClr val="FFC000"/>
                </a:solidFill>
              </a:rPr>
              <a:t>强制性</a:t>
            </a:r>
            <a:endParaRPr lang="en-US" altLang="zh-CN" sz="2400" dirty="0">
              <a:solidFill>
                <a:srgbClr val="FFC000"/>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a:t>
            </a:r>
            <a:r>
              <a:rPr lang="zh-CN" altLang="en-US" sz="2400" dirty="0">
                <a:solidFill>
                  <a:srgbClr val="FFC000"/>
                </a:solidFill>
              </a:rPr>
              <a:t>无偿性</a:t>
            </a:r>
            <a:r>
              <a:rPr lang="zh-CN" altLang="en-US" sz="2400" dirty="0">
                <a:solidFill>
                  <a:schemeClr val="bg1"/>
                </a:solidFill>
              </a:rPr>
              <a:t>（是税收本质的体现，是区分税收收入与其他财政收入形式的重要特征）     </a:t>
            </a:r>
            <a:r>
              <a:rPr lang="en-US" altLang="zh-CN" sz="2400" dirty="0">
                <a:solidFill>
                  <a:schemeClr val="bg1"/>
                </a:solidFill>
              </a:rPr>
              <a:t>3</a:t>
            </a:r>
            <a:r>
              <a:rPr lang="zh-CN" altLang="en-US" sz="2400" dirty="0">
                <a:solidFill>
                  <a:schemeClr val="bg1"/>
                </a:solidFill>
              </a:rPr>
              <a:t>、</a:t>
            </a:r>
            <a:r>
              <a:rPr lang="zh-CN" altLang="en-US" sz="2400" dirty="0">
                <a:solidFill>
                  <a:srgbClr val="FFC000"/>
                </a:solidFill>
              </a:rPr>
              <a:t>固定性</a:t>
            </a:r>
            <a:endParaRPr lang="en-US" altLang="zh-CN" sz="2400" dirty="0">
              <a:solidFill>
                <a:srgbClr val="FFC000"/>
              </a:solidFill>
            </a:endParaRPr>
          </a:p>
          <a:p>
            <a:pPr fontAlgn="base" latinLnBrk="1">
              <a:lnSpc>
                <a:spcPct val="150000"/>
              </a:lnSpc>
            </a:pPr>
            <a:endParaRPr lang="en-US" altLang="zh-CN" sz="2400" dirty="0">
              <a:solidFill>
                <a:schemeClr val="bg1"/>
              </a:solidFill>
            </a:endParaRPr>
          </a:p>
          <a:p>
            <a:pPr fontAlgn="base" latinLnBrk="1"/>
            <a:endParaRPr lang="zh-CN" altLang="en-US" sz="2400" dirty="0">
              <a:solidFill>
                <a:schemeClr val="bg1"/>
              </a:solidFill>
            </a:endParaRPr>
          </a:p>
        </p:txBody>
      </p:sp>
      <p:pic>
        <p:nvPicPr>
          <p:cNvPr id="9" name="图片 8">
            <a:extLst>
              <a:ext uri="{FF2B5EF4-FFF2-40B4-BE49-F238E27FC236}">
                <a16:creationId xmlns:a16="http://schemas.microsoft.com/office/drawing/2014/main" id="{A15BB78F-E941-4CD2-B929-8DF8DA83D2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6189" y="717550"/>
            <a:ext cx="4916218" cy="3205644"/>
          </a:xfrm>
          <a:prstGeom prst="rect">
            <a:avLst/>
          </a:prstGeom>
        </p:spPr>
      </p:pic>
    </p:spTree>
    <p:extLst>
      <p:ext uri="{BB962C8B-B14F-4D97-AF65-F5344CB8AC3E}">
        <p14:creationId xmlns:p14="http://schemas.microsoft.com/office/powerpoint/2010/main" val="3217330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4" y="942453"/>
            <a:ext cx="9194003"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、中央政府债务管理制度</a:t>
            </a:r>
            <a:br>
              <a:rPr lang="zh-CN" altLang="en-US" sz="2400" dirty="0">
                <a:solidFill>
                  <a:schemeClr val="bg1"/>
                </a:solidFill>
              </a:rPr>
            </a:br>
            <a:r>
              <a:rPr lang="zh-CN" altLang="en-US" sz="2400" dirty="0">
                <a:solidFill>
                  <a:schemeClr val="bg1"/>
                </a:solidFill>
              </a:rPr>
              <a:t>中央政府债务实行余额管理。中央国债余额限额根据累计赤字和应对当年短收需发行的债务等因素合理确定，报全国人大或其常委会审批。</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、地方政府债务管理制度</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建立规范的地方政府举债融资机制</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地方政府举债规模报全国人大或其常委会批准</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对地方政府债务实行规模控制和分类管理</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861773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40765"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严格限定政府举债程序和资金用途</a:t>
            </a:r>
            <a:br>
              <a:rPr lang="zh-CN" altLang="en-US" sz="2400" dirty="0">
                <a:solidFill>
                  <a:schemeClr val="bg1"/>
                </a:solidFill>
              </a:rPr>
            </a:br>
            <a:r>
              <a:rPr lang="en-US" altLang="zh-CN" sz="2400" dirty="0">
                <a:solidFill>
                  <a:schemeClr val="bg1"/>
                </a:solidFill>
              </a:rPr>
              <a:t>(5)</a:t>
            </a:r>
            <a:r>
              <a:rPr lang="zh-CN" altLang="en-US" sz="2400" dirty="0">
                <a:solidFill>
                  <a:schemeClr val="bg1"/>
                </a:solidFill>
              </a:rPr>
              <a:t>建立债务风险预警及化解机制</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建立考核问责机制</a:t>
            </a:r>
            <a:br>
              <a:rPr lang="zh-CN" altLang="en-US" sz="2400" dirty="0">
                <a:solidFill>
                  <a:schemeClr val="bg1"/>
                </a:solidFill>
              </a:rPr>
            </a:br>
            <a:r>
              <a:rPr lang="en-US" altLang="zh-CN" sz="2400" dirty="0">
                <a:solidFill>
                  <a:schemeClr val="bg1"/>
                </a:solidFill>
              </a:rPr>
              <a:t>【2017</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单选题</a:t>
            </a:r>
            <a:r>
              <a:rPr lang="en-US" altLang="zh-CN" sz="2400" dirty="0">
                <a:solidFill>
                  <a:schemeClr val="bg1"/>
                </a:solidFill>
              </a:rPr>
              <a:t>】</a:t>
            </a:r>
            <a:r>
              <a:rPr lang="zh-CN" altLang="en-US" sz="2400" dirty="0">
                <a:solidFill>
                  <a:schemeClr val="bg1"/>
                </a:solidFill>
              </a:rPr>
              <a:t>自</a:t>
            </a:r>
            <a:r>
              <a:rPr lang="en-US" altLang="zh-CN" sz="2400" dirty="0">
                <a:solidFill>
                  <a:schemeClr val="bg1"/>
                </a:solidFill>
              </a:rPr>
              <a:t>1981</a:t>
            </a:r>
            <a:r>
              <a:rPr lang="zh-CN" altLang="en-US" sz="2400" dirty="0">
                <a:solidFill>
                  <a:schemeClr val="bg1"/>
                </a:solidFill>
              </a:rPr>
              <a:t>年我国恢复发行国债以来，没有实行过的国债发行方式是</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．行政摊派</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．承购包销</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．招标发行</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．定向购买</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2009193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3184" y="953770"/>
            <a:ext cx="8086237" cy="1824923"/>
          </a:xfrm>
          <a:prstGeom prst="rect">
            <a:avLst/>
          </a:prstGeom>
          <a:noFill/>
        </p:spPr>
        <p:txBody>
          <a:bodyPr wrap="square" rtlCol="0" anchor="t">
            <a:spAutoFit/>
          </a:bodyPr>
          <a:lstStyle/>
          <a:p>
            <a:pPr>
              <a:lnSpc>
                <a:spcPct val="150000"/>
              </a:lnSpc>
            </a:pPr>
            <a:r>
              <a:rPr lang="zh-CN" altLang="en-US" sz="4000" dirty="0">
                <a:solidFill>
                  <a:schemeClr val="bg1"/>
                </a:solidFill>
              </a:rPr>
              <a:t>第十四章　税收制度</a:t>
            </a:r>
            <a:r>
              <a:rPr lang="zh-CN" altLang="en-US" sz="4000" dirty="0">
                <a:solidFill>
                  <a:srgbClr val="FFC000"/>
                </a:solidFill>
              </a:rPr>
              <a:t>（重点）</a:t>
            </a:r>
            <a:endParaRPr lang="en-US" altLang="zh-CN" sz="4000" dirty="0">
              <a:solidFill>
                <a:srgbClr val="FFC000"/>
              </a:solidFill>
            </a:endParaRPr>
          </a:p>
          <a:p>
            <a:pPr>
              <a:lnSpc>
                <a:spcPct val="150000"/>
              </a:lnSpc>
            </a:pPr>
            <a:endParaRPr lang="en-US" altLang="zh-CN" sz="4000" dirty="0">
              <a:solidFill>
                <a:schemeClr val="bg1"/>
              </a:solidFill>
            </a:endParaRPr>
          </a:p>
        </p:txBody>
      </p:sp>
      <p:pic>
        <p:nvPicPr>
          <p:cNvPr id="8" name="图片 7">
            <a:extLst>
              <a:ext uri="{FF2B5EF4-FFF2-40B4-BE49-F238E27FC236}">
                <a16:creationId xmlns:a16="http://schemas.microsoft.com/office/drawing/2014/main" id="{26571AD3-C1B1-025E-7E33-EDAECA159E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6803" y="2108472"/>
            <a:ext cx="9712013" cy="4181561"/>
          </a:xfrm>
          <a:prstGeom prst="rect">
            <a:avLst/>
          </a:prstGeom>
        </p:spPr>
      </p:pic>
      <p:sp>
        <p:nvSpPr>
          <p:cNvPr id="10" name="矩形 9">
            <a:extLst>
              <a:ext uri="{FF2B5EF4-FFF2-40B4-BE49-F238E27FC236}">
                <a16:creationId xmlns:a16="http://schemas.microsoft.com/office/drawing/2014/main" id="{CA510BC7-159D-3B97-BEC1-D8DA502D4BEB}"/>
              </a:ext>
            </a:extLst>
          </p:cNvPr>
          <p:cNvSpPr/>
          <p:nvPr/>
        </p:nvSpPr>
        <p:spPr>
          <a:xfrm>
            <a:off x="7638757" y="3251891"/>
            <a:ext cx="1941341" cy="77338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货物和劳务税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税制要素与税收分类</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r>
              <a:rPr lang="zh-CN" altLang="en-US" sz="2400" dirty="0">
                <a:solidFill>
                  <a:schemeClr val="bg1"/>
                </a:solidFill>
              </a:rPr>
              <a:t>一、税制要素</a:t>
            </a:r>
            <a:endParaRPr lang="en-US" altLang="zh-CN" sz="2400" dirty="0">
              <a:solidFill>
                <a:schemeClr val="bg1"/>
              </a:solidFill>
            </a:endParaRPr>
          </a:p>
          <a:p>
            <a:pPr fontAlgn="base" latinLnBrk="1">
              <a:lnSpc>
                <a:spcPct val="150000"/>
              </a:lnSpc>
            </a:pPr>
            <a:r>
              <a:rPr lang="zh-CN" altLang="en-US" sz="2400" dirty="0">
                <a:solidFill>
                  <a:schemeClr val="bg1"/>
                </a:solidFill>
              </a:rPr>
              <a:t>指构成一国税收制度的主要因素。具体包括纳税人、课税对象、税率、纳税环节、纳税期限、减税免税、违章处理、纳税地点等。其中，纳税人、课税对象、税率是税制的基本要素。</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、纳税人</a:t>
            </a:r>
            <a:endParaRPr lang="en-US" altLang="zh-CN" sz="2400" dirty="0">
              <a:solidFill>
                <a:schemeClr val="bg1"/>
              </a:solidFill>
            </a:endParaRPr>
          </a:p>
          <a:p>
            <a:pPr fontAlgn="base" latinLnBrk="1">
              <a:lnSpc>
                <a:spcPct val="150000"/>
              </a:lnSpc>
            </a:pPr>
            <a:r>
              <a:rPr lang="zh-CN" altLang="en-US" sz="2400" dirty="0">
                <a:solidFill>
                  <a:schemeClr val="bg1"/>
                </a:solidFill>
              </a:rPr>
              <a:t>即纳税主体，是指直接负有纳税义务的单位和个人。</a:t>
            </a:r>
            <a:endParaRPr lang="en-US" altLang="zh-CN" sz="2400" dirty="0">
              <a:solidFill>
                <a:schemeClr val="bg1"/>
              </a:solidFill>
            </a:endParaRPr>
          </a:p>
          <a:p>
            <a:pPr fontAlgn="base" latinLnBrk="1">
              <a:lnSpc>
                <a:spcPct val="150000"/>
              </a:lnSpc>
            </a:pPr>
            <a:r>
              <a:rPr lang="zh-CN" altLang="en-US" sz="2400" dirty="0">
                <a:solidFill>
                  <a:schemeClr val="bg1"/>
                </a:solidFill>
              </a:rPr>
              <a:t>注意与负税人和扣缴义务人相区别。</a:t>
            </a:r>
          </a:p>
        </p:txBody>
      </p:sp>
    </p:spTree>
    <p:extLst>
      <p:ext uri="{BB962C8B-B14F-4D97-AF65-F5344CB8AC3E}">
        <p14:creationId xmlns:p14="http://schemas.microsoft.com/office/powerpoint/2010/main" val="27100418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384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a:t>
            </a:r>
            <a:r>
              <a:rPr lang="zh-CN" altLang="en-US" sz="2400" dirty="0">
                <a:solidFill>
                  <a:schemeClr val="bg1"/>
                </a:solidFill>
              </a:rPr>
              <a:t>、课税对象</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graphicFrame>
        <p:nvGraphicFramePr>
          <p:cNvPr id="2" name="表格 1">
            <a:extLst>
              <a:ext uri="{FF2B5EF4-FFF2-40B4-BE49-F238E27FC236}">
                <a16:creationId xmlns:a16="http://schemas.microsoft.com/office/drawing/2014/main" id="{A27DEB6D-311A-424D-A1A1-0FE1B3E40670}"/>
              </a:ext>
            </a:extLst>
          </p:cNvPr>
          <p:cNvGraphicFramePr>
            <a:graphicFrameLocks noGrp="1"/>
          </p:cNvGraphicFramePr>
          <p:nvPr>
            <p:extLst>
              <p:ext uri="{D42A27DB-BD31-4B8C-83A1-F6EECF244321}">
                <p14:modId xmlns:p14="http://schemas.microsoft.com/office/powerpoint/2010/main" val="3854595323"/>
              </p:ext>
            </p:extLst>
          </p:nvPr>
        </p:nvGraphicFramePr>
        <p:xfrm>
          <a:off x="1395388" y="1496015"/>
          <a:ext cx="10515599" cy="3866642"/>
        </p:xfrm>
        <a:graphic>
          <a:graphicData uri="http://schemas.openxmlformats.org/drawingml/2006/table">
            <a:tbl>
              <a:tblPr/>
              <a:tblGrid>
                <a:gridCol w="10515599">
                  <a:extLst>
                    <a:ext uri="{9D8B030D-6E8A-4147-A177-3AD203B41FA5}">
                      <a16:colId xmlns:a16="http://schemas.microsoft.com/office/drawing/2014/main" val="3683187738"/>
                    </a:ext>
                  </a:extLst>
                </a:gridCol>
              </a:tblGrid>
              <a:tr h="219075">
                <a:tc>
                  <a:txBody>
                    <a:bodyPr/>
                    <a:lstStyle/>
                    <a:p>
                      <a:pPr algn="l">
                        <a:lnSpc>
                          <a:spcPct val="150000"/>
                        </a:lnSpc>
                      </a:pPr>
                      <a:r>
                        <a:rPr lang="zh-CN" altLang="en-US" sz="2400" kern="1200" dirty="0">
                          <a:solidFill>
                            <a:schemeClr val="bg1"/>
                          </a:solidFill>
                          <a:latin typeface="+mn-lt"/>
                          <a:ea typeface="+mn-ea"/>
                          <a:cs typeface="+mn-cs"/>
                        </a:rPr>
                        <a:t>即征税客体，是税法规定的课税的目的物。是不同税种间相互区别的主要标志。现代税制下主要的课税对象有所得、消费和财富。</a:t>
                      </a:r>
                      <a:endParaRPr lang="en-US" altLang="zh-CN" sz="2400" kern="1200" dirty="0">
                        <a:solidFill>
                          <a:schemeClr val="bg1"/>
                        </a:solidFill>
                        <a:latin typeface="+mn-lt"/>
                        <a:ea typeface="+mn-ea"/>
                        <a:cs typeface="+mn-cs"/>
                      </a:endParaRPr>
                    </a:p>
                    <a:p>
                      <a:pPr algn="l">
                        <a:lnSpc>
                          <a:spcPct val="150000"/>
                        </a:lnSpc>
                      </a:pPr>
                      <a:r>
                        <a:rPr lang="zh-CN" altLang="en-US" sz="2400" dirty="0">
                          <a:solidFill>
                            <a:schemeClr val="bg1"/>
                          </a:solidFill>
                        </a:rPr>
                        <a:t>注意与税源、税目及计税依据的不同。</a:t>
                      </a:r>
                      <a:endParaRPr lang="en-US" altLang="zh-CN" sz="2400" kern="1200" dirty="0">
                        <a:solidFill>
                          <a:schemeClr val="bg1"/>
                        </a:solidFill>
                        <a:latin typeface="+mn-lt"/>
                        <a:ea typeface="+mn-ea"/>
                        <a:cs typeface="+mn-cs"/>
                      </a:endParaRPr>
                    </a:p>
                    <a:p>
                      <a:pPr algn="l">
                        <a:lnSpc>
                          <a:spcPct val="150000"/>
                        </a:lnSpc>
                      </a:pPr>
                      <a:r>
                        <a:rPr lang="en-US" altLang="zh-CN" sz="2400" kern="1200" dirty="0">
                          <a:solidFill>
                            <a:schemeClr val="bg1"/>
                          </a:solidFill>
                          <a:latin typeface="+mn-lt"/>
                          <a:ea typeface="+mn-ea"/>
                          <a:cs typeface="+mn-cs"/>
                        </a:rPr>
                        <a:t>3</a:t>
                      </a:r>
                      <a:r>
                        <a:rPr lang="zh-CN" altLang="en-US" sz="2400" kern="1200" dirty="0">
                          <a:solidFill>
                            <a:schemeClr val="bg1"/>
                          </a:solidFill>
                          <a:latin typeface="+mn-lt"/>
                          <a:ea typeface="+mn-ea"/>
                          <a:cs typeface="+mn-cs"/>
                        </a:rPr>
                        <a:t>、税率</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是税法规定的应纳税额与征税对象之间的比例，是计算应征税额的标准，是税收制度的中心环节。</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类型包括：比例税率、定额税率和累进（退）税率。</a:t>
                      </a:r>
                      <a:endParaRPr lang="en-US" altLang="zh-CN" sz="2400" kern="1200" dirty="0">
                        <a:solidFill>
                          <a:schemeClr val="bg1"/>
                        </a:solidFill>
                        <a:latin typeface="+mn-lt"/>
                        <a:ea typeface="+mn-ea"/>
                        <a:cs typeface="+mn-cs"/>
                      </a:endParaRPr>
                    </a:p>
                  </a:txBody>
                  <a:tcPr anchor="ctr">
                    <a:lnL w="9525" cap="flat" cmpd="sng" algn="ctr">
                      <a:solidFill>
                        <a:srgbClr val="E89F3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88A53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63316"/>
                  </a:ext>
                </a:extLst>
              </a:tr>
            </a:tbl>
          </a:graphicData>
        </a:graphic>
      </p:graphicFrame>
    </p:spTree>
    <p:extLst>
      <p:ext uri="{BB962C8B-B14F-4D97-AF65-F5344CB8AC3E}">
        <p14:creationId xmlns:p14="http://schemas.microsoft.com/office/powerpoint/2010/main" val="24847020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A27DEB6D-311A-424D-A1A1-0FE1B3E40670}"/>
              </a:ext>
            </a:extLst>
          </p:cNvPr>
          <p:cNvGraphicFramePr>
            <a:graphicFrameLocks noGrp="1"/>
          </p:cNvGraphicFramePr>
          <p:nvPr>
            <p:extLst>
              <p:ext uri="{D42A27DB-BD31-4B8C-83A1-F6EECF244321}">
                <p14:modId xmlns:p14="http://schemas.microsoft.com/office/powerpoint/2010/main" val="1539853857"/>
              </p:ext>
            </p:extLst>
          </p:nvPr>
        </p:nvGraphicFramePr>
        <p:xfrm>
          <a:off x="1395388" y="1496015"/>
          <a:ext cx="10515599" cy="572262"/>
        </p:xfrm>
        <a:graphic>
          <a:graphicData uri="http://schemas.openxmlformats.org/drawingml/2006/table">
            <a:tbl>
              <a:tblPr/>
              <a:tblGrid>
                <a:gridCol w="10515599">
                  <a:extLst>
                    <a:ext uri="{9D8B030D-6E8A-4147-A177-3AD203B41FA5}">
                      <a16:colId xmlns:a16="http://schemas.microsoft.com/office/drawing/2014/main" val="3683187738"/>
                    </a:ext>
                  </a:extLst>
                </a:gridCol>
              </a:tblGrid>
              <a:tr h="219075">
                <a:tc>
                  <a:txBody>
                    <a:bodyPr/>
                    <a:lstStyle/>
                    <a:p>
                      <a:pPr algn="l">
                        <a:lnSpc>
                          <a:spcPct val="150000"/>
                        </a:lnSpc>
                      </a:pPr>
                      <a:endParaRPr lang="en-US" altLang="zh-CN" sz="2400" kern="1200" dirty="0">
                        <a:solidFill>
                          <a:schemeClr val="bg1"/>
                        </a:solidFill>
                        <a:latin typeface="+mn-lt"/>
                        <a:ea typeface="+mn-ea"/>
                        <a:cs typeface="+mn-cs"/>
                      </a:endParaRPr>
                    </a:p>
                  </a:txBody>
                  <a:tcPr anchor="ctr">
                    <a:lnL w="9525" cap="flat" cmpd="sng" algn="ctr">
                      <a:solidFill>
                        <a:srgbClr val="E89F3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88A53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63316"/>
                  </a:ext>
                </a:extLst>
              </a:tr>
            </a:tbl>
          </a:graphicData>
        </a:graphic>
      </p:graphicFrame>
      <p:pic>
        <p:nvPicPr>
          <p:cNvPr id="9" name="图片 8">
            <a:extLst>
              <a:ext uri="{FF2B5EF4-FFF2-40B4-BE49-F238E27FC236}">
                <a16:creationId xmlns:a16="http://schemas.microsoft.com/office/drawing/2014/main" id="{94EDE8B4-25DA-D575-EAB8-4AD8EBCFF4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6337" y="826066"/>
            <a:ext cx="5853601" cy="5266180"/>
          </a:xfrm>
          <a:prstGeom prst="rect">
            <a:avLst/>
          </a:prstGeom>
        </p:spPr>
      </p:pic>
    </p:spTree>
    <p:extLst>
      <p:ext uri="{BB962C8B-B14F-4D97-AF65-F5344CB8AC3E}">
        <p14:creationId xmlns:p14="http://schemas.microsoft.com/office/powerpoint/2010/main" val="10898671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3842"/>
          </a:xfrm>
          <a:prstGeom prst="rect">
            <a:avLst/>
          </a:prstGeom>
          <a:noFill/>
        </p:spPr>
        <p:txBody>
          <a:bodyPr wrap="square" rtlCol="0" anchor="t">
            <a:spAutoFit/>
          </a:bodyPr>
          <a:lstStyle/>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graphicFrame>
        <p:nvGraphicFramePr>
          <p:cNvPr id="2" name="表格 1">
            <a:extLst>
              <a:ext uri="{FF2B5EF4-FFF2-40B4-BE49-F238E27FC236}">
                <a16:creationId xmlns:a16="http://schemas.microsoft.com/office/drawing/2014/main" id="{A27DEB6D-311A-424D-A1A1-0FE1B3E40670}"/>
              </a:ext>
            </a:extLst>
          </p:cNvPr>
          <p:cNvGraphicFramePr>
            <a:graphicFrameLocks noGrp="1"/>
          </p:cNvGraphicFramePr>
          <p:nvPr>
            <p:extLst>
              <p:ext uri="{D42A27DB-BD31-4B8C-83A1-F6EECF244321}">
                <p14:modId xmlns:p14="http://schemas.microsoft.com/office/powerpoint/2010/main" val="2027087013"/>
              </p:ext>
            </p:extLst>
          </p:nvPr>
        </p:nvGraphicFramePr>
        <p:xfrm>
          <a:off x="1395388" y="1496015"/>
          <a:ext cx="10515599" cy="3318002"/>
        </p:xfrm>
        <a:graphic>
          <a:graphicData uri="http://schemas.openxmlformats.org/drawingml/2006/table">
            <a:tbl>
              <a:tblPr/>
              <a:tblGrid>
                <a:gridCol w="10515599">
                  <a:extLst>
                    <a:ext uri="{9D8B030D-6E8A-4147-A177-3AD203B41FA5}">
                      <a16:colId xmlns:a16="http://schemas.microsoft.com/office/drawing/2014/main" val="3683187738"/>
                    </a:ext>
                  </a:extLst>
                </a:gridCol>
              </a:tblGrid>
              <a:tr h="219075">
                <a:tc>
                  <a:txBody>
                    <a:bodyPr/>
                    <a:lstStyle/>
                    <a:p>
                      <a:pPr algn="l">
                        <a:lnSpc>
                          <a:spcPct val="150000"/>
                        </a:lnSpc>
                      </a:pPr>
                      <a:r>
                        <a:rPr lang="en-US" altLang="zh-CN" sz="2400" kern="1200" dirty="0">
                          <a:solidFill>
                            <a:schemeClr val="bg1"/>
                          </a:solidFill>
                          <a:latin typeface="+mn-lt"/>
                          <a:ea typeface="+mn-ea"/>
                          <a:cs typeface="+mn-cs"/>
                        </a:rPr>
                        <a:t>4</a:t>
                      </a:r>
                      <a:r>
                        <a:rPr lang="zh-CN" altLang="en-US" sz="2400" kern="1200" dirty="0">
                          <a:solidFill>
                            <a:schemeClr val="bg1"/>
                          </a:solidFill>
                          <a:latin typeface="+mn-lt"/>
                          <a:ea typeface="+mn-ea"/>
                          <a:cs typeface="+mn-cs"/>
                        </a:rPr>
                        <a:t>、纳税环节</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指在国民收入与支出环流的过程中，按照税法规定应当缴纳税款的环节</a:t>
                      </a:r>
                      <a:endParaRPr lang="en-US" altLang="zh-CN" sz="2400" kern="1200" dirty="0">
                        <a:solidFill>
                          <a:schemeClr val="bg1"/>
                        </a:solidFill>
                        <a:latin typeface="+mn-lt"/>
                        <a:ea typeface="+mn-ea"/>
                        <a:cs typeface="+mn-cs"/>
                      </a:endParaRPr>
                    </a:p>
                    <a:p>
                      <a:pPr algn="l">
                        <a:lnSpc>
                          <a:spcPct val="150000"/>
                        </a:lnSpc>
                      </a:pPr>
                      <a:r>
                        <a:rPr lang="en-US" altLang="zh-CN" sz="2400" kern="1200" dirty="0">
                          <a:solidFill>
                            <a:schemeClr val="bg1"/>
                          </a:solidFill>
                          <a:latin typeface="+mn-lt"/>
                          <a:ea typeface="+mn-ea"/>
                          <a:cs typeface="+mn-cs"/>
                        </a:rPr>
                        <a:t>5</a:t>
                      </a:r>
                      <a:r>
                        <a:rPr lang="zh-CN" altLang="en-US" sz="2400" kern="1200" dirty="0">
                          <a:solidFill>
                            <a:schemeClr val="bg1"/>
                          </a:solidFill>
                          <a:latin typeface="+mn-lt"/>
                          <a:ea typeface="+mn-ea"/>
                          <a:cs typeface="+mn-cs"/>
                        </a:rPr>
                        <a:t>、纳税期限</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是税法规定的纳税人发生纳税义务后向国家缴纳税款的期限</a:t>
                      </a:r>
                      <a:endParaRPr lang="en-US" altLang="zh-CN" sz="2400" kern="1200" dirty="0">
                        <a:solidFill>
                          <a:schemeClr val="bg1"/>
                        </a:solidFill>
                        <a:latin typeface="+mn-lt"/>
                        <a:ea typeface="+mn-ea"/>
                        <a:cs typeface="+mn-cs"/>
                      </a:endParaRPr>
                    </a:p>
                    <a:p>
                      <a:pPr algn="l">
                        <a:lnSpc>
                          <a:spcPct val="150000"/>
                        </a:lnSpc>
                      </a:pPr>
                      <a:r>
                        <a:rPr lang="en-US" altLang="zh-CN" sz="2400" kern="1200" dirty="0">
                          <a:solidFill>
                            <a:schemeClr val="bg1"/>
                          </a:solidFill>
                          <a:latin typeface="+mn-lt"/>
                          <a:ea typeface="+mn-ea"/>
                          <a:cs typeface="+mn-cs"/>
                        </a:rPr>
                        <a:t>6</a:t>
                      </a:r>
                      <a:r>
                        <a:rPr lang="zh-CN" altLang="en-US" sz="2400" kern="1200" dirty="0">
                          <a:solidFill>
                            <a:schemeClr val="bg1"/>
                          </a:solidFill>
                          <a:latin typeface="+mn-lt"/>
                          <a:ea typeface="+mn-ea"/>
                          <a:cs typeface="+mn-cs"/>
                        </a:rPr>
                        <a:t>、减税和免税</a:t>
                      </a:r>
                      <a:endParaRPr lang="en-US" altLang="zh-CN" sz="2400" kern="1200" dirty="0">
                        <a:solidFill>
                          <a:schemeClr val="bg1"/>
                        </a:solidFill>
                        <a:latin typeface="+mn-lt"/>
                        <a:ea typeface="+mn-ea"/>
                        <a:cs typeface="+mn-cs"/>
                      </a:endParaRPr>
                    </a:p>
                    <a:p>
                      <a:pPr algn="l">
                        <a:lnSpc>
                          <a:spcPct val="150000"/>
                        </a:lnSpc>
                      </a:pPr>
                      <a:r>
                        <a:rPr lang="zh-CN" altLang="en-US" sz="2400" kern="1200" dirty="0">
                          <a:solidFill>
                            <a:schemeClr val="bg1"/>
                          </a:solidFill>
                          <a:latin typeface="+mn-lt"/>
                          <a:ea typeface="+mn-ea"/>
                          <a:cs typeface="+mn-cs"/>
                        </a:rPr>
                        <a:t>指税法对某些纳税人或征税对象给予鼓励和照顾的一种特殊规定</a:t>
                      </a:r>
                    </a:p>
                  </a:txBody>
                  <a:tcPr anchor="ctr">
                    <a:lnL w="9525" cap="flat" cmpd="sng" algn="ctr">
                      <a:solidFill>
                        <a:srgbClr val="E89F3F"/>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88A53F"/>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763316"/>
                  </a:ext>
                </a:extLst>
              </a:tr>
            </a:tbl>
          </a:graphicData>
        </a:graphic>
      </p:graphicFrame>
    </p:spTree>
    <p:extLst>
      <p:ext uri="{BB962C8B-B14F-4D97-AF65-F5344CB8AC3E}">
        <p14:creationId xmlns:p14="http://schemas.microsoft.com/office/powerpoint/2010/main" val="2025878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169449"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7</a:t>
            </a:r>
            <a:r>
              <a:rPr lang="zh-CN" altLang="en-US" sz="2400" dirty="0">
                <a:solidFill>
                  <a:schemeClr val="bg1"/>
                </a:solidFill>
              </a:rPr>
              <a:t>、违章处理</a:t>
            </a:r>
            <a:endParaRPr lang="en-US" altLang="zh-CN" sz="2400" dirty="0">
              <a:solidFill>
                <a:schemeClr val="bg1"/>
              </a:solidFill>
            </a:endParaRPr>
          </a:p>
          <a:p>
            <a:pPr fontAlgn="base" latinLnBrk="1">
              <a:lnSpc>
                <a:spcPct val="150000"/>
              </a:lnSpc>
            </a:pPr>
            <a:r>
              <a:rPr lang="zh-CN" altLang="en-US" sz="2400" dirty="0">
                <a:solidFill>
                  <a:schemeClr val="bg1"/>
                </a:solidFill>
              </a:rPr>
              <a:t>是税务机关对纳税人违反税法的行为采取的处罚性措施，是税收强制性特征的体现。</a:t>
            </a:r>
            <a:endParaRPr lang="en-US" altLang="zh-CN" sz="2400" dirty="0">
              <a:solidFill>
                <a:schemeClr val="bg1"/>
              </a:solidFill>
            </a:endParaRPr>
          </a:p>
          <a:p>
            <a:pPr fontAlgn="base" latinLnBrk="1">
              <a:lnSpc>
                <a:spcPct val="150000"/>
              </a:lnSpc>
            </a:pPr>
            <a:r>
              <a:rPr lang="en-US" altLang="zh-CN" sz="2400" dirty="0">
                <a:solidFill>
                  <a:schemeClr val="bg1"/>
                </a:solidFill>
              </a:rPr>
              <a:t>8</a:t>
            </a:r>
            <a:r>
              <a:rPr lang="zh-CN" altLang="en-US" sz="2400" dirty="0">
                <a:solidFill>
                  <a:schemeClr val="bg1"/>
                </a:solidFill>
              </a:rPr>
              <a:t>、纳税地点</a:t>
            </a:r>
            <a:endParaRPr lang="en-US" altLang="zh-CN" sz="2400" dirty="0">
              <a:solidFill>
                <a:schemeClr val="bg1"/>
              </a:solidFill>
            </a:endParaRPr>
          </a:p>
          <a:p>
            <a:pPr fontAlgn="base" latinLnBrk="1">
              <a:lnSpc>
                <a:spcPct val="150000"/>
              </a:lnSpc>
            </a:pPr>
            <a:r>
              <a:rPr lang="zh-CN" altLang="en-US" sz="2400" dirty="0">
                <a:solidFill>
                  <a:schemeClr val="bg1"/>
                </a:solidFill>
              </a:rPr>
              <a:t>纳税人应当缴纳税款的地点。一般而言，纳税地点与纳税义务发生地一致。不一致的特殊情况下，分公司在总公司汇总纳税。</a:t>
            </a:r>
          </a:p>
        </p:txBody>
      </p:sp>
    </p:spTree>
    <p:extLst>
      <p:ext uri="{BB962C8B-B14F-4D97-AF65-F5344CB8AC3E}">
        <p14:creationId xmlns:p14="http://schemas.microsoft.com/office/powerpoint/2010/main" val="1697934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8255049" cy="335040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(2016</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单选题</a:t>
            </a:r>
            <a:r>
              <a:rPr lang="en-US" altLang="zh-CN" sz="2400" dirty="0">
                <a:solidFill>
                  <a:schemeClr val="bg1"/>
                </a:solidFill>
              </a:rPr>
              <a:t>)</a:t>
            </a:r>
            <a:r>
              <a:rPr lang="zh-CN" altLang="en-US" sz="2400" dirty="0">
                <a:solidFill>
                  <a:schemeClr val="bg1"/>
                </a:solidFill>
              </a:rPr>
              <a:t>在税制要素中，计算应征税额的标准是</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课税对象</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纳税期限</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减税免税</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税率</a:t>
            </a:r>
          </a:p>
        </p:txBody>
      </p:sp>
    </p:spTree>
    <p:extLst>
      <p:ext uri="{BB962C8B-B14F-4D97-AF65-F5344CB8AC3E}">
        <p14:creationId xmlns:p14="http://schemas.microsoft.com/office/powerpoint/2010/main" val="3773981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(2015</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多选题</a:t>
            </a:r>
            <a:r>
              <a:rPr lang="en-US" altLang="zh-CN" sz="2400" dirty="0">
                <a:solidFill>
                  <a:schemeClr val="bg1"/>
                </a:solidFill>
              </a:rPr>
              <a:t>)</a:t>
            </a:r>
            <a:r>
              <a:rPr lang="zh-CN" altLang="en-US" sz="2400" dirty="0">
                <a:solidFill>
                  <a:schemeClr val="bg1"/>
                </a:solidFill>
              </a:rPr>
              <a:t>关于税制要素的说法，正确的有</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纳税期限是税法规定的纳税人发生纳税义务后向国家缴纳税款的期限</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纳税人只能是法人</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税率是税法规定的应征税额与征税对象之问的比例</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纳税地点和纳税义务发生地总是一致的</a:t>
            </a:r>
            <a:br>
              <a:rPr lang="zh-CN" altLang="en-US" sz="2400" dirty="0">
                <a:solidFill>
                  <a:schemeClr val="bg1"/>
                </a:solidFill>
              </a:rPr>
            </a:br>
            <a:r>
              <a:rPr lang="en-US" altLang="zh-CN" sz="2400" dirty="0">
                <a:solidFill>
                  <a:schemeClr val="bg1"/>
                </a:solidFill>
              </a:rPr>
              <a:t>E.</a:t>
            </a:r>
            <a:r>
              <a:rPr lang="zh-CN" altLang="en-US" sz="2400" dirty="0">
                <a:solidFill>
                  <a:schemeClr val="bg1"/>
                </a:solidFill>
              </a:rPr>
              <a:t>课税对象是不同税种间相互区别的主要标志</a:t>
            </a:r>
          </a:p>
        </p:txBody>
      </p:sp>
    </p:spTree>
    <p:extLst>
      <p:ext uri="{BB962C8B-B14F-4D97-AF65-F5344CB8AC3E}">
        <p14:creationId xmlns:p14="http://schemas.microsoft.com/office/powerpoint/2010/main" val="18960440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8972501"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三、税收的职能（三项）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、财政职能：也称收入职能，是指税收通过参与社会产品和国民收入的再分配，为国家取得财政收入的功能。是税收首要和最基本的职能。</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、经济职能：也称调节职能，是指为实现社会总需求与总供给的平衡，通过税收分配，对资源配置、国民经济的地区分配格局、产业结构、社会财富分配和居民消费结构等进行调节的功能。</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、监督职能：是指国家通过税收的征收管理，可以整理出有关的经济动态，为国民经济管理提供信息，对纳税人生产经营活动起到制约、督促和管理作用的功能。</a:t>
            </a:r>
            <a:endParaRPr lang="en-US" altLang="zh-CN" sz="2400" dirty="0">
              <a:solidFill>
                <a:schemeClr val="bg1"/>
              </a:solidFill>
            </a:endParaRPr>
          </a:p>
        </p:txBody>
      </p:sp>
    </p:spTree>
    <p:extLst>
      <p:ext uri="{BB962C8B-B14F-4D97-AF65-F5344CB8AC3E}">
        <p14:creationId xmlns:p14="http://schemas.microsoft.com/office/powerpoint/2010/main" val="3276248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113184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二、税收分类</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pic>
        <p:nvPicPr>
          <p:cNvPr id="9" name="图片 8">
            <a:extLst>
              <a:ext uri="{FF2B5EF4-FFF2-40B4-BE49-F238E27FC236}">
                <a16:creationId xmlns:a16="http://schemas.microsoft.com/office/drawing/2014/main" id="{828D8BB4-3657-4246-91E9-33B173E86824}"/>
              </a:ext>
            </a:extLst>
          </p:cNvPr>
          <p:cNvPicPr>
            <a:picLocks noChangeAspect="1"/>
          </p:cNvPicPr>
          <p:nvPr/>
        </p:nvPicPr>
        <p:blipFill>
          <a:blip r:embed="rId4"/>
          <a:stretch>
            <a:fillRect/>
          </a:stretch>
        </p:blipFill>
        <p:spPr>
          <a:xfrm>
            <a:off x="2322957" y="1477109"/>
            <a:ext cx="6861341" cy="4634300"/>
          </a:xfrm>
          <a:prstGeom prst="rect">
            <a:avLst/>
          </a:prstGeom>
        </p:spPr>
      </p:pic>
      <p:sp>
        <p:nvSpPr>
          <p:cNvPr id="2" name="矩形 1">
            <a:extLst>
              <a:ext uri="{FF2B5EF4-FFF2-40B4-BE49-F238E27FC236}">
                <a16:creationId xmlns:a16="http://schemas.microsoft.com/office/drawing/2014/main" id="{DF9BC45A-8C5E-53AB-4D60-4A7266A13A51}"/>
              </a:ext>
            </a:extLst>
          </p:cNvPr>
          <p:cNvSpPr/>
          <p:nvPr/>
        </p:nvSpPr>
        <p:spPr>
          <a:xfrm>
            <a:off x="7033847" y="1477109"/>
            <a:ext cx="1097280" cy="28135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sz="1200" dirty="0"/>
              <a:t>货物和劳务税</a:t>
            </a:r>
          </a:p>
        </p:txBody>
      </p:sp>
    </p:spTree>
    <p:extLst>
      <p:ext uri="{BB962C8B-B14F-4D97-AF65-F5344CB8AC3E}">
        <p14:creationId xmlns:p14="http://schemas.microsoft.com/office/powerpoint/2010/main" val="2200401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34784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(2015</a:t>
            </a:r>
            <a:r>
              <a:rPr lang="zh-CN" altLang="en-US" sz="2400" dirty="0">
                <a:solidFill>
                  <a:schemeClr val="bg1"/>
                </a:solidFill>
              </a:rPr>
              <a:t>年真题</a:t>
            </a:r>
            <a:r>
              <a:rPr lang="en-US" altLang="zh-CN" sz="2400" dirty="0">
                <a:solidFill>
                  <a:schemeClr val="bg1"/>
                </a:solidFill>
              </a:rPr>
              <a:t>·</a:t>
            </a:r>
            <a:r>
              <a:rPr lang="zh-CN" altLang="en-US" sz="2400" dirty="0">
                <a:solidFill>
                  <a:schemeClr val="bg1"/>
                </a:solidFill>
              </a:rPr>
              <a:t>单选题</a:t>
            </a:r>
            <a:r>
              <a:rPr lang="en-US" altLang="zh-CN" sz="2400" dirty="0">
                <a:solidFill>
                  <a:schemeClr val="bg1"/>
                </a:solidFill>
              </a:rPr>
              <a:t>)</a:t>
            </a:r>
            <a:r>
              <a:rPr lang="zh-CN" altLang="en-US" sz="2400" dirty="0">
                <a:solidFill>
                  <a:schemeClr val="bg1"/>
                </a:solidFill>
              </a:rPr>
              <a:t>下列税种中，属于财产税的是</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车船税</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增值税</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消费税</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印花税</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067836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0983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三、我国现行税收法律制度</a:t>
            </a:r>
            <a:endParaRPr lang="en-US" altLang="zh-CN" sz="2400" dirty="0">
              <a:solidFill>
                <a:schemeClr val="bg1"/>
              </a:solidFill>
            </a:endParaRPr>
          </a:p>
          <a:p>
            <a:pPr fontAlgn="base" latinLnBrk="1">
              <a:lnSpc>
                <a:spcPct val="150000"/>
              </a:lnSpc>
            </a:pPr>
            <a:r>
              <a:rPr lang="zh-CN" altLang="en-US" sz="2400" dirty="0">
                <a:solidFill>
                  <a:schemeClr val="bg1"/>
                </a:solidFill>
              </a:rPr>
              <a:t>我国现行税收法律制度的法律级次：</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、全国人民代表大会和全国人民代表大会常务委员会制定的税收法律。</a:t>
            </a:r>
            <a:endParaRPr lang="en-US" altLang="zh-CN" sz="2400" dirty="0">
              <a:solidFill>
                <a:schemeClr val="bg1"/>
              </a:solidFill>
            </a:endParaRPr>
          </a:p>
          <a:p>
            <a:pPr fontAlgn="base" latinLnBrk="1">
              <a:lnSpc>
                <a:spcPct val="150000"/>
              </a:lnSpc>
            </a:pPr>
            <a:r>
              <a:rPr lang="zh-CN" altLang="en-US" sz="2400" dirty="0">
                <a:solidFill>
                  <a:schemeClr val="bg1"/>
                </a:solidFill>
              </a:rPr>
              <a:t>以</a:t>
            </a:r>
            <a:r>
              <a:rPr lang="en-US" altLang="zh-CN" sz="2400" dirty="0">
                <a:solidFill>
                  <a:schemeClr val="bg1"/>
                </a:solidFill>
              </a:rPr>
              <a:t>《</a:t>
            </a:r>
            <a:r>
              <a:rPr lang="zh-CN" altLang="en-US" sz="2400" dirty="0">
                <a:solidFill>
                  <a:schemeClr val="bg1"/>
                </a:solidFill>
              </a:rPr>
              <a:t>中华人民共和国</a:t>
            </a:r>
            <a:r>
              <a:rPr lang="en-US" altLang="zh-CN" sz="2400" dirty="0">
                <a:solidFill>
                  <a:schemeClr val="bg1"/>
                </a:solidFill>
              </a:rPr>
              <a:t>xxx</a:t>
            </a:r>
            <a:r>
              <a:rPr lang="zh-CN" altLang="en-US" sz="2400" dirty="0">
                <a:solidFill>
                  <a:schemeClr val="bg1"/>
                </a:solidFill>
              </a:rPr>
              <a:t>法</a:t>
            </a:r>
            <a:r>
              <a:rPr lang="en-US" altLang="zh-CN" sz="2400" dirty="0">
                <a:solidFill>
                  <a:schemeClr val="bg1"/>
                </a:solidFill>
              </a:rPr>
              <a:t>》</a:t>
            </a:r>
            <a:r>
              <a:rPr lang="zh-CN" altLang="en-US" sz="2400" dirty="0">
                <a:solidFill>
                  <a:schemeClr val="bg1"/>
                </a:solidFill>
              </a:rPr>
              <a:t>命名</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、全国人民代表大会或全国人民代表大会常务委员会授权立法。</a:t>
            </a:r>
            <a:endParaRPr lang="en-US" altLang="zh-CN" sz="2400" dirty="0">
              <a:solidFill>
                <a:schemeClr val="bg1"/>
              </a:solidFill>
            </a:endParaRPr>
          </a:p>
          <a:p>
            <a:pPr fontAlgn="base" latinLnBrk="1">
              <a:lnSpc>
                <a:spcPct val="150000"/>
              </a:lnSpc>
            </a:pPr>
            <a:r>
              <a:rPr lang="zh-CN" altLang="en-US" sz="2400" dirty="0">
                <a:solidFill>
                  <a:schemeClr val="bg1"/>
                </a:solidFill>
              </a:rPr>
              <a:t>以</a:t>
            </a:r>
            <a:r>
              <a:rPr lang="en-US" altLang="zh-CN" sz="2400" dirty="0">
                <a:solidFill>
                  <a:schemeClr val="bg1"/>
                </a:solidFill>
              </a:rPr>
              <a:t>《</a:t>
            </a:r>
            <a:r>
              <a:rPr lang="zh-CN" altLang="en-US" sz="2400" dirty="0">
                <a:solidFill>
                  <a:schemeClr val="bg1"/>
                </a:solidFill>
              </a:rPr>
              <a:t>中华人民共和国</a:t>
            </a:r>
            <a:r>
              <a:rPr lang="en-US" altLang="zh-CN" sz="2400" dirty="0">
                <a:solidFill>
                  <a:schemeClr val="bg1"/>
                </a:solidFill>
              </a:rPr>
              <a:t>xxx</a:t>
            </a:r>
            <a:r>
              <a:rPr lang="zh-CN" altLang="en-US" sz="2400" dirty="0">
                <a:solidFill>
                  <a:schemeClr val="bg1"/>
                </a:solidFill>
              </a:rPr>
              <a:t>暂行条例</a:t>
            </a:r>
            <a:r>
              <a:rPr lang="en-US" altLang="zh-CN" sz="2400" dirty="0">
                <a:solidFill>
                  <a:schemeClr val="bg1"/>
                </a:solidFill>
              </a:rPr>
              <a:t>》</a:t>
            </a:r>
            <a:r>
              <a:rPr lang="zh-CN" altLang="en-US" sz="2400" dirty="0">
                <a:solidFill>
                  <a:schemeClr val="bg1"/>
                </a:solidFill>
              </a:rPr>
              <a:t>命名</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、国务院制定的税收行政法规</a:t>
            </a:r>
          </a:p>
        </p:txBody>
      </p:sp>
    </p:spTree>
    <p:extLst>
      <p:ext uri="{BB962C8B-B14F-4D97-AF65-F5344CB8AC3E}">
        <p14:creationId xmlns:p14="http://schemas.microsoft.com/office/powerpoint/2010/main" val="3606210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817419" y="861218"/>
            <a:ext cx="7788910" cy="2793842"/>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、地方人民代表大会及其常务委员会制定的税收地方性法规</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、国务院税务主管部门制定的税收部门规章</a:t>
            </a:r>
            <a:endParaRPr lang="en-US" altLang="zh-CN" sz="2400" dirty="0">
              <a:solidFill>
                <a:schemeClr val="bg1"/>
              </a:solidFill>
            </a:endParaRPr>
          </a:p>
          <a:p>
            <a:pPr fontAlgn="base" latinLnBrk="1">
              <a:lnSpc>
                <a:spcPct val="150000"/>
              </a:lnSpc>
            </a:pPr>
            <a:r>
              <a:rPr lang="en-US" altLang="zh-CN" sz="2400" dirty="0">
                <a:solidFill>
                  <a:schemeClr val="bg1"/>
                </a:solidFill>
              </a:rPr>
              <a:t>6</a:t>
            </a:r>
            <a:r>
              <a:rPr lang="zh-CN" altLang="en-US" sz="2400" dirty="0">
                <a:solidFill>
                  <a:schemeClr val="bg1"/>
                </a:solidFill>
              </a:rPr>
              <a:t>、地方政府制定的税收地方规章</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882814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algn="l">
              <a:lnSpc>
                <a:spcPct val="150000"/>
              </a:lnSpc>
            </a:pPr>
            <a:r>
              <a:rPr lang="zh-CN" altLang="en-US" sz="2400" dirty="0">
                <a:solidFill>
                  <a:schemeClr val="bg1"/>
                </a:solidFill>
              </a:rPr>
              <a:t>我国现行税收法律制度共由</a:t>
            </a:r>
            <a:r>
              <a:rPr lang="en-US" altLang="zh-CN" sz="2400" dirty="0">
                <a:solidFill>
                  <a:schemeClr val="bg1"/>
                </a:solidFill>
              </a:rPr>
              <a:t>18</a:t>
            </a:r>
            <a:r>
              <a:rPr lang="zh-CN" altLang="en-US" sz="2400" dirty="0">
                <a:solidFill>
                  <a:schemeClr val="bg1"/>
                </a:solidFill>
              </a:rPr>
              <a:t>个税种组成，按其性质和作用分五大类分别是：</a:t>
            </a:r>
          </a:p>
          <a:p>
            <a:pPr algn="l">
              <a:lnSpc>
                <a:spcPct val="150000"/>
              </a:lnSpc>
            </a:pPr>
            <a:r>
              <a:rPr lang="en-US" altLang="zh-CN" sz="2400" dirty="0">
                <a:solidFill>
                  <a:schemeClr val="bg1"/>
                </a:solidFill>
              </a:rPr>
              <a:t>1</a:t>
            </a:r>
            <a:r>
              <a:rPr lang="zh-CN" altLang="en-US" sz="2400" dirty="0">
                <a:solidFill>
                  <a:schemeClr val="bg1"/>
                </a:solidFill>
              </a:rPr>
              <a:t>、所得税类，包括个人所得税、企业所得税；</a:t>
            </a:r>
          </a:p>
          <a:p>
            <a:pPr algn="l">
              <a:lnSpc>
                <a:spcPct val="150000"/>
              </a:lnSpc>
            </a:pPr>
            <a:r>
              <a:rPr lang="en-US" altLang="zh-CN" sz="2400" dirty="0">
                <a:solidFill>
                  <a:schemeClr val="bg1"/>
                </a:solidFill>
              </a:rPr>
              <a:t>2</a:t>
            </a:r>
            <a:r>
              <a:rPr lang="zh-CN" altLang="en-US" sz="2400" dirty="0">
                <a:solidFill>
                  <a:schemeClr val="bg1"/>
                </a:solidFill>
              </a:rPr>
              <a:t>、货物和劳务类税，包括增值税、消费税、关税；</a:t>
            </a:r>
          </a:p>
          <a:p>
            <a:pPr algn="l">
              <a:lnSpc>
                <a:spcPct val="150000"/>
              </a:lnSpc>
            </a:pPr>
            <a:r>
              <a:rPr lang="en-US" altLang="zh-CN" sz="2400" dirty="0">
                <a:solidFill>
                  <a:schemeClr val="bg1"/>
                </a:solidFill>
              </a:rPr>
              <a:t>3</a:t>
            </a:r>
            <a:r>
              <a:rPr lang="zh-CN" altLang="en-US" sz="2400" dirty="0">
                <a:solidFill>
                  <a:schemeClr val="bg1"/>
                </a:solidFill>
              </a:rPr>
              <a:t>、财产类税，包括房产税、契税、车船税；</a:t>
            </a:r>
          </a:p>
          <a:p>
            <a:pPr algn="l">
              <a:lnSpc>
                <a:spcPct val="150000"/>
              </a:lnSpc>
            </a:pPr>
            <a:r>
              <a:rPr lang="en-US" altLang="zh-CN" sz="2400" dirty="0">
                <a:solidFill>
                  <a:schemeClr val="bg1"/>
                </a:solidFill>
              </a:rPr>
              <a:t>4</a:t>
            </a:r>
            <a:r>
              <a:rPr lang="zh-CN" altLang="en-US" sz="2400" dirty="0">
                <a:solidFill>
                  <a:schemeClr val="bg1"/>
                </a:solidFill>
              </a:rPr>
              <a:t>、行为目的税，包括船舶吨税、印花税、城市维护建设税、车辆购置税、环境保护税、烟叶税；</a:t>
            </a:r>
          </a:p>
          <a:p>
            <a:pPr algn="l">
              <a:lnSpc>
                <a:spcPct val="150000"/>
              </a:lnSpc>
            </a:pPr>
            <a:r>
              <a:rPr lang="en-US" altLang="zh-CN" sz="2400" dirty="0">
                <a:solidFill>
                  <a:schemeClr val="bg1"/>
                </a:solidFill>
              </a:rPr>
              <a:t>5</a:t>
            </a:r>
            <a:r>
              <a:rPr lang="zh-CN" altLang="en-US" sz="2400" dirty="0">
                <a:solidFill>
                  <a:schemeClr val="bg1"/>
                </a:solidFill>
              </a:rPr>
              <a:t>、资源类税，包括资源税、城镇土地使用税、耕地占用税和土地增值税。</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105996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9451814"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货物和劳务税</a:t>
            </a:r>
            <a:endParaRPr lang="en-US" altLang="zh-CN" sz="2400" dirty="0">
              <a:solidFill>
                <a:schemeClr val="bg1"/>
              </a:solidFill>
            </a:endParaRPr>
          </a:p>
          <a:p>
            <a:pPr fontAlgn="base" latinLnBrk="1">
              <a:lnSpc>
                <a:spcPct val="150000"/>
              </a:lnSpc>
            </a:pPr>
            <a:r>
              <a:rPr lang="zh-CN" altLang="en-US" sz="2400" dirty="0">
                <a:solidFill>
                  <a:schemeClr val="bg1"/>
                </a:solidFill>
              </a:rPr>
              <a:t>一、增值税</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、概念：</a:t>
            </a:r>
            <a:endParaRPr lang="en-US" altLang="zh-CN" sz="2400" dirty="0">
              <a:solidFill>
                <a:schemeClr val="bg1"/>
              </a:solidFill>
            </a:endParaRPr>
          </a:p>
          <a:p>
            <a:pPr fontAlgn="base" latinLnBrk="1">
              <a:lnSpc>
                <a:spcPct val="150000"/>
              </a:lnSpc>
            </a:pPr>
            <a:r>
              <a:rPr lang="zh-CN" altLang="en-US" sz="2400" dirty="0">
                <a:solidFill>
                  <a:schemeClr val="bg1"/>
                </a:solidFill>
              </a:rPr>
              <a:t>以单位和个人生产经营过程中取得的增值额为课征对象征收的一种税。增值税已成为我国最重要的税种，其收入居各税种之首。</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、特点：</a:t>
            </a:r>
            <a:endParaRPr lang="en-US" altLang="zh-CN" sz="2400" dirty="0">
              <a:solidFill>
                <a:schemeClr val="bg1"/>
              </a:solidFill>
            </a:endParaRPr>
          </a:p>
          <a:p>
            <a:pPr fontAlgn="base" latinLnBrk="1">
              <a:lnSpc>
                <a:spcPct val="150000"/>
              </a:lnSpc>
            </a:pPr>
            <a:r>
              <a:rPr lang="zh-CN" altLang="en-US" sz="2400" dirty="0">
                <a:solidFill>
                  <a:schemeClr val="bg1"/>
                </a:solidFill>
              </a:rPr>
              <a:t>不重复征税，具有中性税收的特征；</a:t>
            </a:r>
            <a:endParaRPr lang="en-US" altLang="zh-CN" sz="2400" dirty="0">
              <a:solidFill>
                <a:schemeClr val="bg1"/>
              </a:solidFill>
            </a:endParaRPr>
          </a:p>
          <a:p>
            <a:pPr fontAlgn="base" latinLnBrk="1">
              <a:lnSpc>
                <a:spcPct val="150000"/>
              </a:lnSpc>
            </a:pPr>
            <a:r>
              <a:rPr lang="zh-CN" altLang="en-US" sz="2400" dirty="0">
                <a:solidFill>
                  <a:schemeClr val="bg1"/>
                </a:solidFill>
              </a:rPr>
              <a:t>逐环节征税，逐环节扣税，最终消</a:t>
            </a:r>
            <a:endParaRPr lang="en-US" altLang="zh-CN" sz="2400" dirty="0">
              <a:solidFill>
                <a:schemeClr val="bg1"/>
              </a:solidFill>
            </a:endParaRPr>
          </a:p>
          <a:p>
            <a:pPr fontAlgn="base" latinLnBrk="1">
              <a:lnSpc>
                <a:spcPct val="150000"/>
              </a:lnSpc>
            </a:pPr>
            <a:r>
              <a:rPr lang="zh-CN" altLang="en-US" sz="2400" dirty="0">
                <a:solidFill>
                  <a:schemeClr val="bg1"/>
                </a:solidFill>
              </a:rPr>
              <a:t>费者是全部税款的承担者；税基广</a:t>
            </a:r>
            <a:endParaRPr lang="en-US" altLang="zh-CN" sz="2400" dirty="0">
              <a:solidFill>
                <a:schemeClr val="bg1"/>
              </a:solidFill>
            </a:endParaRPr>
          </a:p>
          <a:p>
            <a:pPr fontAlgn="base" latinLnBrk="1">
              <a:lnSpc>
                <a:spcPct val="150000"/>
              </a:lnSpc>
            </a:pPr>
            <a:r>
              <a:rPr lang="zh-CN" altLang="en-US" sz="2400" dirty="0">
                <a:solidFill>
                  <a:schemeClr val="bg1"/>
                </a:solidFill>
              </a:rPr>
              <a:t>阔，具有征收的普遍性和连续性</a:t>
            </a:r>
            <a:br>
              <a:rPr lang="zh-CN" altLang="en-US" sz="2400" dirty="0">
                <a:solidFill>
                  <a:schemeClr val="bg1"/>
                </a:solidFill>
              </a:rPr>
            </a:br>
            <a:endParaRPr lang="zh-CN" altLang="en-US" sz="2400" dirty="0">
              <a:solidFill>
                <a:schemeClr val="bg1"/>
              </a:solidFill>
            </a:endParaRPr>
          </a:p>
        </p:txBody>
      </p:sp>
      <p:pic>
        <p:nvPicPr>
          <p:cNvPr id="8" name="图片 7">
            <a:extLst>
              <a:ext uri="{FF2B5EF4-FFF2-40B4-BE49-F238E27FC236}">
                <a16:creationId xmlns:a16="http://schemas.microsoft.com/office/drawing/2014/main" id="{30CE0D4C-8CC8-4EF5-8882-756DFE29BF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9984" y="3744818"/>
            <a:ext cx="4001001" cy="2709287"/>
          </a:xfrm>
          <a:prstGeom prst="rect">
            <a:avLst/>
          </a:prstGeom>
        </p:spPr>
      </p:pic>
    </p:spTree>
    <p:extLst>
      <p:ext uri="{BB962C8B-B14F-4D97-AF65-F5344CB8AC3E}">
        <p14:creationId xmlns:p14="http://schemas.microsoft.com/office/powerpoint/2010/main" val="1123016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8663012"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3</a:t>
            </a:r>
            <a:r>
              <a:rPr lang="zh-CN" altLang="en-US" sz="2400" dirty="0">
                <a:solidFill>
                  <a:schemeClr val="bg1"/>
                </a:solidFill>
              </a:rPr>
              <a:t>、优点：</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平衡税负，促进公平竞争</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便于对出口商品退税，可避免对进口商品征税不足</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组织财政收入上具有稳定性和及时性</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税收征管可以互相制约，交叉审计</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、类型：</a:t>
            </a:r>
            <a:br>
              <a:rPr lang="zh-CN" altLang="en-US" sz="2400" dirty="0">
                <a:solidFill>
                  <a:schemeClr val="bg1"/>
                </a:solidFill>
              </a:rPr>
            </a:br>
            <a:endParaRPr lang="zh-CN" altLang="en-US" sz="2400" dirty="0">
              <a:solidFill>
                <a:schemeClr val="bg1"/>
              </a:solidFill>
            </a:endParaRPr>
          </a:p>
        </p:txBody>
      </p:sp>
      <p:pic>
        <p:nvPicPr>
          <p:cNvPr id="8" name="图片 7">
            <a:extLst>
              <a:ext uri="{FF2B5EF4-FFF2-40B4-BE49-F238E27FC236}">
                <a16:creationId xmlns:a16="http://schemas.microsoft.com/office/drawing/2014/main" id="{47BDD8DC-DC7B-41B6-916D-A07EAC1006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9826" y="3714965"/>
            <a:ext cx="5515745" cy="2200582"/>
          </a:xfrm>
          <a:prstGeom prst="rect">
            <a:avLst/>
          </a:prstGeom>
        </p:spPr>
      </p:pic>
      <p:pic>
        <p:nvPicPr>
          <p:cNvPr id="10" name="图片 9">
            <a:extLst>
              <a:ext uri="{FF2B5EF4-FFF2-40B4-BE49-F238E27FC236}">
                <a16:creationId xmlns:a16="http://schemas.microsoft.com/office/drawing/2014/main" id="{2993F8DA-E69D-4CE8-8F6B-4857DD2885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59826" y="5915547"/>
            <a:ext cx="5487166" cy="638264"/>
          </a:xfrm>
          <a:prstGeom prst="rect">
            <a:avLst/>
          </a:prstGeom>
        </p:spPr>
      </p:pic>
    </p:spTree>
    <p:extLst>
      <p:ext uri="{BB962C8B-B14F-4D97-AF65-F5344CB8AC3E}">
        <p14:creationId xmlns:p14="http://schemas.microsoft.com/office/powerpoint/2010/main" val="1038952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9363592" cy="500983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5</a:t>
            </a:r>
            <a:r>
              <a:rPr lang="zh-CN" altLang="en-US" sz="2400" dirty="0">
                <a:solidFill>
                  <a:schemeClr val="bg1"/>
                </a:solidFill>
              </a:rPr>
              <a:t>、征税范围</a:t>
            </a:r>
            <a:br>
              <a:rPr lang="zh-CN" altLang="en-US" sz="2400" dirty="0">
                <a:solidFill>
                  <a:schemeClr val="bg1"/>
                </a:solidFill>
              </a:rPr>
            </a:br>
            <a:r>
              <a:rPr lang="zh-CN" altLang="en-US" sz="2400" dirty="0">
                <a:solidFill>
                  <a:schemeClr val="bg1"/>
                </a:solidFill>
              </a:rPr>
              <a:t>包括货物的生产、批发、零售和进口四个环节。</a:t>
            </a:r>
            <a:r>
              <a:rPr lang="en-US" altLang="zh-CN" sz="2400" dirty="0">
                <a:solidFill>
                  <a:schemeClr val="bg1"/>
                </a:solidFill>
              </a:rPr>
              <a:t>2016</a:t>
            </a:r>
            <a:r>
              <a:rPr lang="zh-CN" altLang="en-US" sz="2400" dirty="0">
                <a:solidFill>
                  <a:schemeClr val="bg1"/>
                </a:solidFill>
              </a:rPr>
              <a:t>年</a:t>
            </a:r>
            <a:r>
              <a:rPr lang="en-US" altLang="zh-CN" sz="2400" dirty="0">
                <a:solidFill>
                  <a:schemeClr val="bg1"/>
                </a:solidFill>
              </a:rPr>
              <a:t>5</a:t>
            </a:r>
            <a:r>
              <a:rPr lang="zh-CN" altLang="en-US" sz="2400" dirty="0">
                <a:solidFill>
                  <a:schemeClr val="bg1"/>
                </a:solidFill>
              </a:rPr>
              <a:t>月</a:t>
            </a:r>
            <a:r>
              <a:rPr lang="en-US" altLang="zh-CN" sz="2400" dirty="0">
                <a:solidFill>
                  <a:schemeClr val="bg1"/>
                </a:solidFill>
              </a:rPr>
              <a:t>1</a:t>
            </a:r>
            <a:r>
              <a:rPr lang="zh-CN" altLang="en-US" sz="2400" dirty="0">
                <a:solidFill>
                  <a:schemeClr val="bg1"/>
                </a:solidFill>
              </a:rPr>
              <a:t>日以后，“营改增”试点行业扩大到销售服务、无形资产或者不动产，增值税的征税范围覆盖第一产业、第二产业和第三产业。</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、纳税人</a:t>
            </a:r>
            <a:br>
              <a:rPr lang="zh-CN" altLang="en-US" sz="2400" dirty="0">
                <a:solidFill>
                  <a:schemeClr val="bg1"/>
                </a:solidFill>
              </a:rPr>
            </a:br>
            <a:r>
              <a:rPr lang="zh-CN" altLang="en-US" sz="2400" dirty="0">
                <a:solidFill>
                  <a:schemeClr val="bg1"/>
                </a:solidFill>
              </a:rPr>
              <a:t>销售货物或者提供加工、修理修配劳务、销售服务、无形资产或者不动产以及进口货物的单位和个人，为增值税的纳税人，分为一般纳税人和小规模纳税人。</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846663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7</a:t>
            </a:r>
            <a:r>
              <a:rPr lang="zh-CN" altLang="en-US" sz="2400" dirty="0">
                <a:solidFill>
                  <a:schemeClr val="bg1"/>
                </a:solidFill>
              </a:rPr>
              <a:t>、税率与征收率</a:t>
            </a:r>
            <a:br>
              <a:rPr lang="zh-CN" altLang="en-US" sz="2400" dirty="0">
                <a:solidFill>
                  <a:schemeClr val="bg1"/>
                </a:solidFill>
              </a:rPr>
            </a:br>
            <a:r>
              <a:rPr lang="zh-CN" altLang="en-US" sz="2400" dirty="0">
                <a:solidFill>
                  <a:schemeClr val="bg1"/>
                </a:solidFill>
              </a:rPr>
              <a:t>增值税的税率，适用于一般纳税人。目前有四档税率：</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基本税率</a:t>
            </a:r>
            <a:r>
              <a:rPr lang="en-US" altLang="zh-CN" sz="2400" dirty="0">
                <a:solidFill>
                  <a:schemeClr val="bg1"/>
                </a:solidFill>
              </a:rPr>
              <a:t>13</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 </a:t>
            </a:r>
            <a:r>
              <a:rPr lang="en-US" altLang="zh-CN" sz="2400" dirty="0">
                <a:solidFill>
                  <a:schemeClr val="bg1"/>
                </a:solidFill>
              </a:rPr>
              <a:t>9</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 </a:t>
            </a:r>
            <a:r>
              <a:rPr lang="en-US" altLang="zh-CN" sz="2400" dirty="0">
                <a:solidFill>
                  <a:schemeClr val="bg1"/>
                </a:solidFill>
              </a:rPr>
              <a:t>6</a:t>
            </a:r>
            <a:r>
              <a:rPr lang="zh-CN" altLang="en-US" sz="2400" dirty="0">
                <a:solidFill>
                  <a:schemeClr val="bg1"/>
                </a:solidFill>
              </a:rPr>
              <a:t>％</a:t>
            </a:r>
            <a:endParaRPr lang="en-US" altLang="zh-CN" sz="2400" dirty="0">
              <a:solidFill>
                <a:schemeClr val="bg1"/>
              </a:solidFill>
            </a:endParaRPr>
          </a:p>
          <a:p>
            <a:pPr fontAlgn="base" latinLnBrk="1">
              <a:lnSpc>
                <a:spcPct val="150000"/>
              </a:lnSpc>
            </a:pPr>
            <a:r>
              <a:rPr lang="en-US" altLang="zh-CN" sz="2400" dirty="0">
                <a:solidFill>
                  <a:schemeClr val="bg1"/>
                </a:solidFill>
              </a:rPr>
              <a:t>(4)0</a:t>
            </a:r>
            <a:br>
              <a:rPr lang="en-US" altLang="zh-CN" sz="2400" dirty="0">
                <a:solidFill>
                  <a:schemeClr val="bg1"/>
                </a:solidFill>
              </a:rPr>
            </a:br>
            <a:r>
              <a:rPr lang="zh-CN" altLang="en-US" sz="2400" dirty="0">
                <a:solidFill>
                  <a:schemeClr val="bg1"/>
                </a:solidFill>
              </a:rPr>
              <a:t>增值税的征收率适用于小规模纳税人和特定一般纳税人。均按</a:t>
            </a:r>
            <a:r>
              <a:rPr lang="en-US" altLang="zh-CN" sz="2400" dirty="0">
                <a:solidFill>
                  <a:schemeClr val="bg1"/>
                </a:solidFill>
              </a:rPr>
              <a:t>3</a:t>
            </a:r>
            <a:r>
              <a:rPr lang="zh-CN" altLang="en-US" sz="2400" dirty="0">
                <a:solidFill>
                  <a:schemeClr val="bg1"/>
                </a:solidFill>
              </a:rPr>
              <a:t>％的征收率计征。但销售自行开发、取得、自建的不动产以及不动产经营租赁服务按</a:t>
            </a:r>
            <a:r>
              <a:rPr lang="en-US" altLang="zh-CN" sz="2400" dirty="0">
                <a:solidFill>
                  <a:schemeClr val="bg1"/>
                </a:solidFill>
              </a:rPr>
              <a:t>5</a:t>
            </a:r>
            <a:r>
              <a:rPr lang="zh-CN" altLang="en-US" sz="2400" dirty="0">
                <a:solidFill>
                  <a:schemeClr val="bg1"/>
                </a:solidFill>
              </a:rPr>
              <a:t>％计征。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727786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5835"/>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8</a:t>
            </a:r>
            <a:r>
              <a:rPr lang="zh-CN" altLang="en-US" sz="2400" dirty="0">
                <a:solidFill>
                  <a:schemeClr val="bg1"/>
                </a:solidFill>
              </a:rPr>
              <a:t>、计税方法</a:t>
            </a:r>
            <a:endParaRPr lang="en-US" altLang="zh-CN" sz="2400" dirty="0">
              <a:solidFill>
                <a:schemeClr val="bg1"/>
              </a:solidFill>
            </a:endParaRPr>
          </a:p>
          <a:p>
            <a:pPr fontAlgn="base" latinLnBrk="1">
              <a:lnSpc>
                <a:spcPct val="150000"/>
              </a:lnSpc>
            </a:pPr>
            <a:r>
              <a:rPr lang="zh-CN" altLang="en-US" sz="2400" dirty="0">
                <a:solidFill>
                  <a:schemeClr val="bg1"/>
                </a:solidFill>
              </a:rPr>
              <a:t>一般纳税人：扣税法</a:t>
            </a:r>
            <a:br>
              <a:rPr lang="zh-CN" altLang="en-US" sz="2400" dirty="0">
                <a:solidFill>
                  <a:schemeClr val="bg1"/>
                </a:solidFill>
              </a:rPr>
            </a:br>
            <a:r>
              <a:rPr lang="zh-CN" altLang="en-US" sz="2400" dirty="0">
                <a:solidFill>
                  <a:schemeClr val="bg1"/>
                </a:solidFill>
              </a:rPr>
              <a:t>应纳税额为销项税额扣除进项税额后的余额。销项税额</a:t>
            </a:r>
            <a:r>
              <a:rPr lang="en-US" altLang="zh-CN" sz="2400" dirty="0">
                <a:solidFill>
                  <a:schemeClr val="bg1"/>
                </a:solidFill>
              </a:rPr>
              <a:t>=</a:t>
            </a:r>
            <a:r>
              <a:rPr lang="zh-CN" altLang="en-US" sz="2400" dirty="0">
                <a:solidFill>
                  <a:schemeClr val="bg1"/>
                </a:solidFill>
              </a:rPr>
              <a:t>销售额</a:t>
            </a:r>
            <a:r>
              <a:rPr lang="en-US" altLang="zh-CN" sz="2400" dirty="0">
                <a:solidFill>
                  <a:schemeClr val="bg1"/>
                </a:solidFill>
              </a:rPr>
              <a:t>×</a:t>
            </a:r>
            <a:r>
              <a:rPr lang="zh-CN" altLang="en-US" sz="2400" dirty="0">
                <a:solidFill>
                  <a:schemeClr val="bg1"/>
                </a:solidFill>
              </a:rPr>
              <a:t>适用税率，进项税额为购进货物或接受应税劳务所支付或负担的增值税额</a:t>
            </a:r>
            <a:br>
              <a:rPr lang="zh-CN" altLang="en-US" sz="2400" dirty="0">
                <a:solidFill>
                  <a:schemeClr val="bg1"/>
                </a:solidFill>
              </a:rPr>
            </a:br>
            <a:r>
              <a:rPr lang="zh-CN" altLang="en-US" sz="2400" dirty="0">
                <a:solidFill>
                  <a:schemeClr val="bg1"/>
                </a:solidFill>
              </a:rPr>
              <a:t>小规模纳税人：应纳税额</a:t>
            </a:r>
            <a:r>
              <a:rPr lang="en-US" altLang="zh-CN" sz="2400" dirty="0">
                <a:solidFill>
                  <a:schemeClr val="bg1"/>
                </a:solidFill>
              </a:rPr>
              <a:t>=</a:t>
            </a:r>
            <a:r>
              <a:rPr lang="zh-CN" altLang="en-US" sz="2400" dirty="0">
                <a:solidFill>
                  <a:schemeClr val="bg1"/>
                </a:solidFill>
              </a:rPr>
              <a:t>销售额</a:t>
            </a:r>
            <a:r>
              <a:rPr lang="en-US" altLang="zh-CN" sz="2400" dirty="0">
                <a:solidFill>
                  <a:schemeClr val="bg1"/>
                </a:solidFill>
              </a:rPr>
              <a:t>×</a:t>
            </a:r>
            <a:r>
              <a:rPr lang="zh-CN" altLang="en-US" sz="2400" dirty="0">
                <a:solidFill>
                  <a:schemeClr val="bg1"/>
                </a:solidFill>
              </a:rPr>
              <a:t>征收率</a:t>
            </a:r>
            <a:br>
              <a:rPr lang="zh-CN" altLang="en-US" sz="2400" dirty="0">
                <a:solidFill>
                  <a:schemeClr val="bg1"/>
                </a:solidFill>
              </a:rPr>
            </a:br>
            <a:r>
              <a:rPr lang="zh-CN" altLang="en-US" sz="2400" dirty="0">
                <a:solidFill>
                  <a:schemeClr val="bg1"/>
                </a:solidFill>
              </a:rPr>
              <a:t>进口货物应纳税额：应纳税额</a:t>
            </a:r>
            <a:r>
              <a:rPr lang="en-US" altLang="zh-CN" sz="2400" dirty="0">
                <a:solidFill>
                  <a:schemeClr val="bg1"/>
                </a:solidFill>
              </a:rPr>
              <a:t>=</a:t>
            </a:r>
            <a:r>
              <a:rPr lang="zh-CN" altLang="en-US" sz="2400" dirty="0">
                <a:solidFill>
                  <a:schemeClr val="bg1"/>
                </a:solidFill>
              </a:rPr>
              <a:t>组成计税价格</a:t>
            </a:r>
            <a:r>
              <a:rPr lang="en-US" altLang="zh-CN" sz="2400" dirty="0">
                <a:solidFill>
                  <a:schemeClr val="bg1"/>
                </a:solidFill>
              </a:rPr>
              <a:t>×</a:t>
            </a:r>
            <a:r>
              <a:rPr lang="zh-CN" altLang="en-US" sz="2400" dirty="0">
                <a:solidFill>
                  <a:schemeClr val="bg1"/>
                </a:solidFill>
              </a:rPr>
              <a:t>税率</a:t>
            </a:r>
            <a:br>
              <a:rPr lang="zh-CN" altLang="en-US" sz="2400" dirty="0"/>
            </a:br>
            <a:endParaRPr lang="zh-CN" altLang="en-US" sz="2400" dirty="0">
              <a:solidFill>
                <a:schemeClr val="bg1"/>
              </a:solidFill>
            </a:endParaRPr>
          </a:p>
        </p:txBody>
      </p:sp>
    </p:spTree>
    <p:extLst>
      <p:ext uri="{BB962C8B-B14F-4D97-AF65-F5344CB8AC3E}">
        <p14:creationId xmlns:p14="http://schemas.microsoft.com/office/powerpoint/2010/main" val="2972392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4458400"/>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四、拉弗曲线与征税的限度</a:t>
            </a:r>
            <a:endParaRPr lang="en-US" altLang="zh-CN" sz="2400" dirty="0">
              <a:solidFill>
                <a:schemeClr val="bg1"/>
              </a:solidFill>
            </a:endParaRPr>
          </a:p>
          <a:p>
            <a:pPr fontAlgn="base" latinLnBrk="1">
              <a:lnSpc>
                <a:spcPct val="150000"/>
              </a:lnSpc>
            </a:pPr>
            <a:r>
              <a:rPr lang="zh-CN" altLang="en-US" sz="2400" dirty="0">
                <a:solidFill>
                  <a:schemeClr val="bg1"/>
                </a:solidFill>
              </a:rPr>
              <a:t>拉弗曲线是对税率与税收收入或经济增长</a:t>
            </a:r>
            <a:endParaRPr lang="en-US" altLang="zh-CN" sz="2400" dirty="0">
              <a:solidFill>
                <a:schemeClr val="bg1"/>
              </a:solidFill>
            </a:endParaRPr>
          </a:p>
          <a:p>
            <a:pPr fontAlgn="base" latinLnBrk="1">
              <a:lnSpc>
                <a:spcPct val="150000"/>
              </a:lnSpc>
            </a:pPr>
            <a:r>
              <a:rPr lang="zh-CN" altLang="en-US" sz="2400" dirty="0">
                <a:solidFill>
                  <a:schemeClr val="bg1"/>
                </a:solidFill>
              </a:rPr>
              <a:t>之间关系的形象描述，因其提出者为美国</a:t>
            </a:r>
            <a:endParaRPr lang="en-US" altLang="zh-CN" sz="2400" dirty="0">
              <a:solidFill>
                <a:schemeClr val="bg1"/>
              </a:solidFill>
            </a:endParaRPr>
          </a:p>
          <a:p>
            <a:pPr fontAlgn="base" latinLnBrk="1">
              <a:lnSpc>
                <a:spcPct val="150000"/>
              </a:lnSpc>
            </a:pPr>
            <a:r>
              <a:rPr lang="zh-CN" altLang="en-US" sz="2400" dirty="0">
                <a:solidFill>
                  <a:schemeClr val="bg1"/>
                </a:solidFill>
              </a:rPr>
              <a:t>经济学家阿瑟</a:t>
            </a:r>
            <a:r>
              <a:rPr lang="en-US" altLang="zh-CN" sz="2400" dirty="0">
                <a:solidFill>
                  <a:schemeClr val="bg1"/>
                </a:solidFill>
              </a:rPr>
              <a:t>•</a:t>
            </a:r>
            <a:r>
              <a:rPr lang="zh-CN" altLang="en-US" sz="2400" dirty="0">
                <a:solidFill>
                  <a:schemeClr val="bg1"/>
                </a:solidFill>
              </a:rPr>
              <a:t>拉弗而得名。该曲线的基</a:t>
            </a:r>
            <a:endParaRPr lang="en-US" altLang="zh-CN" sz="2400" dirty="0">
              <a:solidFill>
                <a:schemeClr val="bg1"/>
              </a:solidFill>
            </a:endParaRPr>
          </a:p>
          <a:p>
            <a:pPr fontAlgn="base" latinLnBrk="1">
              <a:lnSpc>
                <a:spcPct val="150000"/>
              </a:lnSpc>
            </a:pPr>
            <a:r>
              <a:rPr lang="zh-CN" altLang="en-US" sz="2400" dirty="0">
                <a:solidFill>
                  <a:schemeClr val="bg1"/>
                </a:solidFill>
              </a:rPr>
              <a:t>本含义是：保持适度的宏观税负水平是促</a:t>
            </a:r>
            <a:endParaRPr lang="en-US" altLang="zh-CN" sz="2400" dirty="0">
              <a:solidFill>
                <a:schemeClr val="bg1"/>
              </a:solidFill>
            </a:endParaRPr>
          </a:p>
          <a:p>
            <a:pPr fontAlgn="base" latinLnBrk="1">
              <a:lnSpc>
                <a:spcPct val="150000"/>
              </a:lnSpc>
            </a:pPr>
            <a:r>
              <a:rPr lang="zh-CN" altLang="en-US" sz="2400" dirty="0">
                <a:solidFill>
                  <a:schemeClr val="bg1"/>
                </a:solidFill>
              </a:rPr>
              <a:t>进经济增长的一个重要条件。拉弗曲线提</a:t>
            </a:r>
            <a:endParaRPr lang="en-US" altLang="zh-CN" sz="2400" dirty="0">
              <a:solidFill>
                <a:schemeClr val="bg1"/>
              </a:solidFill>
            </a:endParaRPr>
          </a:p>
          <a:p>
            <a:pPr fontAlgn="base" latinLnBrk="1">
              <a:lnSpc>
                <a:spcPct val="150000"/>
              </a:lnSpc>
            </a:pPr>
            <a:r>
              <a:rPr lang="zh-CN" altLang="en-US" sz="2400" dirty="0">
                <a:solidFill>
                  <a:schemeClr val="bg1"/>
                </a:solidFill>
              </a:rPr>
              <a:t>示各国政府：征税有“禁区”，要注意涵</a:t>
            </a:r>
            <a:endParaRPr lang="en-US" altLang="zh-CN" sz="2400" dirty="0">
              <a:solidFill>
                <a:schemeClr val="bg1"/>
              </a:solidFill>
            </a:endParaRPr>
          </a:p>
          <a:p>
            <a:pPr fontAlgn="base" latinLnBrk="1">
              <a:lnSpc>
                <a:spcPct val="150000"/>
              </a:lnSpc>
            </a:pPr>
            <a:r>
              <a:rPr lang="zh-CN" altLang="en-US" sz="2400" dirty="0">
                <a:solidFill>
                  <a:schemeClr val="bg1"/>
                </a:solidFill>
              </a:rPr>
              <a:t>养税源。</a:t>
            </a:r>
          </a:p>
        </p:txBody>
      </p:sp>
      <p:pic>
        <p:nvPicPr>
          <p:cNvPr id="8" name="图片 7">
            <a:extLst>
              <a:ext uri="{FF2B5EF4-FFF2-40B4-BE49-F238E27FC236}">
                <a16:creationId xmlns:a16="http://schemas.microsoft.com/office/drawing/2014/main" id="{A2A98C6C-83D9-4CCC-867A-EB8700D76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4640" y="1614196"/>
            <a:ext cx="3664340" cy="3629607"/>
          </a:xfrm>
          <a:prstGeom prst="rect">
            <a:avLst/>
          </a:prstGeom>
        </p:spPr>
      </p:pic>
    </p:spTree>
    <p:extLst>
      <p:ext uri="{BB962C8B-B14F-4D97-AF65-F5344CB8AC3E}">
        <p14:creationId xmlns:p14="http://schemas.microsoft.com/office/powerpoint/2010/main" val="153233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183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(2017</a:t>
            </a:r>
            <a:r>
              <a:rPr lang="zh-CN" altLang="en-US" sz="2400" dirty="0">
                <a:solidFill>
                  <a:schemeClr val="bg1"/>
                </a:solidFill>
              </a:rPr>
              <a:t>年</a:t>
            </a:r>
            <a:r>
              <a:rPr lang="en-US" altLang="zh-CN" sz="2400" dirty="0">
                <a:solidFill>
                  <a:schemeClr val="bg1"/>
                </a:solidFill>
              </a:rPr>
              <a:t>·</a:t>
            </a:r>
            <a:r>
              <a:rPr lang="zh-CN" altLang="en-US" sz="2400" dirty="0">
                <a:solidFill>
                  <a:schemeClr val="bg1"/>
                </a:solidFill>
              </a:rPr>
              <a:t>多选题</a:t>
            </a:r>
            <a:r>
              <a:rPr lang="en-US" altLang="zh-CN" sz="2400" dirty="0">
                <a:solidFill>
                  <a:schemeClr val="bg1"/>
                </a:solidFill>
              </a:rPr>
              <a:t>)</a:t>
            </a:r>
            <a:r>
              <a:rPr lang="zh-CN" altLang="en-US" sz="2400" dirty="0">
                <a:solidFill>
                  <a:schemeClr val="bg1"/>
                </a:solidFill>
              </a:rPr>
              <a:t>增值税的优点有</a:t>
            </a:r>
            <a:r>
              <a:rPr lang="en-US" altLang="zh-CN" sz="2400" dirty="0">
                <a:solidFill>
                  <a:schemeClr val="bg1"/>
                </a:solidFill>
              </a:rPr>
              <a:t>(    )</a:t>
            </a:r>
            <a:r>
              <a:rPr lang="zh-CN" altLang="en-US" sz="2400" dirty="0">
                <a:solidFill>
                  <a:schemeClr val="bg1"/>
                </a:solidFill>
              </a:rPr>
              <a:t>。</a:t>
            </a:r>
            <a:br>
              <a:rPr lang="zh-CN" altLang="en-US" sz="2400" dirty="0">
                <a:solidFill>
                  <a:schemeClr val="bg1"/>
                </a:solidFill>
              </a:rPr>
            </a:br>
            <a:r>
              <a:rPr lang="en-US" altLang="zh-CN" sz="2400" dirty="0">
                <a:solidFill>
                  <a:schemeClr val="bg1"/>
                </a:solidFill>
              </a:rPr>
              <a:t>A.</a:t>
            </a:r>
            <a:r>
              <a:rPr lang="zh-CN" altLang="en-US" sz="2400" dirty="0">
                <a:solidFill>
                  <a:schemeClr val="bg1"/>
                </a:solidFill>
              </a:rPr>
              <a:t>能够平衡税负，促进公平竞争</a:t>
            </a:r>
            <a:br>
              <a:rPr lang="zh-CN" altLang="en-US" sz="2400" dirty="0">
                <a:solidFill>
                  <a:schemeClr val="bg1"/>
                </a:solidFill>
              </a:rPr>
            </a:br>
            <a:r>
              <a:rPr lang="en-US" altLang="zh-CN" sz="2400" dirty="0">
                <a:solidFill>
                  <a:schemeClr val="bg1"/>
                </a:solidFill>
              </a:rPr>
              <a:t>B.</a:t>
            </a:r>
            <a:r>
              <a:rPr lang="zh-CN" altLang="en-US" sz="2400" dirty="0">
                <a:solidFill>
                  <a:schemeClr val="bg1"/>
                </a:solidFill>
              </a:rPr>
              <a:t>便于对出口商品退税</a:t>
            </a:r>
            <a:br>
              <a:rPr lang="zh-CN" altLang="en-US" sz="2400" dirty="0">
                <a:solidFill>
                  <a:schemeClr val="bg1"/>
                </a:solidFill>
              </a:rPr>
            </a:br>
            <a:r>
              <a:rPr lang="en-US" altLang="zh-CN" sz="2400" dirty="0">
                <a:solidFill>
                  <a:schemeClr val="bg1"/>
                </a:solidFill>
              </a:rPr>
              <a:t>C.</a:t>
            </a:r>
            <a:r>
              <a:rPr lang="zh-CN" altLang="en-US" sz="2400" dirty="0">
                <a:solidFill>
                  <a:schemeClr val="bg1"/>
                </a:solidFill>
              </a:rPr>
              <a:t>在组织财政收入上具有稳定性和及时性</a:t>
            </a:r>
            <a:br>
              <a:rPr lang="zh-CN" altLang="en-US" sz="2400" dirty="0">
                <a:solidFill>
                  <a:schemeClr val="bg1"/>
                </a:solidFill>
              </a:rPr>
            </a:br>
            <a:r>
              <a:rPr lang="en-US" altLang="zh-CN" sz="2400" dirty="0">
                <a:solidFill>
                  <a:schemeClr val="bg1"/>
                </a:solidFill>
              </a:rPr>
              <a:t>D.</a:t>
            </a:r>
            <a:r>
              <a:rPr lang="zh-CN" altLang="en-US" sz="2400" dirty="0">
                <a:solidFill>
                  <a:schemeClr val="bg1"/>
                </a:solidFill>
              </a:rPr>
              <a:t>税收征管可以互相制约，交叉审计</a:t>
            </a:r>
            <a:br>
              <a:rPr lang="zh-CN" altLang="en-US" sz="2400" dirty="0">
                <a:solidFill>
                  <a:schemeClr val="bg1"/>
                </a:solidFill>
              </a:rPr>
            </a:br>
            <a:r>
              <a:rPr lang="en-US" altLang="zh-CN" sz="2400" dirty="0">
                <a:solidFill>
                  <a:schemeClr val="bg1"/>
                </a:solidFill>
              </a:rPr>
              <a:t>E.</a:t>
            </a:r>
            <a:r>
              <a:rPr lang="zh-CN" altLang="en-US" sz="2400" dirty="0">
                <a:solidFill>
                  <a:schemeClr val="bg1"/>
                </a:solidFill>
              </a:rPr>
              <a:t>税负不易转嫁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923942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78313"/>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【2018 </a:t>
            </a:r>
            <a:r>
              <a:rPr lang="zh-CN" altLang="en-US" sz="2400" dirty="0">
                <a:solidFill>
                  <a:schemeClr val="bg1"/>
                </a:solidFill>
              </a:rPr>
              <a:t>年真题：多选题</a:t>
            </a:r>
            <a:r>
              <a:rPr lang="en-US" altLang="zh-CN" sz="2400" dirty="0">
                <a:solidFill>
                  <a:schemeClr val="bg1"/>
                </a:solidFill>
              </a:rPr>
              <a:t>】</a:t>
            </a:r>
            <a:r>
              <a:rPr lang="zh-CN" altLang="en-US" sz="2400" dirty="0">
                <a:solidFill>
                  <a:schemeClr val="bg1"/>
                </a:solidFill>
              </a:rPr>
              <a:t>下列商品和服务中，适用增值税税率 </a:t>
            </a:r>
            <a:r>
              <a:rPr lang="en-US" altLang="zh-CN" sz="2400" dirty="0">
                <a:solidFill>
                  <a:schemeClr val="bg1"/>
                </a:solidFill>
              </a:rPr>
              <a:t>9%</a:t>
            </a:r>
            <a:r>
              <a:rPr lang="zh-CN" altLang="en-US" sz="2400" dirty="0">
                <a:solidFill>
                  <a:schemeClr val="bg1"/>
                </a:solidFill>
              </a:rPr>
              <a:t>的有</a:t>
            </a:r>
            <a:r>
              <a:rPr lang="en-US" altLang="zh-CN" sz="2400" dirty="0">
                <a:solidFill>
                  <a:schemeClr val="bg1"/>
                </a:solidFill>
              </a:rPr>
              <a:t>()</a:t>
            </a:r>
            <a:r>
              <a:rPr lang="zh-CN" altLang="en-US" sz="2400" dirty="0">
                <a:solidFill>
                  <a:schemeClr val="bg1"/>
                </a:solidFill>
              </a:rPr>
              <a:t>。</a:t>
            </a:r>
          </a:p>
          <a:p>
            <a:pPr fontAlgn="base" latinLnBrk="1">
              <a:lnSpc>
                <a:spcPct val="150000"/>
              </a:lnSpc>
            </a:pPr>
            <a:r>
              <a:rPr lang="en-US" altLang="zh-CN" sz="2400" dirty="0">
                <a:solidFill>
                  <a:schemeClr val="bg1"/>
                </a:solidFill>
              </a:rPr>
              <a:t>A. </a:t>
            </a:r>
            <a:r>
              <a:rPr lang="zh-CN" altLang="en-US" sz="2400" dirty="0">
                <a:solidFill>
                  <a:schemeClr val="bg1"/>
                </a:solidFill>
              </a:rPr>
              <a:t>生活服务</a:t>
            </a:r>
          </a:p>
          <a:p>
            <a:pPr fontAlgn="base" latinLnBrk="1">
              <a:lnSpc>
                <a:spcPct val="150000"/>
              </a:lnSpc>
            </a:pPr>
            <a:r>
              <a:rPr lang="en-US" altLang="zh-CN" sz="2400" dirty="0">
                <a:solidFill>
                  <a:schemeClr val="bg1"/>
                </a:solidFill>
              </a:rPr>
              <a:t>B. </a:t>
            </a:r>
            <a:r>
              <a:rPr lang="zh-CN" altLang="en-US" sz="2400" dirty="0">
                <a:solidFill>
                  <a:schemeClr val="bg1"/>
                </a:solidFill>
              </a:rPr>
              <a:t>交通运输服务</a:t>
            </a:r>
          </a:p>
          <a:p>
            <a:pPr fontAlgn="base" latinLnBrk="1">
              <a:lnSpc>
                <a:spcPct val="150000"/>
              </a:lnSpc>
            </a:pPr>
            <a:r>
              <a:rPr lang="en-US" altLang="zh-CN" sz="2400" dirty="0">
                <a:solidFill>
                  <a:schemeClr val="bg1"/>
                </a:solidFill>
              </a:rPr>
              <a:t>C. </a:t>
            </a:r>
            <a:r>
              <a:rPr lang="zh-CN" altLang="en-US" sz="2400" dirty="0">
                <a:solidFill>
                  <a:schemeClr val="bg1"/>
                </a:solidFill>
              </a:rPr>
              <a:t>二甲醚</a:t>
            </a:r>
          </a:p>
          <a:p>
            <a:pPr fontAlgn="base" latinLnBrk="1">
              <a:lnSpc>
                <a:spcPct val="150000"/>
              </a:lnSpc>
            </a:pPr>
            <a:r>
              <a:rPr lang="en-US" altLang="zh-CN" sz="2400" dirty="0">
                <a:solidFill>
                  <a:schemeClr val="bg1"/>
                </a:solidFill>
              </a:rPr>
              <a:t>D. </a:t>
            </a:r>
            <a:r>
              <a:rPr lang="zh-CN" altLang="en-US" sz="2400" dirty="0">
                <a:solidFill>
                  <a:schemeClr val="bg1"/>
                </a:solidFill>
              </a:rPr>
              <a:t>杂志</a:t>
            </a:r>
          </a:p>
          <a:p>
            <a:pPr fontAlgn="base" latinLnBrk="1">
              <a:lnSpc>
                <a:spcPct val="150000"/>
              </a:lnSpc>
            </a:pPr>
            <a:r>
              <a:rPr lang="en-US" altLang="zh-CN" sz="2400" dirty="0">
                <a:solidFill>
                  <a:schemeClr val="bg1"/>
                </a:solidFill>
              </a:rPr>
              <a:t>E. </a:t>
            </a:r>
            <a:r>
              <a:rPr lang="zh-CN" altLang="en-US" sz="2400" dirty="0">
                <a:solidFill>
                  <a:schemeClr val="bg1"/>
                </a:solidFill>
              </a:rPr>
              <a:t>邮政服务</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27766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740307"/>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例题：单选题</a:t>
            </a:r>
            <a:r>
              <a:rPr lang="en-US" altLang="zh-CN" sz="2400" dirty="0">
                <a:solidFill>
                  <a:schemeClr val="bg1"/>
                </a:solidFill>
              </a:rPr>
              <a:t>】</a:t>
            </a:r>
            <a:r>
              <a:rPr lang="zh-CN" altLang="en-US" sz="2400" dirty="0">
                <a:solidFill>
                  <a:schemeClr val="bg1"/>
                </a:solidFill>
              </a:rPr>
              <a:t>某商场为增值税一般纳税人，购销货物的增值税税率为 </a:t>
            </a:r>
            <a:r>
              <a:rPr lang="en-US" altLang="zh-CN" sz="2400" dirty="0">
                <a:solidFill>
                  <a:schemeClr val="bg1"/>
                </a:solidFill>
              </a:rPr>
              <a:t>13%</a:t>
            </a:r>
            <a:r>
              <a:rPr lang="zh-CN" altLang="en-US" sz="2400" dirty="0">
                <a:solidFill>
                  <a:schemeClr val="bg1"/>
                </a:solidFill>
              </a:rPr>
              <a:t>。</a:t>
            </a:r>
            <a:r>
              <a:rPr lang="en-US" altLang="zh-CN" sz="2400" dirty="0">
                <a:solidFill>
                  <a:schemeClr val="bg1"/>
                </a:solidFill>
              </a:rPr>
              <a:t>2019 </a:t>
            </a:r>
            <a:r>
              <a:rPr lang="zh-CN" altLang="en-US" sz="2400" dirty="0">
                <a:solidFill>
                  <a:schemeClr val="bg1"/>
                </a:solidFill>
              </a:rPr>
              <a:t>年 </a:t>
            </a:r>
            <a:r>
              <a:rPr lang="en-US" altLang="zh-CN" sz="2400" dirty="0">
                <a:solidFill>
                  <a:schemeClr val="bg1"/>
                </a:solidFill>
              </a:rPr>
              <a:t>5 </a:t>
            </a:r>
            <a:r>
              <a:rPr lang="zh-CN" altLang="en-US" sz="2400" dirty="0">
                <a:solidFill>
                  <a:schemeClr val="bg1"/>
                </a:solidFill>
              </a:rPr>
              <a:t>月购进货物取得的增值税专用发票上注明的货物金额为 </a:t>
            </a:r>
            <a:r>
              <a:rPr lang="en-US" altLang="zh-CN" sz="2400" dirty="0">
                <a:solidFill>
                  <a:schemeClr val="bg1"/>
                </a:solidFill>
              </a:rPr>
              <a:t>500 </a:t>
            </a:r>
            <a:r>
              <a:rPr lang="zh-CN" altLang="en-US" sz="2400" dirty="0">
                <a:solidFill>
                  <a:schemeClr val="bg1"/>
                </a:solidFill>
              </a:rPr>
              <a:t>万元，增值税为 </a:t>
            </a:r>
            <a:r>
              <a:rPr lang="en-US" altLang="zh-CN" sz="2400" dirty="0">
                <a:solidFill>
                  <a:schemeClr val="bg1"/>
                </a:solidFill>
              </a:rPr>
              <a:t>45 </a:t>
            </a:r>
            <a:r>
              <a:rPr lang="zh-CN" altLang="en-US" sz="2400" dirty="0">
                <a:solidFill>
                  <a:schemeClr val="bg1"/>
                </a:solidFill>
              </a:rPr>
              <a:t>万元</a:t>
            </a:r>
            <a:r>
              <a:rPr lang="en-US" altLang="zh-CN" sz="2400" dirty="0">
                <a:solidFill>
                  <a:schemeClr val="bg1"/>
                </a:solidFill>
              </a:rPr>
              <a:t>;</a:t>
            </a:r>
            <a:r>
              <a:rPr lang="zh-CN" altLang="en-US" sz="2400" dirty="0">
                <a:solidFill>
                  <a:schemeClr val="bg1"/>
                </a:solidFill>
              </a:rPr>
              <a:t>当期销售货物取得不含增值税价款为 </a:t>
            </a:r>
            <a:r>
              <a:rPr lang="en-US" altLang="zh-CN" sz="2400" dirty="0">
                <a:solidFill>
                  <a:schemeClr val="bg1"/>
                </a:solidFill>
              </a:rPr>
              <a:t>800 </a:t>
            </a:r>
            <a:r>
              <a:rPr lang="zh-CN" altLang="en-US" sz="2400" dirty="0">
                <a:solidFill>
                  <a:schemeClr val="bg1"/>
                </a:solidFill>
              </a:rPr>
              <a:t>万元，假设不考虑其他因素， 则该企业 </a:t>
            </a:r>
            <a:r>
              <a:rPr lang="en-US" altLang="zh-CN" sz="2400" dirty="0">
                <a:solidFill>
                  <a:schemeClr val="bg1"/>
                </a:solidFill>
              </a:rPr>
              <a:t>2019 </a:t>
            </a:r>
            <a:r>
              <a:rPr lang="zh-CN" altLang="en-US" sz="2400" dirty="0">
                <a:solidFill>
                  <a:schemeClr val="bg1"/>
                </a:solidFill>
              </a:rPr>
              <a:t>年 </a:t>
            </a:r>
            <a:r>
              <a:rPr lang="en-US" altLang="zh-CN" sz="2400" dirty="0">
                <a:solidFill>
                  <a:schemeClr val="bg1"/>
                </a:solidFill>
              </a:rPr>
              <a:t>5 </a:t>
            </a:r>
            <a:r>
              <a:rPr lang="zh-CN" altLang="en-US" sz="2400" dirty="0">
                <a:solidFill>
                  <a:schemeClr val="bg1"/>
                </a:solidFill>
              </a:rPr>
              <a:t>月份应纳增值税</a:t>
            </a:r>
            <a:r>
              <a:rPr lang="en-US" altLang="zh-CN" sz="2400" dirty="0">
                <a:solidFill>
                  <a:schemeClr val="bg1"/>
                </a:solidFill>
              </a:rPr>
              <a:t>(   )</a:t>
            </a:r>
            <a:r>
              <a:rPr lang="zh-CN" altLang="en-US" sz="2400" dirty="0">
                <a:solidFill>
                  <a:schemeClr val="bg1"/>
                </a:solidFill>
              </a:rPr>
              <a:t>万元</a:t>
            </a:r>
          </a:p>
          <a:p>
            <a:pPr fontAlgn="base" latinLnBrk="1">
              <a:lnSpc>
                <a:spcPct val="150000"/>
              </a:lnSpc>
            </a:pPr>
            <a:r>
              <a:rPr lang="en-US" altLang="zh-CN" sz="2400" dirty="0">
                <a:solidFill>
                  <a:schemeClr val="bg1"/>
                </a:solidFill>
              </a:rPr>
              <a:t>A 0</a:t>
            </a:r>
          </a:p>
          <a:p>
            <a:pPr fontAlgn="base" latinLnBrk="1">
              <a:lnSpc>
                <a:spcPct val="150000"/>
              </a:lnSpc>
            </a:pPr>
            <a:r>
              <a:rPr lang="en-US" altLang="zh-CN" sz="2400" dirty="0">
                <a:solidFill>
                  <a:schemeClr val="bg1"/>
                </a:solidFill>
              </a:rPr>
              <a:t>B 85</a:t>
            </a:r>
          </a:p>
          <a:p>
            <a:pPr fontAlgn="base" latinLnBrk="1">
              <a:lnSpc>
                <a:spcPct val="150000"/>
              </a:lnSpc>
            </a:pPr>
            <a:r>
              <a:rPr lang="en-US" altLang="zh-CN" sz="2400" dirty="0">
                <a:solidFill>
                  <a:schemeClr val="bg1"/>
                </a:solidFill>
              </a:rPr>
              <a:t>C 59</a:t>
            </a:r>
          </a:p>
          <a:p>
            <a:pPr fontAlgn="base" latinLnBrk="1">
              <a:lnSpc>
                <a:spcPct val="150000"/>
              </a:lnSpc>
            </a:pPr>
            <a:r>
              <a:rPr lang="en-US" altLang="zh-CN" sz="2400" dirty="0">
                <a:solidFill>
                  <a:schemeClr val="bg1"/>
                </a:solidFill>
              </a:rPr>
              <a:t>D 51</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4197666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416320"/>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a:t>
            </a:r>
            <a:r>
              <a:rPr lang="zh-CN" altLang="en-US" sz="2400" dirty="0">
                <a:solidFill>
                  <a:schemeClr val="bg1"/>
                </a:solidFill>
              </a:rPr>
              <a:t>答案</a:t>
            </a:r>
            <a:r>
              <a:rPr lang="en-US" altLang="zh-CN" sz="2400" dirty="0">
                <a:solidFill>
                  <a:schemeClr val="bg1"/>
                </a:solidFill>
              </a:rPr>
              <a:t>】C</a:t>
            </a:r>
          </a:p>
          <a:p>
            <a:pPr fontAlgn="base" latinLnBrk="1">
              <a:lnSpc>
                <a:spcPct val="150000"/>
              </a:lnSpc>
            </a:pPr>
            <a:r>
              <a:rPr lang="en-US" altLang="zh-CN" sz="2400" dirty="0">
                <a:solidFill>
                  <a:schemeClr val="bg1"/>
                </a:solidFill>
              </a:rPr>
              <a:t>【</a:t>
            </a:r>
            <a:r>
              <a:rPr lang="zh-CN" altLang="en-US" sz="2400" dirty="0">
                <a:solidFill>
                  <a:schemeClr val="bg1"/>
                </a:solidFill>
              </a:rPr>
              <a:t>解析</a:t>
            </a:r>
            <a:r>
              <a:rPr lang="en-US" altLang="zh-CN" sz="2400" dirty="0">
                <a:solidFill>
                  <a:schemeClr val="bg1"/>
                </a:solidFill>
              </a:rPr>
              <a:t>】</a:t>
            </a:r>
            <a:r>
              <a:rPr lang="zh-CN" altLang="en-US" sz="2400" dirty="0">
                <a:solidFill>
                  <a:schemeClr val="bg1"/>
                </a:solidFill>
              </a:rPr>
              <a:t>销项税额</a:t>
            </a:r>
            <a:r>
              <a:rPr lang="en-US" altLang="zh-CN" sz="2400" dirty="0">
                <a:solidFill>
                  <a:schemeClr val="bg1"/>
                </a:solidFill>
              </a:rPr>
              <a:t>=800 ×13%= 104 </a:t>
            </a:r>
            <a:r>
              <a:rPr lang="zh-CN" altLang="en-US" sz="2400" dirty="0">
                <a:solidFill>
                  <a:schemeClr val="bg1"/>
                </a:solidFill>
              </a:rPr>
              <a:t>万元</a:t>
            </a:r>
            <a:endParaRPr lang="en-US" altLang="zh-CN" sz="2400" dirty="0">
              <a:solidFill>
                <a:schemeClr val="bg1"/>
              </a:solidFill>
            </a:endParaRPr>
          </a:p>
          <a:p>
            <a:pPr fontAlgn="base" latinLnBrk="1">
              <a:lnSpc>
                <a:spcPct val="150000"/>
              </a:lnSpc>
            </a:pPr>
            <a:r>
              <a:rPr lang="zh-CN" altLang="en-US" sz="2400" dirty="0">
                <a:solidFill>
                  <a:schemeClr val="bg1"/>
                </a:solidFill>
              </a:rPr>
              <a:t>进项税额</a:t>
            </a:r>
            <a:r>
              <a:rPr lang="en-US" altLang="zh-CN" sz="2400" dirty="0">
                <a:solidFill>
                  <a:schemeClr val="bg1"/>
                </a:solidFill>
              </a:rPr>
              <a:t>=45 </a:t>
            </a:r>
            <a:r>
              <a:rPr lang="zh-CN" altLang="en-US" sz="2400" dirty="0">
                <a:solidFill>
                  <a:schemeClr val="bg1"/>
                </a:solidFill>
              </a:rPr>
              <a:t>万元</a:t>
            </a:r>
            <a:endParaRPr lang="en-US" altLang="zh-CN" sz="2400" dirty="0">
              <a:solidFill>
                <a:schemeClr val="bg1"/>
              </a:solidFill>
            </a:endParaRPr>
          </a:p>
          <a:p>
            <a:pPr fontAlgn="base" latinLnBrk="1">
              <a:lnSpc>
                <a:spcPct val="150000"/>
              </a:lnSpc>
            </a:pPr>
            <a:r>
              <a:rPr lang="zh-CN" altLang="en-US" sz="2400" dirty="0">
                <a:solidFill>
                  <a:schemeClr val="bg1"/>
                </a:solidFill>
              </a:rPr>
              <a:t>当期应纳增值税额</a:t>
            </a:r>
            <a:r>
              <a:rPr lang="en-US" altLang="zh-CN" sz="2400" dirty="0">
                <a:solidFill>
                  <a:schemeClr val="bg1"/>
                </a:solidFill>
              </a:rPr>
              <a:t>=104-45=59 </a:t>
            </a:r>
            <a:r>
              <a:rPr lang="zh-CN" altLang="en-US" sz="2400" dirty="0">
                <a:solidFill>
                  <a:schemeClr val="bg1"/>
                </a:solidFill>
              </a:rPr>
              <a:t>万元</a:t>
            </a:r>
          </a:p>
          <a:p>
            <a:pPr fontAlgn="base" latinLnBrk="1"/>
            <a:br>
              <a:rPr lang="zh-CN" altLang="en-US" sz="2400" dirty="0">
                <a:solidFill>
                  <a:schemeClr val="bg1"/>
                </a:solidFill>
              </a:rPr>
            </a:b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12952839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二、消费税</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、消费税是对特定消费品和消费行为征收的一种税。</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、征税范围和纳税人</a:t>
            </a:r>
            <a:br>
              <a:rPr lang="zh-CN" altLang="en-US" sz="2400" dirty="0">
                <a:solidFill>
                  <a:schemeClr val="bg1"/>
                </a:solidFill>
              </a:rPr>
            </a:br>
            <a:r>
              <a:rPr lang="zh-CN" altLang="en-US" sz="2400" dirty="0">
                <a:solidFill>
                  <a:schemeClr val="bg1"/>
                </a:solidFill>
              </a:rPr>
              <a:t>消费税采取列举征税办法。即列入征税目录的消费品征税。</a:t>
            </a:r>
          </a:p>
          <a:p>
            <a:pPr fontAlgn="base" latinLnBrk="1">
              <a:lnSpc>
                <a:spcPct val="150000"/>
              </a:lnSpc>
            </a:pPr>
            <a:r>
              <a:rPr lang="zh-CN" altLang="en-US" sz="2400" dirty="0">
                <a:solidFill>
                  <a:schemeClr val="bg1"/>
                </a:solidFill>
              </a:rPr>
              <a:t>在我国境内生产、委托加工和进口应税消费品的单位和个人，为消费税的纳税义务人。</a:t>
            </a:r>
          </a:p>
          <a:p>
            <a:pPr fontAlgn="base" latinLnBrk="1">
              <a:lnSpc>
                <a:spcPct val="150000"/>
              </a:lnSpc>
            </a:pPr>
            <a:r>
              <a:rPr lang="en-US" altLang="zh-CN" sz="2400" dirty="0">
                <a:solidFill>
                  <a:schemeClr val="bg1"/>
                </a:solidFill>
              </a:rPr>
              <a:t>3</a:t>
            </a:r>
            <a:r>
              <a:rPr lang="zh-CN" altLang="en-US" sz="2400" dirty="0">
                <a:solidFill>
                  <a:schemeClr val="bg1"/>
                </a:solidFill>
              </a:rPr>
              <a:t>、税目和税率</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）税目：</a:t>
            </a:r>
            <a:r>
              <a:rPr lang="en-US" altLang="zh-CN" sz="2400" dirty="0">
                <a:solidFill>
                  <a:schemeClr val="bg1"/>
                </a:solidFill>
              </a:rPr>
              <a:t>15 </a:t>
            </a:r>
            <a:r>
              <a:rPr lang="zh-CN" altLang="en-US" sz="2400" dirty="0">
                <a:solidFill>
                  <a:schemeClr val="bg1"/>
                </a:solidFill>
              </a:rPr>
              <a:t>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）税率</a:t>
            </a:r>
            <a:r>
              <a:rPr lang="en-US" altLang="zh-CN" sz="2400" dirty="0">
                <a:solidFill>
                  <a:schemeClr val="bg1"/>
                </a:solidFill>
              </a:rPr>
              <a:t>-----</a:t>
            </a:r>
            <a:r>
              <a:rPr lang="zh-CN" altLang="en-US" sz="2400" dirty="0">
                <a:solidFill>
                  <a:schemeClr val="bg1"/>
                </a:solidFill>
              </a:rPr>
              <a:t>比例税率</a:t>
            </a:r>
            <a:r>
              <a:rPr lang="en-US" altLang="zh-CN" sz="2400" dirty="0">
                <a:solidFill>
                  <a:schemeClr val="bg1"/>
                </a:solidFill>
              </a:rPr>
              <a:t>+</a:t>
            </a:r>
            <a:r>
              <a:rPr lang="zh-CN" altLang="en-US" sz="2400" dirty="0">
                <a:solidFill>
                  <a:schemeClr val="bg1"/>
                </a:solidFill>
              </a:rPr>
              <a:t>定额税率</a:t>
            </a:r>
          </a:p>
          <a:p>
            <a:pPr fontAlgn="base" latinLnBrk="1">
              <a:lnSpc>
                <a:spcPct val="150000"/>
              </a:lnSpc>
            </a:pPr>
            <a:endParaRPr lang="zh-CN" altLang="en-US" sz="2400" dirty="0">
              <a:solidFill>
                <a:schemeClr val="bg1"/>
              </a:solidFill>
            </a:endParaRPr>
          </a:p>
        </p:txBody>
      </p:sp>
      <p:pic>
        <p:nvPicPr>
          <p:cNvPr id="8" name="图片 7">
            <a:extLst>
              <a:ext uri="{FF2B5EF4-FFF2-40B4-BE49-F238E27FC236}">
                <a16:creationId xmlns:a16="http://schemas.microsoft.com/office/drawing/2014/main" id="{5EEB8209-84CF-4D10-BFD8-02978FBA50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1936" y="3897043"/>
            <a:ext cx="3377044" cy="2332271"/>
          </a:xfrm>
          <a:prstGeom prst="rect">
            <a:avLst/>
          </a:prstGeom>
        </p:spPr>
      </p:pic>
    </p:spTree>
    <p:extLst>
      <p:ext uri="{BB962C8B-B14F-4D97-AF65-F5344CB8AC3E}">
        <p14:creationId xmlns:p14="http://schemas.microsoft.com/office/powerpoint/2010/main" val="1797656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大多数应税消费品采用 </a:t>
            </a:r>
            <a:r>
              <a:rPr lang="en-US" altLang="zh-CN" sz="2400" dirty="0">
                <a:solidFill>
                  <a:schemeClr val="bg1"/>
                </a:solidFill>
              </a:rPr>
              <a:t>1%-56%</a:t>
            </a:r>
            <a:r>
              <a:rPr lang="zh-CN" altLang="en-US" sz="2400" dirty="0">
                <a:solidFill>
                  <a:schemeClr val="bg1"/>
                </a:solidFill>
              </a:rPr>
              <a:t>的比例税率</a:t>
            </a:r>
            <a:r>
              <a:rPr lang="en-US" altLang="zh-CN" sz="2400" dirty="0">
                <a:solidFill>
                  <a:schemeClr val="bg1"/>
                </a:solidFill>
              </a:rPr>
              <a:t>;</a:t>
            </a:r>
          </a:p>
          <a:p>
            <a:pPr fontAlgn="base" latinLnBrk="1">
              <a:lnSpc>
                <a:spcPct val="150000"/>
              </a:lnSpc>
            </a:pPr>
            <a:r>
              <a:rPr lang="zh-CN" altLang="en-US" sz="2400" dirty="0">
                <a:solidFill>
                  <a:schemeClr val="bg1"/>
                </a:solidFill>
              </a:rPr>
              <a:t>啤酒、黄酒、成品油适用定额税率</a:t>
            </a:r>
            <a:r>
              <a:rPr lang="en-US" altLang="zh-CN" sz="2400" dirty="0">
                <a:solidFill>
                  <a:schemeClr val="bg1"/>
                </a:solidFill>
              </a:rPr>
              <a:t>;</a:t>
            </a:r>
          </a:p>
          <a:p>
            <a:pPr fontAlgn="base" latinLnBrk="1">
              <a:lnSpc>
                <a:spcPct val="150000"/>
              </a:lnSpc>
            </a:pPr>
            <a:r>
              <a:rPr lang="zh-CN" altLang="en-US" sz="2400" dirty="0">
                <a:solidFill>
                  <a:schemeClr val="bg1"/>
                </a:solidFill>
              </a:rPr>
              <a:t>白酒和卷烟实行定额税率与比例税率相结合的复合计税。</a:t>
            </a:r>
          </a:p>
          <a:p>
            <a:pPr fontAlgn="base" latinLnBrk="1">
              <a:lnSpc>
                <a:spcPct val="150000"/>
              </a:lnSpc>
            </a:pPr>
            <a:r>
              <a:rPr lang="en-US" altLang="zh-CN" sz="2400" dirty="0">
                <a:solidFill>
                  <a:schemeClr val="bg1"/>
                </a:solidFill>
              </a:rPr>
              <a:t>4</a:t>
            </a:r>
            <a:r>
              <a:rPr lang="zh-CN" altLang="en-US" sz="2400" dirty="0">
                <a:solidFill>
                  <a:schemeClr val="bg1"/>
                </a:solidFill>
              </a:rPr>
              <a:t>、计税方法：</a:t>
            </a:r>
          </a:p>
          <a:p>
            <a:pPr fontAlgn="base" latinLnBrk="1">
              <a:lnSpc>
                <a:spcPct val="150000"/>
              </a:lnSpc>
            </a:pPr>
            <a:r>
              <a:rPr lang="zh-CN" altLang="en-US" sz="2400" dirty="0">
                <a:solidFill>
                  <a:schemeClr val="bg1"/>
                </a:solidFill>
              </a:rPr>
              <a:t>从价定率</a:t>
            </a:r>
            <a:r>
              <a:rPr lang="en-US" altLang="zh-CN" sz="2400" dirty="0">
                <a:solidFill>
                  <a:schemeClr val="bg1"/>
                </a:solidFill>
              </a:rPr>
              <a:t>;</a:t>
            </a:r>
            <a:r>
              <a:rPr lang="zh-CN" altLang="en-US" sz="2400" dirty="0">
                <a:solidFill>
                  <a:schemeClr val="bg1"/>
                </a:solidFill>
              </a:rPr>
              <a:t>从量定额</a:t>
            </a:r>
            <a:r>
              <a:rPr lang="en-US" altLang="zh-CN" sz="2400" dirty="0">
                <a:solidFill>
                  <a:schemeClr val="bg1"/>
                </a:solidFill>
              </a:rPr>
              <a:t>;</a:t>
            </a:r>
            <a:r>
              <a:rPr lang="zh-CN" altLang="en-US" sz="2400" dirty="0">
                <a:solidFill>
                  <a:schemeClr val="bg1"/>
                </a:solidFill>
              </a:rPr>
              <a:t>从价定率和从量定额复合计税</a:t>
            </a:r>
            <a:r>
              <a:rPr lang="en-US" altLang="zh-CN" sz="2400" dirty="0">
                <a:solidFill>
                  <a:schemeClr val="bg1"/>
                </a:solidFill>
              </a:rPr>
              <a:t>(</a:t>
            </a:r>
            <a:r>
              <a:rPr lang="zh-CN" altLang="en-US" sz="2400" dirty="0">
                <a:solidFill>
                  <a:schemeClr val="bg1"/>
                </a:solidFill>
              </a:rPr>
              <a:t>卷烟、白酒</a:t>
            </a:r>
            <a:r>
              <a:rPr lang="en-US" altLang="zh-CN" sz="2400" dirty="0">
                <a:solidFill>
                  <a:schemeClr val="bg1"/>
                </a:solidFill>
              </a:rPr>
              <a:t>)</a:t>
            </a:r>
          </a:p>
          <a:p>
            <a:pPr fontAlgn="base" latinLnBrk="1">
              <a:lnSpc>
                <a:spcPct val="150000"/>
              </a:lnSpc>
            </a:pPr>
            <a:r>
              <a:rPr lang="en-US" altLang="zh-CN" sz="2400" dirty="0">
                <a:solidFill>
                  <a:schemeClr val="bg1"/>
                </a:solidFill>
              </a:rPr>
              <a:t>【2018 </a:t>
            </a:r>
            <a:r>
              <a:rPr lang="zh-CN" altLang="en-US" sz="2400" dirty="0">
                <a:solidFill>
                  <a:schemeClr val="bg1"/>
                </a:solidFill>
              </a:rPr>
              <a:t>年真题：多选择</a:t>
            </a:r>
            <a:r>
              <a:rPr lang="en-US" altLang="zh-CN" sz="2400" dirty="0">
                <a:solidFill>
                  <a:schemeClr val="bg1"/>
                </a:solidFill>
              </a:rPr>
              <a:t>】</a:t>
            </a:r>
            <a:r>
              <a:rPr lang="zh-CN" altLang="en-US" sz="2400" dirty="0">
                <a:solidFill>
                  <a:schemeClr val="bg1"/>
                </a:solidFill>
              </a:rPr>
              <a:t>下列产品中属于应征消费税税目的是</a:t>
            </a:r>
            <a:r>
              <a:rPr lang="en-US" altLang="zh-CN" sz="2400" dirty="0">
                <a:solidFill>
                  <a:schemeClr val="bg1"/>
                </a:solidFill>
              </a:rPr>
              <a:t>(    )</a:t>
            </a:r>
          </a:p>
          <a:p>
            <a:pPr fontAlgn="base" latinLnBrk="1">
              <a:lnSpc>
                <a:spcPct val="150000"/>
              </a:lnSpc>
            </a:pPr>
            <a:r>
              <a:rPr lang="en-US" altLang="zh-CN" sz="2400" dirty="0">
                <a:solidFill>
                  <a:schemeClr val="bg1"/>
                </a:solidFill>
              </a:rPr>
              <a:t>A. </a:t>
            </a:r>
            <a:r>
              <a:rPr lang="zh-CN" altLang="en-US" sz="2400" dirty="0">
                <a:solidFill>
                  <a:schemeClr val="bg1"/>
                </a:solidFill>
              </a:rPr>
              <a:t>游艇      </a:t>
            </a:r>
            <a:r>
              <a:rPr lang="en-US" altLang="zh-CN" sz="2400" dirty="0">
                <a:solidFill>
                  <a:schemeClr val="bg1"/>
                </a:solidFill>
              </a:rPr>
              <a:t>B. </a:t>
            </a:r>
            <a:r>
              <a:rPr lang="zh-CN" altLang="en-US" sz="2400" dirty="0">
                <a:solidFill>
                  <a:schemeClr val="bg1"/>
                </a:solidFill>
              </a:rPr>
              <a:t>高尔夫球</a:t>
            </a:r>
          </a:p>
          <a:p>
            <a:pPr fontAlgn="base" latinLnBrk="1">
              <a:lnSpc>
                <a:spcPct val="150000"/>
              </a:lnSpc>
            </a:pPr>
            <a:r>
              <a:rPr lang="en-US" altLang="zh-CN" sz="2400" dirty="0">
                <a:solidFill>
                  <a:schemeClr val="bg1"/>
                </a:solidFill>
              </a:rPr>
              <a:t>C. </a:t>
            </a:r>
            <a:r>
              <a:rPr lang="zh-CN" altLang="en-US" sz="2400" dirty="0">
                <a:solidFill>
                  <a:schemeClr val="bg1"/>
                </a:solidFill>
              </a:rPr>
              <a:t>卡车      </a:t>
            </a:r>
            <a:r>
              <a:rPr lang="en-US" altLang="zh-CN" sz="2400" dirty="0">
                <a:solidFill>
                  <a:schemeClr val="bg1"/>
                </a:solidFill>
              </a:rPr>
              <a:t>D. </a:t>
            </a:r>
            <a:r>
              <a:rPr lang="zh-CN" altLang="en-US" sz="2400" dirty="0">
                <a:solidFill>
                  <a:schemeClr val="bg1"/>
                </a:solidFill>
              </a:rPr>
              <a:t>涂料</a:t>
            </a:r>
          </a:p>
          <a:p>
            <a:pPr fontAlgn="base" latinLnBrk="1">
              <a:lnSpc>
                <a:spcPct val="150000"/>
              </a:lnSpc>
            </a:pPr>
            <a:r>
              <a:rPr lang="en-US" altLang="zh-CN" sz="2400" dirty="0">
                <a:solidFill>
                  <a:schemeClr val="bg1"/>
                </a:solidFill>
              </a:rPr>
              <a:t>E. </a:t>
            </a:r>
            <a:r>
              <a:rPr lang="zh-CN" altLang="en-US" sz="2400" dirty="0">
                <a:solidFill>
                  <a:schemeClr val="bg1"/>
                </a:solidFill>
              </a:rPr>
              <a:t>电池</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6496519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500983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三、关税</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、关税是海关依法对进出境货物、物品征收的一种税。</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、征税对象</a:t>
            </a:r>
            <a:br>
              <a:rPr lang="zh-CN" altLang="en-US" sz="2400" dirty="0">
                <a:solidFill>
                  <a:schemeClr val="bg1"/>
                </a:solidFill>
              </a:rPr>
            </a:br>
            <a:r>
              <a:rPr lang="zh-CN" altLang="en-US" sz="2400" dirty="0">
                <a:solidFill>
                  <a:schemeClr val="bg1"/>
                </a:solidFill>
              </a:rPr>
              <a:t>准许进出境的货物和物品。</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、纳税人</a:t>
            </a:r>
            <a:endParaRPr lang="en-US" altLang="zh-CN" sz="2400" dirty="0">
              <a:solidFill>
                <a:schemeClr val="bg1"/>
              </a:solidFill>
            </a:endParaRPr>
          </a:p>
          <a:p>
            <a:pPr fontAlgn="base" latinLnBrk="1">
              <a:lnSpc>
                <a:spcPct val="150000"/>
              </a:lnSpc>
            </a:pPr>
            <a:r>
              <a:rPr lang="zh-CN" altLang="en-US" sz="2400" dirty="0">
                <a:solidFill>
                  <a:schemeClr val="bg1"/>
                </a:solidFill>
              </a:rPr>
              <a:t>进口货物的收货人</a:t>
            </a:r>
            <a:endParaRPr lang="en-US" altLang="zh-CN" sz="2400" dirty="0">
              <a:solidFill>
                <a:schemeClr val="bg1"/>
              </a:solidFill>
            </a:endParaRPr>
          </a:p>
          <a:p>
            <a:pPr fontAlgn="base" latinLnBrk="1">
              <a:lnSpc>
                <a:spcPct val="150000"/>
              </a:lnSpc>
            </a:pPr>
            <a:r>
              <a:rPr lang="zh-CN" altLang="en-US" sz="2400" dirty="0">
                <a:solidFill>
                  <a:schemeClr val="bg1"/>
                </a:solidFill>
              </a:rPr>
              <a:t>出口货物的发货人</a:t>
            </a:r>
            <a:endParaRPr lang="en-US" altLang="zh-CN" sz="2400" dirty="0">
              <a:solidFill>
                <a:schemeClr val="bg1"/>
              </a:solidFill>
            </a:endParaRPr>
          </a:p>
          <a:p>
            <a:pPr fontAlgn="base" latinLnBrk="1">
              <a:lnSpc>
                <a:spcPct val="150000"/>
              </a:lnSpc>
            </a:pPr>
            <a:r>
              <a:rPr lang="zh-CN" altLang="en-US" sz="2400" dirty="0">
                <a:solidFill>
                  <a:schemeClr val="bg1"/>
                </a:solidFill>
              </a:rPr>
              <a:t>进出境物品的所有人</a:t>
            </a:r>
            <a:endParaRPr lang="en-US" altLang="zh-CN" sz="2400" dirty="0">
              <a:solidFill>
                <a:schemeClr val="bg1"/>
              </a:solidFill>
            </a:endParaRPr>
          </a:p>
          <a:p>
            <a:pPr fontAlgn="base" latinLnBrk="1">
              <a:lnSpc>
                <a:spcPct val="150000"/>
              </a:lnSpc>
            </a:pPr>
            <a:r>
              <a:rPr lang="en-US" altLang="zh-CN" sz="2400" dirty="0">
                <a:solidFill>
                  <a:schemeClr val="bg1"/>
                </a:solidFill>
              </a:rPr>
              <a:t>4</a:t>
            </a:r>
            <a:r>
              <a:rPr lang="zh-CN" altLang="en-US" sz="2400" dirty="0">
                <a:solidFill>
                  <a:schemeClr val="bg1"/>
                </a:solidFill>
              </a:rPr>
              <a:t>、征税范围</a:t>
            </a:r>
            <a:endParaRPr lang="en-US" altLang="zh-CN" sz="2400" dirty="0">
              <a:solidFill>
                <a:schemeClr val="bg1"/>
              </a:solidFill>
            </a:endParaRPr>
          </a:p>
        </p:txBody>
      </p:sp>
      <p:pic>
        <p:nvPicPr>
          <p:cNvPr id="9" name="图片 8">
            <a:extLst>
              <a:ext uri="{FF2B5EF4-FFF2-40B4-BE49-F238E27FC236}">
                <a16:creationId xmlns:a16="http://schemas.microsoft.com/office/drawing/2014/main" id="{94A80F74-612A-0D70-D311-7B817B7AA1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3212284"/>
            <a:ext cx="5080000" cy="3048000"/>
          </a:xfrm>
          <a:prstGeom prst="rect">
            <a:avLst/>
          </a:prstGeom>
        </p:spPr>
      </p:pic>
    </p:spTree>
    <p:extLst>
      <p:ext uri="{BB962C8B-B14F-4D97-AF65-F5344CB8AC3E}">
        <p14:creationId xmlns:p14="http://schemas.microsoft.com/office/powerpoint/2010/main" val="3245897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829383" cy="2239844"/>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5</a:t>
            </a:r>
            <a:r>
              <a:rPr lang="zh-CN" altLang="en-US" sz="2400" dirty="0">
                <a:solidFill>
                  <a:schemeClr val="bg1"/>
                </a:solidFill>
              </a:rPr>
              <a:t>、税率</a:t>
            </a:r>
            <a:endParaRPr lang="en-US" altLang="zh-CN" sz="2400" dirty="0">
              <a:solidFill>
                <a:schemeClr val="bg1"/>
              </a:solidFill>
            </a:endParaRPr>
          </a:p>
          <a:p>
            <a:pPr fontAlgn="base" latinLnBrk="1">
              <a:lnSpc>
                <a:spcPct val="150000"/>
              </a:lnSpc>
            </a:pPr>
            <a:r>
              <a:rPr lang="en-US" altLang="zh-CN" sz="2400" dirty="0">
                <a:solidFill>
                  <a:schemeClr val="bg1"/>
                </a:solidFill>
              </a:rPr>
              <a:t>6</a:t>
            </a:r>
            <a:r>
              <a:rPr lang="zh-CN" altLang="en-US" sz="2400" dirty="0">
                <a:solidFill>
                  <a:schemeClr val="bg1"/>
                </a:solidFill>
              </a:rPr>
              <a:t>、关税完税价格和应纳税额的计算</a:t>
            </a:r>
            <a:endParaRPr lang="en-US" altLang="zh-CN" sz="2400" dirty="0">
              <a:solidFill>
                <a:schemeClr val="bg1"/>
              </a:solidFill>
            </a:endParaRPr>
          </a:p>
          <a:p>
            <a:pPr fontAlgn="base" latinLnBrk="1">
              <a:lnSpc>
                <a:spcPct val="150000"/>
              </a:lnSpc>
            </a:pPr>
            <a:r>
              <a:rPr lang="en-US" altLang="zh-CN" sz="2400" dirty="0">
                <a:solidFill>
                  <a:schemeClr val="bg1"/>
                </a:solidFill>
              </a:rPr>
              <a:t>7</a:t>
            </a:r>
            <a:r>
              <a:rPr lang="zh-CN" altLang="en-US" sz="2400" dirty="0">
                <a:solidFill>
                  <a:schemeClr val="bg1"/>
                </a:solidFill>
              </a:rPr>
              <a:t>、征收管理</a:t>
            </a:r>
            <a:endParaRPr lang="en-US" altLang="zh-CN" sz="2400" dirty="0">
              <a:solidFill>
                <a:schemeClr val="bg1"/>
              </a:solidFill>
            </a:endParaRPr>
          </a:p>
          <a:p>
            <a:pPr fontAlgn="base" latinLnBrk="1">
              <a:lnSpc>
                <a:spcPct val="150000"/>
              </a:lnSpc>
            </a:pPr>
            <a:endParaRPr lang="en-US" altLang="zh-CN" sz="2400" dirty="0">
              <a:solidFill>
                <a:schemeClr val="bg1"/>
              </a:solidFill>
            </a:endParaRPr>
          </a:p>
        </p:txBody>
      </p:sp>
    </p:spTree>
    <p:extLst>
      <p:ext uri="{BB962C8B-B14F-4D97-AF65-F5344CB8AC3E}">
        <p14:creationId xmlns:p14="http://schemas.microsoft.com/office/powerpoint/2010/main" val="2508013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44798" y="717550"/>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所得税</a:t>
            </a:r>
            <a:endParaRPr lang="en-US" altLang="zh-CN" sz="2400" dirty="0">
              <a:solidFill>
                <a:schemeClr val="bg1"/>
              </a:solidFill>
            </a:endParaRPr>
          </a:p>
          <a:p>
            <a:pPr fontAlgn="base" latinLnBrk="1">
              <a:lnSpc>
                <a:spcPct val="150000"/>
              </a:lnSpc>
            </a:pPr>
            <a:r>
              <a:rPr lang="zh-CN" altLang="en-US" sz="2400" dirty="0">
                <a:solidFill>
                  <a:schemeClr val="bg1"/>
                </a:solidFill>
              </a:rPr>
              <a:t>一、所得税的主要特点</a:t>
            </a:r>
            <a:endParaRPr lang="en-US" altLang="zh-CN" sz="2400" dirty="0">
              <a:solidFill>
                <a:schemeClr val="bg1"/>
              </a:solidFill>
            </a:endParaRPr>
          </a:p>
          <a:p>
            <a:pPr fontAlgn="base" latinLnBrk="1">
              <a:lnSpc>
                <a:spcPct val="150000"/>
              </a:lnSpc>
            </a:pPr>
            <a:r>
              <a:rPr lang="zh-CN" altLang="en-US" sz="2400" dirty="0">
                <a:solidFill>
                  <a:schemeClr val="bg1"/>
                </a:solidFill>
              </a:rPr>
              <a:t>对所有以所得为课税对象的税种的总称</a:t>
            </a:r>
            <a:br>
              <a:rPr lang="zh-CN" altLang="en-US" sz="2400" dirty="0">
                <a:solidFill>
                  <a:schemeClr val="bg1"/>
                </a:solidFill>
              </a:rPr>
            </a:br>
            <a:r>
              <a:rPr lang="zh-CN" altLang="en-US" sz="2400" dirty="0">
                <a:solidFill>
                  <a:schemeClr val="bg1"/>
                </a:solidFill>
              </a:rPr>
              <a:t>税负相对比较公平；所得税类以纳税人的应税所得额为计税依据；税源可靠、收入具有弹性。</a:t>
            </a:r>
            <a:endParaRPr lang="en-US" altLang="zh-CN" sz="2400" dirty="0">
              <a:solidFill>
                <a:schemeClr val="bg1"/>
              </a:solidFill>
            </a:endParaRPr>
          </a:p>
          <a:p>
            <a:pPr fontAlgn="base" latinLnBrk="1">
              <a:lnSpc>
                <a:spcPct val="150000"/>
              </a:lnSpc>
            </a:pPr>
            <a:r>
              <a:rPr lang="zh-CN" altLang="en-US" sz="2400" dirty="0">
                <a:solidFill>
                  <a:schemeClr val="bg1"/>
                </a:solidFill>
              </a:rPr>
              <a:t>二、企业所得税</a:t>
            </a:r>
            <a:endParaRPr lang="en-US" altLang="zh-CN" sz="2400" dirty="0">
              <a:solidFill>
                <a:schemeClr val="bg1"/>
              </a:solidFill>
            </a:endParaRPr>
          </a:p>
          <a:p>
            <a:pPr fontAlgn="base" latinLnBrk="1">
              <a:lnSpc>
                <a:spcPct val="150000"/>
              </a:lnSpc>
            </a:pPr>
            <a:r>
              <a:rPr lang="zh-CN" altLang="en-US" sz="2400" dirty="0">
                <a:solidFill>
                  <a:schemeClr val="bg1"/>
                </a:solidFill>
              </a:rPr>
              <a:t>企业所得税是对在中华人民共和国境内的企业和其他取得收入的组织，就其生产、经营所得和其他所得征收的一种税。</a:t>
            </a:r>
            <a:endParaRPr lang="en-US" altLang="zh-CN" sz="2400" dirty="0">
              <a:solidFill>
                <a:schemeClr val="bg1"/>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510210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graphicFrame>
        <p:nvGraphicFramePr>
          <p:cNvPr id="2" name="表格 1">
            <a:extLst>
              <a:ext uri="{FF2B5EF4-FFF2-40B4-BE49-F238E27FC236}">
                <a16:creationId xmlns:a16="http://schemas.microsoft.com/office/drawing/2014/main" id="{CCEF63D9-702C-4E5E-A514-AC76A0358A32}"/>
              </a:ext>
            </a:extLst>
          </p:cNvPr>
          <p:cNvGraphicFramePr>
            <a:graphicFrameLocks noGrp="1"/>
          </p:cNvGraphicFramePr>
          <p:nvPr/>
        </p:nvGraphicFramePr>
        <p:xfrm>
          <a:off x="1040765" y="1295400"/>
          <a:ext cx="10664802" cy="2651760"/>
        </p:xfrm>
        <a:graphic>
          <a:graphicData uri="http://schemas.openxmlformats.org/drawingml/2006/table">
            <a:tbl>
              <a:tblPr/>
              <a:tblGrid>
                <a:gridCol w="1617980">
                  <a:extLst>
                    <a:ext uri="{9D8B030D-6E8A-4147-A177-3AD203B41FA5}">
                      <a16:colId xmlns:a16="http://schemas.microsoft.com/office/drawing/2014/main" val="1080014403"/>
                    </a:ext>
                  </a:extLst>
                </a:gridCol>
                <a:gridCol w="9046822">
                  <a:extLst>
                    <a:ext uri="{9D8B030D-6E8A-4147-A177-3AD203B41FA5}">
                      <a16:colId xmlns:a16="http://schemas.microsoft.com/office/drawing/2014/main" val="651341960"/>
                    </a:ext>
                  </a:extLst>
                </a:gridCol>
              </a:tblGrid>
              <a:tr h="219075">
                <a:tc>
                  <a:txBody>
                    <a:bodyPr/>
                    <a:lstStyle/>
                    <a:p>
                      <a:pPr algn="ctr" latinLnBrk="1"/>
                      <a:r>
                        <a:rPr lang="zh-CN" altLang="en-US">
                          <a:effectLst/>
                        </a:rPr>
                        <a:t>纳税人</a:t>
                      </a:r>
                    </a:p>
                  </a:txBody>
                  <a:tcPr anchor="ctr">
                    <a:lnL w="9525" cap="flat" cmpd="sng" algn="ctr">
                      <a:solidFill>
                        <a:srgbClr val="30A974"/>
                      </a:solidFill>
                      <a:prstDash val="solid"/>
                      <a:round/>
                      <a:headEnd type="none" w="med" len="med"/>
                      <a:tailEnd type="none" w="med" len="med"/>
                    </a:lnL>
                    <a:lnR w="9525" cap="flat" cmpd="sng" algn="ctr">
                      <a:solidFill>
                        <a:srgbClr val="B87B74"/>
                      </a:solidFill>
                      <a:prstDash val="solid"/>
                      <a:round/>
                      <a:headEnd type="none" w="med" len="med"/>
                      <a:tailEnd type="none" w="med" len="med"/>
                    </a:lnR>
                    <a:lnT w="9525" cap="flat" cmpd="sng" algn="ctr">
                      <a:solidFill>
                        <a:srgbClr val="707274"/>
                      </a:solidFill>
                      <a:prstDash val="solid"/>
                      <a:round/>
                      <a:headEnd type="none" w="med" len="med"/>
                      <a:tailEnd type="none" w="med" len="med"/>
                    </a:lnT>
                    <a:lnB w="9525" cap="flat" cmpd="sng" algn="ctr">
                      <a:solidFill>
                        <a:srgbClr val="707274"/>
                      </a:solidFill>
                      <a:prstDash val="solid"/>
                      <a:round/>
                      <a:headEnd type="none" w="med" len="med"/>
                      <a:tailEnd type="none" w="med" len="med"/>
                    </a:lnB>
                    <a:solidFill>
                      <a:srgbClr val="FFFFFF"/>
                    </a:solidFill>
                  </a:tcPr>
                </a:tc>
                <a:tc>
                  <a:txBody>
                    <a:bodyPr/>
                    <a:lstStyle/>
                    <a:p>
                      <a:pPr latinLnBrk="1"/>
                      <a:r>
                        <a:rPr lang="zh-CN" altLang="en-US">
                          <a:effectLst/>
                        </a:rPr>
                        <a:t>在中国境内的一切企业和其他取得收入的组织</a:t>
                      </a:r>
                    </a:p>
                  </a:txBody>
                  <a:tcPr>
                    <a:lnL w="9525" cap="flat" cmpd="sng" algn="ctr">
                      <a:solidFill>
                        <a:srgbClr val="B87B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extLst>
                  <a:ext uri="{0D108BD9-81ED-4DB2-BD59-A6C34878D82A}">
                    <a16:rowId xmlns:a16="http://schemas.microsoft.com/office/drawing/2014/main" val="3782462623"/>
                  </a:ext>
                </a:extLst>
              </a:tr>
              <a:tr h="400050">
                <a:tc>
                  <a:txBody>
                    <a:bodyPr/>
                    <a:lstStyle/>
                    <a:p>
                      <a:pPr algn="ctr" latinLnBrk="1"/>
                      <a:r>
                        <a:rPr lang="zh-CN" altLang="en-US" dirty="0">
                          <a:effectLst/>
                        </a:rPr>
                        <a:t>税率</a:t>
                      </a:r>
                    </a:p>
                  </a:txBody>
                  <a:tcPr anchor="ctr">
                    <a:lnL w="9525" cap="flat" cmpd="sng" algn="ctr">
                      <a:solidFill>
                        <a:srgbClr val="788574"/>
                      </a:solidFill>
                      <a:prstDash val="solid"/>
                      <a:round/>
                      <a:headEnd type="none" w="med" len="med"/>
                      <a:tailEnd type="none" w="med" len="med"/>
                    </a:lnL>
                    <a:lnR w="9525" cap="flat" cmpd="sng" algn="ctr">
                      <a:solidFill>
                        <a:srgbClr val="189D74"/>
                      </a:solidFill>
                      <a:prstDash val="solid"/>
                      <a:round/>
                      <a:headEnd type="none" w="med" len="med"/>
                      <a:tailEnd type="none" w="med" len="med"/>
                    </a:lnR>
                    <a:lnT w="9525" cap="flat" cmpd="sng" algn="ctr">
                      <a:solidFill>
                        <a:srgbClr val="7072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tc>
                  <a:txBody>
                    <a:bodyPr/>
                    <a:lstStyle/>
                    <a:p>
                      <a:pPr latinLnBrk="1"/>
                      <a:r>
                        <a:rPr lang="zh-CN" altLang="en-US">
                          <a:effectLst/>
                        </a:rPr>
                        <a:t>企业所得税税率为</a:t>
                      </a:r>
                      <a:r>
                        <a:rPr lang="en-US" altLang="zh-CN">
                          <a:effectLst/>
                        </a:rPr>
                        <a:t>25</a:t>
                      </a:r>
                      <a:r>
                        <a:rPr lang="zh-CN" altLang="en-US">
                          <a:effectLst/>
                        </a:rPr>
                        <a:t>％，非居民企业就其来源于中国境内的所得缴纳企业所得税的税率为</a:t>
                      </a:r>
                      <a:r>
                        <a:rPr lang="en-US" altLang="zh-CN">
                          <a:effectLst/>
                        </a:rPr>
                        <a:t>20</a:t>
                      </a:r>
                      <a:r>
                        <a:rPr lang="zh-CN" altLang="en-US">
                          <a:effectLst/>
                        </a:rPr>
                        <a:t>％</a:t>
                      </a:r>
                    </a:p>
                  </a:txBody>
                  <a:tcPr>
                    <a:lnL w="9525" cap="flat" cmpd="sng" algn="ctr">
                      <a:solidFill>
                        <a:srgbClr val="189D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extLst>
                  <a:ext uri="{0D108BD9-81ED-4DB2-BD59-A6C34878D82A}">
                    <a16:rowId xmlns:a16="http://schemas.microsoft.com/office/drawing/2014/main" val="2985027087"/>
                  </a:ext>
                </a:extLst>
              </a:tr>
              <a:tr h="400050">
                <a:tc>
                  <a:txBody>
                    <a:bodyPr/>
                    <a:lstStyle/>
                    <a:p>
                      <a:pPr algn="ctr" latinLnBrk="1"/>
                      <a:r>
                        <a:rPr lang="zh-CN" altLang="en-US">
                          <a:effectLst/>
                        </a:rPr>
                        <a:t>应纳税所得额</a:t>
                      </a:r>
                    </a:p>
                  </a:txBody>
                  <a:tcPr anchor="ctr">
                    <a:lnL w="9525" cap="flat" cmpd="sng" algn="ctr">
                      <a:solidFill>
                        <a:srgbClr val="707274"/>
                      </a:solidFill>
                      <a:prstDash val="solid"/>
                      <a:round/>
                      <a:headEnd type="none" w="med" len="med"/>
                      <a:tailEnd type="none" w="med" len="med"/>
                    </a:lnL>
                    <a:lnR w="9525" cap="flat" cmpd="sng" algn="ctr">
                      <a:solidFill>
                        <a:srgbClr val="189D74"/>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B87B74"/>
                      </a:solidFill>
                      <a:prstDash val="solid"/>
                      <a:round/>
                      <a:headEnd type="none" w="med" len="med"/>
                      <a:tailEnd type="none" w="med" len="med"/>
                    </a:lnB>
                    <a:solidFill>
                      <a:srgbClr val="FFFFFF"/>
                    </a:solidFill>
                  </a:tcPr>
                </a:tc>
                <a:tc>
                  <a:txBody>
                    <a:bodyPr/>
                    <a:lstStyle/>
                    <a:p>
                      <a:pPr latinLnBrk="1"/>
                      <a:r>
                        <a:rPr lang="zh-CN" altLang="en-US">
                          <a:effectLst/>
                        </a:rPr>
                        <a:t>企业每一纳税年度的收入总额减除不征税收入、免税收入、各项扣除以及允许弥补的以前年度亏损后的余额。</a:t>
                      </a:r>
                    </a:p>
                  </a:txBody>
                  <a:tcPr>
                    <a:lnL w="9525" cap="flat" cmpd="sng" algn="ctr">
                      <a:solidFill>
                        <a:srgbClr val="189D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189D74"/>
                      </a:solidFill>
                      <a:prstDash val="solid"/>
                      <a:round/>
                      <a:headEnd type="none" w="med" len="med"/>
                      <a:tailEnd type="none" w="med" len="med"/>
                    </a:lnB>
                    <a:solidFill>
                      <a:srgbClr val="FFFFFF"/>
                    </a:solidFill>
                  </a:tcPr>
                </a:tc>
                <a:extLst>
                  <a:ext uri="{0D108BD9-81ED-4DB2-BD59-A6C34878D82A}">
                    <a16:rowId xmlns:a16="http://schemas.microsoft.com/office/drawing/2014/main" val="1859214673"/>
                  </a:ext>
                </a:extLst>
              </a:tr>
              <a:tr h="400050">
                <a:tc>
                  <a:txBody>
                    <a:bodyPr/>
                    <a:lstStyle/>
                    <a:p>
                      <a:pPr algn="ctr" latinLnBrk="1"/>
                      <a:r>
                        <a:rPr lang="zh-CN" altLang="en-US">
                          <a:effectLst/>
                        </a:rPr>
                        <a:t>应纳税额</a:t>
                      </a:r>
                    </a:p>
                  </a:txBody>
                  <a:tcPr anchor="ctr">
                    <a:lnL w="9525" cap="flat" cmpd="sng" algn="ctr">
                      <a:solidFill>
                        <a:srgbClr val="30A974"/>
                      </a:solidFill>
                      <a:prstDash val="solid"/>
                      <a:round/>
                      <a:headEnd type="none" w="med" len="med"/>
                      <a:tailEnd type="none" w="med" len="med"/>
                    </a:lnL>
                    <a:lnR w="9525" cap="flat" cmpd="sng" algn="ctr">
                      <a:solidFill>
                        <a:srgbClr val="D09074"/>
                      </a:solidFill>
                      <a:prstDash val="solid"/>
                      <a:round/>
                      <a:headEnd type="none" w="med" len="med"/>
                      <a:tailEnd type="none" w="med" len="med"/>
                    </a:lnR>
                    <a:lnT w="9525" cap="flat" cmpd="sng" algn="ctr">
                      <a:solidFill>
                        <a:srgbClr val="B87B74"/>
                      </a:solidFill>
                      <a:prstDash val="solid"/>
                      <a:round/>
                      <a:headEnd type="none" w="med" len="med"/>
                      <a:tailEnd type="none" w="med" len="med"/>
                    </a:lnT>
                    <a:lnB w="9525" cap="flat" cmpd="sng" algn="ctr">
                      <a:solidFill>
                        <a:srgbClr val="D07574"/>
                      </a:solidFill>
                      <a:prstDash val="solid"/>
                      <a:round/>
                      <a:headEnd type="none" w="med" len="med"/>
                      <a:tailEnd type="none" w="med" len="med"/>
                    </a:lnB>
                    <a:solidFill>
                      <a:srgbClr val="FFFFFF"/>
                    </a:solidFill>
                  </a:tcPr>
                </a:tc>
                <a:tc>
                  <a:txBody>
                    <a:bodyPr/>
                    <a:lstStyle/>
                    <a:p>
                      <a:pPr latinLnBrk="1"/>
                      <a:r>
                        <a:rPr lang="zh-CN" altLang="en-US">
                          <a:effectLst/>
                        </a:rPr>
                        <a:t>企业应纳税所得额乘以适用税率，减除企业依照企业所得</a:t>
                      </a:r>
                      <a:r>
                        <a:rPr lang="zh-CN" altLang="en-US">
                          <a:solidFill>
                            <a:srgbClr val="E53B29"/>
                          </a:solidFill>
                          <a:effectLst/>
                        </a:rPr>
                        <a:t>税法</a:t>
                      </a:r>
                      <a:r>
                        <a:rPr lang="zh-CN" altLang="en-US">
                          <a:effectLst/>
                        </a:rPr>
                        <a:t>关于税收优惠规定减免和抵免税额后的余额。</a:t>
                      </a:r>
                    </a:p>
                  </a:txBody>
                  <a:tcPr>
                    <a:lnL w="9525" cap="flat" cmpd="sng" algn="ctr">
                      <a:solidFill>
                        <a:srgbClr val="D090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189D74"/>
                      </a:solidFill>
                      <a:prstDash val="solid"/>
                      <a:round/>
                      <a:headEnd type="none" w="med" len="med"/>
                      <a:tailEnd type="none" w="med" len="med"/>
                    </a:lnT>
                    <a:lnB w="9525" cap="flat" cmpd="sng" algn="ctr">
                      <a:solidFill>
                        <a:srgbClr val="A0A874"/>
                      </a:solidFill>
                      <a:prstDash val="solid"/>
                      <a:round/>
                      <a:headEnd type="none" w="med" len="med"/>
                      <a:tailEnd type="none" w="med" len="med"/>
                    </a:lnB>
                    <a:solidFill>
                      <a:srgbClr val="FFFFFF"/>
                    </a:solidFill>
                  </a:tcPr>
                </a:tc>
                <a:extLst>
                  <a:ext uri="{0D108BD9-81ED-4DB2-BD59-A6C34878D82A}">
                    <a16:rowId xmlns:a16="http://schemas.microsoft.com/office/drawing/2014/main" val="2609154627"/>
                  </a:ext>
                </a:extLst>
              </a:tr>
              <a:tr h="219075">
                <a:tc>
                  <a:txBody>
                    <a:bodyPr/>
                    <a:lstStyle/>
                    <a:p>
                      <a:pPr algn="ctr" latinLnBrk="1"/>
                      <a:r>
                        <a:rPr lang="zh-CN" altLang="en-US">
                          <a:effectLst/>
                        </a:rPr>
                        <a:t>征收管理</a:t>
                      </a:r>
                    </a:p>
                  </a:txBody>
                  <a:tcPr anchor="ctr">
                    <a:lnL w="9525" cap="flat" cmpd="sng" algn="ctr">
                      <a:solidFill>
                        <a:srgbClr val="98A474"/>
                      </a:solidFill>
                      <a:prstDash val="solid"/>
                      <a:round/>
                      <a:headEnd type="none" w="med" len="med"/>
                      <a:tailEnd type="none" w="med" len="med"/>
                    </a:lnL>
                    <a:lnR w="9525" cap="flat" cmpd="sng" algn="ctr">
                      <a:solidFill>
                        <a:srgbClr val="C8A474"/>
                      </a:solidFill>
                      <a:prstDash val="solid"/>
                      <a:round/>
                      <a:headEnd type="none" w="med" len="med"/>
                      <a:tailEnd type="none" w="med" len="med"/>
                    </a:lnR>
                    <a:lnT w="9525" cap="flat" cmpd="sng" algn="ctr">
                      <a:solidFill>
                        <a:srgbClr val="D07574"/>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zh-CN" altLang="en-US" dirty="0">
                          <a:effectLst/>
                        </a:rPr>
                        <a:t>纳税年度：每年</a:t>
                      </a:r>
                      <a:r>
                        <a:rPr lang="en-US" altLang="zh-CN" dirty="0">
                          <a:effectLst/>
                        </a:rPr>
                        <a:t>1</a:t>
                      </a:r>
                      <a:r>
                        <a:rPr lang="zh-CN" altLang="en-US" dirty="0">
                          <a:effectLst/>
                        </a:rPr>
                        <a:t>月</a:t>
                      </a:r>
                      <a:r>
                        <a:rPr lang="en-US" altLang="zh-CN" dirty="0">
                          <a:effectLst/>
                        </a:rPr>
                        <a:t>1</a:t>
                      </a:r>
                      <a:r>
                        <a:rPr lang="zh-CN" altLang="en-US" dirty="0">
                          <a:effectLst/>
                        </a:rPr>
                        <a:t>日</a:t>
                      </a:r>
                      <a:r>
                        <a:rPr lang="en-US" altLang="zh-CN" dirty="0">
                          <a:effectLst/>
                        </a:rPr>
                        <a:t>—12</a:t>
                      </a:r>
                      <a:r>
                        <a:rPr lang="zh-CN" altLang="en-US" dirty="0">
                          <a:effectLst/>
                        </a:rPr>
                        <a:t>月</a:t>
                      </a:r>
                      <a:r>
                        <a:rPr lang="en-US" altLang="zh-CN" dirty="0">
                          <a:effectLst/>
                        </a:rPr>
                        <a:t>31</a:t>
                      </a:r>
                      <a:r>
                        <a:rPr lang="zh-CN" altLang="en-US" dirty="0">
                          <a:effectLst/>
                        </a:rPr>
                        <a:t>日</a:t>
                      </a:r>
                    </a:p>
                  </a:txBody>
                  <a:tcPr>
                    <a:lnL w="9525" cap="flat" cmpd="sng" algn="ctr">
                      <a:solidFill>
                        <a:srgbClr val="C8A474"/>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A0A874"/>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43196578"/>
                  </a:ext>
                </a:extLst>
              </a:tr>
            </a:tbl>
          </a:graphicData>
        </a:graphic>
      </p:graphicFrame>
    </p:spTree>
    <p:extLst>
      <p:ext uri="{BB962C8B-B14F-4D97-AF65-F5344CB8AC3E}">
        <p14:creationId xmlns:p14="http://schemas.microsoft.com/office/powerpoint/2010/main" val="3506229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3831"/>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税负转嫁</a:t>
            </a:r>
            <a:r>
              <a:rPr lang="zh-CN" altLang="en-US" sz="2400" dirty="0">
                <a:solidFill>
                  <a:srgbClr val="FFC000"/>
                </a:solidFill>
              </a:rPr>
              <a:t>（重点）</a:t>
            </a:r>
            <a:endParaRPr lang="en-US" altLang="zh-CN" sz="2400" dirty="0">
              <a:solidFill>
                <a:schemeClr val="bg1"/>
              </a:solidFill>
            </a:endParaRPr>
          </a:p>
          <a:p>
            <a:pPr fontAlgn="base" latinLnBrk="1">
              <a:lnSpc>
                <a:spcPct val="150000"/>
              </a:lnSpc>
            </a:pPr>
            <a:r>
              <a:rPr lang="zh-CN" altLang="en-US" sz="2400" dirty="0">
                <a:solidFill>
                  <a:schemeClr val="bg1"/>
                </a:solidFill>
              </a:rPr>
              <a:t>一、税负转嫁的</a:t>
            </a:r>
            <a:r>
              <a:rPr lang="zh-CN" altLang="en-US" sz="2400" dirty="0">
                <a:solidFill>
                  <a:srgbClr val="FFC000"/>
                </a:solidFill>
              </a:rPr>
              <a:t>方式</a:t>
            </a:r>
            <a:endParaRPr lang="en-US" altLang="zh-CN" sz="2400" dirty="0">
              <a:solidFill>
                <a:srgbClr val="FFC000"/>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、税负转嫁的含义：</a:t>
            </a:r>
          </a:p>
          <a:p>
            <a:pPr fontAlgn="base" latinLnBrk="1">
              <a:lnSpc>
                <a:spcPct val="150000"/>
              </a:lnSpc>
            </a:pPr>
            <a:r>
              <a:rPr lang="zh-CN" altLang="en-US" sz="2400" dirty="0">
                <a:solidFill>
                  <a:schemeClr val="bg1"/>
                </a:solidFill>
              </a:rPr>
              <a:t>税负转嫁是指纳税人在缴纳税款后，通过各种途径将税收负担全部或部分转移给他人的过程。也就是说最初缴纳税款的法定纳税人不一定是该税收的最后负担者。税收负担转嫁的最后结果形成税负归宿</a:t>
            </a:r>
            <a:r>
              <a:rPr lang="en-US" altLang="zh-CN" sz="2400" dirty="0">
                <a:solidFill>
                  <a:schemeClr val="bg1"/>
                </a:solidFill>
              </a:rPr>
              <a:t>(</a:t>
            </a:r>
            <a:r>
              <a:rPr lang="zh-CN" altLang="en-US" sz="2400" dirty="0">
                <a:solidFill>
                  <a:schemeClr val="bg1"/>
                </a:solidFill>
              </a:rPr>
              <a:t>税负归宿表明全部税收负担最后是由谁来承担的</a:t>
            </a:r>
            <a:r>
              <a:rPr lang="en-US" altLang="zh-CN" sz="2400" dirty="0">
                <a:solidFill>
                  <a:schemeClr val="bg1"/>
                </a:solidFill>
              </a:rPr>
              <a:t>)</a:t>
            </a:r>
            <a:r>
              <a:rPr lang="zh-CN" altLang="en-US" sz="2400" dirty="0">
                <a:solidFill>
                  <a:schemeClr val="bg1"/>
                </a:solidFill>
              </a:rPr>
              <a:t>。</a:t>
            </a:r>
          </a:p>
          <a:p>
            <a:pPr fontAlgn="base" latinLnBrk="1">
              <a:lnSpc>
                <a:spcPct val="150000"/>
              </a:lnSpc>
            </a:pPr>
            <a:r>
              <a:rPr lang="en-US" altLang="zh-CN" sz="2400" dirty="0">
                <a:solidFill>
                  <a:schemeClr val="bg1"/>
                </a:solidFill>
              </a:rPr>
              <a:t>2</a:t>
            </a:r>
            <a:r>
              <a:rPr lang="zh-CN" altLang="en-US" sz="2400" dirty="0">
                <a:solidFill>
                  <a:schemeClr val="bg1"/>
                </a:solidFill>
              </a:rPr>
              <a:t>、税负转嫁的方式</a:t>
            </a:r>
            <a:r>
              <a:rPr lang="zh-CN" altLang="en-US" sz="2400" dirty="0">
                <a:solidFill>
                  <a:srgbClr val="FFC000"/>
                </a:solidFill>
              </a:rPr>
              <a:t>（重点）</a:t>
            </a:r>
            <a:endParaRPr lang="en-US" altLang="zh-CN" sz="2400" dirty="0">
              <a:solidFill>
                <a:srgbClr val="FFC000"/>
              </a:solidFill>
            </a:endParaRP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42524110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58041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三、个人所得税</a:t>
            </a:r>
          </a:p>
        </p:txBody>
      </p:sp>
      <p:graphicFrame>
        <p:nvGraphicFramePr>
          <p:cNvPr id="2" name="表格 1">
            <a:extLst>
              <a:ext uri="{FF2B5EF4-FFF2-40B4-BE49-F238E27FC236}">
                <a16:creationId xmlns:a16="http://schemas.microsoft.com/office/drawing/2014/main" id="{707ECD22-F333-4C3B-8288-01702979E59A}"/>
              </a:ext>
            </a:extLst>
          </p:cNvPr>
          <p:cNvGraphicFramePr>
            <a:graphicFrameLocks noGrp="1"/>
          </p:cNvGraphicFramePr>
          <p:nvPr/>
        </p:nvGraphicFramePr>
        <p:xfrm>
          <a:off x="1474202" y="1491640"/>
          <a:ext cx="9372999" cy="4914240"/>
        </p:xfrm>
        <a:graphic>
          <a:graphicData uri="http://schemas.openxmlformats.org/drawingml/2006/table">
            <a:tbl>
              <a:tblPr/>
              <a:tblGrid>
                <a:gridCol w="1309184">
                  <a:extLst>
                    <a:ext uri="{9D8B030D-6E8A-4147-A177-3AD203B41FA5}">
                      <a16:colId xmlns:a16="http://schemas.microsoft.com/office/drawing/2014/main" val="3361495183"/>
                    </a:ext>
                  </a:extLst>
                </a:gridCol>
                <a:gridCol w="8063815">
                  <a:extLst>
                    <a:ext uri="{9D8B030D-6E8A-4147-A177-3AD203B41FA5}">
                      <a16:colId xmlns:a16="http://schemas.microsoft.com/office/drawing/2014/main" val="3383043885"/>
                    </a:ext>
                  </a:extLst>
                </a:gridCol>
              </a:tblGrid>
              <a:tr h="417261">
                <a:tc>
                  <a:txBody>
                    <a:bodyPr/>
                    <a:lstStyle/>
                    <a:p>
                      <a:pPr algn="ctr" latinLnBrk="1"/>
                      <a:r>
                        <a:rPr lang="zh-CN" altLang="en-US" sz="1400">
                          <a:effectLst/>
                        </a:rPr>
                        <a:t>纳税人</a:t>
                      </a:r>
                    </a:p>
                  </a:txBody>
                  <a:tcPr marL="55080" marR="55080" marT="27540" marB="27540" anchor="ctr">
                    <a:lnL w="9525" cap="flat" cmpd="sng" algn="ctr">
                      <a:solidFill>
                        <a:srgbClr val="200547"/>
                      </a:solidFill>
                      <a:prstDash val="solid"/>
                      <a:round/>
                      <a:headEnd type="none" w="med" len="med"/>
                      <a:tailEnd type="none" w="med" len="med"/>
                    </a:lnL>
                    <a:lnR w="9525" cap="flat" cmpd="sng" algn="ctr">
                      <a:solidFill>
                        <a:srgbClr val="080847"/>
                      </a:solidFill>
                      <a:prstDash val="solid"/>
                      <a:round/>
                      <a:headEnd type="none" w="med" len="med"/>
                      <a:tailEnd type="none" w="med" len="med"/>
                    </a:lnR>
                    <a:lnT w="9525" cap="flat" cmpd="sng" algn="ctr">
                      <a:solidFill>
                        <a:srgbClr val="A00647"/>
                      </a:solidFill>
                      <a:prstDash val="solid"/>
                      <a:round/>
                      <a:headEnd type="none" w="med" len="med"/>
                      <a:tailEnd type="none" w="med" len="med"/>
                    </a:lnT>
                    <a:lnB w="9525" cap="flat" cmpd="sng" algn="ctr">
                      <a:solidFill>
                        <a:srgbClr val="000747"/>
                      </a:solidFill>
                      <a:prstDash val="solid"/>
                      <a:round/>
                      <a:headEnd type="none" w="med" len="med"/>
                      <a:tailEnd type="none" w="med" len="med"/>
                    </a:lnB>
                    <a:solidFill>
                      <a:srgbClr val="FFFFFF"/>
                    </a:solidFill>
                  </a:tcPr>
                </a:tc>
                <a:tc>
                  <a:txBody>
                    <a:bodyPr/>
                    <a:lstStyle/>
                    <a:p>
                      <a:pPr latinLnBrk="1"/>
                      <a:r>
                        <a:rPr lang="zh-CN" altLang="en-US" sz="1400">
                          <a:effectLst/>
                        </a:rPr>
                        <a:t>分为居民个人和非居民个人。非居民个人指在中国境内无住所且不居住，或无住所且居住不满</a:t>
                      </a:r>
                      <a:r>
                        <a:rPr lang="en-US" altLang="zh-CN" sz="1400">
                          <a:effectLst/>
                        </a:rPr>
                        <a:t>183</a:t>
                      </a:r>
                      <a:r>
                        <a:rPr lang="zh-CN" altLang="en-US" sz="1400">
                          <a:effectLst/>
                        </a:rPr>
                        <a:t>天的个人。</a:t>
                      </a:r>
                    </a:p>
                  </a:txBody>
                  <a:tcPr marL="55080" marR="55080" marT="27540" marB="27540">
                    <a:lnL w="9525" cap="flat" cmpd="sng" algn="ctr">
                      <a:solidFill>
                        <a:srgbClr val="0808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747"/>
                      </a:solidFill>
                      <a:prstDash val="solid"/>
                      <a:round/>
                      <a:headEnd type="none" w="med" len="med"/>
                      <a:tailEnd type="none" w="med" len="med"/>
                    </a:lnT>
                    <a:lnB w="9525" cap="flat" cmpd="sng" algn="ctr">
                      <a:solidFill>
                        <a:srgbClr val="080847"/>
                      </a:solidFill>
                      <a:prstDash val="solid"/>
                      <a:round/>
                      <a:headEnd type="none" w="med" len="med"/>
                      <a:tailEnd type="none" w="med" len="med"/>
                    </a:lnB>
                    <a:solidFill>
                      <a:srgbClr val="FFFFFF"/>
                    </a:solidFill>
                  </a:tcPr>
                </a:tc>
                <a:extLst>
                  <a:ext uri="{0D108BD9-81ED-4DB2-BD59-A6C34878D82A}">
                    <a16:rowId xmlns:a16="http://schemas.microsoft.com/office/drawing/2014/main" val="3778605401"/>
                  </a:ext>
                </a:extLst>
              </a:tr>
              <a:tr h="238068">
                <a:tc>
                  <a:txBody>
                    <a:bodyPr/>
                    <a:lstStyle/>
                    <a:p>
                      <a:pPr algn="ctr" latinLnBrk="1"/>
                      <a:r>
                        <a:rPr lang="zh-CN" altLang="en-US" sz="1400">
                          <a:effectLst/>
                        </a:rPr>
                        <a:t>课税对象</a:t>
                      </a:r>
                    </a:p>
                  </a:txBody>
                  <a:tcPr marL="55080" marR="55080" marT="27540" marB="27540" anchor="ctr">
                    <a:lnL w="9525" cap="flat" cmpd="sng" algn="ctr">
                      <a:solidFill>
                        <a:srgbClr val="A00647"/>
                      </a:solidFill>
                      <a:prstDash val="solid"/>
                      <a:round/>
                      <a:headEnd type="none" w="med" len="med"/>
                      <a:tailEnd type="none" w="med" len="med"/>
                    </a:lnL>
                    <a:lnR w="9525" cap="flat" cmpd="sng" algn="ctr">
                      <a:solidFill>
                        <a:srgbClr val="C80547"/>
                      </a:solidFill>
                      <a:prstDash val="solid"/>
                      <a:round/>
                      <a:headEnd type="none" w="med" len="med"/>
                      <a:tailEnd type="none" w="med" len="med"/>
                    </a:lnR>
                    <a:lnT w="9525" cap="flat" cmpd="sng" algn="ctr">
                      <a:solidFill>
                        <a:srgbClr val="000747"/>
                      </a:solidFill>
                      <a:prstDash val="solid"/>
                      <a:round/>
                      <a:headEnd type="none" w="med" len="med"/>
                      <a:tailEnd type="none" w="med" len="med"/>
                    </a:lnT>
                    <a:lnB w="9525" cap="flat" cmpd="sng" algn="ctr">
                      <a:solidFill>
                        <a:srgbClr val="080847"/>
                      </a:solidFill>
                      <a:prstDash val="solid"/>
                      <a:round/>
                      <a:headEnd type="none" w="med" len="med"/>
                      <a:tailEnd type="none" w="med" len="med"/>
                    </a:lnB>
                    <a:solidFill>
                      <a:srgbClr val="FFFFFF"/>
                    </a:solidFill>
                  </a:tcPr>
                </a:tc>
                <a:tc>
                  <a:txBody>
                    <a:bodyPr/>
                    <a:lstStyle/>
                    <a:p>
                      <a:pPr latinLnBrk="1"/>
                      <a:r>
                        <a:rPr lang="zh-CN" altLang="en-US" sz="1400">
                          <a:effectLst/>
                        </a:rPr>
                        <a:t>共</a:t>
                      </a:r>
                      <a:r>
                        <a:rPr lang="en-US" altLang="zh-CN" sz="1400">
                          <a:effectLst/>
                        </a:rPr>
                        <a:t>9</a:t>
                      </a:r>
                      <a:r>
                        <a:rPr lang="zh-CN" altLang="en-US" sz="1400">
                          <a:effectLst/>
                        </a:rPr>
                        <a:t>项，包括工资薪金所得，劳动报酬所得、稿酬所得、经营所得等</a:t>
                      </a:r>
                    </a:p>
                  </a:txBody>
                  <a:tcPr marL="55080" marR="55080" marT="27540" marB="27540">
                    <a:lnL w="9525" cap="flat" cmpd="sng" algn="ctr">
                      <a:solidFill>
                        <a:srgbClr val="C805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80847"/>
                      </a:solidFill>
                      <a:prstDash val="solid"/>
                      <a:round/>
                      <a:headEnd type="none" w="med" len="med"/>
                      <a:tailEnd type="none" w="med" len="med"/>
                    </a:lnT>
                    <a:lnB w="9525" cap="flat" cmpd="sng" algn="ctr">
                      <a:solidFill>
                        <a:srgbClr val="C80547"/>
                      </a:solidFill>
                      <a:prstDash val="solid"/>
                      <a:round/>
                      <a:headEnd type="none" w="med" len="med"/>
                      <a:tailEnd type="none" w="med" len="med"/>
                    </a:lnB>
                    <a:solidFill>
                      <a:srgbClr val="FFFFFF"/>
                    </a:solidFill>
                  </a:tcPr>
                </a:tc>
                <a:extLst>
                  <a:ext uri="{0D108BD9-81ED-4DB2-BD59-A6C34878D82A}">
                    <a16:rowId xmlns:a16="http://schemas.microsoft.com/office/drawing/2014/main" val="881272636"/>
                  </a:ext>
                </a:extLst>
              </a:tr>
              <a:tr h="238068">
                <a:tc>
                  <a:txBody>
                    <a:bodyPr/>
                    <a:lstStyle/>
                    <a:p>
                      <a:pPr algn="ctr" latinLnBrk="1"/>
                      <a:r>
                        <a:rPr lang="zh-CN" altLang="en-US" sz="1400">
                          <a:effectLst/>
                        </a:rPr>
                        <a:t>税率</a:t>
                      </a:r>
                    </a:p>
                  </a:txBody>
                  <a:tcPr marL="55080" marR="55080" marT="27540" marB="27540" anchor="ctr">
                    <a:lnL w="9525" cap="flat" cmpd="sng" algn="ctr">
                      <a:solidFill>
                        <a:srgbClr val="000747"/>
                      </a:solidFill>
                      <a:prstDash val="solid"/>
                      <a:round/>
                      <a:headEnd type="none" w="med" len="med"/>
                      <a:tailEnd type="none" w="med" len="med"/>
                    </a:lnL>
                    <a:lnR w="9525" cap="flat" cmpd="sng" algn="ctr">
                      <a:solidFill>
                        <a:srgbClr val="B80647"/>
                      </a:solidFill>
                      <a:prstDash val="solid"/>
                      <a:round/>
                      <a:headEnd type="none" w="med" len="med"/>
                      <a:tailEnd type="none" w="med" len="med"/>
                    </a:lnR>
                    <a:lnT w="9525" cap="flat" cmpd="sng" algn="ctr">
                      <a:solidFill>
                        <a:srgbClr val="080847"/>
                      </a:solidFill>
                      <a:prstDash val="solid"/>
                      <a:round/>
                      <a:headEnd type="none" w="med" len="med"/>
                      <a:tailEnd type="none" w="med" len="med"/>
                    </a:lnT>
                    <a:lnB w="9525" cap="flat" cmpd="sng" algn="ctr">
                      <a:solidFill>
                        <a:srgbClr val="C80547"/>
                      </a:solidFill>
                      <a:prstDash val="solid"/>
                      <a:round/>
                      <a:headEnd type="none" w="med" len="med"/>
                      <a:tailEnd type="none" w="med" len="med"/>
                    </a:lnB>
                    <a:solidFill>
                      <a:srgbClr val="FFFFFF"/>
                    </a:solidFill>
                  </a:tcPr>
                </a:tc>
                <a:tc>
                  <a:txBody>
                    <a:bodyPr/>
                    <a:lstStyle/>
                    <a:p>
                      <a:pPr latinLnBrk="1"/>
                      <a:r>
                        <a:rPr lang="zh-CN" altLang="en-US" sz="1400" dirty="0">
                          <a:effectLst/>
                        </a:rPr>
                        <a:t>根据类别不同，分别实行超额累进税率和比例税率</a:t>
                      </a:r>
                    </a:p>
                  </a:txBody>
                  <a:tcPr marL="55080" marR="55080" marT="27540" marB="27540">
                    <a:lnL w="9525" cap="flat" cmpd="sng" algn="ctr">
                      <a:solidFill>
                        <a:srgbClr val="B806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80547"/>
                      </a:solidFill>
                      <a:prstDash val="solid"/>
                      <a:round/>
                      <a:headEnd type="none" w="med" len="med"/>
                      <a:tailEnd type="none" w="med" len="med"/>
                    </a:lnT>
                    <a:lnB w="9525" cap="flat" cmpd="sng" algn="ctr">
                      <a:solidFill>
                        <a:srgbClr val="B80647"/>
                      </a:solidFill>
                      <a:prstDash val="solid"/>
                      <a:round/>
                      <a:headEnd type="none" w="med" len="med"/>
                      <a:tailEnd type="none" w="med" len="med"/>
                    </a:lnB>
                    <a:solidFill>
                      <a:srgbClr val="FFFFFF"/>
                    </a:solidFill>
                  </a:tcPr>
                </a:tc>
                <a:extLst>
                  <a:ext uri="{0D108BD9-81ED-4DB2-BD59-A6C34878D82A}">
                    <a16:rowId xmlns:a16="http://schemas.microsoft.com/office/drawing/2014/main" val="3227236220"/>
                  </a:ext>
                </a:extLst>
              </a:tr>
              <a:tr h="3821917">
                <a:tc>
                  <a:txBody>
                    <a:bodyPr/>
                    <a:lstStyle/>
                    <a:p>
                      <a:pPr algn="ctr" latinLnBrk="1"/>
                      <a:r>
                        <a:rPr lang="zh-CN" altLang="en-US" sz="1400">
                          <a:effectLst/>
                        </a:rPr>
                        <a:t>计税方法</a:t>
                      </a:r>
                    </a:p>
                  </a:txBody>
                  <a:tcPr marL="55080" marR="55080" marT="27540" marB="27540" anchor="ctr">
                    <a:lnL w="9525" cap="flat" cmpd="sng" algn="ctr">
                      <a:solidFill>
                        <a:srgbClr val="080847"/>
                      </a:solidFill>
                      <a:prstDash val="solid"/>
                      <a:round/>
                      <a:headEnd type="none" w="med" len="med"/>
                      <a:tailEnd type="none" w="med" len="med"/>
                    </a:lnL>
                    <a:lnR w="9525" cap="flat" cmpd="sng" algn="ctr">
                      <a:solidFill>
                        <a:srgbClr val="500547"/>
                      </a:solidFill>
                      <a:prstDash val="solid"/>
                      <a:round/>
                      <a:headEnd type="none" w="med" len="med"/>
                      <a:tailEnd type="none" w="med" len="med"/>
                    </a:lnR>
                    <a:lnT w="9525" cap="flat" cmpd="sng" algn="ctr">
                      <a:solidFill>
                        <a:srgbClr val="C80547"/>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latinLnBrk="1"/>
                      <a:r>
                        <a:rPr lang="zh-CN" altLang="en-US" sz="1400" dirty="0">
                          <a:effectLst/>
                        </a:rPr>
                        <a:t>个人所得税应纳税额</a:t>
                      </a:r>
                      <a:r>
                        <a:rPr lang="en-US" altLang="zh-CN" sz="1400" dirty="0">
                          <a:effectLst/>
                        </a:rPr>
                        <a:t>=</a:t>
                      </a:r>
                      <a:r>
                        <a:rPr lang="zh-CN" altLang="en-US" sz="1400" dirty="0">
                          <a:effectLst/>
                        </a:rPr>
                        <a:t>应纳税所得额</a:t>
                      </a:r>
                      <a:r>
                        <a:rPr lang="en-US" altLang="zh-CN" sz="1400" dirty="0">
                          <a:effectLst/>
                        </a:rPr>
                        <a:t>×</a:t>
                      </a:r>
                      <a:r>
                        <a:rPr lang="zh-CN" altLang="en-US" sz="1400" dirty="0">
                          <a:effectLst/>
                        </a:rPr>
                        <a:t>适用税率</a:t>
                      </a:r>
                    </a:p>
                    <a:p>
                      <a:pPr latinLnBrk="1"/>
                      <a:r>
                        <a:rPr lang="zh-CN" altLang="en-US" sz="1400" dirty="0">
                          <a:solidFill>
                            <a:srgbClr val="FF0000"/>
                          </a:solidFill>
                          <a:effectLst/>
                        </a:rPr>
                        <a:t>①居民个人综合所得</a:t>
                      </a:r>
                      <a:r>
                        <a:rPr lang="zh-CN" altLang="en-US" sz="1400" dirty="0">
                          <a:effectLst/>
                        </a:rPr>
                        <a:t>：以每一纳税年度 的收入额减除费用</a:t>
                      </a:r>
                      <a:r>
                        <a:rPr lang="en-US" altLang="zh-CN" sz="1400" dirty="0">
                          <a:effectLst/>
                        </a:rPr>
                        <a:t>60000</a:t>
                      </a:r>
                      <a:r>
                        <a:rPr lang="zh-CN" altLang="en-US" sz="1400" dirty="0">
                          <a:effectLst/>
                        </a:rPr>
                        <a:t>元以及专项扣除、专项附加扣除和依法确定的其他扣除后的金额，应为纳税所得额。</a:t>
                      </a:r>
                    </a:p>
                    <a:p>
                      <a:pPr latinLnBrk="1"/>
                      <a:r>
                        <a:rPr lang="zh-CN" altLang="en-US" sz="1400" dirty="0">
                          <a:effectLst/>
                        </a:rPr>
                        <a:t>其中，劳务报酬、稿酬所得、特许权使用费所得以收入减除</a:t>
                      </a:r>
                      <a:r>
                        <a:rPr lang="en-US" altLang="zh-CN" sz="1400" dirty="0">
                          <a:effectLst/>
                        </a:rPr>
                        <a:t>20%</a:t>
                      </a:r>
                      <a:r>
                        <a:rPr lang="zh-CN" altLang="en-US" sz="1400" dirty="0">
                          <a:effectLst/>
                        </a:rPr>
                        <a:t>的费用后的余额为收入额，稿酬所得的收入额减按</a:t>
                      </a:r>
                      <a:r>
                        <a:rPr lang="en-US" altLang="zh-CN" sz="1400" dirty="0">
                          <a:effectLst/>
                        </a:rPr>
                        <a:t>70%</a:t>
                      </a:r>
                      <a:r>
                        <a:rPr lang="zh-CN" altLang="en-US" sz="1400" dirty="0">
                          <a:effectLst/>
                        </a:rPr>
                        <a:t>计算。</a:t>
                      </a:r>
                    </a:p>
                    <a:p>
                      <a:pPr latinLnBrk="1"/>
                      <a:r>
                        <a:rPr lang="en-US" altLang="zh-CN" sz="1400" dirty="0">
                          <a:effectLst/>
                        </a:rPr>
                        <a:t>1</a:t>
                      </a:r>
                      <a:r>
                        <a:rPr lang="zh-CN" altLang="en-US" sz="1400" dirty="0">
                          <a:effectLst/>
                        </a:rPr>
                        <a:t>）非居民个人工资、薪金所得，以每月收入额减除费用</a:t>
                      </a:r>
                      <a:r>
                        <a:rPr lang="en-US" altLang="zh-CN" sz="1400" dirty="0">
                          <a:effectLst/>
                        </a:rPr>
                        <a:t>5000</a:t>
                      </a:r>
                      <a:r>
                        <a:rPr lang="zh-CN" altLang="en-US" sz="1400" dirty="0">
                          <a:effectLst/>
                        </a:rPr>
                        <a:t>元后的余额为应纳税所得额。</a:t>
                      </a:r>
                    </a:p>
                    <a:p>
                      <a:pPr latinLnBrk="1"/>
                      <a:r>
                        <a:rPr lang="en-US" altLang="zh-CN" sz="1400" dirty="0">
                          <a:effectLst/>
                        </a:rPr>
                        <a:t>2</a:t>
                      </a:r>
                      <a:r>
                        <a:rPr lang="zh-CN" altLang="en-US" sz="1400" dirty="0">
                          <a:effectLst/>
                        </a:rPr>
                        <a:t>）非居民个人劳务报酬、稿酬所得、特许权使用费所得，以每次收入额为应纳税所得。</a:t>
                      </a:r>
                    </a:p>
                    <a:p>
                      <a:pPr latinLnBrk="1"/>
                      <a:r>
                        <a:rPr lang="zh-CN" altLang="en-US" sz="1400" dirty="0">
                          <a:solidFill>
                            <a:srgbClr val="FF0000"/>
                          </a:solidFill>
                          <a:effectLst/>
                        </a:rPr>
                        <a:t>②经营所得，</a:t>
                      </a:r>
                      <a:r>
                        <a:rPr lang="zh-CN" altLang="en-US" sz="1400" dirty="0">
                          <a:effectLst/>
                        </a:rPr>
                        <a:t>以每一纳税年度的收入总额，减除成本、费用以及损失后的余额为应纳税所得额。</a:t>
                      </a:r>
                    </a:p>
                    <a:p>
                      <a:pPr latinLnBrk="1"/>
                      <a:r>
                        <a:rPr lang="zh-CN" altLang="en-US" sz="1400" dirty="0">
                          <a:solidFill>
                            <a:srgbClr val="FF0000"/>
                          </a:solidFill>
                          <a:effectLst/>
                        </a:rPr>
                        <a:t>③财产租赁所得，</a:t>
                      </a:r>
                      <a:r>
                        <a:rPr lang="zh-CN" altLang="en-US" sz="1400" dirty="0">
                          <a:effectLst/>
                        </a:rPr>
                        <a:t>每次收入不超过</a:t>
                      </a:r>
                      <a:r>
                        <a:rPr lang="en-US" altLang="zh-CN" sz="1400" dirty="0">
                          <a:effectLst/>
                        </a:rPr>
                        <a:t>4000</a:t>
                      </a:r>
                      <a:r>
                        <a:rPr lang="zh-CN" altLang="en-US" sz="1400" dirty="0">
                          <a:effectLst/>
                        </a:rPr>
                        <a:t>元的，减除费用</a:t>
                      </a:r>
                      <a:r>
                        <a:rPr lang="en-US" altLang="zh-CN" sz="1400" dirty="0">
                          <a:effectLst/>
                        </a:rPr>
                        <a:t>800</a:t>
                      </a:r>
                      <a:r>
                        <a:rPr lang="zh-CN" altLang="en-US" sz="1400" dirty="0">
                          <a:effectLst/>
                        </a:rPr>
                        <a:t>元，</a:t>
                      </a:r>
                      <a:r>
                        <a:rPr lang="en-US" altLang="zh-CN" sz="1400" dirty="0">
                          <a:effectLst/>
                        </a:rPr>
                        <a:t>4000</a:t>
                      </a:r>
                      <a:r>
                        <a:rPr lang="zh-CN" altLang="en-US" sz="1400" dirty="0">
                          <a:effectLst/>
                        </a:rPr>
                        <a:t>元以上的，减除</a:t>
                      </a:r>
                      <a:r>
                        <a:rPr lang="en-US" altLang="zh-CN" sz="1400" dirty="0">
                          <a:effectLst/>
                        </a:rPr>
                        <a:t>20</a:t>
                      </a:r>
                      <a:r>
                        <a:rPr lang="zh-CN" altLang="en-US" sz="1400" dirty="0">
                          <a:effectLst/>
                        </a:rPr>
                        <a:t>％的费用，其余额为应纳税所得额。</a:t>
                      </a:r>
                    </a:p>
                    <a:p>
                      <a:pPr latinLnBrk="1"/>
                      <a:r>
                        <a:rPr lang="zh-CN" altLang="en-US" sz="1400" dirty="0">
                          <a:solidFill>
                            <a:srgbClr val="FF0000"/>
                          </a:solidFill>
                          <a:effectLst/>
                        </a:rPr>
                        <a:t>④财产转让所得，</a:t>
                      </a:r>
                      <a:r>
                        <a:rPr lang="zh-CN" altLang="en-US" sz="1400" dirty="0">
                          <a:effectLst/>
                        </a:rPr>
                        <a:t>以转让财产的收入额减除财产原值和合理费用后的余额为应纳税所得额。</a:t>
                      </a:r>
                    </a:p>
                    <a:p>
                      <a:pPr latinLnBrk="1"/>
                      <a:r>
                        <a:rPr lang="zh-CN" altLang="en-US" sz="1400" dirty="0">
                          <a:solidFill>
                            <a:srgbClr val="FF0000"/>
                          </a:solidFill>
                          <a:effectLst/>
                        </a:rPr>
                        <a:t>⑤利息、股息、红利所得和偶然所得</a:t>
                      </a:r>
                      <a:r>
                        <a:rPr lang="zh-CN" altLang="en-US" sz="1400" dirty="0">
                          <a:effectLst/>
                        </a:rPr>
                        <a:t>，以每次收入额为应纳税所得额。</a:t>
                      </a:r>
                    </a:p>
                    <a:p>
                      <a:pPr latinLnBrk="1"/>
                      <a:r>
                        <a:rPr lang="zh-CN" altLang="en-US" sz="1400" dirty="0">
                          <a:solidFill>
                            <a:srgbClr val="FF0000"/>
                          </a:solidFill>
                          <a:effectLst/>
                        </a:rPr>
                        <a:t>⑥扣除。</a:t>
                      </a:r>
                      <a:r>
                        <a:rPr lang="zh-CN" altLang="en-US" sz="1400" dirty="0">
                          <a:effectLst/>
                        </a:rPr>
                        <a:t>个人将其所得对教育、扶贫、济困等公益慈善事业进行捐赠，捐赠额未超过纳税人申报的应纳税所得额</a:t>
                      </a:r>
                      <a:r>
                        <a:rPr lang="en-US" altLang="zh-CN" sz="1400" dirty="0">
                          <a:effectLst/>
                        </a:rPr>
                        <a:t>30%</a:t>
                      </a:r>
                      <a:r>
                        <a:rPr lang="zh-CN" altLang="en-US" sz="1400" dirty="0">
                          <a:effectLst/>
                        </a:rPr>
                        <a:t>的部分，可以从其应纳税所得额中扣除；国务院规定对公益慈善事业捐赠实行全额税前扣除的，从其规定。</a:t>
                      </a:r>
                    </a:p>
                    <a:p>
                      <a:pPr latinLnBrk="1"/>
                      <a:r>
                        <a:rPr lang="zh-CN" altLang="en-US" sz="1400" dirty="0">
                          <a:effectLst/>
                        </a:rPr>
                        <a:t>专项扣除包括居民个人按照国家规定的范围和标准缴纳的基本养老保险、基本医疗保险、失业保险等社会保险费和住房公积金等。专项附加扣除包括子女教育、继续教育、大病医疗、住房贷款利息或者住房租金、赡养老人等支出。</a:t>
                      </a:r>
                    </a:p>
                  </a:txBody>
                  <a:tcPr marL="55080" marR="55080" marT="27540" marB="27540">
                    <a:lnL w="9525" cap="flat" cmpd="sng" algn="ctr">
                      <a:solidFill>
                        <a:srgbClr val="500547"/>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B80647"/>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636180"/>
                  </a:ext>
                </a:extLst>
              </a:tr>
            </a:tbl>
          </a:graphicData>
        </a:graphic>
      </p:graphicFrame>
    </p:spTree>
    <p:extLst>
      <p:ext uri="{BB962C8B-B14F-4D97-AF65-F5344CB8AC3E}">
        <p14:creationId xmlns:p14="http://schemas.microsoft.com/office/powerpoint/2010/main" val="3584191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6" y="717550"/>
            <a:ext cx="7788910" cy="6117829"/>
          </a:xfrm>
          <a:prstGeom prst="rect">
            <a:avLst/>
          </a:prstGeom>
          <a:noFill/>
        </p:spPr>
        <p:txBody>
          <a:bodyPr wrap="square" rtlCol="0" anchor="t">
            <a:spAutoFit/>
          </a:bodyPr>
          <a:lstStyle/>
          <a:p>
            <a:pPr>
              <a:lnSpc>
                <a:spcPct val="150000"/>
              </a:lnSpc>
            </a:pPr>
            <a:r>
              <a:rPr lang="en-US" altLang="zh-CN" sz="2400" dirty="0">
                <a:solidFill>
                  <a:schemeClr val="bg1"/>
                </a:solidFill>
              </a:rPr>
              <a:t>【2017 </a:t>
            </a:r>
            <a:r>
              <a:rPr lang="zh-CN" altLang="en-US" sz="2400" dirty="0">
                <a:solidFill>
                  <a:schemeClr val="bg1"/>
                </a:solidFill>
              </a:rPr>
              <a:t>年真题：多选题</a:t>
            </a:r>
            <a:r>
              <a:rPr lang="en-US" altLang="zh-CN" sz="2400" dirty="0">
                <a:solidFill>
                  <a:schemeClr val="bg1"/>
                </a:solidFill>
              </a:rPr>
              <a:t>】</a:t>
            </a:r>
            <a:r>
              <a:rPr lang="zh-CN" altLang="en-US" sz="2400" dirty="0">
                <a:solidFill>
                  <a:schemeClr val="bg1"/>
                </a:solidFill>
              </a:rPr>
              <a:t>根据</a:t>
            </a:r>
            <a:r>
              <a:rPr lang="en-US" altLang="zh-CN" sz="2400" dirty="0">
                <a:solidFill>
                  <a:schemeClr val="bg1"/>
                </a:solidFill>
              </a:rPr>
              <a:t>《</a:t>
            </a:r>
            <a:r>
              <a:rPr lang="zh-CN" altLang="en-US" sz="2400" dirty="0">
                <a:solidFill>
                  <a:schemeClr val="bg1"/>
                </a:solidFill>
              </a:rPr>
              <a:t>中国人民共和国个人所得税法</a:t>
            </a:r>
            <a:r>
              <a:rPr lang="en-US" altLang="zh-CN" sz="2400" dirty="0">
                <a:solidFill>
                  <a:schemeClr val="bg1"/>
                </a:solidFill>
              </a:rPr>
              <a:t>》</a:t>
            </a:r>
            <a:r>
              <a:rPr lang="zh-CN" altLang="en-US" sz="2400" dirty="0">
                <a:solidFill>
                  <a:schemeClr val="bg1"/>
                </a:solidFill>
              </a:rPr>
              <a:t>，属于非居民纳税人的有</a:t>
            </a:r>
            <a:r>
              <a:rPr lang="en-US" altLang="zh-CN" sz="2400" dirty="0">
                <a:solidFill>
                  <a:schemeClr val="bg1"/>
                </a:solidFill>
              </a:rPr>
              <a:t>(   )</a:t>
            </a:r>
            <a:r>
              <a:rPr lang="zh-CN" altLang="en-US" sz="2400" dirty="0">
                <a:solidFill>
                  <a:schemeClr val="bg1"/>
                </a:solidFill>
              </a:rPr>
              <a:t>。</a:t>
            </a:r>
          </a:p>
          <a:p>
            <a:pPr>
              <a:lnSpc>
                <a:spcPct val="150000"/>
              </a:lnSpc>
            </a:pPr>
            <a:r>
              <a:rPr lang="en-US" altLang="zh-CN" sz="2400" dirty="0">
                <a:solidFill>
                  <a:schemeClr val="bg1"/>
                </a:solidFill>
              </a:rPr>
              <a:t>A. </a:t>
            </a:r>
            <a:r>
              <a:rPr lang="zh-CN" altLang="en-US" sz="2400" dirty="0">
                <a:solidFill>
                  <a:schemeClr val="bg1"/>
                </a:solidFill>
              </a:rPr>
              <a:t>在中国国境内无住所又不居住的个人</a:t>
            </a:r>
          </a:p>
          <a:p>
            <a:pPr>
              <a:lnSpc>
                <a:spcPct val="150000"/>
              </a:lnSpc>
            </a:pPr>
            <a:r>
              <a:rPr lang="en-US" altLang="zh-CN" sz="2400" dirty="0">
                <a:solidFill>
                  <a:schemeClr val="bg1"/>
                </a:solidFill>
              </a:rPr>
              <a:t>B. </a:t>
            </a:r>
            <a:r>
              <a:rPr lang="zh-CN" altLang="en-US" sz="2400" dirty="0">
                <a:solidFill>
                  <a:schemeClr val="bg1"/>
                </a:solidFill>
              </a:rPr>
              <a:t>在中国境内无住所或不居住的个人</a:t>
            </a:r>
          </a:p>
          <a:p>
            <a:pPr>
              <a:lnSpc>
                <a:spcPct val="150000"/>
              </a:lnSpc>
            </a:pPr>
            <a:r>
              <a:rPr lang="en-US" altLang="zh-CN" sz="2400" dirty="0">
                <a:solidFill>
                  <a:schemeClr val="bg1"/>
                </a:solidFill>
              </a:rPr>
              <a:t>C. </a:t>
            </a:r>
            <a:r>
              <a:rPr lang="zh-CN" altLang="en-US" sz="2400" dirty="0">
                <a:solidFill>
                  <a:schemeClr val="bg1"/>
                </a:solidFill>
              </a:rPr>
              <a:t>在中国境内无住所或一个纳税年度内在中国境内居住不满 </a:t>
            </a:r>
            <a:r>
              <a:rPr lang="en-US" altLang="zh-CN" sz="2400" dirty="0">
                <a:solidFill>
                  <a:schemeClr val="bg1"/>
                </a:solidFill>
              </a:rPr>
              <a:t>183 </a:t>
            </a:r>
            <a:r>
              <a:rPr lang="zh-CN" altLang="en-US" sz="2400" dirty="0">
                <a:solidFill>
                  <a:schemeClr val="bg1"/>
                </a:solidFill>
              </a:rPr>
              <a:t>天的个人</a:t>
            </a:r>
          </a:p>
          <a:p>
            <a:pPr>
              <a:lnSpc>
                <a:spcPct val="150000"/>
              </a:lnSpc>
            </a:pPr>
            <a:r>
              <a:rPr lang="en-US" altLang="zh-CN" sz="2400" dirty="0">
                <a:solidFill>
                  <a:schemeClr val="bg1"/>
                </a:solidFill>
              </a:rPr>
              <a:t>D. </a:t>
            </a:r>
            <a:r>
              <a:rPr lang="zh-CN" altLang="en-US" sz="2400" dirty="0">
                <a:solidFill>
                  <a:schemeClr val="bg1"/>
                </a:solidFill>
              </a:rPr>
              <a:t>在中国境内无住所而一个纳税年度内在中国境内居住满 </a:t>
            </a:r>
            <a:r>
              <a:rPr lang="en-US" altLang="zh-CN" sz="2400" dirty="0">
                <a:solidFill>
                  <a:schemeClr val="bg1"/>
                </a:solidFill>
              </a:rPr>
              <a:t>183 </a:t>
            </a:r>
            <a:r>
              <a:rPr lang="zh-CN" altLang="en-US" sz="2400" dirty="0">
                <a:solidFill>
                  <a:schemeClr val="bg1"/>
                </a:solidFill>
              </a:rPr>
              <a:t>天的个人</a:t>
            </a:r>
          </a:p>
          <a:p>
            <a:pPr>
              <a:lnSpc>
                <a:spcPct val="150000"/>
              </a:lnSpc>
            </a:pPr>
            <a:r>
              <a:rPr lang="en-US" altLang="zh-CN" sz="2400" dirty="0">
                <a:solidFill>
                  <a:schemeClr val="bg1"/>
                </a:solidFill>
              </a:rPr>
              <a:t>E. </a:t>
            </a:r>
            <a:r>
              <a:rPr lang="zh-CN" altLang="en-US" sz="2400" dirty="0">
                <a:solidFill>
                  <a:schemeClr val="bg1"/>
                </a:solidFill>
              </a:rPr>
              <a:t>在中国境内无住所而一个纳税年度内在中国境内居住不满 </a:t>
            </a:r>
            <a:r>
              <a:rPr lang="en-US" altLang="zh-CN" sz="2400" dirty="0">
                <a:solidFill>
                  <a:schemeClr val="bg1"/>
                </a:solidFill>
              </a:rPr>
              <a:t>183 </a:t>
            </a:r>
            <a:r>
              <a:rPr lang="zh-CN" altLang="en-US" sz="2400" dirty="0">
                <a:solidFill>
                  <a:schemeClr val="bg1"/>
                </a:solidFill>
              </a:rPr>
              <a:t>天的个人</a:t>
            </a:r>
          </a:p>
          <a:p>
            <a:pPr fontAlgn="base" latinLnBrk="1">
              <a:lnSpc>
                <a:spcPct val="150000"/>
              </a:lnSpc>
            </a:pPr>
            <a:endParaRPr lang="zh-CN" altLang="en-US" sz="2400" dirty="0">
              <a:solidFill>
                <a:schemeClr val="bg1"/>
              </a:solidFill>
            </a:endParaRPr>
          </a:p>
        </p:txBody>
      </p:sp>
    </p:spTree>
    <p:extLst>
      <p:ext uri="{BB962C8B-B14F-4D97-AF65-F5344CB8AC3E}">
        <p14:creationId xmlns:p14="http://schemas.microsoft.com/office/powerpoint/2010/main" val="2913266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717550"/>
            <a:ext cx="8883733" cy="6117829"/>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所得税的税收优惠及征收管理（略）</a:t>
            </a:r>
            <a:endParaRPr lang="en-US" altLang="zh-CN" sz="2400" dirty="0">
              <a:solidFill>
                <a:schemeClr val="bg1"/>
              </a:solidFill>
            </a:endParaRPr>
          </a:p>
          <a:p>
            <a:pPr fontAlgn="base" latinLnBrk="1">
              <a:lnSpc>
                <a:spcPct val="150000"/>
              </a:lnSpc>
            </a:pPr>
            <a:r>
              <a:rPr lang="zh-CN" altLang="en-US" sz="2400" dirty="0">
                <a:solidFill>
                  <a:schemeClr val="bg1"/>
                </a:solidFill>
              </a:rPr>
              <a:t>第四节  财产税</a:t>
            </a:r>
            <a:endParaRPr lang="en-US" altLang="zh-CN" sz="2400" dirty="0">
              <a:solidFill>
                <a:schemeClr val="bg1"/>
              </a:solidFill>
            </a:endParaRPr>
          </a:p>
          <a:p>
            <a:pPr fontAlgn="base" latinLnBrk="1">
              <a:lnSpc>
                <a:spcPct val="150000"/>
              </a:lnSpc>
            </a:pPr>
            <a:r>
              <a:rPr lang="zh-CN" altLang="en-US" sz="2400" dirty="0">
                <a:solidFill>
                  <a:schemeClr val="bg1"/>
                </a:solidFill>
              </a:rPr>
              <a:t>一、财产税的特点</a:t>
            </a:r>
            <a:endParaRPr lang="en-US" altLang="zh-CN" sz="2400" dirty="0">
              <a:solidFill>
                <a:schemeClr val="bg1"/>
              </a:solidFill>
            </a:endParaRPr>
          </a:p>
          <a:p>
            <a:pPr fontAlgn="base" latinLnBrk="1">
              <a:lnSpc>
                <a:spcPct val="150000"/>
              </a:lnSpc>
            </a:pPr>
            <a:r>
              <a:rPr lang="zh-CN" altLang="en-US" sz="2400" dirty="0">
                <a:solidFill>
                  <a:schemeClr val="bg1"/>
                </a:solidFill>
              </a:rPr>
              <a:t>是对所有以财产为课税对象的税种的总称。是地方政府收入的主要来源。</a:t>
            </a:r>
            <a:endParaRPr lang="en-US" altLang="zh-CN" sz="2400" dirty="0">
              <a:solidFill>
                <a:schemeClr val="bg1"/>
              </a:solidFill>
            </a:endParaRPr>
          </a:p>
          <a:p>
            <a:pPr fontAlgn="base" latinLnBrk="1">
              <a:lnSpc>
                <a:spcPct val="150000"/>
              </a:lnSpc>
            </a:pPr>
            <a:r>
              <a:rPr lang="zh-CN" altLang="en-US" sz="2400" dirty="0">
                <a:solidFill>
                  <a:schemeClr val="bg1"/>
                </a:solidFill>
              </a:rPr>
              <a:t>优点：</a:t>
            </a:r>
            <a:r>
              <a:rPr lang="en-US" altLang="zh-CN" sz="2400" dirty="0">
                <a:solidFill>
                  <a:schemeClr val="bg1"/>
                </a:solidFill>
              </a:rPr>
              <a:t>(1)</a:t>
            </a:r>
            <a:r>
              <a:rPr lang="zh-CN" altLang="en-US" sz="2400" dirty="0">
                <a:solidFill>
                  <a:schemeClr val="bg1"/>
                </a:solidFill>
              </a:rPr>
              <a:t>符合税收的纳税能力原则</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课税对象是财产价值，税源充分，相对稳定，不易受经济变动因素的影响</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征税原则是有财产者征税，无财产者不纳税</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财产税属于直接税，不易转嫁</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3432498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44798" y="503487"/>
            <a:ext cx="9349525" cy="612039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缺点：</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税收负担存在一定的不公平性</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收入弹性较小</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一定程度上对资本的形成可能带来障碍</a:t>
            </a:r>
            <a:br>
              <a:rPr lang="zh-CN" altLang="en-US" sz="2400" dirty="0">
                <a:solidFill>
                  <a:schemeClr val="bg1"/>
                </a:solidFill>
              </a:rPr>
            </a:br>
            <a:r>
              <a:rPr lang="zh-CN" altLang="en-US" sz="2400" dirty="0">
                <a:solidFill>
                  <a:schemeClr val="bg1"/>
                </a:solidFill>
              </a:rPr>
              <a:t>我国现行税制中属于财产税类的主要税种有：房产税、车船税等。</a:t>
            </a:r>
            <a:br>
              <a:rPr lang="zh-CN" altLang="en-US" sz="2400" dirty="0">
                <a:solidFill>
                  <a:schemeClr val="bg1"/>
                </a:solidFill>
              </a:rPr>
            </a:br>
            <a:r>
              <a:rPr lang="zh-CN" altLang="en-US" sz="2400" dirty="0">
                <a:solidFill>
                  <a:schemeClr val="bg1"/>
                </a:solidFill>
              </a:rPr>
              <a:t>二、房产税</a:t>
            </a:r>
            <a:endParaRPr lang="en-US" altLang="zh-CN" sz="2400" dirty="0">
              <a:solidFill>
                <a:schemeClr val="bg1"/>
              </a:solidFill>
            </a:endParaRPr>
          </a:p>
          <a:p>
            <a:pPr fontAlgn="base" latinLnBrk="1">
              <a:lnSpc>
                <a:spcPct val="150000"/>
              </a:lnSpc>
            </a:pPr>
            <a:r>
              <a:rPr lang="zh-CN" altLang="en-US" sz="2400" dirty="0">
                <a:solidFill>
                  <a:schemeClr val="bg1"/>
                </a:solidFill>
              </a:rPr>
              <a:t>三、契税（征税范围：国有土地使用权出让、土地使用权的转让、房屋买卖、房屋赠与、房屋互换）</a:t>
            </a:r>
            <a:endParaRPr lang="en-US" altLang="zh-CN" sz="2400" dirty="0">
              <a:solidFill>
                <a:schemeClr val="bg1"/>
              </a:solidFill>
            </a:endParaRPr>
          </a:p>
          <a:p>
            <a:pPr fontAlgn="base" latinLnBrk="1">
              <a:lnSpc>
                <a:spcPct val="150000"/>
              </a:lnSpc>
            </a:pPr>
            <a:r>
              <a:rPr lang="zh-CN" altLang="en-US" sz="2400" dirty="0">
                <a:solidFill>
                  <a:schemeClr val="bg1"/>
                </a:solidFill>
              </a:rPr>
              <a:t>注意：土地、房屋典当、分拆（分割）、抵押以及出租等行为，不属于契税的征收范围。</a:t>
            </a:r>
            <a:endParaRPr lang="en-US" altLang="zh-CN" sz="2400" dirty="0">
              <a:solidFill>
                <a:schemeClr val="bg1"/>
              </a:solidFill>
            </a:endParaRPr>
          </a:p>
          <a:p>
            <a:pPr fontAlgn="base" latinLnBrk="1">
              <a:lnSpc>
                <a:spcPct val="150000"/>
              </a:lnSpc>
            </a:pPr>
            <a:r>
              <a:rPr lang="zh-CN" altLang="en-US" sz="2400" dirty="0">
                <a:solidFill>
                  <a:schemeClr val="bg1"/>
                </a:solidFill>
              </a:rPr>
              <a:t>四、车船税</a:t>
            </a:r>
          </a:p>
        </p:txBody>
      </p:sp>
    </p:spTree>
    <p:extLst>
      <p:ext uri="{BB962C8B-B14F-4D97-AF65-F5344CB8AC3E}">
        <p14:creationId xmlns:p14="http://schemas.microsoft.com/office/powerpoint/2010/main" val="32954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409455" y="717550"/>
            <a:ext cx="8883733" cy="223984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第五节  深化税收征管改革</a:t>
            </a:r>
            <a:endParaRPr lang="en-US" altLang="zh-CN" sz="2400" dirty="0">
              <a:solidFill>
                <a:schemeClr val="bg1"/>
              </a:solidFill>
            </a:endParaRPr>
          </a:p>
          <a:p>
            <a:pPr fontAlgn="base" latinLnBrk="1">
              <a:lnSpc>
                <a:spcPct val="150000"/>
              </a:lnSpc>
            </a:pPr>
            <a:r>
              <a:rPr lang="zh-CN" altLang="en-US" sz="2400" dirty="0">
                <a:solidFill>
                  <a:schemeClr val="bg1"/>
                </a:solidFill>
              </a:rPr>
              <a:t>一、深化税收征管改革的主要目标</a:t>
            </a:r>
            <a:endParaRPr lang="en-US" altLang="zh-CN" sz="2400" dirty="0">
              <a:solidFill>
                <a:schemeClr val="bg1"/>
              </a:solidFill>
            </a:endParaRPr>
          </a:p>
          <a:p>
            <a:pPr fontAlgn="base" latinLnBrk="1">
              <a:lnSpc>
                <a:spcPct val="150000"/>
              </a:lnSpc>
            </a:pPr>
            <a:r>
              <a:rPr lang="zh-CN" altLang="en-US" sz="2400" dirty="0">
                <a:solidFill>
                  <a:schemeClr val="bg1"/>
                </a:solidFill>
              </a:rPr>
              <a:t>二、深化税收征管改革的主要内容</a:t>
            </a:r>
            <a:br>
              <a:rPr lang="zh-CN" altLang="en-US" sz="2400" dirty="0">
                <a:solidFill>
                  <a:schemeClr val="bg1"/>
                </a:solidFill>
              </a:rPr>
            </a:br>
            <a:endParaRPr lang="zh-CN" altLang="en-US" sz="2400" dirty="0">
              <a:solidFill>
                <a:schemeClr val="bg1"/>
              </a:solidFill>
            </a:endParaRPr>
          </a:p>
        </p:txBody>
      </p:sp>
    </p:spTree>
    <p:extLst>
      <p:ext uri="{BB962C8B-B14F-4D97-AF65-F5344CB8AC3E}">
        <p14:creationId xmlns:p14="http://schemas.microsoft.com/office/powerpoint/2010/main" val="20513369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53184" y="953770"/>
            <a:ext cx="8086237" cy="743152"/>
          </a:xfrm>
          <a:prstGeom prst="rect">
            <a:avLst/>
          </a:prstGeom>
          <a:noFill/>
        </p:spPr>
        <p:txBody>
          <a:bodyPr wrap="square" rtlCol="0" anchor="t">
            <a:spAutoFit/>
          </a:bodyPr>
          <a:lstStyle/>
          <a:p>
            <a:pPr>
              <a:lnSpc>
                <a:spcPct val="150000"/>
              </a:lnSpc>
            </a:pPr>
            <a:r>
              <a:rPr lang="zh-CN" altLang="en-US" sz="3200" dirty="0">
                <a:solidFill>
                  <a:schemeClr val="bg1"/>
                </a:solidFill>
              </a:rPr>
              <a:t>第十五章　政府预算</a:t>
            </a:r>
            <a:endParaRPr lang="en-US" altLang="zh-CN" sz="3200" dirty="0">
              <a:solidFill>
                <a:schemeClr val="bg1"/>
              </a:solidFill>
            </a:endParaRPr>
          </a:p>
        </p:txBody>
      </p:sp>
      <p:pic>
        <p:nvPicPr>
          <p:cNvPr id="8" name="图片 7">
            <a:extLst>
              <a:ext uri="{FF2B5EF4-FFF2-40B4-BE49-F238E27FC236}">
                <a16:creationId xmlns:a16="http://schemas.microsoft.com/office/drawing/2014/main" id="{84FCA0F3-E9EC-409D-960B-EDC15EA3A69D}"/>
              </a:ext>
            </a:extLst>
          </p:cNvPr>
          <p:cNvPicPr>
            <a:picLocks noChangeAspect="1"/>
          </p:cNvPicPr>
          <p:nvPr/>
        </p:nvPicPr>
        <p:blipFill>
          <a:blip r:embed="rId4"/>
          <a:stretch>
            <a:fillRect/>
          </a:stretch>
        </p:blipFill>
        <p:spPr>
          <a:xfrm>
            <a:off x="1560074" y="2049363"/>
            <a:ext cx="7064154" cy="2759273"/>
          </a:xfrm>
          <a:prstGeom prst="rect">
            <a:avLst/>
          </a:prstGeom>
        </p:spPr>
      </p:pic>
      <p:sp>
        <p:nvSpPr>
          <p:cNvPr id="2" name="矩形 1">
            <a:extLst>
              <a:ext uri="{FF2B5EF4-FFF2-40B4-BE49-F238E27FC236}">
                <a16:creationId xmlns:a16="http://schemas.microsoft.com/office/drawing/2014/main" id="{7D091A4F-3983-638C-9FA0-AA8DB9B472AB}"/>
              </a:ext>
            </a:extLst>
          </p:cNvPr>
          <p:cNvSpPr/>
          <p:nvPr/>
        </p:nvSpPr>
        <p:spPr>
          <a:xfrm>
            <a:off x="5078437" y="4360987"/>
            <a:ext cx="3545791" cy="44764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深化预算管理制度改革</a:t>
            </a:r>
          </a:p>
        </p:txBody>
      </p:sp>
    </p:spTree>
    <p:extLst>
      <p:ext uri="{BB962C8B-B14F-4D97-AF65-F5344CB8AC3E}">
        <p14:creationId xmlns:p14="http://schemas.microsoft.com/office/powerpoint/2010/main" val="2172492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239787"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第一节  政府预算的职能与原则</a:t>
            </a:r>
            <a:endParaRPr lang="en-US" altLang="zh-CN" sz="2400" dirty="0">
              <a:solidFill>
                <a:schemeClr val="bg1"/>
              </a:solidFill>
            </a:endParaRPr>
          </a:p>
          <a:p>
            <a:pPr fontAlgn="base" latinLnBrk="1">
              <a:lnSpc>
                <a:spcPct val="150000"/>
              </a:lnSpc>
            </a:pPr>
            <a:r>
              <a:rPr lang="zh-CN" altLang="en-US" sz="2400" dirty="0">
                <a:solidFill>
                  <a:schemeClr val="bg1"/>
                </a:solidFill>
              </a:rPr>
              <a:t>一、政府预算的含义</a:t>
            </a:r>
            <a:endParaRPr lang="en-US" altLang="zh-CN" sz="2400" dirty="0">
              <a:solidFill>
                <a:schemeClr val="bg1"/>
              </a:solidFill>
            </a:endParaRPr>
          </a:p>
          <a:p>
            <a:pPr fontAlgn="base" latinLnBrk="1">
              <a:lnSpc>
                <a:spcPct val="150000"/>
              </a:lnSpc>
            </a:pPr>
            <a:r>
              <a:rPr lang="zh-CN" altLang="en-US" sz="2400" dirty="0">
                <a:solidFill>
                  <a:schemeClr val="bg1"/>
                </a:solidFill>
              </a:rPr>
              <a:t>政府预算，是具有法律规定和制度保证的、经法定程序审核批准的政府年度财政收支计划。</a:t>
            </a:r>
            <a:endParaRPr lang="en-US" altLang="zh-CN" sz="2400" dirty="0">
              <a:solidFill>
                <a:schemeClr val="bg1"/>
              </a:solidFill>
            </a:endParaRPr>
          </a:p>
          <a:p>
            <a:pPr fontAlgn="base" latinLnBrk="1">
              <a:lnSpc>
                <a:spcPct val="150000"/>
              </a:lnSpc>
            </a:pPr>
            <a:r>
              <a:rPr lang="zh-CN" altLang="en-US" sz="2400" dirty="0">
                <a:solidFill>
                  <a:schemeClr val="bg1"/>
                </a:solidFill>
              </a:rPr>
              <a:t>多方面对政府预算进行理解。</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、从技术方面看（形式与内容）；</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、从政治方面看（政治行为）；</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、从本质上看，政府预算是国家和政府意志的体现，要经过国家权力机构的审查和批准才能生效，是重要的法律性文件。</a:t>
            </a:r>
            <a:endParaRPr lang="en-US" altLang="zh-CN" sz="2400" dirty="0">
              <a:solidFill>
                <a:schemeClr val="bg1"/>
              </a:solidFill>
            </a:endParaRPr>
          </a:p>
        </p:txBody>
      </p:sp>
    </p:spTree>
    <p:extLst>
      <p:ext uri="{BB962C8B-B14F-4D97-AF65-F5344CB8AC3E}">
        <p14:creationId xmlns:p14="http://schemas.microsoft.com/office/powerpoint/2010/main" val="3325145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2796407"/>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二、政府预算的职能</a:t>
            </a:r>
            <a:br>
              <a:rPr lang="zh-CN" altLang="en-US" sz="2400" dirty="0">
                <a:solidFill>
                  <a:schemeClr val="bg1"/>
                </a:solidFill>
              </a:rPr>
            </a:br>
            <a:r>
              <a:rPr lang="en-US" altLang="zh-CN" sz="2400" dirty="0">
                <a:solidFill>
                  <a:schemeClr val="bg1"/>
                </a:solidFill>
              </a:rPr>
              <a:t>1.</a:t>
            </a:r>
            <a:r>
              <a:rPr lang="zh-CN" altLang="en-US" sz="2400" dirty="0">
                <a:solidFill>
                  <a:schemeClr val="bg1"/>
                </a:solidFill>
              </a:rPr>
              <a:t>反映政府部门的活动</a:t>
            </a:r>
            <a:r>
              <a:rPr lang="en-US" altLang="zh-CN" sz="2400" dirty="0">
                <a:solidFill>
                  <a:schemeClr val="bg1"/>
                </a:solidFill>
              </a:rPr>
              <a:t>——</a:t>
            </a:r>
            <a:r>
              <a:rPr lang="zh-CN" altLang="en-US" sz="2400" dirty="0">
                <a:solidFill>
                  <a:schemeClr val="bg1"/>
                </a:solidFill>
              </a:rPr>
              <a:t>政府工作的“镜子”</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监督政府部门收支运作情况</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控制政府部门的支出</a:t>
            </a:r>
            <a:br>
              <a:rPr lang="zh-CN" altLang="en-US" sz="2400" dirty="0">
                <a:solidFill>
                  <a:schemeClr val="bg1"/>
                </a:solidFill>
              </a:rPr>
            </a:br>
            <a:r>
              <a:rPr lang="zh-CN" altLang="en-US" sz="2400" dirty="0">
                <a:solidFill>
                  <a:schemeClr val="bg1"/>
                </a:solidFill>
              </a:rPr>
              <a:t>　　</a:t>
            </a:r>
          </a:p>
        </p:txBody>
      </p:sp>
    </p:spTree>
    <p:extLst>
      <p:ext uri="{BB962C8B-B14F-4D97-AF65-F5344CB8AC3E}">
        <p14:creationId xmlns:p14="http://schemas.microsoft.com/office/powerpoint/2010/main" val="2373347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三、政府预算的原则</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完整性原则</a:t>
            </a:r>
            <a:br>
              <a:rPr lang="zh-CN" altLang="en-US" sz="2400" dirty="0">
                <a:solidFill>
                  <a:schemeClr val="bg1"/>
                </a:solidFill>
              </a:rPr>
            </a:br>
            <a:r>
              <a:rPr lang="zh-CN" altLang="en-US" sz="2400" dirty="0">
                <a:solidFill>
                  <a:schemeClr val="bg1"/>
                </a:solidFill>
              </a:rPr>
              <a:t>政府预算必须包括政府所有的财政收入和支出内容，以便全面反映国家的财政活动。</a:t>
            </a:r>
            <a:br>
              <a:rPr lang="zh-CN" altLang="en-US" sz="2400" dirty="0">
                <a:solidFill>
                  <a:schemeClr val="bg1"/>
                </a:solidFill>
              </a:rPr>
            </a:br>
            <a:r>
              <a:rPr lang="en-US" altLang="zh-CN" sz="2400" dirty="0">
                <a:solidFill>
                  <a:schemeClr val="bg1"/>
                </a:solidFill>
              </a:rPr>
              <a:t>2.</a:t>
            </a:r>
            <a:r>
              <a:rPr lang="zh-CN" altLang="en-US" sz="2400" dirty="0">
                <a:solidFill>
                  <a:schemeClr val="bg1"/>
                </a:solidFill>
              </a:rPr>
              <a:t>统一性原则</a:t>
            </a:r>
            <a:br>
              <a:rPr lang="zh-CN" altLang="en-US" sz="2400" dirty="0">
                <a:solidFill>
                  <a:schemeClr val="bg1"/>
                </a:solidFill>
              </a:rPr>
            </a:br>
            <a:r>
              <a:rPr lang="en-US" altLang="zh-CN" sz="2400" dirty="0">
                <a:solidFill>
                  <a:schemeClr val="bg1"/>
                </a:solidFill>
              </a:rPr>
              <a:t>3.</a:t>
            </a:r>
            <a:r>
              <a:rPr lang="zh-CN" altLang="en-US" sz="2400" dirty="0">
                <a:solidFill>
                  <a:schemeClr val="bg1"/>
                </a:solidFill>
              </a:rPr>
              <a:t>可靠性原则</a:t>
            </a:r>
            <a:r>
              <a:rPr lang="en-US" altLang="zh-CN" sz="2400" dirty="0">
                <a:solidFill>
                  <a:schemeClr val="bg1"/>
                </a:solidFill>
              </a:rPr>
              <a:t>—</a:t>
            </a:r>
            <a:r>
              <a:rPr lang="zh-CN" altLang="en-US" sz="2400" dirty="0">
                <a:solidFill>
                  <a:schemeClr val="bg1"/>
                </a:solidFill>
              </a:rPr>
              <a:t>谨慎性原则，</a:t>
            </a:r>
            <a:br>
              <a:rPr lang="zh-CN" altLang="en-US" sz="2400" dirty="0">
                <a:solidFill>
                  <a:schemeClr val="bg1"/>
                </a:solidFill>
              </a:rPr>
            </a:br>
            <a:r>
              <a:rPr lang="en-US" altLang="zh-CN" sz="2400" dirty="0">
                <a:solidFill>
                  <a:schemeClr val="bg1"/>
                </a:solidFill>
              </a:rPr>
              <a:t>4.</a:t>
            </a:r>
            <a:r>
              <a:rPr lang="zh-CN" altLang="en-US" sz="2400" dirty="0">
                <a:solidFill>
                  <a:schemeClr val="bg1"/>
                </a:solidFill>
              </a:rPr>
              <a:t>合法性原则</a:t>
            </a:r>
            <a:r>
              <a:rPr lang="en-US" altLang="zh-CN" sz="2400" dirty="0">
                <a:solidFill>
                  <a:schemeClr val="bg1"/>
                </a:solidFill>
              </a:rPr>
              <a:t>—</a:t>
            </a:r>
            <a:r>
              <a:rPr lang="zh-CN" altLang="en-US" sz="2400" dirty="0">
                <a:solidFill>
                  <a:schemeClr val="bg1"/>
                </a:solidFill>
              </a:rPr>
              <a:t>依法而为，向纳税人负责。</a:t>
            </a:r>
            <a:br>
              <a:rPr lang="zh-CN" altLang="en-US" sz="2400" dirty="0">
                <a:solidFill>
                  <a:schemeClr val="bg1"/>
                </a:solidFill>
              </a:rPr>
            </a:br>
            <a:r>
              <a:rPr lang="en-US" altLang="zh-CN" sz="2400" dirty="0">
                <a:solidFill>
                  <a:schemeClr val="bg1"/>
                </a:solidFill>
              </a:rPr>
              <a:t>5.</a:t>
            </a:r>
            <a:r>
              <a:rPr lang="zh-CN" altLang="en-US" sz="2400" dirty="0">
                <a:solidFill>
                  <a:schemeClr val="bg1"/>
                </a:solidFill>
              </a:rPr>
              <a:t>公开性原则</a:t>
            </a:r>
            <a:r>
              <a:rPr lang="en-US" altLang="zh-CN" sz="2400" dirty="0">
                <a:solidFill>
                  <a:schemeClr val="bg1"/>
                </a:solidFill>
              </a:rPr>
              <a:t>—</a:t>
            </a:r>
            <a:r>
              <a:rPr lang="zh-CN" altLang="en-US" sz="2400" dirty="0">
                <a:solidFill>
                  <a:schemeClr val="bg1"/>
                </a:solidFill>
              </a:rPr>
              <a:t>向社会公开　　</a:t>
            </a:r>
            <a:endParaRPr lang="en-US" altLang="zh-CN" sz="2400" dirty="0">
              <a:solidFill>
                <a:schemeClr val="bg1"/>
              </a:solidFill>
            </a:endParaRPr>
          </a:p>
          <a:p>
            <a:pPr fontAlgn="base" latinLnBrk="1">
              <a:lnSpc>
                <a:spcPct val="150000"/>
              </a:lnSpc>
            </a:pPr>
            <a:r>
              <a:rPr lang="en-US" altLang="zh-CN" sz="2400" dirty="0">
                <a:solidFill>
                  <a:schemeClr val="bg1"/>
                </a:solidFill>
              </a:rPr>
              <a:t>6.</a:t>
            </a:r>
            <a:r>
              <a:rPr lang="zh-CN" altLang="en-US" sz="2400" dirty="0">
                <a:solidFill>
                  <a:schemeClr val="bg1"/>
                </a:solidFill>
              </a:rPr>
              <a:t>年度性原则</a:t>
            </a:r>
          </a:p>
        </p:txBody>
      </p:sp>
    </p:spTree>
    <p:extLst>
      <p:ext uri="{BB962C8B-B14F-4D97-AF65-F5344CB8AC3E}">
        <p14:creationId xmlns:p14="http://schemas.microsoft.com/office/powerpoint/2010/main" val="138301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四、政府预算的分类</a:t>
            </a:r>
            <a:endParaRPr lang="en-US" altLang="zh-CN" sz="2400" dirty="0">
              <a:solidFill>
                <a:schemeClr val="bg1"/>
              </a:solidFill>
            </a:endParaRPr>
          </a:p>
          <a:p>
            <a:pPr fontAlgn="base" latinLnBrk="1">
              <a:lnSpc>
                <a:spcPct val="150000"/>
              </a:lnSpc>
            </a:pPr>
            <a:r>
              <a:rPr lang="en-US" altLang="zh-CN" sz="2400" dirty="0">
                <a:solidFill>
                  <a:schemeClr val="bg1"/>
                </a:solidFill>
              </a:rPr>
              <a:t>1.</a:t>
            </a:r>
            <a:r>
              <a:rPr lang="zh-CN" altLang="en-US" sz="2400" dirty="0">
                <a:solidFill>
                  <a:schemeClr val="bg1"/>
                </a:solidFill>
              </a:rPr>
              <a:t>按预算编制形式</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）单式预算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）复式预算</a:t>
            </a:r>
            <a:endParaRPr lang="en-US" altLang="zh-CN" sz="2400" dirty="0">
              <a:solidFill>
                <a:schemeClr val="bg1"/>
              </a:solidFill>
            </a:endParaRPr>
          </a:p>
          <a:p>
            <a:pPr fontAlgn="base" latinLnBrk="1">
              <a:lnSpc>
                <a:spcPct val="150000"/>
              </a:lnSpc>
            </a:pPr>
            <a:r>
              <a:rPr lang="en-US" altLang="zh-CN" sz="2400" dirty="0">
                <a:solidFill>
                  <a:schemeClr val="bg1"/>
                </a:solidFill>
              </a:rPr>
              <a:t>2.</a:t>
            </a:r>
            <a:r>
              <a:rPr lang="zh-CN" altLang="en-US" sz="2400" dirty="0">
                <a:solidFill>
                  <a:schemeClr val="bg1"/>
                </a:solidFill>
              </a:rPr>
              <a:t>按预算编制依据的内容和方法分类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）增量（基数）预算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）零基预算</a:t>
            </a:r>
            <a:endParaRPr lang="en-US" altLang="zh-CN" sz="2400" dirty="0">
              <a:solidFill>
                <a:schemeClr val="bg1"/>
              </a:solidFill>
            </a:endParaRPr>
          </a:p>
          <a:p>
            <a:pPr fontAlgn="base" latinLnBrk="1">
              <a:lnSpc>
                <a:spcPct val="150000"/>
              </a:lnSpc>
            </a:pPr>
            <a:r>
              <a:rPr lang="en-US" altLang="zh-CN" sz="2400" dirty="0">
                <a:solidFill>
                  <a:schemeClr val="bg1"/>
                </a:solidFill>
              </a:rPr>
              <a:t>3.</a:t>
            </a:r>
            <a:r>
              <a:rPr lang="zh-CN" altLang="en-US" sz="2400" dirty="0">
                <a:solidFill>
                  <a:schemeClr val="bg1"/>
                </a:solidFill>
              </a:rPr>
              <a:t>按预算作用时间长短分类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）年度预算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）多年预算</a:t>
            </a:r>
            <a:endParaRPr lang="en-US" altLang="zh-CN" sz="2400" dirty="0">
              <a:solidFill>
                <a:schemeClr val="bg1"/>
              </a:solidFill>
            </a:endParaRPr>
          </a:p>
        </p:txBody>
      </p:sp>
    </p:spTree>
    <p:extLst>
      <p:ext uri="{BB962C8B-B14F-4D97-AF65-F5344CB8AC3E}">
        <p14:creationId xmlns:p14="http://schemas.microsoft.com/office/powerpoint/2010/main" val="144625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7" y="942453"/>
            <a:ext cx="9253855" cy="5012398"/>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）前传</a:t>
            </a:r>
            <a:endParaRPr lang="en-US" altLang="zh-CN" sz="2400" dirty="0">
              <a:solidFill>
                <a:schemeClr val="bg1"/>
              </a:solidFill>
            </a:endParaRPr>
          </a:p>
          <a:p>
            <a:pPr fontAlgn="base" latinLnBrk="1">
              <a:lnSpc>
                <a:spcPct val="150000"/>
              </a:lnSpc>
            </a:pPr>
            <a:r>
              <a:rPr lang="zh-CN" altLang="en-US" sz="2400" dirty="0">
                <a:solidFill>
                  <a:schemeClr val="bg1"/>
                </a:solidFill>
              </a:rPr>
              <a:t>前转也称“顺转”或“向前转嫁”，是指纳税人将其所纳税款通过提高其所提供商品价格的方法，向前转移给商品的购买者或者最终消费者负担的一种形式。前转是税收转嫁最典型和最普遍的形式多发生在流转税上。</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）后转</a:t>
            </a:r>
            <a:endParaRPr lang="en-US" altLang="zh-CN" sz="2400" dirty="0">
              <a:solidFill>
                <a:schemeClr val="bg1"/>
              </a:solidFill>
            </a:endParaRPr>
          </a:p>
          <a:p>
            <a:pPr fontAlgn="base" latinLnBrk="1">
              <a:lnSpc>
                <a:spcPct val="150000"/>
              </a:lnSpc>
            </a:pPr>
            <a:r>
              <a:rPr lang="zh-CN" altLang="en-US" sz="2400" dirty="0">
                <a:solidFill>
                  <a:schemeClr val="bg1"/>
                </a:solidFill>
              </a:rPr>
              <a:t>后转也称“逆转”或“向后转嫁”，是指在纳税人前转税负存在困难时，纳税人通过压低购入商品或者生产要素进价的方式，将其缴纳的税收转给商品或者生产要素供给者的一种税负转嫁方式。</a:t>
            </a:r>
            <a:endParaRPr lang="en-US" altLang="zh-CN" sz="2400" dirty="0">
              <a:solidFill>
                <a:schemeClr val="bg1"/>
              </a:solidFill>
            </a:endParaRPr>
          </a:p>
        </p:txBody>
      </p:sp>
    </p:spTree>
    <p:extLst>
      <p:ext uri="{BB962C8B-B14F-4D97-AF65-F5344CB8AC3E}">
        <p14:creationId xmlns:p14="http://schemas.microsoft.com/office/powerpoint/2010/main" val="4048275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566396"/>
          </a:xfrm>
          <a:prstGeom prst="rect">
            <a:avLst/>
          </a:prstGeom>
          <a:noFill/>
        </p:spPr>
        <p:txBody>
          <a:bodyPr wrap="square" rtlCol="0" anchor="t">
            <a:spAutoFit/>
          </a:bodyPr>
          <a:lstStyle/>
          <a:p>
            <a:pPr fontAlgn="base" latinLnBrk="1">
              <a:lnSpc>
                <a:spcPct val="150000"/>
              </a:lnSpc>
            </a:pPr>
            <a:r>
              <a:rPr lang="en-US" altLang="zh-CN" sz="2400" dirty="0">
                <a:solidFill>
                  <a:schemeClr val="bg1"/>
                </a:solidFill>
              </a:rPr>
              <a:t>4.</a:t>
            </a:r>
            <a:r>
              <a:rPr lang="zh-CN" altLang="en-US" sz="2400" dirty="0">
                <a:solidFill>
                  <a:schemeClr val="bg1"/>
                </a:solidFill>
              </a:rPr>
              <a:t>按预算收支平衡状况分类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）平衡预算</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）差额预算</a:t>
            </a:r>
            <a:endParaRPr lang="en-US" altLang="zh-CN" sz="2400" dirty="0">
              <a:solidFill>
                <a:schemeClr val="bg1"/>
              </a:solidFill>
            </a:endParaRPr>
          </a:p>
          <a:p>
            <a:pPr fontAlgn="base" latinLnBrk="1">
              <a:lnSpc>
                <a:spcPct val="150000"/>
              </a:lnSpc>
            </a:pPr>
            <a:r>
              <a:rPr lang="en-US" altLang="zh-CN" sz="2400" dirty="0">
                <a:solidFill>
                  <a:schemeClr val="bg1"/>
                </a:solidFill>
              </a:rPr>
              <a:t>5.</a:t>
            </a:r>
            <a:r>
              <a:rPr lang="zh-CN" altLang="en-US" sz="2400" dirty="0">
                <a:solidFill>
                  <a:schemeClr val="bg1"/>
                </a:solidFill>
              </a:rPr>
              <a:t>按预算项目是否直接反映经济效益分类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）投入预算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）绩效预算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）规划</a:t>
            </a:r>
            <a:r>
              <a:rPr lang="en-US" altLang="zh-CN" sz="2400" dirty="0">
                <a:solidFill>
                  <a:schemeClr val="bg1"/>
                </a:solidFill>
              </a:rPr>
              <a:t>——</a:t>
            </a:r>
            <a:r>
              <a:rPr lang="zh-CN" altLang="en-US" sz="2400" dirty="0">
                <a:solidFill>
                  <a:schemeClr val="bg1"/>
                </a:solidFill>
              </a:rPr>
              <a:t>项目预算</a:t>
            </a:r>
            <a:br>
              <a:rPr lang="zh-CN" altLang="en-US" sz="2400" dirty="0">
                <a:solidFill>
                  <a:schemeClr val="bg1"/>
                </a:solidFill>
              </a:rPr>
            </a:br>
            <a:r>
              <a:rPr lang="en-US" altLang="zh-CN" sz="2400" dirty="0">
                <a:solidFill>
                  <a:schemeClr val="bg1"/>
                </a:solidFill>
              </a:rPr>
              <a:t>6.</a:t>
            </a:r>
            <a:r>
              <a:rPr lang="zh-CN" altLang="en-US" sz="2400" dirty="0">
                <a:solidFill>
                  <a:schemeClr val="bg1"/>
                </a:solidFill>
              </a:rPr>
              <a:t>按预算管理层级分类</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）中央预算</a:t>
            </a:r>
            <a:br>
              <a:rPr lang="zh-CN" altLang="en-US" sz="2400" dirty="0">
                <a:solidFill>
                  <a:schemeClr val="bg1"/>
                </a:solidFill>
              </a:rPr>
            </a:b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）地方预算</a:t>
            </a:r>
          </a:p>
        </p:txBody>
      </p:sp>
    </p:spTree>
    <p:extLst>
      <p:ext uri="{BB962C8B-B14F-4D97-AF65-F5344CB8AC3E}">
        <p14:creationId xmlns:p14="http://schemas.microsoft.com/office/powerpoint/2010/main" val="1289166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84339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第二节  我国政府预算管理职权划分</a:t>
            </a:r>
            <a:endParaRPr lang="en-US" altLang="zh-CN" sz="2400" dirty="0">
              <a:solidFill>
                <a:schemeClr val="bg1"/>
              </a:solidFill>
            </a:endParaRPr>
          </a:p>
          <a:p>
            <a:pPr>
              <a:lnSpc>
                <a:spcPct val="150000"/>
              </a:lnSpc>
            </a:pPr>
            <a:r>
              <a:rPr lang="zh-CN" altLang="en-US" sz="2400" dirty="0">
                <a:solidFill>
                  <a:schemeClr val="bg1"/>
                </a:solidFill>
              </a:rPr>
              <a:t>一、各级人民代表大会</a:t>
            </a:r>
            <a:r>
              <a:rPr lang="en-US" altLang="zh-CN" sz="2400" dirty="0">
                <a:solidFill>
                  <a:schemeClr val="bg1"/>
                </a:solidFill>
              </a:rPr>
              <a:t>(</a:t>
            </a:r>
            <a:r>
              <a:rPr lang="zh-CN" altLang="en-US" sz="2400" dirty="0">
                <a:solidFill>
                  <a:schemeClr val="bg1"/>
                </a:solidFill>
              </a:rPr>
              <a:t>审、批、撤、监</a:t>
            </a:r>
            <a:r>
              <a:rPr lang="en-US" altLang="zh-CN" sz="2400" dirty="0">
                <a:solidFill>
                  <a:schemeClr val="bg1"/>
                </a:solidFill>
              </a:rPr>
              <a:t>)</a:t>
            </a:r>
          </a:p>
          <a:p>
            <a:pPr>
              <a:lnSpc>
                <a:spcPct val="150000"/>
              </a:lnSpc>
            </a:pPr>
            <a:r>
              <a:rPr lang="zh-CN" altLang="en-US" sz="2400" dirty="0">
                <a:solidFill>
                  <a:schemeClr val="bg1"/>
                </a:solidFill>
              </a:rPr>
              <a:t>二、各级人民代表大会常务委员会：</a:t>
            </a:r>
            <a:r>
              <a:rPr lang="en-US" altLang="zh-CN" sz="2400" dirty="0">
                <a:solidFill>
                  <a:schemeClr val="bg1"/>
                </a:solidFill>
              </a:rPr>
              <a:t>(</a:t>
            </a:r>
            <a:r>
              <a:rPr lang="zh-CN" altLang="en-US" sz="2400" dirty="0">
                <a:solidFill>
                  <a:schemeClr val="bg1"/>
                </a:solidFill>
              </a:rPr>
              <a:t>审、批、撤、监</a:t>
            </a:r>
            <a:r>
              <a:rPr lang="en-US" altLang="zh-CN" sz="2400" dirty="0">
                <a:solidFill>
                  <a:schemeClr val="bg1"/>
                </a:solidFill>
              </a:rPr>
              <a:t>)</a:t>
            </a:r>
          </a:p>
          <a:p>
            <a:pPr>
              <a:lnSpc>
                <a:spcPct val="150000"/>
              </a:lnSpc>
            </a:pPr>
            <a:r>
              <a:rPr lang="zh-CN" altLang="en-US" sz="2400" dirty="0">
                <a:solidFill>
                  <a:schemeClr val="bg1"/>
                </a:solidFill>
              </a:rPr>
              <a:t>三、各级人民政府：</a:t>
            </a:r>
            <a:r>
              <a:rPr lang="en-US" altLang="zh-CN" sz="2400" dirty="0">
                <a:solidFill>
                  <a:schemeClr val="bg1"/>
                </a:solidFill>
              </a:rPr>
              <a:t>(</a:t>
            </a:r>
            <a:r>
              <a:rPr lang="zh-CN" altLang="en-US" sz="2400" dirty="0">
                <a:solidFill>
                  <a:schemeClr val="bg1"/>
                </a:solidFill>
              </a:rPr>
              <a:t>组织</a:t>
            </a:r>
            <a:r>
              <a:rPr lang="en-US" altLang="zh-CN" sz="2400" dirty="0">
                <a:solidFill>
                  <a:schemeClr val="bg1"/>
                </a:solidFill>
              </a:rPr>
              <a:t>)</a:t>
            </a:r>
          </a:p>
          <a:p>
            <a:pPr>
              <a:lnSpc>
                <a:spcPct val="150000"/>
              </a:lnSpc>
            </a:pPr>
            <a:r>
              <a:rPr lang="zh-CN" altLang="en-US" sz="2400" dirty="0">
                <a:solidFill>
                  <a:schemeClr val="bg1"/>
                </a:solidFill>
              </a:rPr>
              <a:t>四、各级政府财政部门：</a:t>
            </a:r>
            <a:r>
              <a:rPr lang="en-US" altLang="zh-CN" sz="2400" dirty="0">
                <a:solidFill>
                  <a:schemeClr val="bg1"/>
                </a:solidFill>
              </a:rPr>
              <a:t>(</a:t>
            </a:r>
            <a:r>
              <a:rPr lang="zh-CN" altLang="en-US" sz="2400" dirty="0">
                <a:solidFill>
                  <a:schemeClr val="bg1"/>
                </a:solidFill>
              </a:rPr>
              <a:t>具体</a:t>
            </a:r>
            <a:r>
              <a:rPr lang="en-US" altLang="zh-CN" sz="2400" dirty="0">
                <a:solidFill>
                  <a:schemeClr val="bg1"/>
                </a:solidFill>
              </a:rPr>
              <a:t>)</a:t>
            </a:r>
          </a:p>
          <a:p>
            <a:pPr>
              <a:lnSpc>
                <a:spcPct val="150000"/>
              </a:lnSpc>
            </a:pPr>
            <a:r>
              <a:rPr lang="zh-CN" altLang="en-US" sz="2400" dirty="0">
                <a:solidFill>
                  <a:schemeClr val="bg1"/>
                </a:solidFill>
              </a:rPr>
              <a:t>五、各级政府业务主管部门</a:t>
            </a:r>
            <a:r>
              <a:rPr lang="en-US" altLang="zh-CN" sz="2400" dirty="0">
                <a:solidFill>
                  <a:schemeClr val="bg1"/>
                </a:solidFill>
              </a:rPr>
              <a:t>(</a:t>
            </a:r>
            <a:r>
              <a:rPr lang="zh-CN" altLang="en-US" sz="2400" dirty="0">
                <a:solidFill>
                  <a:schemeClr val="bg1"/>
                </a:solidFill>
              </a:rPr>
              <a:t>本部门</a:t>
            </a:r>
            <a:r>
              <a:rPr lang="en-US" altLang="zh-CN" sz="2400" dirty="0">
                <a:solidFill>
                  <a:schemeClr val="bg1"/>
                </a:solidFill>
              </a:rPr>
              <a:t>)</a:t>
            </a:r>
            <a:endParaRPr lang="zh-CN" altLang="en-US" sz="2400" dirty="0">
              <a:solidFill>
                <a:schemeClr val="bg1"/>
              </a:solidFill>
            </a:endParaRPr>
          </a:p>
          <a:p>
            <a:pPr>
              <a:lnSpc>
                <a:spcPct val="150000"/>
              </a:lnSpc>
            </a:pPr>
            <a:r>
              <a:rPr lang="zh-CN" altLang="en-US" sz="2400" dirty="0">
                <a:solidFill>
                  <a:schemeClr val="bg1"/>
                </a:solidFill>
              </a:rPr>
              <a:t>六、各单位：</a:t>
            </a:r>
          </a:p>
          <a:p>
            <a:pPr>
              <a:lnSpc>
                <a:spcPct val="150000"/>
              </a:lnSpc>
            </a:pPr>
            <a:r>
              <a:rPr lang="zh-CN" altLang="en-US" sz="2400" dirty="0">
                <a:solidFill>
                  <a:schemeClr val="bg1"/>
                </a:solidFill>
              </a:rPr>
              <a:t>七、审计机关：审计监督。</a:t>
            </a:r>
          </a:p>
          <a:p>
            <a:r>
              <a:rPr lang="zh-CN" altLang="en-US" dirty="0"/>
              <a:t>　　</a:t>
            </a:r>
          </a:p>
          <a:p>
            <a:pPr fontAlgn="base" latinLnBrk="1">
              <a:lnSpc>
                <a:spcPct val="150000"/>
              </a:lnSpc>
            </a:pPr>
            <a:br>
              <a:rPr lang="zh-CN" altLang="en-US" sz="2400" dirty="0">
                <a:solidFill>
                  <a:schemeClr val="bg1"/>
                </a:solidFill>
              </a:rPr>
            </a:br>
            <a:r>
              <a:rPr lang="zh-CN" altLang="en-US" sz="2400" dirty="0">
                <a:solidFill>
                  <a:schemeClr val="bg1"/>
                </a:solidFill>
              </a:rPr>
              <a:t>　　</a:t>
            </a:r>
          </a:p>
        </p:txBody>
      </p:sp>
      <p:pic>
        <p:nvPicPr>
          <p:cNvPr id="8" name="图片 7">
            <a:extLst>
              <a:ext uri="{FF2B5EF4-FFF2-40B4-BE49-F238E27FC236}">
                <a16:creationId xmlns:a16="http://schemas.microsoft.com/office/drawing/2014/main" id="{7E25D3E5-ED2B-4955-ABEB-524D3FC52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0470" y="3291839"/>
            <a:ext cx="5267994" cy="2391669"/>
          </a:xfrm>
          <a:prstGeom prst="rect">
            <a:avLst/>
          </a:prstGeom>
        </p:spPr>
      </p:pic>
    </p:spTree>
    <p:extLst>
      <p:ext uri="{BB962C8B-B14F-4D97-AF65-F5344CB8AC3E}">
        <p14:creationId xmlns:p14="http://schemas.microsoft.com/office/powerpoint/2010/main" val="4105855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6001643"/>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第三节  我国政府预算体系（四项内容）</a:t>
            </a:r>
            <a:endParaRPr lang="en-US" altLang="zh-CN" sz="2400" dirty="0">
              <a:solidFill>
                <a:schemeClr val="bg1"/>
              </a:solidFill>
            </a:endParaRPr>
          </a:p>
          <a:p>
            <a:pPr>
              <a:lnSpc>
                <a:spcPct val="150000"/>
              </a:lnSpc>
            </a:pPr>
            <a:r>
              <a:rPr lang="zh-CN" altLang="en-US" sz="2400" dirty="0">
                <a:solidFill>
                  <a:schemeClr val="bg1"/>
                </a:solidFill>
              </a:rPr>
              <a:t>一、一般公共预算</a:t>
            </a:r>
            <a:br>
              <a:rPr lang="zh-CN" altLang="en-US" dirty="0"/>
            </a:br>
            <a:r>
              <a:rPr lang="zh-CN" altLang="en-US" sz="2400" dirty="0">
                <a:solidFill>
                  <a:schemeClr val="bg1"/>
                </a:solidFill>
              </a:rPr>
              <a:t>　　收：税收收入及非税收收入</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支：功能性支出与经济性支出</a:t>
            </a:r>
            <a:endParaRPr lang="en-US" altLang="zh-CN" sz="2400" dirty="0">
              <a:solidFill>
                <a:schemeClr val="bg1"/>
              </a:solidFill>
            </a:endParaRPr>
          </a:p>
          <a:p>
            <a:pPr>
              <a:lnSpc>
                <a:spcPct val="150000"/>
              </a:lnSpc>
            </a:pPr>
            <a:r>
              <a:rPr lang="zh-CN" altLang="en-US" sz="2400" dirty="0">
                <a:solidFill>
                  <a:schemeClr val="bg1"/>
                </a:solidFill>
              </a:rPr>
              <a:t>是政府预算体系的基础。</a:t>
            </a:r>
            <a:endParaRPr lang="en-US" altLang="zh-CN" sz="2400" dirty="0">
              <a:solidFill>
                <a:schemeClr val="bg1"/>
              </a:solidFill>
            </a:endParaRPr>
          </a:p>
          <a:p>
            <a:pPr>
              <a:lnSpc>
                <a:spcPct val="150000"/>
              </a:lnSpc>
            </a:pPr>
            <a:r>
              <a:rPr lang="zh-CN" altLang="en-US" sz="2400" dirty="0">
                <a:solidFill>
                  <a:schemeClr val="bg1"/>
                </a:solidFill>
              </a:rPr>
              <a:t>二、政府性基金预算</a:t>
            </a:r>
            <a:endParaRPr lang="en-US" altLang="zh-CN" sz="2400" dirty="0">
              <a:solidFill>
                <a:schemeClr val="bg1"/>
              </a:solidFill>
            </a:endParaRPr>
          </a:p>
          <a:p>
            <a:pPr>
              <a:lnSpc>
                <a:spcPct val="150000"/>
              </a:lnSpc>
            </a:pPr>
            <a:r>
              <a:rPr lang="zh-CN" altLang="en-US" sz="2400" dirty="0">
                <a:solidFill>
                  <a:schemeClr val="bg1"/>
                </a:solidFill>
              </a:rPr>
              <a:t>       收：政府性基金收入   例如：发行体育彩票的收入</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支：政府性基金支出   例如：体育事业上的支出</a:t>
            </a:r>
            <a:endParaRPr lang="en-US" altLang="zh-CN" sz="2400" dirty="0">
              <a:solidFill>
                <a:schemeClr val="bg1"/>
              </a:solidFill>
            </a:endParaRPr>
          </a:p>
          <a:p>
            <a:pPr>
              <a:lnSpc>
                <a:spcPct val="150000"/>
              </a:lnSpc>
            </a:pPr>
            <a:r>
              <a:rPr lang="zh-CN" altLang="en-US" sz="2400" dirty="0">
                <a:solidFill>
                  <a:schemeClr val="bg1"/>
                </a:solidFill>
              </a:rPr>
              <a:t>以收定支、专款专用、结余结转下年继续使用。</a:t>
            </a:r>
            <a:endParaRPr lang="en-US" altLang="zh-CN" sz="2400" dirty="0">
              <a:solidFill>
                <a:schemeClr val="bg1"/>
              </a:solidFill>
            </a:endParaRPr>
          </a:p>
          <a:p>
            <a:pPr>
              <a:lnSpc>
                <a:spcPct val="150000"/>
              </a:lnSpc>
            </a:pPr>
            <a:endParaRPr lang="en-US" altLang="zh-CN" sz="2400" dirty="0">
              <a:solidFill>
                <a:schemeClr val="bg1"/>
              </a:solidFill>
            </a:endParaRPr>
          </a:p>
          <a:p>
            <a:endParaRPr lang="zh-CN" altLang="en-US" sz="2400" dirty="0">
              <a:solidFill>
                <a:schemeClr val="bg1"/>
              </a:solidFill>
            </a:endParaRPr>
          </a:p>
        </p:txBody>
      </p:sp>
      <p:pic>
        <p:nvPicPr>
          <p:cNvPr id="8" name="图片 7">
            <a:extLst>
              <a:ext uri="{FF2B5EF4-FFF2-40B4-BE49-F238E27FC236}">
                <a16:creationId xmlns:a16="http://schemas.microsoft.com/office/drawing/2014/main" id="{0A453E57-003E-488D-BBBC-3509443C2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3170" y="1069145"/>
            <a:ext cx="3217087" cy="3003452"/>
          </a:xfrm>
          <a:prstGeom prst="rect">
            <a:avLst/>
          </a:prstGeom>
        </p:spPr>
      </p:pic>
    </p:spTree>
    <p:extLst>
      <p:ext uri="{BB962C8B-B14F-4D97-AF65-F5344CB8AC3E}">
        <p14:creationId xmlns:p14="http://schemas.microsoft.com/office/powerpoint/2010/main" val="237205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785652"/>
          </a:xfrm>
          <a:prstGeom prst="rect">
            <a:avLst/>
          </a:prstGeom>
          <a:noFill/>
        </p:spPr>
        <p:txBody>
          <a:bodyPr wrap="square" rtlCol="0" anchor="t">
            <a:spAutoFit/>
          </a:bodyPr>
          <a:lstStyle/>
          <a:p>
            <a:pPr>
              <a:lnSpc>
                <a:spcPct val="150000"/>
              </a:lnSpc>
            </a:pPr>
            <a:r>
              <a:rPr lang="zh-CN" altLang="en-US" sz="2400" dirty="0">
                <a:solidFill>
                  <a:schemeClr val="bg1"/>
                </a:solidFill>
              </a:rPr>
              <a:t>三、国有资本经营预算</a:t>
            </a:r>
            <a:endParaRPr lang="en-US" altLang="zh-CN" sz="2400" dirty="0">
              <a:solidFill>
                <a:schemeClr val="bg1"/>
              </a:solidFill>
            </a:endParaRPr>
          </a:p>
          <a:p>
            <a:pPr>
              <a:lnSpc>
                <a:spcPct val="150000"/>
              </a:lnSpc>
            </a:pPr>
            <a:r>
              <a:rPr lang="zh-CN" altLang="en-US" sz="2400" dirty="0">
                <a:solidFill>
                  <a:schemeClr val="bg1"/>
                </a:solidFill>
              </a:rPr>
              <a:t>       收：国有资本收益</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支：国有资本收益分配</a:t>
            </a:r>
            <a:endParaRPr lang="en-US" altLang="zh-CN" sz="2400" dirty="0">
              <a:solidFill>
                <a:schemeClr val="bg1"/>
              </a:solidFill>
            </a:endParaRPr>
          </a:p>
          <a:p>
            <a:pPr>
              <a:lnSpc>
                <a:spcPct val="150000"/>
              </a:lnSpc>
            </a:pPr>
            <a:r>
              <a:rPr lang="zh-CN" altLang="en-US" sz="2400" dirty="0">
                <a:solidFill>
                  <a:schemeClr val="bg1"/>
                </a:solidFill>
              </a:rPr>
              <a:t>四、社会保险基金预算</a:t>
            </a:r>
            <a:endParaRPr lang="en-US" altLang="zh-CN" sz="2400" dirty="0">
              <a:solidFill>
                <a:schemeClr val="bg1"/>
              </a:solidFill>
            </a:endParaRPr>
          </a:p>
          <a:p>
            <a:pPr>
              <a:lnSpc>
                <a:spcPct val="150000"/>
              </a:lnSpc>
            </a:pPr>
            <a:r>
              <a:rPr lang="zh-CN" altLang="en-US" sz="2400" dirty="0">
                <a:solidFill>
                  <a:schemeClr val="bg1"/>
                </a:solidFill>
              </a:rPr>
              <a:t>       收：社保对象的缴款</a:t>
            </a:r>
            <a:endParaRPr lang="en-US" altLang="zh-CN" sz="2400" dirty="0">
              <a:solidFill>
                <a:schemeClr val="bg1"/>
              </a:solidFill>
            </a:endParaRPr>
          </a:p>
          <a:p>
            <a:pPr>
              <a:lnSpc>
                <a:spcPct val="150000"/>
              </a:lnSpc>
            </a:pPr>
            <a:r>
              <a:rPr lang="en-US" altLang="zh-CN" sz="2400" dirty="0">
                <a:solidFill>
                  <a:schemeClr val="bg1"/>
                </a:solidFill>
              </a:rPr>
              <a:t>       </a:t>
            </a:r>
            <a:r>
              <a:rPr lang="zh-CN" altLang="en-US" sz="2400" dirty="0">
                <a:solidFill>
                  <a:schemeClr val="bg1"/>
                </a:solidFill>
              </a:rPr>
              <a:t>支：社保对象的保障</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990618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5447645"/>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第四节  我国政府预算编制和执行制度</a:t>
            </a:r>
            <a:endParaRPr lang="en-US" altLang="zh-CN" sz="2400" dirty="0">
              <a:solidFill>
                <a:srgbClr val="FFC000"/>
              </a:solidFill>
            </a:endParaRPr>
          </a:p>
          <a:p>
            <a:pPr>
              <a:lnSpc>
                <a:spcPct val="150000"/>
              </a:lnSpc>
            </a:pPr>
            <a:r>
              <a:rPr lang="zh-CN" altLang="en-US" sz="2400" dirty="0">
                <a:solidFill>
                  <a:schemeClr val="bg1"/>
                </a:solidFill>
              </a:rPr>
              <a:t>一、预算编制制度</a:t>
            </a:r>
            <a:br>
              <a:rPr lang="zh-CN" altLang="en-US" dirty="0"/>
            </a:br>
            <a:r>
              <a:rPr lang="en-US" altLang="zh-CN" sz="2400" dirty="0">
                <a:solidFill>
                  <a:schemeClr val="bg1"/>
                </a:solidFill>
              </a:rPr>
              <a:t>1</a:t>
            </a:r>
            <a:r>
              <a:rPr lang="zh-CN" altLang="en-US" sz="2400" dirty="0">
                <a:solidFill>
                  <a:schemeClr val="bg1"/>
                </a:solidFill>
              </a:rPr>
              <a:t>、建立部门预算制度</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）部门收入预算编制采用标准收入预算法，建立标准收入预算模型</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）部门支出预算编制采用零基预算法</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）编制方式：自下而上</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）建立部门预算制度的意义</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、将预算外资金纳入预算管理</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8608234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231654"/>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二、预算执行制度</a:t>
            </a:r>
            <a:br>
              <a:rPr lang="zh-CN" altLang="en-US" dirty="0"/>
            </a:br>
            <a:r>
              <a:rPr lang="en-US" altLang="zh-CN" sz="2400" dirty="0">
                <a:solidFill>
                  <a:schemeClr val="bg1"/>
                </a:solidFill>
              </a:rPr>
              <a:t>1</a:t>
            </a:r>
            <a:r>
              <a:rPr lang="zh-CN" altLang="en-US" sz="2400" dirty="0">
                <a:solidFill>
                  <a:schemeClr val="bg1"/>
                </a:solidFill>
              </a:rPr>
              <a:t>、建立国库集中收付制度</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）具体做法</a:t>
            </a:r>
            <a:endParaRPr lang="en-US" altLang="zh-CN" sz="2400" dirty="0">
              <a:solidFill>
                <a:schemeClr val="bg1"/>
              </a:solidFill>
            </a:endParaRPr>
          </a:p>
          <a:p>
            <a:pPr>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）意义</a:t>
            </a:r>
            <a:endParaRPr lang="en-US" altLang="zh-CN" sz="2400" dirty="0">
              <a:solidFill>
                <a:schemeClr val="bg1"/>
              </a:solidFill>
            </a:endParaRPr>
          </a:p>
          <a:p>
            <a:pPr>
              <a:lnSpc>
                <a:spcPct val="150000"/>
              </a:lnSpc>
            </a:pPr>
            <a:r>
              <a:rPr lang="en-US" altLang="zh-CN" sz="2400" dirty="0">
                <a:solidFill>
                  <a:schemeClr val="bg1"/>
                </a:solidFill>
              </a:rPr>
              <a:t>2</a:t>
            </a:r>
            <a:r>
              <a:rPr lang="zh-CN" altLang="en-US" sz="2400" dirty="0">
                <a:solidFill>
                  <a:schemeClr val="bg1"/>
                </a:solidFill>
              </a:rPr>
              <a:t>、实行政府采购制度</a:t>
            </a:r>
            <a:endParaRPr lang="en-US" altLang="zh-CN" sz="2400" dirty="0">
              <a:solidFill>
                <a:schemeClr val="bg1"/>
              </a:solidFill>
            </a:endParaRPr>
          </a:p>
          <a:p>
            <a:endParaRPr lang="zh-CN" altLang="en-US" sz="2400" dirty="0">
              <a:solidFill>
                <a:schemeClr val="bg1"/>
              </a:solidFill>
            </a:endParaRPr>
          </a:p>
        </p:txBody>
      </p:sp>
    </p:spTree>
    <p:extLst>
      <p:ext uri="{BB962C8B-B14F-4D97-AF65-F5344CB8AC3E}">
        <p14:creationId xmlns:p14="http://schemas.microsoft.com/office/powerpoint/2010/main" val="1832281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95388" y="942453"/>
            <a:ext cx="7788910" cy="3904402"/>
          </a:xfrm>
          <a:prstGeom prst="rect">
            <a:avLst/>
          </a:prstGeom>
          <a:noFill/>
        </p:spPr>
        <p:txBody>
          <a:bodyPr wrap="square" rtlCol="0" anchor="t">
            <a:spAutoFit/>
          </a:bodyPr>
          <a:lstStyle/>
          <a:p>
            <a:pPr fontAlgn="base" latinLnBrk="1">
              <a:lnSpc>
                <a:spcPct val="150000"/>
              </a:lnSpc>
            </a:pPr>
            <a:r>
              <a:rPr lang="zh-CN" altLang="en-US" sz="2400" dirty="0">
                <a:solidFill>
                  <a:schemeClr val="bg1"/>
                </a:solidFill>
              </a:rPr>
              <a:t>第五节  深化预算管理制度改革</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1</a:t>
            </a:r>
            <a:r>
              <a:rPr lang="zh-CN" altLang="en-US" sz="2400" dirty="0">
                <a:solidFill>
                  <a:schemeClr val="bg1"/>
                </a:solidFill>
              </a:rPr>
              <a:t>）加大预算收入统筹力度，增强财政保障能力；</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2</a:t>
            </a:r>
            <a:r>
              <a:rPr lang="zh-CN" altLang="en-US" sz="2400" dirty="0">
                <a:solidFill>
                  <a:schemeClr val="bg1"/>
                </a:solidFill>
              </a:rPr>
              <a:t>）规范预算支出管理，推进财政支出标准化；</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）严格预算编制管理，增强财政预算完整性；</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）强化预算执行和绩效管理，增强预算约束力；</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）加强风险防控，增强财政可持续性；</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）增强财政透明度，提高预算管理信息化水平</a:t>
            </a:r>
            <a:endParaRPr lang="en-US" altLang="zh-CN" sz="2400" dirty="0">
              <a:solidFill>
                <a:schemeClr val="bg1"/>
              </a:solidFill>
            </a:endParaRPr>
          </a:p>
        </p:txBody>
      </p:sp>
    </p:spTree>
    <p:extLst>
      <p:ext uri="{BB962C8B-B14F-4D97-AF65-F5344CB8AC3E}">
        <p14:creationId xmlns:p14="http://schemas.microsoft.com/office/powerpoint/2010/main" val="3490539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43415D-C59A-401F-8BDE-F35E9B1C5C73}"/>
              </a:ext>
            </a:extLst>
          </p:cNvPr>
          <p:cNvSpPr/>
          <p:nvPr/>
        </p:nvSpPr>
        <p:spPr>
          <a:xfrm>
            <a:off x="1275470" y="1346102"/>
            <a:ext cx="10095943" cy="3901837"/>
          </a:xfrm>
          <a:prstGeom prst="rect">
            <a:avLst/>
          </a:prstGeom>
        </p:spPr>
        <p:txBody>
          <a:bodyPr wrap="square">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3</a:t>
            </a:r>
            <a:r>
              <a:rPr lang="zh-CN" altLang="en-US" sz="2400" dirty="0">
                <a:solidFill>
                  <a:schemeClr val="bg1"/>
                </a:solidFill>
              </a:rPr>
              <a:t>）混转</a:t>
            </a:r>
            <a:endParaRPr lang="en-US" altLang="zh-CN" sz="2400" dirty="0">
              <a:solidFill>
                <a:schemeClr val="bg1"/>
              </a:solidFill>
            </a:endParaRPr>
          </a:p>
          <a:p>
            <a:pPr fontAlgn="base" latinLnBrk="1">
              <a:lnSpc>
                <a:spcPct val="150000"/>
              </a:lnSpc>
            </a:pPr>
            <a:r>
              <a:rPr lang="zh-CN" altLang="en-US" sz="2400" dirty="0">
                <a:solidFill>
                  <a:schemeClr val="bg1"/>
                </a:solidFill>
              </a:rPr>
              <a:t>混转也称“散转”，是指纳税人既可以把税负转嫁给供应商，又可以把税负转嫁给购买者，实际上是前转和后转的混合方式；或者一部分税负转嫁出去，另一部分税负则由纳税人自行消化（消转）这种转嫁方式实践中比较常见。</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4</a:t>
            </a:r>
            <a:r>
              <a:rPr lang="zh-CN" altLang="en-US" sz="2400" dirty="0">
                <a:solidFill>
                  <a:schemeClr val="bg1"/>
                </a:solidFill>
              </a:rPr>
              <a:t>）消转</a:t>
            </a:r>
            <a:endParaRPr lang="en-US" altLang="zh-CN" sz="2400" dirty="0">
              <a:solidFill>
                <a:schemeClr val="bg1"/>
              </a:solidFill>
            </a:endParaRPr>
          </a:p>
          <a:p>
            <a:pPr fontAlgn="base" latinLnBrk="1">
              <a:lnSpc>
                <a:spcPct val="150000"/>
              </a:lnSpc>
            </a:pPr>
            <a:r>
              <a:rPr lang="zh-CN" altLang="en-US" sz="2400" dirty="0">
                <a:solidFill>
                  <a:schemeClr val="bg1"/>
                </a:solidFill>
              </a:rPr>
              <a:t>消转是指納税人用降低征税物品成本的办法使税负从新增利润中得到抵补。</a:t>
            </a:r>
          </a:p>
        </p:txBody>
      </p:sp>
    </p:spTree>
    <p:extLst>
      <p:ext uri="{BB962C8B-B14F-4D97-AF65-F5344CB8AC3E}">
        <p14:creationId xmlns:p14="http://schemas.microsoft.com/office/powerpoint/2010/main" val="1535419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矩形 1">
            <a:extLst>
              <a:ext uri="{FF2B5EF4-FFF2-40B4-BE49-F238E27FC236}">
                <a16:creationId xmlns:a16="http://schemas.microsoft.com/office/drawing/2014/main" id="{E743415D-C59A-401F-8BDE-F35E9B1C5C73}"/>
              </a:ext>
            </a:extLst>
          </p:cNvPr>
          <p:cNvSpPr/>
          <p:nvPr/>
        </p:nvSpPr>
        <p:spPr>
          <a:xfrm>
            <a:off x="1275470" y="1346102"/>
            <a:ext cx="10095943" cy="3904402"/>
          </a:xfrm>
          <a:prstGeom prst="rect">
            <a:avLst/>
          </a:prstGeom>
        </p:spPr>
        <p:txBody>
          <a:bodyPr wrap="square">
            <a:spAutoFit/>
          </a:bodyPr>
          <a:lstStyle/>
          <a:p>
            <a:pPr fontAlgn="base" latinLnBrk="1">
              <a:lnSpc>
                <a:spcPct val="150000"/>
              </a:lnSpc>
            </a:pPr>
            <a:r>
              <a:rPr lang="zh-CN" altLang="en-US" sz="2400" dirty="0">
                <a:solidFill>
                  <a:schemeClr val="bg1"/>
                </a:solidFill>
              </a:rPr>
              <a:t>（</a:t>
            </a:r>
            <a:r>
              <a:rPr lang="en-US" altLang="zh-CN" sz="2400" dirty="0">
                <a:solidFill>
                  <a:schemeClr val="bg1"/>
                </a:solidFill>
              </a:rPr>
              <a:t>5</a:t>
            </a:r>
            <a:r>
              <a:rPr lang="zh-CN" altLang="en-US" sz="2400" dirty="0">
                <a:solidFill>
                  <a:schemeClr val="bg1"/>
                </a:solidFill>
              </a:rPr>
              <a:t>）旁转</a:t>
            </a:r>
            <a:endParaRPr lang="en-US" altLang="zh-CN" sz="2400" dirty="0">
              <a:solidFill>
                <a:schemeClr val="bg1"/>
              </a:solidFill>
            </a:endParaRPr>
          </a:p>
          <a:p>
            <a:pPr fontAlgn="base" latinLnBrk="1">
              <a:lnSpc>
                <a:spcPct val="150000"/>
              </a:lnSpc>
            </a:pPr>
            <a:r>
              <a:rPr lang="zh-CN" altLang="en-US" sz="2400" dirty="0">
                <a:solidFill>
                  <a:schemeClr val="bg1"/>
                </a:solidFill>
              </a:rPr>
              <a:t>也称“侧转”，是指纳税人将应负担的税负转嫁给购买者或者供应者以外的其他人负担。</a:t>
            </a:r>
            <a:endParaRPr lang="en-US" altLang="zh-CN" sz="2400" dirty="0">
              <a:solidFill>
                <a:schemeClr val="bg1"/>
              </a:solidFill>
            </a:endParaRPr>
          </a:p>
          <a:p>
            <a:pPr fontAlgn="base" latinLnBrk="1">
              <a:lnSpc>
                <a:spcPct val="150000"/>
              </a:lnSpc>
            </a:pPr>
            <a:r>
              <a:rPr lang="zh-CN" altLang="en-US" sz="2400" dirty="0">
                <a:solidFill>
                  <a:schemeClr val="bg1"/>
                </a:solidFill>
              </a:rPr>
              <a:t>（</a:t>
            </a:r>
            <a:r>
              <a:rPr lang="en-US" altLang="zh-CN" sz="2400" dirty="0">
                <a:solidFill>
                  <a:schemeClr val="bg1"/>
                </a:solidFill>
              </a:rPr>
              <a:t>6</a:t>
            </a:r>
            <a:r>
              <a:rPr lang="zh-CN" altLang="en-US" sz="2400" dirty="0">
                <a:solidFill>
                  <a:schemeClr val="bg1"/>
                </a:solidFill>
              </a:rPr>
              <a:t>）税收资本化</a:t>
            </a:r>
            <a:endParaRPr lang="en-US" altLang="zh-CN" sz="2400" dirty="0">
              <a:solidFill>
                <a:schemeClr val="bg1"/>
              </a:solidFill>
            </a:endParaRPr>
          </a:p>
          <a:p>
            <a:pPr fontAlgn="base" latinLnBrk="1">
              <a:lnSpc>
                <a:spcPct val="150000"/>
              </a:lnSpc>
            </a:pPr>
            <a:r>
              <a:rPr lang="zh-CN" altLang="en-US" sz="2400" dirty="0">
                <a:solidFill>
                  <a:schemeClr val="bg1"/>
                </a:solidFill>
              </a:rPr>
              <a:t>税收资本化也称“资本还原”，是指生产要素购买者将所购买的生产要素未来应当缴纳的税款，通过从购入价格中预先扣除（压低生产要素购买价格）的方法，向后转嫁给生产要素的出售者。</a:t>
            </a:r>
          </a:p>
        </p:txBody>
      </p:sp>
    </p:spTree>
    <p:extLst>
      <p:ext uri="{BB962C8B-B14F-4D97-AF65-F5344CB8AC3E}">
        <p14:creationId xmlns:p14="http://schemas.microsoft.com/office/powerpoint/2010/main" val="2148081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958698" y="523840"/>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40765" y="248285"/>
            <a:ext cx="2811145" cy="275590"/>
          </a:xfrm>
          <a:prstGeom prst="rect">
            <a:avLst/>
          </a:prstGeom>
          <a:noFill/>
        </p:spPr>
        <p:txBody>
          <a:bodyPr wrap="square" rtlCol="0">
            <a:spAutoFit/>
            <a:scene3d>
              <a:camera prst="orthographicFront"/>
              <a:lightRig rig="threePt" dir="t"/>
            </a:scene3d>
            <a:sp3d contourW="635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srgbClr val="2980B9"/>
                </a:solidFill>
                <a:effectLst/>
                <a:uLnTx/>
                <a:uFillTx/>
                <a:latin typeface="Arial" panose="020B0604020202020204"/>
                <a:ea typeface="微软雅黑" panose="020B0503020204020204" charset="-122"/>
                <a:cs typeface="+mn-cs"/>
              </a:rPr>
              <a:t>北京市丰台区成人职业技能培训学校</a:t>
            </a:r>
          </a:p>
        </p:txBody>
      </p:sp>
      <p:sp>
        <p:nvSpPr>
          <p:cNvPr id="11" name="任意多边形: 形状 10"/>
          <p:cNvSpPr/>
          <p:nvPr/>
        </p:nvSpPr>
        <p:spPr>
          <a:xfrm rot="2700000">
            <a:off x="10324457"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2" name="任意多边形: 形状 11"/>
          <p:cNvSpPr/>
          <p:nvPr/>
        </p:nvSpPr>
        <p:spPr>
          <a:xfrm rot="2700000">
            <a:off x="10848669"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13" name="任意多边形: 形状 12"/>
          <p:cNvSpPr/>
          <p:nvPr/>
        </p:nvSpPr>
        <p:spPr>
          <a:xfrm rot="2700000">
            <a:off x="11314460" y="194917"/>
            <a:ext cx="433056" cy="433056"/>
          </a:xfrm>
          <a:custGeom>
            <a:avLst/>
            <a:gdLst>
              <a:gd name="connsiteX0" fmla="*/ 29688 w 542085"/>
              <a:gd name="connsiteY0" fmla="*/ 29687 h 542085"/>
              <a:gd name="connsiteX1" fmla="*/ 101359 w 542085"/>
              <a:gd name="connsiteY1" fmla="*/ 0 h 542085"/>
              <a:gd name="connsiteX2" fmla="*/ 506782 w 542085"/>
              <a:gd name="connsiteY2" fmla="*/ 0 h 542085"/>
              <a:gd name="connsiteX3" fmla="*/ 542085 w 542085"/>
              <a:gd name="connsiteY3" fmla="*/ 7127 h 542085"/>
              <a:gd name="connsiteX4" fmla="*/ 7127 w 542085"/>
              <a:gd name="connsiteY4" fmla="*/ 542085 h 542085"/>
              <a:gd name="connsiteX5" fmla="*/ 0 w 542085"/>
              <a:gd name="connsiteY5" fmla="*/ 506782 h 542085"/>
              <a:gd name="connsiteX6" fmla="*/ 0 w 542085"/>
              <a:gd name="connsiteY6" fmla="*/ 101359 h 542085"/>
              <a:gd name="connsiteX7" fmla="*/ 29688 w 542085"/>
              <a:gd name="connsiteY7" fmla="*/ 29687 h 54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2085" h="542085">
                <a:moveTo>
                  <a:pt x="29688" y="29687"/>
                </a:moveTo>
                <a:cubicBezTo>
                  <a:pt x="48030" y="11345"/>
                  <a:pt x="73370" y="0"/>
                  <a:pt x="101359" y="0"/>
                </a:cubicBezTo>
                <a:lnTo>
                  <a:pt x="506782" y="0"/>
                </a:lnTo>
                <a:lnTo>
                  <a:pt x="542085" y="7127"/>
                </a:lnTo>
                <a:lnTo>
                  <a:pt x="7127" y="542085"/>
                </a:lnTo>
                <a:lnTo>
                  <a:pt x="0" y="506782"/>
                </a:lnTo>
                <a:lnTo>
                  <a:pt x="0" y="101359"/>
                </a:lnTo>
                <a:cubicBezTo>
                  <a:pt x="0" y="73369"/>
                  <a:pt x="11345" y="48029"/>
                  <a:pt x="29688" y="29687"/>
                </a:cubicBezTo>
                <a:close/>
              </a:path>
            </a:pathLst>
          </a:cu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pic>
        <p:nvPicPr>
          <p:cNvPr id="3" name="图片 2" descr="123456"/>
          <p:cNvPicPr>
            <a:picLocks noChangeAspect="1"/>
          </p:cNvPicPr>
          <p:nvPr/>
        </p:nvPicPr>
        <p:blipFill>
          <a:blip r:embed="rId3"/>
          <a:stretch>
            <a:fillRect/>
          </a:stretch>
        </p:blipFill>
        <p:spPr>
          <a:xfrm>
            <a:off x="483870" y="221615"/>
            <a:ext cx="495935" cy="495935"/>
          </a:xfrm>
          <a:prstGeom prst="rect">
            <a:avLst/>
          </a:prstGeom>
        </p:spPr>
      </p:pic>
      <p:cxnSp>
        <p:nvCxnSpPr>
          <p:cNvPr id="5" name="直接连接符 4"/>
          <p:cNvCxnSpPr/>
          <p:nvPr/>
        </p:nvCxnSpPr>
        <p:spPr>
          <a:xfrm>
            <a:off x="691363" y="6454105"/>
            <a:ext cx="11145672"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0" name="图片 9">
            <a:extLst>
              <a:ext uri="{FF2B5EF4-FFF2-40B4-BE49-F238E27FC236}">
                <a16:creationId xmlns:a16="http://schemas.microsoft.com/office/drawing/2014/main" id="{4465691B-EC94-444B-858C-C674988C4DB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879624" y="523840"/>
            <a:ext cx="6977575" cy="5930285"/>
          </a:xfrm>
          <a:prstGeom prst="rect">
            <a:avLst/>
          </a:prstGeom>
          <a:noFill/>
          <a:ln>
            <a:noFill/>
          </a:ln>
        </p:spPr>
      </p:pic>
    </p:spTree>
    <p:extLst>
      <p:ext uri="{BB962C8B-B14F-4D97-AF65-F5344CB8AC3E}">
        <p14:creationId xmlns:p14="http://schemas.microsoft.com/office/powerpoint/2010/main" val="4040239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4000">
        <p15:prstTrans prst="airplane"/>
      </p:transition>
    </mc:Choice>
    <mc:Fallback xmlns="">
      <p:transition spd="slow" advTm="4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第一PPT，www.1ppt.com">
  <a:themeElements>
    <a:clrScheme name="Office">
      <a:dk1>
        <a:srgbClr val="000000"/>
      </a:dk1>
      <a:lt1>
        <a:srgbClr val="FFFFFF"/>
      </a:lt1>
      <a:dk2>
        <a:srgbClr val="778495"/>
      </a:dk2>
      <a:lt2>
        <a:srgbClr val="F0F0F0"/>
      </a:lt2>
      <a:accent1>
        <a:srgbClr val="2980B9"/>
      </a:accent1>
      <a:accent2>
        <a:srgbClr val="16A085"/>
      </a:accent2>
      <a:accent3>
        <a:srgbClr val="9BBB59"/>
      </a:accent3>
      <a:accent4>
        <a:srgbClr val="F39C12"/>
      </a:accent4>
      <a:accent5>
        <a:srgbClr val="C0392B"/>
      </a:accent5>
      <a:accent6>
        <a:srgbClr val="2C3F50"/>
      </a:accent6>
      <a:hlink>
        <a:srgbClr val="2980B9"/>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854</TotalTime>
  <Words>5606</Words>
  <Application>Microsoft Office PowerPoint</Application>
  <PresentationFormat>宽屏</PresentationFormat>
  <Paragraphs>459</Paragraphs>
  <Slides>66</Slides>
  <Notes>66</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66</vt:i4>
      </vt:variant>
    </vt:vector>
  </HeadingPairs>
  <TitlesOfParts>
    <vt:vector size="70" baseType="lpstr">
      <vt:lpstr>等线</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简约</dc:title>
  <dc:creator>第一PPT</dc:creator>
  <cp:keywords>www.1ppt.com</cp:keywords>
  <dc:description>www.1ppt.com</dc:description>
  <cp:lastModifiedBy>Administrator</cp:lastModifiedBy>
  <cp:revision>338</cp:revision>
  <dcterms:created xsi:type="dcterms:W3CDTF">2017-05-13T03:05:00Z</dcterms:created>
  <dcterms:modified xsi:type="dcterms:W3CDTF">2023-07-14T03:33:52Z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