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551" r:id="rId3"/>
    <p:sldId id="552" r:id="rId4"/>
    <p:sldId id="553" r:id="rId5"/>
    <p:sldId id="554" r:id="rId6"/>
    <p:sldId id="555" r:id="rId7"/>
    <p:sldId id="556" r:id="rId8"/>
    <p:sldId id="557" r:id="rId9"/>
    <p:sldId id="558" r:id="rId10"/>
    <p:sldId id="559" r:id="rId11"/>
    <p:sldId id="1335" r:id="rId12"/>
    <p:sldId id="560" r:id="rId13"/>
    <p:sldId id="561" r:id="rId14"/>
    <p:sldId id="562" r:id="rId15"/>
    <p:sldId id="563" r:id="rId16"/>
    <p:sldId id="564" r:id="rId17"/>
    <p:sldId id="565" r:id="rId18"/>
    <p:sldId id="566" r:id="rId19"/>
    <p:sldId id="567" r:id="rId20"/>
    <p:sldId id="568" r:id="rId21"/>
    <p:sldId id="569" r:id="rId22"/>
    <p:sldId id="570" r:id="rId23"/>
    <p:sldId id="571" r:id="rId24"/>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2">
          <p15:clr>
            <a:srgbClr val="A4A3A4"/>
          </p15:clr>
        </p15:guide>
        <p15:guide id="2" orient="horz" pos="967">
          <p15:clr>
            <a:srgbClr val="A4A3A4"/>
          </p15:clr>
        </p15:guide>
        <p15:guide id="3" orient="horz" pos="4065">
          <p15:clr>
            <a:srgbClr val="A4A3A4"/>
          </p15:clr>
        </p15:guide>
        <p15:guide id="4" pos="3831">
          <p15:clr>
            <a:srgbClr val="A4A3A4"/>
          </p15:clr>
        </p15:guide>
        <p15:guide id="5" pos="436">
          <p15:clr>
            <a:srgbClr val="A4A3A4"/>
          </p15:clr>
        </p15:guide>
        <p15:guide id="6" pos="72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37" autoAdjust="0"/>
    <p:restoredTop sz="94660"/>
  </p:normalViewPr>
  <p:slideViewPr>
    <p:cSldViewPr snapToGrid="0" showGuides="1">
      <p:cViewPr varScale="1">
        <p:scale>
          <a:sx n="68" d="100"/>
          <a:sy n="68" d="100"/>
        </p:scale>
        <p:origin x="588" y="66"/>
      </p:cViewPr>
      <p:guideLst>
        <p:guide orient="horz" pos="2482"/>
        <p:guide orient="horz" pos="967"/>
        <p:guide orient="horz" pos="4065"/>
        <p:guide pos="3831"/>
        <p:guide pos="436"/>
        <p:guide pos="7264"/>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95DA7-C378-4EA6-96C8-9729AD8A43DD}" type="datetimeFigureOut">
              <a:rPr lang="zh-CN" altLang="en-US" smtClean="0"/>
              <a:t>2023/7/19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398E3-16CD-4F8A-A268-FE366D8E738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10</a:t>
            </a:fld>
            <a:endParaRPr lang="zh-CN" altLang="en-US"/>
          </a:p>
        </p:txBody>
      </p:sp>
    </p:spTree>
    <p:extLst>
      <p:ext uri="{BB962C8B-B14F-4D97-AF65-F5344CB8AC3E}">
        <p14:creationId xmlns:p14="http://schemas.microsoft.com/office/powerpoint/2010/main" val="677182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11</a:t>
            </a:fld>
            <a:endParaRPr lang="zh-CN" altLang="en-US"/>
          </a:p>
        </p:txBody>
      </p:sp>
    </p:spTree>
    <p:extLst>
      <p:ext uri="{BB962C8B-B14F-4D97-AF65-F5344CB8AC3E}">
        <p14:creationId xmlns:p14="http://schemas.microsoft.com/office/powerpoint/2010/main" val="13305108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12</a:t>
            </a:fld>
            <a:endParaRPr lang="zh-CN" altLang="en-US"/>
          </a:p>
        </p:txBody>
      </p:sp>
    </p:spTree>
    <p:extLst>
      <p:ext uri="{BB962C8B-B14F-4D97-AF65-F5344CB8AC3E}">
        <p14:creationId xmlns:p14="http://schemas.microsoft.com/office/powerpoint/2010/main" val="24295163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13</a:t>
            </a:fld>
            <a:endParaRPr lang="zh-CN" altLang="en-US"/>
          </a:p>
        </p:txBody>
      </p:sp>
    </p:spTree>
    <p:extLst>
      <p:ext uri="{BB962C8B-B14F-4D97-AF65-F5344CB8AC3E}">
        <p14:creationId xmlns:p14="http://schemas.microsoft.com/office/powerpoint/2010/main" val="33591177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14</a:t>
            </a:fld>
            <a:endParaRPr lang="zh-CN" altLang="en-US"/>
          </a:p>
        </p:txBody>
      </p:sp>
    </p:spTree>
    <p:extLst>
      <p:ext uri="{BB962C8B-B14F-4D97-AF65-F5344CB8AC3E}">
        <p14:creationId xmlns:p14="http://schemas.microsoft.com/office/powerpoint/2010/main" val="661282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15</a:t>
            </a:fld>
            <a:endParaRPr lang="zh-CN" altLang="en-US"/>
          </a:p>
        </p:txBody>
      </p:sp>
    </p:spTree>
    <p:extLst>
      <p:ext uri="{BB962C8B-B14F-4D97-AF65-F5344CB8AC3E}">
        <p14:creationId xmlns:p14="http://schemas.microsoft.com/office/powerpoint/2010/main" val="12683104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16</a:t>
            </a:fld>
            <a:endParaRPr lang="zh-CN" altLang="en-US"/>
          </a:p>
        </p:txBody>
      </p:sp>
    </p:spTree>
    <p:extLst>
      <p:ext uri="{BB962C8B-B14F-4D97-AF65-F5344CB8AC3E}">
        <p14:creationId xmlns:p14="http://schemas.microsoft.com/office/powerpoint/2010/main" val="25209904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17</a:t>
            </a:fld>
            <a:endParaRPr lang="zh-CN" altLang="en-US"/>
          </a:p>
        </p:txBody>
      </p:sp>
    </p:spTree>
    <p:extLst>
      <p:ext uri="{BB962C8B-B14F-4D97-AF65-F5344CB8AC3E}">
        <p14:creationId xmlns:p14="http://schemas.microsoft.com/office/powerpoint/2010/main" val="15851746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18</a:t>
            </a:fld>
            <a:endParaRPr lang="zh-CN" altLang="en-US"/>
          </a:p>
        </p:txBody>
      </p:sp>
    </p:spTree>
    <p:extLst>
      <p:ext uri="{BB962C8B-B14F-4D97-AF65-F5344CB8AC3E}">
        <p14:creationId xmlns:p14="http://schemas.microsoft.com/office/powerpoint/2010/main" val="14779134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19</a:t>
            </a:fld>
            <a:endParaRPr lang="zh-CN" altLang="en-US"/>
          </a:p>
        </p:txBody>
      </p:sp>
    </p:spTree>
    <p:extLst>
      <p:ext uri="{BB962C8B-B14F-4D97-AF65-F5344CB8AC3E}">
        <p14:creationId xmlns:p14="http://schemas.microsoft.com/office/powerpoint/2010/main" val="831128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a:t>
            </a:fld>
            <a:endParaRPr lang="zh-CN" altLang="en-US"/>
          </a:p>
        </p:txBody>
      </p:sp>
    </p:spTree>
    <p:extLst>
      <p:ext uri="{BB962C8B-B14F-4D97-AF65-F5344CB8AC3E}">
        <p14:creationId xmlns:p14="http://schemas.microsoft.com/office/powerpoint/2010/main" val="35613168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20</a:t>
            </a:fld>
            <a:endParaRPr lang="zh-CN" altLang="en-US"/>
          </a:p>
        </p:txBody>
      </p:sp>
    </p:spTree>
    <p:extLst>
      <p:ext uri="{BB962C8B-B14F-4D97-AF65-F5344CB8AC3E}">
        <p14:creationId xmlns:p14="http://schemas.microsoft.com/office/powerpoint/2010/main" val="882301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21</a:t>
            </a:fld>
            <a:endParaRPr lang="zh-CN" altLang="en-US"/>
          </a:p>
        </p:txBody>
      </p:sp>
    </p:spTree>
    <p:extLst>
      <p:ext uri="{BB962C8B-B14F-4D97-AF65-F5344CB8AC3E}">
        <p14:creationId xmlns:p14="http://schemas.microsoft.com/office/powerpoint/2010/main" val="9835727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22</a:t>
            </a:fld>
            <a:endParaRPr lang="zh-CN" altLang="en-US"/>
          </a:p>
        </p:txBody>
      </p:sp>
    </p:spTree>
    <p:extLst>
      <p:ext uri="{BB962C8B-B14F-4D97-AF65-F5344CB8AC3E}">
        <p14:creationId xmlns:p14="http://schemas.microsoft.com/office/powerpoint/2010/main" val="20528716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23</a:t>
            </a:fld>
            <a:endParaRPr lang="zh-CN" altLang="en-US"/>
          </a:p>
        </p:txBody>
      </p:sp>
    </p:spTree>
    <p:extLst>
      <p:ext uri="{BB962C8B-B14F-4D97-AF65-F5344CB8AC3E}">
        <p14:creationId xmlns:p14="http://schemas.microsoft.com/office/powerpoint/2010/main" val="4089259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a:t>
            </a:fld>
            <a:endParaRPr lang="zh-CN" altLang="en-US"/>
          </a:p>
        </p:txBody>
      </p:sp>
    </p:spTree>
    <p:extLst>
      <p:ext uri="{BB962C8B-B14F-4D97-AF65-F5344CB8AC3E}">
        <p14:creationId xmlns:p14="http://schemas.microsoft.com/office/powerpoint/2010/main" val="2316225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a:t>
            </a:fld>
            <a:endParaRPr lang="zh-CN" altLang="en-US"/>
          </a:p>
        </p:txBody>
      </p:sp>
    </p:spTree>
    <p:extLst>
      <p:ext uri="{BB962C8B-B14F-4D97-AF65-F5344CB8AC3E}">
        <p14:creationId xmlns:p14="http://schemas.microsoft.com/office/powerpoint/2010/main" val="256572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a:t>
            </a:fld>
            <a:endParaRPr lang="zh-CN" altLang="en-US"/>
          </a:p>
        </p:txBody>
      </p:sp>
    </p:spTree>
    <p:extLst>
      <p:ext uri="{BB962C8B-B14F-4D97-AF65-F5344CB8AC3E}">
        <p14:creationId xmlns:p14="http://schemas.microsoft.com/office/powerpoint/2010/main" val="1072009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a:t>
            </a:fld>
            <a:endParaRPr lang="zh-CN" altLang="en-US"/>
          </a:p>
        </p:txBody>
      </p:sp>
    </p:spTree>
    <p:extLst>
      <p:ext uri="{BB962C8B-B14F-4D97-AF65-F5344CB8AC3E}">
        <p14:creationId xmlns:p14="http://schemas.microsoft.com/office/powerpoint/2010/main" val="3171530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7</a:t>
            </a:fld>
            <a:endParaRPr lang="zh-CN" altLang="en-US"/>
          </a:p>
        </p:txBody>
      </p:sp>
    </p:spTree>
    <p:extLst>
      <p:ext uri="{BB962C8B-B14F-4D97-AF65-F5344CB8AC3E}">
        <p14:creationId xmlns:p14="http://schemas.microsoft.com/office/powerpoint/2010/main" val="3841473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8</a:t>
            </a:fld>
            <a:endParaRPr lang="zh-CN" altLang="en-US"/>
          </a:p>
        </p:txBody>
      </p:sp>
    </p:spTree>
    <p:extLst>
      <p:ext uri="{BB962C8B-B14F-4D97-AF65-F5344CB8AC3E}">
        <p14:creationId xmlns:p14="http://schemas.microsoft.com/office/powerpoint/2010/main" val="2344220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9</a:t>
            </a:fld>
            <a:endParaRPr lang="zh-CN" altLang="en-US"/>
          </a:p>
        </p:txBody>
      </p:sp>
    </p:spTree>
    <p:extLst>
      <p:ext uri="{BB962C8B-B14F-4D97-AF65-F5344CB8AC3E}">
        <p14:creationId xmlns:p14="http://schemas.microsoft.com/office/powerpoint/2010/main" val="1107819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2023/7/19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图片占位符 12"/>
          <p:cNvSpPr>
            <a:spLocks noGrp="1"/>
          </p:cNvSpPr>
          <p:nvPr>
            <p:ph type="pic" sz="quarter" idx="10"/>
          </p:nvPr>
        </p:nvSpPr>
        <p:spPr>
          <a:xfrm>
            <a:off x="1295495" y="1716603"/>
            <a:ext cx="4262993" cy="4262992"/>
          </a:xfrm>
          <a:custGeom>
            <a:avLst/>
            <a:gdLst>
              <a:gd name="connsiteX0" fmla="*/ 2187077 w 4262993"/>
              <a:gd name="connsiteY0" fmla="*/ 0 h 4262992"/>
              <a:gd name="connsiteX1" fmla="*/ 2323431 w 4262993"/>
              <a:gd name="connsiteY1" fmla="*/ 56479 h 4262992"/>
              <a:gd name="connsiteX2" fmla="*/ 4206514 w 4262993"/>
              <a:gd name="connsiteY2" fmla="*/ 1939563 h 4262992"/>
              <a:gd name="connsiteX3" fmla="*/ 4206514 w 4262993"/>
              <a:gd name="connsiteY3" fmla="*/ 2212270 h 4262992"/>
              <a:gd name="connsiteX4" fmla="*/ 2212271 w 4262993"/>
              <a:gd name="connsiteY4" fmla="*/ 4206513 h 4262992"/>
              <a:gd name="connsiteX5" fmla="*/ 1939564 w 4262993"/>
              <a:gd name="connsiteY5" fmla="*/ 4206513 h 4262992"/>
              <a:gd name="connsiteX6" fmla="*/ 56480 w 4262993"/>
              <a:gd name="connsiteY6" fmla="*/ 2323430 h 4262992"/>
              <a:gd name="connsiteX7" fmla="*/ 56480 w 4262993"/>
              <a:gd name="connsiteY7" fmla="*/ 2050723 h 4262992"/>
              <a:gd name="connsiteX8" fmla="*/ 2050724 w 4262993"/>
              <a:gd name="connsiteY8" fmla="*/ 56479 h 4262992"/>
              <a:gd name="connsiteX9" fmla="*/ 2187077 w 4262993"/>
              <a:gd name="connsiteY9" fmla="*/ 0 h 4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62993" h="4262992">
                <a:moveTo>
                  <a:pt x="2187077" y="0"/>
                </a:moveTo>
                <a:cubicBezTo>
                  <a:pt x="2236427" y="0"/>
                  <a:pt x="2285777" y="18826"/>
                  <a:pt x="2323431" y="56479"/>
                </a:cubicBezTo>
                <a:lnTo>
                  <a:pt x="4206514" y="1939563"/>
                </a:lnTo>
                <a:cubicBezTo>
                  <a:pt x="4281820" y="2014869"/>
                  <a:pt x="4281820" y="2136963"/>
                  <a:pt x="4206514" y="2212270"/>
                </a:cubicBezTo>
                <a:lnTo>
                  <a:pt x="2212271" y="4206513"/>
                </a:lnTo>
                <a:cubicBezTo>
                  <a:pt x="2136964" y="4281819"/>
                  <a:pt x="2014870" y="4281819"/>
                  <a:pt x="1939564" y="4206513"/>
                </a:cubicBezTo>
                <a:lnTo>
                  <a:pt x="56480" y="2323430"/>
                </a:lnTo>
                <a:cubicBezTo>
                  <a:pt x="-18826" y="2248123"/>
                  <a:pt x="-18826" y="2126029"/>
                  <a:pt x="56480" y="2050723"/>
                </a:cubicBezTo>
                <a:lnTo>
                  <a:pt x="2050724" y="56479"/>
                </a:lnTo>
                <a:cubicBezTo>
                  <a:pt x="2088377" y="18826"/>
                  <a:pt x="2137727" y="0"/>
                  <a:pt x="2187077" y="0"/>
                </a:cubicBez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5349054" y="21308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5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5"/>
                </a:lnTo>
                <a:cubicBezTo>
                  <a:pt x="-8882" y="1060685"/>
                  <a:pt x="-8882" y="1003079"/>
                  <a:pt x="26648" y="967549"/>
                </a:cubicBezTo>
                <a:lnTo>
                  <a:pt x="967550" y="26647"/>
                </a:lnTo>
                <a:cubicBezTo>
                  <a:pt x="985315" y="8882"/>
                  <a:pt x="1008599" y="0"/>
                  <a:pt x="1031884" y="0"/>
                </a:cubicBezTo>
                <a:close/>
              </a:path>
            </a:pathLst>
          </a:custGeom>
        </p:spPr>
        <p:txBody>
          <a:bodyPr wrap="square">
            <a:noAutofit/>
          </a:bodyPr>
          <a:lstStyle/>
          <a:p>
            <a:endParaRPr lang="zh-CN" altLang="en-US"/>
          </a:p>
        </p:txBody>
      </p:sp>
      <p:sp>
        <p:nvSpPr>
          <p:cNvPr id="15" name="图片占位符 14"/>
          <p:cNvSpPr>
            <a:spLocks noGrp="1"/>
          </p:cNvSpPr>
          <p:nvPr>
            <p:ph type="pic" sz="quarter" idx="12"/>
          </p:nvPr>
        </p:nvSpPr>
        <p:spPr>
          <a:xfrm>
            <a:off x="4739453" y="40104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6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6"/>
                </a:lnTo>
                <a:cubicBezTo>
                  <a:pt x="-8882" y="1060686"/>
                  <a:pt x="-8882" y="1003079"/>
                  <a:pt x="26648" y="967549"/>
                </a:cubicBezTo>
                <a:lnTo>
                  <a:pt x="967550" y="26647"/>
                </a:lnTo>
                <a:cubicBezTo>
                  <a:pt x="985315" y="8882"/>
                  <a:pt x="1008600" y="0"/>
                  <a:pt x="1031884"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14" name="图片占位符 13"/>
          <p:cNvSpPr>
            <a:spLocks noGrp="1"/>
          </p:cNvSpPr>
          <p:nvPr>
            <p:ph type="pic" sz="quarter" idx="13"/>
          </p:nvPr>
        </p:nvSpPr>
        <p:spPr>
          <a:xfrm>
            <a:off x="4315366" y="2034973"/>
            <a:ext cx="2093747" cy="1201420"/>
          </a:xfrm>
          <a:custGeom>
            <a:avLst/>
            <a:gdLst>
              <a:gd name="connsiteX0" fmla="*/ 115228 w 2093747"/>
              <a:gd name="connsiteY0" fmla="*/ 0 h 1201420"/>
              <a:gd name="connsiteX1" fmla="*/ 1978519 w 2093747"/>
              <a:gd name="connsiteY1" fmla="*/ 0 h 1201420"/>
              <a:gd name="connsiteX2" fmla="*/ 2093747 w 2093747"/>
              <a:gd name="connsiteY2" fmla="*/ 115228 h 1201420"/>
              <a:gd name="connsiteX3" fmla="*/ 2093747 w 2093747"/>
              <a:gd name="connsiteY3" fmla="*/ 1086192 h 1201420"/>
              <a:gd name="connsiteX4" fmla="*/ 1978519 w 2093747"/>
              <a:gd name="connsiteY4" fmla="*/ 1201420 h 1201420"/>
              <a:gd name="connsiteX5" fmla="*/ 115228 w 2093747"/>
              <a:gd name="connsiteY5" fmla="*/ 1201420 h 1201420"/>
              <a:gd name="connsiteX6" fmla="*/ 0 w 2093747"/>
              <a:gd name="connsiteY6" fmla="*/ 1086192 h 1201420"/>
              <a:gd name="connsiteX7" fmla="*/ 0 w 2093747"/>
              <a:gd name="connsiteY7" fmla="*/ 115228 h 1201420"/>
              <a:gd name="connsiteX8" fmla="*/ 115228 w 2093747"/>
              <a:gd name="connsiteY8" fmla="*/ 0 h 120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1201420">
                <a:moveTo>
                  <a:pt x="115228" y="0"/>
                </a:moveTo>
                <a:lnTo>
                  <a:pt x="1978519" y="0"/>
                </a:lnTo>
                <a:cubicBezTo>
                  <a:pt x="2042158" y="0"/>
                  <a:pt x="2093747" y="51589"/>
                  <a:pt x="2093747" y="115228"/>
                </a:cubicBezTo>
                <a:lnTo>
                  <a:pt x="2093747" y="1086192"/>
                </a:lnTo>
                <a:cubicBezTo>
                  <a:pt x="2093747" y="1149831"/>
                  <a:pt x="2042158" y="1201420"/>
                  <a:pt x="1978519" y="1201420"/>
                </a:cubicBezTo>
                <a:lnTo>
                  <a:pt x="115228" y="1201420"/>
                </a:lnTo>
                <a:cubicBezTo>
                  <a:pt x="51589" y="1201420"/>
                  <a:pt x="0" y="1149831"/>
                  <a:pt x="0" y="1086192"/>
                </a:cubicBezTo>
                <a:lnTo>
                  <a:pt x="0" y="115228"/>
                </a:lnTo>
                <a:cubicBezTo>
                  <a:pt x="0" y="51589"/>
                  <a:pt x="51589" y="0"/>
                  <a:pt x="115228" y="0"/>
                </a:cubicBezTo>
                <a:close/>
              </a:path>
            </a:pathLst>
          </a:custGeom>
        </p:spPr>
        <p:txBody>
          <a:bodyPr wrap="square">
            <a:noAutofit/>
          </a:bodyPr>
          <a:lstStyle/>
          <a:p>
            <a:endParaRPr lang="zh-CN" altLang="en-US"/>
          </a:p>
        </p:txBody>
      </p:sp>
      <p:sp>
        <p:nvSpPr>
          <p:cNvPr id="15" name="图片占位符 14"/>
          <p:cNvSpPr>
            <a:spLocks noGrp="1"/>
          </p:cNvSpPr>
          <p:nvPr>
            <p:ph type="pic" sz="quarter" idx="14"/>
          </p:nvPr>
        </p:nvSpPr>
        <p:spPr>
          <a:xfrm>
            <a:off x="4315366" y="3368473"/>
            <a:ext cx="2093747" cy="2298700"/>
          </a:xfrm>
          <a:custGeom>
            <a:avLst/>
            <a:gdLst>
              <a:gd name="connsiteX0" fmla="*/ 107849 w 2093747"/>
              <a:gd name="connsiteY0" fmla="*/ 0 h 2298700"/>
              <a:gd name="connsiteX1" fmla="*/ 1985898 w 2093747"/>
              <a:gd name="connsiteY1" fmla="*/ 0 h 2298700"/>
              <a:gd name="connsiteX2" fmla="*/ 2093747 w 2093747"/>
              <a:gd name="connsiteY2" fmla="*/ 107849 h 2298700"/>
              <a:gd name="connsiteX3" fmla="*/ 2093747 w 2093747"/>
              <a:gd name="connsiteY3" fmla="*/ 2190851 h 2298700"/>
              <a:gd name="connsiteX4" fmla="*/ 1985898 w 2093747"/>
              <a:gd name="connsiteY4" fmla="*/ 2298700 h 2298700"/>
              <a:gd name="connsiteX5" fmla="*/ 107849 w 2093747"/>
              <a:gd name="connsiteY5" fmla="*/ 2298700 h 2298700"/>
              <a:gd name="connsiteX6" fmla="*/ 0 w 2093747"/>
              <a:gd name="connsiteY6" fmla="*/ 2190851 h 2298700"/>
              <a:gd name="connsiteX7" fmla="*/ 0 w 2093747"/>
              <a:gd name="connsiteY7" fmla="*/ 107849 h 2298700"/>
              <a:gd name="connsiteX8" fmla="*/ 107849 w 2093747"/>
              <a:gd name="connsiteY8" fmla="*/ 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2298700">
                <a:moveTo>
                  <a:pt x="107849" y="0"/>
                </a:moveTo>
                <a:lnTo>
                  <a:pt x="1985898" y="0"/>
                </a:lnTo>
                <a:cubicBezTo>
                  <a:pt x="2045461" y="0"/>
                  <a:pt x="2093747" y="48286"/>
                  <a:pt x="2093747" y="107849"/>
                </a:cubicBezTo>
                <a:lnTo>
                  <a:pt x="2093747" y="2190851"/>
                </a:lnTo>
                <a:cubicBezTo>
                  <a:pt x="2093747" y="2250414"/>
                  <a:pt x="2045461" y="2298700"/>
                  <a:pt x="1985898" y="2298700"/>
                </a:cubicBezTo>
                <a:lnTo>
                  <a:pt x="107849" y="2298700"/>
                </a:lnTo>
                <a:cubicBezTo>
                  <a:pt x="48286" y="2298700"/>
                  <a:pt x="0" y="2250414"/>
                  <a:pt x="0" y="2190851"/>
                </a:cubicBezTo>
                <a:lnTo>
                  <a:pt x="0" y="107849"/>
                </a:lnTo>
                <a:cubicBezTo>
                  <a:pt x="0" y="48286"/>
                  <a:pt x="48286" y="0"/>
                  <a:pt x="107849" y="0"/>
                </a:cubicBezTo>
                <a:close/>
              </a:path>
            </a:pathLst>
          </a:custGeom>
        </p:spPr>
        <p:txBody>
          <a:bodyPr wrap="square">
            <a:noAutofit/>
          </a:bodyPr>
          <a:lstStyle/>
          <a:p>
            <a:endParaRPr lang="zh-CN" altLang="en-US"/>
          </a:p>
        </p:txBody>
      </p:sp>
      <p:sp>
        <p:nvSpPr>
          <p:cNvPr id="13" name="图片占位符 12"/>
          <p:cNvSpPr>
            <a:spLocks noGrp="1"/>
          </p:cNvSpPr>
          <p:nvPr>
            <p:ph type="pic" sz="quarter" idx="15"/>
          </p:nvPr>
        </p:nvSpPr>
        <p:spPr>
          <a:xfrm>
            <a:off x="6596436" y="2034973"/>
            <a:ext cx="4773780" cy="3632200"/>
          </a:xfrm>
          <a:custGeom>
            <a:avLst/>
            <a:gdLst>
              <a:gd name="connsiteX0" fmla="*/ 187095 w 4773780"/>
              <a:gd name="connsiteY0" fmla="*/ 0 h 3632200"/>
              <a:gd name="connsiteX1" fmla="*/ 4586685 w 4773780"/>
              <a:gd name="connsiteY1" fmla="*/ 0 h 3632200"/>
              <a:gd name="connsiteX2" fmla="*/ 4773780 w 4773780"/>
              <a:gd name="connsiteY2" fmla="*/ 187095 h 3632200"/>
              <a:gd name="connsiteX3" fmla="*/ 4773780 w 4773780"/>
              <a:gd name="connsiteY3" fmla="*/ 3445105 h 3632200"/>
              <a:gd name="connsiteX4" fmla="*/ 4586685 w 4773780"/>
              <a:gd name="connsiteY4" fmla="*/ 3632200 h 3632200"/>
              <a:gd name="connsiteX5" fmla="*/ 187095 w 4773780"/>
              <a:gd name="connsiteY5" fmla="*/ 3632200 h 3632200"/>
              <a:gd name="connsiteX6" fmla="*/ 0 w 4773780"/>
              <a:gd name="connsiteY6" fmla="*/ 3445105 h 3632200"/>
              <a:gd name="connsiteX7" fmla="*/ 0 w 4773780"/>
              <a:gd name="connsiteY7" fmla="*/ 187095 h 3632200"/>
              <a:gd name="connsiteX8" fmla="*/ 187095 w 4773780"/>
              <a:gd name="connsiteY8" fmla="*/ 0 h 363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3780" h="3632200">
                <a:moveTo>
                  <a:pt x="187095" y="0"/>
                </a:moveTo>
                <a:lnTo>
                  <a:pt x="4586685" y="0"/>
                </a:lnTo>
                <a:cubicBezTo>
                  <a:pt x="4690015" y="0"/>
                  <a:pt x="4773780" y="83765"/>
                  <a:pt x="4773780" y="187095"/>
                </a:cubicBezTo>
                <a:lnTo>
                  <a:pt x="4773780" y="3445105"/>
                </a:lnTo>
                <a:cubicBezTo>
                  <a:pt x="4773780" y="3548435"/>
                  <a:pt x="4690015" y="3632200"/>
                  <a:pt x="4586685" y="3632200"/>
                </a:cubicBezTo>
                <a:lnTo>
                  <a:pt x="187095" y="3632200"/>
                </a:lnTo>
                <a:cubicBezTo>
                  <a:pt x="83765" y="3632200"/>
                  <a:pt x="0" y="3548435"/>
                  <a:pt x="0" y="3445105"/>
                </a:cubicBezTo>
                <a:lnTo>
                  <a:pt x="0" y="187095"/>
                </a:lnTo>
                <a:cubicBezTo>
                  <a:pt x="0" y="83765"/>
                  <a:pt x="83765" y="0"/>
                  <a:pt x="187095" y="0"/>
                </a:cubicBezTo>
                <a:close/>
              </a:path>
            </a:pathLst>
          </a:custGeom>
        </p:spPr>
        <p:txBody>
          <a:bodyPr wrap="square">
            <a:noAutofit/>
          </a:bodyPr>
          <a:lstStyle/>
          <a:p>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t>2023/7/19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6" name="图片占位符 25"/>
          <p:cNvSpPr>
            <a:spLocks noGrp="1"/>
          </p:cNvSpPr>
          <p:nvPr>
            <p:ph type="pic" sz="quarter" idx="18"/>
          </p:nvPr>
        </p:nvSpPr>
        <p:spPr>
          <a:xfrm>
            <a:off x="9089489"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1" name="图片占位符 30"/>
          <p:cNvSpPr>
            <a:spLocks noGrp="1"/>
          </p:cNvSpPr>
          <p:nvPr>
            <p:ph type="pic" sz="quarter" idx="14"/>
          </p:nvPr>
        </p:nvSpPr>
        <p:spPr>
          <a:xfrm>
            <a:off x="1538935"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2" name="图片占位符 31"/>
          <p:cNvSpPr>
            <a:spLocks noGrp="1"/>
          </p:cNvSpPr>
          <p:nvPr>
            <p:ph type="pic" sz="quarter" idx="15"/>
          </p:nvPr>
        </p:nvSpPr>
        <p:spPr>
          <a:xfrm>
            <a:off x="3426574"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3" name="图片占位符 32"/>
          <p:cNvSpPr>
            <a:spLocks noGrp="1"/>
          </p:cNvSpPr>
          <p:nvPr>
            <p:ph type="pic" sz="quarter" idx="16"/>
          </p:nvPr>
        </p:nvSpPr>
        <p:spPr>
          <a:xfrm>
            <a:off x="5314212"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4" name="图片占位符 33"/>
          <p:cNvSpPr>
            <a:spLocks noGrp="1"/>
          </p:cNvSpPr>
          <p:nvPr>
            <p:ph type="pic" sz="quarter" idx="17"/>
          </p:nvPr>
        </p:nvSpPr>
        <p:spPr>
          <a:xfrm>
            <a:off x="7201851"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27" name="图片占位符 26"/>
          <p:cNvSpPr>
            <a:spLocks noGrp="1"/>
          </p:cNvSpPr>
          <p:nvPr>
            <p:ph type="pic" sz="quarter" idx="10"/>
          </p:nvPr>
        </p:nvSpPr>
        <p:spPr>
          <a:xfrm>
            <a:off x="2461837"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8" name="图片占位符 27"/>
          <p:cNvSpPr>
            <a:spLocks noGrp="1"/>
          </p:cNvSpPr>
          <p:nvPr>
            <p:ph type="pic" sz="quarter" idx="11"/>
          </p:nvPr>
        </p:nvSpPr>
        <p:spPr>
          <a:xfrm>
            <a:off x="4349476"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9" name="图片占位符 28"/>
          <p:cNvSpPr>
            <a:spLocks noGrp="1"/>
          </p:cNvSpPr>
          <p:nvPr>
            <p:ph type="pic" sz="quarter" idx="12"/>
          </p:nvPr>
        </p:nvSpPr>
        <p:spPr>
          <a:xfrm>
            <a:off x="6237114"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5" y="20398"/>
                  <a:pt x="746385" y="0"/>
                  <a:pt x="799855" y="0"/>
                </a:cubicBezTo>
                <a:close/>
              </a:path>
            </a:pathLst>
          </a:custGeom>
        </p:spPr>
        <p:txBody>
          <a:bodyPr wrap="square">
            <a:noAutofit/>
          </a:bodyPr>
          <a:lstStyle/>
          <a:p>
            <a:endParaRPr lang="zh-CN" altLang="en-US"/>
          </a:p>
        </p:txBody>
      </p:sp>
      <p:sp>
        <p:nvSpPr>
          <p:cNvPr id="30" name="图片占位符 29"/>
          <p:cNvSpPr>
            <a:spLocks noGrp="1"/>
          </p:cNvSpPr>
          <p:nvPr>
            <p:ph type="pic" sz="quarter" idx="13"/>
          </p:nvPr>
        </p:nvSpPr>
        <p:spPr>
          <a:xfrm>
            <a:off x="8124752"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4"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2023/7/19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
        <p:nvSpPr>
          <p:cNvPr id="7" name="矩形 6"/>
          <p:cNvSpPr/>
          <p:nvPr userDrawn="1"/>
        </p:nvSpPr>
        <p:spPr>
          <a:xfrm>
            <a:off x="8729683" y="642233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5" name="图片占位符 14"/>
          <p:cNvSpPr>
            <a:spLocks noGrp="1"/>
          </p:cNvSpPr>
          <p:nvPr>
            <p:ph type="pic" sz="quarter" idx="10"/>
          </p:nvPr>
        </p:nvSpPr>
        <p:spPr>
          <a:xfrm>
            <a:off x="3507265"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1311274"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3" name="图片占位符 12"/>
          <p:cNvSpPr>
            <a:spLocks noGrp="1"/>
          </p:cNvSpPr>
          <p:nvPr>
            <p:ph type="pic" sz="quarter" idx="12"/>
          </p:nvPr>
        </p:nvSpPr>
        <p:spPr>
          <a:xfrm>
            <a:off x="2295507" y="1895063"/>
            <a:ext cx="1901775" cy="3373748"/>
          </a:xfrm>
          <a:custGeom>
            <a:avLst/>
            <a:gdLst>
              <a:gd name="connsiteX0" fmla="*/ 0 w 1901775"/>
              <a:gd name="connsiteY0" fmla="*/ 0 h 3373748"/>
              <a:gd name="connsiteX1" fmla="*/ 1901775 w 1901775"/>
              <a:gd name="connsiteY1" fmla="*/ 0 h 3373748"/>
              <a:gd name="connsiteX2" fmla="*/ 1901775 w 1901775"/>
              <a:gd name="connsiteY2" fmla="*/ 3373748 h 3373748"/>
              <a:gd name="connsiteX3" fmla="*/ 0 w 1901775"/>
              <a:gd name="connsiteY3" fmla="*/ 3373748 h 3373748"/>
            </a:gdLst>
            <a:ahLst/>
            <a:cxnLst>
              <a:cxn ang="0">
                <a:pos x="connsiteX0" y="connsiteY0"/>
              </a:cxn>
              <a:cxn ang="0">
                <a:pos x="connsiteX1" y="connsiteY1"/>
              </a:cxn>
              <a:cxn ang="0">
                <a:pos x="connsiteX2" y="connsiteY2"/>
              </a:cxn>
              <a:cxn ang="0">
                <a:pos x="connsiteX3" y="connsiteY3"/>
              </a:cxn>
            </a:cxnLst>
            <a:rect l="l" t="t" r="r" b="b"/>
            <a:pathLst>
              <a:path w="1901775" h="3373748">
                <a:moveTo>
                  <a:pt x="0" y="0"/>
                </a:moveTo>
                <a:lnTo>
                  <a:pt x="1901775" y="0"/>
                </a:lnTo>
                <a:lnTo>
                  <a:pt x="1901775" y="3373748"/>
                </a:lnTo>
                <a:lnTo>
                  <a:pt x="0" y="3373748"/>
                </a:ln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0" y="1"/>
            <a:ext cx="5778474" cy="5747783"/>
          </a:xfrm>
          <a:custGeom>
            <a:avLst/>
            <a:gdLst>
              <a:gd name="connsiteX0" fmla="*/ 2119001 w 5778474"/>
              <a:gd name="connsiteY0" fmla="*/ 3618970 h 5747783"/>
              <a:gd name="connsiteX1" fmla="*/ 2315600 w 5778474"/>
              <a:gd name="connsiteY1" fmla="*/ 3700404 h 5747783"/>
              <a:gd name="connsiteX2" fmla="*/ 3101974 w 5778474"/>
              <a:gd name="connsiteY2" fmla="*/ 4486778 h 5747783"/>
              <a:gd name="connsiteX3" fmla="*/ 3101974 w 5778474"/>
              <a:gd name="connsiteY3" fmla="*/ 4879976 h 5747783"/>
              <a:gd name="connsiteX4" fmla="*/ 2315600 w 5778474"/>
              <a:gd name="connsiteY4" fmla="*/ 5666350 h 5747783"/>
              <a:gd name="connsiteX5" fmla="*/ 1922402 w 5778474"/>
              <a:gd name="connsiteY5" fmla="*/ 5666350 h 5747783"/>
              <a:gd name="connsiteX6" fmla="*/ 1136028 w 5778474"/>
              <a:gd name="connsiteY6" fmla="*/ 4879976 h 5747783"/>
              <a:gd name="connsiteX7" fmla="*/ 1136028 w 5778474"/>
              <a:gd name="connsiteY7" fmla="*/ 4486778 h 5747783"/>
              <a:gd name="connsiteX8" fmla="*/ 1922402 w 5778474"/>
              <a:gd name="connsiteY8" fmla="*/ 3700404 h 5747783"/>
              <a:gd name="connsiteX9" fmla="*/ 2119001 w 5778474"/>
              <a:gd name="connsiteY9" fmla="*/ 3618970 h 5747783"/>
              <a:gd name="connsiteX10" fmla="*/ 821473 w 5778474"/>
              <a:gd name="connsiteY10" fmla="*/ 2321442 h 5747783"/>
              <a:gd name="connsiteX11" fmla="*/ 1018072 w 5778474"/>
              <a:gd name="connsiteY11" fmla="*/ 2402876 h 5747783"/>
              <a:gd name="connsiteX12" fmla="*/ 1804446 w 5778474"/>
              <a:gd name="connsiteY12" fmla="*/ 3189250 h 5747783"/>
              <a:gd name="connsiteX13" fmla="*/ 1804446 w 5778474"/>
              <a:gd name="connsiteY13" fmla="*/ 3582448 h 5747783"/>
              <a:gd name="connsiteX14" fmla="*/ 1018072 w 5778474"/>
              <a:gd name="connsiteY14" fmla="*/ 4368823 h 5747783"/>
              <a:gd name="connsiteX15" fmla="*/ 624874 w 5778474"/>
              <a:gd name="connsiteY15" fmla="*/ 4368823 h 5747783"/>
              <a:gd name="connsiteX16" fmla="*/ 0 w 5778474"/>
              <a:gd name="connsiteY16" fmla="*/ 3743949 h 5747783"/>
              <a:gd name="connsiteX17" fmla="*/ 0 w 5778474"/>
              <a:gd name="connsiteY17" fmla="*/ 3027750 h 5747783"/>
              <a:gd name="connsiteX18" fmla="*/ 624874 w 5778474"/>
              <a:gd name="connsiteY18" fmla="*/ 2402876 h 5747783"/>
              <a:gd name="connsiteX19" fmla="*/ 821473 w 5778474"/>
              <a:gd name="connsiteY19" fmla="*/ 2321442 h 5747783"/>
              <a:gd name="connsiteX20" fmla="*/ 3416534 w 5778474"/>
              <a:gd name="connsiteY20" fmla="*/ 2321437 h 5747783"/>
              <a:gd name="connsiteX21" fmla="*/ 3613133 w 5778474"/>
              <a:gd name="connsiteY21" fmla="*/ 2402870 h 5747783"/>
              <a:gd name="connsiteX22" fmla="*/ 4399507 w 5778474"/>
              <a:gd name="connsiteY22" fmla="*/ 3189245 h 5747783"/>
              <a:gd name="connsiteX23" fmla="*/ 4399507 w 5778474"/>
              <a:gd name="connsiteY23" fmla="*/ 3582443 h 5747783"/>
              <a:gd name="connsiteX24" fmla="*/ 3613133 w 5778474"/>
              <a:gd name="connsiteY24" fmla="*/ 4368817 h 5747783"/>
              <a:gd name="connsiteX25" fmla="*/ 3219935 w 5778474"/>
              <a:gd name="connsiteY25" fmla="*/ 4368817 h 5747783"/>
              <a:gd name="connsiteX26" fmla="*/ 2433561 w 5778474"/>
              <a:gd name="connsiteY26" fmla="*/ 3582443 h 5747783"/>
              <a:gd name="connsiteX27" fmla="*/ 2433561 w 5778474"/>
              <a:gd name="connsiteY27" fmla="*/ 3189245 h 5747783"/>
              <a:gd name="connsiteX28" fmla="*/ 3219935 w 5778474"/>
              <a:gd name="connsiteY28" fmla="*/ 2402870 h 5747783"/>
              <a:gd name="connsiteX29" fmla="*/ 3416534 w 5778474"/>
              <a:gd name="connsiteY29" fmla="*/ 2321437 h 5747783"/>
              <a:gd name="connsiteX30" fmla="*/ 0 w 5778474"/>
              <a:gd name="connsiteY30" fmla="*/ 1384804 h 5747783"/>
              <a:gd name="connsiteX31" fmla="*/ 506920 w 5778474"/>
              <a:gd name="connsiteY31" fmla="*/ 1891724 h 5747783"/>
              <a:gd name="connsiteX32" fmla="*/ 506919 w 5778474"/>
              <a:gd name="connsiteY32" fmla="*/ 2284921 h 5747783"/>
              <a:gd name="connsiteX33" fmla="*/ 0 w 5778474"/>
              <a:gd name="connsiteY33" fmla="*/ 2791839 h 5747783"/>
              <a:gd name="connsiteX34" fmla="*/ 2119006 w 5778474"/>
              <a:gd name="connsiteY34" fmla="*/ 1023909 h 5747783"/>
              <a:gd name="connsiteX35" fmla="*/ 2315606 w 5778474"/>
              <a:gd name="connsiteY35" fmla="*/ 1105343 h 5747783"/>
              <a:gd name="connsiteX36" fmla="*/ 3101980 w 5778474"/>
              <a:gd name="connsiteY36" fmla="*/ 1891717 h 5747783"/>
              <a:gd name="connsiteX37" fmla="*/ 3101980 w 5778474"/>
              <a:gd name="connsiteY37" fmla="*/ 2284914 h 5747783"/>
              <a:gd name="connsiteX38" fmla="*/ 2315606 w 5778474"/>
              <a:gd name="connsiteY38" fmla="*/ 3071289 h 5747783"/>
              <a:gd name="connsiteX39" fmla="*/ 1922408 w 5778474"/>
              <a:gd name="connsiteY39" fmla="*/ 3071289 h 5747783"/>
              <a:gd name="connsiteX40" fmla="*/ 1136034 w 5778474"/>
              <a:gd name="connsiteY40" fmla="*/ 2284914 h 5747783"/>
              <a:gd name="connsiteX41" fmla="*/ 1136034 w 5778474"/>
              <a:gd name="connsiteY41" fmla="*/ 1891716 h 5747783"/>
              <a:gd name="connsiteX42" fmla="*/ 1922408 w 5778474"/>
              <a:gd name="connsiteY42" fmla="*/ 1105342 h 5747783"/>
              <a:gd name="connsiteX43" fmla="*/ 2119006 w 5778474"/>
              <a:gd name="connsiteY43" fmla="*/ 1023909 h 5747783"/>
              <a:gd name="connsiteX44" fmla="*/ 4714068 w 5778474"/>
              <a:gd name="connsiteY44" fmla="*/ 1023903 h 5747783"/>
              <a:gd name="connsiteX45" fmla="*/ 4910667 w 5778474"/>
              <a:gd name="connsiteY45" fmla="*/ 1105337 h 5747783"/>
              <a:gd name="connsiteX46" fmla="*/ 5697041 w 5778474"/>
              <a:gd name="connsiteY46" fmla="*/ 1891711 h 5747783"/>
              <a:gd name="connsiteX47" fmla="*/ 5697041 w 5778474"/>
              <a:gd name="connsiteY47" fmla="*/ 2284909 h 5747783"/>
              <a:gd name="connsiteX48" fmla="*/ 4910667 w 5778474"/>
              <a:gd name="connsiteY48" fmla="*/ 3071283 h 5747783"/>
              <a:gd name="connsiteX49" fmla="*/ 4517469 w 5778474"/>
              <a:gd name="connsiteY49" fmla="*/ 3071283 h 5747783"/>
              <a:gd name="connsiteX50" fmla="*/ 3731095 w 5778474"/>
              <a:gd name="connsiteY50" fmla="*/ 2284909 h 5747783"/>
              <a:gd name="connsiteX51" fmla="*/ 3731095 w 5778474"/>
              <a:gd name="connsiteY51" fmla="*/ 1891711 h 5747783"/>
              <a:gd name="connsiteX52" fmla="*/ 4517469 w 5778474"/>
              <a:gd name="connsiteY52" fmla="*/ 1105337 h 5747783"/>
              <a:gd name="connsiteX53" fmla="*/ 4714068 w 5778474"/>
              <a:gd name="connsiteY53" fmla="*/ 1023903 h 5747783"/>
              <a:gd name="connsiteX54" fmla="*/ 3027750 w 5778474"/>
              <a:gd name="connsiteY54" fmla="*/ 0 h 5747783"/>
              <a:gd name="connsiteX55" fmla="*/ 3805329 w 5778474"/>
              <a:gd name="connsiteY55" fmla="*/ 0 h 5747783"/>
              <a:gd name="connsiteX56" fmla="*/ 4399513 w 5778474"/>
              <a:gd name="connsiteY56" fmla="*/ 594184 h 5747783"/>
              <a:gd name="connsiteX57" fmla="*/ 4399513 w 5778474"/>
              <a:gd name="connsiteY57" fmla="*/ 987382 h 5747783"/>
              <a:gd name="connsiteX58" fmla="*/ 3613139 w 5778474"/>
              <a:gd name="connsiteY58" fmla="*/ 1773756 h 5747783"/>
              <a:gd name="connsiteX59" fmla="*/ 3219941 w 5778474"/>
              <a:gd name="connsiteY59" fmla="*/ 1773756 h 5747783"/>
              <a:gd name="connsiteX60" fmla="*/ 2433567 w 5778474"/>
              <a:gd name="connsiteY60" fmla="*/ 987382 h 5747783"/>
              <a:gd name="connsiteX61" fmla="*/ 2433567 w 5778474"/>
              <a:gd name="connsiteY61" fmla="*/ 594184 h 5747783"/>
              <a:gd name="connsiteX62" fmla="*/ 2791841 w 5778474"/>
              <a:gd name="connsiteY62" fmla="*/ 0 h 5747783"/>
              <a:gd name="connsiteX63" fmla="*/ 2315612 w 5778474"/>
              <a:gd name="connsiteY63" fmla="*/ 476229 h 5747783"/>
              <a:gd name="connsiteX64" fmla="*/ 1922415 w 5778474"/>
              <a:gd name="connsiteY64" fmla="*/ 476230 h 5747783"/>
              <a:gd name="connsiteX65" fmla="*/ 1446185 w 5778474"/>
              <a:gd name="connsiteY65" fmla="*/ 1 h 5747783"/>
              <a:gd name="connsiteX66" fmla="*/ 432697 w 5778474"/>
              <a:gd name="connsiteY66" fmla="*/ 0 h 5747783"/>
              <a:gd name="connsiteX67" fmla="*/ 1210263 w 5778474"/>
              <a:gd name="connsiteY67" fmla="*/ 0 h 5747783"/>
              <a:gd name="connsiteX68" fmla="*/ 1804453 w 5778474"/>
              <a:gd name="connsiteY68" fmla="*/ 594190 h 5747783"/>
              <a:gd name="connsiteX69" fmla="*/ 1804453 w 5778474"/>
              <a:gd name="connsiteY69" fmla="*/ 987388 h 5747783"/>
              <a:gd name="connsiteX70" fmla="*/ 1018079 w 5778474"/>
              <a:gd name="connsiteY70" fmla="*/ 1773762 h 5747783"/>
              <a:gd name="connsiteX71" fmla="*/ 624881 w 5778474"/>
              <a:gd name="connsiteY71" fmla="*/ 1773762 h 5747783"/>
              <a:gd name="connsiteX72" fmla="*/ 0 w 5778474"/>
              <a:gd name="connsiteY72" fmla="*/ 1148882 h 5747783"/>
              <a:gd name="connsiteX73" fmla="*/ 0 w 5778474"/>
              <a:gd name="connsiteY73" fmla="*/ 432696 h 574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778474" h="5747783">
                <a:moveTo>
                  <a:pt x="2119001" y="3618970"/>
                </a:moveTo>
                <a:cubicBezTo>
                  <a:pt x="2190156" y="3618970"/>
                  <a:pt x="2261310" y="3646114"/>
                  <a:pt x="2315600" y="3700404"/>
                </a:cubicBezTo>
                <a:lnTo>
                  <a:pt x="3101974" y="4486778"/>
                </a:lnTo>
                <a:cubicBezTo>
                  <a:pt x="3210552" y="4595356"/>
                  <a:pt x="3210552" y="4771398"/>
                  <a:pt x="3101974" y="4879976"/>
                </a:cubicBezTo>
                <a:lnTo>
                  <a:pt x="2315600" y="5666350"/>
                </a:lnTo>
                <a:cubicBezTo>
                  <a:pt x="2207022" y="5774928"/>
                  <a:pt x="2030980" y="5774928"/>
                  <a:pt x="1922402" y="5666350"/>
                </a:cubicBezTo>
                <a:lnTo>
                  <a:pt x="1136028" y="4879976"/>
                </a:lnTo>
                <a:cubicBezTo>
                  <a:pt x="1027449" y="4771398"/>
                  <a:pt x="1027449" y="4595356"/>
                  <a:pt x="1136028" y="4486778"/>
                </a:cubicBezTo>
                <a:lnTo>
                  <a:pt x="1922402" y="3700404"/>
                </a:lnTo>
                <a:cubicBezTo>
                  <a:pt x="1976691" y="3646114"/>
                  <a:pt x="2047846" y="3618970"/>
                  <a:pt x="2119001" y="3618970"/>
                </a:cubicBezTo>
                <a:close/>
                <a:moveTo>
                  <a:pt x="821473" y="2321442"/>
                </a:moveTo>
                <a:cubicBezTo>
                  <a:pt x="892629" y="2321443"/>
                  <a:pt x="963784" y="2348587"/>
                  <a:pt x="1018072" y="2402876"/>
                </a:cubicBezTo>
                <a:lnTo>
                  <a:pt x="1804446" y="3189250"/>
                </a:lnTo>
                <a:cubicBezTo>
                  <a:pt x="1913025" y="3297829"/>
                  <a:pt x="1913025" y="3473870"/>
                  <a:pt x="1804446" y="3582448"/>
                </a:cubicBezTo>
                <a:lnTo>
                  <a:pt x="1018072" y="4368823"/>
                </a:lnTo>
                <a:cubicBezTo>
                  <a:pt x="909494" y="4477401"/>
                  <a:pt x="733453" y="4477401"/>
                  <a:pt x="624874" y="4368823"/>
                </a:cubicBezTo>
                <a:lnTo>
                  <a:pt x="0" y="3743949"/>
                </a:lnTo>
                <a:lnTo>
                  <a:pt x="0" y="3027750"/>
                </a:lnTo>
                <a:lnTo>
                  <a:pt x="624874" y="2402876"/>
                </a:lnTo>
                <a:cubicBezTo>
                  <a:pt x="679163" y="2348587"/>
                  <a:pt x="750318" y="2321443"/>
                  <a:pt x="821473" y="2321442"/>
                </a:cubicBezTo>
                <a:close/>
                <a:moveTo>
                  <a:pt x="3416534" y="2321437"/>
                </a:moveTo>
                <a:cubicBezTo>
                  <a:pt x="3487689" y="2321437"/>
                  <a:pt x="3558844" y="2348582"/>
                  <a:pt x="3613133" y="2402870"/>
                </a:cubicBezTo>
                <a:lnTo>
                  <a:pt x="4399507" y="3189245"/>
                </a:lnTo>
                <a:cubicBezTo>
                  <a:pt x="4508086" y="3297822"/>
                  <a:pt x="4508086" y="3473865"/>
                  <a:pt x="4399507" y="3582443"/>
                </a:cubicBezTo>
                <a:lnTo>
                  <a:pt x="3613133" y="4368817"/>
                </a:lnTo>
                <a:cubicBezTo>
                  <a:pt x="3504555" y="4477395"/>
                  <a:pt x="3328513" y="4477395"/>
                  <a:pt x="3219935" y="4368817"/>
                </a:cubicBezTo>
                <a:lnTo>
                  <a:pt x="2433561" y="3582443"/>
                </a:lnTo>
                <a:cubicBezTo>
                  <a:pt x="2324983" y="3473864"/>
                  <a:pt x="2324983" y="3297823"/>
                  <a:pt x="2433561" y="3189245"/>
                </a:cubicBezTo>
                <a:lnTo>
                  <a:pt x="3219935" y="2402870"/>
                </a:lnTo>
                <a:cubicBezTo>
                  <a:pt x="3274224" y="2348582"/>
                  <a:pt x="3345379" y="2321437"/>
                  <a:pt x="3416534" y="2321437"/>
                </a:cubicBezTo>
                <a:close/>
                <a:moveTo>
                  <a:pt x="0" y="1384804"/>
                </a:moveTo>
                <a:lnTo>
                  <a:pt x="506920" y="1891724"/>
                </a:lnTo>
                <a:cubicBezTo>
                  <a:pt x="615498" y="2000302"/>
                  <a:pt x="615497" y="2176342"/>
                  <a:pt x="506919" y="2284921"/>
                </a:cubicBezTo>
                <a:lnTo>
                  <a:pt x="0" y="2791839"/>
                </a:lnTo>
                <a:close/>
                <a:moveTo>
                  <a:pt x="2119006" y="1023909"/>
                </a:moveTo>
                <a:cubicBezTo>
                  <a:pt x="2190162" y="1023908"/>
                  <a:pt x="2261317" y="1051054"/>
                  <a:pt x="2315606" y="1105343"/>
                </a:cubicBezTo>
                <a:lnTo>
                  <a:pt x="3101980" y="1891717"/>
                </a:lnTo>
                <a:cubicBezTo>
                  <a:pt x="3210558" y="2000296"/>
                  <a:pt x="3210558" y="2176337"/>
                  <a:pt x="3101980" y="2284914"/>
                </a:cubicBezTo>
                <a:lnTo>
                  <a:pt x="2315606" y="3071289"/>
                </a:lnTo>
                <a:cubicBezTo>
                  <a:pt x="2207028" y="3179867"/>
                  <a:pt x="2030987" y="3179867"/>
                  <a:pt x="1922408" y="3071289"/>
                </a:cubicBezTo>
                <a:lnTo>
                  <a:pt x="1136034" y="2284914"/>
                </a:lnTo>
                <a:cubicBezTo>
                  <a:pt x="1027455" y="2176337"/>
                  <a:pt x="1027455" y="2000296"/>
                  <a:pt x="1136034" y="1891716"/>
                </a:cubicBezTo>
                <a:lnTo>
                  <a:pt x="1922408" y="1105342"/>
                </a:lnTo>
                <a:cubicBezTo>
                  <a:pt x="1976697" y="1051053"/>
                  <a:pt x="2047852" y="1023909"/>
                  <a:pt x="2119006" y="1023909"/>
                </a:cubicBezTo>
                <a:close/>
                <a:moveTo>
                  <a:pt x="4714068" y="1023903"/>
                </a:moveTo>
                <a:cubicBezTo>
                  <a:pt x="4785223" y="1023903"/>
                  <a:pt x="4856377" y="1051048"/>
                  <a:pt x="4910667" y="1105337"/>
                </a:cubicBezTo>
                <a:lnTo>
                  <a:pt x="5697041" y="1891711"/>
                </a:lnTo>
                <a:cubicBezTo>
                  <a:pt x="5805619" y="2000289"/>
                  <a:pt x="5805619" y="2176331"/>
                  <a:pt x="5697041" y="2284909"/>
                </a:cubicBezTo>
                <a:lnTo>
                  <a:pt x="4910667" y="3071283"/>
                </a:lnTo>
                <a:cubicBezTo>
                  <a:pt x="4802089" y="3179862"/>
                  <a:pt x="4626047" y="3179861"/>
                  <a:pt x="4517469" y="3071283"/>
                </a:cubicBezTo>
                <a:lnTo>
                  <a:pt x="3731095" y="2284909"/>
                </a:lnTo>
                <a:cubicBezTo>
                  <a:pt x="3622516" y="2176331"/>
                  <a:pt x="3622516" y="2000289"/>
                  <a:pt x="3731095" y="1891711"/>
                </a:cubicBezTo>
                <a:lnTo>
                  <a:pt x="4517469" y="1105337"/>
                </a:lnTo>
                <a:cubicBezTo>
                  <a:pt x="4571758" y="1051048"/>
                  <a:pt x="4642912" y="1023903"/>
                  <a:pt x="4714068" y="1023903"/>
                </a:cubicBezTo>
                <a:close/>
                <a:moveTo>
                  <a:pt x="3027750" y="0"/>
                </a:moveTo>
                <a:lnTo>
                  <a:pt x="3805329" y="0"/>
                </a:lnTo>
                <a:lnTo>
                  <a:pt x="4399513" y="594184"/>
                </a:lnTo>
                <a:cubicBezTo>
                  <a:pt x="4508091" y="702762"/>
                  <a:pt x="4508091" y="878804"/>
                  <a:pt x="4399513" y="987382"/>
                </a:cubicBezTo>
                <a:lnTo>
                  <a:pt x="3613139" y="1773756"/>
                </a:lnTo>
                <a:cubicBezTo>
                  <a:pt x="3504560" y="1882335"/>
                  <a:pt x="3328519" y="1882335"/>
                  <a:pt x="3219941" y="1773756"/>
                </a:cubicBezTo>
                <a:lnTo>
                  <a:pt x="2433567" y="987382"/>
                </a:lnTo>
                <a:cubicBezTo>
                  <a:pt x="2324988" y="878804"/>
                  <a:pt x="2324989" y="702763"/>
                  <a:pt x="2433567" y="594184"/>
                </a:cubicBezTo>
                <a:close/>
                <a:moveTo>
                  <a:pt x="2791841" y="0"/>
                </a:moveTo>
                <a:lnTo>
                  <a:pt x="2315612" y="476229"/>
                </a:lnTo>
                <a:cubicBezTo>
                  <a:pt x="2207034" y="584808"/>
                  <a:pt x="2030993" y="584808"/>
                  <a:pt x="1922415" y="476230"/>
                </a:cubicBezTo>
                <a:lnTo>
                  <a:pt x="1446185" y="1"/>
                </a:lnTo>
                <a:close/>
                <a:moveTo>
                  <a:pt x="432697" y="0"/>
                </a:moveTo>
                <a:lnTo>
                  <a:pt x="1210263" y="0"/>
                </a:lnTo>
                <a:lnTo>
                  <a:pt x="1804453" y="594190"/>
                </a:lnTo>
                <a:cubicBezTo>
                  <a:pt x="1913031" y="702769"/>
                  <a:pt x="1913031" y="878810"/>
                  <a:pt x="1804453" y="987388"/>
                </a:cubicBezTo>
                <a:lnTo>
                  <a:pt x="1018079" y="1773762"/>
                </a:lnTo>
                <a:cubicBezTo>
                  <a:pt x="909500" y="1882341"/>
                  <a:pt x="733459" y="1882341"/>
                  <a:pt x="624881" y="1773762"/>
                </a:cubicBezTo>
                <a:lnTo>
                  <a:pt x="0" y="1148882"/>
                </a:lnTo>
                <a:lnTo>
                  <a:pt x="0" y="432696"/>
                </a:ln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0" y="0"/>
            <a:ext cx="5279257" cy="5530032"/>
          </a:xfrm>
          <a:custGeom>
            <a:avLst/>
            <a:gdLst>
              <a:gd name="connsiteX0" fmla="*/ 0 w 5279257"/>
              <a:gd name="connsiteY0" fmla="*/ 0 h 5530032"/>
              <a:gd name="connsiteX1" fmla="*/ 3641372 w 5279257"/>
              <a:gd name="connsiteY1" fmla="*/ 0 h 5530032"/>
              <a:gd name="connsiteX2" fmla="*/ 5010556 w 5279257"/>
              <a:gd name="connsiteY2" fmla="*/ 1369184 h 5530032"/>
              <a:gd name="connsiteX3" fmla="*/ 5010556 w 5279257"/>
              <a:gd name="connsiteY3" fmla="*/ 2666592 h 5530032"/>
              <a:gd name="connsiteX4" fmla="*/ 2415817 w 5279257"/>
              <a:gd name="connsiteY4" fmla="*/ 5261331 h 5530032"/>
              <a:gd name="connsiteX5" fmla="*/ 1118409 w 5279257"/>
              <a:gd name="connsiteY5" fmla="*/ 5261331 h 5530032"/>
              <a:gd name="connsiteX6" fmla="*/ 1 w 5279257"/>
              <a:gd name="connsiteY6" fmla="*/ 4142923 h 553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9257" h="5530032">
                <a:moveTo>
                  <a:pt x="0" y="0"/>
                </a:moveTo>
                <a:lnTo>
                  <a:pt x="3641372" y="0"/>
                </a:lnTo>
                <a:lnTo>
                  <a:pt x="5010556" y="1369184"/>
                </a:lnTo>
                <a:cubicBezTo>
                  <a:pt x="5368825" y="1727453"/>
                  <a:pt x="5368825" y="2308323"/>
                  <a:pt x="5010556" y="2666592"/>
                </a:cubicBezTo>
                <a:lnTo>
                  <a:pt x="2415817" y="5261331"/>
                </a:lnTo>
                <a:cubicBezTo>
                  <a:pt x="2057548" y="5619600"/>
                  <a:pt x="1476678" y="5619600"/>
                  <a:pt x="1118409" y="5261331"/>
                </a:cubicBezTo>
                <a:lnTo>
                  <a:pt x="1" y="4142923"/>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C28D3-987D-401E-95A8-72784AD93D33}" type="datetimeFigureOut">
              <a:rPr lang="zh-CN" altLang="en-US" smtClean="0"/>
              <a:t>2023/7/19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4A5A-5C6D-4E6F-81A3-06DF189A7A6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4"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5" cstate="screen"/>
          <a:srcRect/>
          <a:stretch>
            <a:fillRect/>
          </a:stretch>
        </p:blipFill>
        <p:spPr/>
      </p:pic>
      <p:pic>
        <p:nvPicPr>
          <p:cNvPr id="21" name="图片占位符 20"/>
          <p:cNvPicPr>
            <a:picLocks noGrp="1" noChangeAspect="1"/>
          </p:cNvPicPr>
          <p:nvPr>
            <p:ph type="pic" sz="quarter" idx="10"/>
          </p:nvPr>
        </p:nvPicPr>
        <p:blipFill>
          <a:blip r:embed="rId6"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680084" y="2482852"/>
            <a:ext cx="7084060" cy="2736215"/>
            <a:chOff x="631504" y="3193779"/>
            <a:chExt cx="1584325" cy="360000"/>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31504" y="3274404"/>
              <a:ext cx="1584325" cy="254983"/>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6000" dirty="0">
                  <a:solidFill>
                    <a:schemeClr val="bg1"/>
                  </a:solidFill>
                </a:rPr>
                <a:t>中级经济师</a:t>
              </a:r>
            </a:p>
            <a:p>
              <a:pPr algn="ctr"/>
              <a:r>
                <a:rPr lang="zh-CN" altLang="en-US" sz="6000" dirty="0">
                  <a:solidFill>
                    <a:schemeClr val="bg1"/>
                  </a:solidFill>
                </a:rPr>
                <a:t>经济基础知识</a:t>
              </a:r>
            </a:p>
          </p:txBody>
        </p:sp>
      </p:grpSp>
      <p:pic>
        <p:nvPicPr>
          <p:cNvPr id="8" name="图片 7" descr="123456"/>
          <p:cNvPicPr>
            <a:picLocks noChangeAspect="1"/>
          </p:cNvPicPr>
          <p:nvPr/>
        </p:nvPicPr>
        <p:blipFill>
          <a:blip r:embed="rId7"/>
          <a:stretch>
            <a:fillRect/>
          </a:stretch>
        </p:blipFill>
        <p:spPr>
          <a:xfrm>
            <a:off x="460375" y="541020"/>
            <a:ext cx="974090" cy="974090"/>
          </a:xfrm>
          <a:prstGeom prst="rect">
            <a:avLst/>
          </a:prstGeom>
        </p:spPr>
      </p:pic>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7" y="942453"/>
            <a:ext cx="9718089" cy="4458400"/>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第二节  分税制财政管理体制</a:t>
            </a:r>
            <a:endParaRPr lang="en-US" altLang="zh-CN" sz="2400" dirty="0">
              <a:solidFill>
                <a:schemeClr val="bg1"/>
              </a:solidFill>
            </a:endParaRPr>
          </a:p>
          <a:p>
            <a:pPr fontAlgn="base" latinLnBrk="1">
              <a:lnSpc>
                <a:spcPct val="150000"/>
              </a:lnSpc>
            </a:pPr>
            <a:r>
              <a:rPr lang="zh-CN" altLang="en-US" sz="2400" dirty="0">
                <a:solidFill>
                  <a:schemeClr val="bg1"/>
                </a:solidFill>
              </a:rPr>
              <a:t>分税制财政管理体制，简称分税制，是指将国家的全部税种在</a:t>
            </a:r>
            <a:r>
              <a:rPr lang="zh-CN" altLang="en-US" sz="2400" dirty="0">
                <a:solidFill>
                  <a:srgbClr val="FFFF00"/>
                </a:solidFill>
              </a:rPr>
              <a:t>中央和地方政府</a:t>
            </a:r>
            <a:r>
              <a:rPr lang="zh-CN" altLang="en-US" sz="2400" dirty="0">
                <a:solidFill>
                  <a:schemeClr val="bg1"/>
                </a:solidFill>
              </a:rPr>
              <a:t>之间进行划分，借以确定中央财政和地方财政的收入范围的一种财政管理体制。其实质是根据中央政府和地方政府的事权确定其相应的财权，通过税种的划分形成中央与地方的收入体系。</a:t>
            </a:r>
            <a:endParaRPr lang="en-US" altLang="zh-CN" sz="2400" dirty="0">
              <a:solidFill>
                <a:schemeClr val="bg1"/>
              </a:solidFill>
            </a:endParaRPr>
          </a:p>
          <a:p>
            <a:pPr fontAlgn="base" latinLnBrk="1">
              <a:lnSpc>
                <a:spcPct val="150000"/>
              </a:lnSpc>
            </a:pPr>
            <a:r>
              <a:rPr lang="zh-CN" altLang="en-US" sz="2400" dirty="0">
                <a:solidFill>
                  <a:schemeClr val="bg1"/>
                </a:solidFill>
              </a:rPr>
              <a:t>一、分税制财政管理体制的主要内容</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支出责任划分</a:t>
            </a:r>
            <a:endParaRPr lang="en-US" altLang="zh-CN" sz="2400" dirty="0">
              <a:solidFill>
                <a:schemeClr val="bg1"/>
              </a:solidFill>
            </a:endParaRPr>
          </a:p>
          <a:p>
            <a:pPr fontAlgn="base" latinLnBrk="1">
              <a:lnSpc>
                <a:spcPct val="150000"/>
              </a:lnSpc>
            </a:pPr>
            <a:endParaRPr lang="en-US" altLang="zh-CN" sz="2400" dirty="0">
              <a:solidFill>
                <a:schemeClr val="bg1"/>
              </a:solidFill>
            </a:endParaRPr>
          </a:p>
        </p:txBody>
      </p:sp>
      <p:pic>
        <p:nvPicPr>
          <p:cNvPr id="8" name="图片 7">
            <a:extLst>
              <a:ext uri="{FF2B5EF4-FFF2-40B4-BE49-F238E27FC236}">
                <a16:creationId xmlns:a16="http://schemas.microsoft.com/office/drawing/2014/main" id="{01264259-A38F-95B6-83A2-E68352D15FA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00118" y="4306543"/>
            <a:ext cx="6034650" cy="2147562"/>
          </a:xfrm>
          <a:prstGeom prst="rect">
            <a:avLst/>
          </a:prstGeom>
        </p:spPr>
      </p:pic>
    </p:spTree>
    <p:extLst>
      <p:ext uri="{BB962C8B-B14F-4D97-AF65-F5344CB8AC3E}">
        <p14:creationId xmlns:p14="http://schemas.microsoft.com/office/powerpoint/2010/main" val="31649949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7" y="942453"/>
            <a:ext cx="9718089" cy="1685846"/>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2.</a:t>
            </a:r>
            <a:r>
              <a:rPr lang="zh-CN" altLang="en-US" sz="2400" dirty="0">
                <a:solidFill>
                  <a:schemeClr val="bg1"/>
                </a:solidFill>
              </a:rPr>
              <a:t>收入划分</a:t>
            </a:r>
            <a:endParaRPr lang="en-US" altLang="zh-CN" sz="2400" dirty="0">
              <a:solidFill>
                <a:schemeClr val="bg1"/>
              </a:solidFill>
            </a:endParaRPr>
          </a:p>
          <a:p>
            <a:pPr fontAlgn="base" latinLnBrk="1">
              <a:lnSpc>
                <a:spcPct val="150000"/>
              </a:lnSpc>
            </a:pPr>
            <a:endParaRPr lang="en-US" altLang="zh-CN" sz="2400" dirty="0">
              <a:solidFill>
                <a:schemeClr val="bg1"/>
              </a:solidFill>
            </a:endParaRPr>
          </a:p>
          <a:p>
            <a:pPr fontAlgn="base" latinLnBrk="1">
              <a:lnSpc>
                <a:spcPct val="150000"/>
              </a:lnSpc>
            </a:pPr>
            <a:endParaRPr lang="en-US" altLang="zh-CN" sz="2400" dirty="0">
              <a:solidFill>
                <a:schemeClr val="bg1"/>
              </a:solidFill>
            </a:endParaRPr>
          </a:p>
        </p:txBody>
      </p:sp>
      <p:pic>
        <p:nvPicPr>
          <p:cNvPr id="14" name="图片 13">
            <a:extLst>
              <a:ext uri="{FF2B5EF4-FFF2-40B4-BE49-F238E27FC236}">
                <a16:creationId xmlns:a16="http://schemas.microsoft.com/office/drawing/2014/main" id="{975A6F9C-5E12-ABAE-E033-FE7D006FA96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07097" y="1258664"/>
            <a:ext cx="7658100" cy="4848225"/>
          </a:xfrm>
          <a:prstGeom prst="rect">
            <a:avLst/>
          </a:prstGeom>
        </p:spPr>
      </p:pic>
    </p:spTree>
    <p:extLst>
      <p:ext uri="{BB962C8B-B14F-4D97-AF65-F5344CB8AC3E}">
        <p14:creationId xmlns:p14="http://schemas.microsoft.com/office/powerpoint/2010/main" val="15858431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4455835"/>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二、分税制财政管理体制改革的主要成效</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 建立了财政收入稳定增长机制：增强了中央财政统筹配置资源、加强宏观调控的能力，也调动了地方经济。</a:t>
            </a:r>
          </a:p>
          <a:p>
            <a:pPr fontAlgn="base" latinLnBrk="1">
              <a:lnSpc>
                <a:spcPct val="150000"/>
              </a:lnSpc>
            </a:pPr>
            <a:r>
              <a:rPr lang="en-US" altLang="zh-CN" sz="2400" dirty="0">
                <a:solidFill>
                  <a:schemeClr val="bg1"/>
                </a:solidFill>
              </a:rPr>
              <a:t>2.</a:t>
            </a:r>
            <a:r>
              <a:rPr lang="zh-CN" altLang="en-US" sz="2400" dirty="0">
                <a:solidFill>
                  <a:schemeClr val="bg1"/>
                </a:solidFill>
              </a:rPr>
              <a:t>增强了中央政府宏观调控能力：</a:t>
            </a:r>
          </a:p>
          <a:p>
            <a:pPr fontAlgn="base" latinLnBrk="1">
              <a:lnSpc>
                <a:spcPct val="150000"/>
              </a:lnSpc>
            </a:pPr>
            <a:r>
              <a:rPr lang="en-US" altLang="zh-CN" sz="2400" dirty="0">
                <a:solidFill>
                  <a:schemeClr val="bg1"/>
                </a:solidFill>
              </a:rPr>
              <a:t>3.</a:t>
            </a:r>
            <a:r>
              <a:rPr lang="zh-CN" altLang="en-US" sz="2400" dirty="0">
                <a:solidFill>
                  <a:schemeClr val="bg1"/>
                </a:solidFill>
              </a:rPr>
              <a:t>促进了产业结构调整和资源优化配置：强化了对地方财政的预算约束，提高了地方坚持财政平衡、注重收支管理的主动性。</a:t>
            </a: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22528442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3904402"/>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三、深化财政体制改革的要求</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、完善中央地方事权和支出责任划分</a:t>
            </a:r>
          </a:p>
          <a:p>
            <a:pPr fontAlgn="base" latinLnBrk="1">
              <a:lnSpc>
                <a:spcPct val="150000"/>
              </a:lnSpc>
            </a:pPr>
            <a:r>
              <a:rPr lang="zh-CN" altLang="en-US" sz="2400" dirty="0">
                <a:solidFill>
                  <a:schemeClr val="bg1"/>
                </a:solidFill>
              </a:rPr>
              <a:t>①适度加强中央事权</a:t>
            </a:r>
          </a:p>
          <a:p>
            <a:pPr fontAlgn="base" latinLnBrk="1">
              <a:lnSpc>
                <a:spcPct val="150000"/>
              </a:lnSpc>
            </a:pPr>
            <a:r>
              <a:rPr lang="zh-CN" altLang="en-US" sz="2400" dirty="0">
                <a:solidFill>
                  <a:schemeClr val="bg1"/>
                </a:solidFill>
              </a:rPr>
              <a:t>②明确中央与地方共同事权</a:t>
            </a:r>
            <a:endParaRPr lang="en-US" altLang="zh-CN" sz="2400" dirty="0">
              <a:solidFill>
                <a:schemeClr val="bg1"/>
              </a:solidFill>
            </a:endParaRPr>
          </a:p>
          <a:p>
            <a:pPr fontAlgn="base" latinLnBrk="1">
              <a:lnSpc>
                <a:spcPct val="150000"/>
              </a:lnSpc>
            </a:pPr>
            <a:r>
              <a:rPr lang="zh-CN" altLang="en-US" sz="2400" dirty="0">
                <a:solidFill>
                  <a:schemeClr val="bg1"/>
                </a:solidFill>
              </a:rPr>
              <a:t>③明确区域性公共服务为地方事权</a:t>
            </a:r>
            <a:endParaRPr lang="en-US" altLang="zh-CN" sz="2400" dirty="0">
              <a:solidFill>
                <a:schemeClr val="bg1"/>
              </a:solidFill>
            </a:endParaRPr>
          </a:p>
          <a:p>
            <a:pPr fontAlgn="base" latinLnBrk="1">
              <a:lnSpc>
                <a:spcPct val="150000"/>
              </a:lnSpc>
            </a:pPr>
            <a:r>
              <a:rPr lang="zh-CN" altLang="en-US" sz="2400" dirty="0">
                <a:solidFill>
                  <a:schemeClr val="bg1"/>
                </a:solidFill>
              </a:rPr>
              <a:t>④调整中央与地方的支出责任</a:t>
            </a:r>
            <a:endParaRPr lang="en-US" altLang="zh-CN" sz="2400" dirty="0">
              <a:solidFill>
                <a:schemeClr val="bg1"/>
              </a:solidFill>
            </a:endParaRPr>
          </a:p>
          <a:p>
            <a:pPr fontAlgn="base" latinLnBrk="1">
              <a:lnSpc>
                <a:spcPct val="150000"/>
              </a:lnSpc>
            </a:pPr>
            <a:r>
              <a:rPr lang="en-US" altLang="zh-CN" sz="2400" dirty="0">
                <a:solidFill>
                  <a:schemeClr val="bg1"/>
                </a:solidFill>
              </a:rPr>
              <a:t>2</a:t>
            </a:r>
            <a:r>
              <a:rPr lang="zh-CN" altLang="en-US" sz="2400" dirty="0">
                <a:solidFill>
                  <a:schemeClr val="bg1"/>
                </a:solidFill>
              </a:rPr>
              <a:t>、进一步理顺中央与地方的收入划分</a:t>
            </a:r>
            <a:endParaRPr lang="en-US" altLang="zh-CN" sz="2400" dirty="0">
              <a:solidFill>
                <a:schemeClr val="bg1"/>
              </a:solidFill>
            </a:endParaRPr>
          </a:p>
        </p:txBody>
      </p:sp>
    </p:spTree>
    <p:extLst>
      <p:ext uri="{BB962C8B-B14F-4D97-AF65-F5344CB8AC3E}">
        <p14:creationId xmlns:p14="http://schemas.microsoft.com/office/powerpoint/2010/main" val="21281276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4458400"/>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第三节  财政转移支付制度</a:t>
            </a:r>
            <a:endParaRPr lang="en-US" altLang="zh-CN" sz="2400" dirty="0">
              <a:solidFill>
                <a:schemeClr val="bg1"/>
              </a:solidFill>
            </a:endParaRPr>
          </a:p>
          <a:p>
            <a:pPr fontAlgn="base" latinLnBrk="1">
              <a:lnSpc>
                <a:spcPct val="150000"/>
              </a:lnSpc>
            </a:pPr>
            <a:r>
              <a:rPr lang="zh-CN" altLang="en-US" sz="2400" dirty="0">
                <a:solidFill>
                  <a:schemeClr val="bg1"/>
                </a:solidFill>
              </a:rPr>
              <a:t>一、财政转移支付及其特点</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含义</a:t>
            </a:r>
            <a:endParaRPr lang="en-US" altLang="zh-CN" sz="2400" dirty="0">
              <a:solidFill>
                <a:schemeClr val="bg1"/>
              </a:solidFill>
            </a:endParaRPr>
          </a:p>
          <a:p>
            <a:pPr fontAlgn="base" latinLnBrk="1">
              <a:lnSpc>
                <a:spcPct val="150000"/>
              </a:lnSpc>
            </a:pPr>
            <a:r>
              <a:rPr lang="zh-CN" altLang="en-US" sz="2400" dirty="0">
                <a:solidFill>
                  <a:schemeClr val="bg1"/>
                </a:solidFill>
              </a:rPr>
              <a:t>政府间财政转移支付制度，是在处理</a:t>
            </a:r>
            <a:r>
              <a:rPr lang="zh-CN" altLang="en-US" sz="2400" dirty="0">
                <a:solidFill>
                  <a:srgbClr val="FFFF00"/>
                </a:solidFill>
              </a:rPr>
              <a:t>中央与地方</a:t>
            </a:r>
            <a:r>
              <a:rPr lang="zh-CN" altLang="en-US" sz="2400" dirty="0">
                <a:solidFill>
                  <a:schemeClr val="bg1"/>
                </a:solidFill>
              </a:rPr>
              <a:t>财政关系时，协调上下级财政之间关系的一项重要制度。</a:t>
            </a:r>
          </a:p>
          <a:p>
            <a:pPr fontAlgn="base" latinLnBrk="1">
              <a:lnSpc>
                <a:spcPct val="150000"/>
              </a:lnSpc>
            </a:pPr>
            <a:r>
              <a:rPr lang="zh-CN" altLang="en-US" sz="2400" dirty="0">
                <a:solidFill>
                  <a:schemeClr val="bg1"/>
                </a:solidFill>
              </a:rPr>
              <a:t>最早提出转移支付概念的是著名经济学家</a:t>
            </a:r>
            <a:r>
              <a:rPr lang="zh-CN" altLang="en-US" sz="2400" dirty="0">
                <a:solidFill>
                  <a:srgbClr val="FFFF00"/>
                </a:solidFill>
              </a:rPr>
              <a:t>庇古</a:t>
            </a:r>
            <a:r>
              <a:rPr lang="zh-CN" altLang="en-US" sz="2400" dirty="0">
                <a:solidFill>
                  <a:schemeClr val="bg1"/>
                </a:solidFill>
              </a:rPr>
              <a:t>，他在 </a:t>
            </a:r>
            <a:r>
              <a:rPr lang="en-US" altLang="zh-CN" sz="2400" dirty="0">
                <a:solidFill>
                  <a:schemeClr val="bg1"/>
                </a:solidFill>
              </a:rPr>
              <a:t>1928 </a:t>
            </a:r>
            <a:r>
              <a:rPr lang="zh-CN" altLang="en-US" sz="2400" dirty="0">
                <a:solidFill>
                  <a:schemeClr val="bg1"/>
                </a:solidFill>
              </a:rPr>
              <a:t>年出版的</a:t>
            </a:r>
            <a:r>
              <a:rPr lang="en-US" altLang="zh-CN" sz="2400" dirty="0">
                <a:solidFill>
                  <a:schemeClr val="bg1"/>
                </a:solidFill>
              </a:rPr>
              <a:t>《</a:t>
            </a:r>
            <a:r>
              <a:rPr lang="zh-CN" altLang="en-US" sz="2400" dirty="0">
                <a:solidFill>
                  <a:schemeClr val="bg1"/>
                </a:solidFill>
              </a:rPr>
              <a:t>财政学研究</a:t>
            </a:r>
            <a:r>
              <a:rPr lang="en-US" altLang="zh-CN" sz="2400" dirty="0">
                <a:solidFill>
                  <a:schemeClr val="bg1"/>
                </a:solidFill>
              </a:rPr>
              <a:t>》</a:t>
            </a:r>
            <a:r>
              <a:rPr lang="zh-CN" altLang="en-US" sz="2400" dirty="0">
                <a:solidFill>
                  <a:schemeClr val="bg1"/>
                </a:solidFill>
              </a:rPr>
              <a:t>中第一次使用这一概念。</a:t>
            </a:r>
          </a:p>
          <a:p>
            <a:pPr fontAlgn="base" latinLnBrk="1">
              <a:lnSpc>
                <a:spcPct val="150000"/>
              </a:lnSpc>
            </a:pPr>
            <a:r>
              <a:rPr lang="zh-CN" altLang="en-US" sz="2400" dirty="0">
                <a:solidFill>
                  <a:schemeClr val="bg1"/>
                </a:solidFill>
              </a:rPr>
              <a:t>财政转移支付制度具有重要作用：</a:t>
            </a:r>
            <a:endParaRPr lang="en-US" altLang="zh-CN" sz="2400" dirty="0">
              <a:solidFill>
                <a:schemeClr val="bg1"/>
              </a:solidFill>
            </a:endParaRPr>
          </a:p>
        </p:txBody>
      </p:sp>
    </p:spTree>
    <p:extLst>
      <p:ext uri="{BB962C8B-B14F-4D97-AF65-F5344CB8AC3E}">
        <p14:creationId xmlns:p14="http://schemas.microsoft.com/office/powerpoint/2010/main" val="42180367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3904402"/>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）通过财政转移支付为地方政府提供稳定的收入来源，弥补其收支差额，这是财政转移支付制度的</a:t>
            </a:r>
            <a:r>
              <a:rPr lang="zh-CN" altLang="en-US" sz="2400" dirty="0">
                <a:solidFill>
                  <a:srgbClr val="FFFF00"/>
                </a:solidFill>
              </a:rPr>
              <a:t>最基本作用</a:t>
            </a:r>
            <a:r>
              <a:rPr lang="zh-CN" altLang="en-US" sz="2400" dirty="0">
                <a:solidFill>
                  <a:schemeClr val="bg1"/>
                </a:solidFill>
              </a:rPr>
              <a:t>。</a:t>
            </a:r>
            <a:endParaRPr lang="en-US" altLang="zh-CN" sz="2400" dirty="0">
              <a:solidFill>
                <a:schemeClr val="bg1"/>
              </a:solidFill>
            </a:endParaRPr>
          </a:p>
          <a:p>
            <a:pPr fontAlgn="base" latinLnBrk="1">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）通过财政转移支付可以在一定程度上解决各地方之间因财政状况不同而造成的公共服务水平的不均等。</a:t>
            </a:r>
            <a:endParaRPr lang="en-US" altLang="zh-CN" sz="2400" dirty="0">
              <a:solidFill>
                <a:schemeClr val="bg1"/>
              </a:solidFill>
            </a:endParaRPr>
          </a:p>
          <a:p>
            <a:pPr fontAlgn="base" latinLnBrk="1">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）实施财政转移支付制度，中央政府通过对地方政府的专项拨款，可以对地方的财政支出项目进行调节， 有利于增强中央政府对地方政府的控制能力。</a:t>
            </a:r>
            <a:endParaRPr lang="en-US" altLang="zh-CN" sz="2400" dirty="0">
              <a:solidFill>
                <a:schemeClr val="bg1"/>
              </a:solidFill>
            </a:endParaRPr>
          </a:p>
        </p:txBody>
      </p:sp>
    </p:spTree>
    <p:extLst>
      <p:ext uri="{BB962C8B-B14F-4D97-AF65-F5344CB8AC3E}">
        <p14:creationId xmlns:p14="http://schemas.microsoft.com/office/powerpoint/2010/main" val="20231416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3901837"/>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2</a:t>
            </a:r>
            <a:r>
              <a:rPr lang="zh-CN" altLang="en-US" sz="2400" dirty="0">
                <a:solidFill>
                  <a:schemeClr val="bg1"/>
                </a:solidFill>
              </a:rPr>
              <a:t>、财政转移支付的特点</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完整性</a:t>
            </a:r>
          </a:p>
          <a:p>
            <a:pPr fontAlgn="base" latinLnBrk="1">
              <a:lnSpc>
                <a:spcPct val="150000"/>
              </a:lnSpc>
            </a:pPr>
            <a:r>
              <a:rPr lang="en-US" altLang="zh-CN" sz="2400" dirty="0">
                <a:solidFill>
                  <a:schemeClr val="bg1"/>
                </a:solidFill>
              </a:rPr>
              <a:t>(2)</a:t>
            </a:r>
            <a:r>
              <a:rPr lang="zh-CN" altLang="en-US" sz="2400" dirty="0">
                <a:solidFill>
                  <a:schemeClr val="bg1"/>
                </a:solidFill>
              </a:rPr>
              <a:t>对称性</a:t>
            </a:r>
            <a:endParaRPr lang="en-US" altLang="zh-CN" sz="2400" dirty="0">
              <a:solidFill>
                <a:schemeClr val="bg1"/>
              </a:solidFill>
            </a:endParaRPr>
          </a:p>
          <a:p>
            <a:pPr fontAlgn="base" latinLnBrk="1">
              <a:lnSpc>
                <a:spcPct val="150000"/>
              </a:lnSpc>
            </a:pPr>
            <a:r>
              <a:rPr lang="en-US" altLang="zh-CN" sz="2400" dirty="0">
                <a:solidFill>
                  <a:schemeClr val="bg1"/>
                </a:solidFill>
              </a:rPr>
              <a:t>(3)</a:t>
            </a:r>
            <a:r>
              <a:rPr lang="zh-CN" altLang="en-US" sz="2400" dirty="0">
                <a:solidFill>
                  <a:schemeClr val="bg1"/>
                </a:solidFill>
              </a:rPr>
              <a:t>科学性</a:t>
            </a:r>
          </a:p>
          <a:p>
            <a:pPr fontAlgn="base" latinLnBrk="1">
              <a:lnSpc>
                <a:spcPct val="150000"/>
              </a:lnSpc>
            </a:pPr>
            <a:r>
              <a:rPr lang="en-US" altLang="zh-CN" sz="2400" dirty="0">
                <a:solidFill>
                  <a:schemeClr val="bg1"/>
                </a:solidFill>
              </a:rPr>
              <a:t>(4)</a:t>
            </a:r>
            <a:r>
              <a:rPr lang="zh-CN" altLang="en-US" sz="2400" dirty="0">
                <a:solidFill>
                  <a:schemeClr val="bg1"/>
                </a:solidFill>
              </a:rPr>
              <a:t>统一性和灵活性相结合 </a:t>
            </a:r>
            <a:endParaRPr lang="en-US" altLang="zh-CN" sz="2400" dirty="0">
              <a:solidFill>
                <a:schemeClr val="bg1"/>
              </a:solidFill>
            </a:endParaRPr>
          </a:p>
          <a:p>
            <a:pPr fontAlgn="base" latinLnBrk="1">
              <a:lnSpc>
                <a:spcPct val="150000"/>
              </a:lnSpc>
            </a:pPr>
            <a:r>
              <a:rPr lang="en-US" altLang="zh-CN" sz="2400" dirty="0">
                <a:solidFill>
                  <a:schemeClr val="bg1"/>
                </a:solidFill>
              </a:rPr>
              <a:t>(5)</a:t>
            </a:r>
            <a:r>
              <a:rPr lang="zh-CN" altLang="en-US" sz="2400" dirty="0">
                <a:solidFill>
                  <a:schemeClr val="bg1"/>
                </a:solidFill>
              </a:rPr>
              <a:t>法制性</a:t>
            </a: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1297822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5563831"/>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a:t>
            </a:r>
            <a:r>
              <a:rPr lang="zh-CN" altLang="en-US" sz="2400" dirty="0">
                <a:solidFill>
                  <a:schemeClr val="bg1"/>
                </a:solidFill>
              </a:rPr>
              <a:t>例题：</a:t>
            </a:r>
            <a:r>
              <a:rPr lang="en-US" altLang="zh-CN" sz="2400" dirty="0">
                <a:solidFill>
                  <a:schemeClr val="bg1"/>
                </a:solidFill>
              </a:rPr>
              <a:t>2016 </a:t>
            </a:r>
            <a:r>
              <a:rPr lang="zh-CN" altLang="en-US" sz="2400" dirty="0">
                <a:solidFill>
                  <a:schemeClr val="bg1"/>
                </a:solidFill>
              </a:rPr>
              <a:t>年单选题</a:t>
            </a:r>
            <a:r>
              <a:rPr lang="en-US" altLang="zh-CN" sz="2400" dirty="0">
                <a:solidFill>
                  <a:schemeClr val="bg1"/>
                </a:solidFill>
              </a:rPr>
              <a:t>】</a:t>
            </a:r>
            <a:r>
              <a:rPr lang="zh-CN" altLang="en-US" sz="2400" dirty="0">
                <a:solidFill>
                  <a:schemeClr val="bg1"/>
                </a:solidFill>
              </a:rPr>
              <a:t>上级政府对下级政府转移支付的财力，与能够满足该级政府承担、履行的事权职责需求相对应，体现了财政转移支付的</a:t>
            </a:r>
            <a:r>
              <a:rPr lang="en-US" altLang="zh-CN" sz="2400" dirty="0">
                <a:solidFill>
                  <a:schemeClr val="bg1"/>
                </a:solidFill>
              </a:rPr>
              <a:t>(   )</a:t>
            </a:r>
            <a:r>
              <a:rPr lang="zh-CN" altLang="en-US" sz="2400" dirty="0">
                <a:solidFill>
                  <a:schemeClr val="bg1"/>
                </a:solidFill>
              </a:rPr>
              <a:t>特点</a:t>
            </a:r>
          </a:p>
          <a:p>
            <a:pPr fontAlgn="base" latinLnBrk="1">
              <a:lnSpc>
                <a:spcPct val="150000"/>
              </a:lnSpc>
            </a:pPr>
            <a:r>
              <a:rPr lang="en-US" altLang="zh-CN" sz="2400" dirty="0">
                <a:solidFill>
                  <a:schemeClr val="bg1"/>
                </a:solidFill>
              </a:rPr>
              <a:t>A. </a:t>
            </a:r>
            <a:r>
              <a:rPr lang="zh-CN" altLang="en-US" sz="2400" dirty="0">
                <a:solidFill>
                  <a:schemeClr val="bg1"/>
                </a:solidFill>
              </a:rPr>
              <a:t>完整性</a:t>
            </a:r>
          </a:p>
          <a:p>
            <a:pPr fontAlgn="base" latinLnBrk="1">
              <a:lnSpc>
                <a:spcPct val="150000"/>
              </a:lnSpc>
            </a:pPr>
            <a:r>
              <a:rPr lang="en-US" altLang="zh-CN" sz="2400" dirty="0">
                <a:solidFill>
                  <a:schemeClr val="bg1"/>
                </a:solidFill>
              </a:rPr>
              <a:t>B.</a:t>
            </a:r>
            <a:r>
              <a:rPr lang="zh-CN" altLang="en-US" sz="2400" dirty="0">
                <a:solidFill>
                  <a:schemeClr val="bg1"/>
                </a:solidFill>
              </a:rPr>
              <a:t>法制性</a:t>
            </a:r>
          </a:p>
          <a:p>
            <a:pPr fontAlgn="base" latinLnBrk="1">
              <a:lnSpc>
                <a:spcPct val="150000"/>
              </a:lnSpc>
            </a:pPr>
            <a:r>
              <a:rPr lang="en-US" altLang="zh-CN" sz="2400" dirty="0">
                <a:solidFill>
                  <a:schemeClr val="bg1"/>
                </a:solidFill>
              </a:rPr>
              <a:t>C.</a:t>
            </a:r>
            <a:r>
              <a:rPr lang="zh-CN" altLang="en-US" sz="2400" dirty="0">
                <a:solidFill>
                  <a:schemeClr val="bg1"/>
                </a:solidFill>
              </a:rPr>
              <a:t>对称性</a:t>
            </a:r>
          </a:p>
          <a:p>
            <a:pPr fontAlgn="base" latinLnBrk="1">
              <a:lnSpc>
                <a:spcPct val="150000"/>
              </a:lnSpc>
            </a:pPr>
            <a:r>
              <a:rPr lang="en-US" altLang="zh-CN" sz="2400" dirty="0">
                <a:solidFill>
                  <a:schemeClr val="bg1"/>
                </a:solidFill>
              </a:rPr>
              <a:t>D.</a:t>
            </a:r>
            <a:r>
              <a:rPr lang="zh-CN" altLang="en-US" sz="2400" dirty="0">
                <a:solidFill>
                  <a:schemeClr val="bg1"/>
                </a:solidFill>
              </a:rPr>
              <a:t>灵活性</a:t>
            </a:r>
          </a:p>
          <a:p>
            <a:pPr fontAlgn="base" latinLnBrk="1">
              <a:lnSpc>
                <a:spcPct val="150000"/>
              </a:lnSpc>
            </a:pPr>
            <a:r>
              <a:rPr lang="en-US" altLang="zh-CN" sz="2400" dirty="0">
                <a:solidFill>
                  <a:schemeClr val="bg1"/>
                </a:solidFill>
              </a:rPr>
              <a:t>【</a:t>
            </a:r>
            <a:r>
              <a:rPr lang="zh-CN" altLang="en-US" sz="2400" dirty="0">
                <a:solidFill>
                  <a:schemeClr val="bg1"/>
                </a:solidFill>
              </a:rPr>
              <a:t>答案</a:t>
            </a:r>
            <a:r>
              <a:rPr lang="en-US" altLang="zh-CN" sz="2400" dirty="0">
                <a:solidFill>
                  <a:schemeClr val="bg1"/>
                </a:solidFill>
              </a:rPr>
              <a:t>】C</a:t>
            </a:r>
          </a:p>
          <a:p>
            <a:pPr fontAlgn="base" latinLnBrk="1">
              <a:lnSpc>
                <a:spcPct val="150000"/>
              </a:lnSpc>
            </a:pPr>
            <a:endParaRPr lang="zh-CN" altLang="en-US" sz="2400" dirty="0">
              <a:solidFill>
                <a:schemeClr val="bg1"/>
              </a:solidFill>
            </a:endParaRP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9668853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5009833"/>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二、我国现行的财政转移支付制度</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、财政转移支付分类</a:t>
            </a:r>
          </a:p>
          <a:p>
            <a:pPr fontAlgn="base" latinLnBrk="1">
              <a:lnSpc>
                <a:spcPct val="150000"/>
              </a:lnSpc>
            </a:pPr>
            <a:r>
              <a:rPr lang="zh-CN" altLang="en-US" sz="2400" dirty="0">
                <a:solidFill>
                  <a:schemeClr val="bg1"/>
                </a:solidFill>
              </a:rPr>
              <a:t>转移支付的具体形式有很多种，但一般都可以归结为均衡拨款与专项拨款两大类。</a:t>
            </a:r>
          </a:p>
          <a:p>
            <a:pPr fontAlgn="base" latinLnBrk="1">
              <a:lnSpc>
                <a:spcPct val="150000"/>
              </a:lnSpc>
            </a:pPr>
            <a:r>
              <a:rPr lang="en-US" altLang="zh-CN" sz="2400" dirty="0">
                <a:solidFill>
                  <a:schemeClr val="bg1"/>
                </a:solidFill>
              </a:rPr>
              <a:t>2</a:t>
            </a:r>
            <a:r>
              <a:rPr lang="zh-CN" altLang="en-US" sz="2400" dirty="0">
                <a:solidFill>
                  <a:schemeClr val="bg1"/>
                </a:solidFill>
              </a:rPr>
              <a:t>、我国的财政转移支付分类</a:t>
            </a:r>
          </a:p>
          <a:p>
            <a:pPr fontAlgn="base" latinLnBrk="1">
              <a:lnSpc>
                <a:spcPct val="150000"/>
              </a:lnSpc>
            </a:pPr>
            <a:r>
              <a:rPr lang="zh-CN" altLang="en-US" sz="2400" dirty="0">
                <a:solidFill>
                  <a:schemeClr val="bg1"/>
                </a:solidFill>
              </a:rPr>
              <a:t>我国现行的财政转移支付由</a:t>
            </a:r>
            <a:r>
              <a:rPr lang="zh-CN" altLang="en-US" sz="2400" dirty="0">
                <a:solidFill>
                  <a:srgbClr val="FFFF00"/>
                </a:solidFill>
              </a:rPr>
              <a:t>一般性转移支付</a:t>
            </a:r>
            <a:r>
              <a:rPr lang="zh-CN" altLang="en-US" sz="2400" dirty="0">
                <a:solidFill>
                  <a:schemeClr val="bg1"/>
                </a:solidFill>
              </a:rPr>
              <a:t>和</a:t>
            </a:r>
            <a:r>
              <a:rPr lang="zh-CN" altLang="en-US" sz="2400" dirty="0">
                <a:solidFill>
                  <a:srgbClr val="FFFF00"/>
                </a:solidFill>
              </a:rPr>
              <a:t>专项转移支付</a:t>
            </a:r>
            <a:r>
              <a:rPr lang="zh-CN" altLang="en-US" sz="2400" dirty="0">
                <a:solidFill>
                  <a:schemeClr val="bg1"/>
                </a:solidFill>
              </a:rPr>
              <a:t>组成。</a:t>
            </a:r>
            <a:endParaRPr lang="en-US" altLang="zh-CN" sz="2400" dirty="0">
              <a:solidFill>
                <a:schemeClr val="bg1"/>
              </a:solidFill>
            </a:endParaRPr>
          </a:p>
          <a:p>
            <a:pPr fontAlgn="base" latinLnBrk="1">
              <a:lnSpc>
                <a:spcPct val="150000"/>
              </a:lnSpc>
            </a:pPr>
            <a:r>
              <a:rPr lang="en-US" altLang="zh-CN" sz="2400" dirty="0">
                <a:solidFill>
                  <a:schemeClr val="bg1"/>
                </a:solidFill>
              </a:rPr>
              <a:t>3</a:t>
            </a:r>
            <a:r>
              <a:rPr lang="zh-CN" altLang="en-US" sz="2400" dirty="0">
                <a:solidFill>
                  <a:schemeClr val="bg1"/>
                </a:solidFill>
              </a:rPr>
              <a:t>、税收返还制度</a:t>
            </a: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8237724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1688411"/>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三、规范财政转移支付制度的任务</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、完善一般性转移支付的稳定增长机制。</a:t>
            </a:r>
          </a:p>
          <a:p>
            <a:pPr fontAlgn="base" latinLnBrk="1">
              <a:lnSpc>
                <a:spcPct val="150000"/>
              </a:lnSpc>
            </a:pPr>
            <a:r>
              <a:rPr lang="en-US" altLang="zh-CN" sz="2400" dirty="0">
                <a:solidFill>
                  <a:schemeClr val="bg1"/>
                </a:solidFill>
              </a:rPr>
              <a:t>2</a:t>
            </a:r>
            <a:r>
              <a:rPr lang="zh-CN" altLang="en-US" sz="2400" dirty="0">
                <a:solidFill>
                  <a:schemeClr val="bg1"/>
                </a:solidFill>
              </a:rPr>
              <a:t>、清理、整合、规范专项转移支付项目</a:t>
            </a:r>
            <a:endParaRPr lang="en-US" altLang="zh-CN" sz="2400" dirty="0">
              <a:solidFill>
                <a:schemeClr val="bg1"/>
              </a:solidFill>
            </a:endParaRPr>
          </a:p>
        </p:txBody>
      </p:sp>
    </p:spTree>
    <p:extLst>
      <p:ext uri="{BB962C8B-B14F-4D97-AF65-F5344CB8AC3E}">
        <p14:creationId xmlns:p14="http://schemas.microsoft.com/office/powerpoint/2010/main" val="13938631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53184" y="953770"/>
            <a:ext cx="8086237" cy="580415"/>
          </a:xfrm>
          <a:prstGeom prst="rect">
            <a:avLst/>
          </a:prstGeom>
          <a:noFill/>
        </p:spPr>
        <p:txBody>
          <a:bodyPr wrap="square" rtlCol="0" anchor="t">
            <a:spAutoFit/>
          </a:bodyPr>
          <a:lstStyle/>
          <a:p>
            <a:pPr>
              <a:lnSpc>
                <a:spcPct val="150000"/>
              </a:lnSpc>
            </a:pPr>
            <a:r>
              <a:rPr lang="zh-CN" altLang="en-US" sz="2400" dirty="0">
                <a:solidFill>
                  <a:schemeClr val="bg1"/>
                </a:solidFill>
              </a:rPr>
              <a:t>第十六章　财政管理体制</a:t>
            </a:r>
            <a:endParaRPr lang="en-US" altLang="zh-CN" sz="2400" dirty="0">
              <a:solidFill>
                <a:schemeClr val="bg1"/>
              </a:solidFill>
            </a:endParaRPr>
          </a:p>
        </p:txBody>
      </p:sp>
      <p:pic>
        <p:nvPicPr>
          <p:cNvPr id="2" name="图片 1">
            <a:extLst>
              <a:ext uri="{FF2B5EF4-FFF2-40B4-BE49-F238E27FC236}">
                <a16:creationId xmlns:a16="http://schemas.microsoft.com/office/drawing/2014/main" id="{8FF2A889-AE1D-406F-A6C5-5E2FAA54252A}"/>
              </a:ext>
            </a:extLst>
          </p:cNvPr>
          <p:cNvPicPr>
            <a:picLocks noChangeAspect="1"/>
          </p:cNvPicPr>
          <p:nvPr/>
        </p:nvPicPr>
        <p:blipFill>
          <a:blip r:embed="rId4"/>
          <a:stretch>
            <a:fillRect/>
          </a:stretch>
        </p:blipFill>
        <p:spPr>
          <a:xfrm>
            <a:off x="930215" y="2068274"/>
            <a:ext cx="10331569" cy="3217286"/>
          </a:xfrm>
          <a:prstGeom prst="rect">
            <a:avLst/>
          </a:prstGeom>
        </p:spPr>
      </p:pic>
    </p:spTree>
    <p:extLst>
      <p:ext uri="{BB962C8B-B14F-4D97-AF65-F5344CB8AC3E}">
        <p14:creationId xmlns:p14="http://schemas.microsoft.com/office/powerpoint/2010/main" val="15433541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3904402"/>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第四节   合理划分中央与地方财政事权和支出责任</a:t>
            </a:r>
          </a:p>
          <a:p>
            <a:pPr fontAlgn="base" latinLnBrk="1">
              <a:lnSpc>
                <a:spcPct val="150000"/>
              </a:lnSpc>
            </a:pPr>
            <a:r>
              <a:rPr lang="zh-CN" altLang="en-US" sz="2400" dirty="0">
                <a:solidFill>
                  <a:schemeClr val="bg1"/>
                </a:solidFill>
              </a:rPr>
              <a:t>一、总体要求</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坚持中国特色社会主义道路和党的领导</a:t>
            </a:r>
          </a:p>
          <a:p>
            <a:pPr fontAlgn="base" latinLnBrk="1">
              <a:lnSpc>
                <a:spcPct val="150000"/>
              </a:lnSpc>
            </a:pPr>
            <a:r>
              <a:rPr lang="en-US" altLang="zh-CN" sz="2400" dirty="0">
                <a:solidFill>
                  <a:schemeClr val="bg1"/>
                </a:solidFill>
              </a:rPr>
              <a:t>2.</a:t>
            </a:r>
            <a:r>
              <a:rPr lang="zh-CN" altLang="en-US" sz="2400" dirty="0">
                <a:solidFill>
                  <a:schemeClr val="bg1"/>
                </a:solidFill>
              </a:rPr>
              <a:t>坚持财政事权由中央决定</a:t>
            </a:r>
            <a:endParaRPr lang="en-US" altLang="zh-CN" sz="2400" dirty="0">
              <a:solidFill>
                <a:schemeClr val="bg1"/>
              </a:solidFill>
            </a:endParaRPr>
          </a:p>
          <a:p>
            <a:pPr fontAlgn="base" latinLnBrk="1">
              <a:lnSpc>
                <a:spcPct val="150000"/>
              </a:lnSpc>
            </a:pPr>
            <a:r>
              <a:rPr lang="en-US" altLang="zh-CN" sz="2400" dirty="0">
                <a:solidFill>
                  <a:schemeClr val="bg1"/>
                </a:solidFill>
              </a:rPr>
              <a:t>3.</a:t>
            </a:r>
            <a:r>
              <a:rPr lang="zh-CN" altLang="en-US" sz="2400" dirty="0">
                <a:solidFill>
                  <a:schemeClr val="bg1"/>
                </a:solidFill>
              </a:rPr>
              <a:t>坚持有利于健全社会主义市场经济体制</a:t>
            </a:r>
            <a:endParaRPr lang="en-US" altLang="zh-CN" sz="2400" dirty="0">
              <a:solidFill>
                <a:schemeClr val="bg1"/>
              </a:solidFill>
            </a:endParaRPr>
          </a:p>
          <a:p>
            <a:pPr fontAlgn="base" latinLnBrk="1">
              <a:lnSpc>
                <a:spcPct val="150000"/>
              </a:lnSpc>
            </a:pPr>
            <a:r>
              <a:rPr lang="en-US" altLang="zh-CN" sz="2400" dirty="0">
                <a:solidFill>
                  <a:schemeClr val="bg1"/>
                </a:solidFill>
              </a:rPr>
              <a:t>4.</a:t>
            </a:r>
            <a:r>
              <a:rPr lang="zh-CN" altLang="en-US" sz="2400" dirty="0">
                <a:solidFill>
                  <a:schemeClr val="bg1"/>
                </a:solidFill>
              </a:rPr>
              <a:t>坚持法制化规范化道路</a:t>
            </a:r>
            <a:endParaRPr lang="en-US" altLang="zh-CN" sz="2400" dirty="0">
              <a:solidFill>
                <a:schemeClr val="bg1"/>
              </a:solidFill>
            </a:endParaRPr>
          </a:p>
          <a:p>
            <a:pPr fontAlgn="base" latinLnBrk="1">
              <a:lnSpc>
                <a:spcPct val="150000"/>
              </a:lnSpc>
            </a:pPr>
            <a:r>
              <a:rPr lang="en-US" altLang="zh-CN" sz="2400" dirty="0">
                <a:solidFill>
                  <a:schemeClr val="bg1"/>
                </a:solidFill>
              </a:rPr>
              <a:t>5.</a:t>
            </a:r>
            <a:r>
              <a:rPr lang="zh-CN" altLang="en-US" sz="2400" dirty="0">
                <a:solidFill>
                  <a:schemeClr val="bg1"/>
                </a:solidFill>
              </a:rPr>
              <a:t>坚持积极稳妥统筹推进</a:t>
            </a:r>
          </a:p>
        </p:txBody>
      </p:sp>
    </p:spTree>
    <p:extLst>
      <p:ext uri="{BB962C8B-B14F-4D97-AF65-F5344CB8AC3E}">
        <p14:creationId xmlns:p14="http://schemas.microsoft.com/office/powerpoint/2010/main" val="665279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4458400"/>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a:t>
            </a:r>
            <a:r>
              <a:rPr lang="zh-CN" altLang="en-US" sz="2400" dirty="0">
                <a:solidFill>
                  <a:schemeClr val="bg1"/>
                </a:solidFill>
              </a:rPr>
              <a:t>例题：</a:t>
            </a:r>
            <a:r>
              <a:rPr lang="en-US" altLang="zh-CN" sz="2400" dirty="0">
                <a:solidFill>
                  <a:schemeClr val="bg1"/>
                </a:solidFill>
              </a:rPr>
              <a:t>2017 </a:t>
            </a:r>
            <a:r>
              <a:rPr lang="zh-CN" altLang="en-US" sz="2400" dirty="0">
                <a:solidFill>
                  <a:schemeClr val="bg1"/>
                </a:solidFill>
              </a:rPr>
              <a:t>年多选题</a:t>
            </a:r>
            <a:r>
              <a:rPr lang="en-US" altLang="zh-CN" sz="2400" dirty="0">
                <a:solidFill>
                  <a:schemeClr val="bg1"/>
                </a:solidFill>
              </a:rPr>
              <a:t>】</a:t>
            </a:r>
            <a:r>
              <a:rPr lang="zh-CN" altLang="en-US" sz="2400" dirty="0">
                <a:solidFill>
                  <a:schemeClr val="bg1"/>
                </a:solidFill>
              </a:rPr>
              <a:t>合理划分中央与地方财政事权和支出责任的总体要求包括</a:t>
            </a:r>
            <a:r>
              <a:rPr lang="en-US" altLang="zh-CN" sz="2400" dirty="0">
                <a:solidFill>
                  <a:schemeClr val="bg1"/>
                </a:solidFill>
              </a:rPr>
              <a:t>(    )</a:t>
            </a:r>
            <a:r>
              <a:rPr lang="zh-CN" altLang="en-US" sz="2400" dirty="0">
                <a:solidFill>
                  <a:schemeClr val="bg1"/>
                </a:solidFill>
              </a:rPr>
              <a:t>。</a:t>
            </a:r>
          </a:p>
          <a:p>
            <a:pPr fontAlgn="base" latinLnBrk="1">
              <a:lnSpc>
                <a:spcPct val="150000"/>
              </a:lnSpc>
            </a:pPr>
            <a:r>
              <a:rPr lang="en-US" altLang="zh-CN" sz="2400" dirty="0">
                <a:solidFill>
                  <a:schemeClr val="bg1"/>
                </a:solidFill>
              </a:rPr>
              <a:t>A. </a:t>
            </a:r>
            <a:r>
              <a:rPr lang="zh-CN" altLang="en-US" sz="2400" dirty="0">
                <a:solidFill>
                  <a:schemeClr val="bg1"/>
                </a:solidFill>
              </a:rPr>
              <a:t>坚持财政事权由中央决定</a:t>
            </a:r>
          </a:p>
          <a:p>
            <a:pPr fontAlgn="base" latinLnBrk="1">
              <a:lnSpc>
                <a:spcPct val="150000"/>
              </a:lnSpc>
            </a:pPr>
            <a:r>
              <a:rPr lang="en-US" altLang="zh-CN" sz="2400" dirty="0">
                <a:solidFill>
                  <a:schemeClr val="bg1"/>
                </a:solidFill>
              </a:rPr>
              <a:t>B. </a:t>
            </a:r>
            <a:r>
              <a:rPr lang="zh-CN" altLang="en-US" sz="2400" dirty="0">
                <a:solidFill>
                  <a:schemeClr val="bg1"/>
                </a:solidFill>
              </a:rPr>
              <a:t>坚持有利于健全社会主义市场经济体制</a:t>
            </a:r>
          </a:p>
          <a:p>
            <a:pPr fontAlgn="base" latinLnBrk="1">
              <a:lnSpc>
                <a:spcPct val="150000"/>
              </a:lnSpc>
            </a:pPr>
            <a:r>
              <a:rPr lang="en-US" altLang="zh-CN" sz="2400" dirty="0">
                <a:solidFill>
                  <a:schemeClr val="bg1"/>
                </a:solidFill>
              </a:rPr>
              <a:t>C. </a:t>
            </a:r>
            <a:r>
              <a:rPr lang="zh-CN" altLang="en-US" sz="2400" dirty="0">
                <a:solidFill>
                  <a:schemeClr val="bg1"/>
                </a:solidFill>
              </a:rPr>
              <a:t>坚持加强中央对微观事务的直接管理</a:t>
            </a:r>
          </a:p>
          <a:p>
            <a:pPr fontAlgn="base" latinLnBrk="1">
              <a:lnSpc>
                <a:spcPct val="150000"/>
              </a:lnSpc>
            </a:pPr>
            <a:r>
              <a:rPr lang="en-US" altLang="zh-CN" sz="2400" dirty="0">
                <a:solidFill>
                  <a:schemeClr val="bg1"/>
                </a:solidFill>
              </a:rPr>
              <a:t>D. </a:t>
            </a:r>
            <a:r>
              <a:rPr lang="zh-CN" altLang="en-US" sz="2400" dirty="0">
                <a:solidFill>
                  <a:schemeClr val="bg1"/>
                </a:solidFill>
              </a:rPr>
              <a:t>坚持法制化规范道路</a:t>
            </a:r>
          </a:p>
          <a:p>
            <a:pPr fontAlgn="base" latinLnBrk="1">
              <a:lnSpc>
                <a:spcPct val="150000"/>
              </a:lnSpc>
            </a:pPr>
            <a:r>
              <a:rPr lang="en-US" altLang="zh-CN" sz="2400" dirty="0">
                <a:solidFill>
                  <a:schemeClr val="bg1"/>
                </a:solidFill>
              </a:rPr>
              <a:t>E. </a:t>
            </a:r>
            <a:r>
              <a:rPr lang="zh-CN" altLang="en-US" sz="2400" dirty="0">
                <a:solidFill>
                  <a:schemeClr val="bg1"/>
                </a:solidFill>
              </a:rPr>
              <a:t>坚持积极稳妥统筹推进</a:t>
            </a:r>
          </a:p>
          <a:p>
            <a:pPr fontAlgn="base" latinLnBrk="1">
              <a:lnSpc>
                <a:spcPct val="150000"/>
              </a:lnSpc>
            </a:pPr>
            <a:r>
              <a:rPr lang="en-US" altLang="zh-CN" sz="2400" dirty="0">
                <a:solidFill>
                  <a:schemeClr val="bg1"/>
                </a:solidFill>
              </a:rPr>
              <a:t>【</a:t>
            </a:r>
            <a:r>
              <a:rPr lang="zh-CN" altLang="en-US" sz="2400" dirty="0">
                <a:solidFill>
                  <a:schemeClr val="bg1"/>
                </a:solidFill>
              </a:rPr>
              <a:t>答案</a:t>
            </a:r>
            <a:r>
              <a:rPr lang="en-US" altLang="zh-CN" sz="2400" dirty="0">
                <a:solidFill>
                  <a:schemeClr val="bg1"/>
                </a:solidFill>
              </a:rPr>
              <a:t>】ABDE</a:t>
            </a:r>
          </a:p>
        </p:txBody>
      </p:sp>
    </p:spTree>
    <p:extLst>
      <p:ext uri="{BB962C8B-B14F-4D97-AF65-F5344CB8AC3E}">
        <p14:creationId xmlns:p14="http://schemas.microsoft.com/office/powerpoint/2010/main" val="12093191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65727" y="938525"/>
            <a:ext cx="7788910" cy="3347840"/>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二、划分原则</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、体现基本公共服务受益范围</a:t>
            </a:r>
          </a:p>
          <a:p>
            <a:pPr fontAlgn="base" latinLnBrk="1">
              <a:lnSpc>
                <a:spcPct val="150000"/>
              </a:lnSpc>
            </a:pPr>
            <a:r>
              <a:rPr lang="en-US" altLang="zh-CN" sz="2400" dirty="0">
                <a:solidFill>
                  <a:schemeClr val="bg1"/>
                </a:solidFill>
              </a:rPr>
              <a:t>2</a:t>
            </a:r>
            <a:r>
              <a:rPr lang="zh-CN" altLang="en-US" sz="2400" dirty="0">
                <a:solidFill>
                  <a:schemeClr val="bg1"/>
                </a:solidFill>
              </a:rPr>
              <a:t>、兼顾政府职能和行政效率</a:t>
            </a:r>
          </a:p>
          <a:p>
            <a:pPr fontAlgn="base" latinLnBrk="1">
              <a:lnSpc>
                <a:spcPct val="150000"/>
              </a:lnSpc>
            </a:pPr>
            <a:r>
              <a:rPr lang="en-US" altLang="zh-CN" sz="2400" dirty="0">
                <a:solidFill>
                  <a:schemeClr val="bg1"/>
                </a:solidFill>
              </a:rPr>
              <a:t>3</a:t>
            </a:r>
            <a:r>
              <a:rPr lang="zh-CN" altLang="en-US" sz="2400" dirty="0">
                <a:solidFill>
                  <a:schemeClr val="bg1"/>
                </a:solidFill>
              </a:rPr>
              <a:t>、实现权、责、利相统一</a:t>
            </a:r>
          </a:p>
          <a:p>
            <a:pPr fontAlgn="base" latinLnBrk="1">
              <a:lnSpc>
                <a:spcPct val="150000"/>
              </a:lnSpc>
            </a:pPr>
            <a:r>
              <a:rPr lang="en-US" altLang="zh-CN" sz="2400" dirty="0">
                <a:solidFill>
                  <a:schemeClr val="bg1"/>
                </a:solidFill>
              </a:rPr>
              <a:t>4</a:t>
            </a:r>
            <a:r>
              <a:rPr lang="zh-CN" altLang="en-US" sz="2400" dirty="0">
                <a:solidFill>
                  <a:schemeClr val="bg1"/>
                </a:solidFill>
              </a:rPr>
              <a:t>、激励地方政府主动作为</a:t>
            </a:r>
            <a:endParaRPr lang="en-US" altLang="zh-CN" sz="2400" dirty="0">
              <a:solidFill>
                <a:schemeClr val="bg1"/>
              </a:solidFill>
            </a:endParaRPr>
          </a:p>
          <a:p>
            <a:pPr fontAlgn="base" latinLnBrk="1">
              <a:lnSpc>
                <a:spcPct val="150000"/>
              </a:lnSpc>
            </a:pPr>
            <a:r>
              <a:rPr lang="en-US" altLang="zh-CN" sz="2400" dirty="0">
                <a:solidFill>
                  <a:schemeClr val="bg1"/>
                </a:solidFill>
              </a:rPr>
              <a:t>5</a:t>
            </a:r>
            <a:r>
              <a:rPr lang="zh-CN" altLang="en-US" sz="2400" dirty="0">
                <a:solidFill>
                  <a:schemeClr val="bg1"/>
                </a:solidFill>
              </a:rPr>
              <a:t>、做到支出责任与财政事权相适应</a:t>
            </a:r>
          </a:p>
        </p:txBody>
      </p:sp>
    </p:spTree>
    <p:extLst>
      <p:ext uri="{BB962C8B-B14F-4D97-AF65-F5344CB8AC3E}">
        <p14:creationId xmlns:p14="http://schemas.microsoft.com/office/powerpoint/2010/main" val="34627544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65727" y="938525"/>
            <a:ext cx="7788910" cy="4455835"/>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三、主要内容</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推进中央与地方财政事权划分</a:t>
            </a:r>
          </a:p>
          <a:p>
            <a:pPr fontAlgn="base" latinLnBrk="1">
              <a:lnSpc>
                <a:spcPct val="150000"/>
              </a:lnSpc>
            </a:pPr>
            <a:r>
              <a:rPr lang="en-US" altLang="zh-CN" sz="2400" dirty="0">
                <a:solidFill>
                  <a:schemeClr val="bg1"/>
                </a:solidFill>
              </a:rPr>
              <a:t>(1)</a:t>
            </a:r>
            <a:r>
              <a:rPr lang="zh-CN" altLang="en-US" sz="2400" dirty="0">
                <a:solidFill>
                  <a:schemeClr val="bg1"/>
                </a:solidFill>
              </a:rPr>
              <a:t>适度加强中央的财政事权</a:t>
            </a:r>
            <a:endParaRPr lang="en-US" altLang="zh-CN" sz="2400" dirty="0">
              <a:solidFill>
                <a:schemeClr val="bg1"/>
              </a:solidFill>
            </a:endParaRPr>
          </a:p>
          <a:p>
            <a:pPr fontAlgn="base" latinLnBrk="1">
              <a:lnSpc>
                <a:spcPct val="150000"/>
              </a:lnSpc>
            </a:pPr>
            <a:r>
              <a:rPr lang="en-US" altLang="zh-CN" sz="2400" dirty="0">
                <a:solidFill>
                  <a:schemeClr val="bg1"/>
                </a:solidFill>
              </a:rPr>
              <a:t>(2)</a:t>
            </a:r>
            <a:r>
              <a:rPr lang="zh-CN" altLang="en-US" sz="2400" dirty="0">
                <a:solidFill>
                  <a:schemeClr val="bg1"/>
                </a:solidFill>
              </a:rPr>
              <a:t>保障地方履行财政事权</a:t>
            </a:r>
            <a:endParaRPr lang="en-US" altLang="zh-CN" sz="2400" dirty="0">
              <a:solidFill>
                <a:schemeClr val="bg1"/>
              </a:solidFill>
            </a:endParaRPr>
          </a:p>
          <a:p>
            <a:pPr fontAlgn="base" latinLnBrk="1">
              <a:lnSpc>
                <a:spcPct val="150000"/>
              </a:lnSpc>
            </a:pPr>
            <a:r>
              <a:rPr lang="en-US" altLang="zh-CN" sz="2400" dirty="0">
                <a:solidFill>
                  <a:schemeClr val="bg1"/>
                </a:solidFill>
              </a:rPr>
              <a:t>(3)</a:t>
            </a:r>
            <a:r>
              <a:rPr lang="zh-CN" altLang="en-US" sz="2400" dirty="0">
                <a:solidFill>
                  <a:schemeClr val="bg1"/>
                </a:solidFill>
              </a:rPr>
              <a:t>减少并规范中央与地方共同财政事权</a:t>
            </a:r>
            <a:endParaRPr lang="en-US" altLang="zh-CN" sz="2400" dirty="0">
              <a:solidFill>
                <a:schemeClr val="bg1"/>
              </a:solidFill>
            </a:endParaRPr>
          </a:p>
          <a:p>
            <a:pPr fontAlgn="base" latinLnBrk="1">
              <a:lnSpc>
                <a:spcPct val="150000"/>
              </a:lnSpc>
            </a:pPr>
            <a:r>
              <a:rPr lang="en-US" altLang="zh-CN" sz="2400" dirty="0">
                <a:solidFill>
                  <a:schemeClr val="bg1"/>
                </a:solidFill>
              </a:rPr>
              <a:t>(4)</a:t>
            </a:r>
            <a:r>
              <a:rPr lang="zh-CN" altLang="en-US" sz="2400" dirty="0">
                <a:solidFill>
                  <a:schemeClr val="bg1"/>
                </a:solidFill>
              </a:rPr>
              <a:t>建立财政事权划分动态调整机制</a:t>
            </a:r>
          </a:p>
          <a:p>
            <a:pPr fontAlgn="base" latinLnBrk="1">
              <a:lnSpc>
                <a:spcPct val="150000"/>
              </a:lnSpc>
            </a:pPr>
            <a:r>
              <a:rPr lang="en-US" altLang="zh-CN" sz="2400" dirty="0">
                <a:solidFill>
                  <a:schemeClr val="bg1"/>
                </a:solidFill>
              </a:rPr>
              <a:t>2</a:t>
            </a:r>
            <a:r>
              <a:rPr lang="zh-CN" altLang="en-US" sz="2400" dirty="0">
                <a:solidFill>
                  <a:schemeClr val="bg1"/>
                </a:solidFill>
              </a:rPr>
              <a:t>、完善中央与地方支出责任划分</a:t>
            </a:r>
            <a:endParaRPr lang="en-US" altLang="zh-CN" sz="2400" dirty="0">
              <a:solidFill>
                <a:schemeClr val="bg1"/>
              </a:solidFill>
            </a:endParaRPr>
          </a:p>
          <a:p>
            <a:pPr fontAlgn="base" latinLnBrk="1">
              <a:lnSpc>
                <a:spcPct val="150000"/>
              </a:lnSpc>
            </a:pPr>
            <a:r>
              <a:rPr lang="en-US" altLang="zh-CN" sz="2400" dirty="0">
                <a:solidFill>
                  <a:schemeClr val="bg1"/>
                </a:solidFill>
              </a:rPr>
              <a:t>3</a:t>
            </a:r>
            <a:r>
              <a:rPr lang="zh-CN" altLang="en-US" sz="2400" dirty="0">
                <a:solidFill>
                  <a:schemeClr val="bg1"/>
                </a:solidFill>
              </a:rPr>
              <a:t>、加快省以下财政事权和支出责任划分</a:t>
            </a:r>
          </a:p>
        </p:txBody>
      </p:sp>
    </p:spTree>
    <p:extLst>
      <p:ext uri="{BB962C8B-B14F-4D97-AF65-F5344CB8AC3E}">
        <p14:creationId xmlns:p14="http://schemas.microsoft.com/office/powerpoint/2010/main" val="5097856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4455835"/>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第一节  财政管理体制内容与类型</a:t>
            </a:r>
            <a:endParaRPr lang="en-US" altLang="zh-CN" sz="2400" dirty="0">
              <a:solidFill>
                <a:schemeClr val="bg1"/>
              </a:solidFill>
            </a:endParaRPr>
          </a:p>
          <a:p>
            <a:pPr fontAlgn="base" latinLnBrk="1">
              <a:lnSpc>
                <a:spcPct val="150000"/>
              </a:lnSpc>
            </a:pPr>
            <a:r>
              <a:rPr lang="zh-CN" altLang="en-US" sz="2400" dirty="0">
                <a:solidFill>
                  <a:schemeClr val="bg1"/>
                </a:solidFill>
              </a:rPr>
              <a:t>一、财政管理体制的含义</a:t>
            </a:r>
            <a:endParaRPr lang="en-US" altLang="zh-CN" sz="2400" dirty="0">
              <a:solidFill>
                <a:schemeClr val="bg1"/>
              </a:solidFill>
            </a:endParaRPr>
          </a:p>
          <a:p>
            <a:pPr fontAlgn="base" latinLnBrk="1">
              <a:lnSpc>
                <a:spcPct val="150000"/>
              </a:lnSpc>
            </a:pPr>
            <a:r>
              <a:rPr lang="zh-CN" altLang="en-US" sz="2400" dirty="0">
                <a:solidFill>
                  <a:schemeClr val="bg1"/>
                </a:solidFill>
              </a:rPr>
              <a:t>是指国家管理和规范中央与地方政府之间以及地方各级政府之间划分财政收支范围和财政管理职责与权限的一项根本制度。</a:t>
            </a:r>
            <a:endParaRPr lang="en-US" altLang="zh-CN" sz="2400" dirty="0">
              <a:solidFill>
                <a:schemeClr val="bg1"/>
              </a:solidFill>
            </a:endParaRPr>
          </a:p>
          <a:p>
            <a:pPr fontAlgn="base" latinLnBrk="1">
              <a:lnSpc>
                <a:spcPct val="150000"/>
              </a:lnSpc>
            </a:pPr>
            <a:r>
              <a:rPr lang="zh-CN" altLang="en-US" sz="2400" dirty="0">
                <a:solidFill>
                  <a:schemeClr val="bg1"/>
                </a:solidFill>
              </a:rPr>
              <a:t>广义的财政管理体制包括：①预算管理体制</a:t>
            </a:r>
            <a:r>
              <a:rPr lang="en-US" altLang="zh-CN" sz="2400" dirty="0">
                <a:solidFill>
                  <a:schemeClr val="bg1"/>
                </a:solidFill>
              </a:rPr>
              <a:t>;</a:t>
            </a:r>
            <a:r>
              <a:rPr lang="zh-CN" altLang="en-US" sz="2400" dirty="0">
                <a:solidFill>
                  <a:schemeClr val="bg1"/>
                </a:solidFill>
              </a:rPr>
              <a:t>（狭义）</a:t>
            </a:r>
            <a:r>
              <a:rPr lang="en-US" altLang="zh-CN" sz="2400" dirty="0">
                <a:solidFill>
                  <a:schemeClr val="bg1"/>
                </a:solidFill>
              </a:rPr>
              <a:t>②</a:t>
            </a:r>
            <a:r>
              <a:rPr lang="zh-CN" altLang="en-US" sz="2400" dirty="0">
                <a:solidFill>
                  <a:schemeClr val="bg1"/>
                </a:solidFill>
              </a:rPr>
              <a:t>税收管理体制</a:t>
            </a:r>
            <a:r>
              <a:rPr lang="en-US" altLang="zh-CN" sz="2400" dirty="0">
                <a:solidFill>
                  <a:schemeClr val="bg1"/>
                </a:solidFill>
              </a:rPr>
              <a:t>;③</a:t>
            </a:r>
            <a:r>
              <a:rPr lang="zh-CN" altLang="en-US" sz="2400" dirty="0">
                <a:solidFill>
                  <a:schemeClr val="bg1"/>
                </a:solidFill>
              </a:rPr>
              <a:t>公共部门财务管理体制等。</a:t>
            </a:r>
            <a:endParaRPr lang="en-US" altLang="zh-CN" sz="2400" dirty="0">
              <a:solidFill>
                <a:schemeClr val="bg1"/>
              </a:solidFill>
            </a:endParaRP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4166267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2239844"/>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二、财政管理体制的内容</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、财政分配和管理机构的设置</a:t>
            </a:r>
            <a:endParaRPr lang="en-US" altLang="zh-CN" sz="2400" dirty="0">
              <a:solidFill>
                <a:schemeClr val="bg1"/>
              </a:solidFill>
            </a:endParaRPr>
          </a:p>
          <a:p>
            <a:pPr fontAlgn="base" latinLnBrk="1">
              <a:lnSpc>
                <a:spcPct val="150000"/>
              </a:lnSpc>
            </a:pPr>
            <a:r>
              <a:rPr lang="en-US" altLang="zh-CN" sz="2400" dirty="0">
                <a:solidFill>
                  <a:schemeClr val="bg1"/>
                </a:solidFill>
              </a:rPr>
              <a:t>2</a:t>
            </a:r>
            <a:r>
              <a:rPr lang="zh-CN" altLang="en-US" sz="2400" dirty="0">
                <a:solidFill>
                  <a:schemeClr val="bg1"/>
                </a:solidFill>
              </a:rPr>
              <a:t>、政府间事权及支出责任的划分</a:t>
            </a:r>
            <a:endParaRPr lang="en-US" altLang="zh-CN" sz="2400" dirty="0">
              <a:solidFill>
                <a:schemeClr val="bg1"/>
              </a:solidFill>
            </a:endParaRPr>
          </a:p>
          <a:p>
            <a:pPr fontAlgn="base" latinLnBrk="1">
              <a:lnSpc>
                <a:spcPct val="150000"/>
              </a:lnSpc>
            </a:pPr>
            <a:endParaRPr lang="en-US" altLang="zh-CN" sz="2400" dirty="0">
              <a:solidFill>
                <a:schemeClr val="bg1"/>
              </a:solidFill>
            </a:endParaRPr>
          </a:p>
        </p:txBody>
      </p:sp>
      <p:pic>
        <p:nvPicPr>
          <p:cNvPr id="8" name="图片 7">
            <a:extLst>
              <a:ext uri="{FF2B5EF4-FFF2-40B4-BE49-F238E27FC236}">
                <a16:creationId xmlns:a16="http://schemas.microsoft.com/office/drawing/2014/main" id="{EE93AFFB-7FD0-4BDB-B27C-1B022049827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5243" y="2741646"/>
            <a:ext cx="6682905" cy="3592511"/>
          </a:xfrm>
          <a:prstGeom prst="rect">
            <a:avLst/>
          </a:prstGeom>
        </p:spPr>
      </p:pic>
    </p:spTree>
    <p:extLst>
      <p:ext uri="{BB962C8B-B14F-4D97-AF65-F5344CB8AC3E}">
        <p14:creationId xmlns:p14="http://schemas.microsoft.com/office/powerpoint/2010/main" val="35735783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9" name="图片 8">
            <a:extLst>
              <a:ext uri="{FF2B5EF4-FFF2-40B4-BE49-F238E27FC236}">
                <a16:creationId xmlns:a16="http://schemas.microsoft.com/office/drawing/2014/main" id="{5C6546C6-F893-45A7-8A8F-165DFF03D6F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7789" y="1172647"/>
            <a:ext cx="7941592" cy="2280804"/>
          </a:xfrm>
          <a:prstGeom prst="rect">
            <a:avLst/>
          </a:prstGeom>
        </p:spPr>
      </p:pic>
    </p:spTree>
    <p:extLst>
      <p:ext uri="{BB962C8B-B14F-4D97-AF65-F5344CB8AC3E}">
        <p14:creationId xmlns:p14="http://schemas.microsoft.com/office/powerpoint/2010/main" val="405774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5009833"/>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a:t>
            </a:r>
            <a:r>
              <a:rPr lang="zh-CN" altLang="en-US" sz="2400" dirty="0">
                <a:solidFill>
                  <a:schemeClr val="bg1"/>
                </a:solidFill>
              </a:rPr>
              <a:t>例题：</a:t>
            </a:r>
            <a:r>
              <a:rPr lang="en-US" altLang="zh-CN" sz="2400" dirty="0">
                <a:solidFill>
                  <a:schemeClr val="bg1"/>
                </a:solidFill>
              </a:rPr>
              <a:t>2015 </a:t>
            </a:r>
            <a:r>
              <a:rPr lang="zh-CN" altLang="en-US" sz="2400" dirty="0">
                <a:solidFill>
                  <a:schemeClr val="bg1"/>
                </a:solidFill>
              </a:rPr>
              <a:t>多选题</a:t>
            </a:r>
            <a:r>
              <a:rPr lang="en-US" altLang="zh-CN" sz="2400" dirty="0">
                <a:solidFill>
                  <a:schemeClr val="bg1"/>
                </a:solidFill>
              </a:rPr>
              <a:t>】</a:t>
            </a:r>
            <a:r>
              <a:rPr lang="zh-CN" altLang="en-US" sz="2400" dirty="0">
                <a:solidFill>
                  <a:schemeClr val="bg1"/>
                </a:solidFill>
              </a:rPr>
              <a:t>同层级的政府间事权及支出责任划分的原则有</a:t>
            </a:r>
            <a:r>
              <a:rPr lang="en-US" altLang="zh-CN" sz="2400" dirty="0">
                <a:solidFill>
                  <a:schemeClr val="bg1"/>
                </a:solidFill>
              </a:rPr>
              <a:t>()</a:t>
            </a:r>
          </a:p>
          <a:p>
            <a:pPr fontAlgn="base" latinLnBrk="1">
              <a:lnSpc>
                <a:spcPct val="150000"/>
              </a:lnSpc>
            </a:pPr>
            <a:r>
              <a:rPr lang="en-US" altLang="zh-CN" sz="2400" dirty="0">
                <a:solidFill>
                  <a:schemeClr val="bg1"/>
                </a:solidFill>
              </a:rPr>
              <a:t>A.</a:t>
            </a:r>
            <a:r>
              <a:rPr lang="zh-CN" altLang="en-US" sz="2400" dirty="0">
                <a:solidFill>
                  <a:schemeClr val="bg1"/>
                </a:solidFill>
              </a:rPr>
              <a:t>受益原则</a:t>
            </a:r>
          </a:p>
          <a:p>
            <a:pPr fontAlgn="base" latinLnBrk="1">
              <a:lnSpc>
                <a:spcPct val="150000"/>
              </a:lnSpc>
            </a:pPr>
            <a:r>
              <a:rPr lang="en-US" altLang="zh-CN" sz="2400" dirty="0">
                <a:solidFill>
                  <a:schemeClr val="bg1"/>
                </a:solidFill>
              </a:rPr>
              <a:t>B.</a:t>
            </a:r>
            <a:r>
              <a:rPr lang="zh-CN" altLang="en-US" sz="2400" dirty="0">
                <a:solidFill>
                  <a:schemeClr val="bg1"/>
                </a:solidFill>
              </a:rPr>
              <a:t>效率原则</a:t>
            </a:r>
          </a:p>
          <a:p>
            <a:pPr fontAlgn="base" latinLnBrk="1">
              <a:lnSpc>
                <a:spcPct val="150000"/>
              </a:lnSpc>
            </a:pPr>
            <a:r>
              <a:rPr lang="en-US" altLang="zh-CN" sz="2400" dirty="0">
                <a:solidFill>
                  <a:schemeClr val="bg1"/>
                </a:solidFill>
              </a:rPr>
              <a:t>C.</a:t>
            </a:r>
            <a:r>
              <a:rPr lang="zh-CN" altLang="en-US" sz="2400" dirty="0">
                <a:solidFill>
                  <a:schemeClr val="bg1"/>
                </a:solidFill>
              </a:rPr>
              <a:t>区域原则</a:t>
            </a:r>
          </a:p>
          <a:p>
            <a:pPr fontAlgn="base" latinLnBrk="1">
              <a:lnSpc>
                <a:spcPct val="150000"/>
              </a:lnSpc>
            </a:pPr>
            <a:r>
              <a:rPr lang="en-US" altLang="zh-CN" sz="2400" dirty="0">
                <a:solidFill>
                  <a:schemeClr val="bg1"/>
                </a:solidFill>
              </a:rPr>
              <a:t>D.</a:t>
            </a:r>
            <a:r>
              <a:rPr lang="zh-CN" altLang="en-US" sz="2400" dirty="0">
                <a:solidFill>
                  <a:schemeClr val="bg1"/>
                </a:solidFill>
              </a:rPr>
              <a:t>技术原则</a:t>
            </a:r>
          </a:p>
          <a:p>
            <a:pPr fontAlgn="base" latinLnBrk="1">
              <a:lnSpc>
                <a:spcPct val="150000"/>
              </a:lnSpc>
            </a:pPr>
            <a:r>
              <a:rPr lang="en-US" altLang="zh-CN" sz="2400" dirty="0">
                <a:solidFill>
                  <a:schemeClr val="bg1"/>
                </a:solidFill>
              </a:rPr>
              <a:t>E.</a:t>
            </a:r>
            <a:r>
              <a:rPr lang="zh-CN" altLang="en-US" sz="2400" dirty="0">
                <a:solidFill>
                  <a:schemeClr val="bg1"/>
                </a:solidFill>
              </a:rPr>
              <a:t>恰当原则</a:t>
            </a:r>
          </a:p>
          <a:p>
            <a:pPr fontAlgn="base" latinLnBrk="1">
              <a:lnSpc>
                <a:spcPct val="150000"/>
              </a:lnSpc>
            </a:pPr>
            <a:endParaRPr lang="en-US" altLang="zh-CN" sz="2400" dirty="0">
              <a:solidFill>
                <a:schemeClr val="bg1"/>
              </a:solidFill>
            </a:endParaRP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2135966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7225824"/>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3</a:t>
            </a:r>
            <a:r>
              <a:rPr lang="zh-CN" altLang="en-US" sz="2400" dirty="0">
                <a:solidFill>
                  <a:schemeClr val="bg1"/>
                </a:solidFill>
              </a:rPr>
              <a:t>、政府间财政收入的划分</a:t>
            </a:r>
            <a:endParaRPr lang="en-US" altLang="zh-CN" sz="2400" dirty="0">
              <a:solidFill>
                <a:schemeClr val="bg1"/>
              </a:solidFill>
            </a:endParaRPr>
          </a:p>
          <a:p>
            <a:pPr fontAlgn="base" latinLnBrk="1">
              <a:lnSpc>
                <a:spcPct val="150000"/>
              </a:lnSpc>
            </a:pPr>
            <a:endParaRPr lang="en-US" altLang="zh-CN" sz="2400" dirty="0">
              <a:solidFill>
                <a:schemeClr val="bg1"/>
              </a:solidFill>
            </a:endParaRPr>
          </a:p>
          <a:p>
            <a:pPr fontAlgn="base" latinLnBrk="1">
              <a:lnSpc>
                <a:spcPct val="150000"/>
              </a:lnSpc>
            </a:pPr>
            <a:endParaRPr lang="en-US" altLang="zh-CN" sz="2400" dirty="0">
              <a:solidFill>
                <a:schemeClr val="bg1"/>
              </a:solidFill>
            </a:endParaRPr>
          </a:p>
          <a:p>
            <a:pPr fontAlgn="base" latinLnBrk="1">
              <a:lnSpc>
                <a:spcPct val="150000"/>
              </a:lnSpc>
            </a:pPr>
            <a:endParaRPr lang="en-US" altLang="zh-CN" sz="2400" dirty="0">
              <a:solidFill>
                <a:schemeClr val="bg1"/>
              </a:solidFill>
            </a:endParaRPr>
          </a:p>
          <a:p>
            <a:pPr fontAlgn="base" latinLnBrk="1">
              <a:lnSpc>
                <a:spcPct val="150000"/>
              </a:lnSpc>
            </a:pPr>
            <a:endParaRPr lang="en-US" altLang="zh-CN" sz="2400" dirty="0">
              <a:solidFill>
                <a:schemeClr val="bg1"/>
              </a:solidFill>
            </a:endParaRPr>
          </a:p>
          <a:p>
            <a:pPr fontAlgn="base" latinLnBrk="1">
              <a:lnSpc>
                <a:spcPct val="150000"/>
              </a:lnSpc>
            </a:pPr>
            <a:endParaRPr lang="en-US" altLang="zh-CN" sz="2400" dirty="0">
              <a:solidFill>
                <a:schemeClr val="bg1"/>
              </a:solidFill>
            </a:endParaRPr>
          </a:p>
          <a:p>
            <a:pPr fontAlgn="base" latinLnBrk="1">
              <a:lnSpc>
                <a:spcPct val="150000"/>
              </a:lnSpc>
            </a:pPr>
            <a:endParaRPr lang="en-US" altLang="zh-CN" sz="2400" dirty="0">
              <a:solidFill>
                <a:schemeClr val="bg1"/>
              </a:solidFill>
            </a:endParaRPr>
          </a:p>
          <a:p>
            <a:pPr fontAlgn="base" latinLnBrk="1">
              <a:lnSpc>
                <a:spcPct val="150000"/>
              </a:lnSpc>
            </a:pPr>
            <a:r>
              <a:rPr lang="zh-CN" altLang="en-US" sz="2400" dirty="0">
                <a:solidFill>
                  <a:schemeClr val="bg1"/>
                </a:solidFill>
              </a:rPr>
              <a:t>根据国际经验，政府间财政收支划分呈现的基本特征，是收入结构与支出结构的非对称性按排。即收入结构划分以中央政府为主，支出结构划分则以地方政府为主。</a:t>
            </a:r>
            <a:endParaRPr lang="en-US" altLang="zh-CN" sz="2400" dirty="0">
              <a:solidFill>
                <a:schemeClr val="bg1"/>
              </a:solidFill>
            </a:endParaRPr>
          </a:p>
          <a:p>
            <a:pPr fontAlgn="base" latinLnBrk="1">
              <a:lnSpc>
                <a:spcPct val="150000"/>
              </a:lnSpc>
            </a:pPr>
            <a:endParaRPr lang="en-US" altLang="zh-CN" sz="2400" dirty="0">
              <a:solidFill>
                <a:schemeClr val="bg1"/>
              </a:solidFill>
            </a:endParaRPr>
          </a:p>
          <a:p>
            <a:pPr fontAlgn="base" latinLnBrk="1">
              <a:lnSpc>
                <a:spcPct val="150000"/>
              </a:lnSpc>
            </a:pPr>
            <a:endParaRPr lang="en-US" altLang="zh-CN" sz="2400" dirty="0">
              <a:solidFill>
                <a:schemeClr val="bg1"/>
              </a:solidFill>
            </a:endParaRPr>
          </a:p>
          <a:p>
            <a:pPr fontAlgn="base" latinLnBrk="1">
              <a:lnSpc>
                <a:spcPct val="150000"/>
              </a:lnSpc>
            </a:pPr>
            <a:endParaRPr lang="en-US" altLang="zh-CN" sz="2400" dirty="0">
              <a:solidFill>
                <a:schemeClr val="bg1"/>
              </a:solidFill>
            </a:endParaRPr>
          </a:p>
        </p:txBody>
      </p:sp>
      <p:pic>
        <p:nvPicPr>
          <p:cNvPr id="8" name="图片 7">
            <a:extLst>
              <a:ext uri="{FF2B5EF4-FFF2-40B4-BE49-F238E27FC236}">
                <a16:creationId xmlns:a16="http://schemas.microsoft.com/office/drawing/2014/main" id="{2695C5DD-8AC8-495F-8735-B2339C53551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45919" y="1564555"/>
            <a:ext cx="6796161" cy="3306857"/>
          </a:xfrm>
          <a:prstGeom prst="rect">
            <a:avLst/>
          </a:prstGeom>
        </p:spPr>
      </p:pic>
    </p:spTree>
    <p:extLst>
      <p:ext uri="{BB962C8B-B14F-4D97-AF65-F5344CB8AC3E}">
        <p14:creationId xmlns:p14="http://schemas.microsoft.com/office/powerpoint/2010/main" val="6905243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6302495"/>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4</a:t>
            </a:r>
            <a:r>
              <a:rPr lang="zh-CN" altLang="en-US" sz="2400" dirty="0">
                <a:solidFill>
                  <a:schemeClr val="bg1"/>
                </a:solidFill>
              </a:rPr>
              <a:t>、政府间财政转移支付制度</a:t>
            </a:r>
            <a:endParaRPr lang="en-US" altLang="zh-CN" sz="2400" dirty="0">
              <a:solidFill>
                <a:schemeClr val="bg1"/>
              </a:solidFill>
            </a:endParaRPr>
          </a:p>
          <a:p>
            <a:pPr fontAlgn="base" latinLnBrk="1">
              <a:lnSpc>
                <a:spcPct val="150000"/>
              </a:lnSpc>
            </a:pPr>
            <a:r>
              <a:rPr lang="zh-CN" altLang="en-US" sz="2400" dirty="0">
                <a:solidFill>
                  <a:schemeClr val="bg1"/>
                </a:solidFill>
              </a:rPr>
              <a:t>三、财政管理体制类型</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、财政管理体制的两种模式</a:t>
            </a: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）财政联邦制模式</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）财政单一制模式</a:t>
            </a:r>
            <a:endParaRPr lang="en-US" altLang="zh-CN" sz="2400" dirty="0">
              <a:solidFill>
                <a:schemeClr val="bg1"/>
              </a:solidFill>
            </a:endParaRPr>
          </a:p>
          <a:p>
            <a:pPr fontAlgn="base" latinLnBrk="1">
              <a:lnSpc>
                <a:spcPct val="150000"/>
              </a:lnSpc>
            </a:pPr>
            <a:r>
              <a:rPr lang="en-US" altLang="zh-CN" sz="2400" dirty="0">
                <a:solidFill>
                  <a:schemeClr val="bg1"/>
                </a:solidFill>
              </a:rPr>
              <a:t>2</a:t>
            </a:r>
            <a:r>
              <a:rPr lang="zh-CN" altLang="en-US" sz="2400" dirty="0">
                <a:solidFill>
                  <a:schemeClr val="bg1"/>
                </a:solidFill>
              </a:rPr>
              <a:t>、改革开放后我国财政管理体制的变化</a:t>
            </a:r>
          </a:p>
          <a:p>
            <a:pPr fontAlgn="base" latinLnBrk="1">
              <a:lnSpc>
                <a:spcPct val="150000"/>
              </a:lnSpc>
            </a:pPr>
            <a:r>
              <a:rPr lang="zh-CN" altLang="en-US" sz="2400" dirty="0">
                <a:solidFill>
                  <a:schemeClr val="bg1"/>
                </a:solidFill>
              </a:rPr>
              <a:t>新中国成立以来，从总体上讲，我国一直实行统收统支、高度集中的财政管理体制</a:t>
            </a:r>
            <a:r>
              <a:rPr lang="en-US" altLang="zh-CN" sz="2400" dirty="0">
                <a:solidFill>
                  <a:schemeClr val="bg1"/>
                </a:solidFill>
              </a:rPr>
              <a:t>;</a:t>
            </a:r>
            <a:r>
              <a:rPr lang="zh-CN" altLang="en-US" sz="2400" dirty="0">
                <a:solidFill>
                  <a:schemeClr val="bg1"/>
                </a:solidFill>
              </a:rPr>
              <a:t>改革开放后，实行了“包干制”财政管理体制</a:t>
            </a:r>
            <a:r>
              <a:rPr lang="en-US" altLang="zh-CN" sz="2400" dirty="0">
                <a:solidFill>
                  <a:schemeClr val="bg1"/>
                </a:solidFill>
              </a:rPr>
              <a:t>;94 </a:t>
            </a:r>
            <a:r>
              <a:rPr lang="zh-CN" altLang="en-US" sz="2400" dirty="0">
                <a:solidFill>
                  <a:schemeClr val="bg1"/>
                </a:solidFill>
              </a:rPr>
              <a:t>年实行了分税制财政管理体制。</a:t>
            </a:r>
          </a:p>
          <a:p>
            <a:br>
              <a:rPr lang="zh-CN" altLang="en-US" sz="2400" dirty="0">
                <a:solidFill>
                  <a:schemeClr val="bg1"/>
                </a:solidFill>
              </a:rPr>
            </a:br>
            <a:endParaRPr lang="en-US" altLang="zh-CN" sz="2400" dirty="0">
              <a:solidFill>
                <a:schemeClr val="bg1"/>
              </a:solidFill>
            </a:endParaRP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14721971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3347840"/>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四、财政管理体制的作用</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保证各级政府和财政职能的有效履行</a:t>
            </a:r>
          </a:p>
          <a:p>
            <a:pPr fontAlgn="base" latinLnBrk="1">
              <a:lnSpc>
                <a:spcPct val="150000"/>
              </a:lnSpc>
            </a:pPr>
            <a:r>
              <a:rPr lang="en-US" altLang="zh-CN" sz="2400" dirty="0">
                <a:solidFill>
                  <a:schemeClr val="bg1"/>
                </a:solidFill>
              </a:rPr>
              <a:t>2.</a:t>
            </a:r>
            <a:r>
              <a:rPr lang="zh-CN" altLang="en-US" sz="2400" dirty="0">
                <a:solidFill>
                  <a:schemeClr val="bg1"/>
                </a:solidFill>
              </a:rPr>
              <a:t>调节各级和各地政府及其财政之间的不平衡</a:t>
            </a:r>
          </a:p>
          <a:p>
            <a:pPr fontAlgn="base" latinLnBrk="1">
              <a:lnSpc>
                <a:spcPct val="150000"/>
              </a:lnSpc>
            </a:pPr>
            <a:r>
              <a:rPr lang="en-US" altLang="zh-CN" sz="2400" dirty="0">
                <a:solidFill>
                  <a:schemeClr val="bg1"/>
                </a:solidFill>
              </a:rPr>
              <a:t>3.</a:t>
            </a:r>
            <a:r>
              <a:rPr lang="zh-CN" altLang="en-US" sz="2400" dirty="0">
                <a:solidFill>
                  <a:schemeClr val="bg1"/>
                </a:solidFill>
              </a:rPr>
              <a:t>促进社会公平，提高财政效率</a:t>
            </a:r>
          </a:p>
          <a:p>
            <a:pPr fontAlgn="base" latinLnBrk="1">
              <a:lnSpc>
                <a:spcPct val="150000"/>
              </a:lnSpc>
            </a:pPr>
            <a:endParaRPr lang="en-US" altLang="zh-CN" sz="2400" dirty="0">
              <a:solidFill>
                <a:schemeClr val="bg1"/>
              </a:solidFill>
            </a:endParaRP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36947655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1167</TotalTime>
  <Words>1352</Words>
  <Application>Microsoft Office PowerPoint</Application>
  <PresentationFormat>宽屏</PresentationFormat>
  <Paragraphs>158</Paragraphs>
  <Slides>23</Slides>
  <Notes>23</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23</vt:i4>
      </vt:variant>
    </vt:vector>
  </HeadingPairs>
  <TitlesOfParts>
    <vt:vector size="29" baseType="lpstr">
      <vt:lpstr>等线</vt:lpstr>
      <vt:lpstr>华文新魏</vt:lpstr>
      <vt:lpstr>华文中宋</vt:lpstr>
      <vt:lpstr>Arial</vt:lpstr>
      <vt:lpstr>Calibri</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dc:title>
  <dc:creator>第一PPT</dc:creator>
  <cp:keywords>www.1ppt.com</cp:keywords>
  <dc:description>www.1ppt.com</dc:description>
  <cp:lastModifiedBy>Administrator</cp:lastModifiedBy>
  <cp:revision>348</cp:revision>
  <dcterms:created xsi:type="dcterms:W3CDTF">2017-05-13T03:05:00Z</dcterms:created>
  <dcterms:modified xsi:type="dcterms:W3CDTF">2023-07-19T07:20:59Z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