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2"/>
  </p:notesMasterIdLst>
  <p:sldIdLst>
    <p:sldId id="256" r:id="rId2"/>
    <p:sldId id="407" r:id="rId3"/>
    <p:sldId id="264" r:id="rId4"/>
    <p:sldId id="305" r:id="rId5"/>
    <p:sldId id="399" r:id="rId6"/>
    <p:sldId id="400" r:id="rId7"/>
    <p:sldId id="408" r:id="rId8"/>
    <p:sldId id="416" r:id="rId9"/>
    <p:sldId id="409" r:id="rId10"/>
    <p:sldId id="410" r:id="rId11"/>
    <p:sldId id="417" r:id="rId12"/>
    <p:sldId id="411" r:id="rId13"/>
    <p:sldId id="412" r:id="rId14"/>
    <p:sldId id="418" r:id="rId15"/>
    <p:sldId id="413" r:id="rId16"/>
    <p:sldId id="414" r:id="rId17"/>
    <p:sldId id="415" r:id="rId18"/>
    <p:sldId id="420" r:id="rId19"/>
    <p:sldId id="306" r:id="rId20"/>
    <p:sldId id="401" r:id="rId21"/>
    <p:sldId id="307" r:id="rId22"/>
    <p:sldId id="308" r:id="rId23"/>
    <p:sldId id="309" r:id="rId24"/>
    <p:sldId id="310" r:id="rId25"/>
    <p:sldId id="311" r:id="rId26"/>
    <p:sldId id="312" r:id="rId27"/>
    <p:sldId id="313" r:id="rId28"/>
    <p:sldId id="402" r:id="rId29"/>
    <p:sldId id="314" r:id="rId30"/>
    <p:sldId id="315" r:id="rId31"/>
    <p:sldId id="316" r:id="rId32"/>
    <p:sldId id="317" r:id="rId33"/>
    <p:sldId id="445" r:id="rId34"/>
    <p:sldId id="318" r:id="rId35"/>
    <p:sldId id="421" r:id="rId36"/>
    <p:sldId id="422" r:id="rId37"/>
    <p:sldId id="320" r:id="rId38"/>
    <p:sldId id="321" r:id="rId39"/>
    <p:sldId id="403" r:id="rId40"/>
    <p:sldId id="322" r:id="rId41"/>
    <p:sldId id="423" r:id="rId42"/>
    <p:sldId id="323" r:id="rId43"/>
    <p:sldId id="324" r:id="rId44"/>
    <p:sldId id="424" r:id="rId45"/>
    <p:sldId id="325" r:id="rId46"/>
    <p:sldId id="425" r:id="rId47"/>
    <p:sldId id="326" r:id="rId48"/>
    <p:sldId id="426" r:id="rId49"/>
    <p:sldId id="327" r:id="rId50"/>
    <p:sldId id="328" r:id="rId51"/>
    <p:sldId id="329" r:id="rId52"/>
    <p:sldId id="330" r:id="rId53"/>
    <p:sldId id="331" r:id="rId54"/>
    <p:sldId id="332" r:id="rId55"/>
    <p:sldId id="333" r:id="rId56"/>
    <p:sldId id="334" r:id="rId57"/>
    <p:sldId id="427" r:id="rId58"/>
    <p:sldId id="335" r:id="rId59"/>
    <p:sldId id="336" r:id="rId60"/>
    <p:sldId id="337" r:id="rId61"/>
    <p:sldId id="338" r:id="rId62"/>
    <p:sldId id="339" r:id="rId63"/>
    <p:sldId id="340" r:id="rId64"/>
    <p:sldId id="428" r:id="rId65"/>
    <p:sldId id="341" r:id="rId66"/>
    <p:sldId id="342" r:id="rId67"/>
    <p:sldId id="343" r:id="rId68"/>
    <p:sldId id="344" r:id="rId69"/>
    <p:sldId id="404" r:id="rId70"/>
    <p:sldId id="345" r:id="rId71"/>
    <p:sldId id="346" r:id="rId72"/>
    <p:sldId id="458" r:id="rId73"/>
    <p:sldId id="347" r:id="rId74"/>
    <p:sldId id="348" r:id="rId75"/>
    <p:sldId id="349" r:id="rId76"/>
    <p:sldId id="350" r:id="rId77"/>
    <p:sldId id="429" r:id="rId78"/>
    <p:sldId id="351" r:id="rId79"/>
    <p:sldId id="352" r:id="rId80"/>
    <p:sldId id="353" r:id="rId81"/>
    <p:sldId id="354" r:id="rId82"/>
    <p:sldId id="355" r:id="rId83"/>
    <p:sldId id="430" r:id="rId84"/>
    <p:sldId id="459" r:id="rId85"/>
    <p:sldId id="356" r:id="rId86"/>
    <p:sldId id="357" r:id="rId87"/>
    <p:sldId id="431" r:id="rId88"/>
    <p:sldId id="358" r:id="rId89"/>
    <p:sldId id="432" r:id="rId90"/>
    <p:sldId id="359" r:id="rId91"/>
    <p:sldId id="360" r:id="rId92"/>
    <p:sldId id="433" r:id="rId93"/>
    <p:sldId id="361" r:id="rId94"/>
    <p:sldId id="434" r:id="rId95"/>
    <p:sldId id="362" r:id="rId96"/>
    <p:sldId id="435" r:id="rId97"/>
    <p:sldId id="363" r:id="rId98"/>
    <p:sldId id="436" r:id="rId99"/>
    <p:sldId id="364" r:id="rId100"/>
    <p:sldId id="437" r:id="rId101"/>
    <p:sldId id="365" r:id="rId102"/>
    <p:sldId id="366" r:id="rId103"/>
    <p:sldId id="405" r:id="rId104"/>
    <p:sldId id="367" r:id="rId105"/>
    <p:sldId id="446" r:id="rId106"/>
    <p:sldId id="368" r:id="rId107"/>
    <p:sldId id="447" r:id="rId108"/>
    <p:sldId id="369" r:id="rId109"/>
    <p:sldId id="370" r:id="rId110"/>
    <p:sldId id="438" r:id="rId111"/>
    <p:sldId id="371" r:id="rId112"/>
    <p:sldId id="448" r:id="rId113"/>
    <p:sldId id="372" r:id="rId114"/>
    <p:sldId id="406" r:id="rId115"/>
    <p:sldId id="373" r:id="rId116"/>
    <p:sldId id="449" r:id="rId117"/>
    <p:sldId id="450" r:id="rId118"/>
    <p:sldId id="451" r:id="rId119"/>
    <p:sldId id="452" r:id="rId120"/>
    <p:sldId id="454" r:id="rId121"/>
    <p:sldId id="374" r:id="rId122"/>
    <p:sldId id="453" r:id="rId123"/>
    <p:sldId id="375" r:id="rId124"/>
    <p:sldId id="376" r:id="rId125"/>
    <p:sldId id="377" r:id="rId126"/>
    <p:sldId id="455" r:id="rId127"/>
    <p:sldId id="378" r:id="rId128"/>
    <p:sldId id="456" r:id="rId129"/>
    <p:sldId id="457" r:id="rId130"/>
    <p:sldId id="398" r:id="rId131"/>
  </p:sldIdLst>
  <p:sldSz cx="12192000" cy="6858000"/>
  <p:notesSz cx="6858000" cy="9144000"/>
  <p:custDataLst>
    <p:tags r:id="rId1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p15:clr>
            <a:srgbClr val="A4A3A4"/>
          </p15:clr>
        </p15:guide>
        <p15:guide id="2" orient="horz" pos="818">
          <p15:clr>
            <a:srgbClr val="A4A3A4"/>
          </p15:clr>
        </p15:guide>
        <p15:guide id="3" orient="horz" pos="4065">
          <p15:clr>
            <a:srgbClr val="A4A3A4"/>
          </p15:clr>
        </p15:guide>
        <p15:guide id="4" pos="3840">
          <p15:clr>
            <a:srgbClr val="A4A3A4"/>
          </p15:clr>
        </p15:guide>
        <p15:guide id="5" pos="436">
          <p15:clr>
            <a:srgbClr val="A4A3A4"/>
          </p15:clr>
        </p15:guide>
        <p15:guide id="6" pos="7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94660"/>
  </p:normalViewPr>
  <p:slideViewPr>
    <p:cSldViewPr snapToGrid="0" showGuides="1">
      <p:cViewPr varScale="1">
        <p:scale>
          <a:sx n="62" d="100"/>
          <a:sy n="62" d="100"/>
        </p:scale>
        <p:origin x="592" y="52"/>
      </p:cViewPr>
      <p:guideLst>
        <p:guide orient="horz" pos="2432"/>
        <p:guide orient="horz" pos="818"/>
        <p:guide orient="horz" pos="4065"/>
        <p:guide pos="3840"/>
        <p:guide pos="436"/>
        <p:guide pos="7263"/>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pPr/>
              <a:t>2023/8/30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100</a:t>
            </a:fld>
            <a:endParaRPr lang="zh-CN" altLang="en-US"/>
          </a:p>
        </p:txBody>
      </p:sp>
    </p:spTree>
    <p:extLst>
      <p:ext uri="{BB962C8B-B14F-4D97-AF65-F5344CB8AC3E}">
        <p14:creationId xmlns:p14="http://schemas.microsoft.com/office/powerpoint/2010/main" val="7205772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101</a:t>
            </a:fld>
            <a:endParaRPr lang="zh-CN" altLang="en-US"/>
          </a:p>
        </p:txBody>
      </p:sp>
    </p:spTree>
    <p:extLst>
      <p:ext uri="{BB962C8B-B14F-4D97-AF65-F5344CB8AC3E}">
        <p14:creationId xmlns:p14="http://schemas.microsoft.com/office/powerpoint/2010/main" val="12129061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102</a:t>
            </a:fld>
            <a:endParaRPr lang="zh-CN" altLang="en-US"/>
          </a:p>
        </p:txBody>
      </p:sp>
    </p:spTree>
    <p:extLst>
      <p:ext uri="{BB962C8B-B14F-4D97-AF65-F5344CB8AC3E}">
        <p14:creationId xmlns:p14="http://schemas.microsoft.com/office/powerpoint/2010/main" val="24998420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103</a:t>
            </a:fld>
            <a:endParaRPr lang="zh-CN" altLang="en-US"/>
          </a:p>
        </p:txBody>
      </p:sp>
    </p:spTree>
    <p:extLst>
      <p:ext uri="{BB962C8B-B14F-4D97-AF65-F5344CB8AC3E}">
        <p14:creationId xmlns:p14="http://schemas.microsoft.com/office/powerpoint/2010/main" val="24998420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104</a:t>
            </a:fld>
            <a:endParaRPr lang="zh-CN" altLang="en-US"/>
          </a:p>
        </p:txBody>
      </p:sp>
    </p:spTree>
    <p:extLst>
      <p:ext uri="{BB962C8B-B14F-4D97-AF65-F5344CB8AC3E}">
        <p14:creationId xmlns:p14="http://schemas.microsoft.com/office/powerpoint/2010/main" val="19190008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105</a:t>
            </a:fld>
            <a:endParaRPr lang="zh-CN" altLang="en-US"/>
          </a:p>
        </p:txBody>
      </p:sp>
    </p:spTree>
    <p:extLst>
      <p:ext uri="{BB962C8B-B14F-4D97-AF65-F5344CB8AC3E}">
        <p14:creationId xmlns:p14="http://schemas.microsoft.com/office/powerpoint/2010/main" val="191900087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106</a:t>
            </a:fld>
            <a:endParaRPr lang="zh-CN" altLang="en-US"/>
          </a:p>
        </p:txBody>
      </p:sp>
    </p:spTree>
    <p:extLst>
      <p:ext uri="{BB962C8B-B14F-4D97-AF65-F5344CB8AC3E}">
        <p14:creationId xmlns:p14="http://schemas.microsoft.com/office/powerpoint/2010/main" val="36949767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107</a:t>
            </a:fld>
            <a:endParaRPr lang="zh-CN" altLang="en-US"/>
          </a:p>
        </p:txBody>
      </p:sp>
    </p:spTree>
    <p:extLst>
      <p:ext uri="{BB962C8B-B14F-4D97-AF65-F5344CB8AC3E}">
        <p14:creationId xmlns:p14="http://schemas.microsoft.com/office/powerpoint/2010/main" val="369497672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108</a:t>
            </a:fld>
            <a:endParaRPr lang="zh-CN" altLang="en-US"/>
          </a:p>
        </p:txBody>
      </p:sp>
    </p:spTree>
    <p:extLst>
      <p:ext uri="{BB962C8B-B14F-4D97-AF65-F5344CB8AC3E}">
        <p14:creationId xmlns:p14="http://schemas.microsoft.com/office/powerpoint/2010/main" val="42783638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109</a:t>
            </a:fld>
            <a:endParaRPr lang="zh-CN" altLang="en-US"/>
          </a:p>
        </p:txBody>
      </p:sp>
    </p:spTree>
    <p:extLst>
      <p:ext uri="{BB962C8B-B14F-4D97-AF65-F5344CB8AC3E}">
        <p14:creationId xmlns:p14="http://schemas.microsoft.com/office/powerpoint/2010/main" val="97988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110</a:t>
            </a:fld>
            <a:endParaRPr lang="zh-CN" altLang="en-US"/>
          </a:p>
        </p:txBody>
      </p:sp>
    </p:spTree>
    <p:extLst>
      <p:ext uri="{BB962C8B-B14F-4D97-AF65-F5344CB8AC3E}">
        <p14:creationId xmlns:p14="http://schemas.microsoft.com/office/powerpoint/2010/main" val="4567367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111</a:t>
            </a:fld>
            <a:endParaRPr lang="zh-CN" altLang="en-US"/>
          </a:p>
        </p:txBody>
      </p:sp>
    </p:spTree>
    <p:extLst>
      <p:ext uri="{BB962C8B-B14F-4D97-AF65-F5344CB8AC3E}">
        <p14:creationId xmlns:p14="http://schemas.microsoft.com/office/powerpoint/2010/main" val="6766323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112</a:t>
            </a:fld>
            <a:endParaRPr lang="zh-CN" altLang="en-US"/>
          </a:p>
        </p:txBody>
      </p:sp>
    </p:spTree>
    <p:extLst>
      <p:ext uri="{BB962C8B-B14F-4D97-AF65-F5344CB8AC3E}">
        <p14:creationId xmlns:p14="http://schemas.microsoft.com/office/powerpoint/2010/main" val="6766323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113</a:t>
            </a:fld>
            <a:endParaRPr lang="zh-CN" altLang="en-US"/>
          </a:p>
        </p:txBody>
      </p:sp>
    </p:spTree>
    <p:extLst>
      <p:ext uri="{BB962C8B-B14F-4D97-AF65-F5344CB8AC3E}">
        <p14:creationId xmlns:p14="http://schemas.microsoft.com/office/powerpoint/2010/main" val="131500993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114</a:t>
            </a:fld>
            <a:endParaRPr lang="zh-CN" altLang="en-US"/>
          </a:p>
        </p:txBody>
      </p:sp>
    </p:spTree>
    <p:extLst>
      <p:ext uri="{BB962C8B-B14F-4D97-AF65-F5344CB8AC3E}">
        <p14:creationId xmlns:p14="http://schemas.microsoft.com/office/powerpoint/2010/main" val="131500993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115</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116</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117</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118</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119</a:t>
            </a:fld>
            <a:endParaRPr lang="zh-CN" altLang="en-US"/>
          </a:p>
        </p:txBody>
      </p:sp>
    </p:spTree>
    <p:extLst>
      <p:ext uri="{BB962C8B-B14F-4D97-AF65-F5344CB8AC3E}">
        <p14:creationId xmlns:p14="http://schemas.microsoft.com/office/powerpoint/2010/main" val="184618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120</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121</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122</a:t>
            </a:fld>
            <a:endParaRPr lang="zh-CN" altLang="en-US"/>
          </a:p>
        </p:txBody>
      </p:sp>
    </p:spTree>
    <p:extLst>
      <p:ext uri="{BB962C8B-B14F-4D97-AF65-F5344CB8AC3E}">
        <p14:creationId xmlns:p14="http://schemas.microsoft.com/office/powerpoint/2010/main" val="96418410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123</a:t>
            </a:fld>
            <a:endParaRPr lang="zh-CN" altLang="en-US"/>
          </a:p>
        </p:txBody>
      </p:sp>
    </p:spTree>
    <p:extLst>
      <p:ext uri="{BB962C8B-B14F-4D97-AF65-F5344CB8AC3E}">
        <p14:creationId xmlns:p14="http://schemas.microsoft.com/office/powerpoint/2010/main" val="196304083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124</a:t>
            </a:fld>
            <a:endParaRPr lang="zh-CN" altLang="en-US"/>
          </a:p>
        </p:txBody>
      </p:sp>
    </p:spTree>
    <p:extLst>
      <p:ext uri="{BB962C8B-B14F-4D97-AF65-F5344CB8AC3E}">
        <p14:creationId xmlns:p14="http://schemas.microsoft.com/office/powerpoint/2010/main" val="31246839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125</a:t>
            </a:fld>
            <a:endParaRPr lang="zh-CN" altLang="en-US"/>
          </a:p>
        </p:txBody>
      </p:sp>
    </p:spTree>
    <p:extLst>
      <p:ext uri="{BB962C8B-B14F-4D97-AF65-F5344CB8AC3E}">
        <p14:creationId xmlns:p14="http://schemas.microsoft.com/office/powerpoint/2010/main" val="413049750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126</a:t>
            </a:fld>
            <a:endParaRPr lang="zh-CN" altLang="en-US"/>
          </a:p>
        </p:txBody>
      </p:sp>
    </p:spTree>
    <p:extLst>
      <p:ext uri="{BB962C8B-B14F-4D97-AF65-F5344CB8AC3E}">
        <p14:creationId xmlns:p14="http://schemas.microsoft.com/office/powerpoint/2010/main" val="413049750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127</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128</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129</a:t>
            </a:fld>
            <a:endParaRPr lang="zh-CN" altLang="en-US"/>
          </a:p>
        </p:txBody>
      </p:sp>
    </p:spTree>
    <p:extLst>
      <p:ext uri="{BB962C8B-B14F-4D97-AF65-F5344CB8AC3E}">
        <p14:creationId xmlns:p14="http://schemas.microsoft.com/office/powerpoint/2010/main" val="276293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13</a:t>
            </a:fld>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130</a:t>
            </a:fld>
            <a:endParaRPr lang="zh-CN" altLang="en-US"/>
          </a:p>
        </p:txBody>
      </p:sp>
    </p:spTree>
    <p:extLst>
      <p:ext uri="{BB962C8B-B14F-4D97-AF65-F5344CB8AC3E}">
        <p14:creationId xmlns:p14="http://schemas.microsoft.com/office/powerpoint/2010/main" val="22656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24</a:t>
            </a:fld>
            <a:endParaRPr lang="zh-CN" altLang="en-US"/>
          </a:p>
        </p:txBody>
      </p:sp>
    </p:spTree>
    <p:extLst>
      <p:ext uri="{BB962C8B-B14F-4D97-AF65-F5344CB8AC3E}">
        <p14:creationId xmlns:p14="http://schemas.microsoft.com/office/powerpoint/2010/main" val="2945459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25</a:t>
            </a:fld>
            <a:endParaRPr lang="zh-CN" altLang="en-US"/>
          </a:p>
        </p:txBody>
      </p:sp>
    </p:spTree>
    <p:extLst>
      <p:ext uri="{BB962C8B-B14F-4D97-AF65-F5344CB8AC3E}">
        <p14:creationId xmlns:p14="http://schemas.microsoft.com/office/powerpoint/2010/main" val="3835727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26</a:t>
            </a:fld>
            <a:endParaRPr lang="zh-CN" altLang="en-US"/>
          </a:p>
        </p:txBody>
      </p:sp>
    </p:spTree>
    <p:extLst>
      <p:ext uri="{BB962C8B-B14F-4D97-AF65-F5344CB8AC3E}">
        <p14:creationId xmlns:p14="http://schemas.microsoft.com/office/powerpoint/2010/main" val="3201044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27</a:t>
            </a:fld>
            <a:endParaRPr lang="zh-CN" altLang="en-US"/>
          </a:p>
        </p:txBody>
      </p:sp>
    </p:spTree>
    <p:extLst>
      <p:ext uri="{BB962C8B-B14F-4D97-AF65-F5344CB8AC3E}">
        <p14:creationId xmlns:p14="http://schemas.microsoft.com/office/powerpoint/2010/main" val="1138688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28</a:t>
            </a:fld>
            <a:endParaRPr lang="zh-CN" altLang="en-US"/>
          </a:p>
        </p:txBody>
      </p:sp>
    </p:spTree>
    <p:extLst>
      <p:ext uri="{BB962C8B-B14F-4D97-AF65-F5344CB8AC3E}">
        <p14:creationId xmlns:p14="http://schemas.microsoft.com/office/powerpoint/2010/main" val="1138688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29</a:t>
            </a:fld>
            <a:endParaRPr lang="zh-CN" altLang="en-US"/>
          </a:p>
        </p:txBody>
      </p:sp>
    </p:spTree>
    <p:extLst>
      <p:ext uri="{BB962C8B-B14F-4D97-AF65-F5344CB8AC3E}">
        <p14:creationId xmlns:p14="http://schemas.microsoft.com/office/powerpoint/2010/main" val="386070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30</a:t>
            </a:fld>
            <a:endParaRPr lang="zh-CN" altLang="en-US"/>
          </a:p>
        </p:txBody>
      </p:sp>
    </p:spTree>
    <p:extLst>
      <p:ext uri="{BB962C8B-B14F-4D97-AF65-F5344CB8AC3E}">
        <p14:creationId xmlns:p14="http://schemas.microsoft.com/office/powerpoint/2010/main" val="18654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31</a:t>
            </a:fld>
            <a:endParaRPr lang="zh-CN" altLang="en-US"/>
          </a:p>
        </p:txBody>
      </p:sp>
    </p:spTree>
    <p:extLst>
      <p:ext uri="{BB962C8B-B14F-4D97-AF65-F5344CB8AC3E}">
        <p14:creationId xmlns:p14="http://schemas.microsoft.com/office/powerpoint/2010/main" val="188447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32</a:t>
            </a:fld>
            <a:endParaRPr lang="zh-CN" altLang="en-US"/>
          </a:p>
        </p:txBody>
      </p:sp>
    </p:spTree>
    <p:extLst>
      <p:ext uri="{BB962C8B-B14F-4D97-AF65-F5344CB8AC3E}">
        <p14:creationId xmlns:p14="http://schemas.microsoft.com/office/powerpoint/2010/main" val="3289871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33</a:t>
            </a:fld>
            <a:endParaRPr lang="zh-CN" altLang="en-US"/>
          </a:p>
        </p:txBody>
      </p:sp>
    </p:spTree>
    <p:extLst>
      <p:ext uri="{BB962C8B-B14F-4D97-AF65-F5344CB8AC3E}">
        <p14:creationId xmlns:p14="http://schemas.microsoft.com/office/powerpoint/2010/main" val="3289871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34</a:t>
            </a:fld>
            <a:endParaRPr lang="zh-CN" altLang="en-US"/>
          </a:p>
        </p:txBody>
      </p:sp>
    </p:spTree>
    <p:extLst>
      <p:ext uri="{BB962C8B-B14F-4D97-AF65-F5344CB8AC3E}">
        <p14:creationId xmlns:p14="http://schemas.microsoft.com/office/powerpoint/2010/main" val="715036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35</a:t>
            </a:fld>
            <a:endParaRPr lang="zh-CN" altLang="en-US"/>
          </a:p>
        </p:txBody>
      </p:sp>
    </p:spTree>
    <p:extLst>
      <p:ext uri="{BB962C8B-B14F-4D97-AF65-F5344CB8AC3E}">
        <p14:creationId xmlns:p14="http://schemas.microsoft.com/office/powerpoint/2010/main" val="2429605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36</a:t>
            </a:fld>
            <a:endParaRPr lang="zh-CN" altLang="en-US"/>
          </a:p>
        </p:txBody>
      </p:sp>
    </p:spTree>
    <p:extLst>
      <p:ext uri="{BB962C8B-B14F-4D97-AF65-F5344CB8AC3E}">
        <p14:creationId xmlns:p14="http://schemas.microsoft.com/office/powerpoint/2010/main" val="1363459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37</a:t>
            </a:fld>
            <a:endParaRPr lang="zh-CN" altLang="en-US"/>
          </a:p>
        </p:txBody>
      </p:sp>
    </p:spTree>
    <p:extLst>
      <p:ext uri="{BB962C8B-B14F-4D97-AF65-F5344CB8AC3E}">
        <p14:creationId xmlns:p14="http://schemas.microsoft.com/office/powerpoint/2010/main" val="3892260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38</a:t>
            </a:fld>
            <a:endParaRPr lang="zh-CN" altLang="en-US"/>
          </a:p>
        </p:txBody>
      </p:sp>
    </p:spTree>
    <p:extLst>
      <p:ext uri="{BB962C8B-B14F-4D97-AF65-F5344CB8AC3E}">
        <p14:creationId xmlns:p14="http://schemas.microsoft.com/office/powerpoint/2010/main" val="865951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39</a:t>
            </a:fld>
            <a:endParaRPr lang="zh-CN" altLang="en-US"/>
          </a:p>
        </p:txBody>
      </p:sp>
    </p:spTree>
    <p:extLst>
      <p:ext uri="{BB962C8B-B14F-4D97-AF65-F5344CB8AC3E}">
        <p14:creationId xmlns:p14="http://schemas.microsoft.com/office/powerpoint/2010/main" val="86595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40</a:t>
            </a:fld>
            <a:endParaRPr lang="zh-CN" altLang="en-US"/>
          </a:p>
        </p:txBody>
      </p:sp>
    </p:spTree>
    <p:extLst>
      <p:ext uri="{BB962C8B-B14F-4D97-AF65-F5344CB8AC3E}">
        <p14:creationId xmlns:p14="http://schemas.microsoft.com/office/powerpoint/2010/main" val="1427569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41</a:t>
            </a:fld>
            <a:endParaRPr lang="zh-CN" altLang="en-US"/>
          </a:p>
        </p:txBody>
      </p:sp>
    </p:spTree>
    <p:extLst>
      <p:ext uri="{BB962C8B-B14F-4D97-AF65-F5344CB8AC3E}">
        <p14:creationId xmlns:p14="http://schemas.microsoft.com/office/powerpoint/2010/main" val="1380113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42</a:t>
            </a:fld>
            <a:endParaRPr lang="zh-CN" altLang="en-US"/>
          </a:p>
        </p:txBody>
      </p:sp>
    </p:spTree>
    <p:extLst>
      <p:ext uri="{BB962C8B-B14F-4D97-AF65-F5344CB8AC3E}">
        <p14:creationId xmlns:p14="http://schemas.microsoft.com/office/powerpoint/2010/main" val="884924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43</a:t>
            </a:fld>
            <a:endParaRPr lang="zh-CN" altLang="en-US"/>
          </a:p>
        </p:txBody>
      </p:sp>
    </p:spTree>
    <p:extLst>
      <p:ext uri="{BB962C8B-B14F-4D97-AF65-F5344CB8AC3E}">
        <p14:creationId xmlns:p14="http://schemas.microsoft.com/office/powerpoint/2010/main" val="2614382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44</a:t>
            </a:fld>
            <a:endParaRPr lang="zh-CN" altLang="en-US"/>
          </a:p>
        </p:txBody>
      </p:sp>
    </p:spTree>
    <p:extLst>
      <p:ext uri="{BB962C8B-B14F-4D97-AF65-F5344CB8AC3E}">
        <p14:creationId xmlns:p14="http://schemas.microsoft.com/office/powerpoint/2010/main" val="2895216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45</a:t>
            </a:fld>
            <a:endParaRPr lang="zh-CN" altLang="en-US"/>
          </a:p>
        </p:txBody>
      </p:sp>
    </p:spTree>
    <p:extLst>
      <p:ext uri="{BB962C8B-B14F-4D97-AF65-F5344CB8AC3E}">
        <p14:creationId xmlns:p14="http://schemas.microsoft.com/office/powerpoint/2010/main" val="1430196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46</a:t>
            </a:fld>
            <a:endParaRPr lang="zh-CN" altLang="en-US"/>
          </a:p>
        </p:txBody>
      </p:sp>
    </p:spTree>
    <p:extLst>
      <p:ext uri="{BB962C8B-B14F-4D97-AF65-F5344CB8AC3E}">
        <p14:creationId xmlns:p14="http://schemas.microsoft.com/office/powerpoint/2010/main" val="1091566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47</a:t>
            </a:fld>
            <a:endParaRPr lang="zh-CN" altLang="en-US"/>
          </a:p>
        </p:txBody>
      </p:sp>
    </p:spTree>
    <p:extLst>
      <p:ext uri="{BB962C8B-B14F-4D97-AF65-F5344CB8AC3E}">
        <p14:creationId xmlns:p14="http://schemas.microsoft.com/office/powerpoint/2010/main" val="1019726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48</a:t>
            </a:fld>
            <a:endParaRPr lang="zh-CN" altLang="en-US"/>
          </a:p>
        </p:txBody>
      </p:sp>
    </p:spTree>
    <p:extLst>
      <p:ext uri="{BB962C8B-B14F-4D97-AF65-F5344CB8AC3E}">
        <p14:creationId xmlns:p14="http://schemas.microsoft.com/office/powerpoint/2010/main" val="2600252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49</a:t>
            </a:fld>
            <a:endParaRPr lang="zh-CN" altLang="en-US"/>
          </a:p>
        </p:txBody>
      </p:sp>
    </p:spTree>
    <p:extLst>
      <p:ext uri="{BB962C8B-B14F-4D97-AF65-F5344CB8AC3E}">
        <p14:creationId xmlns:p14="http://schemas.microsoft.com/office/powerpoint/2010/main" val="319016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50</a:t>
            </a:fld>
            <a:endParaRPr lang="zh-CN" altLang="en-US"/>
          </a:p>
        </p:txBody>
      </p:sp>
    </p:spTree>
    <p:extLst>
      <p:ext uri="{BB962C8B-B14F-4D97-AF65-F5344CB8AC3E}">
        <p14:creationId xmlns:p14="http://schemas.microsoft.com/office/powerpoint/2010/main" val="3054504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51</a:t>
            </a:fld>
            <a:endParaRPr lang="zh-CN" altLang="en-US"/>
          </a:p>
        </p:txBody>
      </p:sp>
    </p:spTree>
    <p:extLst>
      <p:ext uri="{BB962C8B-B14F-4D97-AF65-F5344CB8AC3E}">
        <p14:creationId xmlns:p14="http://schemas.microsoft.com/office/powerpoint/2010/main" val="3912908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52</a:t>
            </a:fld>
            <a:endParaRPr lang="zh-CN" altLang="en-US"/>
          </a:p>
        </p:txBody>
      </p:sp>
    </p:spTree>
    <p:extLst>
      <p:ext uri="{BB962C8B-B14F-4D97-AF65-F5344CB8AC3E}">
        <p14:creationId xmlns:p14="http://schemas.microsoft.com/office/powerpoint/2010/main" val="875974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53</a:t>
            </a:fld>
            <a:endParaRPr lang="zh-CN" altLang="en-US"/>
          </a:p>
        </p:txBody>
      </p:sp>
    </p:spTree>
    <p:extLst>
      <p:ext uri="{BB962C8B-B14F-4D97-AF65-F5344CB8AC3E}">
        <p14:creationId xmlns:p14="http://schemas.microsoft.com/office/powerpoint/2010/main" val="32356268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54</a:t>
            </a:fld>
            <a:endParaRPr lang="zh-CN" altLang="en-US"/>
          </a:p>
        </p:txBody>
      </p:sp>
    </p:spTree>
    <p:extLst>
      <p:ext uri="{BB962C8B-B14F-4D97-AF65-F5344CB8AC3E}">
        <p14:creationId xmlns:p14="http://schemas.microsoft.com/office/powerpoint/2010/main" val="13409813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55</a:t>
            </a:fld>
            <a:endParaRPr lang="zh-CN" altLang="en-US"/>
          </a:p>
        </p:txBody>
      </p:sp>
    </p:spTree>
    <p:extLst>
      <p:ext uri="{BB962C8B-B14F-4D97-AF65-F5344CB8AC3E}">
        <p14:creationId xmlns:p14="http://schemas.microsoft.com/office/powerpoint/2010/main" val="759818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56</a:t>
            </a:fld>
            <a:endParaRPr lang="zh-CN" altLang="en-US"/>
          </a:p>
        </p:txBody>
      </p:sp>
    </p:spTree>
    <p:extLst>
      <p:ext uri="{BB962C8B-B14F-4D97-AF65-F5344CB8AC3E}">
        <p14:creationId xmlns:p14="http://schemas.microsoft.com/office/powerpoint/2010/main" val="20529634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57</a:t>
            </a:fld>
            <a:endParaRPr lang="zh-CN" altLang="en-US"/>
          </a:p>
        </p:txBody>
      </p:sp>
    </p:spTree>
    <p:extLst>
      <p:ext uri="{BB962C8B-B14F-4D97-AF65-F5344CB8AC3E}">
        <p14:creationId xmlns:p14="http://schemas.microsoft.com/office/powerpoint/2010/main" val="277747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58</a:t>
            </a:fld>
            <a:endParaRPr lang="zh-CN" altLang="en-US"/>
          </a:p>
        </p:txBody>
      </p:sp>
    </p:spTree>
    <p:extLst>
      <p:ext uri="{BB962C8B-B14F-4D97-AF65-F5344CB8AC3E}">
        <p14:creationId xmlns:p14="http://schemas.microsoft.com/office/powerpoint/2010/main" val="3059934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59</a:t>
            </a:fld>
            <a:endParaRPr lang="zh-CN" altLang="en-US"/>
          </a:p>
        </p:txBody>
      </p:sp>
    </p:spTree>
    <p:extLst>
      <p:ext uri="{BB962C8B-B14F-4D97-AF65-F5344CB8AC3E}">
        <p14:creationId xmlns:p14="http://schemas.microsoft.com/office/powerpoint/2010/main" val="153908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60</a:t>
            </a:fld>
            <a:endParaRPr lang="zh-CN" altLang="en-US"/>
          </a:p>
        </p:txBody>
      </p:sp>
    </p:spTree>
    <p:extLst>
      <p:ext uri="{BB962C8B-B14F-4D97-AF65-F5344CB8AC3E}">
        <p14:creationId xmlns:p14="http://schemas.microsoft.com/office/powerpoint/2010/main" val="4526282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61</a:t>
            </a:fld>
            <a:endParaRPr lang="zh-CN" altLang="en-US"/>
          </a:p>
        </p:txBody>
      </p:sp>
    </p:spTree>
    <p:extLst>
      <p:ext uri="{BB962C8B-B14F-4D97-AF65-F5344CB8AC3E}">
        <p14:creationId xmlns:p14="http://schemas.microsoft.com/office/powerpoint/2010/main" val="3986274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62</a:t>
            </a:fld>
            <a:endParaRPr lang="zh-CN" altLang="en-US"/>
          </a:p>
        </p:txBody>
      </p:sp>
    </p:spTree>
    <p:extLst>
      <p:ext uri="{BB962C8B-B14F-4D97-AF65-F5344CB8AC3E}">
        <p14:creationId xmlns:p14="http://schemas.microsoft.com/office/powerpoint/2010/main" val="12197444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63</a:t>
            </a:fld>
            <a:endParaRPr lang="zh-CN" altLang="en-US"/>
          </a:p>
        </p:txBody>
      </p:sp>
    </p:spTree>
    <p:extLst>
      <p:ext uri="{BB962C8B-B14F-4D97-AF65-F5344CB8AC3E}">
        <p14:creationId xmlns:p14="http://schemas.microsoft.com/office/powerpoint/2010/main" val="5066140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64</a:t>
            </a:fld>
            <a:endParaRPr lang="zh-CN" altLang="en-US"/>
          </a:p>
        </p:txBody>
      </p:sp>
    </p:spTree>
    <p:extLst>
      <p:ext uri="{BB962C8B-B14F-4D97-AF65-F5344CB8AC3E}">
        <p14:creationId xmlns:p14="http://schemas.microsoft.com/office/powerpoint/2010/main" val="1532245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65</a:t>
            </a:fld>
            <a:endParaRPr lang="zh-CN" altLang="en-US"/>
          </a:p>
        </p:txBody>
      </p:sp>
    </p:spTree>
    <p:extLst>
      <p:ext uri="{BB962C8B-B14F-4D97-AF65-F5344CB8AC3E}">
        <p14:creationId xmlns:p14="http://schemas.microsoft.com/office/powerpoint/2010/main" val="5417911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66</a:t>
            </a:fld>
            <a:endParaRPr lang="zh-CN" altLang="en-US"/>
          </a:p>
        </p:txBody>
      </p:sp>
    </p:spTree>
    <p:extLst>
      <p:ext uri="{BB962C8B-B14F-4D97-AF65-F5344CB8AC3E}">
        <p14:creationId xmlns:p14="http://schemas.microsoft.com/office/powerpoint/2010/main" val="36173045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67</a:t>
            </a:fld>
            <a:endParaRPr lang="zh-CN" altLang="en-US"/>
          </a:p>
        </p:txBody>
      </p:sp>
    </p:spTree>
    <p:extLst>
      <p:ext uri="{BB962C8B-B14F-4D97-AF65-F5344CB8AC3E}">
        <p14:creationId xmlns:p14="http://schemas.microsoft.com/office/powerpoint/2010/main" val="2425361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68</a:t>
            </a:fld>
            <a:endParaRPr lang="zh-CN" altLang="en-US"/>
          </a:p>
        </p:txBody>
      </p:sp>
    </p:spTree>
    <p:extLst>
      <p:ext uri="{BB962C8B-B14F-4D97-AF65-F5344CB8AC3E}">
        <p14:creationId xmlns:p14="http://schemas.microsoft.com/office/powerpoint/2010/main" val="3639310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69</a:t>
            </a:fld>
            <a:endParaRPr lang="zh-CN" altLang="en-US"/>
          </a:p>
        </p:txBody>
      </p:sp>
    </p:spTree>
    <p:extLst>
      <p:ext uri="{BB962C8B-B14F-4D97-AF65-F5344CB8AC3E}">
        <p14:creationId xmlns:p14="http://schemas.microsoft.com/office/powerpoint/2010/main" val="36393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70</a:t>
            </a:fld>
            <a:endParaRPr lang="zh-CN" altLang="en-US"/>
          </a:p>
        </p:txBody>
      </p:sp>
    </p:spTree>
    <p:extLst>
      <p:ext uri="{BB962C8B-B14F-4D97-AF65-F5344CB8AC3E}">
        <p14:creationId xmlns:p14="http://schemas.microsoft.com/office/powerpoint/2010/main" val="1032612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71</a:t>
            </a:fld>
            <a:endParaRPr lang="zh-CN" altLang="en-US"/>
          </a:p>
        </p:txBody>
      </p:sp>
    </p:spTree>
    <p:extLst>
      <p:ext uri="{BB962C8B-B14F-4D97-AF65-F5344CB8AC3E}">
        <p14:creationId xmlns:p14="http://schemas.microsoft.com/office/powerpoint/2010/main" val="6735075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72</a:t>
            </a:fld>
            <a:endParaRPr lang="zh-CN" altLang="en-US"/>
          </a:p>
        </p:txBody>
      </p:sp>
    </p:spTree>
    <p:extLst>
      <p:ext uri="{BB962C8B-B14F-4D97-AF65-F5344CB8AC3E}">
        <p14:creationId xmlns:p14="http://schemas.microsoft.com/office/powerpoint/2010/main" val="37449675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73</a:t>
            </a:fld>
            <a:endParaRPr lang="zh-CN" altLang="en-US"/>
          </a:p>
        </p:txBody>
      </p:sp>
    </p:spTree>
    <p:extLst>
      <p:ext uri="{BB962C8B-B14F-4D97-AF65-F5344CB8AC3E}">
        <p14:creationId xmlns:p14="http://schemas.microsoft.com/office/powerpoint/2010/main" val="5380503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74</a:t>
            </a:fld>
            <a:endParaRPr lang="zh-CN" altLang="en-US"/>
          </a:p>
        </p:txBody>
      </p:sp>
    </p:spTree>
    <p:extLst>
      <p:ext uri="{BB962C8B-B14F-4D97-AF65-F5344CB8AC3E}">
        <p14:creationId xmlns:p14="http://schemas.microsoft.com/office/powerpoint/2010/main" val="7394640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75</a:t>
            </a:fld>
            <a:endParaRPr lang="zh-CN" altLang="en-US"/>
          </a:p>
        </p:txBody>
      </p:sp>
    </p:spTree>
    <p:extLst>
      <p:ext uri="{BB962C8B-B14F-4D97-AF65-F5344CB8AC3E}">
        <p14:creationId xmlns:p14="http://schemas.microsoft.com/office/powerpoint/2010/main" val="28661429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76</a:t>
            </a:fld>
            <a:endParaRPr lang="zh-CN" altLang="en-US"/>
          </a:p>
        </p:txBody>
      </p:sp>
    </p:spTree>
    <p:extLst>
      <p:ext uri="{BB962C8B-B14F-4D97-AF65-F5344CB8AC3E}">
        <p14:creationId xmlns:p14="http://schemas.microsoft.com/office/powerpoint/2010/main" val="16681239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77</a:t>
            </a:fld>
            <a:endParaRPr lang="zh-CN" altLang="en-US"/>
          </a:p>
        </p:txBody>
      </p:sp>
    </p:spTree>
    <p:extLst>
      <p:ext uri="{BB962C8B-B14F-4D97-AF65-F5344CB8AC3E}">
        <p14:creationId xmlns:p14="http://schemas.microsoft.com/office/powerpoint/2010/main" val="35352175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78</a:t>
            </a:fld>
            <a:endParaRPr lang="zh-CN" altLang="en-US"/>
          </a:p>
        </p:txBody>
      </p:sp>
    </p:spTree>
    <p:extLst>
      <p:ext uri="{BB962C8B-B14F-4D97-AF65-F5344CB8AC3E}">
        <p14:creationId xmlns:p14="http://schemas.microsoft.com/office/powerpoint/2010/main" val="11616181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79</a:t>
            </a:fld>
            <a:endParaRPr lang="zh-CN" altLang="en-US"/>
          </a:p>
        </p:txBody>
      </p:sp>
    </p:spTree>
    <p:extLst>
      <p:ext uri="{BB962C8B-B14F-4D97-AF65-F5344CB8AC3E}">
        <p14:creationId xmlns:p14="http://schemas.microsoft.com/office/powerpoint/2010/main" val="355423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80</a:t>
            </a:fld>
            <a:endParaRPr lang="zh-CN" altLang="en-US"/>
          </a:p>
        </p:txBody>
      </p:sp>
    </p:spTree>
    <p:extLst>
      <p:ext uri="{BB962C8B-B14F-4D97-AF65-F5344CB8AC3E}">
        <p14:creationId xmlns:p14="http://schemas.microsoft.com/office/powerpoint/2010/main" val="13723133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81</a:t>
            </a:fld>
            <a:endParaRPr lang="zh-CN" altLang="en-US"/>
          </a:p>
        </p:txBody>
      </p:sp>
    </p:spTree>
    <p:extLst>
      <p:ext uri="{BB962C8B-B14F-4D97-AF65-F5344CB8AC3E}">
        <p14:creationId xmlns:p14="http://schemas.microsoft.com/office/powerpoint/2010/main" val="18283473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82</a:t>
            </a:fld>
            <a:endParaRPr lang="zh-CN" altLang="en-US"/>
          </a:p>
        </p:txBody>
      </p:sp>
    </p:spTree>
    <p:extLst>
      <p:ext uri="{BB962C8B-B14F-4D97-AF65-F5344CB8AC3E}">
        <p14:creationId xmlns:p14="http://schemas.microsoft.com/office/powerpoint/2010/main" val="34838416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83</a:t>
            </a:fld>
            <a:endParaRPr lang="zh-CN" altLang="en-US"/>
          </a:p>
        </p:txBody>
      </p:sp>
    </p:spTree>
    <p:extLst>
      <p:ext uri="{BB962C8B-B14F-4D97-AF65-F5344CB8AC3E}">
        <p14:creationId xmlns:p14="http://schemas.microsoft.com/office/powerpoint/2010/main" val="8569822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84</a:t>
            </a:fld>
            <a:endParaRPr lang="zh-CN" altLang="en-US"/>
          </a:p>
        </p:txBody>
      </p:sp>
    </p:spTree>
    <p:extLst>
      <p:ext uri="{BB962C8B-B14F-4D97-AF65-F5344CB8AC3E}">
        <p14:creationId xmlns:p14="http://schemas.microsoft.com/office/powerpoint/2010/main" val="1807946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85</a:t>
            </a:fld>
            <a:endParaRPr lang="zh-CN" altLang="en-US"/>
          </a:p>
        </p:txBody>
      </p:sp>
    </p:spTree>
    <p:extLst>
      <p:ext uri="{BB962C8B-B14F-4D97-AF65-F5344CB8AC3E}">
        <p14:creationId xmlns:p14="http://schemas.microsoft.com/office/powerpoint/2010/main" val="41017969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86</a:t>
            </a:fld>
            <a:endParaRPr lang="zh-CN" altLang="en-US"/>
          </a:p>
        </p:txBody>
      </p:sp>
    </p:spTree>
    <p:extLst>
      <p:ext uri="{BB962C8B-B14F-4D97-AF65-F5344CB8AC3E}">
        <p14:creationId xmlns:p14="http://schemas.microsoft.com/office/powerpoint/2010/main" val="36661807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87</a:t>
            </a:fld>
            <a:endParaRPr lang="zh-CN" altLang="en-US"/>
          </a:p>
        </p:txBody>
      </p:sp>
    </p:spTree>
    <p:extLst>
      <p:ext uri="{BB962C8B-B14F-4D97-AF65-F5344CB8AC3E}">
        <p14:creationId xmlns:p14="http://schemas.microsoft.com/office/powerpoint/2010/main" val="9521121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88</a:t>
            </a:fld>
            <a:endParaRPr lang="zh-CN" altLang="en-US"/>
          </a:p>
        </p:txBody>
      </p:sp>
    </p:spTree>
    <p:extLst>
      <p:ext uri="{BB962C8B-B14F-4D97-AF65-F5344CB8AC3E}">
        <p14:creationId xmlns:p14="http://schemas.microsoft.com/office/powerpoint/2010/main" val="17718477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89</a:t>
            </a:fld>
            <a:endParaRPr lang="zh-CN" altLang="en-US"/>
          </a:p>
        </p:txBody>
      </p:sp>
    </p:spTree>
    <p:extLst>
      <p:ext uri="{BB962C8B-B14F-4D97-AF65-F5344CB8AC3E}">
        <p14:creationId xmlns:p14="http://schemas.microsoft.com/office/powerpoint/2010/main" val="218388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a:t>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90</a:t>
            </a:fld>
            <a:endParaRPr lang="zh-CN" altLang="en-US"/>
          </a:p>
        </p:txBody>
      </p:sp>
    </p:spTree>
    <p:extLst>
      <p:ext uri="{BB962C8B-B14F-4D97-AF65-F5344CB8AC3E}">
        <p14:creationId xmlns:p14="http://schemas.microsoft.com/office/powerpoint/2010/main" val="35645689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91</a:t>
            </a:fld>
            <a:endParaRPr lang="zh-CN" altLang="en-US"/>
          </a:p>
        </p:txBody>
      </p:sp>
    </p:spTree>
    <p:extLst>
      <p:ext uri="{BB962C8B-B14F-4D97-AF65-F5344CB8AC3E}">
        <p14:creationId xmlns:p14="http://schemas.microsoft.com/office/powerpoint/2010/main" val="23981957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92</a:t>
            </a:fld>
            <a:endParaRPr lang="zh-CN" altLang="en-US"/>
          </a:p>
        </p:txBody>
      </p:sp>
    </p:spTree>
    <p:extLst>
      <p:ext uri="{BB962C8B-B14F-4D97-AF65-F5344CB8AC3E}">
        <p14:creationId xmlns:p14="http://schemas.microsoft.com/office/powerpoint/2010/main" val="41219075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93</a:t>
            </a:fld>
            <a:endParaRPr lang="zh-CN" altLang="en-US"/>
          </a:p>
        </p:txBody>
      </p:sp>
    </p:spTree>
    <p:extLst>
      <p:ext uri="{BB962C8B-B14F-4D97-AF65-F5344CB8AC3E}">
        <p14:creationId xmlns:p14="http://schemas.microsoft.com/office/powerpoint/2010/main" val="31736134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94</a:t>
            </a:fld>
            <a:endParaRPr lang="zh-CN" altLang="en-US"/>
          </a:p>
        </p:txBody>
      </p:sp>
    </p:spTree>
    <p:extLst>
      <p:ext uri="{BB962C8B-B14F-4D97-AF65-F5344CB8AC3E}">
        <p14:creationId xmlns:p14="http://schemas.microsoft.com/office/powerpoint/2010/main" val="9201434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95</a:t>
            </a:fld>
            <a:endParaRPr lang="zh-CN" altLang="en-US"/>
          </a:p>
        </p:txBody>
      </p:sp>
    </p:spTree>
    <p:extLst>
      <p:ext uri="{BB962C8B-B14F-4D97-AF65-F5344CB8AC3E}">
        <p14:creationId xmlns:p14="http://schemas.microsoft.com/office/powerpoint/2010/main" val="15672219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96</a:t>
            </a:fld>
            <a:endParaRPr lang="zh-CN" altLang="en-US"/>
          </a:p>
        </p:txBody>
      </p:sp>
    </p:spTree>
    <p:extLst>
      <p:ext uri="{BB962C8B-B14F-4D97-AF65-F5344CB8AC3E}">
        <p14:creationId xmlns:p14="http://schemas.microsoft.com/office/powerpoint/2010/main" val="33920034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97</a:t>
            </a:fld>
            <a:endParaRPr lang="zh-CN" altLang="en-US"/>
          </a:p>
        </p:txBody>
      </p:sp>
    </p:spTree>
    <p:extLst>
      <p:ext uri="{BB962C8B-B14F-4D97-AF65-F5344CB8AC3E}">
        <p14:creationId xmlns:p14="http://schemas.microsoft.com/office/powerpoint/2010/main" val="30851364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98</a:t>
            </a:fld>
            <a:endParaRPr lang="zh-CN" altLang="en-US"/>
          </a:p>
        </p:txBody>
      </p:sp>
    </p:spTree>
    <p:extLst>
      <p:ext uri="{BB962C8B-B14F-4D97-AF65-F5344CB8AC3E}">
        <p14:creationId xmlns:p14="http://schemas.microsoft.com/office/powerpoint/2010/main" val="22196174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pPr/>
              <a:t>99</a:t>
            </a:fld>
            <a:endParaRPr lang="zh-CN" altLang="en-US"/>
          </a:p>
        </p:txBody>
      </p:sp>
    </p:spTree>
    <p:extLst>
      <p:ext uri="{BB962C8B-B14F-4D97-AF65-F5344CB8AC3E}">
        <p14:creationId xmlns:p14="http://schemas.microsoft.com/office/powerpoint/2010/main" val="318910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2023/8/30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2023/8/30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pPr/>
              <a:t>2023/8/30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pPr/>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pPr/>
              <a:t>2023/8/30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4"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5" cstate="screen"/>
          <a:srcRect/>
          <a:stretch>
            <a:fillRect/>
          </a:stretch>
        </p:blipFill>
        <p:spPr/>
      </p:pic>
      <p:pic>
        <p:nvPicPr>
          <p:cNvPr id="21" name="图片占位符 20"/>
          <p:cNvPicPr>
            <a:picLocks noGrp="1" noChangeAspect="1"/>
          </p:cNvPicPr>
          <p:nvPr>
            <p:ph type="pic" sz="quarter" idx="10"/>
          </p:nvPr>
        </p:nvPicPr>
        <p:blipFill>
          <a:blip r:embed="rId6"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38" name="组合 37"/>
          <p:cNvGrpSpPr/>
          <p:nvPr/>
        </p:nvGrpSpPr>
        <p:grpSpPr>
          <a:xfrm>
            <a:off x="550545" y="2637155"/>
            <a:ext cx="2639060" cy="601980"/>
            <a:chOff x="602533" y="3311161"/>
            <a:chExt cx="1584325" cy="360000"/>
          </a:xfrm>
        </p:grpSpPr>
        <p:sp>
          <p:nvSpPr>
            <p:cNvPr id="3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02533" y="3398136"/>
              <a:ext cx="1584325" cy="183418"/>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人力资源管理师</a:t>
              </a:r>
            </a:p>
          </p:txBody>
        </p:sp>
      </p:grpSp>
      <p:sp>
        <p:nvSpPr>
          <p:cNvPr id="34" name="文本框 33"/>
          <p:cNvSpPr txBox="1"/>
          <p:nvPr/>
        </p:nvSpPr>
        <p:spPr>
          <a:xfrm>
            <a:off x="1224915" y="4150995"/>
            <a:ext cx="716280" cy="306705"/>
          </a:xfrm>
          <a:prstGeom prst="rect">
            <a:avLst/>
          </a:prstGeom>
          <a:noFill/>
        </p:spPr>
        <p:txBody>
          <a:bodyPr wrap="non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b="0" dirty="0">
                <a:solidFill>
                  <a:schemeClr val="bg1"/>
                </a:solidFill>
              </a:rPr>
              <a:t>育说课</a:t>
            </a:r>
          </a:p>
        </p:txBody>
      </p:sp>
      <p:grpSp>
        <p:nvGrpSpPr>
          <p:cNvPr id="2" name="组合 1"/>
          <p:cNvGrpSpPr/>
          <p:nvPr/>
        </p:nvGrpSpPr>
        <p:grpSpPr>
          <a:xfrm>
            <a:off x="550545" y="3569335"/>
            <a:ext cx="2639060" cy="594360"/>
            <a:chOff x="602533" y="3311161"/>
            <a:chExt cx="1584325" cy="360000"/>
          </a:xfrm>
        </p:grpSpPr>
        <p:sp>
          <p:nvSpPr>
            <p:cNvPr id="3"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劳动关系协调师</a:t>
              </a:r>
            </a:p>
          </p:txBody>
        </p:sp>
      </p:grpSp>
      <p:grpSp>
        <p:nvGrpSpPr>
          <p:cNvPr id="5" name="组合 4"/>
          <p:cNvGrpSpPr/>
          <p:nvPr/>
        </p:nvGrpSpPr>
        <p:grpSpPr>
          <a:xfrm>
            <a:off x="550545" y="4448810"/>
            <a:ext cx="2639060" cy="594360"/>
            <a:chOff x="602533" y="3311161"/>
            <a:chExt cx="1584325" cy="360000"/>
          </a:xfrm>
        </p:grpSpPr>
        <p:sp>
          <p:nvSpPr>
            <p:cNvPr id="6"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中级经济师</a:t>
              </a:r>
            </a:p>
          </p:txBody>
        </p:sp>
      </p:grpSp>
      <p:pic>
        <p:nvPicPr>
          <p:cNvPr id="8" name="图片 7" descr="123456"/>
          <p:cNvPicPr>
            <a:picLocks noChangeAspect="1"/>
          </p:cNvPicPr>
          <p:nvPr/>
        </p:nvPicPr>
        <p:blipFill>
          <a:blip r:embed="rId7" cstate="print"/>
          <a:stretch>
            <a:fillRect/>
          </a:stretch>
        </p:blipFill>
        <p:spPr>
          <a:xfrm>
            <a:off x="460375" y="541020"/>
            <a:ext cx="974090" cy="974090"/>
          </a:xfrm>
          <a:prstGeom prst="rect">
            <a:avLst/>
          </a:prstGeom>
        </p:spPr>
      </p:pic>
      <p:grpSp>
        <p:nvGrpSpPr>
          <p:cNvPr id="9" name="组合 8"/>
          <p:cNvGrpSpPr/>
          <p:nvPr/>
        </p:nvGrpSpPr>
        <p:grpSpPr>
          <a:xfrm>
            <a:off x="550545" y="5372100"/>
            <a:ext cx="2639060" cy="594360"/>
            <a:chOff x="602533" y="3311161"/>
            <a:chExt cx="1584325" cy="360000"/>
          </a:xfrm>
        </p:grpSpPr>
        <p:sp>
          <p:nvSpPr>
            <p:cNvPr id="10" name="矩形: 圆角 29"/>
            <p:cNvSpPr/>
            <p:nvPr/>
          </p:nvSpPr>
          <p:spPr>
            <a:xfrm>
              <a:off x="784522" y="3311161"/>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2533" y="3398136"/>
              <a:ext cx="1584325" cy="185769"/>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1400" dirty="0">
                  <a:solidFill>
                    <a:schemeClr val="bg1"/>
                  </a:solidFill>
                </a:rPr>
                <a:t>学历提升</a:t>
              </a:r>
            </a:p>
          </p:txBody>
        </p:sp>
      </p:grpSp>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289" name="Rectangle 1"/>
          <p:cNvSpPr>
            <a:spLocks noChangeArrowheads="1"/>
          </p:cNvSpPr>
          <p:nvPr/>
        </p:nvSpPr>
        <p:spPr bwMode="auto">
          <a:xfrm>
            <a:off x="692150" y="636601"/>
            <a:ext cx="297549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3.</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人力资源管理与战略规划</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1888032855"/>
              </p:ext>
            </p:extLst>
          </p:nvPr>
        </p:nvGraphicFramePr>
        <p:xfrm>
          <a:off x="692150" y="1298575"/>
          <a:ext cx="10551583" cy="3921825"/>
        </p:xfrm>
        <a:graphic>
          <a:graphicData uri="http://schemas.openxmlformats.org/drawingml/2006/table">
            <a:tbl>
              <a:tblPr/>
              <a:tblGrid>
                <a:gridCol w="2198969">
                  <a:extLst>
                    <a:ext uri="{9D8B030D-6E8A-4147-A177-3AD203B41FA5}">
                      <a16:colId xmlns:a16="http://schemas.microsoft.com/office/drawing/2014/main" val="20000"/>
                    </a:ext>
                  </a:extLst>
                </a:gridCol>
                <a:gridCol w="8352614">
                  <a:extLst>
                    <a:ext uri="{9D8B030D-6E8A-4147-A177-3AD203B41FA5}">
                      <a16:colId xmlns:a16="http://schemas.microsoft.com/office/drawing/2014/main" val="20001"/>
                    </a:ext>
                  </a:extLst>
                </a:gridCol>
              </a:tblGrid>
              <a:tr h="580571">
                <a:tc>
                  <a:txBody>
                    <a:bodyPr/>
                    <a:lstStyle/>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战略规划过程的主要内容</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描述一个组织的终极目标</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评估组织在实现终极目标的过程中可能遇到的各种障碍</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3.</a:t>
                      </a:r>
                      <a:r>
                        <a:rPr lang="zh-CN" sz="1800" b="1" kern="100" dirty="0">
                          <a:solidFill>
                            <a:srgbClr val="002060"/>
                          </a:solidFill>
                          <a:latin typeface="黑体" pitchFamily="49" charset="-122"/>
                          <a:ea typeface="黑体" pitchFamily="49" charset="-122"/>
                          <a:cs typeface="Times New Roman"/>
                        </a:rPr>
                        <a:t>选择有效的方法来帮助组织消除障碍，以实现目标</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4095">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战略规划的主要任务：</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altLang="zh-CN"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确定组织的使命、愿景、价值观以及长期目标，</a:t>
                      </a:r>
                      <a:endParaRPr lang="en-US" alt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altLang="zh-CN"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对组织所面临的外部机会和威胁以及内部优势和劣势进行</a:t>
                      </a:r>
                      <a:r>
                        <a:rPr lang="zh-CN" altLang="en-US" sz="1800" b="1" kern="100" dirty="0">
                          <a:solidFill>
                            <a:srgbClr val="002060"/>
                          </a:solidFill>
                          <a:latin typeface="黑体" pitchFamily="49" charset="-122"/>
                          <a:ea typeface="黑体" pitchFamily="49" charset="-122"/>
                          <a:cs typeface="Times New Roman"/>
                        </a:rPr>
                        <a:t>分析</a:t>
                      </a:r>
                      <a:r>
                        <a:rPr lang="zh-CN" sz="1800" b="1" kern="100" dirty="0">
                          <a:solidFill>
                            <a:srgbClr val="002060"/>
                          </a:solidFill>
                          <a:latin typeface="黑体" pitchFamily="49" charset="-122"/>
                          <a:ea typeface="黑体" pitchFamily="49" charset="-122"/>
                          <a:cs typeface="Times New Roman"/>
                        </a:rPr>
                        <a:t>，确定组织达成使命和长期目标的方式，即做出战略选择，从而阐明组织在追求其目标实现的过程中，将如何分配自己的资源。</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4095">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战略规划过程</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战略规划过程首先要阐明组织的使命、愿景、价值观以及长期目标</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组织必须对自己所处的外部环境以及内部环境进行评估</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3.</a:t>
                      </a:r>
                      <a:r>
                        <a:rPr lang="zh-CN" sz="1800" b="1" kern="100" dirty="0">
                          <a:solidFill>
                            <a:srgbClr val="002060"/>
                          </a:solidFill>
                          <a:latin typeface="黑体" pitchFamily="49" charset="-122"/>
                          <a:ea typeface="黑体" pitchFamily="49" charset="-122"/>
                          <a:cs typeface="Times New Roman"/>
                        </a:rPr>
                        <a:t>组织需要选择有助于组织实现战略目标的总体战略</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2634977-BD89-4F62-B35F-F6E646C1755B}"/>
              </a:ext>
            </a:extLst>
          </p:cNvPr>
          <p:cNvSpPr/>
          <p:nvPr/>
        </p:nvSpPr>
        <p:spPr>
          <a:xfrm>
            <a:off x="894869" y="532901"/>
            <a:ext cx="3557384"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32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薪酬成本预算方法与控制方法</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9B64EE22-A82A-47F3-A0BA-56FE3E6E483E}"/>
              </a:ext>
            </a:extLst>
          </p:cNvPr>
          <p:cNvGraphicFramePr>
            <a:graphicFrameLocks noGrp="1"/>
          </p:cNvGraphicFramePr>
          <p:nvPr>
            <p:extLst>
              <p:ext uri="{D42A27DB-BD31-4B8C-83A1-F6EECF244321}">
                <p14:modId xmlns:p14="http://schemas.microsoft.com/office/powerpoint/2010/main" val="2581545668"/>
              </p:ext>
            </p:extLst>
          </p:nvPr>
        </p:nvGraphicFramePr>
        <p:xfrm>
          <a:off x="958698" y="942453"/>
          <a:ext cx="10412716" cy="4963290"/>
        </p:xfrm>
        <a:graphic>
          <a:graphicData uri="http://schemas.openxmlformats.org/drawingml/2006/table">
            <a:tbl>
              <a:tblPr>
                <a:tableStyleId>{5C22544A-7EE6-4342-B048-85BDC9FD1C3A}</a:tableStyleId>
              </a:tblPr>
              <a:tblGrid>
                <a:gridCol w="1456550">
                  <a:extLst>
                    <a:ext uri="{9D8B030D-6E8A-4147-A177-3AD203B41FA5}">
                      <a16:colId xmlns:a16="http://schemas.microsoft.com/office/drawing/2014/main" val="1473495555"/>
                    </a:ext>
                  </a:extLst>
                </a:gridCol>
                <a:gridCol w="2334305">
                  <a:extLst>
                    <a:ext uri="{9D8B030D-6E8A-4147-A177-3AD203B41FA5}">
                      <a16:colId xmlns:a16="http://schemas.microsoft.com/office/drawing/2014/main" val="3014933196"/>
                    </a:ext>
                  </a:extLst>
                </a:gridCol>
                <a:gridCol w="6621861">
                  <a:extLst>
                    <a:ext uri="{9D8B030D-6E8A-4147-A177-3AD203B41FA5}">
                      <a16:colId xmlns:a16="http://schemas.microsoft.com/office/drawing/2014/main" val="3686744754"/>
                    </a:ext>
                  </a:extLst>
                </a:gridCol>
              </a:tblGrid>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预算方法</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gridSpan="2">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自上而下</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自下而上</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471537550"/>
                  </a:ext>
                </a:extLst>
              </a:tr>
              <a:tr h="0">
                <a:tc rowSpan="5">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控制方法</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．控制雇佣量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雇佣量</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员工数量×工时数量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399152480"/>
                  </a:ext>
                </a:extLst>
              </a:tr>
              <a:tr h="0">
                <a:tc vMerge="1">
                  <a:txBody>
                    <a:bodyPr/>
                    <a:lstStyle/>
                    <a:p>
                      <a:endParaRPr lang="zh-CN" altLang="en-US"/>
                    </a:p>
                  </a:txBody>
                  <a:tcPr/>
                </a:tc>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．控制基本薪酬</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控制加薪的规模（或幅度）、加薪的时间和员工的覆盖面</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891381510"/>
                  </a:ext>
                </a:extLst>
              </a:tr>
              <a:tr h="0">
                <a:tc vMerge="1">
                  <a:txBody>
                    <a:bodyPr/>
                    <a:lstStyle/>
                    <a:p>
                      <a:endParaRPr lang="zh-CN" altLang="en-US"/>
                    </a:p>
                  </a:txBody>
                  <a:tcPr/>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．控制奖金</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控制支付规模、时间和覆盖面，重点利用一次性支付性质来改善成本的可调节幅度。</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739912916"/>
                  </a:ext>
                </a:extLst>
              </a:tr>
              <a:tr h="0">
                <a:tc vMerge="1">
                  <a:txBody>
                    <a:bodyPr/>
                    <a:lstStyle/>
                    <a:p>
                      <a:endParaRPr lang="zh-CN" altLang="en-US"/>
                    </a:p>
                  </a:txBody>
                  <a:tcPr/>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．控制福利支出</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）与基本薪酬联系的福利：随基本薪酬变化而变化，</a:t>
                      </a:r>
                    </a:p>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当基本薪酬一定时，其刚性较大。</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）与基本薪酬无联系的福利：属短期福利项目，数额较小，弹性较小。</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）福利管理费用：有较高的弹性可利用</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939732163"/>
                  </a:ext>
                </a:extLst>
              </a:tr>
              <a:tr h="0">
                <a:tc vMerge="1">
                  <a:txBody>
                    <a:bodyPr/>
                    <a:lstStyle/>
                    <a:p>
                      <a:endParaRPr lang="zh-CN" altLang="en-US"/>
                    </a:p>
                  </a:txBody>
                  <a:tcPr/>
                </a:tc>
                <a:tc gridSpan="2">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．利用适当的薪酬技术手段：工作评价、薪酬调查、薪酬结构、薪酬宽带、计算机辅助管理、最高最低薪酬水平控制、成本分析、薪酬比例比较等薪酬技术手段，来促进或改善薪酬成本的控制</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879519407"/>
                  </a:ext>
                </a:extLst>
              </a:tr>
            </a:tbl>
          </a:graphicData>
        </a:graphic>
      </p:graphicFrame>
    </p:spTree>
    <p:extLst>
      <p:ext uri="{BB962C8B-B14F-4D97-AF65-F5344CB8AC3E}">
        <p14:creationId xmlns:p14="http://schemas.microsoft.com/office/powerpoint/2010/main" val="377864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0B13B2E-537C-486E-9486-B1EF7276C18B}"/>
              </a:ext>
            </a:extLst>
          </p:cNvPr>
          <p:cNvSpPr/>
          <p:nvPr/>
        </p:nvSpPr>
        <p:spPr>
          <a:xfrm>
            <a:off x="820586" y="573121"/>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33</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企业人工成本分析指标</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1263E5D-D68D-4EB6-9AA4-09C4BBCC24DA}"/>
              </a:ext>
            </a:extLst>
          </p:cNvPr>
          <p:cNvGraphicFramePr>
            <a:graphicFrameLocks noGrp="1"/>
          </p:cNvGraphicFramePr>
          <p:nvPr>
            <p:extLst>
              <p:ext uri="{D42A27DB-BD31-4B8C-83A1-F6EECF244321}">
                <p14:modId xmlns:p14="http://schemas.microsoft.com/office/powerpoint/2010/main" val="1719593542"/>
              </p:ext>
            </p:extLst>
          </p:nvPr>
        </p:nvGraphicFramePr>
        <p:xfrm>
          <a:off x="820586" y="991699"/>
          <a:ext cx="10550827" cy="2275905"/>
        </p:xfrm>
        <a:graphic>
          <a:graphicData uri="http://schemas.openxmlformats.org/drawingml/2006/table">
            <a:tbl>
              <a:tblPr>
                <a:tableStyleId>{5C22544A-7EE6-4342-B048-85BDC9FD1C3A}</a:tableStyleId>
              </a:tblPr>
              <a:tblGrid>
                <a:gridCol w="3111866">
                  <a:extLst>
                    <a:ext uri="{9D8B030D-6E8A-4147-A177-3AD203B41FA5}">
                      <a16:colId xmlns:a16="http://schemas.microsoft.com/office/drawing/2014/main" val="3694235803"/>
                    </a:ext>
                  </a:extLst>
                </a:gridCol>
                <a:gridCol w="7438961">
                  <a:extLst>
                    <a:ext uri="{9D8B030D-6E8A-4147-A177-3AD203B41FA5}">
                      <a16:colId xmlns:a16="http://schemas.microsoft.com/office/drawing/2014/main" val="3552488421"/>
                    </a:ext>
                  </a:extLst>
                </a:gridCol>
              </a:tblGrid>
              <a:tr h="0">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人工成本总量指标</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9250" indent="-34925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反映企业人工成本总量水平，能显示员工平均收入的高低，</a:t>
                      </a:r>
                    </a:p>
                    <a:p>
                      <a:pPr marL="349250" indent="-34925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作为劳动力价格信号。</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127998011"/>
                  </a:ext>
                </a:extLst>
              </a:tr>
              <a:tr h="0">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人工成本结构指标</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反映人工成本投入构成的情况与合理性</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623973860"/>
                  </a:ext>
                </a:extLst>
              </a:tr>
              <a:tr h="0">
                <a:tc>
                  <a:txBody>
                    <a:bodyPr/>
                    <a:lstStyle/>
                    <a:p>
                      <a:pPr indent="266700"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人工成本分析比率型指标</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包括劳动生产率、人工费比率、劳动分配率、人工成本占总成本的比重等指标。可以衡量企业对劳动的投入与效益，可寻求最佳的人工成本投入和产出“度”。</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751894476"/>
                  </a:ext>
                </a:extLst>
              </a:tr>
            </a:tbl>
          </a:graphicData>
        </a:graphic>
      </p:graphicFrame>
    </p:spTree>
    <p:extLst>
      <p:ext uri="{BB962C8B-B14F-4D97-AF65-F5344CB8AC3E}">
        <p14:creationId xmlns:p14="http://schemas.microsoft.com/office/powerpoint/2010/main" val="427065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2CEA1870-A0B9-4489-8494-9785169B0C94}"/>
              </a:ext>
            </a:extLst>
          </p:cNvPr>
          <p:cNvSpPr/>
          <p:nvPr/>
        </p:nvSpPr>
        <p:spPr>
          <a:xfrm>
            <a:off x="2869520" y="2593480"/>
            <a:ext cx="5279009" cy="769441"/>
          </a:xfrm>
          <a:prstGeom prst="rect">
            <a:avLst/>
          </a:prstGeom>
        </p:spPr>
        <p:txBody>
          <a:bodyPr wrap="none">
            <a:spAutoFit/>
          </a:bodyPr>
          <a:lstStyle/>
          <a:p>
            <a:r>
              <a:rPr lang="zh-CN" altLang="en-US" sz="4400" b="1" kern="100" dirty="0">
                <a:solidFill>
                  <a:srgbClr val="002060"/>
                </a:solidFill>
                <a:latin typeface="黑体" pitchFamily="49" charset="-122"/>
                <a:ea typeface="黑体" pitchFamily="49" charset="-122"/>
                <a:cs typeface="Times New Roman" panose="02020603050405020304" pitchFamily="18" charset="0"/>
              </a:rPr>
              <a:t>第九章  培训与开发</a:t>
            </a:r>
            <a:endParaRPr lang="zh-CN" altLang="en-US" sz="4400"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3483517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194" name="Picture 2" descr="C:\Users\samsung\Desktop\第二部分 导图\图第九章.png"/>
          <p:cNvPicPr>
            <a:picLocks noChangeAspect="1" noChangeArrowheads="1"/>
          </p:cNvPicPr>
          <p:nvPr/>
        </p:nvPicPr>
        <p:blipFill>
          <a:blip r:embed="rId4" cstate="print"/>
          <a:srcRect/>
          <a:stretch>
            <a:fillRect/>
          </a:stretch>
        </p:blipFill>
        <p:spPr bwMode="auto">
          <a:xfrm>
            <a:off x="692150" y="575734"/>
            <a:ext cx="10837863" cy="5877454"/>
          </a:xfrm>
          <a:prstGeom prst="rect">
            <a:avLst/>
          </a:prstGeom>
          <a:noFill/>
        </p:spPr>
      </p:pic>
    </p:spTree>
    <p:extLst>
      <p:ext uri="{BB962C8B-B14F-4D97-AF65-F5344CB8AC3E}">
        <p14:creationId xmlns:p14="http://schemas.microsoft.com/office/powerpoint/2010/main" val="3483517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4C4CC7A-B3F3-4C5F-B9D4-ABFE522764EB}"/>
              </a:ext>
            </a:extLst>
          </p:cNvPr>
          <p:cNvSpPr/>
          <p:nvPr/>
        </p:nvSpPr>
        <p:spPr>
          <a:xfrm>
            <a:off x="1191024" y="569205"/>
            <a:ext cx="2510624"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培训与开发决策分析</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AD7AD53D-8C9E-435C-B4D6-C84E79FB53EB}"/>
              </a:ext>
            </a:extLst>
          </p:cNvPr>
          <p:cNvGraphicFramePr>
            <a:graphicFrameLocks noGrp="1"/>
          </p:cNvGraphicFramePr>
          <p:nvPr>
            <p:extLst>
              <p:ext uri="{D42A27DB-BD31-4B8C-83A1-F6EECF244321}">
                <p14:modId xmlns:p14="http://schemas.microsoft.com/office/powerpoint/2010/main" val="3109303683"/>
              </p:ext>
            </p:extLst>
          </p:nvPr>
        </p:nvGraphicFramePr>
        <p:xfrm>
          <a:off x="1040764" y="1139242"/>
          <a:ext cx="10330649" cy="1581595"/>
        </p:xfrm>
        <a:graphic>
          <a:graphicData uri="http://schemas.openxmlformats.org/drawingml/2006/table">
            <a:tbl>
              <a:tblPr>
                <a:tableStyleId>{5C22544A-7EE6-4342-B048-85BDC9FD1C3A}</a:tableStyleId>
              </a:tblPr>
              <a:tblGrid>
                <a:gridCol w="10330649">
                  <a:extLst>
                    <a:ext uri="{9D8B030D-6E8A-4147-A177-3AD203B41FA5}">
                      <a16:colId xmlns:a16="http://schemas.microsoft.com/office/drawing/2014/main" val="3329287704"/>
                    </a:ext>
                  </a:extLst>
                </a:gridCol>
              </a:tblGrid>
              <a:tr h="232764">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考虑因素：支出</a:t>
                      </a:r>
                      <a:r>
                        <a:rPr lang="en-US" sz="1800" b="1" kern="100" dirty="0">
                          <a:solidFill>
                            <a:srgbClr val="002060"/>
                          </a:solidFill>
                          <a:effectLst/>
                          <a:latin typeface="黑体" panose="02010609060101010101" pitchFamily="49" charset="-122"/>
                          <a:ea typeface="黑体" panose="02010609060101010101" pitchFamily="49" charset="-122"/>
                        </a:rPr>
                        <a:t>C</a:t>
                      </a:r>
                      <a:r>
                        <a:rPr lang="zh-CN" sz="1800" b="1" kern="100" dirty="0">
                          <a:solidFill>
                            <a:srgbClr val="002060"/>
                          </a:solidFill>
                          <a:effectLst/>
                          <a:latin typeface="黑体" panose="02010609060101010101" pitchFamily="49" charset="-122"/>
                          <a:ea typeface="黑体" panose="02010609060101010101" pitchFamily="49" charset="-122"/>
                        </a:rPr>
                        <a:t>、收益</a:t>
                      </a:r>
                      <a:r>
                        <a:rPr lang="en-US" sz="1800" b="1" kern="100" dirty="0">
                          <a:solidFill>
                            <a:srgbClr val="002060"/>
                          </a:solidFill>
                          <a:effectLst/>
                          <a:latin typeface="黑体" panose="02010609060101010101" pitchFamily="49" charset="-122"/>
                          <a:ea typeface="黑体" panose="02010609060101010101" pitchFamily="49" charset="-122"/>
                        </a:rPr>
                        <a:t>B</a:t>
                      </a:r>
                      <a:r>
                        <a:rPr lang="zh-CN" sz="1800" b="1" kern="100" dirty="0">
                          <a:solidFill>
                            <a:srgbClr val="002060"/>
                          </a:solidFill>
                          <a:effectLst/>
                          <a:latin typeface="黑体" panose="02010609060101010101" pitchFamily="49" charset="-122"/>
                          <a:ea typeface="黑体" panose="02010609060101010101" pitchFamily="49" charset="-122"/>
                        </a:rPr>
                        <a:t>、加薪</a:t>
                      </a:r>
                      <a:r>
                        <a:rPr lang="en-US" sz="1800" b="1" kern="100" dirty="0">
                          <a:solidFill>
                            <a:srgbClr val="002060"/>
                          </a:solidFill>
                          <a:effectLst/>
                          <a:latin typeface="黑体" panose="02010609060101010101" pitchFamily="49" charset="-122"/>
                          <a:ea typeface="黑体" panose="02010609060101010101" pitchFamily="49" charset="-122"/>
                        </a:rPr>
                        <a:t>S</a:t>
                      </a: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只有</a:t>
                      </a:r>
                      <a:r>
                        <a:rPr lang="en-US" sz="1800" b="1" u="sng" kern="100" dirty="0">
                          <a:solidFill>
                            <a:srgbClr val="002060"/>
                          </a:solidFill>
                          <a:effectLst/>
                          <a:latin typeface="黑体" panose="02010609060101010101" pitchFamily="49" charset="-122"/>
                          <a:ea typeface="黑体" panose="02010609060101010101" pitchFamily="49" charset="-122"/>
                        </a:rPr>
                        <a:t>B-S&gt;C</a:t>
                      </a:r>
                      <a:r>
                        <a:rPr lang="zh-CN" sz="1800" b="1" u="sng" kern="100" dirty="0">
                          <a:solidFill>
                            <a:srgbClr val="002060"/>
                          </a:solidFill>
                          <a:effectLst/>
                          <a:latin typeface="黑体" panose="02010609060101010101" pitchFamily="49" charset="-122"/>
                          <a:ea typeface="黑体" panose="02010609060101010101" pitchFamily="49" charset="-122"/>
                        </a:rPr>
                        <a:t>时，才会提高组织的收益。</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影响培训与开发利润的因素：</a:t>
                      </a:r>
                      <a:r>
                        <a:rPr lang="en-US" altLang="zh-CN"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受训员工可能的服务年数；</a:t>
                      </a:r>
                      <a:r>
                        <a:rPr lang="en-US" altLang="zh-CN"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受训员工技能可能提高的程度；</a:t>
                      </a:r>
                      <a:r>
                        <a:rPr lang="en-US" altLang="zh-CN"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受训员工的努力程度和对组织的忠诚度。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08188868"/>
                  </a:ext>
                </a:extLst>
              </a:tr>
            </a:tbl>
          </a:graphicData>
        </a:graphic>
      </p:graphicFrame>
      <p:sp>
        <p:nvSpPr>
          <p:cNvPr id="8" name="矩形 7">
            <a:extLst>
              <a:ext uri="{FF2B5EF4-FFF2-40B4-BE49-F238E27FC236}">
                <a16:creationId xmlns:a16="http://schemas.microsoft.com/office/drawing/2014/main" id="{67F7C8C7-3480-4CFF-8950-2E9A8F24AE7A}"/>
              </a:ext>
            </a:extLst>
          </p:cNvPr>
          <p:cNvSpPr/>
          <p:nvPr/>
        </p:nvSpPr>
        <p:spPr>
          <a:xfrm>
            <a:off x="958698" y="2685956"/>
            <a:ext cx="3709670"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培训与开发的组织体系与管理</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EDF9012F-E364-4C71-823B-D10C7D75E593}"/>
              </a:ext>
            </a:extLst>
          </p:cNvPr>
          <p:cNvGraphicFramePr>
            <a:graphicFrameLocks noGrp="1"/>
          </p:cNvGraphicFramePr>
          <p:nvPr>
            <p:extLst>
              <p:ext uri="{D42A27DB-BD31-4B8C-83A1-F6EECF244321}">
                <p14:modId xmlns:p14="http://schemas.microsoft.com/office/powerpoint/2010/main" val="634059492"/>
              </p:ext>
            </p:extLst>
          </p:nvPr>
        </p:nvGraphicFramePr>
        <p:xfrm>
          <a:off x="1040763" y="3225744"/>
          <a:ext cx="10330649" cy="3034540"/>
        </p:xfrm>
        <a:graphic>
          <a:graphicData uri="http://schemas.openxmlformats.org/drawingml/2006/table">
            <a:tbl>
              <a:tblPr>
                <a:tableStyleId>{5C22544A-7EE6-4342-B048-85BDC9FD1C3A}</a:tableStyleId>
              </a:tblPr>
              <a:tblGrid>
                <a:gridCol w="3566748">
                  <a:extLst>
                    <a:ext uri="{9D8B030D-6E8A-4147-A177-3AD203B41FA5}">
                      <a16:colId xmlns:a16="http://schemas.microsoft.com/office/drawing/2014/main" val="3836878594"/>
                    </a:ext>
                  </a:extLst>
                </a:gridCol>
                <a:gridCol w="6763901">
                  <a:extLst>
                    <a:ext uri="{9D8B030D-6E8A-4147-A177-3AD203B41FA5}">
                      <a16:colId xmlns:a16="http://schemas.microsoft.com/office/drawing/2014/main" val="4085186331"/>
                    </a:ext>
                  </a:extLst>
                </a:gridCol>
              </a:tblGrid>
              <a:tr h="0">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中小型组织</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不需要设置专门的机构</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867076791"/>
                  </a:ext>
                </a:extLst>
              </a:tr>
              <a:tr h="0">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大型组织</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）一般设置专业的机构</a:t>
                      </a:r>
                      <a:endParaRPr lang="en-US" altLang="zh-CN" sz="1800" b="1" u="none"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）设置模式</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其一，隶属于人力资源部，是其中的一个部门；</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其二，与人力资源部并列，是一个独立的部门。</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832882480"/>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大型的实行分权化管理的组织</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建立企业大学</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企业大学是独立的培训与开发机构的一种扩大发展模式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1335076"/>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管理责任</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最终落实在直线经理身上</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42982245"/>
                  </a:ext>
                </a:extLst>
              </a:tr>
            </a:tbl>
          </a:graphicData>
        </a:graphic>
      </p:graphicFrame>
    </p:spTree>
    <p:extLst>
      <p:ext uri="{BB962C8B-B14F-4D97-AF65-F5344CB8AC3E}">
        <p14:creationId xmlns:p14="http://schemas.microsoft.com/office/powerpoint/2010/main" val="363565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7F7C8C7-3480-4CFF-8950-2E9A8F24AE7A}"/>
              </a:ext>
            </a:extLst>
          </p:cNvPr>
          <p:cNvSpPr/>
          <p:nvPr/>
        </p:nvSpPr>
        <p:spPr>
          <a:xfrm>
            <a:off x="692150" y="577155"/>
            <a:ext cx="3012363" cy="507831"/>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培训与开发部门的职能</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EDF9012F-E364-4C71-823B-D10C7D75E593}"/>
              </a:ext>
            </a:extLst>
          </p:cNvPr>
          <p:cNvGraphicFramePr>
            <a:graphicFrameLocks noGrp="1"/>
          </p:cNvGraphicFramePr>
          <p:nvPr>
            <p:extLst>
              <p:ext uri="{D42A27DB-BD31-4B8C-83A1-F6EECF244321}">
                <p14:modId xmlns:p14="http://schemas.microsoft.com/office/powerpoint/2010/main" val="3413962593"/>
              </p:ext>
            </p:extLst>
          </p:nvPr>
        </p:nvGraphicFramePr>
        <p:xfrm>
          <a:off x="692150" y="1066800"/>
          <a:ext cx="10837863" cy="4050475"/>
        </p:xfrm>
        <a:graphic>
          <a:graphicData uri="http://schemas.openxmlformats.org/drawingml/2006/table">
            <a:tbl>
              <a:tblPr>
                <a:tableStyleId>{5C22544A-7EE6-4342-B048-85BDC9FD1C3A}</a:tableStyleId>
              </a:tblPr>
              <a:tblGrid>
                <a:gridCol w="10837863">
                  <a:extLst>
                    <a:ext uri="{9D8B030D-6E8A-4147-A177-3AD203B41FA5}">
                      <a16:colId xmlns:a16="http://schemas.microsoft.com/office/drawing/2014/main" val="3836878594"/>
                    </a:ext>
                  </a:extLst>
                </a:gridCol>
              </a:tblGrid>
              <a:tr h="0">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1.</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制定支持企业经营战略的培训开发战略</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2.</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分析和明确公司和各类职位、各级各类人员的培训与开发的需要</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3.</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形成如何满足这些需要的建议和计划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4.</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制定企业年度的培训与开发计划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5.</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制定年度培训与开发预算</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6.</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确定企业内部和外部的培训与开发资源</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7.</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实施各类培训与开发计划，具体安排各种培训与开发课程或活动</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8.</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帮助和指导员工个人职业发展计划</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9.</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管理好员工培训与开发的档案</a:t>
                      </a:r>
                      <a:endParaRPr lang="en-US" altLang="zh-CN" sz="1800" b="1" kern="100" dirty="0">
                        <a:solidFill>
                          <a:srgbClr val="002060"/>
                        </a:solidFill>
                        <a:effectLst/>
                        <a:latin typeface="黑体" panose="02010609060101010101" pitchFamily="49" charset="-122"/>
                        <a:ea typeface="黑体" panose="02010609060101010101" pitchFamily="49" charset="-122"/>
                        <a:cs typeface="+mn-cs"/>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mn-cs"/>
                        </a:rPr>
                        <a:t>10.</a:t>
                      </a:r>
                      <a:r>
                        <a:rPr lang="zh-CN" altLang="en-US" sz="1800" b="1" kern="100" dirty="0">
                          <a:solidFill>
                            <a:srgbClr val="002060"/>
                          </a:solidFill>
                          <a:effectLst/>
                          <a:latin typeface="黑体" panose="02010609060101010101" pitchFamily="49" charset="-122"/>
                          <a:ea typeface="黑体" panose="02010609060101010101" pitchFamily="49" charset="-122"/>
                          <a:cs typeface="+mn-cs"/>
                        </a:rPr>
                        <a:t>维护培训与开发的场地和设施，充分开发与利用各类培训与开发的资源</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867076791"/>
                  </a:ext>
                </a:extLst>
              </a:tr>
            </a:tbl>
          </a:graphicData>
        </a:graphic>
      </p:graphicFrame>
    </p:spTree>
    <p:extLst>
      <p:ext uri="{BB962C8B-B14F-4D97-AF65-F5344CB8AC3E}">
        <p14:creationId xmlns:p14="http://schemas.microsoft.com/office/powerpoint/2010/main" val="363565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90380B3-203D-493A-AD87-4E631012B751}"/>
              </a:ext>
            </a:extLst>
          </p:cNvPr>
          <p:cNvSpPr/>
          <p:nvPr/>
        </p:nvSpPr>
        <p:spPr>
          <a:xfrm>
            <a:off x="979805" y="469582"/>
            <a:ext cx="285847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培训与开发效果的评估</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7AC61FFA-F994-4871-BFD5-D18683379D4A}"/>
              </a:ext>
            </a:extLst>
          </p:cNvPr>
          <p:cNvGraphicFramePr>
            <a:graphicFrameLocks noGrp="1"/>
          </p:cNvGraphicFramePr>
          <p:nvPr>
            <p:extLst>
              <p:ext uri="{D42A27DB-BD31-4B8C-83A1-F6EECF244321}">
                <p14:modId xmlns:p14="http://schemas.microsoft.com/office/powerpoint/2010/main" val="3521822335"/>
              </p:ext>
            </p:extLst>
          </p:nvPr>
        </p:nvGraphicFramePr>
        <p:xfrm>
          <a:off x="787154" y="868240"/>
          <a:ext cx="10617692" cy="5623576"/>
        </p:xfrm>
        <a:graphic>
          <a:graphicData uri="http://schemas.openxmlformats.org/drawingml/2006/table">
            <a:tbl>
              <a:tblPr>
                <a:tableStyleId>{5C22544A-7EE6-4342-B048-85BDC9FD1C3A}</a:tableStyleId>
              </a:tblPr>
              <a:tblGrid>
                <a:gridCol w="1447059">
                  <a:extLst>
                    <a:ext uri="{9D8B030D-6E8A-4147-A177-3AD203B41FA5}">
                      <a16:colId xmlns:a16="http://schemas.microsoft.com/office/drawing/2014/main" val="762991038"/>
                    </a:ext>
                  </a:extLst>
                </a:gridCol>
                <a:gridCol w="1482379">
                  <a:extLst>
                    <a:ext uri="{9D8B030D-6E8A-4147-A177-3AD203B41FA5}">
                      <a16:colId xmlns:a16="http://schemas.microsoft.com/office/drawing/2014/main" val="2366388953"/>
                    </a:ext>
                  </a:extLst>
                </a:gridCol>
                <a:gridCol w="2828106">
                  <a:extLst>
                    <a:ext uri="{9D8B030D-6E8A-4147-A177-3AD203B41FA5}">
                      <a16:colId xmlns:a16="http://schemas.microsoft.com/office/drawing/2014/main" val="158889823"/>
                    </a:ext>
                  </a:extLst>
                </a:gridCol>
                <a:gridCol w="4860148">
                  <a:extLst>
                    <a:ext uri="{9D8B030D-6E8A-4147-A177-3AD203B41FA5}">
                      <a16:colId xmlns:a16="http://schemas.microsoft.com/office/drawing/2014/main" val="1100657804"/>
                    </a:ext>
                  </a:extLst>
                </a:gridCol>
              </a:tblGrid>
              <a:tr h="637376">
                <a:tc rowSpan="5">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 </a:t>
                      </a:r>
                      <a:endParaRPr lang="zh-CN" sz="11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 </a:t>
                      </a:r>
                      <a:endParaRPr lang="zh-CN" sz="11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（一）评估内容</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kern="100">
                          <a:solidFill>
                            <a:srgbClr val="002060"/>
                          </a:solidFill>
                          <a:effectLst/>
                          <a:latin typeface="黑体" panose="02010609060101010101" pitchFamily="49" charset="-122"/>
                          <a:ea typeface="黑体" panose="02010609060101010101" pitchFamily="49" charset="-122"/>
                        </a:rPr>
                        <a:t>反应评估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u="sng" kern="100">
                          <a:solidFill>
                            <a:srgbClr val="002060"/>
                          </a:solidFill>
                          <a:effectLst/>
                          <a:latin typeface="黑体" panose="02010609060101010101" pitchFamily="49" charset="-122"/>
                          <a:ea typeface="黑体" panose="02010609060101010101" pitchFamily="49" charset="-122"/>
                        </a:rPr>
                        <a:t>重点：评估受训人员对培训与开发的主观感受和看法</a:t>
                      </a:r>
                      <a:endParaRPr lang="zh-CN" sz="11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u="sng" kern="100">
                          <a:solidFill>
                            <a:srgbClr val="002060"/>
                          </a:solidFill>
                          <a:effectLst/>
                          <a:latin typeface="黑体" panose="02010609060101010101" pitchFamily="49" charset="-122"/>
                          <a:ea typeface="黑体" panose="02010609060101010101" pitchFamily="49" charset="-122"/>
                        </a:rPr>
                        <a:t>优点：易于进行，也是最基本、最常用的评估方式</a:t>
                      </a:r>
                      <a:endParaRPr lang="zh-CN" sz="11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(3)</a:t>
                      </a:r>
                      <a:r>
                        <a:rPr lang="zh-CN" sz="1100" b="1" kern="100">
                          <a:solidFill>
                            <a:srgbClr val="002060"/>
                          </a:solidFill>
                          <a:effectLst/>
                          <a:latin typeface="黑体" panose="02010609060101010101" pitchFamily="49" charset="-122"/>
                          <a:ea typeface="黑体" panose="02010609060101010101" pitchFamily="49" charset="-122"/>
                        </a:rPr>
                        <a:t>通常采用访谈、问卷调查等方法，其中</a:t>
                      </a:r>
                      <a:r>
                        <a:rPr lang="zh-CN" sz="1100" b="1" u="sng" kern="100">
                          <a:solidFill>
                            <a:srgbClr val="002060"/>
                          </a:solidFill>
                          <a:effectLst/>
                          <a:latin typeface="黑体" panose="02010609060101010101" pitchFamily="49" charset="-122"/>
                          <a:ea typeface="黑体" panose="02010609060101010101" pitchFamily="49" charset="-122"/>
                        </a:rPr>
                        <a:t>问卷调查法应用最为普遍</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重点：评估受训人员对培训与开发的主观感受和看法</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优点：易于进行，也是最基本、最常用的评估方式</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kern="100">
                          <a:solidFill>
                            <a:srgbClr val="002060"/>
                          </a:solidFill>
                          <a:effectLst/>
                          <a:latin typeface="黑体" panose="02010609060101010101" pitchFamily="49" charset="-122"/>
                          <a:ea typeface="黑体" panose="02010609060101010101" pitchFamily="49" charset="-122"/>
                        </a:rPr>
                        <a:t>通常采用访谈、问卷调查等方法，其中</a:t>
                      </a:r>
                      <a:r>
                        <a:rPr lang="zh-CN" sz="900" b="1" u="sng" kern="100">
                          <a:solidFill>
                            <a:srgbClr val="002060"/>
                          </a:solidFill>
                          <a:effectLst/>
                          <a:latin typeface="黑体" panose="02010609060101010101" pitchFamily="49" charset="-122"/>
                          <a:ea typeface="黑体" panose="02010609060101010101" pitchFamily="49" charset="-122"/>
                        </a:rPr>
                        <a:t>问卷调查法应用最为普遍</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3325781333"/>
                  </a:ext>
                </a:extLst>
              </a:tr>
              <a:tr h="426329">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kern="100">
                          <a:solidFill>
                            <a:srgbClr val="002060"/>
                          </a:solidFill>
                          <a:effectLst/>
                          <a:latin typeface="黑体" panose="02010609060101010101" pitchFamily="49" charset="-122"/>
                          <a:ea typeface="黑体" panose="02010609060101010101" pitchFamily="49" charset="-122"/>
                        </a:rPr>
                        <a:t>学习评估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u="sng" kern="100" dirty="0">
                          <a:solidFill>
                            <a:srgbClr val="002060"/>
                          </a:solidFill>
                          <a:effectLst/>
                          <a:latin typeface="黑体" panose="02010609060101010101" pitchFamily="49" charset="-122"/>
                          <a:ea typeface="黑体" panose="02010609060101010101" pitchFamily="49" charset="-122"/>
                        </a:rPr>
                        <a:t>主要内容：在知识、技能或态度是有了提高或改变</a:t>
                      </a:r>
                      <a:endParaRPr lang="zh-CN" sz="1100" b="1" kern="100" dirty="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kern="100" dirty="0">
                          <a:solidFill>
                            <a:srgbClr val="002060"/>
                          </a:solidFill>
                          <a:effectLst/>
                          <a:latin typeface="黑体" panose="02010609060101010101" pitchFamily="49" charset="-122"/>
                          <a:ea typeface="黑体" panose="02010609060101010101" pitchFamily="49" charset="-122"/>
                        </a:rPr>
                        <a:t>测试方式：</a:t>
                      </a:r>
                      <a:r>
                        <a:rPr lang="zh-CN" sz="1100" b="1" u="sng" kern="100" dirty="0">
                          <a:solidFill>
                            <a:srgbClr val="002060"/>
                          </a:solidFill>
                          <a:effectLst/>
                          <a:latin typeface="黑体" panose="02010609060101010101" pitchFamily="49" charset="-122"/>
                          <a:ea typeface="黑体" panose="02010609060101010101" pitchFamily="49" charset="-122"/>
                        </a:rPr>
                        <a:t>知识通过笔试测试、技能通过实际操作、态度采用自我评价的态度量表。</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主要内容：在知识、技能或态度是有了提高或改变</a:t>
                      </a:r>
                      <a:endParaRPr lang="zh-CN" sz="900" b="1" kern="10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kern="100">
                          <a:solidFill>
                            <a:srgbClr val="002060"/>
                          </a:solidFill>
                          <a:effectLst/>
                          <a:latin typeface="黑体" panose="02010609060101010101" pitchFamily="49" charset="-122"/>
                          <a:ea typeface="黑体" panose="02010609060101010101" pitchFamily="49" charset="-122"/>
                        </a:rPr>
                        <a:t>测试方式：</a:t>
                      </a:r>
                      <a:r>
                        <a:rPr lang="zh-CN" sz="900" b="1" u="sng" kern="100">
                          <a:solidFill>
                            <a:srgbClr val="002060"/>
                          </a:solidFill>
                          <a:effectLst/>
                          <a:latin typeface="黑体" panose="02010609060101010101" pitchFamily="49" charset="-122"/>
                          <a:ea typeface="黑体" panose="02010609060101010101" pitchFamily="49" charset="-122"/>
                        </a:rPr>
                        <a:t>知识通过笔试测试、技能通过实际操作、态度采用</a:t>
                      </a:r>
                      <a:endParaRPr lang="zh-CN" sz="900" b="1" kern="100">
                        <a:solidFill>
                          <a:srgbClr val="002060"/>
                        </a:solidFill>
                        <a:effectLst/>
                        <a:latin typeface="黑体" panose="02010609060101010101" pitchFamily="49" charset="-122"/>
                        <a:ea typeface="黑体" panose="02010609060101010101" pitchFamily="49" charset="-122"/>
                      </a:endParaRPr>
                    </a:p>
                    <a:p>
                      <a:pPr marL="1047750" indent="-104775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自我评价的态度量表。</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2321043944"/>
                  </a:ext>
                </a:extLst>
              </a:tr>
              <a:tr h="869518">
                <a:tc vMerge="1">
                  <a:txBody>
                    <a:bodyPr/>
                    <a:lstStyle/>
                    <a:p>
                      <a:endParaRPr lang="zh-CN" altLang="en-US"/>
                    </a:p>
                  </a:txBody>
                  <a:tcPr/>
                </a:tc>
                <a:tc>
                  <a:txBody>
                    <a:bodyPr/>
                    <a:lstStyle/>
                    <a:p>
                      <a:pPr indent="2667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工作行为评估</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u="sng" kern="100" dirty="0">
                          <a:solidFill>
                            <a:srgbClr val="002060"/>
                          </a:solidFill>
                          <a:effectLst/>
                          <a:latin typeface="黑体" panose="02010609060101010101" pitchFamily="49" charset="-122"/>
                          <a:ea typeface="黑体" panose="02010609060101010101" pitchFamily="49" charset="-122"/>
                        </a:rPr>
                        <a:t>重点：评价是否带来了受训人员行为上的改变，以及受训人员把所学的运用到工作上的程度</a:t>
                      </a:r>
                      <a:r>
                        <a:rPr lang="en-US" sz="1100" b="1" u="sng" kern="100" dirty="0">
                          <a:solidFill>
                            <a:srgbClr val="002060"/>
                          </a:solidFill>
                          <a:effectLst/>
                          <a:latin typeface="黑体" panose="02010609060101010101" pitchFamily="49" charset="-122"/>
                          <a:ea typeface="黑体" panose="02010609060101010101" pitchFamily="49" charset="-122"/>
                        </a:rPr>
                        <a:t>.</a:t>
                      </a:r>
                      <a:endParaRPr lang="zh-CN" sz="1100" b="1" kern="100" dirty="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它是效果评估中一项重要的内容，可以直接反映培训与开发的效果，也是组织高管层和直接主管特别关心的。</a:t>
                      </a:r>
                      <a:endParaRPr lang="zh-CN" sz="1100" b="1" kern="100" dirty="0">
                        <a:solidFill>
                          <a:srgbClr val="002060"/>
                        </a:solidFill>
                        <a:effectLst/>
                        <a:latin typeface="黑体" panose="02010609060101010101" pitchFamily="49" charset="-122"/>
                        <a:ea typeface="黑体" panose="02010609060101010101" pitchFamily="49" charset="-122"/>
                      </a:endParaRPr>
                    </a:p>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方法：面谈、直接观察、绩效检测、行为评价量表等，其中</a:t>
                      </a:r>
                      <a:r>
                        <a:rPr lang="zh-CN" sz="1100" b="1" u="sng" kern="100" dirty="0">
                          <a:solidFill>
                            <a:srgbClr val="002060"/>
                          </a:solidFill>
                          <a:effectLst/>
                          <a:latin typeface="黑体" panose="02010609060101010101" pitchFamily="49" charset="-122"/>
                          <a:ea typeface="黑体" panose="02010609060101010101" pitchFamily="49" charset="-122"/>
                        </a:rPr>
                        <a:t>行为评价量表是最常用的方法</a:t>
                      </a:r>
                      <a:r>
                        <a:rPr lang="zh-CN" sz="1100" b="1" kern="100" dirty="0">
                          <a:solidFill>
                            <a:srgbClr val="002060"/>
                          </a:solidFill>
                          <a:effectLst/>
                          <a:latin typeface="黑体" panose="02010609060101010101" pitchFamily="49" charset="-122"/>
                          <a:ea typeface="黑体" panose="02010609060101010101" pitchFamily="49" charset="-122"/>
                        </a:rPr>
                        <a:t>。</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重点：评价是否带来了受训人员行为上的改变，以及受训人员</a:t>
                      </a:r>
                      <a:endParaRPr lang="zh-CN" sz="900" b="1" kern="100">
                        <a:solidFill>
                          <a:srgbClr val="002060"/>
                        </a:solidFill>
                        <a:effectLst/>
                        <a:latin typeface="黑体" panose="02010609060101010101" pitchFamily="49" charset="-122"/>
                        <a:ea typeface="黑体" panose="02010609060101010101" pitchFamily="49" charset="-122"/>
                      </a:endParaRPr>
                    </a:p>
                    <a:p>
                      <a:pPr marL="771525" indent="-771525"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把所学的运用到工作上的程度</a:t>
                      </a:r>
                      <a:r>
                        <a:rPr lang="en-US"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marL="279400" indent="-2794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它是效果评估中一项重要的内容，可以直接反映培训与开发的</a:t>
                      </a:r>
                      <a:endParaRPr lang="zh-CN" sz="900" b="1" kern="100">
                        <a:solidFill>
                          <a:srgbClr val="002060"/>
                        </a:solidFill>
                        <a:effectLst/>
                        <a:latin typeface="黑体" panose="02010609060101010101" pitchFamily="49" charset="-122"/>
                        <a:ea typeface="黑体" panose="02010609060101010101" pitchFamily="49" charset="-122"/>
                      </a:endParaRPr>
                    </a:p>
                    <a:p>
                      <a:pPr marL="280670" indent="-28067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效果，也是组织高管层和直接主管特别关心的。</a:t>
                      </a:r>
                      <a:endParaRPr lang="zh-CN" sz="900" b="1" kern="100">
                        <a:solidFill>
                          <a:srgbClr val="002060"/>
                        </a:solidFill>
                        <a:effectLst/>
                        <a:latin typeface="黑体" panose="02010609060101010101" pitchFamily="49" charset="-122"/>
                        <a:ea typeface="黑体" panose="02010609060101010101" pitchFamily="49" charset="-122"/>
                      </a:endParaRPr>
                    </a:p>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kern="100">
                          <a:solidFill>
                            <a:srgbClr val="002060"/>
                          </a:solidFill>
                          <a:effectLst/>
                          <a:latin typeface="黑体" panose="02010609060101010101" pitchFamily="49" charset="-122"/>
                          <a:ea typeface="黑体" panose="02010609060101010101" pitchFamily="49" charset="-122"/>
                        </a:rPr>
                        <a:t>方法：面谈、直接观察、绩效检测、行为评价量表等，其中</a:t>
                      </a:r>
                      <a:r>
                        <a:rPr lang="zh-CN" sz="900" b="1" u="sng" kern="100">
                          <a:solidFill>
                            <a:srgbClr val="002060"/>
                          </a:solidFill>
                          <a:effectLst/>
                          <a:latin typeface="黑体" panose="02010609060101010101" pitchFamily="49" charset="-122"/>
                          <a:ea typeface="黑体" panose="02010609060101010101" pitchFamily="49" charset="-122"/>
                        </a:rPr>
                        <a:t>行</a:t>
                      </a:r>
                      <a:endParaRPr lang="zh-CN" sz="900" b="1" kern="100">
                        <a:solidFill>
                          <a:srgbClr val="002060"/>
                        </a:solidFill>
                        <a:effectLst/>
                        <a:latin typeface="黑体" panose="02010609060101010101" pitchFamily="49" charset="-122"/>
                        <a:ea typeface="黑体" panose="02010609060101010101" pitchFamily="49" charset="-122"/>
                      </a:endParaRPr>
                    </a:p>
                    <a:p>
                      <a:pPr marL="771525" indent="-771525"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为评价量表是最常用的方法</a:t>
                      </a:r>
                      <a:r>
                        <a:rPr lang="zh-CN"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2908238014"/>
                  </a:ext>
                </a:extLst>
              </a:tr>
              <a:tr h="1460439">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4.</a:t>
                      </a:r>
                      <a:r>
                        <a:rPr lang="zh-CN" sz="1100" b="1" kern="100">
                          <a:solidFill>
                            <a:srgbClr val="002060"/>
                          </a:solidFill>
                          <a:effectLst/>
                          <a:latin typeface="黑体" panose="02010609060101010101" pitchFamily="49" charset="-122"/>
                          <a:ea typeface="黑体" panose="02010609060101010101" pitchFamily="49" charset="-122"/>
                        </a:rPr>
                        <a:t>结果评估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marL="768350" indent="-7683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kern="100" dirty="0">
                          <a:solidFill>
                            <a:srgbClr val="002060"/>
                          </a:solidFill>
                          <a:effectLst/>
                          <a:latin typeface="黑体" panose="02010609060101010101" pitchFamily="49" charset="-122"/>
                          <a:ea typeface="黑体" panose="02010609060101010101" pitchFamily="49" charset="-122"/>
                        </a:rPr>
                        <a:t>目标：评估受训人员工作行为改变对其所服务的组织或部门绩效的影响作用</a:t>
                      </a:r>
                    </a:p>
                    <a:p>
                      <a:pPr marL="349250" indent="-3492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结果如何</a:t>
                      </a:r>
                      <a:r>
                        <a:rPr lang="zh-CN" sz="1100" b="1" kern="100" dirty="0">
                          <a:solidFill>
                            <a:srgbClr val="002060"/>
                          </a:solidFill>
                          <a:effectLst/>
                          <a:latin typeface="黑体" panose="02010609060101010101" pitchFamily="49" charset="-122"/>
                          <a:ea typeface="黑体" panose="02010609060101010101" pitchFamily="49" charset="-122"/>
                        </a:rPr>
                        <a:t>是组织进行培训与开发效果评估的</a:t>
                      </a:r>
                      <a:r>
                        <a:rPr lang="zh-CN" sz="1100" b="1" u="sng" kern="100" dirty="0">
                          <a:solidFill>
                            <a:srgbClr val="002060"/>
                          </a:solidFill>
                          <a:effectLst/>
                          <a:latin typeface="黑体" panose="02010609060101010101" pitchFamily="49" charset="-122"/>
                          <a:ea typeface="黑体" panose="02010609060101010101" pitchFamily="49" charset="-122"/>
                        </a:rPr>
                        <a:t>最重要的内容</a:t>
                      </a: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是最具说服力的评价指标，也是组织高管层最关心的评估内容。</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u="sng" kern="100" dirty="0">
                          <a:solidFill>
                            <a:srgbClr val="002060"/>
                          </a:solidFill>
                          <a:effectLst/>
                          <a:latin typeface="黑体" panose="02010609060101010101" pitchFamily="49" charset="-122"/>
                          <a:ea typeface="黑体" panose="02010609060101010101" pitchFamily="49" charset="-122"/>
                        </a:rPr>
                        <a:t>指标</a:t>
                      </a:r>
                      <a:endParaRPr lang="zh-CN" sz="1100" b="1" kern="100" dirty="0">
                        <a:solidFill>
                          <a:srgbClr val="002060"/>
                        </a:solidFill>
                        <a:effectLst/>
                        <a:latin typeface="黑体" panose="02010609060101010101" pitchFamily="49" charset="-122"/>
                        <a:ea typeface="黑体" panose="02010609060101010101" pitchFamily="49" charset="-122"/>
                      </a:endParaRPr>
                    </a:p>
                    <a:p>
                      <a:pPr marL="698500" indent="-6985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硬指标</a:t>
                      </a:r>
                      <a:r>
                        <a:rPr lang="zh-CN" sz="1100" b="1" kern="100" dirty="0">
                          <a:solidFill>
                            <a:srgbClr val="002060"/>
                          </a:solidFill>
                          <a:effectLst/>
                          <a:latin typeface="黑体" panose="02010609060101010101" pitchFamily="49" charset="-122"/>
                          <a:ea typeface="黑体" panose="02010609060101010101" pitchFamily="49" charset="-122"/>
                        </a:rPr>
                        <a:t>：产出、质量、成本、时间等四大类：</a:t>
                      </a:r>
                      <a:r>
                        <a:rPr lang="zh-CN" sz="1100" b="1" u="sng" kern="100" dirty="0">
                          <a:solidFill>
                            <a:srgbClr val="002060"/>
                          </a:solidFill>
                          <a:effectLst/>
                          <a:latin typeface="黑体" panose="02010609060101010101" pitchFamily="49" charset="-122"/>
                          <a:ea typeface="黑体" panose="02010609060101010101" pitchFamily="49" charset="-122"/>
                        </a:rPr>
                        <a:t>易被衡量和量化，容易被转化为货币价值，而且评价也更为客观</a:t>
                      </a:r>
                      <a:r>
                        <a:rPr lang="zh-CN" sz="1100" b="1" kern="100" dirty="0">
                          <a:solidFill>
                            <a:srgbClr val="002060"/>
                          </a:solidFill>
                          <a:effectLst/>
                          <a:latin typeface="黑体" panose="02010609060101010101" pitchFamily="49" charset="-122"/>
                          <a:ea typeface="黑体" panose="02010609060101010101" pitchFamily="49" charset="-122"/>
                        </a:rPr>
                        <a:t>。</a:t>
                      </a:r>
                    </a:p>
                    <a:p>
                      <a:pPr marL="698500" indent="-6985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软指标</a:t>
                      </a:r>
                      <a:r>
                        <a:rPr lang="zh-CN" sz="1100" b="1" kern="100" dirty="0">
                          <a:solidFill>
                            <a:srgbClr val="002060"/>
                          </a:solidFill>
                          <a:effectLst/>
                          <a:latin typeface="黑体" panose="02010609060101010101" pitchFamily="49" charset="-122"/>
                          <a:ea typeface="黑体" panose="02010609060101010101" pitchFamily="49" charset="-122"/>
                        </a:rPr>
                        <a:t>：工作习惯、工作满意度、主动性、顾客服务等，</a:t>
                      </a:r>
                      <a:r>
                        <a:rPr lang="zh-CN" sz="1100" b="1" u="sng" kern="100" dirty="0">
                          <a:solidFill>
                            <a:srgbClr val="002060"/>
                          </a:solidFill>
                          <a:effectLst/>
                          <a:latin typeface="黑体" panose="02010609060101010101" pitchFamily="49" charset="-122"/>
                          <a:ea typeface="黑体" panose="02010609060101010101" pitchFamily="49" charset="-122"/>
                        </a:rPr>
                        <a:t>难以被衡量和量化，也难以被转化为货币价值，而且评价具有主观性。</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marL="768350" indent="-7683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kern="100">
                          <a:solidFill>
                            <a:srgbClr val="002060"/>
                          </a:solidFill>
                          <a:effectLst/>
                          <a:latin typeface="黑体" panose="02010609060101010101" pitchFamily="49" charset="-122"/>
                          <a:ea typeface="黑体" panose="02010609060101010101" pitchFamily="49" charset="-122"/>
                        </a:rPr>
                        <a:t>目标：评估受训人员工作行为改变对其所服务的组织或部门绩</a:t>
                      </a:r>
                    </a:p>
                    <a:p>
                      <a:pPr marL="768350" indent="-76835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效的影响作用</a:t>
                      </a:r>
                    </a:p>
                    <a:p>
                      <a:pPr marL="349250" indent="-3492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结果如何</a:t>
                      </a:r>
                      <a:r>
                        <a:rPr lang="zh-CN" sz="900" b="1" kern="100">
                          <a:solidFill>
                            <a:srgbClr val="002060"/>
                          </a:solidFill>
                          <a:effectLst/>
                          <a:latin typeface="黑体" panose="02010609060101010101" pitchFamily="49" charset="-122"/>
                          <a:ea typeface="黑体" panose="02010609060101010101" pitchFamily="49" charset="-122"/>
                        </a:rPr>
                        <a:t>是组织进行培训与开发效果评估的</a:t>
                      </a:r>
                      <a:r>
                        <a:rPr lang="zh-CN" sz="900" b="1" u="sng" kern="100">
                          <a:solidFill>
                            <a:srgbClr val="002060"/>
                          </a:solidFill>
                          <a:effectLst/>
                          <a:latin typeface="黑体" panose="02010609060101010101" pitchFamily="49" charset="-122"/>
                          <a:ea typeface="黑体" panose="02010609060101010101" pitchFamily="49" charset="-122"/>
                        </a:rPr>
                        <a:t>最重要的内容</a:t>
                      </a: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是</a:t>
                      </a:r>
                      <a:endParaRPr lang="zh-CN" sz="900" b="1" kern="100">
                        <a:solidFill>
                          <a:srgbClr val="002060"/>
                        </a:solidFill>
                        <a:effectLst/>
                        <a:latin typeface="黑体" panose="02010609060101010101" pitchFamily="49" charset="-122"/>
                        <a:ea typeface="黑体" panose="02010609060101010101" pitchFamily="49" charset="-122"/>
                      </a:endParaRPr>
                    </a:p>
                    <a:p>
                      <a:pPr marL="350520" indent="-350520" algn="just">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最具说服力的评价指标，也是组织高管层最关心的评估内容。</a:t>
                      </a:r>
                      <a:endParaRPr lang="zh-CN" sz="9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a:t>
                      </a:r>
                      <a:r>
                        <a:rPr lang="zh-CN" sz="900" b="1" u="sng" kern="100">
                          <a:solidFill>
                            <a:srgbClr val="002060"/>
                          </a:solidFill>
                          <a:effectLst/>
                          <a:latin typeface="黑体" panose="02010609060101010101" pitchFamily="49" charset="-122"/>
                          <a:ea typeface="黑体" panose="02010609060101010101" pitchFamily="49" charset="-122"/>
                        </a:rPr>
                        <a:t>指标</a:t>
                      </a:r>
                      <a:endParaRPr lang="zh-CN" sz="900" b="1" kern="100">
                        <a:solidFill>
                          <a:srgbClr val="002060"/>
                        </a:solidFill>
                        <a:effectLst/>
                        <a:latin typeface="黑体" panose="02010609060101010101" pitchFamily="49" charset="-122"/>
                        <a:ea typeface="黑体" panose="02010609060101010101" pitchFamily="49" charset="-122"/>
                      </a:endParaRPr>
                    </a:p>
                    <a:p>
                      <a:pPr marL="698500" indent="-69850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硬指标</a:t>
                      </a:r>
                      <a:r>
                        <a:rPr lang="zh-CN" sz="900" b="1" kern="100">
                          <a:solidFill>
                            <a:srgbClr val="002060"/>
                          </a:solidFill>
                          <a:effectLst/>
                          <a:latin typeface="黑体" panose="02010609060101010101" pitchFamily="49" charset="-122"/>
                          <a:ea typeface="黑体" panose="02010609060101010101" pitchFamily="49" charset="-122"/>
                        </a:rPr>
                        <a:t>：产出、质量、成本、时间等四大类：</a:t>
                      </a:r>
                      <a:r>
                        <a:rPr lang="zh-CN" sz="900" b="1" u="sng" kern="100">
                          <a:solidFill>
                            <a:srgbClr val="002060"/>
                          </a:solidFill>
                          <a:effectLst/>
                          <a:latin typeface="黑体" panose="02010609060101010101" pitchFamily="49" charset="-122"/>
                          <a:ea typeface="黑体" panose="02010609060101010101" pitchFamily="49" charset="-122"/>
                        </a:rPr>
                        <a:t>易被衡量和量化，容易被转化为货币价值，而且评价也更为客观</a:t>
                      </a:r>
                      <a:r>
                        <a:rPr lang="zh-CN" sz="900" b="1" kern="100">
                          <a:solidFill>
                            <a:srgbClr val="002060"/>
                          </a:solidFill>
                          <a:effectLst/>
                          <a:latin typeface="黑体" panose="02010609060101010101" pitchFamily="49" charset="-122"/>
                          <a:ea typeface="黑体" panose="02010609060101010101" pitchFamily="49" charset="-122"/>
                        </a:rPr>
                        <a:t>。</a:t>
                      </a:r>
                    </a:p>
                    <a:p>
                      <a:pPr marL="698500" indent="-698500" algn="just">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软指标</a:t>
                      </a:r>
                      <a:r>
                        <a:rPr lang="zh-CN" sz="900" b="1" kern="100">
                          <a:solidFill>
                            <a:srgbClr val="002060"/>
                          </a:solidFill>
                          <a:effectLst/>
                          <a:latin typeface="黑体" panose="02010609060101010101" pitchFamily="49" charset="-122"/>
                          <a:ea typeface="黑体" panose="02010609060101010101" pitchFamily="49" charset="-122"/>
                        </a:rPr>
                        <a:t>：工作习惯、工作满意度、主动性、顾客服务等，</a:t>
                      </a:r>
                      <a:r>
                        <a:rPr lang="zh-CN" sz="900" b="1" u="sng" kern="100">
                          <a:solidFill>
                            <a:srgbClr val="002060"/>
                          </a:solidFill>
                          <a:effectLst/>
                          <a:latin typeface="黑体" panose="02010609060101010101" pitchFamily="49" charset="-122"/>
                          <a:ea typeface="黑体" panose="02010609060101010101" pitchFamily="49" charset="-122"/>
                        </a:rPr>
                        <a:t>难以被衡量和量化，也难以被转化为货币价值，而且评价具有主观性。</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889019417"/>
                  </a:ext>
                </a:extLst>
              </a:tr>
              <a:tr h="413250">
                <a:tc vMerge="1">
                  <a:txBody>
                    <a:bodyPr/>
                    <a:lstStyle/>
                    <a:p>
                      <a:endParaRPr lang="zh-CN" altLang="en-US"/>
                    </a:p>
                  </a:txBody>
                  <a:tcPr/>
                </a:tc>
                <a:tc>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5.</a:t>
                      </a:r>
                      <a:r>
                        <a:rPr lang="zh-CN" sz="1100" b="1" kern="100">
                          <a:solidFill>
                            <a:srgbClr val="002060"/>
                          </a:solidFill>
                          <a:effectLst/>
                          <a:latin typeface="黑体" panose="02010609060101010101" pitchFamily="49" charset="-122"/>
                          <a:ea typeface="黑体" panose="02010609060101010101" pitchFamily="49" charset="-122"/>
                        </a:rPr>
                        <a:t>投资收益评估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698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(1)</a:t>
                      </a:r>
                      <a:r>
                        <a:rPr lang="zh-CN" sz="1100" b="1" kern="100" dirty="0">
                          <a:solidFill>
                            <a:srgbClr val="002060"/>
                          </a:solidFill>
                          <a:effectLst/>
                          <a:latin typeface="黑体" panose="02010609060101010101" pitchFamily="49" charset="-122"/>
                          <a:ea typeface="黑体" panose="02010609060101010101" pitchFamily="49" charset="-122"/>
                        </a:rPr>
                        <a:t>目标：确定或比较组织进行培训与开发的成本收益</a:t>
                      </a:r>
                      <a:endParaRPr lang="en-US" altLang="zh-CN" sz="1100" b="1" kern="100" dirty="0">
                        <a:solidFill>
                          <a:srgbClr val="002060"/>
                        </a:solidFill>
                        <a:effectLst/>
                        <a:latin typeface="黑体" panose="02010609060101010101" pitchFamily="49" charset="-122"/>
                        <a:ea typeface="黑体" panose="02010609060101010101" pitchFamily="49" charset="-122"/>
                      </a:endParaRPr>
                    </a:p>
                    <a:p>
                      <a:pPr indent="69850" algn="just">
                        <a:lnSpc>
                          <a:spcPct val="150000"/>
                        </a:lnSpc>
                        <a:spcAft>
                          <a:spcPts val="0"/>
                        </a:spcAft>
                      </a:pPr>
                      <a:r>
                        <a:rPr lang="en-US" sz="1100" b="1" kern="100" dirty="0">
                          <a:solidFill>
                            <a:srgbClr val="002060"/>
                          </a:solidFill>
                          <a:effectLst/>
                          <a:latin typeface="黑体" panose="02010609060101010101" pitchFamily="49" charset="-122"/>
                          <a:ea typeface="黑体" panose="02010609060101010101" pitchFamily="49" charset="-122"/>
                        </a:rPr>
                        <a:t>(2)</a:t>
                      </a:r>
                      <a:r>
                        <a:rPr lang="zh-CN" sz="1100" b="1" u="sng" kern="100" dirty="0">
                          <a:solidFill>
                            <a:srgbClr val="002060"/>
                          </a:solidFill>
                          <a:effectLst/>
                          <a:latin typeface="黑体" panose="02010609060101010101" pitchFamily="49" charset="-122"/>
                          <a:ea typeface="黑体" panose="02010609060101010101" pitchFamily="49" charset="-122"/>
                        </a:rPr>
                        <a:t>该评估组织很少进行</a:t>
                      </a:r>
                      <a:r>
                        <a:rPr lang="zh-CN"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因为它是一个困难且昂贵的过程。</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6985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(1)</a:t>
                      </a:r>
                      <a:r>
                        <a:rPr lang="zh-CN" sz="900" b="1" kern="100">
                          <a:solidFill>
                            <a:srgbClr val="002060"/>
                          </a:solidFill>
                          <a:effectLst/>
                          <a:latin typeface="黑体" panose="02010609060101010101" pitchFamily="49" charset="-122"/>
                          <a:ea typeface="黑体" panose="02010609060101010101" pitchFamily="49" charset="-122"/>
                        </a:rPr>
                        <a:t>目标：确定或比较组织进行培训与开发的成本收益</a:t>
                      </a:r>
                    </a:p>
                    <a:p>
                      <a:pPr indent="266700" algn="just">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(2)</a:t>
                      </a:r>
                      <a:r>
                        <a:rPr lang="zh-CN" sz="900" b="1" u="sng" kern="100">
                          <a:solidFill>
                            <a:srgbClr val="002060"/>
                          </a:solidFill>
                          <a:effectLst/>
                          <a:latin typeface="黑体" panose="02010609060101010101" pitchFamily="49" charset="-122"/>
                          <a:ea typeface="黑体" panose="02010609060101010101" pitchFamily="49" charset="-122"/>
                        </a:rPr>
                        <a:t>该评估组织很少进行</a:t>
                      </a:r>
                      <a:r>
                        <a:rPr lang="zh-CN" sz="900" b="1" kern="100">
                          <a:solidFill>
                            <a:srgbClr val="002060"/>
                          </a:solidFill>
                          <a:effectLst/>
                          <a:latin typeface="黑体" panose="02010609060101010101" pitchFamily="49" charset="-122"/>
                          <a:ea typeface="黑体" panose="02010609060101010101" pitchFamily="49" charset="-122"/>
                        </a:rPr>
                        <a:t>，</a:t>
                      </a:r>
                      <a:r>
                        <a:rPr lang="zh-CN" sz="900" b="1" u="sng" kern="100">
                          <a:solidFill>
                            <a:srgbClr val="002060"/>
                          </a:solidFill>
                          <a:effectLst/>
                          <a:latin typeface="黑体" panose="02010609060101010101" pitchFamily="49" charset="-122"/>
                          <a:ea typeface="黑体" panose="02010609060101010101" pitchFamily="49" charset="-122"/>
                        </a:rPr>
                        <a:t>因为它是一个困难且昂贵的过程。</a:t>
                      </a: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247629512"/>
                  </a:ext>
                </a:extLst>
              </a:tr>
              <a:tr h="413250">
                <a:tc>
                  <a:txBody>
                    <a:bodyPr/>
                    <a:lstStyle/>
                    <a:p>
                      <a:pPr indent="266700" algn="l">
                        <a:lnSpc>
                          <a:spcPct val="150000"/>
                        </a:lnSpc>
                        <a:spcAft>
                          <a:spcPts val="0"/>
                        </a:spcAft>
                      </a:pPr>
                      <a:r>
                        <a:rPr lang="zh-CN" altLang="en-US" sz="1100" b="1" kern="100" dirty="0">
                          <a:solidFill>
                            <a:srgbClr val="002060"/>
                          </a:solidFill>
                          <a:effectLst/>
                          <a:latin typeface="黑体" panose="02010609060101010101" pitchFamily="49" charset="-122"/>
                          <a:ea typeface="黑体" panose="02010609060101010101" pitchFamily="49" charset="-122"/>
                        </a:rPr>
                        <a:t>（二）</a:t>
                      </a:r>
                      <a:r>
                        <a:rPr lang="zh-CN" sz="1100" b="1" kern="100" dirty="0">
                          <a:solidFill>
                            <a:srgbClr val="002060"/>
                          </a:solidFill>
                          <a:effectLst/>
                          <a:latin typeface="黑体" panose="02010609060101010101" pitchFamily="49" charset="-122"/>
                          <a:ea typeface="黑体" panose="02010609060101010101" pitchFamily="49" charset="-122"/>
                        </a:rPr>
                        <a:t>评估时机</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3">
                  <a:txBody>
                    <a:bodyPr/>
                    <a:lstStyle/>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1.</a:t>
                      </a:r>
                      <a:r>
                        <a:rPr lang="zh-CN" sz="1100" b="1" kern="100">
                          <a:solidFill>
                            <a:srgbClr val="002060"/>
                          </a:solidFill>
                          <a:effectLst/>
                          <a:latin typeface="黑体" panose="02010609060101010101" pitchFamily="49" charset="-122"/>
                          <a:ea typeface="黑体" panose="02010609060101010101" pitchFamily="49" charset="-122"/>
                        </a:rPr>
                        <a:t>结束时评估；</a:t>
                      </a:r>
                    </a:p>
                    <a:p>
                      <a:pPr indent="266700" algn="just">
                        <a:lnSpc>
                          <a:spcPct val="150000"/>
                        </a:lnSpc>
                        <a:spcAft>
                          <a:spcPts val="0"/>
                        </a:spcAft>
                      </a:pPr>
                      <a:r>
                        <a:rPr lang="en-US" sz="1100" b="1" kern="100">
                          <a:solidFill>
                            <a:srgbClr val="002060"/>
                          </a:solidFill>
                          <a:effectLst/>
                          <a:latin typeface="黑体" panose="02010609060101010101" pitchFamily="49" charset="-122"/>
                          <a:ea typeface="黑体" panose="02010609060101010101" pitchFamily="49" charset="-122"/>
                        </a:rPr>
                        <a:t>2.</a:t>
                      </a:r>
                      <a:r>
                        <a:rPr lang="zh-CN" sz="1100" b="1" kern="100">
                          <a:solidFill>
                            <a:srgbClr val="002060"/>
                          </a:solidFill>
                          <a:effectLst/>
                          <a:latin typeface="黑体" panose="02010609060101010101" pitchFamily="49" charset="-122"/>
                          <a:ea typeface="黑体" panose="02010609060101010101" pitchFamily="49" charset="-122"/>
                        </a:rPr>
                        <a:t>回任工作评估。</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41986229"/>
                  </a:ext>
                </a:extLst>
              </a:tr>
              <a:tr h="861502">
                <a:tc rowSpan="2">
                  <a:txBody>
                    <a:bodyPr/>
                    <a:lstStyle/>
                    <a:p>
                      <a:pPr indent="266700" algn="ctr">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（三）评估方法分类</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gridSpan="2">
                  <a:txBody>
                    <a:bodyPr/>
                    <a:lstStyle/>
                    <a:p>
                      <a:pPr indent="266700" algn="ctr">
                        <a:lnSpc>
                          <a:spcPct val="150000"/>
                        </a:lnSpc>
                        <a:spcAft>
                          <a:spcPts val="0"/>
                        </a:spcAft>
                      </a:pPr>
                      <a:r>
                        <a:rPr lang="zh-CN" sz="1100" b="1" kern="100">
                          <a:solidFill>
                            <a:srgbClr val="002060"/>
                          </a:solidFill>
                          <a:effectLst/>
                          <a:latin typeface="黑体" panose="02010609060101010101" pitchFamily="49" charset="-122"/>
                          <a:ea typeface="黑体" panose="02010609060101010101" pitchFamily="49" charset="-122"/>
                        </a:rPr>
                        <a:t>控制实验法</a:t>
                      </a:r>
                      <a:endParaRPr lang="zh-CN" sz="11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ctr">
                        <a:lnSpc>
                          <a:spcPct val="150000"/>
                        </a:lnSpc>
                        <a:spcAft>
                          <a:spcPts val="0"/>
                        </a:spcAft>
                      </a:pP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altLang="zh-CN" sz="1100" b="1" u="none" kern="100" dirty="0">
                          <a:solidFill>
                            <a:srgbClr val="002060"/>
                          </a:solidFill>
                          <a:effectLst/>
                          <a:latin typeface="黑体" panose="02010609060101010101" pitchFamily="49" charset="-122"/>
                          <a:ea typeface="黑体" panose="02010609060101010101" pitchFamily="49" charset="-122"/>
                        </a:rPr>
                        <a:t>1</a:t>
                      </a: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最规范的评估方法</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altLang="zh-CN" sz="1100" b="1" u="none" kern="100" dirty="0">
                          <a:solidFill>
                            <a:srgbClr val="002060"/>
                          </a:solidFill>
                          <a:effectLst/>
                          <a:latin typeface="黑体" panose="02010609060101010101" pitchFamily="49" charset="-122"/>
                          <a:ea typeface="黑体" panose="02010609060101010101" pitchFamily="49" charset="-122"/>
                        </a:rPr>
                        <a:t>2</a:t>
                      </a:r>
                      <a:r>
                        <a:rPr lang="zh-CN" altLang="en-US" sz="1100" b="1" u="none"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a:t>
                      </a:r>
                      <a:r>
                        <a:rPr lang="zh-CN" sz="1100" b="1" u="sng" kern="100" dirty="0">
                          <a:solidFill>
                            <a:srgbClr val="002060"/>
                          </a:solidFill>
                          <a:effectLst/>
                          <a:latin typeface="黑体" panose="02010609060101010101" pitchFamily="49" charset="-122"/>
                          <a:ea typeface="黑体" panose="02010609060101010101" pitchFamily="49" charset="-122"/>
                        </a:rPr>
                        <a:t>不适用于那些难于找到量化绩效指标的培训与开发项目或活动</a:t>
                      </a:r>
                      <a:endParaRPr lang="en-US" altLang="zh-CN" sz="11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3</a:t>
                      </a:r>
                      <a:r>
                        <a:rPr lang="zh-CN" sz="1100" b="1" kern="100" dirty="0">
                          <a:solidFill>
                            <a:srgbClr val="002060"/>
                          </a:solidFill>
                          <a:effectLst/>
                          <a:latin typeface="黑体" panose="02010609060101010101" pitchFamily="49" charset="-122"/>
                          <a:ea typeface="黑体" panose="02010609060101010101" pitchFamily="49" charset="-122"/>
                        </a:rPr>
                        <a:t>）可以提高评估的准确性和有效性</a:t>
                      </a:r>
                    </a:p>
                    <a:p>
                      <a:pPr indent="266700" algn="just">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a:t>
                      </a:r>
                      <a:r>
                        <a:rPr lang="en-US" sz="1100" b="1" kern="100" dirty="0">
                          <a:solidFill>
                            <a:srgbClr val="002060"/>
                          </a:solidFill>
                          <a:effectLst/>
                          <a:latin typeface="黑体" panose="02010609060101010101" pitchFamily="49" charset="-122"/>
                          <a:ea typeface="黑体" panose="02010609060101010101" pitchFamily="49" charset="-122"/>
                        </a:rPr>
                        <a:t>4</a:t>
                      </a:r>
                      <a:r>
                        <a:rPr lang="zh-CN" sz="1100" b="1" kern="100" dirty="0">
                          <a:solidFill>
                            <a:srgbClr val="002060"/>
                          </a:solidFill>
                          <a:effectLst/>
                          <a:latin typeface="黑体" panose="02010609060101010101" pitchFamily="49" charset="-122"/>
                          <a:ea typeface="黑体" panose="02010609060101010101" pitchFamily="49" charset="-122"/>
                        </a:rPr>
                        <a:t>）操作复杂，费用高</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772289433"/>
                  </a:ext>
                </a:extLst>
              </a:tr>
              <a:tr h="189124">
                <a:tc vMerge="1">
                  <a:txBody>
                    <a:bodyPr/>
                    <a:lstStyle/>
                    <a:p>
                      <a:endParaRPr lang="zh-CN" altLang="en-US"/>
                    </a:p>
                  </a:txBody>
                  <a:tcPr/>
                </a:tc>
                <a:tc gridSpan="2">
                  <a:txBody>
                    <a:bodyPr/>
                    <a:lstStyle/>
                    <a:p>
                      <a:pPr indent="266700" algn="ctr">
                        <a:lnSpc>
                          <a:spcPct val="150000"/>
                        </a:lnSpc>
                        <a:spcAft>
                          <a:spcPts val="0"/>
                        </a:spcAft>
                      </a:pPr>
                      <a:r>
                        <a:rPr lang="zh-CN" sz="1100" b="1" kern="100" dirty="0">
                          <a:solidFill>
                            <a:srgbClr val="002060"/>
                          </a:solidFill>
                          <a:effectLst/>
                          <a:latin typeface="黑体" panose="02010609060101010101" pitchFamily="49" charset="-122"/>
                          <a:ea typeface="黑体" panose="02010609060101010101" pitchFamily="49" charset="-122"/>
                        </a:rPr>
                        <a:t>问卷调查法</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hMerge="1">
                  <a:txBody>
                    <a:bodyPr/>
                    <a:lstStyle/>
                    <a:p>
                      <a:pPr indent="266700" algn="ctr">
                        <a:lnSpc>
                          <a:spcPct val="150000"/>
                        </a:lnSpc>
                        <a:spcAft>
                          <a:spcPts val="0"/>
                        </a:spcAft>
                      </a:pPr>
                      <a:endParaRPr lang="zh-CN" sz="9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zh-CN" sz="1100" b="1" u="sng" kern="100" dirty="0">
                          <a:solidFill>
                            <a:srgbClr val="002060"/>
                          </a:solidFill>
                          <a:effectLst/>
                          <a:latin typeface="黑体" panose="02010609060101010101" pitchFamily="49" charset="-122"/>
                          <a:ea typeface="黑体" panose="02010609060101010101" pitchFamily="49" charset="-122"/>
                        </a:rPr>
                        <a:t>常用</a:t>
                      </a:r>
                      <a:r>
                        <a:rPr lang="zh-CN" sz="1100" b="1" kern="100" dirty="0">
                          <a:solidFill>
                            <a:srgbClr val="002060"/>
                          </a:solidFill>
                          <a:effectLst/>
                          <a:latin typeface="黑体" panose="02010609060101010101" pitchFamily="49" charset="-122"/>
                          <a:ea typeface="黑体" panose="02010609060101010101" pitchFamily="49" charset="-122"/>
                        </a:rPr>
                        <a:t>的培训与开发效果的评估方法</a:t>
                      </a:r>
                      <a:endParaRPr lang="zh-CN" sz="11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1972543861"/>
                  </a:ext>
                </a:extLst>
              </a:tr>
            </a:tbl>
          </a:graphicData>
        </a:graphic>
      </p:graphicFrame>
    </p:spTree>
    <p:extLst>
      <p:ext uri="{BB962C8B-B14F-4D97-AF65-F5344CB8AC3E}">
        <p14:creationId xmlns:p14="http://schemas.microsoft.com/office/powerpoint/2010/main" val="77855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90380B3-203D-493A-AD87-4E631012B751}"/>
              </a:ext>
            </a:extLst>
          </p:cNvPr>
          <p:cNvSpPr/>
          <p:nvPr/>
        </p:nvSpPr>
        <p:spPr>
          <a:xfrm>
            <a:off x="979805" y="469582"/>
            <a:ext cx="3323346"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5</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培训与开发效果的评估</a:t>
            </a:r>
            <a:r>
              <a:rPr lang="zh-CN" altLang="en-US"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方法</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7AC61FFA-F994-4871-BFD5-D18683379D4A}"/>
              </a:ext>
            </a:extLst>
          </p:cNvPr>
          <p:cNvGraphicFramePr>
            <a:graphicFrameLocks noGrp="1"/>
          </p:cNvGraphicFramePr>
          <p:nvPr>
            <p:extLst>
              <p:ext uri="{D42A27DB-BD31-4B8C-83A1-F6EECF244321}">
                <p14:modId xmlns:p14="http://schemas.microsoft.com/office/powerpoint/2010/main" val="1258143841"/>
              </p:ext>
            </p:extLst>
          </p:nvPr>
        </p:nvGraphicFramePr>
        <p:xfrm>
          <a:off x="834502" y="868239"/>
          <a:ext cx="10617692" cy="5632070"/>
        </p:xfrm>
        <a:graphic>
          <a:graphicData uri="http://schemas.openxmlformats.org/drawingml/2006/table">
            <a:tbl>
              <a:tblPr>
                <a:tableStyleId>{5C22544A-7EE6-4342-B048-85BDC9FD1C3A}</a:tableStyleId>
              </a:tblPr>
              <a:tblGrid>
                <a:gridCol w="1447059">
                  <a:extLst>
                    <a:ext uri="{9D8B030D-6E8A-4147-A177-3AD203B41FA5}">
                      <a16:colId xmlns:a16="http://schemas.microsoft.com/office/drawing/2014/main" val="762991038"/>
                    </a:ext>
                  </a:extLst>
                </a:gridCol>
                <a:gridCol w="9170633">
                  <a:extLst>
                    <a:ext uri="{9D8B030D-6E8A-4147-A177-3AD203B41FA5}">
                      <a16:colId xmlns:a16="http://schemas.microsoft.com/office/drawing/2014/main" val="2366388953"/>
                    </a:ext>
                  </a:extLst>
                </a:gridCol>
              </a:tblGrid>
              <a:tr h="2281361">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altLang="en-US" sz="1800" b="1" kern="100" dirty="0">
                          <a:solidFill>
                            <a:srgbClr val="002060"/>
                          </a:solidFill>
                          <a:effectLst/>
                          <a:latin typeface="黑体" panose="02010609060101010101" pitchFamily="49" charset="-122"/>
                          <a:ea typeface="黑体" panose="02010609060101010101" pitchFamily="49" charset="-122"/>
                        </a:rPr>
                        <a:t>结束时的评估方法</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利用知识或技能测验来评定培训与开发的效果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设计相关工作态度调查问卷来评定培训与开发效果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利用调查表来征询受训人对培训与开发的改进建议</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记录培训与开发期间受训人员的出席情况</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根据责任人、协助人员等的报告来评估培训与开发的效果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根据受训人员在培训与开发结束的成绩来评估培训与开发的效果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extLst>
                  <a:ext uri="{0D108BD9-81ED-4DB2-BD59-A6C34878D82A}">
                    <a16:rowId xmlns:a16="http://schemas.microsoft.com/office/drawing/2014/main" val="3325781333"/>
                  </a:ext>
                </a:extLst>
              </a:tr>
              <a:tr h="1038452">
                <a:tc>
                  <a:txBody>
                    <a:bodyPr/>
                    <a:lstStyle/>
                    <a:p>
                      <a:pPr indent="266700"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mn-cs"/>
                        </a:rPr>
                        <a:t>回任工作的评估方法</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ctr">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36985" marR="36985" marT="0" marB="0"/>
                </a:tc>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培训结束后的一段时间，通过调查受训人工作绩效的改善来评估培训与开发的效果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通过实地观察受训人的工作实况来评估培训与开发的效果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调查或访问受训员工的上级主管或下属，根据所获得的反馈信息来评估效果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通过分析受训人员的人事记录资料来评估培训与开发的效果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5.</a:t>
                      </a:r>
                      <a:r>
                        <a:rPr lang="zh-CN" altLang="en-US" sz="1800" b="1" kern="100" dirty="0">
                          <a:solidFill>
                            <a:srgbClr val="002060"/>
                          </a:solidFill>
                          <a:effectLst/>
                          <a:latin typeface="黑体" panose="02010609060101010101" pitchFamily="49" charset="-122"/>
                          <a:ea typeface="黑体" panose="02010609060101010101" pitchFamily="49" charset="-122"/>
                        </a:rPr>
                        <a:t>通过比较受训人员与未受训人员的工作效率老评估培训与开发的效果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6.</a:t>
                      </a:r>
                      <a:r>
                        <a:rPr lang="zh-CN" altLang="en-US" sz="1800" b="1" kern="100" dirty="0">
                          <a:solidFill>
                            <a:srgbClr val="002060"/>
                          </a:solidFill>
                          <a:effectLst/>
                          <a:latin typeface="黑体" panose="02010609060101010101" pitchFamily="49" charset="-122"/>
                          <a:ea typeface="黑体" panose="02010609060101010101" pitchFamily="49" charset="-122"/>
                        </a:rPr>
                        <a:t>根据受训人员是否达到工作标准来评估培训与开发的效果</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endParaRPr>
                    </a:p>
                  </a:txBody>
                  <a:tcPr marL="36985" marR="36985" marT="0" marB="0"/>
                </a:tc>
                <a:extLst>
                  <a:ext uri="{0D108BD9-81ED-4DB2-BD59-A6C34878D82A}">
                    <a16:rowId xmlns:a16="http://schemas.microsoft.com/office/drawing/2014/main" val="2841986229"/>
                  </a:ext>
                </a:extLst>
              </a:tr>
            </a:tbl>
          </a:graphicData>
        </a:graphic>
      </p:graphicFrame>
    </p:spTree>
    <p:extLst>
      <p:ext uri="{BB962C8B-B14F-4D97-AF65-F5344CB8AC3E}">
        <p14:creationId xmlns:p14="http://schemas.microsoft.com/office/powerpoint/2010/main" val="778558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47048E2-A1C4-463C-B29F-28C9B3B04D08}"/>
              </a:ext>
            </a:extLst>
          </p:cNvPr>
          <p:cNvSpPr/>
          <p:nvPr/>
        </p:nvSpPr>
        <p:spPr>
          <a:xfrm>
            <a:off x="901683" y="532901"/>
            <a:ext cx="2510624"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职业生涯管理的方法</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6507E8C0-03FF-465B-84C2-355FF6A0E9CC}"/>
              </a:ext>
            </a:extLst>
          </p:cNvPr>
          <p:cNvGraphicFramePr>
            <a:graphicFrameLocks noGrp="1"/>
          </p:cNvGraphicFramePr>
          <p:nvPr>
            <p:extLst>
              <p:ext uri="{D42A27DB-BD31-4B8C-83A1-F6EECF244321}">
                <p14:modId xmlns:p14="http://schemas.microsoft.com/office/powerpoint/2010/main" val="2709636414"/>
              </p:ext>
            </p:extLst>
          </p:nvPr>
        </p:nvGraphicFramePr>
        <p:xfrm>
          <a:off x="691364" y="942453"/>
          <a:ext cx="10680051" cy="5566410"/>
        </p:xfrm>
        <a:graphic>
          <a:graphicData uri="http://schemas.openxmlformats.org/drawingml/2006/table">
            <a:tbl>
              <a:tblPr>
                <a:tableStyleId>{5C22544A-7EE6-4342-B048-85BDC9FD1C3A}</a:tableStyleId>
              </a:tblPr>
              <a:tblGrid>
                <a:gridCol w="964869">
                  <a:extLst>
                    <a:ext uri="{9D8B030D-6E8A-4147-A177-3AD203B41FA5}">
                      <a16:colId xmlns:a16="http://schemas.microsoft.com/office/drawing/2014/main" val="2720055355"/>
                    </a:ext>
                  </a:extLst>
                </a:gridCol>
                <a:gridCol w="3706877">
                  <a:extLst>
                    <a:ext uri="{9D8B030D-6E8A-4147-A177-3AD203B41FA5}">
                      <a16:colId xmlns:a16="http://schemas.microsoft.com/office/drawing/2014/main" val="1615410597"/>
                    </a:ext>
                  </a:extLst>
                </a:gridCol>
                <a:gridCol w="6008305">
                  <a:extLst>
                    <a:ext uri="{9D8B030D-6E8A-4147-A177-3AD203B41FA5}">
                      <a16:colId xmlns:a16="http://schemas.microsoft.com/office/drawing/2014/main" val="1818093393"/>
                    </a:ext>
                  </a:extLst>
                </a:gridCol>
              </a:tblGrid>
              <a:tr h="0">
                <a:tc rowSpan="3">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（一）组织层次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nchor="ctr"/>
                </a:tc>
                <a:tc>
                  <a:txBody>
                    <a:bodyPr/>
                    <a:lstStyle/>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提供职业生涯信息</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）公布职位空缺信息</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）介绍组织内的职业生涯通道</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）建立职业生涯信息中心</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939274525"/>
                  </a:ext>
                </a:extLst>
              </a:tr>
              <a:tr h="0">
                <a:tc vMerge="1">
                  <a:txBody>
                    <a:bodyPr/>
                    <a:lstStyle/>
                    <a:p>
                      <a:endParaRPr lang="zh-CN" altLang="en-US"/>
                    </a:p>
                  </a:txBody>
                  <a:tcPr/>
                </a:tc>
                <a:tc>
                  <a:txBody>
                    <a:bodyPr/>
                    <a:lstStyle/>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成立潜能评价中心</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）评价中心</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）心理测验</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）替换或继任规划</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555556932"/>
                  </a:ext>
                </a:extLst>
              </a:tr>
              <a:tr h="0">
                <a:tc vMerge="1">
                  <a:txBody>
                    <a:bodyPr/>
                    <a:lstStyle/>
                    <a:p>
                      <a:endParaRPr lang="zh-CN" altLang="en-US"/>
                    </a:p>
                  </a:txBody>
                  <a:tcPr/>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实施培训与发展项目</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）工作轮换</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）利用公司内、外人力资源发展项目对员工进行培训</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）参加组织内部或外部的专题研讨会</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）专门对管理者进行培训或实行双通道职业生涯设计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669137753"/>
                  </a:ext>
                </a:extLst>
              </a:tr>
              <a:tr h="190500">
                <a:tc rowSpan="2">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（二）个人层次</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给个人提供自我评估工具和机会</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）职业生涯讨论会</a:t>
                      </a:r>
                    </a:p>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）提供职业生涯手册</a:t>
                      </a:r>
                    </a:p>
                    <a:p>
                      <a:pPr indent="26670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）退休前讨论会</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48084729"/>
                  </a:ext>
                </a:extLst>
              </a:tr>
              <a:tr h="190500">
                <a:tc vMerge="1">
                  <a:txBody>
                    <a:bodyPr/>
                    <a:lstStyle/>
                    <a:p>
                      <a:endParaRPr lang="zh-CN" altLang="en-US"/>
                    </a:p>
                  </a:txBody>
                  <a:tcPr/>
                </a:tc>
                <a:tc>
                  <a:txBody>
                    <a:bodyPr/>
                    <a:lstStyle/>
                    <a:p>
                      <a:pPr indent="266700"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职业生涯指导与咨询</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600" b="1" u="sng" kern="100" dirty="0">
                          <a:solidFill>
                            <a:srgbClr val="002060"/>
                          </a:solidFill>
                          <a:effectLst/>
                          <a:latin typeface="黑体" panose="02010609060101010101" pitchFamily="49" charset="-122"/>
                          <a:ea typeface="黑体" panose="02010609060101010101" pitchFamily="49" charset="-122"/>
                        </a:rPr>
                        <a:t>实施与咨询的人员</a:t>
                      </a:r>
                      <a:r>
                        <a:rPr lang="zh-CN" sz="1600" b="1" kern="100" dirty="0">
                          <a:solidFill>
                            <a:srgbClr val="002060"/>
                          </a:solidFill>
                          <a:effectLst/>
                          <a:latin typeface="黑体" panose="02010609060101010101" pitchFamily="49" charset="-122"/>
                          <a:ea typeface="黑体" panose="02010609060101010101" pitchFamily="49" charset="-122"/>
                        </a:rPr>
                        <a:t>：</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u="sng" kern="100" dirty="0">
                          <a:solidFill>
                            <a:srgbClr val="002060"/>
                          </a:solidFill>
                          <a:effectLst/>
                          <a:latin typeface="黑体" panose="02010609060101010101" pitchFamily="49" charset="-122"/>
                          <a:ea typeface="黑体" panose="02010609060101010101" pitchFamily="49" charset="-122"/>
                        </a:rPr>
                        <a:t>人力资源部的专业人员或具体负责人；</a:t>
                      </a:r>
                      <a:r>
                        <a:rPr lang="en-US" sz="1600" b="1" u="sng" kern="100" dirty="0">
                          <a:solidFill>
                            <a:srgbClr val="002060"/>
                          </a:solidFill>
                          <a:effectLst/>
                          <a:latin typeface="黑体" panose="02010609060101010101" pitchFamily="49" charset="-122"/>
                          <a:ea typeface="黑体" panose="02010609060101010101" pitchFamily="49" charset="-122"/>
                        </a:rPr>
                        <a:t>2</a:t>
                      </a:r>
                      <a:r>
                        <a:rPr lang="zh-CN" sz="1600" b="1" u="sng" kern="100" dirty="0">
                          <a:solidFill>
                            <a:srgbClr val="002060"/>
                          </a:solidFill>
                          <a:effectLst/>
                          <a:latin typeface="黑体" panose="02010609060101010101" pitchFamily="49" charset="-122"/>
                          <a:ea typeface="黑体" panose="02010609060101010101" pitchFamily="49" charset="-122"/>
                        </a:rPr>
                        <a:t>员工的直接主管</a:t>
                      </a:r>
                      <a:r>
                        <a:rPr lang="en-US" sz="1600" b="1" u="sng" kern="100" dirty="0">
                          <a:solidFill>
                            <a:srgbClr val="002060"/>
                          </a:solidFill>
                          <a:effectLst/>
                          <a:latin typeface="黑体" panose="02010609060101010101" pitchFamily="49" charset="-122"/>
                          <a:ea typeface="黑体" panose="02010609060101010101" pitchFamily="49" charset="-122"/>
                        </a:rPr>
                        <a:t>3.</a:t>
                      </a:r>
                      <a:r>
                        <a:rPr lang="zh-CN" sz="1600" b="1" u="sng" kern="100" dirty="0">
                          <a:solidFill>
                            <a:srgbClr val="002060"/>
                          </a:solidFill>
                          <a:effectLst/>
                          <a:latin typeface="黑体" panose="02010609060101010101" pitchFamily="49" charset="-122"/>
                          <a:ea typeface="黑体" panose="02010609060101010101" pitchFamily="49" charset="-122"/>
                        </a:rPr>
                        <a:t>组织外的专业指导师或咨询师</a:t>
                      </a:r>
                      <a:r>
                        <a:rPr lang="zh-CN" sz="1600" b="1" kern="10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084006872"/>
                  </a:ext>
                </a:extLst>
              </a:tr>
            </a:tbl>
          </a:graphicData>
        </a:graphic>
      </p:graphicFrame>
    </p:spTree>
    <p:extLst>
      <p:ext uri="{BB962C8B-B14F-4D97-AF65-F5344CB8AC3E}">
        <p14:creationId xmlns:p14="http://schemas.microsoft.com/office/powerpoint/2010/main" val="3751028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7084778-4808-4905-A3FC-006397414AA8}"/>
              </a:ext>
            </a:extLst>
          </p:cNvPr>
          <p:cNvSpPr/>
          <p:nvPr/>
        </p:nvSpPr>
        <p:spPr>
          <a:xfrm>
            <a:off x="820586" y="532901"/>
            <a:ext cx="460254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7</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职业生涯管理的效果评估标准和注意事项</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0415F29D-CCDD-4D34-83D8-F30170CE614C}"/>
              </a:ext>
            </a:extLst>
          </p:cNvPr>
          <p:cNvGraphicFramePr>
            <a:graphicFrameLocks noGrp="1"/>
          </p:cNvGraphicFramePr>
          <p:nvPr>
            <p:extLst>
              <p:ext uri="{D42A27DB-BD31-4B8C-83A1-F6EECF244321}">
                <p14:modId xmlns:p14="http://schemas.microsoft.com/office/powerpoint/2010/main" val="1266889347"/>
              </p:ext>
            </p:extLst>
          </p:nvPr>
        </p:nvGraphicFramePr>
        <p:xfrm>
          <a:off x="958697" y="942453"/>
          <a:ext cx="10541940" cy="2780412"/>
        </p:xfrm>
        <a:graphic>
          <a:graphicData uri="http://schemas.openxmlformats.org/drawingml/2006/table">
            <a:tbl>
              <a:tblPr>
                <a:tableStyleId>{5C22544A-7EE6-4342-B048-85BDC9FD1C3A}</a:tableStyleId>
              </a:tblPr>
              <a:tblGrid>
                <a:gridCol w="1475516">
                  <a:extLst>
                    <a:ext uri="{9D8B030D-6E8A-4147-A177-3AD203B41FA5}">
                      <a16:colId xmlns:a16="http://schemas.microsoft.com/office/drawing/2014/main" val="1737552363"/>
                    </a:ext>
                  </a:extLst>
                </a:gridCol>
                <a:gridCol w="9066424">
                  <a:extLst>
                    <a:ext uri="{9D8B030D-6E8A-4147-A177-3AD203B41FA5}">
                      <a16:colId xmlns:a16="http://schemas.microsoft.com/office/drawing/2014/main" val="3633053006"/>
                    </a:ext>
                  </a:extLst>
                </a:gridCol>
              </a:tblGrid>
              <a:tr h="0">
                <a:tc>
                  <a:txBody>
                    <a:bodyPr/>
                    <a:lstStyle/>
                    <a:p>
                      <a:pPr algn="l">
                        <a:lnSpc>
                          <a:spcPct val="150000"/>
                        </a:lnSpc>
                        <a:spcAft>
                          <a:spcPts val="0"/>
                        </a:spcAft>
                      </a:pP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效果评估标准</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）是否达到个人或组织目标及程度</a:t>
                      </a:r>
                    </a:p>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2</a:t>
                      </a:r>
                      <a:r>
                        <a:rPr lang="zh-CN" sz="1400" b="1" kern="100" dirty="0">
                          <a:solidFill>
                            <a:srgbClr val="002060"/>
                          </a:solidFill>
                          <a:effectLst/>
                          <a:latin typeface="黑体" panose="02010609060101010101" pitchFamily="49" charset="-122"/>
                          <a:ea typeface="黑体" panose="02010609060101010101" pitchFamily="49" charset="-122"/>
                        </a:rPr>
                        <a:t>）具体活动的完成情况</a:t>
                      </a:r>
                    </a:p>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3</a:t>
                      </a:r>
                      <a:r>
                        <a:rPr lang="zh-CN" sz="1400" b="1" kern="100" dirty="0">
                          <a:solidFill>
                            <a:srgbClr val="002060"/>
                          </a:solidFill>
                          <a:effectLst/>
                          <a:latin typeface="黑体" panose="02010609060101010101" pitchFamily="49" charset="-122"/>
                          <a:ea typeface="黑体" panose="02010609060101010101" pitchFamily="49" charset="-122"/>
                        </a:rPr>
                        <a:t>）绩效指数变化</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400" b="1" kern="100" dirty="0">
                          <a:solidFill>
                            <a:srgbClr val="002060"/>
                          </a:solidFill>
                          <a:effectLst/>
                          <a:latin typeface="黑体" panose="02010609060101010101" pitchFamily="49" charset="-122"/>
                          <a:ea typeface="黑体" panose="02010609060101010101" pitchFamily="49" charset="-122"/>
                        </a:rPr>
                        <a:t>（</a:t>
                      </a:r>
                      <a:r>
                        <a:rPr lang="en-US" altLang="zh-CN" sz="1400" b="1" kern="100" dirty="0">
                          <a:solidFill>
                            <a:srgbClr val="002060"/>
                          </a:solidFill>
                          <a:effectLst/>
                          <a:latin typeface="黑体" panose="02010609060101010101" pitchFamily="49" charset="-122"/>
                          <a:ea typeface="黑体" panose="02010609060101010101" pitchFamily="49" charset="-122"/>
                        </a:rPr>
                        <a:t>4</a:t>
                      </a:r>
                      <a:r>
                        <a:rPr lang="zh-CN" altLang="en-US" sz="1400" b="1" kern="100" dirty="0">
                          <a:solidFill>
                            <a:srgbClr val="002060"/>
                          </a:solidFill>
                          <a:effectLst/>
                          <a:latin typeface="黑体" panose="02010609060101010101" pitchFamily="49" charset="-122"/>
                          <a:ea typeface="黑体" panose="02010609060101010101" pitchFamily="49" charset="-122"/>
                        </a:rPr>
                        <a:t>）</a:t>
                      </a:r>
                      <a:r>
                        <a:rPr lang="zh-CN" sz="1400" b="1" kern="100" dirty="0">
                          <a:solidFill>
                            <a:srgbClr val="002060"/>
                          </a:solidFill>
                          <a:effectLst/>
                          <a:latin typeface="黑体" panose="02010609060101010101" pitchFamily="49" charset="-122"/>
                          <a:ea typeface="黑体" panose="02010609060101010101" pitchFamily="49" charset="-122"/>
                        </a:rPr>
                        <a:t>态度或知觉到的心理的变化（包括认同度、满意度和忠诚度）</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77901030"/>
                  </a:ext>
                </a:extLst>
              </a:tr>
              <a:tr h="0">
                <a:tc>
                  <a:txBody>
                    <a:bodyPr/>
                    <a:lstStyle/>
                    <a:p>
                      <a:pPr algn="l">
                        <a:lnSpc>
                          <a:spcPct val="150000"/>
                        </a:lnSpc>
                        <a:spcAft>
                          <a:spcPts val="0"/>
                        </a:spcAft>
                      </a:pPr>
                      <a:r>
                        <a:rPr lang="en-US" sz="1400" b="1" kern="100" dirty="0">
                          <a:solidFill>
                            <a:srgbClr val="002060"/>
                          </a:solidFill>
                          <a:effectLst/>
                          <a:latin typeface="黑体" panose="02010609060101010101" pitchFamily="49" charset="-122"/>
                          <a:ea typeface="黑体" panose="02010609060101010101" pitchFamily="49" charset="-122"/>
                        </a:rPr>
                        <a:t>2.</a:t>
                      </a:r>
                      <a:r>
                        <a:rPr lang="zh-CN" sz="1400" b="1" kern="100" dirty="0">
                          <a:solidFill>
                            <a:srgbClr val="002060"/>
                          </a:solidFill>
                          <a:effectLst/>
                          <a:latin typeface="黑体" panose="02010609060101010101" pitchFamily="49" charset="-122"/>
                          <a:ea typeface="黑体" panose="02010609060101010101" pitchFamily="49" charset="-122"/>
                        </a:rPr>
                        <a:t>注意事项</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1</a:t>
                      </a:r>
                      <a:r>
                        <a:rPr lang="zh-CN" sz="1400" b="1" kern="100" dirty="0">
                          <a:solidFill>
                            <a:srgbClr val="002060"/>
                          </a:solidFill>
                          <a:effectLst/>
                          <a:latin typeface="黑体" panose="02010609060101010101" pitchFamily="49" charset="-122"/>
                          <a:ea typeface="黑体" panose="02010609060101010101" pitchFamily="49" charset="-122"/>
                        </a:rPr>
                        <a:t>）职业生涯管理活动要与组织的人力资源</a:t>
                      </a:r>
                      <a:r>
                        <a:rPr lang="zh-CN" sz="1400" b="1" u="sng" kern="100" dirty="0">
                          <a:solidFill>
                            <a:srgbClr val="002060"/>
                          </a:solidFill>
                          <a:effectLst/>
                          <a:latin typeface="黑体" panose="02010609060101010101" pitchFamily="49" charset="-122"/>
                          <a:ea typeface="黑体" panose="02010609060101010101" pitchFamily="49" charset="-122"/>
                        </a:rPr>
                        <a:t>战略、招聘、绩效评估</a:t>
                      </a:r>
                      <a:r>
                        <a:rPr lang="zh-CN" sz="1400" b="1" kern="100" dirty="0">
                          <a:solidFill>
                            <a:srgbClr val="002060"/>
                          </a:solidFill>
                          <a:effectLst/>
                          <a:latin typeface="黑体" panose="02010609060101010101" pitchFamily="49" charset="-122"/>
                          <a:ea typeface="黑体" panose="02010609060101010101" pitchFamily="49" charset="-122"/>
                        </a:rPr>
                        <a:t>等人力资源管理环节相互配合，</a:t>
                      </a:r>
                      <a:r>
                        <a:rPr lang="zh-CN" sz="1400" b="1" u="sng" kern="100" dirty="0">
                          <a:solidFill>
                            <a:srgbClr val="002060"/>
                          </a:solidFill>
                          <a:effectLst/>
                          <a:latin typeface="黑体" panose="02010609060101010101" pitchFamily="49" charset="-122"/>
                          <a:ea typeface="黑体" panose="02010609060101010101" pitchFamily="49" charset="-122"/>
                        </a:rPr>
                        <a:t>统筹考虑。</a:t>
                      </a:r>
                      <a:endParaRPr lang="en-US" altLang="zh-CN" sz="14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altLang="en-US" sz="1400" b="1" u="none" kern="100" dirty="0">
                          <a:solidFill>
                            <a:srgbClr val="002060"/>
                          </a:solidFill>
                          <a:effectLst/>
                          <a:latin typeface="黑体" panose="02010609060101010101" pitchFamily="49" charset="-122"/>
                          <a:ea typeface="黑体" panose="02010609060101010101" pitchFamily="49" charset="-122"/>
                        </a:rPr>
                        <a:t>（</a:t>
                      </a:r>
                      <a:r>
                        <a:rPr lang="en-US" altLang="zh-CN" sz="1400" b="1" u="none" kern="100" dirty="0">
                          <a:solidFill>
                            <a:srgbClr val="002060"/>
                          </a:solidFill>
                          <a:effectLst/>
                          <a:latin typeface="黑体" panose="02010609060101010101" pitchFamily="49" charset="-122"/>
                          <a:ea typeface="黑体" panose="02010609060101010101" pitchFamily="49" charset="-122"/>
                        </a:rPr>
                        <a:t>2</a:t>
                      </a:r>
                      <a:r>
                        <a:rPr lang="zh-CN" altLang="en-US" sz="1400" b="1" u="none"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得到组织高层的支持，特别是在政策、经费等方面</a:t>
                      </a:r>
                      <a:r>
                        <a:rPr lang="zh-CN" sz="1400" b="1" kern="100" dirty="0">
                          <a:solidFill>
                            <a:srgbClr val="002060"/>
                          </a:solidFill>
                          <a:effectLst/>
                          <a:latin typeface="黑体" panose="02010609060101010101" pitchFamily="49" charset="-122"/>
                          <a:ea typeface="黑体" panose="02010609060101010101" pitchFamily="49" charset="-122"/>
                        </a:rPr>
                        <a:t>。</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altLang="en-US" sz="1400" b="1" kern="100" dirty="0">
                          <a:solidFill>
                            <a:srgbClr val="002060"/>
                          </a:solidFill>
                          <a:effectLst/>
                          <a:latin typeface="黑体" panose="02010609060101010101" pitchFamily="49" charset="-122"/>
                          <a:ea typeface="黑体" panose="02010609060101010101" pitchFamily="49" charset="-122"/>
                        </a:rPr>
                        <a:t>（</a:t>
                      </a:r>
                      <a:r>
                        <a:rPr lang="en-US" altLang="zh-CN" sz="1400" b="1" kern="100" dirty="0">
                          <a:solidFill>
                            <a:srgbClr val="002060"/>
                          </a:solidFill>
                          <a:effectLst/>
                          <a:latin typeface="黑体" panose="02010609060101010101" pitchFamily="49" charset="-122"/>
                          <a:ea typeface="黑体" panose="02010609060101010101" pitchFamily="49" charset="-122"/>
                        </a:rPr>
                        <a:t>3</a:t>
                      </a:r>
                      <a:r>
                        <a:rPr lang="zh-CN" altLang="en-US" sz="1400" b="1"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鼓励直线经理参与职业生涯发展活动。</a:t>
                      </a:r>
                      <a:endParaRPr lang="zh-CN" sz="14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a:t>
                      </a:r>
                      <a:r>
                        <a:rPr lang="en-US" sz="1400" b="1" kern="100" dirty="0">
                          <a:solidFill>
                            <a:srgbClr val="002060"/>
                          </a:solidFill>
                          <a:effectLst/>
                          <a:latin typeface="黑体" panose="02010609060101010101" pitchFamily="49" charset="-122"/>
                          <a:ea typeface="黑体" panose="02010609060101010101" pitchFamily="49" charset="-122"/>
                        </a:rPr>
                        <a:t>4</a:t>
                      </a:r>
                      <a:r>
                        <a:rPr lang="zh-CN" sz="1400" b="1" kern="100" dirty="0">
                          <a:solidFill>
                            <a:srgbClr val="002060"/>
                          </a:solidFill>
                          <a:effectLst/>
                          <a:latin typeface="黑体" panose="02010609060101010101" pitchFamily="49" charset="-122"/>
                          <a:ea typeface="黑体" panose="02010609060101010101" pitchFamily="49" charset="-122"/>
                        </a:rPr>
                        <a:t>）</a:t>
                      </a:r>
                      <a:r>
                        <a:rPr lang="zh-CN" sz="1400" b="1" u="sng" kern="100" dirty="0">
                          <a:solidFill>
                            <a:srgbClr val="002060"/>
                          </a:solidFill>
                          <a:effectLst/>
                          <a:latin typeface="黑体" panose="02010609060101010101" pitchFamily="49" charset="-122"/>
                          <a:ea typeface="黑体" panose="02010609060101010101" pitchFamily="49" charset="-122"/>
                        </a:rPr>
                        <a:t>要充分考虑员工的个体差异</a:t>
                      </a:r>
                      <a:r>
                        <a:rPr lang="zh-CN" altLang="en-US" sz="1400" b="1" u="sng" kern="100" dirty="0">
                          <a:solidFill>
                            <a:srgbClr val="002060"/>
                          </a:solidFill>
                          <a:effectLst/>
                          <a:latin typeface="黑体" panose="02010609060101010101" pitchFamily="49" charset="-122"/>
                          <a:ea typeface="黑体" panose="02010609060101010101" pitchFamily="49" charset="-122"/>
                        </a:rPr>
                        <a:t>。个体差异因素：技能和能力、职业兴趣、所处的职业生涯发展阶段、职业生涯锚</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8935451"/>
                  </a:ext>
                </a:extLst>
              </a:tr>
            </a:tbl>
          </a:graphicData>
        </a:graphic>
      </p:graphicFrame>
      <p:sp>
        <p:nvSpPr>
          <p:cNvPr id="8" name="矩形 7">
            <a:extLst>
              <a:ext uri="{FF2B5EF4-FFF2-40B4-BE49-F238E27FC236}">
                <a16:creationId xmlns:a16="http://schemas.microsoft.com/office/drawing/2014/main" id="{A0F5BD06-120E-4142-AD14-0CCB79D27E03}"/>
              </a:ext>
            </a:extLst>
          </p:cNvPr>
          <p:cNvSpPr/>
          <p:nvPr/>
        </p:nvSpPr>
        <p:spPr>
          <a:xfrm>
            <a:off x="869952" y="3869966"/>
            <a:ext cx="355898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8</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职业兴趣类型</a:t>
            </a:r>
            <a:r>
              <a:rPr lang="en-US" altLang="zh-CN" b="1" u="sng" kern="100" dirty="0">
                <a:solidFill>
                  <a:srgbClr val="993300"/>
                </a:solidFill>
                <a:latin typeface="黑体" panose="02010609060101010101" pitchFamily="49" charset="-122"/>
                <a:ea typeface="黑体" panose="02010609060101010101" pitchFamily="49" charset="-122"/>
              </a:rPr>
              <a:t>P85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第六章第二节</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CA915D87-7D4D-462D-B385-FDD6425C6FDC}"/>
              </a:ext>
            </a:extLst>
          </p:cNvPr>
          <p:cNvGraphicFramePr>
            <a:graphicFrameLocks noGrp="1"/>
          </p:cNvGraphicFramePr>
          <p:nvPr>
            <p:extLst>
              <p:ext uri="{D42A27DB-BD31-4B8C-83A1-F6EECF244321}">
                <p14:modId xmlns:p14="http://schemas.microsoft.com/office/powerpoint/2010/main" val="2454488264"/>
              </p:ext>
            </p:extLst>
          </p:nvPr>
        </p:nvGraphicFramePr>
        <p:xfrm>
          <a:off x="958697" y="4360347"/>
          <a:ext cx="10541940" cy="1851660"/>
        </p:xfrm>
        <a:graphic>
          <a:graphicData uri="http://schemas.openxmlformats.org/drawingml/2006/table">
            <a:tbl>
              <a:tblPr>
                <a:tableStyleId>{5C22544A-7EE6-4342-B048-85BDC9FD1C3A}</a:tableStyleId>
              </a:tblPr>
              <a:tblGrid>
                <a:gridCol w="1866673">
                  <a:extLst>
                    <a:ext uri="{9D8B030D-6E8A-4147-A177-3AD203B41FA5}">
                      <a16:colId xmlns:a16="http://schemas.microsoft.com/office/drawing/2014/main" val="3357881394"/>
                    </a:ext>
                  </a:extLst>
                </a:gridCol>
                <a:gridCol w="8675267">
                  <a:extLst>
                    <a:ext uri="{9D8B030D-6E8A-4147-A177-3AD203B41FA5}">
                      <a16:colId xmlns:a16="http://schemas.microsoft.com/office/drawing/2014/main" val="145627545"/>
                    </a:ext>
                  </a:extLst>
                </a:gridCol>
              </a:tblGrid>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）现实型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有运动或机械操作能力，偏好户外活动（与社会型完全对立）。</a:t>
                      </a:r>
                      <a:endParaRPr lang="zh-CN" sz="16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801742048"/>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）研究型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喜欢观察、学习、研究、分析、评估和解决问题（与企业型完全对立）。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29143854"/>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）艺术型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有艺术、直觉、创造的能力（与常规型完全对立）。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10755309"/>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4</a:t>
                      </a:r>
                      <a:r>
                        <a:rPr lang="zh-CN" sz="1600" b="1" kern="100">
                          <a:solidFill>
                            <a:srgbClr val="002060"/>
                          </a:solidFill>
                          <a:effectLst/>
                          <a:latin typeface="黑体" panose="02010609060101010101" pitchFamily="49" charset="-122"/>
                          <a:ea typeface="黑体" panose="02010609060101010101" pitchFamily="49" charset="-122"/>
                        </a:rPr>
                        <a:t>）社会型</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善于和人相处，喜欢教导、帮助、启发或训练别人。</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68856635"/>
                  </a:ext>
                </a:extLst>
              </a:tr>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5</a:t>
                      </a:r>
                      <a:r>
                        <a:rPr lang="zh-CN" sz="1600" b="1" kern="100" dirty="0">
                          <a:solidFill>
                            <a:srgbClr val="002060"/>
                          </a:solidFill>
                          <a:effectLst/>
                          <a:latin typeface="黑体" panose="02010609060101010101" pitchFamily="49" charset="-122"/>
                          <a:ea typeface="黑体" panose="02010609060101010101" pitchFamily="49" charset="-122"/>
                        </a:rPr>
                        <a:t>）企业型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有支配能力，追求权力和地位。</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98163488"/>
                  </a:ext>
                </a:extLst>
              </a:tr>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6</a:t>
                      </a:r>
                      <a:r>
                        <a:rPr lang="zh-CN" sz="1600" b="1" kern="100" dirty="0">
                          <a:solidFill>
                            <a:srgbClr val="002060"/>
                          </a:solidFill>
                          <a:effectLst/>
                          <a:latin typeface="黑体" panose="02010609060101010101" pitchFamily="49" charset="-122"/>
                          <a:ea typeface="黑体" panose="02010609060101010101" pitchFamily="49" charset="-122"/>
                        </a:rPr>
                        <a:t>）常规型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喜欢从事资料工作，能够听从指示完成琐细的工作。</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61698488"/>
                  </a:ext>
                </a:extLst>
              </a:tr>
            </a:tbl>
          </a:graphicData>
        </a:graphic>
      </p:graphicFrame>
    </p:spTree>
    <p:extLst>
      <p:ext uri="{BB962C8B-B14F-4D97-AF65-F5344CB8AC3E}">
        <p14:creationId xmlns:p14="http://schemas.microsoft.com/office/powerpoint/2010/main" val="314013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289" name="Rectangle 1"/>
          <p:cNvSpPr>
            <a:spLocks noChangeArrowheads="1"/>
          </p:cNvSpPr>
          <p:nvPr/>
        </p:nvSpPr>
        <p:spPr bwMode="auto">
          <a:xfrm>
            <a:off x="692150" y="636601"/>
            <a:ext cx="297549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3.</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人力资源管理与战略规划</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nvGraphicFramePr>
        <p:xfrm>
          <a:off x="692149" y="1151467"/>
          <a:ext cx="10837863" cy="4397630"/>
        </p:xfrm>
        <a:graphic>
          <a:graphicData uri="http://schemas.openxmlformats.org/drawingml/2006/table">
            <a:tbl>
              <a:tblPr/>
              <a:tblGrid>
                <a:gridCol w="1813984">
                  <a:extLst>
                    <a:ext uri="{9D8B030D-6E8A-4147-A177-3AD203B41FA5}">
                      <a16:colId xmlns:a16="http://schemas.microsoft.com/office/drawing/2014/main" val="20000"/>
                    </a:ext>
                  </a:extLst>
                </a:gridCol>
                <a:gridCol w="9023879">
                  <a:extLst>
                    <a:ext uri="{9D8B030D-6E8A-4147-A177-3AD203B41FA5}">
                      <a16:colId xmlns:a16="http://schemas.microsoft.com/office/drawing/2014/main" val="20001"/>
                    </a:ext>
                  </a:extLst>
                </a:gridCol>
              </a:tblGrid>
              <a:tr h="1548190">
                <a:tc>
                  <a:txBody>
                    <a:bodyPr/>
                    <a:lstStyle/>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人力资源管理在战略规划过程中的作用</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a:solidFill>
                            <a:srgbClr val="002060"/>
                          </a:solidFill>
                          <a:latin typeface="黑体" pitchFamily="49" charset="-122"/>
                          <a:ea typeface="黑体" pitchFamily="49" charset="-122"/>
                          <a:cs typeface="Times New Roman"/>
                        </a:rPr>
                        <a:t>1.</a:t>
                      </a:r>
                      <a:r>
                        <a:rPr lang="zh-CN" sz="1800" b="1" kern="100">
                          <a:solidFill>
                            <a:srgbClr val="002060"/>
                          </a:solidFill>
                          <a:latin typeface="黑体" pitchFamily="49" charset="-122"/>
                          <a:ea typeface="黑体" pitchFamily="49" charset="-122"/>
                          <a:cs typeface="Times New Roman"/>
                        </a:rPr>
                        <a:t>从人力资源的角度为组织的战略决策者提供充分的信息，帮助组织的高层管理者或战略规划小组做出最佳的战略选择，避免战略决策者做出错误的决策</a:t>
                      </a:r>
                    </a:p>
                    <a:p>
                      <a:pPr algn="just">
                        <a:lnSpc>
                          <a:spcPct val="150000"/>
                        </a:lnSpc>
                        <a:spcAft>
                          <a:spcPts val="0"/>
                        </a:spcAft>
                      </a:pPr>
                      <a:r>
                        <a:rPr lang="en-US" sz="1800" b="1" kern="100">
                          <a:solidFill>
                            <a:srgbClr val="002060"/>
                          </a:solidFill>
                          <a:latin typeface="黑体" pitchFamily="49" charset="-122"/>
                          <a:ea typeface="黑体" pitchFamily="49" charset="-122"/>
                          <a:cs typeface="Times New Roman"/>
                        </a:rPr>
                        <a:t>2.</a:t>
                      </a:r>
                      <a:r>
                        <a:rPr lang="zh-CN" sz="1800" b="1" kern="100">
                          <a:solidFill>
                            <a:srgbClr val="002060"/>
                          </a:solidFill>
                          <a:latin typeface="黑体" pitchFamily="49" charset="-122"/>
                          <a:ea typeface="黑体" pitchFamily="49" charset="-122"/>
                          <a:cs typeface="Times New Roman"/>
                        </a:rPr>
                        <a:t>通过对组织内部人力资源状况的优劣势分析，帮助组织战略决策者认清某种战略是否有可能取得成功，避免采用不可能得到内部人力资源支持的所谓“最优战略”</a:t>
                      </a:r>
                    </a:p>
                    <a:p>
                      <a:pPr algn="just">
                        <a:lnSpc>
                          <a:spcPct val="150000"/>
                        </a:lnSpc>
                        <a:spcAft>
                          <a:spcPts val="0"/>
                        </a:spcAft>
                      </a:pPr>
                      <a:r>
                        <a:rPr lang="en-US" sz="1800" b="1" kern="100">
                          <a:solidFill>
                            <a:srgbClr val="002060"/>
                          </a:solidFill>
                          <a:latin typeface="黑体" pitchFamily="49" charset="-122"/>
                          <a:ea typeface="黑体" pitchFamily="49" charset="-122"/>
                          <a:cs typeface="Times New Roman"/>
                        </a:rPr>
                        <a:t>3.</a:t>
                      </a:r>
                      <a:r>
                        <a:rPr lang="zh-CN" sz="1800" b="1" kern="100">
                          <a:solidFill>
                            <a:srgbClr val="002060"/>
                          </a:solidFill>
                          <a:latin typeface="黑体" pitchFamily="49" charset="-122"/>
                          <a:ea typeface="黑体" pitchFamily="49" charset="-122"/>
                          <a:cs typeface="Times New Roman"/>
                        </a:rPr>
                        <a:t>通过对内部人力资源状况的分析，人力资源管理还可能帮助组织做出正确的战略决策。</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41714">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人力资源管理与战略规划之间的联系</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行政管理联系：人力资源管理的注意力主要集中在日常的行政事务性管理活动上。</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单向联系：在这种联系层次上，组织自行制定战略规划，然后再将这种战略规划告知人力资源管理部门，让人力资源管理部门配合战略规划的实施或落地</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3.</a:t>
                      </a:r>
                      <a:r>
                        <a:rPr lang="zh-CN" sz="1800" b="1" kern="100" dirty="0">
                          <a:solidFill>
                            <a:srgbClr val="002060"/>
                          </a:solidFill>
                          <a:latin typeface="黑体" pitchFamily="49" charset="-122"/>
                          <a:ea typeface="黑体" pitchFamily="49" charset="-122"/>
                          <a:cs typeface="Times New Roman"/>
                        </a:rPr>
                        <a:t>双向联系：双向联系允许组织在整个战略规划过程中都将人力资源问题考虑在内</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4.</a:t>
                      </a:r>
                      <a:r>
                        <a:rPr lang="zh-CN" sz="1800" b="1" kern="100" dirty="0">
                          <a:solidFill>
                            <a:srgbClr val="002060"/>
                          </a:solidFill>
                          <a:latin typeface="黑体" pitchFamily="49" charset="-122"/>
                          <a:ea typeface="黑体" pitchFamily="49" charset="-122"/>
                          <a:cs typeface="Times New Roman"/>
                        </a:rPr>
                        <a:t>一体化联系：是建立在战略规划和人力资源管理之间的持续互动基础之上的，而不是有一定先后顺序的单方向推进过程。</a:t>
                      </a: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5147837-FE56-4231-B97F-499A24F0A4C9}"/>
              </a:ext>
            </a:extLst>
          </p:cNvPr>
          <p:cNvSpPr/>
          <p:nvPr/>
        </p:nvSpPr>
        <p:spPr>
          <a:xfrm>
            <a:off x="949348" y="469602"/>
            <a:ext cx="3440365" cy="507831"/>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职业生涯发展阶段及主要任务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3A7C015-9E42-4647-BDC7-E46B6E043DCD}"/>
              </a:ext>
            </a:extLst>
          </p:cNvPr>
          <p:cNvGraphicFramePr>
            <a:graphicFrameLocks noGrp="1"/>
          </p:cNvGraphicFramePr>
          <p:nvPr>
            <p:extLst>
              <p:ext uri="{D42A27DB-BD31-4B8C-83A1-F6EECF244321}">
                <p14:modId xmlns:p14="http://schemas.microsoft.com/office/powerpoint/2010/main" val="2982294320"/>
              </p:ext>
            </p:extLst>
          </p:nvPr>
        </p:nvGraphicFramePr>
        <p:xfrm>
          <a:off x="1040765" y="929984"/>
          <a:ext cx="10446940" cy="1543050"/>
        </p:xfrm>
        <a:graphic>
          <a:graphicData uri="http://schemas.openxmlformats.org/drawingml/2006/table">
            <a:tbl>
              <a:tblPr>
                <a:tableStyleId>{5C22544A-7EE6-4342-B048-85BDC9FD1C3A}</a:tableStyleId>
              </a:tblPr>
              <a:tblGrid>
                <a:gridCol w="2585379">
                  <a:extLst>
                    <a:ext uri="{9D8B030D-6E8A-4147-A177-3AD203B41FA5}">
                      <a16:colId xmlns:a16="http://schemas.microsoft.com/office/drawing/2014/main" val="3967665132"/>
                    </a:ext>
                  </a:extLst>
                </a:gridCol>
                <a:gridCol w="7861561">
                  <a:extLst>
                    <a:ext uri="{9D8B030D-6E8A-4147-A177-3AD203B41FA5}">
                      <a16:colId xmlns:a16="http://schemas.microsoft.com/office/drawing/2014/main" val="722842005"/>
                    </a:ext>
                  </a:extLst>
                </a:gridCol>
              </a:tblGrid>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职业生涯发展阶段</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发展任务</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6851276"/>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探索期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确定兴趣、能力，让自我与工作匹配</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50124441"/>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建立期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晋升、成长、安全感；职业生涯类型的发展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099438862"/>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维持期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维持成就感，更新技能</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3882625"/>
                  </a:ext>
                </a:extLst>
              </a:tr>
              <a:tr h="0">
                <a:tc>
                  <a:txBody>
                    <a:bodyPr/>
                    <a:lstStyle/>
                    <a:p>
                      <a:pPr algn="just">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4.</a:t>
                      </a:r>
                      <a:r>
                        <a:rPr lang="zh-CN" sz="1600" b="1" kern="100">
                          <a:solidFill>
                            <a:srgbClr val="002060"/>
                          </a:solidFill>
                          <a:effectLst/>
                          <a:latin typeface="黑体" panose="02010609060101010101" pitchFamily="49" charset="-122"/>
                          <a:ea typeface="黑体" panose="02010609060101010101" pitchFamily="49" charset="-122"/>
                        </a:rPr>
                        <a:t>衰退期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退休计划：改变工作与非工作之间的平衡</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79391376"/>
                  </a:ext>
                </a:extLst>
              </a:tr>
            </a:tbl>
          </a:graphicData>
        </a:graphic>
      </p:graphicFrame>
      <p:sp>
        <p:nvSpPr>
          <p:cNvPr id="8" name="矩形 7">
            <a:extLst>
              <a:ext uri="{FF2B5EF4-FFF2-40B4-BE49-F238E27FC236}">
                <a16:creationId xmlns:a16="http://schemas.microsoft.com/office/drawing/2014/main" id="{C602254C-BF02-4DF7-8637-F0C333BBD278}"/>
              </a:ext>
            </a:extLst>
          </p:cNvPr>
          <p:cNvSpPr/>
          <p:nvPr/>
        </p:nvSpPr>
        <p:spPr>
          <a:xfrm>
            <a:off x="979805" y="2934364"/>
            <a:ext cx="321434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10</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职业生涯锚概述</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P146</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表</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9-1</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1F556883-47C6-4D03-ACF9-2B05BAD97058}"/>
              </a:ext>
            </a:extLst>
          </p:cNvPr>
          <p:cNvGraphicFramePr>
            <a:graphicFrameLocks noGrp="1"/>
          </p:cNvGraphicFramePr>
          <p:nvPr>
            <p:extLst>
              <p:ext uri="{D42A27DB-BD31-4B8C-83A1-F6EECF244321}">
                <p14:modId xmlns:p14="http://schemas.microsoft.com/office/powerpoint/2010/main" val="2282065233"/>
              </p:ext>
            </p:extLst>
          </p:nvPr>
        </p:nvGraphicFramePr>
        <p:xfrm>
          <a:off x="1040729" y="3330143"/>
          <a:ext cx="10446939" cy="2754630"/>
        </p:xfrm>
        <a:graphic>
          <a:graphicData uri="http://schemas.openxmlformats.org/drawingml/2006/table">
            <a:tbl>
              <a:tblPr>
                <a:tableStyleId>{5C22544A-7EE6-4342-B048-85BDC9FD1C3A}</a:tableStyleId>
              </a:tblPr>
              <a:tblGrid>
                <a:gridCol w="985607">
                  <a:extLst>
                    <a:ext uri="{9D8B030D-6E8A-4147-A177-3AD203B41FA5}">
                      <a16:colId xmlns:a16="http://schemas.microsoft.com/office/drawing/2014/main" val="2238897354"/>
                    </a:ext>
                  </a:extLst>
                </a:gridCol>
                <a:gridCol w="9461332">
                  <a:extLst>
                    <a:ext uri="{9D8B030D-6E8A-4147-A177-3AD203B41FA5}">
                      <a16:colId xmlns:a16="http://schemas.microsoft.com/office/drawing/2014/main" val="723391356"/>
                    </a:ext>
                  </a:extLst>
                </a:gridCol>
              </a:tblGrid>
              <a:tr h="0">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概念</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当</a:t>
                      </a:r>
                      <a:r>
                        <a:rPr lang="zh-CN" sz="1600" b="1" kern="100" dirty="0">
                          <a:solidFill>
                            <a:srgbClr val="002060"/>
                          </a:solidFill>
                          <a:effectLst/>
                          <a:latin typeface="黑体" panose="02010609060101010101" pitchFamily="49" charset="-122"/>
                          <a:ea typeface="黑体" panose="02010609060101010101" pitchFamily="49" charset="-122"/>
                        </a:rPr>
                        <a:t>一个</a:t>
                      </a:r>
                      <a:r>
                        <a:rPr lang="zh-CN" altLang="en-US" sz="1600" b="1" kern="100" dirty="0">
                          <a:solidFill>
                            <a:srgbClr val="002060"/>
                          </a:solidFill>
                          <a:effectLst/>
                          <a:latin typeface="黑体" panose="02010609060101010101" pitchFamily="49" charset="-122"/>
                          <a:ea typeface="黑体" panose="02010609060101010101" pitchFamily="49" charset="-122"/>
                        </a:rPr>
                        <a:t>人</a:t>
                      </a:r>
                      <a:r>
                        <a:rPr lang="zh-CN" sz="1600" b="1" kern="100" dirty="0">
                          <a:solidFill>
                            <a:srgbClr val="002060"/>
                          </a:solidFill>
                          <a:effectLst/>
                          <a:latin typeface="黑体" panose="02010609060101010101" pitchFamily="49" charset="-122"/>
                          <a:ea typeface="黑体" panose="02010609060101010101" pitchFamily="49" charset="-122"/>
                        </a:rPr>
                        <a:t>不得不做出选择时，人无论如何都不会放弃的职业生涯中的那种至关重要的东西或价值观。</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4412117"/>
                  </a:ext>
                </a:extLst>
              </a:tr>
              <a:tr h="0">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内容</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）自省的才干与能力</a:t>
                      </a:r>
                    </a:p>
                    <a:p>
                      <a:pPr marL="1606550" indent="-1606550"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）自省的动机与需要</a:t>
                      </a:r>
                    </a:p>
                    <a:p>
                      <a:pPr marL="1606550" indent="-160655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3</a:t>
                      </a:r>
                      <a:r>
                        <a:rPr lang="zh-CN" sz="1600" b="1" kern="100">
                          <a:solidFill>
                            <a:srgbClr val="002060"/>
                          </a:solidFill>
                          <a:effectLst/>
                          <a:latin typeface="黑体" panose="02010609060101010101" pitchFamily="49" charset="-122"/>
                          <a:ea typeface="黑体" panose="02010609060101010101" pitchFamily="49" charset="-122"/>
                        </a:rPr>
                        <a:t>）自省的态度与价值观</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60890973"/>
                  </a:ext>
                </a:extLst>
              </a:tr>
              <a:tr h="0">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特点</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）产生于</a:t>
                      </a:r>
                      <a:r>
                        <a:rPr lang="zh-CN" sz="1600" b="1" u="sng" kern="100" dirty="0">
                          <a:solidFill>
                            <a:srgbClr val="002060"/>
                          </a:solidFill>
                          <a:effectLst/>
                          <a:latin typeface="黑体" panose="02010609060101010101" pitchFamily="49" charset="-122"/>
                          <a:ea typeface="黑体" panose="02010609060101010101" pitchFamily="49" charset="-122"/>
                        </a:rPr>
                        <a:t>早期</a:t>
                      </a:r>
                      <a:r>
                        <a:rPr lang="zh-CN" sz="1600" b="1" kern="100" dirty="0">
                          <a:solidFill>
                            <a:srgbClr val="002060"/>
                          </a:solidFill>
                          <a:effectLst/>
                          <a:latin typeface="黑体" panose="02010609060101010101" pitchFamily="49" charset="-122"/>
                          <a:ea typeface="黑体" panose="02010609060101010101" pitchFamily="49" charset="-122"/>
                        </a:rPr>
                        <a:t>职业生涯阶段：</a:t>
                      </a:r>
                      <a:r>
                        <a:rPr lang="zh-CN" sz="1600" b="1" u="sng" kern="100" dirty="0">
                          <a:solidFill>
                            <a:srgbClr val="002060"/>
                          </a:solidFill>
                          <a:effectLst/>
                          <a:latin typeface="黑体" panose="02010609060101010101" pitchFamily="49" charset="-122"/>
                          <a:ea typeface="黑体" panose="02010609060101010101" pitchFamily="49" charset="-122"/>
                        </a:rPr>
                        <a:t>以个体习得的工作为基础</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）强调</a:t>
                      </a:r>
                      <a:r>
                        <a:rPr lang="zh-CN" sz="1600" b="1" u="sng" kern="100" dirty="0">
                          <a:solidFill>
                            <a:srgbClr val="002060"/>
                          </a:solidFill>
                          <a:effectLst/>
                          <a:latin typeface="黑体" panose="02010609060101010101" pitchFamily="49" charset="-122"/>
                          <a:ea typeface="黑体" panose="02010609060101010101" pitchFamily="49" charset="-122"/>
                        </a:rPr>
                        <a:t>个人能力、动机和价值观</a:t>
                      </a:r>
                      <a:r>
                        <a:rPr lang="zh-CN" sz="1600" b="1" kern="100" dirty="0">
                          <a:solidFill>
                            <a:srgbClr val="002060"/>
                          </a:solidFill>
                          <a:effectLst/>
                          <a:latin typeface="黑体" panose="02010609060101010101" pitchFamily="49" charset="-122"/>
                          <a:ea typeface="黑体" panose="02010609060101010101" pitchFamily="49" charset="-122"/>
                        </a:rPr>
                        <a:t>三个方面的相互作用与整合</a:t>
                      </a: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不可能</a:t>
                      </a:r>
                      <a:r>
                        <a:rPr lang="zh-CN" sz="1600" b="1" kern="100" dirty="0">
                          <a:solidFill>
                            <a:srgbClr val="002060"/>
                          </a:solidFill>
                          <a:effectLst/>
                          <a:latin typeface="黑体" panose="02010609060101010101" pitchFamily="49" charset="-122"/>
                          <a:ea typeface="黑体" panose="02010609060101010101" pitchFamily="49" charset="-122"/>
                        </a:rPr>
                        <a:t>根据各种测试</a:t>
                      </a:r>
                      <a:r>
                        <a:rPr lang="zh-CN" sz="1600" b="1" u="sng" kern="100" dirty="0">
                          <a:solidFill>
                            <a:srgbClr val="002060"/>
                          </a:solidFill>
                          <a:effectLst/>
                          <a:latin typeface="黑体" panose="02010609060101010101" pitchFamily="49" charset="-122"/>
                          <a:ea typeface="黑体" panose="02010609060101010101" pitchFamily="49" charset="-122"/>
                        </a:rPr>
                        <a:t>提前进行预测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并不是完全固定不变的</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08955340"/>
                  </a:ext>
                </a:extLst>
              </a:tr>
            </a:tbl>
          </a:graphicData>
        </a:graphic>
      </p:graphicFrame>
    </p:spTree>
    <p:extLst>
      <p:ext uri="{BB962C8B-B14F-4D97-AF65-F5344CB8AC3E}">
        <p14:creationId xmlns:p14="http://schemas.microsoft.com/office/powerpoint/2010/main" val="20180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1133192-AFB4-4DD4-8265-30FA7154633E}"/>
              </a:ext>
            </a:extLst>
          </p:cNvPr>
          <p:cNvSpPr/>
          <p:nvPr/>
        </p:nvSpPr>
        <p:spPr>
          <a:xfrm>
            <a:off x="958698" y="523806"/>
            <a:ext cx="216277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11</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职业生涯锚类型</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a16="http://schemas.microsoft.com/office/drawing/2014/main" id="{05DD490D-194D-48F8-9E27-24F5CE6A6F5B}"/>
              </a:ext>
            </a:extLst>
          </p:cNvPr>
          <p:cNvGraphicFramePr>
            <a:graphicFrameLocks noGrp="1"/>
          </p:cNvGraphicFramePr>
          <p:nvPr>
            <p:extLst>
              <p:ext uri="{D42A27DB-BD31-4B8C-83A1-F6EECF244321}">
                <p14:modId xmlns:p14="http://schemas.microsoft.com/office/powerpoint/2010/main" val="3513660900"/>
              </p:ext>
            </p:extLst>
          </p:nvPr>
        </p:nvGraphicFramePr>
        <p:xfrm>
          <a:off x="958698" y="1027537"/>
          <a:ext cx="10412716" cy="2970215"/>
        </p:xfrm>
        <a:graphic>
          <a:graphicData uri="http://schemas.openxmlformats.org/drawingml/2006/table">
            <a:tbl>
              <a:tblPr>
                <a:tableStyleId>{5C22544A-7EE6-4342-B048-85BDC9FD1C3A}</a:tableStyleId>
              </a:tblPr>
              <a:tblGrid>
                <a:gridCol w="2505950">
                  <a:extLst>
                    <a:ext uri="{9D8B030D-6E8A-4147-A177-3AD203B41FA5}">
                      <a16:colId xmlns:a16="http://schemas.microsoft.com/office/drawing/2014/main" val="3608353012"/>
                    </a:ext>
                  </a:extLst>
                </a:gridCol>
                <a:gridCol w="7906766">
                  <a:extLst>
                    <a:ext uri="{9D8B030D-6E8A-4147-A177-3AD203B41FA5}">
                      <a16:colId xmlns:a16="http://schemas.microsoft.com/office/drawing/2014/main" val="3521574678"/>
                    </a:ext>
                  </a:extLst>
                </a:gridCol>
              </a:tblGrid>
              <a:tr h="20320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技术</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职能能力型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拒绝一般性管理工作，但愿意在其技术</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职能领域管理他人。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3881905"/>
                  </a:ext>
                </a:extLst>
              </a:tr>
              <a:tr h="35560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管理能力型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追求一般性管理工作，且责任越大越好，</a:t>
                      </a:r>
                      <a:r>
                        <a:rPr lang="zh-CN" sz="1800" b="1" kern="100">
                          <a:solidFill>
                            <a:srgbClr val="002060"/>
                          </a:solidFill>
                          <a:effectLst/>
                          <a:latin typeface="黑体" panose="02010609060101010101" pitchFamily="49" charset="-122"/>
                          <a:ea typeface="黑体" panose="02010609060101010101" pitchFamily="49" charset="-122"/>
                        </a:rPr>
                        <a:t>具有强烈的升迁动机，以提升等级和收入作为衡量成功的标准。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71390818"/>
                  </a:ext>
                </a:extLst>
              </a:tr>
              <a:tr h="26035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安全稳定型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驱动力和价值观：追求安全、稳定的职业前途</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50796358"/>
                  </a:ext>
                </a:extLst>
              </a:tr>
              <a:tr h="396875">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自主独立型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）选择职业时</a:t>
                      </a:r>
                      <a:r>
                        <a:rPr lang="zh-CN" sz="1800" b="1" u="sng" kern="100">
                          <a:solidFill>
                            <a:srgbClr val="002060"/>
                          </a:solidFill>
                          <a:effectLst/>
                          <a:latin typeface="黑体" panose="02010609060101010101" pitchFamily="49" charset="-122"/>
                          <a:ea typeface="黑体" panose="02010609060101010101" pitchFamily="49" charset="-122"/>
                        </a:rPr>
                        <a:t>绝不放弃自身的自由，且视自主为第一需要。</a:t>
                      </a:r>
                      <a:endParaRPr lang="zh-CN" sz="1800" b="1" kern="10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有很强的职业承诺</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95717904"/>
                  </a:ext>
                </a:extLst>
              </a:tr>
              <a:tr h="41783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创造型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）有强烈的创造需求和欲望，发明创造是他们工作的强大驱动力；</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冒险精神</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69892182"/>
                  </a:ext>
                </a:extLst>
              </a:tr>
            </a:tbl>
          </a:graphicData>
        </a:graphic>
      </p:graphicFrame>
    </p:spTree>
    <p:extLst>
      <p:ext uri="{BB962C8B-B14F-4D97-AF65-F5344CB8AC3E}">
        <p14:creationId xmlns:p14="http://schemas.microsoft.com/office/powerpoint/2010/main" val="348176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D1133192-AFB4-4DD4-8265-30FA7154633E}"/>
              </a:ext>
            </a:extLst>
          </p:cNvPr>
          <p:cNvSpPr/>
          <p:nvPr/>
        </p:nvSpPr>
        <p:spPr>
          <a:xfrm>
            <a:off x="958698" y="523806"/>
            <a:ext cx="239520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职业生涯锚</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的作用</a:t>
            </a:r>
            <a:endParaRPr lang="zh-CN" altLang="en-US" dirty="0">
              <a:latin typeface="黑体" panose="02010609060101010101" pitchFamily="49" charset="-122"/>
              <a:ea typeface="黑体" panose="02010609060101010101" pitchFamily="49" charset="-122"/>
            </a:endParaRPr>
          </a:p>
        </p:txBody>
      </p:sp>
      <p:graphicFrame>
        <p:nvGraphicFramePr>
          <p:cNvPr id="14" name="表格 13">
            <a:extLst>
              <a:ext uri="{FF2B5EF4-FFF2-40B4-BE49-F238E27FC236}">
                <a16:creationId xmlns:a16="http://schemas.microsoft.com/office/drawing/2014/main" id="{05DD490D-194D-48F8-9E27-24F5CE6A6F5B}"/>
              </a:ext>
            </a:extLst>
          </p:cNvPr>
          <p:cNvGraphicFramePr>
            <a:graphicFrameLocks noGrp="1"/>
          </p:cNvGraphicFramePr>
          <p:nvPr>
            <p:extLst>
              <p:ext uri="{D42A27DB-BD31-4B8C-83A1-F6EECF244321}">
                <p14:modId xmlns:p14="http://schemas.microsoft.com/office/powerpoint/2010/main" val="3513660900"/>
              </p:ext>
            </p:extLst>
          </p:nvPr>
        </p:nvGraphicFramePr>
        <p:xfrm>
          <a:off x="694267" y="1027537"/>
          <a:ext cx="10677147" cy="1993075"/>
        </p:xfrm>
        <a:graphic>
          <a:graphicData uri="http://schemas.openxmlformats.org/drawingml/2006/table">
            <a:tbl>
              <a:tblPr>
                <a:tableStyleId>{5C22544A-7EE6-4342-B048-85BDC9FD1C3A}</a:tableStyleId>
              </a:tblPr>
              <a:tblGrid>
                <a:gridCol w="10677147">
                  <a:extLst>
                    <a:ext uri="{9D8B030D-6E8A-4147-A177-3AD203B41FA5}">
                      <a16:colId xmlns:a16="http://schemas.microsoft.com/office/drawing/2014/main" val="3608353012"/>
                    </a:ext>
                  </a:extLst>
                </a:gridCol>
              </a:tblGrid>
              <a:tr h="163385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有助于识别个人的</a:t>
                      </a:r>
                      <a:r>
                        <a:rPr lang="zh-CN" altLang="en-US" sz="1800" b="1" kern="100" dirty="0">
                          <a:solidFill>
                            <a:srgbClr val="FF0000"/>
                          </a:solidFill>
                          <a:effectLst/>
                          <a:latin typeface="黑体" panose="02010609060101010101" pitchFamily="49" charset="-122"/>
                          <a:ea typeface="黑体" panose="02010609060101010101" pitchFamily="49" charset="-122"/>
                        </a:rPr>
                        <a:t>职业生涯目标和职业生涯成功</a:t>
                      </a:r>
                      <a:r>
                        <a:rPr lang="zh-CN" altLang="en-US" sz="1800" b="1" kern="100" dirty="0">
                          <a:solidFill>
                            <a:srgbClr val="002060"/>
                          </a:solidFill>
                          <a:effectLst/>
                          <a:latin typeface="黑体" panose="02010609060101010101" pitchFamily="49" charset="-122"/>
                          <a:ea typeface="黑体" panose="02010609060101010101" pitchFamily="49" charset="-122"/>
                        </a:rPr>
                        <a:t>的标准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能够促进员工预期心理契约的发展，有利于个人与组织稳固地相互接纳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有助于增强个人职业技能和工作经验，并提高个人和组织的绩效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altLang="en-US" sz="1800" b="1" kern="100" dirty="0">
                          <a:solidFill>
                            <a:srgbClr val="002060"/>
                          </a:solidFill>
                          <a:effectLst/>
                          <a:latin typeface="黑体" panose="02010609060101010101" pitchFamily="49" charset="-122"/>
                          <a:ea typeface="黑体" panose="02010609060101010101" pitchFamily="49" charset="-122"/>
                        </a:rPr>
                        <a:t>为个人中后期职业生涯发展奠定基础</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3881905"/>
                  </a:ext>
                </a:extLst>
              </a:tr>
            </a:tbl>
          </a:graphicData>
        </a:graphic>
      </p:graphicFrame>
    </p:spTree>
    <p:extLst>
      <p:ext uri="{BB962C8B-B14F-4D97-AF65-F5344CB8AC3E}">
        <p14:creationId xmlns:p14="http://schemas.microsoft.com/office/powerpoint/2010/main" val="348176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A649ECD-AF7A-47EE-9E80-2048D693C154}"/>
              </a:ext>
            </a:extLst>
          </p:cNvPr>
          <p:cNvSpPr/>
          <p:nvPr/>
        </p:nvSpPr>
        <p:spPr>
          <a:xfrm>
            <a:off x="3191253" y="2671793"/>
            <a:ext cx="4713150" cy="769441"/>
          </a:xfrm>
          <a:prstGeom prst="rect">
            <a:avLst/>
          </a:prstGeom>
        </p:spPr>
        <p:txBody>
          <a:bodyPr wrap="none">
            <a:spAutoFit/>
          </a:bodyPr>
          <a:lstStyle/>
          <a:p>
            <a:r>
              <a:rPr lang="zh-CN" altLang="en-US" sz="4400" b="1" kern="100" dirty="0">
                <a:solidFill>
                  <a:srgbClr val="002060"/>
                </a:solidFill>
                <a:latin typeface="黑体" pitchFamily="49" charset="-122"/>
                <a:ea typeface="黑体" pitchFamily="49" charset="-122"/>
                <a:cs typeface="Times New Roman" panose="02020603050405020304" pitchFamily="18" charset="0"/>
              </a:rPr>
              <a:t>第十章</a:t>
            </a:r>
            <a:r>
              <a:rPr lang="en-US" altLang="zh-CN" sz="4400" b="1" kern="100" dirty="0">
                <a:solidFill>
                  <a:srgbClr val="002060"/>
                </a:solidFill>
                <a:latin typeface="黑体" pitchFamily="49" charset="-122"/>
                <a:ea typeface="黑体" pitchFamily="49" charset="-122"/>
                <a:cs typeface="Times New Roman" panose="02020603050405020304" pitchFamily="18" charset="0"/>
              </a:rPr>
              <a:t>  </a:t>
            </a:r>
            <a:r>
              <a:rPr lang="zh-CN" altLang="en-US" sz="4400" b="1" kern="100" dirty="0">
                <a:solidFill>
                  <a:srgbClr val="002060"/>
                </a:solidFill>
                <a:latin typeface="黑体" pitchFamily="49" charset="-122"/>
                <a:ea typeface="黑体" pitchFamily="49" charset="-122"/>
                <a:cs typeface="Times New Roman" panose="02020603050405020304" pitchFamily="18" charset="0"/>
              </a:rPr>
              <a:t>劳动关系</a:t>
            </a:r>
            <a:endParaRPr lang="zh-CN" altLang="en-US" sz="4400"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393094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218" name="Picture 2" descr="C:\Users\samsung\Desktop\第二部分 导图\图第十章.png"/>
          <p:cNvPicPr>
            <a:picLocks noChangeAspect="1" noChangeArrowheads="1"/>
          </p:cNvPicPr>
          <p:nvPr/>
        </p:nvPicPr>
        <p:blipFill>
          <a:blip r:embed="rId4" cstate="print"/>
          <a:srcRect/>
          <a:stretch>
            <a:fillRect/>
          </a:stretch>
        </p:blipFill>
        <p:spPr bwMode="auto">
          <a:xfrm>
            <a:off x="692150" y="575734"/>
            <a:ext cx="10837863" cy="5877454"/>
          </a:xfrm>
          <a:prstGeom prst="rect">
            <a:avLst/>
          </a:prstGeom>
          <a:noFill/>
        </p:spPr>
      </p:pic>
    </p:spTree>
    <p:extLst>
      <p:ext uri="{BB962C8B-B14F-4D97-AF65-F5344CB8AC3E}">
        <p14:creationId xmlns:p14="http://schemas.microsoft.com/office/powerpoint/2010/main" val="3930946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510624" cy="507831"/>
          </a:xfrm>
          <a:prstGeom prst="rect">
            <a:avLst/>
          </a:prstGeom>
        </p:spPr>
        <p:txBody>
          <a:bodyPr wrap="none">
            <a:spAutoFit/>
          </a:bodyPr>
          <a:lstStyle/>
          <a:p>
            <a:pPr>
              <a:lnSpc>
                <a:spcPct val="150000"/>
              </a:lnSpc>
            </a:pP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第一节  劳动关系概述</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889642" y="1675273"/>
          <a:ext cx="10412716" cy="2751710"/>
        </p:xfrm>
        <a:graphic>
          <a:graphicData uri="http://schemas.openxmlformats.org/drawingml/2006/table">
            <a:tbl>
              <a:tblPr>
                <a:tableStyleId>{5C22544A-7EE6-4342-B048-85BDC9FD1C3A}</a:tableStyleId>
              </a:tblPr>
              <a:tblGrid>
                <a:gridCol w="2602301">
                  <a:extLst>
                    <a:ext uri="{9D8B030D-6E8A-4147-A177-3AD203B41FA5}">
                      <a16:colId xmlns:a16="http://schemas.microsoft.com/office/drawing/2014/main" val="2982275719"/>
                    </a:ext>
                  </a:extLst>
                </a:gridCol>
                <a:gridCol w="7810415">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(一)劳动关系的</a:t>
                      </a:r>
                      <a:r>
                        <a:rPr lang="zh-CN" altLang="en-US" sz="1800" b="1" kern="0" dirty="0">
                          <a:solidFill>
                            <a:srgbClr val="002060"/>
                          </a:solidFill>
                          <a:effectLst/>
                          <a:latin typeface="黑体" panose="02010609060101010101" pitchFamily="49" charset="-122"/>
                          <a:ea typeface="黑体" panose="02010609060101010101" pitchFamily="49" charset="-122"/>
                        </a:rPr>
                        <a:t>含义</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1.劳动</a:t>
                      </a:r>
                      <a:r>
                        <a:rPr lang="zh-CN" altLang="en-US" sz="1800" b="1" kern="0" dirty="0">
                          <a:solidFill>
                            <a:srgbClr val="002060"/>
                          </a:solidFill>
                          <a:effectLst/>
                          <a:latin typeface="黑体" panose="02010609060101010101" pitchFamily="49" charset="-122"/>
                          <a:ea typeface="黑体" panose="02010609060101010101" pitchFamily="49" charset="-122"/>
                        </a:rPr>
                        <a:t>关系：是指劳动者劳动力使用者以及相关组织为实现劳动过程所构成的社会关系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目的：实现劳动者与生产资料相结合并完成劳动过程</a:t>
                      </a:r>
                      <a:r>
                        <a:rPr lang="zh-CN" sz="1800" b="1" kern="0" dirty="0">
                          <a:solidFill>
                            <a:srgbClr val="002060"/>
                          </a:solidFill>
                          <a:effectLst/>
                          <a:latin typeface="黑体" panose="02010609060101010101" pitchFamily="49" charset="-122"/>
                          <a:ea typeface="黑体" panose="02010609060101010101" pitchFamily="49" charset="-122"/>
                        </a:rPr>
                        <a:t>.</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劳动关系的</a:t>
                      </a:r>
                      <a:r>
                        <a:rPr lang="zh-CN" sz="1800" b="1" u="sng" kern="0" dirty="0">
                          <a:solidFill>
                            <a:srgbClr val="002060"/>
                          </a:solidFill>
                          <a:effectLst/>
                          <a:latin typeface="黑体" panose="02010609060101010101" pitchFamily="49" charset="-122"/>
                          <a:ea typeface="黑体" panose="02010609060101010101" pitchFamily="49" charset="-122"/>
                        </a:rPr>
                        <a:t>性质：</a:t>
                      </a:r>
                      <a:r>
                        <a:rPr lang="zh-CN" altLang="en-US" sz="1800" b="1" u="sng" kern="0" dirty="0">
                          <a:solidFill>
                            <a:srgbClr val="002060"/>
                          </a:solidFill>
                          <a:effectLst/>
                          <a:latin typeface="黑体" panose="02010609060101010101" pitchFamily="49" charset="-122"/>
                          <a:ea typeface="黑体" panose="02010609060101010101" pitchFamily="49" charset="-122"/>
                        </a:rPr>
                        <a:t>基本性质</a:t>
                      </a:r>
                      <a:r>
                        <a:rPr lang="zh-CN" sz="1800" b="1" u="sng" kern="0" dirty="0">
                          <a:solidFill>
                            <a:srgbClr val="002060"/>
                          </a:solidFill>
                          <a:effectLst/>
                          <a:latin typeface="黑体" panose="02010609060101010101" pitchFamily="49" charset="-122"/>
                          <a:ea typeface="黑体" panose="02010609060101010101" pitchFamily="49" charset="-122"/>
                        </a:rPr>
                        <a:t>是一种社会经济关系</a:t>
                      </a:r>
                      <a:r>
                        <a:rPr lang="zh-CN" altLang="en-US" sz="1800" b="1" u="sng"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(二)劳动关系的特征</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从属性</a:t>
                      </a:r>
                      <a:r>
                        <a:rPr lang="en-US" altLang="zh-CN" sz="1800" b="1" u="sng" kern="0" dirty="0">
                          <a:solidFill>
                            <a:srgbClr val="002060"/>
                          </a:solidFill>
                          <a:effectLst/>
                          <a:latin typeface="黑体" panose="02010609060101010101" pitchFamily="49" charset="-122"/>
                          <a:ea typeface="黑体" panose="02010609060101010101" pitchFamily="49" charset="-122"/>
                        </a:rPr>
                        <a:t>-</a:t>
                      </a:r>
                      <a:r>
                        <a:rPr lang="zh-CN" altLang="en-US" sz="1800" b="1" u="sng" kern="0" dirty="0">
                          <a:solidFill>
                            <a:srgbClr val="002060"/>
                          </a:solidFill>
                          <a:effectLst/>
                          <a:latin typeface="黑体" panose="02010609060101010101" pitchFamily="49" charset="-122"/>
                          <a:ea typeface="黑体" panose="02010609060101010101" pitchFamily="49" charset="-122"/>
                        </a:rPr>
                        <a:t>最主要特点</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u="sng" kern="0" dirty="0">
                          <a:solidFill>
                            <a:srgbClr val="002060"/>
                          </a:solidFill>
                          <a:effectLst/>
                          <a:latin typeface="黑体" panose="02010609060101010101" pitchFamily="49" charset="-122"/>
                          <a:ea typeface="黑体" panose="02010609060101010101" pitchFamily="49" charset="-122"/>
                        </a:rPr>
                        <a:t>劳动关系表现为劳动者和雇主的权利和义务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劳动关系运行的两种基本形式</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冲突与合作贯穿于劳动关系的整个过程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
        <p:nvSpPr>
          <p:cNvPr id="14" name="矩形 13">
            <a:extLst>
              <a:ext uri="{FF2B5EF4-FFF2-40B4-BE49-F238E27FC236}">
                <a16:creationId xmlns:a16="http://schemas.microsoft.com/office/drawing/2014/main" id="{2CFAB407-CD95-4A12-B4E7-AFD3469B2A94}"/>
              </a:ext>
            </a:extLst>
          </p:cNvPr>
          <p:cNvSpPr/>
          <p:nvPr/>
        </p:nvSpPr>
        <p:spPr>
          <a:xfrm>
            <a:off x="1036711" y="1077136"/>
            <a:ext cx="2045753" cy="442878"/>
          </a:xfrm>
          <a:prstGeom prst="rect">
            <a:avLst/>
          </a:prstGeom>
        </p:spPr>
        <p:txBody>
          <a:bodyPr wrap="none">
            <a:spAutoFit/>
          </a:bodyPr>
          <a:lstStyle/>
          <a:p>
            <a:pPr>
              <a:lnSpc>
                <a:spcPct val="150000"/>
              </a:lnSpc>
            </a:pP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045753" cy="442878"/>
          </a:xfrm>
          <a:prstGeom prst="rect">
            <a:avLst/>
          </a:prstGeom>
        </p:spPr>
        <p:txBody>
          <a:bodyPr wrap="none">
            <a:spAutoFit/>
          </a:bodyPr>
          <a:lstStyle/>
          <a:p>
            <a:pPr>
              <a:lnSpc>
                <a:spcPct val="150000"/>
              </a:lnSpc>
            </a:pP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2677533681"/>
              </p:ext>
            </p:extLst>
          </p:nvPr>
        </p:nvGraphicFramePr>
        <p:xfrm>
          <a:off x="1040524" y="1027135"/>
          <a:ext cx="10330890" cy="5566410"/>
        </p:xfrm>
        <a:graphic>
          <a:graphicData uri="http://schemas.openxmlformats.org/drawingml/2006/table">
            <a:tbl>
              <a:tblPr>
                <a:tableStyleId>{5C22544A-7EE6-4342-B048-85BDC9FD1C3A}</a:tableStyleId>
              </a:tblPr>
              <a:tblGrid>
                <a:gridCol w="1497724">
                  <a:extLst>
                    <a:ext uri="{9D8B030D-6E8A-4147-A177-3AD203B41FA5}">
                      <a16:colId xmlns:a16="http://schemas.microsoft.com/office/drawing/2014/main" val="2982275719"/>
                    </a:ext>
                  </a:extLst>
                </a:gridCol>
                <a:gridCol w="8833166">
                  <a:extLst>
                    <a:ext uri="{9D8B030D-6E8A-4147-A177-3AD203B41FA5}">
                      <a16:colId xmlns:a16="http://schemas.microsoft.com/office/drawing/2014/main" val="2929178894"/>
                    </a:ext>
                  </a:extLst>
                </a:gridCol>
              </a:tblGrid>
              <a:tr h="833196">
                <a:tc rowSpan="5">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(三)劳动关</a:t>
                      </a:r>
                      <a:r>
                        <a:rPr lang="zh-CN" altLang="en-US" sz="1600" b="1" kern="0" dirty="0">
                          <a:solidFill>
                            <a:srgbClr val="002060"/>
                          </a:solidFill>
                          <a:effectLst/>
                          <a:latin typeface="黑体" panose="02010609060101010101" pitchFamily="49" charset="-122"/>
                          <a:ea typeface="黑体" panose="02010609060101010101" pitchFamily="49" charset="-122"/>
                        </a:rPr>
                        <a:t>系的主体（雇员和雇主为基本主体构成）</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marL="228600" indent="-228600" algn="l">
                        <a:lnSpc>
                          <a:spcPct val="150000"/>
                        </a:lnSpc>
                        <a:spcAft>
                          <a:spcPts val="0"/>
                        </a:spcAft>
                        <a:buAutoNum type="arabicPeriod"/>
                      </a:pPr>
                      <a:r>
                        <a:rPr lang="zh-CN" altLang="en-US" sz="1600" b="1" u="sng" kern="0" dirty="0">
                          <a:solidFill>
                            <a:srgbClr val="002060"/>
                          </a:solidFill>
                          <a:effectLst/>
                          <a:latin typeface="黑体" panose="02010609060101010101" pitchFamily="49" charset="-122"/>
                          <a:ea typeface="黑体" panose="02010609060101010101" pitchFamily="49" charset="-122"/>
                        </a:rPr>
                        <a:t>劳动者：具有劳动权利能力和劳动行为能力，依照劳动法律法规被用人单位雇用并在其管理下从事劳动获取工资收入的人员。（</a:t>
                      </a:r>
                      <a:r>
                        <a:rPr lang="en-US" altLang="zh-CN" sz="1600" b="1" u="sng" kern="0" dirty="0">
                          <a:solidFill>
                            <a:srgbClr val="002060"/>
                          </a:solidFill>
                          <a:effectLst/>
                          <a:latin typeface="黑体" panose="02010609060101010101" pitchFamily="49" charset="-122"/>
                          <a:ea typeface="黑体" panose="02010609060101010101" pitchFamily="49" charset="-122"/>
                        </a:rPr>
                        <a:t>1</a:t>
                      </a:r>
                      <a:r>
                        <a:rPr lang="zh-CN" altLang="en-US" sz="1600" b="1" u="sng" kern="0" dirty="0">
                          <a:solidFill>
                            <a:srgbClr val="002060"/>
                          </a:solidFill>
                          <a:effectLst/>
                          <a:latin typeface="黑体" panose="02010609060101010101" pitchFamily="49" charset="-122"/>
                          <a:ea typeface="黑体" panose="02010609060101010101" pitchFamily="49" charset="-122"/>
                        </a:rPr>
                        <a:t>）劳动者是被用人单位依法雇用的人员（</a:t>
                      </a:r>
                      <a:r>
                        <a:rPr lang="en-US" altLang="zh-CN" sz="1600" b="1" u="sng" kern="0" dirty="0">
                          <a:solidFill>
                            <a:srgbClr val="002060"/>
                          </a:solidFill>
                          <a:effectLst/>
                          <a:latin typeface="黑体" panose="02010609060101010101" pitchFamily="49" charset="-122"/>
                          <a:ea typeface="黑体" panose="02010609060101010101" pitchFamily="49" charset="-122"/>
                        </a:rPr>
                        <a:t>2</a:t>
                      </a:r>
                      <a:r>
                        <a:rPr lang="zh-CN" altLang="en-US" sz="1600" b="1" u="sng" kern="0" dirty="0">
                          <a:solidFill>
                            <a:srgbClr val="002060"/>
                          </a:solidFill>
                          <a:effectLst/>
                          <a:latin typeface="黑体" panose="02010609060101010101" pitchFamily="49" charset="-122"/>
                          <a:ea typeface="黑体" panose="02010609060101010101" pitchFamily="49" charset="-122"/>
                        </a:rPr>
                        <a:t>）劳动者是在用人单位管理下从事劳动的人员（</a:t>
                      </a:r>
                      <a:r>
                        <a:rPr lang="en-US" altLang="zh-CN" sz="1600" b="1" u="sng" kern="0" dirty="0">
                          <a:solidFill>
                            <a:srgbClr val="002060"/>
                          </a:solidFill>
                          <a:effectLst/>
                          <a:latin typeface="黑体" panose="02010609060101010101" pitchFamily="49" charset="-122"/>
                          <a:ea typeface="黑体" panose="02010609060101010101" pitchFamily="49" charset="-122"/>
                        </a:rPr>
                        <a:t>3</a:t>
                      </a:r>
                      <a:r>
                        <a:rPr lang="zh-CN" altLang="en-US" sz="1600" b="1" u="sng" kern="0" dirty="0">
                          <a:solidFill>
                            <a:srgbClr val="002060"/>
                          </a:solidFill>
                          <a:effectLst/>
                          <a:latin typeface="黑体" panose="02010609060101010101" pitchFamily="49" charset="-122"/>
                          <a:ea typeface="黑体" panose="02010609060101010101" pitchFamily="49" charset="-122"/>
                        </a:rPr>
                        <a:t>）劳动者是以工资收入为主要生活来源的人员（</a:t>
                      </a:r>
                      <a:r>
                        <a:rPr lang="en-US" altLang="zh-CN" sz="1600" b="1" u="sng" kern="0" dirty="0">
                          <a:solidFill>
                            <a:srgbClr val="002060"/>
                          </a:solidFill>
                          <a:effectLst/>
                          <a:latin typeface="黑体" panose="02010609060101010101" pitchFamily="49" charset="-122"/>
                          <a:ea typeface="黑体" panose="02010609060101010101" pitchFamily="49" charset="-122"/>
                        </a:rPr>
                        <a:t>4</a:t>
                      </a:r>
                      <a:r>
                        <a:rPr lang="zh-CN" altLang="en-US" sz="1600" b="1" u="sng" kern="0" dirty="0">
                          <a:solidFill>
                            <a:srgbClr val="002060"/>
                          </a:solidFill>
                          <a:effectLst/>
                          <a:latin typeface="黑体" panose="02010609060101010101" pitchFamily="49" charset="-122"/>
                          <a:ea typeface="黑体" panose="02010609060101010101" pitchFamily="49" charset="-122"/>
                        </a:rPr>
                        <a:t>）劳动者仅限定在国家劳动法律所规定的范围之内</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891400903"/>
                  </a:ext>
                </a:extLst>
              </a:tr>
              <a:tr h="496041">
                <a:tc vMerge="1">
                  <a:txBody>
                    <a:bodyPr/>
                    <a:lstStyle/>
                    <a:p>
                      <a:endParaRPr lang="zh-CN" altLang="en-US"/>
                    </a:p>
                  </a:txBody>
                  <a:tcPr/>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rPr>
                        <a:t>2.</a:t>
                      </a:r>
                      <a:r>
                        <a:rPr lang="zh-CN" altLang="en-US" sz="1600" b="1" kern="100" dirty="0">
                          <a:solidFill>
                            <a:srgbClr val="002060"/>
                          </a:solidFill>
                          <a:effectLst/>
                          <a:latin typeface="黑体" panose="02010609060101010101" pitchFamily="49" charset="-122"/>
                          <a:ea typeface="黑体" panose="02010609060101010101" pitchFamily="49" charset="-122"/>
                        </a:rPr>
                        <a:t>工会：为维护和改善劳动者的劳动条件和生活条件而设立的组织。</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按照组织形式划分：职业工会、产业工会、总工会</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按照层级划分：企业工会、区域性工会、全国性工会</a:t>
                      </a:r>
                      <a:endParaRPr lang="zh-CN" sz="1600" b="1" kern="10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1591016112"/>
                  </a:ext>
                </a:extLst>
              </a:tr>
              <a:tr h="670330">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3. </a:t>
                      </a:r>
                      <a:r>
                        <a:rPr lang="zh-CN" altLang="en-US" sz="1600" b="1" u="sng" kern="0" dirty="0">
                          <a:solidFill>
                            <a:srgbClr val="002060"/>
                          </a:solidFill>
                          <a:effectLst/>
                          <a:latin typeface="黑体" panose="02010609060101010101" pitchFamily="49" charset="-122"/>
                          <a:ea typeface="黑体" panose="02010609060101010101" pitchFamily="49" charset="-122"/>
                        </a:rPr>
                        <a:t>用人单位：具有法定用人资格，使用劳动力组织生产劳动且向劳动者支付工资报酬的单位</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u="sng" kern="0" dirty="0">
                          <a:solidFill>
                            <a:srgbClr val="002060"/>
                          </a:solidFill>
                          <a:effectLst/>
                          <a:latin typeface="黑体" panose="02010609060101010101" pitchFamily="49" charset="-122"/>
                          <a:ea typeface="黑体" panose="02010609060101010101" pitchFamily="49" charset="-122"/>
                        </a:rPr>
                        <a:t>包括：企业、个体经济组织、民办非企业单位、国家机关、事业组织、社会团体</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616097011"/>
                  </a:ext>
                </a:extLst>
              </a:tr>
              <a:tr h="839814">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4. </a:t>
                      </a:r>
                      <a:r>
                        <a:rPr lang="zh-CN" altLang="en-US" sz="1600" b="1" u="sng" kern="0" dirty="0">
                          <a:solidFill>
                            <a:srgbClr val="002060"/>
                          </a:solidFill>
                          <a:effectLst/>
                          <a:latin typeface="黑体" panose="02010609060101010101" pitchFamily="49" charset="-122"/>
                          <a:ea typeface="黑体" panose="02010609060101010101" pitchFamily="49" charset="-122"/>
                        </a:rPr>
                        <a:t>雇主组织：是随着工会组织的不断发展壮大而建立和发展的。</a:t>
                      </a:r>
                      <a:endParaRPr lang="en-US" altLang="zh-CN" sz="1600" b="1" u="sng"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600" b="1" u="sng" kern="0" dirty="0">
                          <a:solidFill>
                            <a:srgbClr val="002060"/>
                          </a:solidFill>
                          <a:effectLst/>
                          <a:latin typeface="黑体" panose="02010609060101010101" pitchFamily="49" charset="-122"/>
                          <a:ea typeface="黑体" panose="02010609060101010101" pitchFamily="49" charset="-122"/>
                        </a:rPr>
                        <a:t>作用</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1</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）参与集体谈判（</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2</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）参与劳动立法和政策制定（</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3</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）在劳动争议处理过程中向其成员提供法律服务（</a:t>
                      </a:r>
                      <a:r>
                        <a:rPr lang="en-US" altLang="zh-CN" sz="1600" b="1" u="sng" kern="0" dirty="0">
                          <a:solidFill>
                            <a:srgbClr val="002060"/>
                          </a:solidFill>
                          <a:effectLst/>
                          <a:latin typeface="黑体" panose="02010609060101010101" pitchFamily="49" charset="-122"/>
                          <a:ea typeface="黑体" panose="02010609060101010101" pitchFamily="49" charset="-122"/>
                          <a:sym typeface="Wingdings" pitchFamily="2" charset="2"/>
                        </a:rPr>
                        <a:t>4</a:t>
                      </a:r>
                      <a:r>
                        <a:rPr lang="zh-CN" altLang="en-US" sz="1600" b="1" u="sng" kern="0" dirty="0">
                          <a:solidFill>
                            <a:srgbClr val="002060"/>
                          </a:solidFill>
                          <a:effectLst/>
                          <a:latin typeface="黑体" panose="02010609060101010101" pitchFamily="49" charset="-122"/>
                          <a:ea typeface="黑体" panose="02010609060101010101" pitchFamily="49" charset="-122"/>
                          <a:sym typeface="Wingdings" pitchFamily="2" charset="2"/>
                        </a:rPr>
                        <a:t>）通过雇主组织的培训机构为会员提供培训服务</a:t>
                      </a:r>
                      <a:endParaRPr lang="zh-CN" sz="1600" b="1" kern="10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714523543"/>
                  </a:ext>
                </a:extLst>
              </a:tr>
              <a:tr h="839814">
                <a:tc vMerge="1">
                  <a:txBody>
                    <a:bodyPr/>
                    <a:lstStyle/>
                    <a:p>
                      <a:pPr algn="l">
                        <a:lnSpc>
                          <a:spcPct val="150000"/>
                        </a:lnSpc>
                        <a:spcAft>
                          <a:spcPts val="0"/>
                        </a:spcAft>
                      </a:pP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政府：政府协调劳动关系的作用必不可少，在制定政策、执法监察和处理重大的、突发性劳动争议事件等方面发挥着主导作用。</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扮演角色：</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劳动关系的规制者；</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劳动关系运行的监督者；</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劳动争议的重要调解仲裁者；</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劳动关系重大冲突的控制者；</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协调劳动关系制度和机制建设的推动者</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743059"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2.</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劳动关系的类型与模式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8732081"/>
              </p:ext>
            </p:extLst>
          </p:nvPr>
        </p:nvGraphicFramePr>
        <p:xfrm>
          <a:off x="958698" y="1027135"/>
          <a:ext cx="10412716" cy="2340230"/>
        </p:xfrm>
        <a:graphic>
          <a:graphicData uri="http://schemas.openxmlformats.org/drawingml/2006/table">
            <a:tbl>
              <a:tblPr>
                <a:tableStyleId>{5C22544A-7EE6-4342-B048-85BDC9FD1C3A}</a:tableStyleId>
              </a:tblPr>
              <a:tblGrid>
                <a:gridCol w="2602301">
                  <a:extLst>
                    <a:ext uri="{9D8B030D-6E8A-4147-A177-3AD203B41FA5}">
                      <a16:colId xmlns:a16="http://schemas.microsoft.com/office/drawing/2014/main" val="2982275719"/>
                    </a:ext>
                  </a:extLst>
                </a:gridCol>
                <a:gridCol w="7810415">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(一)劳动关系的</a:t>
                      </a:r>
                      <a:r>
                        <a:rPr lang="zh-CN" altLang="en-US" sz="1800" b="1" kern="0" dirty="0">
                          <a:solidFill>
                            <a:srgbClr val="002060"/>
                          </a:solidFill>
                          <a:effectLst/>
                          <a:latin typeface="黑体" panose="02010609060101010101" pitchFamily="49" charset="-122"/>
                          <a:ea typeface="黑体" panose="02010609060101010101" pitchFamily="49" charset="-122"/>
                        </a:rPr>
                        <a:t>类型</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利益冲突型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英国劳动关系</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利益协调型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德国劳动关系</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利益一体型</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日本、新加坡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a:t>
                      </a:r>
                      <a:r>
                        <a:rPr lang="zh-CN" altLang="en-US" sz="1800" b="1" kern="0" dirty="0">
                          <a:solidFill>
                            <a:srgbClr val="002060"/>
                          </a:solidFill>
                          <a:effectLst/>
                          <a:latin typeface="黑体" panose="02010609060101010101" pitchFamily="49" charset="-122"/>
                          <a:ea typeface="黑体" panose="02010609060101010101" pitchFamily="49" charset="-122"/>
                        </a:rPr>
                        <a:t>劳动关系的模式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自由多元化模式</a:t>
                      </a:r>
                      <a:r>
                        <a:rPr lang="en-US" altLang="zh-CN" sz="1800" b="1" u="sng" kern="0" dirty="0">
                          <a:solidFill>
                            <a:srgbClr val="002060"/>
                          </a:solidFill>
                          <a:effectLst/>
                          <a:latin typeface="黑体" panose="02010609060101010101" pitchFamily="49" charset="-122"/>
                          <a:ea typeface="黑体" panose="02010609060101010101" pitchFamily="49" charset="-122"/>
                        </a:rPr>
                        <a:t>-</a:t>
                      </a:r>
                      <a:r>
                        <a:rPr lang="zh-CN" altLang="en-US" sz="1800" b="1" u="sng" kern="0" dirty="0">
                          <a:solidFill>
                            <a:srgbClr val="002060"/>
                          </a:solidFill>
                          <a:effectLst/>
                          <a:latin typeface="黑体" panose="02010609060101010101" pitchFamily="49" charset="-122"/>
                          <a:ea typeface="黑体" panose="02010609060101010101" pitchFamily="49" charset="-122"/>
                        </a:rPr>
                        <a:t>美国为代表的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劳资协议自治式</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德国为代表的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家族式劳动关系</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日本为代表的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2743059"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3.</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劳动关系系统及其运行</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36463601"/>
              </p:ext>
            </p:extLst>
          </p:nvPr>
        </p:nvGraphicFramePr>
        <p:xfrm>
          <a:off x="958698" y="1027135"/>
          <a:ext cx="10412716" cy="4472191"/>
        </p:xfrm>
        <a:graphic>
          <a:graphicData uri="http://schemas.openxmlformats.org/drawingml/2006/table">
            <a:tbl>
              <a:tblPr>
                <a:tableStyleId>{5C22544A-7EE6-4342-B048-85BDC9FD1C3A}</a:tableStyleId>
              </a:tblPr>
              <a:tblGrid>
                <a:gridCol w="2746199">
                  <a:extLst>
                    <a:ext uri="{9D8B030D-6E8A-4147-A177-3AD203B41FA5}">
                      <a16:colId xmlns:a16="http://schemas.microsoft.com/office/drawing/2014/main" val="2982275719"/>
                    </a:ext>
                  </a:extLst>
                </a:gridCol>
                <a:gridCol w="7666517">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(一)劳动关系</a:t>
                      </a:r>
                      <a:r>
                        <a:rPr lang="zh-CN" altLang="en-US" sz="1800" b="1" kern="0" dirty="0">
                          <a:solidFill>
                            <a:srgbClr val="002060"/>
                          </a:solidFill>
                          <a:effectLst/>
                          <a:latin typeface="黑体" panose="02010609060101010101" pitchFamily="49" charset="-122"/>
                          <a:ea typeface="黑体" panose="02010609060101010101" pitchFamily="49" charset="-122"/>
                        </a:rPr>
                        <a:t>系统</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是指现代社会系统中以劳动关系为基本关系所构成的包括劳动关系的内部构成和外部环境因素交流互动的有机整合体。</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(二)</a:t>
                      </a:r>
                      <a:r>
                        <a:rPr lang="zh-CN" altLang="en-US" sz="1800" b="1" kern="0" dirty="0">
                          <a:solidFill>
                            <a:srgbClr val="002060"/>
                          </a:solidFill>
                          <a:effectLst/>
                          <a:latin typeface="黑体" panose="02010609060101010101" pitchFamily="49" charset="-122"/>
                          <a:ea typeface="黑体" panose="02010609060101010101" pitchFamily="49" charset="-122"/>
                        </a:rPr>
                        <a:t>劳动关系系统的运行</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是指劳动关系系统的组织构成、权利分配以及关系处理和作用发挥的过程和方式。</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内容：</a:t>
                      </a: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组织机构与相互关系；</a:t>
                      </a: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关系处理的规则和程序</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形式：劳动关系的冲突与合作</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功能：动力功能和约束功能</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状态：</a:t>
                      </a: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u="sng" kern="0" dirty="0">
                          <a:solidFill>
                            <a:srgbClr val="002060"/>
                          </a:solidFill>
                          <a:effectLst/>
                          <a:latin typeface="黑体" panose="02010609060101010101" pitchFamily="49" charset="-122"/>
                          <a:ea typeface="黑体" panose="02010609060101010101" pitchFamily="49" charset="-122"/>
                        </a:rPr>
                        <a:t>良性运行和谐发展</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      </a:t>
                      </a: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中性运行常态发展</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      </a:t>
                      </a:r>
                      <a:r>
                        <a:rPr lang="zh-CN" sz="1800" b="1" kern="0" dirty="0">
                          <a:solidFill>
                            <a:srgbClr val="002060"/>
                          </a:solidFill>
                          <a:effectLst/>
                          <a:latin typeface="黑体" panose="02010609060101010101" pitchFamily="49" charset="-122"/>
                          <a:ea typeface="黑体" panose="02010609060101010101" pitchFamily="49" charset="-122"/>
                        </a:rPr>
                        <a:t>3.</a:t>
                      </a:r>
                      <a:r>
                        <a:rPr lang="zh-CN" altLang="en-US" sz="1800" b="1" kern="0" dirty="0">
                          <a:solidFill>
                            <a:srgbClr val="002060"/>
                          </a:solidFill>
                          <a:effectLst/>
                          <a:latin typeface="黑体" panose="02010609060101010101" pitchFamily="49" charset="-122"/>
                          <a:ea typeface="黑体" panose="02010609060101010101" pitchFamily="49" charset="-122"/>
                        </a:rPr>
                        <a:t>恶性运行畸形发展</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CFAB407-CD95-4A12-B4E7-AFD3469B2A94}"/>
              </a:ext>
            </a:extLst>
          </p:cNvPr>
          <p:cNvSpPr/>
          <p:nvPr/>
        </p:nvSpPr>
        <p:spPr>
          <a:xfrm>
            <a:off x="884311" y="559393"/>
            <a:ext cx="4137671"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4.</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劳动关系运行的程序规则和实体规则</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EDC517C-C11B-4B7B-BD49-D371F017B8A7}"/>
              </a:ext>
            </a:extLst>
          </p:cNvPr>
          <p:cNvGraphicFramePr>
            <a:graphicFrameLocks noGrp="1"/>
          </p:cNvGraphicFramePr>
          <p:nvPr>
            <p:extLst>
              <p:ext uri="{D42A27DB-BD31-4B8C-83A1-F6EECF244321}">
                <p14:modId xmlns:p14="http://schemas.microsoft.com/office/powerpoint/2010/main" val="71673288"/>
              </p:ext>
            </p:extLst>
          </p:nvPr>
        </p:nvGraphicFramePr>
        <p:xfrm>
          <a:off x="958698" y="1027135"/>
          <a:ext cx="10412716" cy="2751710"/>
        </p:xfrm>
        <a:graphic>
          <a:graphicData uri="http://schemas.openxmlformats.org/drawingml/2006/table">
            <a:tbl>
              <a:tblPr>
                <a:tableStyleId>{5C22544A-7EE6-4342-B048-85BDC9FD1C3A}</a:tableStyleId>
              </a:tblPr>
              <a:tblGrid>
                <a:gridCol w="1188601">
                  <a:extLst>
                    <a:ext uri="{9D8B030D-6E8A-4147-A177-3AD203B41FA5}">
                      <a16:colId xmlns:a16="http://schemas.microsoft.com/office/drawing/2014/main" val="2982275719"/>
                    </a:ext>
                  </a:extLst>
                </a:gridCol>
                <a:gridCol w="9224115">
                  <a:extLst>
                    <a:ext uri="{9D8B030D-6E8A-4147-A177-3AD203B41FA5}">
                      <a16:colId xmlns:a16="http://schemas.microsoft.com/office/drawing/2014/main" val="2929178894"/>
                    </a:ext>
                  </a:extLst>
                </a:gridCol>
              </a:tblGrid>
              <a:tr h="833196">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程序规则</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程序法治化是程序规则建立的基本要求。</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个别劳动关系处理规则，即劳动者个人与雇主之间</a:t>
                      </a:r>
                      <a:r>
                        <a:rPr lang="zh-CN" altLang="en-US" sz="1800" b="1" kern="0" baseline="0" dirty="0">
                          <a:solidFill>
                            <a:srgbClr val="002060"/>
                          </a:solidFill>
                          <a:effectLst/>
                          <a:latin typeface="黑体" panose="02010609060101010101" pitchFamily="49" charset="-122"/>
                          <a:ea typeface="黑体" panose="02010609060101010101" pitchFamily="49" charset="-122"/>
                        </a:rPr>
                        <a:t>关系处理的规则</a:t>
                      </a:r>
                      <a:endParaRPr lang="en-US" altLang="zh-CN" sz="1800" b="1" kern="0" baseline="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2.</a:t>
                      </a:r>
                      <a:r>
                        <a:rPr lang="zh-CN" altLang="en-US" sz="1800" b="1" kern="0" baseline="0" dirty="0">
                          <a:solidFill>
                            <a:srgbClr val="002060"/>
                          </a:solidFill>
                          <a:effectLst/>
                          <a:latin typeface="黑体" panose="02010609060101010101" pitchFamily="49" charset="-122"/>
                          <a:ea typeface="黑体" panose="02010609060101010101" pitchFamily="49" charset="-122"/>
                        </a:rPr>
                        <a:t>集体劳动关系处理规则，即劳动者集体与雇主或雇主组织之间关系处理的规则</a:t>
                      </a:r>
                      <a:endParaRPr lang="en-US" altLang="zh-CN" sz="1800" b="1" kern="0" baseline="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baseline="0" dirty="0">
                          <a:solidFill>
                            <a:srgbClr val="002060"/>
                          </a:solidFill>
                          <a:effectLst/>
                          <a:latin typeface="黑体" panose="02010609060101010101" pitchFamily="49" charset="-122"/>
                          <a:ea typeface="黑体" panose="02010609060101010101" pitchFamily="49" charset="-122"/>
                        </a:rPr>
                        <a:t>3.</a:t>
                      </a:r>
                      <a:r>
                        <a:rPr lang="zh-CN" altLang="en-US" sz="1800" b="1" kern="0" baseline="0" dirty="0">
                          <a:solidFill>
                            <a:srgbClr val="002060"/>
                          </a:solidFill>
                          <a:effectLst/>
                          <a:latin typeface="黑体" panose="02010609060101010101" pitchFamily="49" charset="-122"/>
                          <a:ea typeface="黑体" panose="02010609060101010101" pitchFamily="49" charset="-122"/>
                        </a:rPr>
                        <a:t>劳动争议处理规则实际上是劳动关系系统运行中的救济规则，是对于前两个规则的补充</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2486566245"/>
                  </a:ext>
                </a:extLst>
              </a:tr>
              <a:tr h="839814">
                <a:tc>
                  <a:txBody>
                    <a:bodyPr/>
                    <a:lstStyle/>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cs typeface="+mn-cs"/>
                        </a:rPr>
                        <a:t>实体规则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6878" marR="46878" marT="0" marB="0"/>
                </a:tc>
                <a:tc>
                  <a:txBody>
                    <a:bodyPr/>
                    <a:lstStyle/>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劳动者个人权利（个别劳权）的规定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劳动基本权（集体劳权）的规定</a:t>
                      </a:r>
                      <a:endParaRPr lang="en-US" altLang="zh-CN" sz="18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0" dirty="0">
                          <a:solidFill>
                            <a:srgbClr val="002060"/>
                          </a:solidFill>
                          <a:effectLst/>
                          <a:latin typeface="黑体" panose="02010609060101010101" pitchFamily="49" charset="-122"/>
                          <a:ea typeface="黑体" panose="02010609060101010101" pitchFamily="49" charset="-122"/>
                        </a:rPr>
                        <a:t>个别劳权和集体劳权内容在下页</a:t>
                      </a:r>
                      <a:endParaRPr lang="en-US" altLang="zh-CN" sz="1800" b="1" kern="0" dirty="0">
                        <a:solidFill>
                          <a:srgbClr val="002060"/>
                        </a:solidFill>
                        <a:effectLst/>
                        <a:latin typeface="黑体" panose="02010609060101010101" pitchFamily="49" charset="-122"/>
                        <a:ea typeface="黑体" panose="02010609060101010101" pitchFamily="49" charset="-122"/>
                      </a:endParaRPr>
                    </a:p>
                  </a:txBody>
                  <a:tcPr marL="46878" marR="46878" marT="0" marB="0"/>
                </a:tc>
                <a:extLst>
                  <a:ext uri="{0D108BD9-81ED-4DB2-BD59-A6C34878D82A}">
                    <a16:rowId xmlns:a16="http://schemas.microsoft.com/office/drawing/2014/main" val="942171223"/>
                  </a:ext>
                </a:extLst>
              </a:tr>
            </a:tbl>
          </a:graphicData>
        </a:graphic>
      </p:graphicFrame>
    </p:spTree>
    <p:extLst>
      <p:ext uri="{BB962C8B-B14F-4D97-AF65-F5344CB8AC3E}">
        <p14:creationId xmlns:p14="http://schemas.microsoft.com/office/powerpoint/2010/main" val="3171064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41" name="Rectangle 1"/>
          <p:cNvSpPr>
            <a:spLocks noChangeArrowheads="1"/>
          </p:cNvSpPr>
          <p:nvPr/>
        </p:nvSpPr>
        <p:spPr bwMode="auto">
          <a:xfrm>
            <a:off x="692150" y="619668"/>
            <a:ext cx="30893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4</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．人力资源管理与战略执行</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2345752710"/>
              </p:ext>
            </p:extLst>
          </p:nvPr>
        </p:nvGraphicFramePr>
        <p:xfrm>
          <a:off x="692150" y="1141972"/>
          <a:ext cx="10837863" cy="5311216"/>
        </p:xfrm>
        <a:graphic>
          <a:graphicData uri="http://schemas.openxmlformats.org/drawingml/2006/table">
            <a:tbl>
              <a:tblPr/>
              <a:tblGrid>
                <a:gridCol w="2880783">
                  <a:extLst>
                    <a:ext uri="{9D8B030D-6E8A-4147-A177-3AD203B41FA5}">
                      <a16:colId xmlns:a16="http://schemas.microsoft.com/office/drawing/2014/main" val="20000"/>
                    </a:ext>
                  </a:extLst>
                </a:gridCol>
                <a:gridCol w="7957080">
                  <a:extLst>
                    <a:ext uri="{9D8B030D-6E8A-4147-A177-3AD203B41FA5}">
                      <a16:colId xmlns:a16="http://schemas.microsoft.com/office/drawing/2014/main" val="20001"/>
                    </a:ext>
                  </a:extLst>
                </a:gridCol>
              </a:tblGrid>
              <a:tr h="1927214">
                <a:tc>
                  <a:txBody>
                    <a:bodyPr/>
                    <a:lstStyle/>
                    <a:p>
                      <a:pPr algn="ctr">
                        <a:lnSpc>
                          <a:spcPct val="150000"/>
                        </a:lnSpc>
                        <a:spcAft>
                          <a:spcPts val="0"/>
                        </a:spcAft>
                      </a:pPr>
                      <a:r>
                        <a:rPr lang="zh-CN" sz="1500" b="1" kern="100" dirty="0">
                          <a:solidFill>
                            <a:srgbClr val="002060"/>
                          </a:solidFill>
                          <a:latin typeface="黑体" pitchFamily="49" charset="-122"/>
                          <a:ea typeface="黑体" pitchFamily="49" charset="-122"/>
                          <a:cs typeface="Times New Roman"/>
                        </a:rPr>
                        <a:t>人力资源管理的</a:t>
                      </a:r>
                      <a:r>
                        <a:rPr lang="zh-CN" altLang="en-US" sz="1500" b="1" kern="100" dirty="0">
                          <a:solidFill>
                            <a:srgbClr val="002060"/>
                          </a:solidFill>
                          <a:latin typeface="黑体" pitchFamily="49" charset="-122"/>
                          <a:ea typeface="黑体" pitchFamily="49" charset="-122"/>
                          <a:cs typeface="Times New Roman"/>
                        </a:rPr>
                        <a:t>主要任务</a:t>
                      </a:r>
                      <a:r>
                        <a:rPr lang="zh-CN" sz="1500" b="1" kern="100" dirty="0">
                          <a:solidFill>
                            <a:srgbClr val="002060"/>
                          </a:solidFill>
                          <a:latin typeface="黑体" pitchFamily="49" charset="-122"/>
                          <a:ea typeface="黑体" pitchFamily="49" charset="-122"/>
                          <a:cs typeface="Times New Roman"/>
                        </a:rPr>
                        <a:t>转变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1.</a:t>
                      </a:r>
                      <a:r>
                        <a:rPr lang="zh-CN" sz="1500" b="1" kern="100" dirty="0">
                          <a:solidFill>
                            <a:srgbClr val="002060"/>
                          </a:solidFill>
                          <a:latin typeface="黑体" pitchFamily="49" charset="-122"/>
                          <a:ea typeface="黑体" pitchFamily="49" charset="-122"/>
                          <a:cs typeface="Times New Roman"/>
                        </a:rPr>
                        <a:t>确定组织到底需要什么样的人力资源，包括数量、质量、结构</a:t>
                      </a:r>
                    </a:p>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2.</a:t>
                      </a:r>
                      <a:r>
                        <a:rPr lang="zh-CN" sz="1500" b="1" kern="100" dirty="0">
                          <a:solidFill>
                            <a:srgbClr val="002060"/>
                          </a:solidFill>
                          <a:latin typeface="黑体" pitchFamily="49" charset="-122"/>
                          <a:ea typeface="黑体" pitchFamily="49" charset="-122"/>
                          <a:cs typeface="Times New Roman"/>
                        </a:rPr>
                        <a:t>通过各种人力资源管理实践的开发和协调，确保组织获得适当数量的员工，确保这些员工具备战略所需要的不同层次和不同类型的技能，同时确保他们的技能和职位以及所需完成工作任务之间的匹配</a:t>
                      </a:r>
                    </a:p>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3.</a:t>
                      </a:r>
                      <a:r>
                        <a:rPr lang="zh-CN" sz="1500" b="1" kern="100" dirty="0">
                          <a:solidFill>
                            <a:srgbClr val="002060"/>
                          </a:solidFill>
                          <a:latin typeface="黑体" pitchFamily="49" charset="-122"/>
                          <a:ea typeface="黑体" pitchFamily="49" charset="-122"/>
                          <a:cs typeface="Times New Roman"/>
                        </a:rPr>
                        <a:t>通过科学设计人力资源管理体系及其所包含的的人力资源政策、制度、程序和实践，建立一个适当的控制系统，从而确保这些员工的行为方式有利于推动战略目标的实现。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51082">
                <a:tc>
                  <a:txBody>
                    <a:bodyPr/>
                    <a:lstStyle/>
                    <a:p>
                      <a:pPr algn="just">
                        <a:lnSpc>
                          <a:spcPct val="150000"/>
                        </a:lnSpc>
                        <a:spcAft>
                          <a:spcPts val="0"/>
                        </a:spcAft>
                      </a:pPr>
                      <a:r>
                        <a:rPr lang="zh-CN" sz="1500" b="1" kern="100" dirty="0">
                          <a:solidFill>
                            <a:srgbClr val="002060"/>
                          </a:solidFill>
                          <a:latin typeface="黑体" pitchFamily="49" charset="-122"/>
                          <a:ea typeface="黑体" pitchFamily="49" charset="-122"/>
                          <a:cs typeface="Times New Roman"/>
                        </a:rPr>
                        <a:t>组织的战略是否能够得到成功的执行，取决因素</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1.</a:t>
                      </a:r>
                      <a:r>
                        <a:rPr lang="zh-CN" sz="1500" b="1" kern="100">
                          <a:solidFill>
                            <a:srgbClr val="002060"/>
                          </a:solidFill>
                          <a:latin typeface="黑体" pitchFamily="49" charset="-122"/>
                          <a:ea typeface="黑体" pitchFamily="49" charset="-122"/>
                          <a:cs typeface="Times New Roman"/>
                        </a:rPr>
                        <a:t>组织结构</a:t>
                      </a:r>
                    </a:p>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2.</a:t>
                      </a:r>
                      <a:r>
                        <a:rPr lang="zh-CN" sz="1500" b="1" kern="100">
                          <a:solidFill>
                            <a:srgbClr val="002060"/>
                          </a:solidFill>
                          <a:latin typeface="黑体" pitchFamily="49" charset="-122"/>
                          <a:ea typeface="黑体" pitchFamily="49" charset="-122"/>
                          <a:cs typeface="Times New Roman"/>
                        </a:rPr>
                        <a:t>工作任务设计</a:t>
                      </a:r>
                    </a:p>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3.</a:t>
                      </a:r>
                      <a:r>
                        <a:rPr lang="zh-CN" sz="1500" b="1" kern="100">
                          <a:solidFill>
                            <a:srgbClr val="002060"/>
                          </a:solidFill>
                          <a:latin typeface="黑体" pitchFamily="49" charset="-122"/>
                          <a:ea typeface="黑体" pitchFamily="49" charset="-122"/>
                          <a:cs typeface="Times New Roman"/>
                        </a:rPr>
                        <a:t>人员的甄选、培训与开发</a:t>
                      </a:r>
                    </a:p>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4.</a:t>
                      </a:r>
                      <a:r>
                        <a:rPr lang="zh-CN" sz="1500" b="1" kern="100">
                          <a:solidFill>
                            <a:srgbClr val="002060"/>
                          </a:solidFill>
                          <a:latin typeface="黑体" pitchFamily="49" charset="-122"/>
                          <a:ea typeface="黑体" pitchFamily="49" charset="-122"/>
                          <a:cs typeface="Times New Roman"/>
                        </a:rPr>
                        <a:t>报酬系统</a:t>
                      </a:r>
                    </a:p>
                    <a:p>
                      <a:pPr algn="just">
                        <a:lnSpc>
                          <a:spcPct val="150000"/>
                        </a:lnSpc>
                        <a:spcAft>
                          <a:spcPts val="0"/>
                        </a:spcAft>
                      </a:pPr>
                      <a:r>
                        <a:rPr lang="en-US" sz="1500" b="1" kern="100">
                          <a:solidFill>
                            <a:srgbClr val="002060"/>
                          </a:solidFill>
                          <a:latin typeface="黑体" pitchFamily="49" charset="-122"/>
                          <a:ea typeface="黑体" pitchFamily="49" charset="-122"/>
                          <a:cs typeface="Times New Roman"/>
                        </a:rPr>
                        <a:t>5.</a:t>
                      </a:r>
                      <a:r>
                        <a:rPr lang="zh-CN" sz="1500" b="1" kern="100">
                          <a:solidFill>
                            <a:srgbClr val="002060"/>
                          </a:solidFill>
                          <a:latin typeface="黑体" pitchFamily="49" charset="-122"/>
                          <a:ea typeface="黑体" pitchFamily="49" charset="-122"/>
                          <a:cs typeface="Times New Roman"/>
                        </a:rPr>
                        <a:t>信息系统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6328">
                <a:tc>
                  <a:txBody>
                    <a:bodyPr/>
                    <a:lstStyle/>
                    <a:p>
                      <a:pPr algn="just">
                        <a:lnSpc>
                          <a:spcPct val="150000"/>
                        </a:lnSpc>
                        <a:spcAft>
                          <a:spcPts val="0"/>
                        </a:spcAft>
                      </a:pPr>
                      <a:r>
                        <a:rPr lang="zh-CN" sz="1500" b="1" kern="100">
                          <a:solidFill>
                            <a:srgbClr val="002060"/>
                          </a:solidFill>
                          <a:latin typeface="黑体" pitchFamily="49" charset="-122"/>
                          <a:ea typeface="黑体" pitchFamily="49" charset="-122"/>
                          <a:cs typeface="Times New Roman"/>
                        </a:rPr>
                        <a:t>战略执行的五要素中，人力资源对三个要素负有主要责任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1.</a:t>
                      </a:r>
                      <a:r>
                        <a:rPr lang="zh-CN" sz="1500" b="1" kern="100" dirty="0">
                          <a:solidFill>
                            <a:srgbClr val="002060"/>
                          </a:solidFill>
                          <a:latin typeface="黑体" pitchFamily="49" charset="-122"/>
                          <a:ea typeface="黑体" pitchFamily="49" charset="-122"/>
                          <a:cs typeface="Times New Roman"/>
                        </a:rPr>
                        <a:t>工作任务涉及</a:t>
                      </a:r>
                    </a:p>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2.</a:t>
                      </a:r>
                      <a:r>
                        <a:rPr lang="zh-CN" sz="1500" b="1" kern="100" dirty="0">
                          <a:solidFill>
                            <a:srgbClr val="002060"/>
                          </a:solidFill>
                          <a:latin typeface="黑体" pitchFamily="49" charset="-122"/>
                          <a:ea typeface="黑体" pitchFamily="49" charset="-122"/>
                          <a:cs typeface="Times New Roman"/>
                        </a:rPr>
                        <a:t>人员的甄选、培训与开发</a:t>
                      </a:r>
                    </a:p>
                    <a:p>
                      <a:pPr algn="just">
                        <a:lnSpc>
                          <a:spcPct val="150000"/>
                        </a:lnSpc>
                        <a:spcAft>
                          <a:spcPts val="0"/>
                        </a:spcAft>
                      </a:pPr>
                      <a:r>
                        <a:rPr lang="en-US" sz="1500" b="1" kern="100" dirty="0">
                          <a:solidFill>
                            <a:srgbClr val="002060"/>
                          </a:solidFill>
                          <a:latin typeface="黑体" pitchFamily="49" charset="-122"/>
                          <a:ea typeface="黑体" pitchFamily="49" charset="-122"/>
                          <a:cs typeface="Times New Roman"/>
                        </a:rPr>
                        <a:t>3.</a:t>
                      </a:r>
                      <a:r>
                        <a:rPr lang="zh-CN" sz="1500" b="1" kern="100" dirty="0">
                          <a:solidFill>
                            <a:srgbClr val="002060"/>
                          </a:solidFill>
                          <a:latin typeface="黑体" pitchFamily="49" charset="-122"/>
                          <a:ea typeface="黑体" pitchFamily="49" charset="-122"/>
                          <a:cs typeface="Times New Roman"/>
                        </a:rPr>
                        <a:t>报酬系统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7" name="表格 6">
            <a:extLst>
              <a:ext uri="{FF2B5EF4-FFF2-40B4-BE49-F238E27FC236}">
                <a16:creationId xmlns:a16="http://schemas.microsoft.com/office/drawing/2014/main" id="{35A02AF9-A3A8-4256-B14D-B05D1A4B76F3}"/>
              </a:ext>
            </a:extLst>
          </p:cNvPr>
          <p:cNvGraphicFramePr>
            <a:graphicFrameLocks noGrp="1"/>
          </p:cNvGraphicFramePr>
          <p:nvPr>
            <p:extLst>
              <p:ext uri="{D42A27DB-BD31-4B8C-83A1-F6EECF244321}">
                <p14:modId xmlns:p14="http://schemas.microsoft.com/office/powerpoint/2010/main" val="4267993288"/>
              </p:ext>
            </p:extLst>
          </p:nvPr>
        </p:nvGraphicFramePr>
        <p:xfrm>
          <a:off x="804983" y="1298575"/>
          <a:ext cx="10582034" cy="4762120"/>
        </p:xfrm>
        <a:graphic>
          <a:graphicData uri="http://schemas.openxmlformats.org/drawingml/2006/table">
            <a:tbl>
              <a:tblPr>
                <a:tableStyleId>{5C22544A-7EE6-4342-B048-85BDC9FD1C3A}</a:tableStyleId>
              </a:tblPr>
              <a:tblGrid>
                <a:gridCol w="6101548">
                  <a:extLst>
                    <a:ext uri="{9D8B030D-6E8A-4147-A177-3AD203B41FA5}">
                      <a16:colId xmlns:a16="http://schemas.microsoft.com/office/drawing/2014/main" val="2247650731"/>
                    </a:ext>
                  </a:extLst>
                </a:gridCol>
                <a:gridCol w="4480486">
                  <a:extLst>
                    <a:ext uri="{9D8B030D-6E8A-4147-A177-3AD203B41FA5}">
                      <a16:colId xmlns:a16="http://schemas.microsoft.com/office/drawing/2014/main" val="4241541554"/>
                    </a:ext>
                  </a:extLst>
                </a:gridCol>
              </a:tblGrid>
              <a:tr h="225425">
                <a:tc>
                  <a:txBody>
                    <a:bodyPr/>
                    <a:lstStyle/>
                    <a:p>
                      <a:pPr algn="ctr">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权利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义务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30100223"/>
                  </a:ext>
                </a:extLst>
              </a:tr>
              <a:tr h="991235">
                <a:tc>
                  <a:txBody>
                    <a:bodyPr/>
                    <a:lstStyle/>
                    <a:p>
                      <a:pPr algn="l">
                        <a:lnSpc>
                          <a:spcPct val="150000"/>
                        </a:lnSpc>
                        <a:spcAft>
                          <a:spcPts val="0"/>
                        </a:spcAft>
                      </a:pPr>
                      <a:r>
                        <a:rPr lang="zh-CN" sz="1800" b="1" kern="0" dirty="0">
                          <a:solidFill>
                            <a:srgbClr val="002060"/>
                          </a:solidFill>
                          <a:effectLst/>
                          <a:highlight>
                            <a:srgbClr val="FFFF00"/>
                          </a:highlight>
                          <a:latin typeface="黑体" panose="02010609060101010101" pitchFamily="49" charset="-122"/>
                          <a:ea typeface="黑体" panose="02010609060101010101" pitchFamily="49" charset="-122"/>
                        </a:rPr>
                        <a:t>1. </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个别劳权</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（1）内容主要涉及：是劳动者的就业条件和劳动条件。</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包括：劳动就业权、劳动报酬权、休息休假权、社会保险权、劳动安全卫生权、职业培训权以及劳动争议提请处理权</a:t>
                      </a:r>
                      <a:r>
                        <a:rPr lang="zh-CN"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1.</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完成劳动任务的义务</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（1）它是劳动者的</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基本义务</a:t>
                      </a: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（2）劳动者应当在约定的时间和地点，遵守劳动使用者的指示完成约定的工作内容。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3699293"/>
                  </a:ext>
                </a:extLst>
              </a:tr>
              <a:tr h="534670">
                <a:tc>
                  <a:txBody>
                    <a:bodyPr/>
                    <a:lstStyle/>
                    <a:p>
                      <a:pPr algn="l">
                        <a:lnSpc>
                          <a:spcPct val="150000"/>
                        </a:lnSpc>
                        <a:spcAft>
                          <a:spcPts val="0"/>
                        </a:spcAft>
                      </a:pP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2. </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集体劳权</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（1）</a:t>
                      </a:r>
                      <a:r>
                        <a:rPr lang="zh-CN" sz="1800" b="1" u="sng" kern="0">
                          <a:solidFill>
                            <a:srgbClr val="002060"/>
                          </a:solidFill>
                          <a:effectLst/>
                          <a:latin typeface="黑体" panose="02010609060101010101" pitchFamily="49" charset="-122"/>
                          <a:ea typeface="黑体" panose="02010609060101010101" pitchFamily="49" charset="-122"/>
                        </a:rPr>
                        <a:t>工会</a:t>
                      </a:r>
                      <a:r>
                        <a:rPr lang="zh-CN" sz="1800" b="1" kern="0">
                          <a:solidFill>
                            <a:srgbClr val="002060"/>
                          </a:solidFill>
                          <a:effectLst/>
                          <a:latin typeface="黑体" panose="02010609060101010101" pitchFamily="49" charset="-122"/>
                          <a:ea typeface="黑体" panose="02010609060101010101" pitchFamily="49" charset="-122"/>
                        </a:rPr>
                        <a:t>来代表劳动者具体行使。</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（2）</a:t>
                      </a:r>
                      <a:r>
                        <a:rPr lang="zh-CN" sz="1800" b="1" u="sng" kern="0">
                          <a:solidFill>
                            <a:srgbClr val="002060"/>
                          </a:solidFill>
                          <a:effectLst/>
                          <a:highlight>
                            <a:srgbClr val="FFFF00"/>
                          </a:highlight>
                          <a:latin typeface="黑体" panose="02010609060101010101" pitchFamily="49" charset="-122"/>
                          <a:ea typeface="黑体" panose="02010609060101010101" pitchFamily="49" charset="-122"/>
                        </a:rPr>
                        <a:t>涉及的主要是劳动者如何通过有组织的行动来维护和保障个别劳权的程序性的权利</a:t>
                      </a:r>
                      <a:r>
                        <a:rPr lang="zh-CN" sz="1800" b="1" kern="0">
                          <a:solidFill>
                            <a:srgbClr val="002060"/>
                          </a:solidFill>
                          <a:effectLst/>
                          <a:highlight>
                            <a:srgbClr val="FFFF00"/>
                          </a:highligh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（3）</a:t>
                      </a:r>
                      <a:r>
                        <a:rPr lang="zh-CN" sz="1800" b="1" u="sng" kern="0">
                          <a:solidFill>
                            <a:srgbClr val="002060"/>
                          </a:solidFill>
                          <a:effectLst/>
                          <a:latin typeface="黑体" panose="02010609060101010101" pitchFamily="49" charset="-122"/>
                          <a:ea typeface="黑体" panose="02010609060101010101" pitchFamily="49" charset="-122"/>
                        </a:rPr>
                        <a:t>主要包括：团结权、集体谈判权、民主参与权以及集体参与权。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en-US" sz="1800" b="1" kern="0" dirty="0">
                          <a:solidFill>
                            <a:srgbClr val="002060"/>
                          </a:solidFill>
                          <a:effectLst/>
                          <a:highlight>
                            <a:srgbClr val="FFFF00"/>
                          </a:highlight>
                          <a:latin typeface="黑体" panose="02010609060101010101" pitchFamily="49" charset="-122"/>
                          <a:ea typeface="黑体" panose="02010609060101010101" pitchFamily="49" charset="-122"/>
                        </a:rPr>
                        <a:t>.</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忠实的义务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（1）它是基于劳动关系的</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身份性质</a:t>
                      </a:r>
                      <a:r>
                        <a:rPr lang="zh-CN" sz="1800" b="1" u="sng" kern="0" dirty="0">
                          <a:solidFill>
                            <a:srgbClr val="002060"/>
                          </a:solidFill>
                          <a:effectLst/>
                          <a:latin typeface="黑体" panose="02010609060101010101" pitchFamily="49" charset="-122"/>
                          <a:ea typeface="黑体" panose="02010609060101010101" pitchFamily="49" charset="-122"/>
                        </a:rPr>
                        <a:t>而产生的。</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sz="1800" b="1" u="sng" kern="0" dirty="0">
                          <a:solidFill>
                            <a:srgbClr val="002060"/>
                          </a:solidFill>
                          <a:effectLst/>
                          <a:latin typeface="黑体" panose="02010609060101010101" pitchFamily="49" charset="-122"/>
                          <a:ea typeface="黑体" panose="02010609060101010101" pitchFamily="49" charset="-122"/>
                        </a:rPr>
                        <a:t>内容：</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服从</a:t>
                      </a:r>
                      <a:r>
                        <a:rPr lang="zh-CN" sz="1800" b="1" u="sng" kern="0" dirty="0">
                          <a:solidFill>
                            <a:srgbClr val="002060"/>
                          </a:solidFill>
                          <a:effectLst/>
                          <a:latin typeface="黑体" panose="02010609060101010101" pitchFamily="49" charset="-122"/>
                          <a:ea typeface="黑体" panose="02010609060101010101" pitchFamily="49" charset="-122"/>
                        </a:rPr>
                        <a:t>义务，</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保密</a:t>
                      </a:r>
                      <a:r>
                        <a:rPr lang="zh-CN" sz="1800" b="1" u="sng" kern="0" dirty="0">
                          <a:solidFill>
                            <a:srgbClr val="002060"/>
                          </a:solidFill>
                          <a:effectLst/>
                          <a:latin typeface="黑体" panose="02010609060101010101" pitchFamily="49" charset="-122"/>
                          <a:ea typeface="黑体" panose="02010609060101010101" pitchFamily="49" charset="-122"/>
                        </a:rPr>
                        <a:t>义务，</a:t>
                      </a:r>
                      <a:r>
                        <a:rPr lang="zh-CN" sz="1800" b="1" u="sng" kern="0" dirty="0">
                          <a:solidFill>
                            <a:srgbClr val="002060"/>
                          </a:solidFill>
                          <a:effectLst/>
                          <a:highlight>
                            <a:srgbClr val="FFFF00"/>
                          </a:highlight>
                          <a:latin typeface="黑体" panose="02010609060101010101" pitchFamily="49" charset="-122"/>
                          <a:ea typeface="黑体" panose="02010609060101010101" pitchFamily="49" charset="-122"/>
                        </a:rPr>
                        <a:t>增进</a:t>
                      </a:r>
                      <a:r>
                        <a:rPr lang="zh-CN" sz="1800" b="1" u="sng" kern="0" dirty="0">
                          <a:solidFill>
                            <a:srgbClr val="002060"/>
                          </a:solidFill>
                          <a:effectLst/>
                          <a:latin typeface="黑体" panose="02010609060101010101" pitchFamily="49" charset="-122"/>
                          <a:ea typeface="黑体" panose="02010609060101010101" pitchFamily="49" charset="-122"/>
                        </a:rPr>
                        <a:t>义务。</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highlight>
                            <a:srgbClr val="FFFF00"/>
                          </a:highligh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73397634"/>
                  </a:ext>
                </a:extLst>
              </a:tr>
            </a:tbl>
          </a:graphicData>
        </a:graphic>
      </p:graphicFrame>
      <p:sp>
        <p:nvSpPr>
          <p:cNvPr id="14" name="矩形 13">
            <a:extLst>
              <a:ext uri="{FF2B5EF4-FFF2-40B4-BE49-F238E27FC236}">
                <a16:creationId xmlns:a16="http://schemas.microsoft.com/office/drawing/2014/main" id="{BB3864A0-7495-4EC2-A99D-1B4F4516629C}"/>
              </a:ext>
            </a:extLst>
          </p:cNvPr>
          <p:cNvSpPr/>
          <p:nvPr/>
        </p:nvSpPr>
        <p:spPr>
          <a:xfrm>
            <a:off x="941455" y="588405"/>
            <a:ext cx="2278188"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劳动者权利和义务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B3864A0-7495-4EC2-A99D-1B4F4516629C}"/>
              </a:ext>
            </a:extLst>
          </p:cNvPr>
          <p:cNvSpPr/>
          <p:nvPr/>
        </p:nvSpPr>
        <p:spPr>
          <a:xfrm>
            <a:off x="820586" y="487376"/>
            <a:ext cx="3440365" cy="507831"/>
          </a:xfrm>
          <a:prstGeom prst="rect">
            <a:avLst/>
          </a:prstGeom>
        </p:spPr>
        <p:txBody>
          <a:bodyPr wrap="none">
            <a:spAutoFit/>
          </a:bodyPr>
          <a:lstStyle/>
          <a:p>
            <a:pPr>
              <a:lnSpc>
                <a:spcPct val="150000"/>
              </a:lnSpc>
            </a:pP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第二节  我国劳动关系调整机制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BB3864A0-7495-4EC2-A99D-1B4F4516629C}"/>
              </a:ext>
            </a:extLst>
          </p:cNvPr>
          <p:cNvSpPr/>
          <p:nvPr/>
        </p:nvSpPr>
        <p:spPr>
          <a:xfrm>
            <a:off x="941455" y="1077136"/>
            <a:ext cx="2510624"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6.</a:t>
            </a:r>
            <a:r>
              <a:rPr lang="zh-CN"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关系调整的原则</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805034" y="1674138"/>
          <a:ext cx="10581932" cy="2623060"/>
        </p:xfrm>
        <a:graphic>
          <a:graphicData uri="http://schemas.openxmlformats.org/drawingml/2006/table">
            <a:tbl>
              <a:tblPr>
                <a:tableStyleId>{5C22544A-7EE6-4342-B048-85BDC9FD1C3A}</a:tableStyleId>
              </a:tblPr>
              <a:tblGrid>
                <a:gridCol w="4602538">
                  <a:extLst>
                    <a:ext uri="{9D8B030D-6E8A-4147-A177-3AD203B41FA5}">
                      <a16:colId xmlns:a16="http://schemas.microsoft.com/office/drawing/2014/main" val="4091162470"/>
                    </a:ext>
                  </a:extLst>
                </a:gridCol>
                <a:gridCol w="5979394">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劳动关系主体权利义务统一的原则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劳动关系双方都享有权利和义务，权利和义务相互对应</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保护劳动关系主体权益的原则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主体权益保护原则：</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全面保护</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平等保护</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优先保护和特殊保护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以劳动关系双方自主协调为基础的原则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劳动关系纠纷处理，主要是由劳动关系双方依法自主协商决定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促进经济发展和社会进步的原则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劳动关系作为基本的社会经济关系，影响着企业乃至国家的经济发展和社会的进步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bl>
          </a:graphicData>
        </a:graphic>
      </p:graphicFrame>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20F7E4A0-1A37-42E8-92C6-20FCB513940C}"/>
              </a:ext>
            </a:extLst>
          </p:cNvPr>
          <p:cNvSpPr/>
          <p:nvPr/>
        </p:nvSpPr>
        <p:spPr>
          <a:xfrm>
            <a:off x="1055648" y="627238"/>
            <a:ext cx="3672800"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7.</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我国调整劳动关系的制度和机制</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692150" y="1298575"/>
          <a:ext cx="10581932" cy="4898965"/>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劳动合同制度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市场经济条件下调整个别劳动关系的一项基本制度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集体合同制度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用人单位与本单位职工根据法律法规、规章的规定，就劳动报酬、工作时间、休息休假、劳动安全卫生、职业培训、保险福利等事项，通过集体协商签订的书面协议。是调整集体劳动关系的基本制度。</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劳动规章制度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用人单位依法制定并在本单位实施的组织劳动过程和进行劳动管理的规则和制度的综合。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职工民主管理制度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主要体现形式是职工代表大会制度。是公有制企业实行职工民主管理的一种法定必要形式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劳动争议处理制度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由法定的机构依法对劳动关系主体双方因权利义务发生的纠纷进行处理的一项制度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协调劳动关系三方机制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三方机制是由政府、工会代表、雇主代表组成的三方性劳动关系协调机制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劳动监察制度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劳动行政管理机关依法对用人单位遵守劳动法律法规情况进行监督检查，发现和纠正违法行为，并对违法行为依法进行行政处理或处罚的行政执法活动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37744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9385B56-F1DE-464C-8E2E-CAF7F84704EC}"/>
              </a:ext>
            </a:extLst>
          </p:cNvPr>
          <p:cNvSpPr/>
          <p:nvPr/>
        </p:nvSpPr>
        <p:spPr>
          <a:xfrm>
            <a:off x="820586" y="487359"/>
            <a:ext cx="2858475" cy="442878"/>
          </a:xfrm>
          <a:prstGeom prst="rect">
            <a:avLst/>
          </a:prstGeom>
        </p:spPr>
        <p:txBody>
          <a:bodyPr wrap="none">
            <a:spAutoFit/>
          </a:bodyPr>
          <a:lstStyle/>
          <a:p>
            <a:pPr>
              <a:lnSpc>
                <a:spcPct val="150000"/>
              </a:lnSpc>
            </a:pPr>
            <a:r>
              <a:rPr lang="zh-CN" altLang="en-US" b="1" u="sng" kern="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第三节 发展和谐劳动关系</a:t>
            </a:r>
            <a:endParaRPr lang="zh-CN" altLang="zh-CN" sz="160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a:extLst>
              <a:ext uri="{FF2B5EF4-FFF2-40B4-BE49-F238E27FC236}">
                <a16:creationId xmlns:a16="http://schemas.microsoft.com/office/drawing/2014/main" id="{29385B56-F1DE-464C-8E2E-CAF7F84704EC}"/>
              </a:ext>
            </a:extLst>
          </p:cNvPr>
          <p:cNvSpPr/>
          <p:nvPr/>
        </p:nvSpPr>
        <p:spPr>
          <a:xfrm>
            <a:off x="912867" y="1044659"/>
            <a:ext cx="3557384" cy="507831"/>
          </a:xfrm>
          <a:prstGeom prst="rect">
            <a:avLst/>
          </a:prstGeom>
        </p:spPr>
        <p:txBody>
          <a:bodyPr wrap="none">
            <a:spAutoFit/>
          </a:bodyPr>
          <a:lstStyle/>
          <a:p>
            <a:pPr>
              <a:lnSpc>
                <a:spcPct val="150000"/>
              </a:lnSpc>
            </a:pPr>
            <a:r>
              <a:rPr lang="en-US" altLang="zh-CN"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8.</a:t>
            </a:r>
            <a:r>
              <a:rPr lang="zh-CN" altLang="en-US" b="1" u="sng" kern="0" dirty="0">
                <a:solidFill>
                  <a:srgbClr val="800000"/>
                </a:solidFill>
                <a:latin typeface="黑体" panose="02010609060101010101" pitchFamily="49" charset="-122"/>
                <a:ea typeface="黑体" panose="02010609060101010101" pitchFamily="49" charset="-122"/>
                <a:cs typeface="Times New Roman" panose="02020603050405020304" pitchFamily="18" charset="0"/>
              </a:rPr>
              <a:t> 发展和谐劳动关系的重要意义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948081" y="1623848"/>
          <a:ext cx="10581932" cy="2275905"/>
        </p:xfrm>
        <a:graphic>
          <a:graphicData uri="http://schemas.openxmlformats.org/drawingml/2006/table">
            <a:tbl>
              <a:tblPr>
                <a:tableStyleId>{5C22544A-7EE6-4342-B048-85BDC9FD1C3A}</a:tableStyleId>
              </a:tblPr>
              <a:tblGrid>
                <a:gridCol w="3970760">
                  <a:extLst>
                    <a:ext uri="{9D8B030D-6E8A-4147-A177-3AD203B41FA5}">
                      <a16:colId xmlns:a16="http://schemas.microsoft.com/office/drawing/2014/main" val="4091162470"/>
                    </a:ext>
                  </a:extLst>
                </a:gridCol>
                <a:gridCol w="66111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800" b="1" u="sng" kern="0" dirty="0">
                          <a:solidFill>
                            <a:srgbClr val="002060"/>
                          </a:solidFill>
                          <a:effectLst/>
                          <a:latin typeface="黑体" panose="02010609060101010101" pitchFamily="49" charset="-122"/>
                          <a:ea typeface="黑体" panose="02010609060101010101" pitchFamily="49" charset="-122"/>
                          <a:cs typeface="+mn-cs"/>
                        </a:rPr>
                        <a:t>劳动关系是最基本和最重要的社会关系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劳动关系是现代社会经济生活中最基本、最重要的社会关系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发展和谐劳动关系是构建和谐社会的重要内容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在经济发展的基础上，维护广大人民群众的合法权益，促进社会公平，是构建和谐社会的重要内容</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发展和谐劳动关系是保持经济又好又快发展的重要前提</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建设和谐社会需要强大的物质基础，经济的健康协调可持续发展是获得物质基础的根本保障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14708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CFEF220-BCB2-4C7A-89DA-7564C7F8D99D}"/>
              </a:ext>
            </a:extLst>
          </p:cNvPr>
          <p:cNvSpPr/>
          <p:nvPr/>
        </p:nvSpPr>
        <p:spPr>
          <a:xfrm>
            <a:off x="895271" y="641400"/>
            <a:ext cx="4602542"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9</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发展和谐劳动关系的基本思路和主要任务</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4D8DB8BD-0BE7-44CE-BD42-26B8AC540C29}"/>
              </a:ext>
            </a:extLst>
          </p:cNvPr>
          <p:cNvGraphicFramePr>
            <a:graphicFrameLocks noGrp="1"/>
          </p:cNvGraphicFramePr>
          <p:nvPr>
            <p:extLst>
              <p:ext uri="{D42A27DB-BD31-4B8C-83A1-F6EECF244321}">
                <p14:modId xmlns:p14="http://schemas.microsoft.com/office/powerpoint/2010/main" val="4104162360"/>
              </p:ext>
            </p:extLst>
          </p:nvPr>
        </p:nvGraphicFramePr>
        <p:xfrm>
          <a:off x="979804" y="1019775"/>
          <a:ext cx="10391609" cy="2751710"/>
        </p:xfrm>
        <a:graphic>
          <a:graphicData uri="http://schemas.openxmlformats.org/drawingml/2006/table">
            <a:tbl>
              <a:tblPr>
                <a:tableStyleId>{5C22544A-7EE6-4342-B048-85BDC9FD1C3A}</a:tableStyleId>
              </a:tblPr>
              <a:tblGrid>
                <a:gridCol w="2290472">
                  <a:extLst>
                    <a:ext uri="{9D8B030D-6E8A-4147-A177-3AD203B41FA5}">
                      <a16:colId xmlns:a16="http://schemas.microsoft.com/office/drawing/2014/main" val="3805660609"/>
                    </a:ext>
                  </a:extLst>
                </a:gridCol>
                <a:gridCol w="8101137">
                  <a:extLst>
                    <a:ext uri="{9D8B030D-6E8A-4147-A177-3AD203B41FA5}">
                      <a16:colId xmlns:a16="http://schemas.microsoft.com/office/drawing/2014/main" val="997559042"/>
                    </a:ext>
                  </a:extLst>
                </a:gridCol>
              </a:tblGrid>
              <a:tr h="0">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1．</a:t>
                      </a:r>
                      <a:r>
                        <a:rPr lang="zh-CN" altLang="en-US" sz="1800" b="1" kern="0" dirty="0">
                          <a:solidFill>
                            <a:srgbClr val="002060"/>
                          </a:solidFill>
                          <a:effectLst/>
                          <a:latin typeface="黑体" panose="02010609060101010101" pitchFamily="49" charset="-122"/>
                          <a:ea typeface="黑体" panose="02010609060101010101" pitchFamily="49" charset="-122"/>
                        </a:rPr>
                        <a:t>基本思路</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P155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新</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8950791"/>
                  </a:ext>
                </a:extLst>
              </a:tr>
              <a:tr h="0">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2．</a:t>
                      </a:r>
                      <a:r>
                        <a:rPr lang="zh-CN" altLang="en-US" sz="1800" b="1" kern="0" dirty="0">
                          <a:solidFill>
                            <a:srgbClr val="002060"/>
                          </a:solidFill>
                          <a:effectLst/>
                          <a:latin typeface="黑体" panose="02010609060101010101" pitchFamily="49" charset="-122"/>
                          <a:ea typeface="黑体" panose="02010609060101010101" pitchFamily="49" charset="-122"/>
                        </a:rPr>
                        <a:t>主要任务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完善劳动关系协商协调机制</a:t>
                      </a:r>
                    </a:p>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健全劳动法律法规，保障新就业形态劳动者权益</a:t>
                      </a: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）加快法制化进程，补齐法律短板</a:t>
                      </a: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）制定职工民主管理法和集体合同法</a:t>
                      </a: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多方施策</a:t>
                      </a:r>
                      <a:endParaRPr lang="zh-CN"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endPar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41506206"/>
                  </a:ext>
                </a:extLst>
              </a:tr>
            </a:tbl>
          </a:graphicData>
        </a:graphic>
      </p:graphicFrame>
    </p:spTree>
    <p:extLst>
      <p:ext uri="{BB962C8B-B14F-4D97-AF65-F5344CB8AC3E}">
        <p14:creationId xmlns:p14="http://schemas.microsoft.com/office/powerpoint/2010/main" val="24502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D8F5D43-73D5-4CA3-88FA-E651AA03C6F5}"/>
              </a:ext>
            </a:extLst>
          </p:cNvPr>
          <p:cNvSpPr/>
          <p:nvPr/>
        </p:nvSpPr>
        <p:spPr>
          <a:xfrm>
            <a:off x="1025537" y="580198"/>
            <a:ext cx="4370107" cy="369332"/>
          </a:xfrm>
          <a:prstGeom prst="rect">
            <a:avLst/>
          </a:prstGeom>
        </p:spPr>
        <p:txBody>
          <a:bodyPr wrap="none">
            <a:spAutoFit/>
          </a:bodyPr>
          <a:lstStyle/>
          <a:p>
            <a:r>
              <a:rPr lang="zh-CN" altLang="en-US" b="1" u="sng" dirty="0">
                <a:solidFill>
                  <a:srgbClr val="800000"/>
                </a:solidFill>
                <a:latin typeface="黑体" panose="02010609060101010101" pitchFamily="49" charset="-122"/>
                <a:ea typeface="黑体" panose="02010609060101010101" pitchFamily="49" charset="-122"/>
              </a:rPr>
              <a:t>第四节  企业解决劳动争议的制度和方法</a:t>
            </a:r>
            <a:endParaRPr lang="zh-CN" altLang="en-US" dirty="0">
              <a:latin typeface="黑体" panose="02010609060101010101" pitchFamily="49" charset="-122"/>
              <a:ea typeface="黑体" panose="02010609060101010101" pitchFamily="49" charset="-122"/>
            </a:endParaRPr>
          </a:p>
        </p:txBody>
      </p:sp>
      <p:sp>
        <p:nvSpPr>
          <p:cNvPr id="9" name="矩形 8">
            <a:extLst>
              <a:ext uri="{FF2B5EF4-FFF2-40B4-BE49-F238E27FC236}">
                <a16:creationId xmlns:a16="http://schemas.microsoft.com/office/drawing/2014/main" id="{3995DBA2-95E5-4FAA-82F4-844399F22E7F}"/>
              </a:ext>
            </a:extLst>
          </p:cNvPr>
          <p:cNvSpPr/>
          <p:nvPr/>
        </p:nvSpPr>
        <p:spPr>
          <a:xfrm>
            <a:off x="1080202" y="790744"/>
            <a:ext cx="2047355" cy="507831"/>
          </a:xfrm>
          <a:prstGeom prst="rect">
            <a:avLst/>
          </a:prstGeom>
        </p:spPr>
        <p:txBody>
          <a:bodyPr wrap="none">
            <a:spAutoFit/>
          </a:bodyPr>
          <a:lstStyle/>
          <a:p>
            <a:pPr algn="just">
              <a:lnSpc>
                <a:spcPct val="150000"/>
              </a:lnSpc>
              <a:spcAft>
                <a:spcPts val="0"/>
              </a:spcAft>
            </a:pPr>
            <a:r>
              <a:rPr lang="en-US"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员工申述管理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10409484"/>
              </p:ext>
            </p:extLst>
          </p:nvPr>
        </p:nvGraphicFramePr>
        <p:xfrm>
          <a:off x="805034" y="1298575"/>
          <a:ext cx="10581932" cy="5006340"/>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600" b="1" u="sng" kern="0" dirty="0">
                          <a:solidFill>
                            <a:srgbClr val="002060"/>
                          </a:solidFill>
                          <a:effectLst/>
                          <a:latin typeface="黑体" panose="02010609060101010101" pitchFamily="49" charset="-122"/>
                          <a:ea typeface="黑体" panose="02010609060101010101" pitchFamily="49" charset="-122"/>
                          <a:cs typeface="+mn-cs"/>
                        </a:rPr>
                        <a:t>1.</a:t>
                      </a:r>
                      <a:r>
                        <a:rPr lang="zh-CN" altLang="en-US" sz="1600" b="1" u="sng" kern="0" dirty="0">
                          <a:solidFill>
                            <a:srgbClr val="002060"/>
                          </a:solidFill>
                          <a:effectLst/>
                          <a:latin typeface="黑体" panose="02010609060101010101" pitchFamily="49" charset="-122"/>
                          <a:ea typeface="黑体" panose="02010609060101010101" pitchFamily="49" charset="-122"/>
                          <a:cs typeface="+mn-cs"/>
                        </a:rPr>
                        <a:t>申述的定义</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指组织成员以口头或书面等正式方式，表达对组织有关事项的不满</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申述是通过正式的、制度化的方式表达不满</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通常是由于企业违反了集体协议、劳动法律、或者违背了过去的惯例、规章制度以及没有承担企业应承担的责任而引起的申述</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申述管理有利于发挥企业出</a:t>
                      </a: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层面上的纠纷处理主体的作用，有利于劳动关系双方的协商，确保员工的问题能得到及时处理</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2609868"/>
                  </a:ext>
                </a:extLst>
              </a:tr>
              <a:tr h="0">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申述的范围</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因现行制度、规章、办法或措施未尽事宜或执行的疏忽，损害其合法权益</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对绩效考评及奖惩的决定有异议，且有具体证明的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对培训、薪酬、福利等方面有异议的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对劳动合同的签订、续订、变更、解除、终止等方面有异议的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认为受到上级或同事的违法、滥用职权或不当行为对待，侵犯其权益或影响正常工作的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认为职务升迁或工作调派处置不当，而影响其权益的</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7.</a:t>
                      </a:r>
                      <a:r>
                        <a:rPr lang="zh-CN" altLang="en-US"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申诉人由证据证明自己权益受到侵犯的其他事项</a:t>
                      </a:r>
                      <a:endParaRPr lang="en-US"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781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D8F5D43-73D5-4CA3-88FA-E651AA03C6F5}"/>
              </a:ext>
            </a:extLst>
          </p:cNvPr>
          <p:cNvSpPr/>
          <p:nvPr/>
        </p:nvSpPr>
        <p:spPr>
          <a:xfrm>
            <a:off x="1025537" y="580198"/>
            <a:ext cx="4370107" cy="369332"/>
          </a:xfrm>
          <a:prstGeom prst="rect">
            <a:avLst/>
          </a:prstGeom>
        </p:spPr>
        <p:txBody>
          <a:bodyPr wrap="none">
            <a:spAutoFit/>
          </a:bodyPr>
          <a:lstStyle/>
          <a:p>
            <a:r>
              <a:rPr lang="zh-CN" altLang="en-US" b="1" u="sng" dirty="0">
                <a:solidFill>
                  <a:srgbClr val="800000"/>
                </a:solidFill>
                <a:latin typeface="黑体" panose="02010609060101010101" pitchFamily="49" charset="-122"/>
                <a:ea typeface="黑体" panose="02010609060101010101" pitchFamily="49" charset="-122"/>
              </a:rPr>
              <a:t>第四节  企业解决劳动争议的制度和方法</a:t>
            </a:r>
            <a:endParaRPr lang="zh-CN" altLang="en-US" dirty="0">
              <a:latin typeface="黑体" panose="02010609060101010101" pitchFamily="49" charset="-122"/>
              <a:ea typeface="黑体" panose="02010609060101010101" pitchFamily="49" charset="-122"/>
            </a:endParaRPr>
          </a:p>
        </p:txBody>
      </p:sp>
      <p:sp>
        <p:nvSpPr>
          <p:cNvPr id="9" name="矩形 8">
            <a:extLst>
              <a:ext uri="{FF2B5EF4-FFF2-40B4-BE49-F238E27FC236}">
                <a16:creationId xmlns:a16="http://schemas.microsoft.com/office/drawing/2014/main" id="{3995DBA2-95E5-4FAA-82F4-844399F22E7F}"/>
              </a:ext>
            </a:extLst>
          </p:cNvPr>
          <p:cNvSpPr/>
          <p:nvPr/>
        </p:nvSpPr>
        <p:spPr>
          <a:xfrm>
            <a:off x="1032906" y="1044659"/>
            <a:ext cx="2047355" cy="507831"/>
          </a:xfrm>
          <a:prstGeom prst="rect">
            <a:avLst/>
          </a:prstGeom>
        </p:spPr>
        <p:txBody>
          <a:bodyPr wrap="none">
            <a:spAutoFit/>
          </a:bodyPr>
          <a:lstStyle/>
          <a:p>
            <a:pPr algn="just">
              <a:lnSpc>
                <a:spcPct val="150000"/>
              </a:lnSpc>
              <a:spcAft>
                <a:spcPts val="0"/>
              </a:spcAft>
            </a:pPr>
            <a:r>
              <a:rPr lang="en-US"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 </a:t>
            </a:r>
            <a:r>
              <a:rPr lang="zh-CN" altLang="en-US" b="1" kern="0" dirty="0">
                <a:solidFill>
                  <a:srgbClr val="000066"/>
                </a:solidFill>
                <a:latin typeface="黑体" panose="02010609060101010101" pitchFamily="49" charset="-122"/>
                <a:ea typeface="黑体" panose="02010609060101010101" pitchFamily="49" charset="-122"/>
                <a:cs typeface="Times New Roman" panose="02020603050405020304" pitchFamily="18" charset="0"/>
              </a:rPr>
              <a:t>员工申述管理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387B178E-EABF-4130-B329-E3DEF644B434}"/>
              </a:ext>
            </a:extLst>
          </p:cNvPr>
          <p:cNvGraphicFramePr>
            <a:graphicFrameLocks noGrp="1"/>
          </p:cNvGraphicFramePr>
          <p:nvPr>
            <p:extLst>
              <p:ext uri="{D42A27DB-BD31-4B8C-83A1-F6EECF244321}">
                <p14:modId xmlns:p14="http://schemas.microsoft.com/office/powerpoint/2010/main" val="3854275791"/>
              </p:ext>
            </p:extLst>
          </p:nvPr>
        </p:nvGraphicFramePr>
        <p:xfrm>
          <a:off x="805034" y="1535058"/>
          <a:ext cx="10581932" cy="4333305"/>
        </p:xfrm>
        <a:graphic>
          <a:graphicData uri="http://schemas.openxmlformats.org/drawingml/2006/table">
            <a:tbl>
              <a:tblPr>
                <a:tableStyleId>{5C22544A-7EE6-4342-B048-85BDC9FD1C3A}</a:tableStyleId>
              </a:tblPr>
              <a:tblGrid>
                <a:gridCol w="2823560">
                  <a:extLst>
                    <a:ext uri="{9D8B030D-6E8A-4147-A177-3AD203B41FA5}">
                      <a16:colId xmlns:a16="http://schemas.microsoft.com/office/drawing/2014/main" val="4091162470"/>
                    </a:ext>
                  </a:extLst>
                </a:gridCol>
                <a:gridCol w="7758372">
                  <a:extLst>
                    <a:ext uri="{9D8B030D-6E8A-4147-A177-3AD203B41FA5}">
                      <a16:colId xmlns:a16="http://schemas.microsoft.com/office/drawing/2014/main" val="1417747398"/>
                    </a:ext>
                  </a:extLst>
                </a:gridCol>
              </a:tblGrid>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申述管理的原则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，合法原则；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公平原则；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明晰原则；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及时原则；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反馈原则；</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6.</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保密原则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申述的处理程序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非正式的申述处理程序：</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）双方当事人对各自的行为进行详细解释；（</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）通过平等、和平的沟通化解双方的分歧；（</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）提出一套双方当事人都认可的解决方案</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正式的申述处理程序、；</a:t>
                      </a:r>
                      <a:endPar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）向申诉受理人提交员工申述表；（</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）申诉受理；（</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）查明事实；（</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）解决问题（</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个工作日内）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2962324"/>
                  </a:ext>
                </a:extLst>
              </a:tr>
              <a:tr h="0">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解决申述的方法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调查矛盾发生有关原因；</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2.</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迅速了解事实真相，作出解释；</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3.</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尊重申诉人，对其困境和苦恼表示理解和同情；</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对员工进行与申述相关的辅导，让员工了解申诉制度建立的目的和意义；</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5.</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帮助员工消除顾虑，解决问题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7814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3480970926"/>
              </p:ext>
            </p:extLst>
          </p:nvPr>
        </p:nvGraphicFramePr>
        <p:xfrm>
          <a:off x="692150" y="1140460"/>
          <a:ext cx="10679264" cy="2987548"/>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ctr">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1.</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劳动争议的概念</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是指依法设立的调解劳动争议的机构或者其他机构，依照法律、法规和有关政策，对发生劳动争议的双方当事人运用说服教育、劝导协商的方式，促使其在互谅互让的基础上解决争议的一种活动。</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广义：各种组织以各种方式对劳动争议案件进行调解</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狭义：企业调解委员会的调解</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22142084"/>
                  </a:ext>
                </a:extLst>
              </a:tr>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2.</a:t>
                      </a:r>
                      <a:r>
                        <a:rPr lang="zh-CN" altLang="en-US" sz="1700" b="1" kern="0" dirty="0">
                          <a:solidFill>
                            <a:srgbClr val="002060"/>
                          </a:solidFill>
                          <a:effectLst/>
                          <a:latin typeface="黑体" panose="02010609060101010101" pitchFamily="49" charset="-122"/>
                          <a:ea typeface="黑体" panose="02010609060101010101" pitchFamily="49" charset="-122"/>
                          <a:cs typeface="+mn-cs"/>
                        </a:rPr>
                        <a:t>企业劳动争议调解委员会</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大中型企业应当设立劳动争议调解委员会：配备专职或兼职工作人员</a:t>
                      </a:r>
                      <a:endPar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中小微企业可以设立劳动争议调解委员会，也可以由劳动者和企业共同推举人员，开展调解工作</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26417171"/>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541458206"/>
              </p:ext>
            </p:extLst>
          </p:nvPr>
        </p:nvGraphicFramePr>
        <p:xfrm>
          <a:off x="692150" y="1037418"/>
          <a:ext cx="10679264" cy="3840480"/>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l">
                        <a:lnSpc>
                          <a:spcPct val="150000"/>
                        </a:lnSpc>
                        <a:spcAft>
                          <a:spcPts val="0"/>
                        </a:spcAft>
                      </a:pPr>
                      <a:r>
                        <a:rPr lang="en-US" altLang="zh-CN" sz="1800" b="1" kern="0" dirty="0">
                          <a:solidFill>
                            <a:srgbClr val="002060"/>
                          </a:solidFill>
                          <a:effectLst/>
                          <a:latin typeface="黑体" pitchFamily="49" charset="-122"/>
                          <a:ea typeface="黑体" pitchFamily="49" charset="-122"/>
                          <a:cs typeface="+mn-cs"/>
                        </a:rPr>
                        <a:t>3.</a:t>
                      </a:r>
                      <a:r>
                        <a:rPr lang="zh-CN" altLang="en-US" sz="1800" b="1" kern="0" dirty="0">
                          <a:solidFill>
                            <a:srgbClr val="002060"/>
                          </a:solidFill>
                          <a:effectLst/>
                          <a:latin typeface="黑体" pitchFamily="49" charset="-122"/>
                          <a:ea typeface="黑体" pitchFamily="49" charset="-122"/>
                          <a:cs typeface="+mn-cs"/>
                        </a:rPr>
                        <a:t>劳动争议调解委员会、调解员的职责</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r>
                        <a:rPr lang="zh-CN" altLang="en-US" sz="1800" b="1" dirty="0">
                          <a:solidFill>
                            <a:srgbClr val="002060"/>
                          </a:solidFill>
                          <a:latin typeface="黑体" pitchFamily="49" charset="-122"/>
                          <a:ea typeface="黑体" pitchFamily="49" charset="-122"/>
                        </a:rPr>
                        <a:t>委员会职责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1.</a:t>
                      </a:r>
                      <a:r>
                        <a:rPr lang="zh-CN" altLang="en-US" sz="1800" b="1" dirty="0">
                          <a:solidFill>
                            <a:srgbClr val="002060"/>
                          </a:solidFill>
                          <a:latin typeface="黑体" pitchFamily="49" charset="-122"/>
                          <a:ea typeface="黑体" pitchFamily="49" charset="-122"/>
                        </a:rPr>
                        <a:t>宣传劳动保障法律、法规和政策；</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2.</a:t>
                      </a:r>
                      <a:r>
                        <a:rPr lang="zh-CN" altLang="en-US" sz="1800" b="1" dirty="0">
                          <a:solidFill>
                            <a:srgbClr val="002060"/>
                          </a:solidFill>
                          <a:latin typeface="黑体" pitchFamily="49" charset="-122"/>
                          <a:ea typeface="黑体" pitchFamily="49" charset="-122"/>
                        </a:rPr>
                        <a:t>对本企业发生的劳动争议进行调解；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3.</a:t>
                      </a:r>
                      <a:r>
                        <a:rPr lang="zh-CN" altLang="en-US" sz="1800" b="1" dirty="0">
                          <a:solidFill>
                            <a:srgbClr val="002060"/>
                          </a:solidFill>
                          <a:latin typeface="黑体" pitchFamily="49" charset="-122"/>
                          <a:ea typeface="黑体" pitchFamily="49" charset="-122"/>
                        </a:rPr>
                        <a:t>监督和解协议、调解协议的履行；</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4.</a:t>
                      </a:r>
                      <a:r>
                        <a:rPr lang="zh-CN" altLang="en-US" sz="1800" b="1" dirty="0">
                          <a:solidFill>
                            <a:srgbClr val="002060"/>
                          </a:solidFill>
                          <a:latin typeface="黑体" pitchFamily="49" charset="-122"/>
                          <a:ea typeface="黑体" pitchFamily="49" charset="-122"/>
                        </a:rPr>
                        <a:t>聘任、解聘和管理调解员；</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5.</a:t>
                      </a:r>
                      <a:r>
                        <a:rPr lang="zh-CN" altLang="en-US" sz="1800" b="1" dirty="0">
                          <a:solidFill>
                            <a:srgbClr val="002060"/>
                          </a:solidFill>
                          <a:latin typeface="黑体" pitchFamily="49" charset="-122"/>
                          <a:ea typeface="黑体" pitchFamily="49" charset="-122"/>
                        </a:rPr>
                        <a:t>参与协调履行劳动合同、集体合同、执行企业劳动规章制度等方面出现的问题；</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6.</a:t>
                      </a:r>
                      <a:r>
                        <a:rPr lang="zh-CN" altLang="en-US" sz="1800" b="1" dirty="0">
                          <a:solidFill>
                            <a:srgbClr val="002060"/>
                          </a:solidFill>
                          <a:latin typeface="黑体" pitchFamily="49" charset="-122"/>
                          <a:ea typeface="黑体" pitchFamily="49" charset="-122"/>
                        </a:rPr>
                        <a:t>参与研究涉及劳动者切身利益的重大方案；</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7.</a:t>
                      </a:r>
                      <a:r>
                        <a:rPr lang="zh-CN" altLang="en-US" sz="1800" b="1" dirty="0">
                          <a:solidFill>
                            <a:srgbClr val="002060"/>
                          </a:solidFill>
                          <a:latin typeface="黑体" pitchFamily="49" charset="-122"/>
                          <a:ea typeface="黑体" pitchFamily="49" charset="-122"/>
                        </a:rPr>
                        <a:t>协助企业建立劳动争议预防预警机制</a:t>
                      </a:r>
                      <a:endParaRPr lang="en-US" altLang="zh-CN" sz="1800" b="1" dirty="0">
                        <a:solidFill>
                          <a:srgbClr val="002060"/>
                        </a:solidFill>
                        <a:latin typeface="黑体" pitchFamily="49" charset="-122"/>
                        <a:ea typeface="黑体" pitchFamily="49" charset="-122"/>
                      </a:endParaRPr>
                    </a:p>
                    <a:p>
                      <a:endParaRPr lang="en-US" altLang="zh-CN" sz="1800" b="1" dirty="0">
                        <a:solidFill>
                          <a:srgbClr val="002060"/>
                        </a:solidFill>
                        <a:latin typeface="黑体" pitchFamily="49" charset="-122"/>
                        <a:ea typeface="黑体" pitchFamily="49" charset="-122"/>
                      </a:endParaRPr>
                    </a:p>
                    <a:p>
                      <a:r>
                        <a:rPr lang="zh-CN" altLang="en-US" sz="1800" b="1" dirty="0">
                          <a:solidFill>
                            <a:srgbClr val="002060"/>
                          </a:solidFill>
                          <a:latin typeface="黑体" pitchFamily="49" charset="-122"/>
                          <a:ea typeface="黑体" pitchFamily="49" charset="-122"/>
                        </a:rPr>
                        <a:t>调解员职责</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1.</a:t>
                      </a:r>
                      <a:r>
                        <a:rPr lang="zh-CN" altLang="en-US" sz="1800" b="1" dirty="0">
                          <a:solidFill>
                            <a:srgbClr val="002060"/>
                          </a:solidFill>
                          <a:latin typeface="黑体" pitchFamily="49" charset="-122"/>
                          <a:ea typeface="黑体" pitchFamily="49" charset="-122"/>
                        </a:rPr>
                        <a:t>关注本企业劳动关系状况，及时向企业劳动争议调解委员会报告；</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2.</a:t>
                      </a:r>
                      <a:r>
                        <a:rPr lang="zh-CN" altLang="en-US" sz="1800" b="1" dirty="0">
                          <a:solidFill>
                            <a:srgbClr val="002060"/>
                          </a:solidFill>
                          <a:latin typeface="黑体" pitchFamily="49" charset="-122"/>
                          <a:ea typeface="黑体" pitchFamily="49" charset="-122"/>
                        </a:rPr>
                        <a:t>接受企业劳动争议调解委员会指派、调解劳动争议案件；</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3.</a:t>
                      </a:r>
                      <a:r>
                        <a:rPr lang="zh-CN" altLang="en-US" sz="1800" b="1" dirty="0">
                          <a:solidFill>
                            <a:srgbClr val="002060"/>
                          </a:solidFill>
                          <a:latin typeface="黑体" pitchFamily="49" charset="-122"/>
                          <a:ea typeface="黑体" pitchFamily="49" charset="-122"/>
                        </a:rPr>
                        <a:t>监督和解协议、调解协议的履行；</a:t>
                      </a:r>
                      <a:endParaRPr lang="en-US" altLang="zh-CN" sz="1800" b="1" dirty="0">
                        <a:solidFill>
                          <a:srgbClr val="002060"/>
                        </a:solidFill>
                        <a:latin typeface="黑体" pitchFamily="49" charset="-122"/>
                        <a:ea typeface="黑体" pitchFamily="49" charset="-122"/>
                      </a:endParaRPr>
                    </a:p>
                    <a:p>
                      <a:r>
                        <a:rPr lang="en-US" altLang="zh-CN" sz="1800" b="1" dirty="0">
                          <a:solidFill>
                            <a:srgbClr val="002060"/>
                          </a:solidFill>
                          <a:latin typeface="黑体" pitchFamily="49" charset="-122"/>
                          <a:ea typeface="黑体" pitchFamily="49" charset="-122"/>
                        </a:rPr>
                        <a:t>4.</a:t>
                      </a:r>
                      <a:r>
                        <a:rPr lang="zh-CN" altLang="en-US" sz="1800" b="1" dirty="0">
                          <a:solidFill>
                            <a:srgbClr val="002060"/>
                          </a:solidFill>
                          <a:latin typeface="黑体" pitchFamily="49" charset="-122"/>
                          <a:ea typeface="黑体" pitchFamily="49" charset="-122"/>
                        </a:rPr>
                        <a:t>完成企业劳动争议调解委员会交办的其他工作</a:t>
                      </a:r>
                    </a:p>
                  </a:txBody>
                  <a:tcPr marL="68580" marR="68580" marT="0" marB="0"/>
                </a:tc>
                <a:extLst>
                  <a:ext uri="{0D108BD9-81ED-4DB2-BD59-A6C34878D82A}">
                    <a16:rowId xmlns:a16="http://schemas.microsoft.com/office/drawing/2014/main" val="752697512"/>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360F624-A766-4D25-82C4-209D9844B12F}"/>
              </a:ext>
            </a:extLst>
          </p:cNvPr>
          <p:cNvSpPr/>
          <p:nvPr/>
        </p:nvSpPr>
        <p:spPr>
          <a:xfrm>
            <a:off x="958698" y="573121"/>
            <a:ext cx="2395207" cy="369332"/>
          </a:xfrm>
          <a:prstGeom prst="rect">
            <a:avLst/>
          </a:prstGeom>
        </p:spPr>
        <p:txBody>
          <a:bodyPr wrap="none">
            <a:spAutoFit/>
          </a:bodyPr>
          <a:lstStyle/>
          <a:p>
            <a:r>
              <a:rPr lang="en-US" altLang="zh-CN" b="1" u="sng" dirty="0">
                <a:solidFill>
                  <a:srgbClr val="800000"/>
                </a:solidFill>
                <a:latin typeface="黑体" panose="02010609060101010101" pitchFamily="49" charset="-122"/>
                <a:ea typeface="黑体" panose="02010609060101010101" pitchFamily="49" charset="-122"/>
              </a:rPr>
              <a:t>11</a:t>
            </a:r>
            <a:r>
              <a:rPr lang="en-US"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劳动</a:t>
            </a:r>
            <a:r>
              <a:rPr lang="zh-CN" altLang="en-US" b="1" u="sng" dirty="0">
                <a:solidFill>
                  <a:srgbClr val="800000"/>
                </a:solidFill>
                <a:latin typeface="黑体" panose="02010609060101010101" pitchFamily="49" charset="-122"/>
                <a:ea typeface="黑体" panose="02010609060101010101" pitchFamily="49" charset="-122"/>
                <a:cs typeface="Times New Roman" panose="02020603050405020304" pitchFamily="18" charset="0"/>
              </a:rPr>
              <a:t>争议调解管理</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829DDD0-91D3-43F9-BB44-3E792FE83573}"/>
              </a:ext>
            </a:extLst>
          </p:cNvPr>
          <p:cNvGraphicFramePr>
            <a:graphicFrameLocks noGrp="1"/>
          </p:cNvGraphicFramePr>
          <p:nvPr>
            <p:extLst>
              <p:ext uri="{D42A27DB-BD31-4B8C-83A1-F6EECF244321}">
                <p14:modId xmlns:p14="http://schemas.microsoft.com/office/powerpoint/2010/main" val="3710363218"/>
              </p:ext>
            </p:extLst>
          </p:nvPr>
        </p:nvGraphicFramePr>
        <p:xfrm>
          <a:off x="692150" y="1037418"/>
          <a:ext cx="10679264" cy="2636774"/>
        </p:xfrm>
        <a:graphic>
          <a:graphicData uri="http://schemas.openxmlformats.org/drawingml/2006/table">
            <a:tbl>
              <a:tblPr>
                <a:tableStyleId>{5C22544A-7EE6-4342-B048-85BDC9FD1C3A}</a:tableStyleId>
              </a:tblPr>
              <a:tblGrid>
                <a:gridCol w="2034610">
                  <a:extLst>
                    <a:ext uri="{9D8B030D-6E8A-4147-A177-3AD203B41FA5}">
                      <a16:colId xmlns:a16="http://schemas.microsoft.com/office/drawing/2014/main" val="2143194556"/>
                    </a:ext>
                  </a:extLst>
                </a:gridCol>
                <a:gridCol w="8644654">
                  <a:extLst>
                    <a:ext uri="{9D8B030D-6E8A-4147-A177-3AD203B41FA5}">
                      <a16:colId xmlns:a16="http://schemas.microsoft.com/office/drawing/2014/main" val="974127832"/>
                    </a:ext>
                  </a:extLst>
                </a:gridCol>
              </a:tblGrid>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4.</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劳动争议调解委员会的工作制度</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根据</a:t>
                      </a:r>
                      <a:r>
                        <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企业劳动争议协商调解规定</a:t>
                      </a:r>
                      <a:r>
                        <a:rPr lang="en-US" alt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，委员会应当建立健全调解等级、调解记录、督促履行、档案管理、业务培训、统计报告、工作考评制度</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84754963"/>
                  </a:ext>
                </a:extLst>
              </a:tr>
              <a:tr h="0">
                <a:tc>
                  <a:txBody>
                    <a:bodyPr/>
                    <a:lstStyle/>
                    <a:p>
                      <a:pPr algn="l">
                        <a:lnSpc>
                          <a:spcPct val="150000"/>
                        </a:lnSpc>
                        <a:spcAft>
                          <a:spcPts val="0"/>
                        </a:spcAft>
                      </a:pPr>
                      <a:r>
                        <a:rPr lang="en-US" altLang="zh-CN" sz="1700" b="1" kern="0" dirty="0">
                          <a:solidFill>
                            <a:srgbClr val="002060"/>
                          </a:solidFill>
                          <a:effectLst/>
                          <a:latin typeface="黑体" panose="02010609060101010101" pitchFamily="49" charset="-122"/>
                          <a:ea typeface="黑体" panose="02010609060101010101" pitchFamily="49" charset="-122"/>
                          <a:cs typeface="+mn-cs"/>
                        </a:rPr>
                        <a:t>5.</a:t>
                      </a:r>
                      <a:r>
                        <a:rPr lang="zh-CN" altLang="en-US" sz="1700" b="1" kern="0" dirty="0">
                          <a:solidFill>
                            <a:srgbClr val="002060"/>
                          </a:solidFill>
                          <a:effectLst/>
                          <a:latin typeface="黑体" panose="02010609060101010101" pitchFamily="49" charset="-122"/>
                          <a:ea typeface="黑体" panose="02010609060101010101" pitchFamily="49" charset="-122"/>
                          <a:cs typeface="+mn-cs"/>
                        </a:rPr>
                        <a:t>应做的准备工作</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r>
                        <a:rPr lang="en-US" altLang="zh-CN" b="1" dirty="0">
                          <a:solidFill>
                            <a:srgbClr val="002060"/>
                          </a:solidFill>
                          <a:latin typeface="黑体" pitchFamily="49" charset="-122"/>
                          <a:ea typeface="黑体" pitchFamily="49" charset="-122"/>
                        </a:rPr>
                        <a:t>1.</a:t>
                      </a:r>
                      <a:r>
                        <a:rPr lang="zh-CN" altLang="en-US" b="1" dirty="0">
                          <a:solidFill>
                            <a:srgbClr val="002060"/>
                          </a:solidFill>
                          <a:latin typeface="黑体" pitchFamily="49" charset="-122"/>
                          <a:ea typeface="黑体" pitchFamily="49" charset="-122"/>
                        </a:rPr>
                        <a:t>审查调解申请</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2.</a:t>
                      </a:r>
                      <a:r>
                        <a:rPr lang="zh-CN" altLang="en-US" b="1" dirty="0">
                          <a:solidFill>
                            <a:srgbClr val="002060"/>
                          </a:solidFill>
                          <a:latin typeface="黑体" pitchFamily="49" charset="-122"/>
                          <a:ea typeface="黑体" pitchFamily="49" charset="-122"/>
                        </a:rPr>
                        <a:t>通知被申请人</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3.</a:t>
                      </a:r>
                      <a:r>
                        <a:rPr lang="zh-CN" altLang="en-US" b="1" dirty="0">
                          <a:solidFill>
                            <a:srgbClr val="002060"/>
                          </a:solidFill>
                          <a:latin typeface="黑体" pitchFamily="49" charset="-122"/>
                          <a:ea typeface="黑体" pitchFamily="49" charset="-122"/>
                        </a:rPr>
                        <a:t>告知与征询</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4.</a:t>
                      </a:r>
                      <a:r>
                        <a:rPr lang="zh-CN" altLang="en-US" b="1" dirty="0">
                          <a:solidFill>
                            <a:srgbClr val="002060"/>
                          </a:solidFill>
                          <a:latin typeface="黑体" pitchFamily="49" charset="-122"/>
                          <a:ea typeface="黑体" pitchFamily="49" charset="-122"/>
                        </a:rPr>
                        <a:t>弄清案件的基本情况，掌握相关的法律依据</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5.</a:t>
                      </a:r>
                      <a:r>
                        <a:rPr lang="zh-CN" altLang="en-US" b="1" dirty="0">
                          <a:solidFill>
                            <a:srgbClr val="002060"/>
                          </a:solidFill>
                          <a:latin typeface="黑体" pitchFamily="49" charset="-122"/>
                          <a:ea typeface="黑体" pitchFamily="49" charset="-122"/>
                        </a:rPr>
                        <a:t>进一步调查事实</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6.</a:t>
                      </a:r>
                      <a:r>
                        <a:rPr lang="zh-CN" altLang="en-US" b="1" dirty="0">
                          <a:solidFill>
                            <a:srgbClr val="002060"/>
                          </a:solidFill>
                          <a:latin typeface="黑体" pitchFamily="49" charset="-122"/>
                          <a:ea typeface="黑体" pitchFamily="49" charset="-122"/>
                        </a:rPr>
                        <a:t>分析证据</a:t>
                      </a:r>
                      <a:endParaRPr lang="en-US" altLang="zh-CN" b="1" dirty="0">
                        <a:solidFill>
                          <a:srgbClr val="002060"/>
                        </a:solidFill>
                        <a:latin typeface="黑体" pitchFamily="49" charset="-122"/>
                        <a:ea typeface="黑体" pitchFamily="49" charset="-122"/>
                      </a:endParaRPr>
                    </a:p>
                    <a:p>
                      <a:r>
                        <a:rPr lang="en-US" altLang="zh-CN" b="1" dirty="0">
                          <a:solidFill>
                            <a:srgbClr val="002060"/>
                          </a:solidFill>
                          <a:latin typeface="黑体" pitchFamily="49" charset="-122"/>
                          <a:ea typeface="黑体" pitchFamily="49" charset="-122"/>
                        </a:rPr>
                        <a:t>7.</a:t>
                      </a:r>
                      <a:r>
                        <a:rPr lang="zh-CN" altLang="en-US" b="1" dirty="0">
                          <a:solidFill>
                            <a:srgbClr val="002060"/>
                          </a:solidFill>
                          <a:latin typeface="黑体" pitchFamily="49" charset="-122"/>
                          <a:ea typeface="黑体" pitchFamily="49" charset="-122"/>
                        </a:rPr>
                        <a:t>做好当事人的思想工作</a:t>
                      </a:r>
                    </a:p>
                  </a:txBody>
                  <a:tcPr marL="68580" marR="68580" marT="0" marB="0"/>
                </a:tc>
                <a:extLst>
                  <a:ext uri="{0D108BD9-81ED-4DB2-BD59-A6C34878D82A}">
                    <a16:rowId xmlns:a16="http://schemas.microsoft.com/office/drawing/2014/main" val="4170249942"/>
                  </a:ext>
                </a:extLst>
              </a:tr>
            </a:tbl>
          </a:graphicData>
        </a:graphic>
      </p:graphicFrame>
    </p:spTree>
    <p:extLst>
      <p:ext uri="{BB962C8B-B14F-4D97-AF65-F5344CB8AC3E}">
        <p14:creationId xmlns:p14="http://schemas.microsoft.com/office/powerpoint/2010/main" val="389038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916" y="687401"/>
            <a:ext cx="4022255" cy="369332"/>
          </a:xfrm>
          <a:prstGeom prst="rect">
            <a:avLst/>
          </a:prstGeom>
        </p:spPr>
        <p:txBody>
          <a:bodyPr wrap="none">
            <a:spAutoFit/>
          </a:bodyPr>
          <a:lstStyle/>
          <a:p>
            <a:r>
              <a:rPr lang="en-US" altLang="zh-CN" b="1" dirty="0">
                <a:solidFill>
                  <a:srgbClr val="C00000"/>
                </a:solidFill>
                <a:latin typeface="黑体" pitchFamily="49" charset="-122"/>
                <a:ea typeface="黑体" pitchFamily="49" charset="-122"/>
              </a:rPr>
              <a:t>5.</a:t>
            </a:r>
            <a:r>
              <a:rPr lang="zh-CN" altLang="zh-CN" b="1" dirty="0">
                <a:solidFill>
                  <a:srgbClr val="C00000"/>
                </a:solidFill>
                <a:latin typeface="黑体" pitchFamily="49" charset="-122"/>
                <a:ea typeface="黑体" pitchFamily="49" charset="-122"/>
              </a:rPr>
              <a:t>战略性人力资源管理的工具与步骤 </a:t>
            </a:r>
            <a:endParaRPr lang="zh-CN" altLang="en-US" b="1" dirty="0">
              <a:solidFill>
                <a:srgbClr val="C00000"/>
              </a:solidFill>
              <a:latin typeface="黑体" pitchFamily="49" charset="-122"/>
              <a:ea typeface="黑体" pitchFamily="49" charset="-122"/>
            </a:endParaRPr>
          </a:p>
        </p:txBody>
      </p:sp>
      <p:graphicFrame>
        <p:nvGraphicFramePr>
          <p:cNvPr id="10" name="表格 9"/>
          <p:cNvGraphicFramePr>
            <a:graphicFrameLocks noGrp="1"/>
          </p:cNvGraphicFramePr>
          <p:nvPr/>
        </p:nvGraphicFramePr>
        <p:xfrm>
          <a:off x="788499" y="1298575"/>
          <a:ext cx="10615002" cy="3638995"/>
        </p:xfrm>
        <a:graphic>
          <a:graphicData uri="http://schemas.openxmlformats.org/drawingml/2006/table">
            <a:tbl>
              <a:tblPr/>
              <a:tblGrid>
                <a:gridCol w="2217656">
                  <a:extLst>
                    <a:ext uri="{9D8B030D-6E8A-4147-A177-3AD203B41FA5}">
                      <a16:colId xmlns:a16="http://schemas.microsoft.com/office/drawing/2014/main" val="20000"/>
                    </a:ext>
                  </a:extLst>
                </a:gridCol>
                <a:gridCol w="8397346">
                  <a:extLst>
                    <a:ext uri="{9D8B030D-6E8A-4147-A177-3AD203B41FA5}">
                      <a16:colId xmlns:a16="http://schemas.microsoft.com/office/drawing/2014/main" val="20001"/>
                    </a:ext>
                  </a:extLst>
                </a:gridCol>
              </a:tblGrid>
              <a:tr h="2322286">
                <a:tc>
                  <a:txBody>
                    <a:bodyPr/>
                    <a:lstStyle/>
                    <a:p>
                      <a:pPr algn="ctr">
                        <a:lnSpc>
                          <a:spcPct val="150000"/>
                        </a:lnSpc>
                        <a:spcAft>
                          <a:spcPts val="0"/>
                        </a:spcAft>
                      </a:pPr>
                      <a:r>
                        <a:rPr lang="zh-CN" sz="1800" b="1" kern="0" dirty="0">
                          <a:solidFill>
                            <a:srgbClr val="002060"/>
                          </a:solidFill>
                          <a:latin typeface="黑体" pitchFamily="49" charset="-122"/>
                          <a:ea typeface="黑体" pitchFamily="49" charset="-122"/>
                          <a:cs typeface="Times New Roman"/>
                        </a:rPr>
                        <a:t>战略性人力资源管理的三大工具</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1.</a:t>
                      </a:r>
                      <a:r>
                        <a:rPr lang="zh-CN" sz="1800" b="1" kern="0" dirty="0">
                          <a:solidFill>
                            <a:srgbClr val="002060"/>
                          </a:solidFill>
                          <a:latin typeface="黑体" pitchFamily="49" charset="-122"/>
                          <a:ea typeface="黑体" pitchFamily="49" charset="-122"/>
                          <a:cs typeface="Times New Roman"/>
                        </a:rPr>
                        <a:t>战略地图：对组织战略实现过程进行分解的一种图形工具，形象展示了为确保组织战略得以成功实现而必须完成的各项关键活动及其相互之间的驱动关系。</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2.</a:t>
                      </a:r>
                      <a:r>
                        <a:rPr lang="zh-CN" sz="1800" b="1" kern="0" dirty="0">
                          <a:solidFill>
                            <a:srgbClr val="002060"/>
                          </a:solidFill>
                          <a:latin typeface="黑体" pitchFamily="49" charset="-122"/>
                          <a:ea typeface="黑体" pitchFamily="49" charset="-122"/>
                          <a:cs typeface="Times New Roman"/>
                        </a:rPr>
                        <a:t>人力资源管理计分卡：为实现组织战略所需完成的一系列人力资源管理活动链而设计的各种财务类和非财务类目标或衡量指标。</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3.</a:t>
                      </a:r>
                      <a:r>
                        <a:rPr lang="zh-CN" sz="1800" b="1" kern="0" dirty="0">
                          <a:solidFill>
                            <a:srgbClr val="002060"/>
                          </a:solidFill>
                          <a:latin typeface="黑体" pitchFamily="49" charset="-122"/>
                          <a:ea typeface="黑体" pitchFamily="49" charset="-122"/>
                          <a:cs typeface="Times New Roman"/>
                        </a:rPr>
                        <a:t>数字仪表盘：是能够在计算机桌面显示的各类图表，它以桌面图形表格以及计算机图片的形式向领导者和管理者形象地展示在组织战略地图上出现的各项活动目前在组织中进展到了什么阶段以及正在向哪个方向前进，即人力资源管理计分表中确定的各项指标上，组织目前进展到了什么程度。有助于组织判断当前的工作活动方向是否正确以及总体进度是否合理。</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0C30B57B-FD1A-4749-B37D-C636DB6427E6}"/>
              </a:ext>
            </a:extLst>
          </p:cNvPr>
          <p:cNvSpPr txBox="1"/>
          <p:nvPr/>
        </p:nvSpPr>
        <p:spPr>
          <a:xfrm>
            <a:off x="3515557" y="2485748"/>
            <a:ext cx="5308847" cy="1569660"/>
          </a:xfrm>
          <a:prstGeom prst="rect">
            <a:avLst/>
          </a:prstGeom>
          <a:noFill/>
        </p:spPr>
        <p:txBody>
          <a:bodyPr wrap="square" rtlCol="0">
            <a:spAutoFit/>
          </a:bodyPr>
          <a:lstStyle/>
          <a:p>
            <a:r>
              <a:rPr lang="en-US" altLang="zh-CN" sz="9600" b="1" dirty="0">
                <a:solidFill>
                  <a:srgbClr val="002060"/>
                </a:solidFill>
                <a:latin typeface="黑体" panose="02010609060101010101" pitchFamily="49" charset="-122"/>
                <a:ea typeface="黑体" panose="02010609060101010101" pitchFamily="49" charset="-122"/>
              </a:rPr>
              <a:t>THANK</a:t>
            </a:r>
            <a:endParaRPr lang="zh-CN" altLang="en-US" sz="9600" b="1"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88095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09916" y="687401"/>
            <a:ext cx="4022255" cy="369332"/>
          </a:xfrm>
          <a:prstGeom prst="rect">
            <a:avLst/>
          </a:prstGeom>
        </p:spPr>
        <p:txBody>
          <a:bodyPr wrap="none">
            <a:spAutoFit/>
          </a:bodyPr>
          <a:lstStyle/>
          <a:p>
            <a:r>
              <a:rPr lang="en-US" altLang="zh-CN" b="1" dirty="0">
                <a:solidFill>
                  <a:srgbClr val="C00000"/>
                </a:solidFill>
                <a:latin typeface="黑体" pitchFamily="49" charset="-122"/>
                <a:ea typeface="黑体" pitchFamily="49" charset="-122"/>
              </a:rPr>
              <a:t>5.</a:t>
            </a:r>
            <a:r>
              <a:rPr lang="zh-CN" altLang="zh-CN" b="1" dirty="0">
                <a:solidFill>
                  <a:srgbClr val="C00000"/>
                </a:solidFill>
                <a:latin typeface="黑体" pitchFamily="49" charset="-122"/>
                <a:ea typeface="黑体" pitchFamily="49" charset="-122"/>
              </a:rPr>
              <a:t>战略性人力资源管理的工具与步骤 </a:t>
            </a:r>
            <a:endParaRPr lang="zh-CN" altLang="en-US" b="1" dirty="0">
              <a:solidFill>
                <a:srgbClr val="C00000"/>
              </a:solidFill>
              <a:latin typeface="黑体" pitchFamily="49" charset="-122"/>
              <a:ea typeface="黑体" pitchFamily="49" charset="-122"/>
            </a:endParaRPr>
          </a:p>
        </p:txBody>
      </p:sp>
      <p:graphicFrame>
        <p:nvGraphicFramePr>
          <p:cNvPr id="10" name="表格 9"/>
          <p:cNvGraphicFramePr>
            <a:graphicFrameLocks noGrp="1"/>
          </p:cNvGraphicFramePr>
          <p:nvPr/>
        </p:nvGraphicFramePr>
        <p:xfrm>
          <a:off x="692150" y="1151467"/>
          <a:ext cx="10837863" cy="4809110"/>
        </p:xfrm>
        <a:graphic>
          <a:graphicData uri="http://schemas.openxmlformats.org/drawingml/2006/table">
            <a:tbl>
              <a:tblPr/>
              <a:tblGrid>
                <a:gridCol w="1898650">
                  <a:extLst>
                    <a:ext uri="{9D8B030D-6E8A-4147-A177-3AD203B41FA5}">
                      <a16:colId xmlns:a16="http://schemas.microsoft.com/office/drawing/2014/main" val="20000"/>
                    </a:ext>
                  </a:extLst>
                </a:gridCol>
                <a:gridCol w="8939213">
                  <a:extLst>
                    <a:ext uri="{9D8B030D-6E8A-4147-A177-3AD203B41FA5}">
                      <a16:colId xmlns:a16="http://schemas.microsoft.com/office/drawing/2014/main" val="20001"/>
                    </a:ext>
                  </a:extLst>
                </a:gridCol>
              </a:tblGrid>
              <a:tr h="1548190">
                <a:tc>
                  <a:txBody>
                    <a:bodyPr/>
                    <a:lstStyle/>
                    <a:p>
                      <a:pPr algn="ctr">
                        <a:lnSpc>
                          <a:spcPct val="150000"/>
                        </a:lnSpc>
                        <a:spcAft>
                          <a:spcPts val="0"/>
                        </a:spcAft>
                      </a:pPr>
                      <a:r>
                        <a:rPr lang="zh-CN" sz="1800" b="1" kern="0" dirty="0">
                          <a:solidFill>
                            <a:srgbClr val="002060"/>
                          </a:solidFill>
                          <a:latin typeface="黑体" pitchFamily="49" charset="-122"/>
                          <a:ea typeface="黑体" pitchFamily="49" charset="-122"/>
                          <a:cs typeface="Times New Roman"/>
                        </a:rPr>
                        <a:t>战略性人力资源管理的主要流程</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a:solidFill>
                            <a:srgbClr val="002060"/>
                          </a:solidFill>
                          <a:latin typeface="黑体" pitchFamily="49" charset="-122"/>
                          <a:ea typeface="黑体" pitchFamily="49" charset="-122"/>
                          <a:cs typeface="Times New Roman"/>
                        </a:rPr>
                        <a:t>1.</a:t>
                      </a:r>
                      <a:r>
                        <a:rPr lang="zh-CN" sz="1800" b="1" kern="0">
                          <a:solidFill>
                            <a:srgbClr val="002060"/>
                          </a:solidFill>
                          <a:latin typeface="黑体" pitchFamily="49" charset="-122"/>
                          <a:ea typeface="黑体" pitchFamily="49" charset="-122"/>
                          <a:cs typeface="Times New Roman"/>
                        </a:rPr>
                        <a:t>组织高层管理人员要制定一项战略规划，这项战略规划隐含着对具有某种特定能力的员工队伍的需求</a:t>
                      </a:r>
                      <a:endParaRPr lang="zh-CN" sz="1800" b="1" kern="10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a:solidFill>
                            <a:srgbClr val="002060"/>
                          </a:solidFill>
                          <a:latin typeface="黑体" pitchFamily="49" charset="-122"/>
                          <a:ea typeface="黑体" pitchFamily="49" charset="-122"/>
                          <a:cs typeface="Times New Roman"/>
                        </a:rPr>
                        <a:t>2.</a:t>
                      </a:r>
                      <a:r>
                        <a:rPr lang="zh-CN" sz="1800" b="1" kern="0">
                          <a:solidFill>
                            <a:srgbClr val="002060"/>
                          </a:solidFill>
                          <a:latin typeface="黑体" pitchFamily="49" charset="-122"/>
                          <a:ea typeface="黑体" pitchFamily="49" charset="-122"/>
                          <a:cs typeface="Times New Roman"/>
                        </a:rPr>
                        <a:t>在对员工队伍的需求一定的前提下，人力资源管理者就需要制定人力资源战略来设法获取具有所需技能、胜任素质以及行为的员工</a:t>
                      </a:r>
                      <a:endParaRPr lang="zh-CN" sz="1800" b="1" kern="10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a:solidFill>
                            <a:srgbClr val="002060"/>
                          </a:solidFill>
                          <a:latin typeface="黑体" pitchFamily="49" charset="-122"/>
                          <a:ea typeface="黑体" pitchFamily="49" charset="-122"/>
                          <a:cs typeface="Times New Roman"/>
                        </a:rPr>
                        <a:t>3.</a:t>
                      </a:r>
                      <a:r>
                        <a:rPr lang="zh-CN" sz="1800" b="1" kern="0">
                          <a:solidFill>
                            <a:srgbClr val="002060"/>
                          </a:solidFill>
                          <a:latin typeface="黑体" pitchFamily="49" charset="-122"/>
                          <a:ea typeface="黑体" pitchFamily="49" charset="-122"/>
                          <a:cs typeface="Times New Roman"/>
                        </a:rPr>
                        <a:t>人力资源管理者还需要确定，应采用哪些衡量指标来评估这些新的人力资源管理政策和实践到底在多大程度上获得了组织需要的那些员工技能和行为。</a:t>
                      </a:r>
                      <a:endParaRPr lang="zh-CN" sz="1800" b="1" kern="10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48190">
                <a:tc>
                  <a:txBody>
                    <a:bodyPr/>
                    <a:lstStyle/>
                    <a:p>
                      <a:pPr algn="ctr">
                        <a:lnSpc>
                          <a:spcPct val="150000"/>
                        </a:lnSpc>
                        <a:spcAft>
                          <a:spcPts val="0"/>
                        </a:spcAft>
                      </a:pPr>
                      <a:r>
                        <a:rPr lang="zh-CN" sz="1800" b="1" kern="0" dirty="0">
                          <a:solidFill>
                            <a:srgbClr val="002060"/>
                          </a:solidFill>
                          <a:latin typeface="黑体" pitchFamily="49" charset="-122"/>
                          <a:ea typeface="黑体" pitchFamily="49" charset="-122"/>
                          <a:cs typeface="Times New Roman"/>
                        </a:rPr>
                        <a:t>战略性人力资源管理的主要步骤</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1.</a:t>
                      </a:r>
                      <a:r>
                        <a:rPr lang="zh-CN" sz="1800" b="1" kern="0" dirty="0">
                          <a:solidFill>
                            <a:srgbClr val="002060"/>
                          </a:solidFill>
                          <a:latin typeface="黑体" pitchFamily="49" charset="-122"/>
                          <a:ea typeface="黑体" pitchFamily="49" charset="-122"/>
                          <a:cs typeface="Times New Roman"/>
                        </a:rPr>
                        <a:t>确定组织的战略规划。</a:t>
                      </a:r>
                      <a:r>
                        <a:rPr lang="en-US" altLang="zh-CN" sz="1800" b="1" kern="100" baseline="0" dirty="0">
                          <a:solidFill>
                            <a:srgbClr val="002060"/>
                          </a:solidFill>
                          <a:latin typeface="黑体" pitchFamily="49" charset="-122"/>
                          <a:ea typeface="黑体" pitchFamily="49" charset="-122"/>
                          <a:cs typeface="Times New Roman"/>
                        </a:rPr>
                        <a:t>                    </a:t>
                      </a:r>
                      <a:r>
                        <a:rPr lang="en-US" sz="1800" b="1" kern="0" dirty="0">
                          <a:solidFill>
                            <a:srgbClr val="002060"/>
                          </a:solidFill>
                          <a:latin typeface="黑体" pitchFamily="49" charset="-122"/>
                          <a:ea typeface="黑体" pitchFamily="49" charset="-122"/>
                          <a:cs typeface="Times New Roman"/>
                        </a:rPr>
                        <a:t>2.</a:t>
                      </a:r>
                      <a:r>
                        <a:rPr lang="zh-CN" sz="1800" b="1" kern="0" dirty="0">
                          <a:solidFill>
                            <a:srgbClr val="002060"/>
                          </a:solidFill>
                          <a:latin typeface="黑体" pitchFamily="49" charset="-122"/>
                          <a:ea typeface="黑体" pitchFamily="49" charset="-122"/>
                          <a:cs typeface="Times New Roman"/>
                        </a:rPr>
                        <a:t>描绘组织的价值观</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3.</a:t>
                      </a:r>
                      <a:r>
                        <a:rPr lang="zh-CN" sz="1800" b="1" kern="0" dirty="0">
                          <a:solidFill>
                            <a:srgbClr val="002060"/>
                          </a:solidFill>
                          <a:latin typeface="黑体" pitchFamily="49" charset="-122"/>
                          <a:ea typeface="黑体" pitchFamily="49" charset="-122"/>
                          <a:cs typeface="Times New Roman"/>
                        </a:rPr>
                        <a:t>设计战略地图</a:t>
                      </a:r>
                      <a:r>
                        <a:rPr lang="en-US" altLang="zh-CN" sz="1800" b="1" kern="100" baseline="0" dirty="0">
                          <a:solidFill>
                            <a:srgbClr val="002060"/>
                          </a:solidFill>
                          <a:latin typeface="黑体" pitchFamily="49" charset="-122"/>
                          <a:ea typeface="黑体" pitchFamily="49" charset="-122"/>
                          <a:cs typeface="Times New Roman"/>
                        </a:rPr>
                        <a:t>                            </a:t>
                      </a:r>
                      <a:r>
                        <a:rPr lang="en-US" sz="1800" b="1" kern="0" dirty="0">
                          <a:solidFill>
                            <a:srgbClr val="002060"/>
                          </a:solidFill>
                          <a:latin typeface="黑体" pitchFamily="49" charset="-122"/>
                          <a:ea typeface="黑体" pitchFamily="49" charset="-122"/>
                          <a:cs typeface="Times New Roman"/>
                        </a:rPr>
                        <a:t>4.</a:t>
                      </a:r>
                      <a:r>
                        <a:rPr lang="zh-CN" sz="1800" b="1" kern="0" dirty="0">
                          <a:solidFill>
                            <a:srgbClr val="002060"/>
                          </a:solidFill>
                          <a:latin typeface="黑体" pitchFamily="49" charset="-122"/>
                          <a:ea typeface="黑体" pitchFamily="49" charset="-122"/>
                          <a:cs typeface="Times New Roman"/>
                        </a:rPr>
                        <a:t>确定组织战略所要求的各项组织成果</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5.</a:t>
                      </a:r>
                      <a:r>
                        <a:rPr lang="zh-CN" sz="1800" b="1" kern="0" dirty="0">
                          <a:solidFill>
                            <a:srgbClr val="002060"/>
                          </a:solidFill>
                          <a:latin typeface="黑体" pitchFamily="49" charset="-122"/>
                          <a:ea typeface="黑体" pitchFamily="49" charset="-122"/>
                          <a:cs typeface="Times New Roman"/>
                        </a:rPr>
                        <a:t>确定组织需要的员工胜任素质和行为</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6.</a:t>
                      </a:r>
                      <a:r>
                        <a:rPr lang="zh-CN" sz="1800" b="1" kern="0" dirty="0">
                          <a:solidFill>
                            <a:srgbClr val="002060"/>
                          </a:solidFill>
                          <a:latin typeface="黑体" pitchFamily="49" charset="-122"/>
                          <a:ea typeface="黑体" pitchFamily="49" charset="-122"/>
                          <a:cs typeface="Times New Roman"/>
                        </a:rPr>
                        <a:t>明确需要实施的人力资源管理系统、政策以及活动</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7.</a:t>
                      </a:r>
                      <a:r>
                        <a:rPr lang="zh-CN" sz="1800" b="1" kern="0" dirty="0">
                          <a:solidFill>
                            <a:srgbClr val="002060"/>
                          </a:solidFill>
                          <a:latin typeface="黑体" pitchFamily="49" charset="-122"/>
                          <a:ea typeface="黑体" pitchFamily="49" charset="-122"/>
                          <a:cs typeface="Times New Roman"/>
                        </a:rPr>
                        <a:t>制作人力资源记分卡</a:t>
                      </a:r>
                      <a:endParaRPr 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2060"/>
                          </a:solidFill>
                          <a:latin typeface="黑体" pitchFamily="49" charset="-122"/>
                          <a:ea typeface="黑体" pitchFamily="49" charset="-122"/>
                          <a:cs typeface="Times New Roman"/>
                        </a:rPr>
                        <a:t>8.</a:t>
                      </a:r>
                      <a:r>
                        <a:rPr lang="zh-CN" sz="1800" b="1" kern="0" dirty="0">
                          <a:solidFill>
                            <a:srgbClr val="002060"/>
                          </a:solidFill>
                          <a:latin typeface="黑体" pitchFamily="49" charset="-122"/>
                          <a:ea typeface="黑体" pitchFamily="49" charset="-122"/>
                          <a:cs typeface="Times New Roman"/>
                        </a:rPr>
                        <a:t>通过数字仪表盘进行监控</a:t>
                      </a:r>
                      <a:endParaRPr lang="zh-CN" sz="1800" b="1" kern="100" dirty="0">
                        <a:solidFill>
                          <a:srgbClr val="002060"/>
                        </a:solidFill>
                        <a:latin typeface="黑体" pitchFamily="49" charset="-122"/>
                        <a:ea typeface="黑体" pitchFamily="49" charset="-122"/>
                        <a:cs typeface="Times New Roman"/>
                      </a:endParaRPr>
                    </a:p>
                  </a:txBody>
                  <a:tcPr marL="52779" marR="527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221DBCC6-8CD5-4AFB-8378-34C8D0387F40}"/>
              </a:ext>
            </a:extLst>
          </p:cNvPr>
          <p:cNvSpPr/>
          <p:nvPr/>
        </p:nvSpPr>
        <p:spPr>
          <a:xfrm>
            <a:off x="820586" y="469582"/>
            <a:ext cx="4251485" cy="507831"/>
          </a:xfrm>
          <a:prstGeom prst="rect">
            <a:avLst/>
          </a:prstGeom>
        </p:spPr>
        <p:txBody>
          <a:bodyPr wrap="none">
            <a:spAutoFit/>
          </a:bodyPr>
          <a:lstStyle/>
          <a:p>
            <a:pPr>
              <a:lnSpc>
                <a:spcPct val="150000"/>
              </a:lnSpc>
            </a:pPr>
            <a:r>
              <a:rPr lang="zh-CN" altLang="en-US"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第二节</a:t>
            </a:r>
            <a:r>
              <a:rPr lang="en-US" altLang="zh-CN"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战略性人力资源管理的具体内容</a:t>
            </a:r>
            <a:endParaRPr lang="zh-CN" altLang="zh-CN"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145" name="Rectangle 1"/>
          <p:cNvSpPr>
            <a:spLocks noChangeArrowheads="1"/>
          </p:cNvSpPr>
          <p:nvPr/>
        </p:nvSpPr>
        <p:spPr bwMode="auto">
          <a:xfrm>
            <a:off x="692150" y="929243"/>
            <a:ext cx="460254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6.</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人力资源战略及其与组织发展战略的匹配</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4" name="表格 13"/>
          <p:cNvGraphicFramePr>
            <a:graphicFrameLocks noGrp="1"/>
          </p:cNvGraphicFramePr>
          <p:nvPr/>
        </p:nvGraphicFramePr>
        <p:xfrm>
          <a:off x="692150" y="1391918"/>
          <a:ext cx="10974917" cy="5005054"/>
        </p:xfrm>
        <a:graphic>
          <a:graphicData uri="http://schemas.openxmlformats.org/drawingml/2006/table">
            <a:tbl>
              <a:tblPr/>
              <a:tblGrid>
                <a:gridCol w="1593851">
                  <a:extLst>
                    <a:ext uri="{9D8B030D-6E8A-4147-A177-3AD203B41FA5}">
                      <a16:colId xmlns:a16="http://schemas.microsoft.com/office/drawing/2014/main" val="20000"/>
                    </a:ext>
                  </a:extLst>
                </a:gridCol>
                <a:gridCol w="9381066">
                  <a:extLst>
                    <a:ext uri="{9D8B030D-6E8A-4147-A177-3AD203B41FA5}">
                      <a16:colId xmlns:a16="http://schemas.microsoft.com/office/drawing/2014/main" val="20001"/>
                    </a:ext>
                  </a:extLst>
                </a:gridCol>
              </a:tblGrid>
              <a:tr h="852209">
                <a:tc>
                  <a:txBody>
                    <a:bodyPr/>
                    <a:lstStyle/>
                    <a:p>
                      <a:pPr algn="just">
                        <a:lnSpc>
                          <a:spcPct val="150000"/>
                        </a:lnSpc>
                        <a:spcAft>
                          <a:spcPts val="0"/>
                        </a:spcAft>
                      </a:pPr>
                      <a:r>
                        <a:rPr lang="zh-CN" sz="1800" b="1" kern="100" dirty="0">
                          <a:solidFill>
                            <a:srgbClr val="000080"/>
                          </a:solidFill>
                          <a:latin typeface="黑体" pitchFamily="49" charset="-122"/>
                          <a:ea typeface="黑体" pitchFamily="49" charset="-122"/>
                          <a:cs typeface="Times New Roman"/>
                        </a:rPr>
                        <a:t>组织的总体战略分为两个层次</a:t>
                      </a:r>
                      <a:endParaRPr lang="zh-CN" sz="1800" b="1"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1.</a:t>
                      </a:r>
                      <a:r>
                        <a:rPr lang="zh-CN" sz="1800" b="1" kern="0">
                          <a:solidFill>
                            <a:srgbClr val="000080"/>
                          </a:solidFill>
                          <a:latin typeface="黑体" pitchFamily="49" charset="-122"/>
                          <a:ea typeface="黑体" pitchFamily="49" charset="-122"/>
                          <a:cs typeface="Times New Roman"/>
                        </a:rPr>
                        <a:t>组织的发展战略或组织战略</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2.</a:t>
                      </a:r>
                      <a:r>
                        <a:rPr lang="zh-CN" sz="1800" b="1" kern="0">
                          <a:solidFill>
                            <a:srgbClr val="000080"/>
                          </a:solidFill>
                          <a:latin typeface="黑体" pitchFamily="49" charset="-122"/>
                          <a:ea typeface="黑体" pitchFamily="49" charset="-122"/>
                          <a:cs typeface="Times New Roman"/>
                        </a:rPr>
                        <a:t>组织的经营战略或竞争战略</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56626">
                <a:tc>
                  <a:txBody>
                    <a:bodyPr/>
                    <a:lstStyle/>
                    <a:p>
                      <a:pPr algn="just">
                        <a:lnSpc>
                          <a:spcPct val="150000"/>
                        </a:lnSpc>
                        <a:spcAft>
                          <a:spcPts val="0"/>
                        </a:spcAft>
                      </a:pPr>
                      <a:r>
                        <a:rPr lang="zh-CN" sz="1800" b="1" kern="0">
                          <a:solidFill>
                            <a:srgbClr val="000080"/>
                          </a:solidFill>
                          <a:latin typeface="黑体" pitchFamily="49" charset="-122"/>
                          <a:ea typeface="黑体" pitchFamily="49" charset="-122"/>
                          <a:cs typeface="Times New Roman"/>
                        </a:rPr>
                        <a:t>组织战略</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1.</a:t>
                      </a:r>
                      <a:r>
                        <a:rPr lang="zh-CN" sz="1800" b="1" kern="0">
                          <a:solidFill>
                            <a:srgbClr val="000080"/>
                          </a:solidFill>
                          <a:latin typeface="黑体" pitchFamily="49" charset="-122"/>
                          <a:ea typeface="黑体" pitchFamily="49" charset="-122"/>
                          <a:cs typeface="Times New Roman"/>
                        </a:rPr>
                        <a:t>成长战略：关注市场开发、产品开发、创新以及合并等内容的战略，可以分为内部成长战略（补充组织成长和发展过程所需要的各类人才）和外部成长战略（如何重新合理配置人力资源）</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2.</a:t>
                      </a:r>
                      <a:r>
                        <a:rPr lang="zh-CN" sz="1800" b="1" kern="0">
                          <a:solidFill>
                            <a:srgbClr val="000080"/>
                          </a:solidFill>
                          <a:latin typeface="黑体" pitchFamily="49" charset="-122"/>
                          <a:ea typeface="黑体" pitchFamily="49" charset="-122"/>
                          <a:cs typeface="Times New Roman"/>
                        </a:rPr>
                        <a:t>稳定战略：强调市场份额或运营成本的战略。稳定员工队伍</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0">
                          <a:solidFill>
                            <a:srgbClr val="000080"/>
                          </a:solidFill>
                          <a:latin typeface="黑体" pitchFamily="49" charset="-122"/>
                          <a:ea typeface="黑体" pitchFamily="49" charset="-122"/>
                          <a:cs typeface="Times New Roman"/>
                        </a:rPr>
                        <a:t>3.</a:t>
                      </a:r>
                      <a:r>
                        <a:rPr lang="zh-CN" sz="1800" b="1" kern="0">
                          <a:solidFill>
                            <a:srgbClr val="000080"/>
                          </a:solidFill>
                          <a:latin typeface="黑体" pitchFamily="49" charset="-122"/>
                          <a:ea typeface="黑体" pitchFamily="49" charset="-122"/>
                          <a:cs typeface="Times New Roman"/>
                        </a:rPr>
                        <a:t>收缩战略：由于面临严重的经济困难因而想要缩小一部分经营业务的组织采用，又被称为精简战略。裁员、剥离、清算</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78313">
                <a:tc>
                  <a:txBody>
                    <a:bodyPr/>
                    <a:lstStyle/>
                    <a:p>
                      <a:pPr algn="just">
                        <a:lnSpc>
                          <a:spcPct val="150000"/>
                        </a:lnSpc>
                        <a:spcAft>
                          <a:spcPts val="0"/>
                        </a:spcAft>
                      </a:pPr>
                      <a:r>
                        <a:rPr lang="zh-CN" sz="1800" b="1" kern="0">
                          <a:solidFill>
                            <a:srgbClr val="000080"/>
                          </a:solidFill>
                          <a:latin typeface="黑体" pitchFamily="49" charset="-122"/>
                          <a:ea typeface="黑体" pitchFamily="49" charset="-122"/>
                          <a:cs typeface="Times New Roman"/>
                        </a:rPr>
                        <a:t>竞争战略</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0" dirty="0">
                          <a:solidFill>
                            <a:srgbClr val="000080"/>
                          </a:solidFill>
                          <a:latin typeface="黑体" pitchFamily="49" charset="-122"/>
                          <a:ea typeface="黑体" pitchFamily="49" charset="-122"/>
                          <a:cs typeface="Times New Roman"/>
                        </a:rPr>
                        <a:t>1.</a:t>
                      </a:r>
                      <a:r>
                        <a:rPr lang="zh-CN" sz="1800" b="1" kern="0" dirty="0">
                          <a:solidFill>
                            <a:srgbClr val="000080"/>
                          </a:solidFill>
                          <a:latin typeface="黑体" pitchFamily="49" charset="-122"/>
                          <a:ea typeface="黑体" pitchFamily="49" charset="-122"/>
                          <a:cs typeface="Times New Roman"/>
                        </a:rPr>
                        <a:t>创新战略：以产品的创新以及产品生命周期的缩短为导向的竞争战略。</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0080"/>
                          </a:solidFill>
                          <a:latin typeface="黑体" pitchFamily="49" charset="-122"/>
                          <a:ea typeface="黑体" pitchFamily="49" charset="-122"/>
                          <a:cs typeface="Times New Roman"/>
                        </a:rPr>
                        <a:t>2.</a:t>
                      </a:r>
                      <a:r>
                        <a:rPr lang="zh-CN" sz="1800" b="1" kern="0" dirty="0">
                          <a:solidFill>
                            <a:srgbClr val="000080"/>
                          </a:solidFill>
                          <a:latin typeface="黑体" pitchFamily="49" charset="-122"/>
                          <a:ea typeface="黑体" pitchFamily="49" charset="-122"/>
                          <a:cs typeface="Times New Roman"/>
                        </a:rPr>
                        <a:t>成本领先战略：低成本战略，组织以低于竞争对手的价格向客户提供产品的一种竞争战略。</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0" dirty="0">
                          <a:solidFill>
                            <a:srgbClr val="000080"/>
                          </a:solidFill>
                          <a:latin typeface="黑体" pitchFamily="49" charset="-122"/>
                          <a:ea typeface="黑体" pitchFamily="49" charset="-122"/>
                          <a:cs typeface="Times New Roman"/>
                        </a:rPr>
                        <a:t>3.</a:t>
                      </a:r>
                      <a:r>
                        <a:rPr lang="zh-CN" sz="1800" b="1" kern="0" dirty="0">
                          <a:solidFill>
                            <a:srgbClr val="000080"/>
                          </a:solidFill>
                          <a:latin typeface="黑体" pitchFamily="49" charset="-122"/>
                          <a:ea typeface="黑体" pitchFamily="49" charset="-122"/>
                          <a:cs typeface="Times New Roman"/>
                        </a:rPr>
                        <a:t>客户中心战略：以提高客户服务质量、服务效率、服务速度等来赢得竞争优势的战略。</a:t>
                      </a:r>
                      <a:endParaRPr lang="zh-CN" sz="1800" b="1"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14344" y="653534"/>
            <a:ext cx="4301177" cy="369332"/>
          </a:xfrm>
          <a:prstGeom prst="rect">
            <a:avLst/>
          </a:prstGeom>
        </p:spPr>
        <p:txBody>
          <a:bodyPr wrap="none">
            <a:spAutoFit/>
          </a:bodyPr>
          <a:lstStyle/>
          <a:p>
            <a:r>
              <a:rPr lang="en-US" altLang="zh-CN" b="1" u="sng" dirty="0">
                <a:solidFill>
                  <a:srgbClr val="990000"/>
                </a:solidFill>
              </a:rPr>
              <a:t>7.</a:t>
            </a:r>
            <a:r>
              <a:rPr lang="zh-CN" altLang="zh-CN" b="1" u="sng" dirty="0">
                <a:solidFill>
                  <a:srgbClr val="990000"/>
                </a:solidFill>
              </a:rPr>
              <a:t>人力资源战略与人力资源管理实践选择</a:t>
            </a:r>
            <a:endParaRPr lang="zh-CN" altLang="en-US" dirty="0">
              <a:solidFill>
                <a:srgbClr val="990000"/>
              </a:solidFill>
            </a:endParaRPr>
          </a:p>
        </p:txBody>
      </p:sp>
      <p:graphicFrame>
        <p:nvGraphicFramePr>
          <p:cNvPr id="10" name="表格 9"/>
          <p:cNvGraphicFramePr>
            <a:graphicFrameLocks noGrp="1"/>
          </p:cNvGraphicFramePr>
          <p:nvPr/>
        </p:nvGraphicFramePr>
        <p:xfrm>
          <a:off x="811742" y="1298575"/>
          <a:ext cx="10568516" cy="4551810"/>
        </p:xfrm>
        <a:graphic>
          <a:graphicData uri="http://schemas.openxmlformats.org/drawingml/2006/table">
            <a:tbl>
              <a:tblPr/>
              <a:tblGrid>
                <a:gridCol w="2914437">
                  <a:extLst>
                    <a:ext uri="{9D8B030D-6E8A-4147-A177-3AD203B41FA5}">
                      <a16:colId xmlns:a16="http://schemas.microsoft.com/office/drawing/2014/main" val="20000"/>
                    </a:ext>
                  </a:extLst>
                </a:gridCol>
                <a:gridCol w="7654079">
                  <a:extLst>
                    <a:ext uri="{9D8B030D-6E8A-4147-A177-3AD203B41FA5}">
                      <a16:colId xmlns:a16="http://schemas.microsoft.com/office/drawing/2014/main" val="20001"/>
                    </a:ext>
                  </a:extLst>
                </a:gridCol>
              </a:tblGrid>
              <a:tr h="234315">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1.</a:t>
                      </a:r>
                      <a:r>
                        <a:rPr lang="zh-CN" sz="1800" b="1" kern="100">
                          <a:solidFill>
                            <a:srgbClr val="000080"/>
                          </a:solidFill>
                          <a:latin typeface="黑体" pitchFamily="49" charset="-122"/>
                          <a:ea typeface="黑体" pitchFamily="49" charset="-122"/>
                          <a:cs typeface="Times New Roman"/>
                        </a:rPr>
                        <a:t>职位分析与职位设计</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职位分析是获取关于职位的各种详细信息的过程。</a:t>
                      </a:r>
                      <a:endParaRPr lang="zh-CN" sz="1800" b="1" kern="100">
                        <a:latin typeface="黑体" pitchFamily="49" charset="-122"/>
                        <a:ea typeface="黑体" pitchFamily="49" charset="-122"/>
                        <a:cs typeface="Times New Roman"/>
                      </a:endParaRPr>
                    </a:p>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职位设计要决定应当将哪些各种任务划归到某一特定职位</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20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2.</a:t>
                      </a:r>
                      <a:r>
                        <a:rPr lang="zh-CN" sz="1800" b="1" kern="100">
                          <a:solidFill>
                            <a:srgbClr val="000080"/>
                          </a:solidFill>
                          <a:latin typeface="黑体" pitchFamily="49" charset="-122"/>
                          <a:ea typeface="黑体" pitchFamily="49" charset="-122"/>
                          <a:cs typeface="Times New Roman"/>
                        </a:rPr>
                        <a:t>招募与甄选</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招募是组织为了完成潜在的员工雇员任务而对求职者进行搜寻的过程。</a:t>
                      </a:r>
                      <a:endParaRPr lang="zh-CN" sz="1800" b="1" kern="100">
                        <a:latin typeface="黑体" pitchFamily="49" charset="-122"/>
                        <a:ea typeface="黑体" pitchFamily="49" charset="-122"/>
                        <a:cs typeface="Times New Roman"/>
                      </a:endParaRPr>
                    </a:p>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甄选是指组织试图确认求职者是由具有某些特定的知识、技能、能力以及性格特征，从而能够帮助组织达成目标的过程</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79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3.</a:t>
                      </a:r>
                      <a:r>
                        <a:rPr lang="zh-CN" sz="1800" b="1" kern="100">
                          <a:solidFill>
                            <a:srgbClr val="000080"/>
                          </a:solidFill>
                          <a:latin typeface="黑体" pitchFamily="49" charset="-122"/>
                          <a:ea typeface="黑体" pitchFamily="49" charset="-122"/>
                          <a:cs typeface="Times New Roman"/>
                        </a:rPr>
                        <a:t>培训与开发</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使员工获得大量的技能，以适应当前以及未来的工作需要。</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225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4.</a:t>
                      </a:r>
                      <a:r>
                        <a:rPr lang="zh-CN" sz="1800" b="1" kern="100">
                          <a:solidFill>
                            <a:srgbClr val="000080"/>
                          </a:solidFill>
                          <a:latin typeface="黑体" pitchFamily="49" charset="-122"/>
                          <a:ea typeface="黑体" pitchFamily="49" charset="-122"/>
                          <a:cs typeface="Times New Roman"/>
                        </a:rPr>
                        <a:t>绩效管理</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确保每一位员工的工作活动及其结果都与组织的目标保持一致的手段。</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25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5.</a:t>
                      </a:r>
                      <a:r>
                        <a:rPr lang="zh-CN" sz="1800" b="1" kern="100">
                          <a:solidFill>
                            <a:srgbClr val="000080"/>
                          </a:solidFill>
                          <a:latin typeface="黑体" pitchFamily="49" charset="-122"/>
                          <a:ea typeface="黑体" pitchFamily="49" charset="-122"/>
                          <a:cs typeface="Times New Roman"/>
                        </a:rPr>
                        <a:t>薪资结构、奖金与福利</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1.</a:t>
                      </a:r>
                      <a:r>
                        <a:rPr lang="zh-CN" sz="1800" b="1" kern="100">
                          <a:solidFill>
                            <a:srgbClr val="000080"/>
                          </a:solidFill>
                          <a:latin typeface="黑体" pitchFamily="49" charset="-122"/>
                          <a:ea typeface="黑体" pitchFamily="49" charset="-122"/>
                          <a:cs typeface="Times New Roman"/>
                        </a:rPr>
                        <a:t>支付比竞争对手更高水平的薪酬福利的做法，通常能够确保组织吸引和留住高质量的员工，但会使人工成本增加</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2.</a:t>
                      </a:r>
                      <a:r>
                        <a:rPr lang="zh-CN" sz="1800" b="1" kern="100">
                          <a:solidFill>
                            <a:srgbClr val="000080"/>
                          </a:solidFill>
                          <a:latin typeface="黑体" pitchFamily="49" charset="-122"/>
                          <a:ea typeface="黑体" pitchFamily="49" charset="-122"/>
                          <a:cs typeface="Times New Roman"/>
                        </a:rPr>
                        <a:t>通过把薪资与绩效紧密挂钩的做法，可以诱导员工去完成某些特定的活动以及达到特定的绩效水平。</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2250">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6.</a:t>
                      </a:r>
                      <a:r>
                        <a:rPr lang="zh-CN" sz="1800" b="1" kern="100">
                          <a:solidFill>
                            <a:srgbClr val="000080"/>
                          </a:solidFill>
                          <a:latin typeface="黑体" pitchFamily="49" charset="-122"/>
                          <a:ea typeface="黑体" pitchFamily="49" charset="-122"/>
                          <a:cs typeface="Times New Roman"/>
                        </a:rPr>
                        <a:t>劳动关系与员工关系</a:t>
                      </a:r>
                      <a:endParaRPr lang="zh-CN" sz="1800" b="1" kern="10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solidFill>
                            <a:srgbClr val="000080"/>
                          </a:solidFill>
                          <a:latin typeface="黑体" pitchFamily="49" charset="-122"/>
                          <a:ea typeface="黑体" pitchFamily="49" charset="-122"/>
                          <a:cs typeface="Times New Roman"/>
                        </a:rPr>
                        <a:t>组织与员工打交道的总体方式会对其获取竞争优势的潜力产生重要的影响。</a:t>
                      </a:r>
                      <a:endParaRPr lang="zh-CN" sz="1800" b="1" kern="100" dirty="0">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9" name="Rectangle 1"/>
          <p:cNvSpPr>
            <a:spLocks noChangeArrowheads="1"/>
          </p:cNvSpPr>
          <p:nvPr/>
        </p:nvSpPr>
        <p:spPr bwMode="auto">
          <a:xfrm>
            <a:off x="931333" y="653534"/>
            <a:ext cx="320792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8.</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高绩效工作系统与人才管理</a:t>
            </a:r>
            <a:endParaRPr kumimoji="0" lang="zh-CN" altLang="en-US" b="1"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2970059943"/>
              </p:ext>
            </p:extLst>
          </p:nvPr>
        </p:nvGraphicFramePr>
        <p:xfrm>
          <a:off x="692150" y="1298575"/>
          <a:ext cx="10837863" cy="4333305"/>
        </p:xfrm>
        <a:graphic>
          <a:graphicData uri="http://schemas.openxmlformats.org/drawingml/2006/table">
            <a:tbl>
              <a:tblPr/>
              <a:tblGrid>
                <a:gridCol w="1795843">
                  <a:extLst>
                    <a:ext uri="{9D8B030D-6E8A-4147-A177-3AD203B41FA5}">
                      <a16:colId xmlns:a16="http://schemas.microsoft.com/office/drawing/2014/main" val="20000"/>
                    </a:ext>
                  </a:extLst>
                </a:gridCol>
                <a:gridCol w="1830007">
                  <a:extLst>
                    <a:ext uri="{9D8B030D-6E8A-4147-A177-3AD203B41FA5}">
                      <a16:colId xmlns:a16="http://schemas.microsoft.com/office/drawing/2014/main" val="20001"/>
                    </a:ext>
                  </a:extLst>
                </a:gridCol>
                <a:gridCol w="7212013">
                  <a:extLst>
                    <a:ext uri="{9D8B030D-6E8A-4147-A177-3AD203B41FA5}">
                      <a16:colId xmlns:a16="http://schemas.microsoft.com/office/drawing/2014/main" val="20002"/>
                    </a:ext>
                  </a:extLst>
                </a:gridCol>
              </a:tblGrid>
              <a:tr h="903111">
                <a:tc>
                  <a:txBody>
                    <a:bodyPr/>
                    <a:lstStyle/>
                    <a:p>
                      <a:pPr algn="just">
                        <a:lnSpc>
                          <a:spcPct val="150000"/>
                        </a:lnSpc>
                        <a:spcAft>
                          <a:spcPts val="0"/>
                        </a:spcAft>
                      </a:pPr>
                      <a:r>
                        <a:rPr lang="zh-CN" sz="1800" b="1" kern="100" dirty="0">
                          <a:solidFill>
                            <a:srgbClr val="000080"/>
                          </a:solidFill>
                          <a:latin typeface="黑体" pitchFamily="49" charset="-122"/>
                          <a:ea typeface="黑体" pitchFamily="49" charset="-122"/>
                          <a:cs typeface="Times New Roman"/>
                        </a:rPr>
                        <a:t>高绩效工作系统</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1.</a:t>
                      </a:r>
                      <a:r>
                        <a:rPr lang="zh-CN" sz="1800" b="1" kern="100">
                          <a:solidFill>
                            <a:srgbClr val="000080"/>
                          </a:solidFill>
                          <a:latin typeface="黑体" pitchFamily="49" charset="-122"/>
                          <a:ea typeface="黑体" pitchFamily="49" charset="-122"/>
                          <a:cs typeface="Times New Roman"/>
                        </a:rPr>
                        <a:t>将高绩效工作系统界定为能够提升组织有效性，从而能够帮助组织成为高绩效组织的一整套人力资源管理政策和实践。</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2.</a:t>
                      </a:r>
                      <a:r>
                        <a:rPr lang="zh-CN" sz="1800" b="1" kern="100">
                          <a:solidFill>
                            <a:srgbClr val="000080"/>
                          </a:solidFill>
                          <a:latin typeface="黑体" pitchFamily="49" charset="-122"/>
                          <a:ea typeface="黑体" pitchFamily="49" charset="-122"/>
                          <a:cs typeface="Times New Roman"/>
                        </a:rPr>
                        <a:t>在实现组织目标的过程中，能够确保组织充分利用各种资源，抓住各种机会的人员、技术以及组织结构的正确组合。</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451556">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学习型组织的关键特征</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1.</a:t>
                      </a:r>
                      <a:r>
                        <a:rPr lang="zh-CN" sz="1800" b="1" kern="100" dirty="0">
                          <a:solidFill>
                            <a:srgbClr val="000080"/>
                          </a:solidFill>
                          <a:latin typeface="黑体" pitchFamily="49" charset="-122"/>
                          <a:ea typeface="黑体" pitchFamily="49" charset="-122"/>
                          <a:cs typeface="Times New Roman"/>
                        </a:rPr>
                        <a:t>致力于持续学习；</a:t>
                      </a:r>
                      <a:r>
                        <a:rPr lang="en-US" sz="1800" b="1" kern="100" dirty="0">
                          <a:solidFill>
                            <a:srgbClr val="000080"/>
                          </a:solidFill>
                          <a:latin typeface="黑体" pitchFamily="49" charset="-122"/>
                          <a:ea typeface="黑体" pitchFamily="49" charset="-122"/>
                          <a:cs typeface="Times New Roman"/>
                        </a:rPr>
                        <a:t>2.</a:t>
                      </a:r>
                      <a:r>
                        <a:rPr lang="zh-CN" sz="1800" b="1" kern="100" dirty="0">
                          <a:solidFill>
                            <a:srgbClr val="000080"/>
                          </a:solidFill>
                          <a:latin typeface="黑体" pitchFamily="49" charset="-122"/>
                          <a:ea typeface="黑体" pitchFamily="49" charset="-122"/>
                          <a:cs typeface="Times New Roman"/>
                        </a:rPr>
                        <a:t>知识共享；</a:t>
                      </a:r>
                      <a:r>
                        <a:rPr lang="en-US" sz="1800" b="1" kern="100" dirty="0">
                          <a:solidFill>
                            <a:srgbClr val="000080"/>
                          </a:solidFill>
                          <a:latin typeface="黑体" pitchFamily="49" charset="-122"/>
                          <a:ea typeface="黑体" pitchFamily="49" charset="-122"/>
                          <a:cs typeface="Times New Roman"/>
                        </a:rPr>
                        <a:t>3.</a:t>
                      </a:r>
                      <a:r>
                        <a:rPr lang="zh-CN" sz="1800" b="1" kern="100" dirty="0">
                          <a:solidFill>
                            <a:srgbClr val="000080"/>
                          </a:solidFill>
                          <a:latin typeface="黑体" pitchFamily="49" charset="-122"/>
                          <a:ea typeface="黑体" pitchFamily="49" charset="-122"/>
                          <a:cs typeface="Times New Roman"/>
                        </a:rPr>
                        <a:t>普遍采用批判性和系统性的思维方式；</a:t>
                      </a:r>
                      <a:endParaRPr lang="en-US" altLang="zh-CN" sz="1800" b="1" kern="100" dirty="0">
                        <a:solidFill>
                          <a:srgbClr val="000080"/>
                        </a:solidFill>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4.</a:t>
                      </a:r>
                      <a:r>
                        <a:rPr lang="zh-CN" sz="1800" b="1" kern="100" dirty="0">
                          <a:solidFill>
                            <a:srgbClr val="000080"/>
                          </a:solidFill>
                          <a:latin typeface="黑体" pitchFamily="49" charset="-122"/>
                          <a:ea typeface="黑体" pitchFamily="49" charset="-122"/>
                          <a:cs typeface="Times New Roman"/>
                        </a:rPr>
                        <a:t>具有一种学习文化；</a:t>
                      </a:r>
                      <a:r>
                        <a:rPr lang="en-US" sz="1800" b="1" kern="100" dirty="0">
                          <a:solidFill>
                            <a:srgbClr val="000080"/>
                          </a:solidFill>
                          <a:latin typeface="黑体" pitchFamily="49" charset="-122"/>
                          <a:ea typeface="黑体" pitchFamily="49" charset="-122"/>
                          <a:cs typeface="Times New Roman"/>
                        </a:rPr>
                        <a:t>5.</a:t>
                      </a:r>
                      <a:r>
                        <a:rPr lang="zh-CN" sz="1800" b="1" kern="100" dirty="0">
                          <a:solidFill>
                            <a:srgbClr val="000080"/>
                          </a:solidFill>
                          <a:latin typeface="黑体" pitchFamily="49" charset="-122"/>
                          <a:ea typeface="黑体" pitchFamily="49" charset="-122"/>
                          <a:cs typeface="Times New Roman"/>
                        </a:rPr>
                        <a:t>重视员工</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1"/>
                  </a:ext>
                </a:extLst>
              </a:tr>
              <a:tr h="1580444">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人才管理</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人才管理的内涵</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1.</a:t>
                      </a:r>
                      <a:r>
                        <a:rPr lang="zh-CN" sz="1800" b="1" kern="100" dirty="0">
                          <a:solidFill>
                            <a:srgbClr val="000080"/>
                          </a:solidFill>
                          <a:latin typeface="黑体" pitchFamily="49" charset="-122"/>
                          <a:ea typeface="黑体" pitchFamily="49" charset="-122"/>
                          <a:cs typeface="Times New Roman"/>
                        </a:rPr>
                        <a:t>指组织为吸引、留住、开发以及激励具有高技能的员工和管理者而采取的系统性的、有计划的战略措施；</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2.</a:t>
                      </a:r>
                      <a:r>
                        <a:rPr lang="zh-CN" sz="1800" b="1" kern="100" dirty="0">
                          <a:solidFill>
                            <a:srgbClr val="000080"/>
                          </a:solidFill>
                          <a:latin typeface="黑体" pitchFamily="49" charset="-122"/>
                          <a:ea typeface="黑体" pitchFamily="49" charset="-122"/>
                          <a:cs typeface="Times New Roman"/>
                        </a:rPr>
                        <a:t>更具整体性和延伸性的人力资源规划，其目的在于通过综合运用各种人力资源干预手段来强化组织能力，同时推动组织战略经营重点的</a:t>
                      </a:r>
                      <a:r>
                        <a:rPr lang="zh-CN" altLang="en-US" sz="1800" b="1" kern="100" dirty="0">
                          <a:solidFill>
                            <a:srgbClr val="000080"/>
                          </a:solidFill>
                          <a:latin typeface="黑体" pitchFamily="49" charset="-122"/>
                          <a:ea typeface="黑体" pitchFamily="49" charset="-122"/>
                          <a:cs typeface="Times New Roman"/>
                        </a:rPr>
                        <a:t>实现</a:t>
                      </a:r>
                      <a:r>
                        <a:rPr lang="zh-CN" sz="1800" b="1" kern="100" dirty="0">
                          <a:solidFill>
                            <a:srgbClr val="000080"/>
                          </a:solidFill>
                          <a:latin typeface="黑体" pitchFamily="49" charset="-122"/>
                          <a:ea typeface="黑体" pitchFamily="49" charset="-122"/>
                          <a:cs typeface="Times New Roman"/>
                        </a:rPr>
                        <a:t>。</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9" name="Rectangle 1"/>
          <p:cNvSpPr>
            <a:spLocks noChangeArrowheads="1"/>
          </p:cNvSpPr>
          <p:nvPr/>
        </p:nvSpPr>
        <p:spPr bwMode="auto">
          <a:xfrm>
            <a:off x="931333" y="653534"/>
            <a:ext cx="320792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8.</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高绩效工作系统与人才管理</a:t>
            </a:r>
            <a:endParaRPr kumimoji="0" lang="zh-CN" altLang="en-US" b="1"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0" name="表格 9"/>
          <p:cNvGraphicFramePr>
            <a:graphicFrameLocks noGrp="1"/>
          </p:cNvGraphicFramePr>
          <p:nvPr/>
        </p:nvGraphicFramePr>
        <p:xfrm>
          <a:off x="803275" y="1298575"/>
          <a:ext cx="10585450" cy="3163190"/>
        </p:xfrm>
        <a:graphic>
          <a:graphicData uri="http://schemas.openxmlformats.org/drawingml/2006/table">
            <a:tbl>
              <a:tblPr/>
              <a:tblGrid>
                <a:gridCol w="1754018">
                  <a:extLst>
                    <a:ext uri="{9D8B030D-6E8A-4147-A177-3AD203B41FA5}">
                      <a16:colId xmlns:a16="http://schemas.microsoft.com/office/drawing/2014/main" val="20000"/>
                    </a:ext>
                  </a:extLst>
                </a:gridCol>
                <a:gridCol w="2895496">
                  <a:extLst>
                    <a:ext uri="{9D8B030D-6E8A-4147-A177-3AD203B41FA5}">
                      <a16:colId xmlns:a16="http://schemas.microsoft.com/office/drawing/2014/main" val="20001"/>
                    </a:ext>
                  </a:extLst>
                </a:gridCol>
                <a:gridCol w="5935936">
                  <a:extLst>
                    <a:ext uri="{9D8B030D-6E8A-4147-A177-3AD203B41FA5}">
                      <a16:colId xmlns:a16="http://schemas.microsoft.com/office/drawing/2014/main" val="20002"/>
                    </a:ext>
                  </a:extLst>
                </a:gridCol>
              </a:tblGrid>
              <a:tr h="903111">
                <a:tc rowSpan="2">
                  <a:txBody>
                    <a:bodyPr/>
                    <a:lstStyle/>
                    <a:p>
                      <a:pPr algn="just">
                        <a:lnSpc>
                          <a:spcPct val="150000"/>
                        </a:lnSpc>
                        <a:spcAft>
                          <a:spcPts val="0"/>
                        </a:spcAft>
                      </a:pPr>
                      <a:r>
                        <a:rPr lang="zh-CN" sz="1800" b="1" kern="100" dirty="0">
                          <a:solidFill>
                            <a:srgbClr val="000080"/>
                          </a:solidFill>
                          <a:latin typeface="黑体" pitchFamily="49" charset="-122"/>
                          <a:ea typeface="黑体" pitchFamily="49" charset="-122"/>
                          <a:cs typeface="Times New Roman"/>
                        </a:rPr>
                        <a:t>人才管理</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人才管理对象的人才的特点</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1.</a:t>
                      </a:r>
                      <a:r>
                        <a:rPr lang="zh-CN" sz="1800" b="1" kern="100">
                          <a:solidFill>
                            <a:srgbClr val="000080"/>
                          </a:solidFill>
                          <a:latin typeface="黑体" pitchFamily="49" charset="-122"/>
                          <a:ea typeface="黑体" pitchFamily="49" charset="-122"/>
                          <a:cs typeface="Times New Roman"/>
                        </a:rPr>
                        <a:t>不是抽象的，更不是绝对的。</a:t>
                      </a:r>
                      <a:endParaRPr lang="zh-CN" sz="1800" b="1" kern="100">
                        <a:latin typeface="黑体" pitchFamily="49" charset="-122"/>
                        <a:ea typeface="黑体" pitchFamily="49" charset="-122"/>
                        <a:cs typeface="Times New Roman"/>
                      </a:endParaRPr>
                    </a:p>
                    <a:p>
                      <a:pPr algn="just">
                        <a:lnSpc>
                          <a:spcPct val="150000"/>
                        </a:lnSpc>
                        <a:spcAft>
                          <a:spcPts val="0"/>
                        </a:spcAft>
                      </a:pPr>
                      <a:r>
                        <a:rPr lang="en-US" sz="1800" b="1" kern="100">
                          <a:solidFill>
                            <a:srgbClr val="000080"/>
                          </a:solidFill>
                          <a:latin typeface="黑体" pitchFamily="49" charset="-122"/>
                          <a:ea typeface="黑体" pitchFamily="49" charset="-122"/>
                          <a:cs typeface="Times New Roman"/>
                        </a:rPr>
                        <a:t>2.</a:t>
                      </a:r>
                      <a:r>
                        <a:rPr lang="zh-CN" sz="1800" b="1" kern="100">
                          <a:solidFill>
                            <a:srgbClr val="000080"/>
                          </a:solidFill>
                          <a:latin typeface="黑体" pitchFamily="49" charset="-122"/>
                          <a:ea typeface="黑体" pitchFamily="49" charset="-122"/>
                          <a:cs typeface="Times New Roman"/>
                        </a:rPr>
                        <a:t>人才不仅指组织中最优秀的、已经表现出卓越绩效的少数员工，还包括那些构成员工队伍大多数的、有能力且绩效稳定的员工</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80444">
                <a:tc vMerge="1">
                  <a:txBody>
                    <a:bodyPr/>
                    <a:lstStyle/>
                    <a:p>
                      <a:endParaRPr lang="zh-CN" altLang="en-US"/>
                    </a:p>
                  </a:txBody>
                  <a:tcPr/>
                </a:tc>
                <a:tc>
                  <a:txBody>
                    <a:bodyPr/>
                    <a:lstStyle/>
                    <a:p>
                      <a:pPr algn="just">
                        <a:lnSpc>
                          <a:spcPct val="150000"/>
                        </a:lnSpc>
                        <a:spcAft>
                          <a:spcPts val="0"/>
                        </a:spcAft>
                      </a:pPr>
                      <a:r>
                        <a:rPr lang="zh-CN" sz="1800" b="1" kern="100">
                          <a:solidFill>
                            <a:srgbClr val="000080"/>
                          </a:solidFill>
                          <a:latin typeface="黑体" pitchFamily="49" charset="-122"/>
                          <a:ea typeface="黑体" pitchFamily="49" charset="-122"/>
                          <a:cs typeface="Times New Roman"/>
                        </a:rPr>
                        <a:t>人才管理的主要内容</a:t>
                      </a:r>
                      <a:endParaRPr lang="zh-CN" sz="1800" b="1" kern="10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1.</a:t>
                      </a:r>
                      <a:r>
                        <a:rPr lang="zh-CN" sz="1800" b="1" kern="100" dirty="0">
                          <a:solidFill>
                            <a:srgbClr val="000080"/>
                          </a:solidFill>
                          <a:latin typeface="黑体" pitchFamily="49" charset="-122"/>
                          <a:ea typeface="黑体" pitchFamily="49" charset="-122"/>
                          <a:cs typeface="Times New Roman"/>
                        </a:rPr>
                        <a:t>多样的人才获取途径，实现动态人才匹配</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2.</a:t>
                      </a:r>
                      <a:r>
                        <a:rPr lang="zh-CN" sz="1800" b="1" kern="100" dirty="0">
                          <a:solidFill>
                            <a:srgbClr val="000080"/>
                          </a:solidFill>
                          <a:latin typeface="黑体" pitchFamily="49" charset="-122"/>
                          <a:ea typeface="黑体" pitchFamily="49" charset="-122"/>
                          <a:cs typeface="Times New Roman"/>
                        </a:rPr>
                        <a:t>形成有助于降低风险的新型人才队伍调节机制</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3.</a:t>
                      </a:r>
                      <a:r>
                        <a:rPr lang="zh-CN" sz="1800" b="1" kern="100" dirty="0">
                          <a:solidFill>
                            <a:srgbClr val="000080"/>
                          </a:solidFill>
                          <a:latin typeface="黑体" pitchFamily="49" charset="-122"/>
                          <a:ea typeface="黑体" pitchFamily="49" charset="-122"/>
                          <a:cs typeface="Times New Roman"/>
                        </a:rPr>
                        <a:t>建立多元化的员工价值主张，培养新型组织文化</a:t>
                      </a:r>
                      <a:endParaRPr lang="zh-CN" sz="1800" b="1" kern="100" dirty="0">
                        <a:latin typeface="黑体" pitchFamily="49" charset="-122"/>
                        <a:ea typeface="黑体" pitchFamily="49" charset="-122"/>
                        <a:cs typeface="Times New Roman"/>
                      </a:endParaRPr>
                    </a:p>
                    <a:p>
                      <a:pPr algn="just">
                        <a:lnSpc>
                          <a:spcPct val="150000"/>
                        </a:lnSpc>
                        <a:spcAft>
                          <a:spcPts val="0"/>
                        </a:spcAft>
                      </a:pPr>
                      <a:r>
                        <a:rPr lang="en-US" sz="1800" b="1" kern="100" dirty="0">
                          <a:solidFill>
                            <a:srgbClr val="000080"/>
                          </a:solidFill>
                          <a:latin typeface="黑体" pitchFamily="49" charset="-122"/>
                          <a:ea typeface="黑体" pitchFamily="49" charset="-122"/>
                          <a:cs typeface="Times New Roman"/>
                        </a:rPr>
                        <a:t>4.</a:t>
                      </a:r>
                      <a:r>
                        <a:rPr lang="zh-CN" sz="1800" b="1" kern="100" dirty="0">
                          <a:solidFill>
                            <a:srgbClr val="000080"/>
                          </a:solidFill>
                          <a:latin typeface="黑体" pitchFamily="49" charset="-122"/>
                          <a:ea typeface="黑体" pitchFamily="49" charset="-122"/>
                          <a:cs typeface="Times New Roman"/>
                        </a:rPr>
                        <a:t>加强人力资源能力建设，实现战略性人力资源管理</a:t>
                      </a:r>
                      <a:endParaRPr lang="zh-CN" sz="1800" b="1" kern="100" dirty="0">
                        <a:latin typeface="黑体" pitchFamily="49" charset="-122"/>
                        <a:ea typeface="黑体" pitchFamily="49" charset="-122"/>
                        <a:cs typeface="Times New Roman"/>
                      </a:endParaRPr>
                    </a:p>
                  </a:txBody>
                  <a:tcPr marL="61576" marR="61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776742B-CC8B-411B-881C-1536B86A1330}"/>
              </a:ext>
            </a:extLst>
          </p:cNvPr>
          <p:cNvSpPr txBox="1"/>
          <p:nvPr/>
        </p:nvSpPr>
        <p:spPr>
          <a:xfrm>
            <a:off x="2130349" y="1908175"/>
            <a:ext cx="7931302" cy="144655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b="1" dirty="0">
                <a:solidFill>
                  <a:srgbClr val="002060"/>
                </a:solidFill>
                <a:latin typeface="黑体" pitchFamily="49" charset="-122"/>
                <a:ea typeface="黑体" pitchFamily="49" charset="-122"/>
              </a:rPr>
              <a:t>第五章  人力资源规划</a:t>
            </a:r>
            <a:endParaRPr lang="en-US" altLang="zh-CN" sz="44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rgbClr val="002060"/>
              </a:solidFill>
              <a:effectLst/>
              <a:uLnTx/>
              <a:uFillTx/>
              <a:latin typeface="黑体" pitchFamily="49" charset="-122"/>
              <a:ea typeface="黑体"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BCEFB4BA-EF17-4A40-B4C3-9BBAC5A53A63}"/>
              </a:ext>
            </a:extLst>
          </p:cNvPr>
          <p:cNvSpPr txBox="1"/>
          <p:nvPr/>
        </p:nvSpPr>
        <p:spPr>
          <a:xfrm>
            <a:off x="1092200" y="1298575"/>
            <a:ext cx="10007600" cy="4154984"/>
          </a:xfrm>
          <a:prstGeom prst="rect">
            <a:avLst/>
          </a:prstGeom>
          <a:noFill/>
        </p:spPr>
        <p:txBody>
          <a:bodyPr wrap="square" rtlCol="0">
            <a:spAutoFit/>
          </a:bodyPr>
          <a:lstStyle/>
          <a:p>
            <a:r>
              <a:rPr lang="zh-CN" altLang="en-US" sz="6600" b="1" dirty="0">
                <a:solidFill>
                  <a:srgbClr val="002060"/>
                </a:solidFill>
                <a:latin typeface="黑体" panose="02010609060101010101" pitchFamily="49" charset="-122"/>
                <a:ea typeface="黑体" panose="02010609060101010101" pitchFamily="49" charset="-122"/>
              </a:rPr>
              <a:t>       中级经济师  </a:t>
            </a:r>
            <a:endParaRPr lang="en-US" altLang="zh-CN" sz="6600" b="1" dirty="0">
              <a:solidFill>
                <a:srgbClr val="002060"/>
              </a:solidFill>
              <a:latin typeface="黑体" panose="02010609060101010101" pitchFamily="49" charset="-122"/>
              <a:ea typeface="黑体" panose="02010609060101010101" pitchFamily="49" charset="-122"/>
            </a:endParaRPr>
          </a:p>
          <a:p>
            <a:r>
              <a:rPr lang="en-US" altLang="zh-CN" sz="6600" b="1" dirty="0">
                <a:solidFill>
                  <a:srgbClr val="002060"/>
                </a:solidFill>
                <a:latin typeface="黑体" panose="02010609060101010101" pitchFamily="49" charset="-122"/>
                <a:ea typeface="黑体" panose="02010609060101010101" pitchFamily="49" charset="-122"/>
              </a:rPr>
              <a:t>      </a:t>
            </a:r>
            <a:r>
              <a:rPr lang="zh-CN" altLang="en-US" sz="5400" b="1" dirty="0">
                <a:solidFill>
                  <a:srgbClr val="002060"/>
                </a:solidFill>
                <a:latin typeface="黑体" panose="02010609060101010101" pitchFamily="49" charset="-122"/>
                <a:ea typeface="黑体" panose="02010609060101010101" pitchFamily="49" charset="-122"/>
              </a:rPr>
              <a:t>人力资源管理专业</a:t>
            </a:r>
            <a:endParaRPr lang="en-US" altLang="zh-CN" sz="5400" b="1" dirty="0">
              <a:solidFill>
                <a:srgbClr val="002060"/>
              </a:solidFill>
              <a:latin typeface="黑体" panose="02010609060101010101" pitchFamily="49" charset="-122"/>
              <a:ea typeface="黑体" panose="02010609060101010101" pitchFamily="49" charset="-122"/>
            </a:endParaRPr>
          </a:p>
          <a:p>
            <a:endParaRPr lang="en-US" altLang="zh-CN" sz="4400" b="1" dirty="0">
              <a:solidFill>
                <a:srgbClr val="002060"/>
              </a:solidFill>
              <a:latin typeface="黑体" panose="02010609060101010101" pitchFamily="49" charset="-122"/>
              <a:ea typeface="黑体" panose="02010609060101010101" pitchFamily="49" charset="-122"/>
            </a:endParaRPr>
          </a:p>
          <a:p>
            <a:r>
              <a:rPr lang="zh-CN" altLang="en-US" sz="4400" b="1" dirty="0">
                <a:solidFill>
                  <a:srgbClr val="002060"/>
                </a:solidFill>
                <a:latin typeface="黑体" panose="02010609060101010101" pitchFamily="49" charset="-122"/>
                <a:ea typeface="黑体" panose="02010609060101010101" pitchFamily="49" charset="-122"/>
              </a:rPr>
              <a:t>               </a:t>
            </a:r>
            <a:endParaRPr lang="en-US" altLang="zh-CN" sz="4400" b="1" dirty="0">
              <a:solidFill>
                <a:srgbClr val="002060"/>
              </a:solidFill>
              <a:latin typeface="黑体" panose="02010609060101010101" pitchFamily="49" charset="-122"/>
              <a:ea typeface="黑体" panose="02010609060101010101" pitchFamily="49" charset="-122"/>
            </a:endParaRPr>
          </a:p>
          <a:p>
            <a:r>
              <a:rPr lang="en-US" altLang="zh-CN" sz="4400" b="1" dirty="0">
                <a:solidFill>
                  <a:srgbClr val="002060"/>
                </a:solidFill>
                <a:latin typeface="黑体" panose="02010609060101010101" pitchFamily="49" charset="-122"/>
                <a:ea typeface="黑体" panose="02010609060101010101" pitchFamily="49" charset="-122"/>
              </a:rPr>
              <a:t>           </a:t>
            </a:r>
            <a:r>
              <a:rPr lang="zh-CN" altLang="en-US" sz="4400" b="1" dirty="0">
                <a:solidFill>
                  <a:srgbClr val="002060"/>
                </a:solidFill>
                <a:latin typeface="黑体" panose="02010609060101010101" pitchFamily="49" charset="-122"/>
                <a:ea typeface="黑体" panose="02010609060101010101" pitchFamily="49" charset="-122"/>
              </a:rPr>
              <a:t>主讲：周润芝</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074" name="Picture 2" descr="C:\Users\samsung\Desktop\第二部分 导图\图第五章.png"/>
          <p:cNvPicPr>
            <a:picLocks noChangeAspect="1" noChangeArrowheads="1"/>
          </p:cNvPicPr>
          <p:nvPr/>
        </p:nvPicPr>
        <p:blipFill>
          <a:blip r:embed="rId4" cstate="print"/>
          <a:srcRect/>
          <a:stretch>
            <a:fillRect/>
          </a:stretch>
        </p:blipFill>
        <p:spPr bwMode="auto">
          <a:xfrm>
            <a:off x="898525" y="1298574"/>
            <a:ext cx="9312275" cy="439102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21DBCC6-8CD5-4AFB-8378-34C8D0387F40}"/>
              </a:ext>
            </a:extLst>
          </p:cNvPr>
          <p:cNvSpPr/>
          <p:nvPr/>
        </p:nvSpPr>
        <p:spPr>
          <a:xfrm>
            <a:off x="820586" y="469582"/>
            <a:ext cx="3786614" cy="460382"/>
          </a:xfrm>
          <a:prstGeom prst="rect">
            <a:avLst/>
          </a:prstGeom>
        </p:spPr>
        <p:txBody>
          <a:bodyPr wrap="none">
            <a:spAutoFit/>
          </a:bodyPr>
          <a:lstStyle/>
          <a:p>
            <a:pPr>
              <a:lnSpc>
                <a:spcPct val="150000"/>
              </a:lnSpc>
            </a:pPr>
            <a:r>
              <a:rPr lang="zh-CN" altLang="en-US"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人力资源规划及其供求预测</a:t>
            </a:r>
            <a:endParaRPr lang="zh-CN" altLang="zh-CN"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1125982-D5A0-4E62-828D-63E03D2A1DF8}"/>
              </a:ext>
            </a:extLst>
          </p:cNvPr>
          <p:cNvGraphicFramePr>
            <a:graphicFrameLocks noGrp="1"/>
          </p:cNvGraphicFramePr>
          <p:nvPr>
            <p:extLst>
              <p:ext uri="{D42A27DB-BD31-4B8C-83A1-F6EECF244321}">
                <p14:modId xmlns:p14="http://schemas.microsoft.com/office/powerpoint/2010/main" val="3780983101"/>
              </p:ext>
            </p:extLst>
          </p:nvPr>
        </p:nvGraphicFramePr>
        <p:xfrm>
          <a:off x="958698" y="1376207"/>
          <a:ext cx="5411470" cy="4274820"/>
        </p:xfrm>
        <a:graphic>
          <a:graphicData uri="http://schemas.openxmlformats.org/drawingml/2006/table">
            <a:tbl>
              <a:tblPr>
                <a:tableStyleId>{5C22544A-7EE6-4342-B048-85BDC9FD1C3A}</a:tableStyleId>
              </a:tblPr>
              <a:tblGrid>
                <a:gridCol w="968375">
                  <a:extLst>
                    <a:ext uri="{9D8B030D-6E8A-4147-A177-3AD203B41FA5}">
                      <a16:colId xmlns:a16="http://schemas.microsoft.com/office/drawing/2014/main" val="2040330905"/>
                    </a:ext>
                  </a:extLst>
                </a:gridCol>
                <a:gridCol w="4443095">
                  <a:extLst>
                    <a:ext uri="{9D8B030D-6E8A-4147-A177-3AD203B41FA5}">
                      <a16:colId xmlns:a16="http://schemas.microsoft.com/office/drawing/2014/main" val="2371028424"/>
                    </a:ext>
                  </a:extLst>
                </a:gridCol>
              </a:tblGrid>
              <a:tr h="240665">
                <a:tc>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1.</a:t>
                      </a:r>
                      <a:r>
                        <a:rPr lang="zh-CN" sz="1600" b="1" kern="0" dirty="0">
                          <a:solidFill>
                            <a:srgbClr val="002060"/>
                          </a:solidFill>
                          <a:effectLst/>
                          <a:latin typeface="黑体" panose="02010609060101010101" pitchFamily="49" charset="-122"/>
                          <a:ea typeface="黑体" panose="02010609060101010101" pitchFamily="49" charset="-122"/>
                        </a:rPr>
                        <a:t>概念</a:t>
                      </a:r>
                      <a:endParaRPr lang="zh-CN" sz="1600" b="1" kern="100" dirty="0">
                        <a:solidFill>
                          <a:srgbClr val="002060"/>
                        </a:solidFill>
                        <a:effectLst/>
                        <a:latin typeface="黑体" panose="02010609060101010101" pitchFamily="49" charset="-122"/>
                        <a:ea typeface="黑体" panose="02010609060101010101" pitchFamily="49" charset="-122"/>
                      </a:endParaRPr>
                    </a:p>
                    <a:p>
                      <a:pPr algn="ctr">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 </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是指组织根据自身战略的需要，采用科学的手段来预测组织未来可能遇到的人力资源需求和供给情况，进而制定必要的人力资源获取、利用、保留和开发计划，满足组织对于人力资源数量和质量的需求，从而不仅帮助组织实现战略目标，而且确保组织在人力资源的使用方面达到合理和高效。</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4071800"/>
                  </a:ext>
                </a:extLst>
              </a:tr>
              <a:tr h="1239520">
                <a:tc>
                  <a:txBody>
                    <a:bodyPr/>
                    <a:lstStyle/>
                    <a:p>
                      <a:pPr algn="l">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2.</a:t>
                      </a:r>
                      <a:r>
                        <a:rPr lang="zh-CN" sz="1600" b="1" kern="0">
                          <a:solidFill>
                            <a:srgbClr val="002060"/>
                          </a:solidFill>
                          <a:effectLst/>
                          <a:latin typeface="黑体" panose="02010609060101010101" pitchFamily="49" charset="-122"/>
                          <a:ea typeface="黑体" panose="02010609060101010101" pitchFamily="49" charset="-122"/>
                        </a:rPr>
                        <a:t>内容</a:t>
                      </a:r>
                      <a:endParaRPr lang="zh-CN" sz="160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 </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1</a:t>
                      </a:r>
                      <a:r>
                        <a:rPr lang="zh-CN" sz="1600" b="1" kern="0" dirty="0">
                          <a:solidFill>
                            <a:srgbClr val="002060"/>
                          </a:solidFill>
                          <a:effectLst/>
                          <a:latin typeface="黑体" panose="02010609060101010101" pitchFamily="49" charset="-122"/>
                          <a:ea typeface="黑体" panose="02010609060101010101" pitchFamily="49" charset="-122"/>
                        </a:rPr>
                        <a:t>）广义：人力资源战略规划、人员供求规划、培训开发规划、绩效管理规划、薪酬福利规划、员工关系规划、中高层管理人员的接班规划或继任规划</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）狭义：组织的供求规划和雇佣规划</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18762992"/>
                  </a:ext>
                </a:extLst>
              </a:tr>
            </a:tbl>
          </a:graphicData>
        </a:graphic>
      </p:graphicFrame>
      <p:sp>
        <p:nvSpPr>
          <p:cNvPr id="8" name="矩形 7">
            <a:extLst>
              <a:ext uri="{FF2B5EF4-FFF2-40B4-BE49-F238E27FC236}">
                <a16:creationId xmlns:a16="http://schemas.microsoft.com/office/drawing/2014/main" id="{DF1623C5-7CF5-40D5-B61E-C962480AEE66}"/>
              </a:ext>
            </a:extLst>
          </p:cNvPr>
          <p:cNvSpPr/>
          <p:nvPr/>
        </p:nvSpPr>
        <p:spPr>
          <a:xfrm>
            <a:off x="6999547" y="915825"/>
            <a:ext cx="2510624"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人力资源规划的流程</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2A571E5-5A6B-4006-AC18-731B77057614}"/>
              </a:ext>
            </a:extLst>
          </p:cNvPr>
          <p:cNvGraphicFramePr>
            <a:graphicFrameLocks noGrp="1"/>
          </p:cNvGraphicFramePr>
          <p:nvPr>
            <p:extLst>
              <p:ext uri="{D42A27DB-BD31-4B8C-83A1-F6EECF244321}">
                <p14:modId xmlns:p14="http://schemas.microsoft.com/office/powerpoint/2010/main" val="3406234326"/>
              </p:ext>
            </p:extLst>
          </p:nvPr>
        </p:nvGraphicFramePr>
        <p:xfrm>
          <a:off x="6531534" y="1377152"/>
          <a:ext cx="5411470" cy="2446020"/>
        </p:xfrm>
        <a:graphic>
          <a:graphicData uri="http://schemas.openxmlformats.org/drawingml/2006/table">
            <a:tbl>
              <a:tblPr>
                <a:tableStyleId>{5C22544A-7EE6-4342-B048-85BDC9FD1C3A}</a:tableStyleId>
              </a:tblPr>
              <a:tblGrid>
                <a:gridCol w="1348931">
                  <a:extLst>
                    <a:ext uri="{9D8B030D-6E8A-4147-A177-3AD203B41FA5}">
                      <a16:colId xmlns:a16="http://schemas.microsoft.com/office/drawing/2014/main" val="1405782260"/>
                    </a:ext>
                  </a:extLst>
                </a:gridCol>
                <a:gridCol w="4062539">
                  <a:extLst>
                    <a:ext uri="{9D8B030D-6E8A-4147-A177-3AD203B41FA5}">
                      <a16:colId xmlns:a16="http://schemas.microsoft.com/office/drawing/2014/main" val="3618444952"/>
                    </a:ext>
                  </a:extLst>
                </a:gridCol>
              </a:tblGrid>
              <a:tr h="240665">
                <a:tc>
                  <a:txBody>
                    <a:bodyPr/>
                    <a:lstStyle/>
                    <a:p>
                      <a:pPr algn="l">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1.</a:t>
                      </a:r>
                      <a:r>
                        <a:rPr lang="zh-CN" sz="1600" b="1" kern="0">
                          <a:solidFill>
                            <a:srgbClr val="002060"/>
                          </a:solidFill>
                          <a:effectLst/>
                          <a:latin typeface="黑体" panose="02010609060101010101" pitchFamily="49" charset="-122"/>
                          <a:ea typeface="黑体" panose="02010609060101010101" pitchFamily="49" charset="-122"/>
                        </a:rPr>
                        <a:t>供求状况</a:t>
                      </a:r>
                      <a:endParaRPr lang="zh-CN" sz="1600" b="1" kern="100">
                        <a:solidFill>
                          <a:srgbClr val="002060"/>
                        </a:solidFill>
                        <a:effectLst/>
                        <a:latin typeface="黑体" panose="02010609060101010101" pitchFamily="49" charset="-122"/>
                        <a:ea typeface="黑体" panose="02010609060101010101" pitchFamily="49" charset="-122"/>
                      </a:endParaRPr>
                    </a:p>
                    <a:p>
                      <a:pPr algn="ctr">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 </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marL="0" lvl="0" indent="0" algn="l">
                        <a:lnSpc>
                          <a:spcPct val="150000"/>
                        </a:lnSpc>
                        <a:spcAft>
                          <a:spcPts val="0"/>
                        </a:spcAft>
                        <a:buFont typeface="+mj-lt"/>
                        <a:buNone/>
                      </a:pP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1</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供求平衡</a:t>
                      </a:r>
                      <a:endParaRPr lang="zh-CN" sz="1600" b="1" kern="100" dirty="0">
                        <a:solidFill>
                          <a:srgbClr val="002060"/>
                        </a:solidFill>
                        <a:effectLst/>
                        <a:latin typeface="黑体" panose="02010609060101010101" pitchFamily="49" charset="-122"/>
                        <a:ea typeface="黑体" panose="02010609060101010101" pitchFamily="49" charset="-122"/>
                      </a:endParaRPr>
                    </a:p>
                    <a:p>
                      <a:pPr marL="0" lvl="0" indent="0" algn="l">
                        <a:lnSpc>
                          <a:spcPct val="150000"/>
                        </a:lnSpc>
                        <a:spcAft>
                          <a:spcPts val="0"/>
                        </a:spcAft>
                        <a:buFont typeface="+mj-lt"/>
                        <a:buNone/>
                      </a:pP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2</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需求大于供给</a:t>
                      </a:r>
                      <a:endParaRPr lang="zh-CN" sz="1600" b="1" kern="100" dirty="0">
                        <a:solidFill>
                          <a:srgbClr val="002060"/>
                        </a:solidFill>
                        <a:effectLst/>
                        <a:latin typeface="黑体" panose="02010609060101010101" pitchFamily="49" charset="-122"/>
                        <a:ea typeface="黑体" panose="02010609060101010101" pitchFamily="49" charset="-122"/>
                      </a:endParaRPr>
                    </a:p>
                    <a:p>
                      <a:pPr marL="0" lvl="0" indent="0" algn="l">
                        <a:lnSpc>
                          <a:spcPct val="150000"/>
                        </a:lnSpc>
                        <a:spcAft>
                          <a:spcPts val="0"/>
                        </a:spcAft>
                        <a:buFont typeface="+mj-lt"/>
                        <a:buNone/>
                      </a:pP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3</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需求小于供给</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85771216"/>
                  </a:ext>
                </a:extLst>
              </a:tr>
              <a:tr h="1239520">
                <a:tc>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流程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 </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1</a:t>
                      </a:r>
                      <a:r>
                        <a:rPr lang="zh-CN" sz="1600" b="1" kern="0" dirty="0">
                          <a:solidFill>
                            <a:srgbClr val="002060"/>
                          </a:solidFill>
                          <a:effectLst/>
                          <a:latin typeface="黑体" panose="02010609060101010101" pitchFamily="49" charset="-122"/>
                          <a:ea typeface="黑体" panose="02010609060101010101" pitchFamily="49" charset="-122"/>
                        </a:rPr>
                        <a:t>）需求预测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）供给预测</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3</a:t>
                      </a:r>
                      <a:r>
                        <a:rPr lang="zh-CN" sz="1600" b="1" kern="0" dirty="0">
                          <a:solidFill>
                            <a:srgbClr val="002060"/>
                          </a:solidFill>
                          <a:effectLst/>
                          <a:latin typeface="黑体" panose="02010609060101010101" pitchFamily="49" charset="-122"/>
                          <a:ea typeface="黑体" panose="02010609060101010101" pitchFamily="49" charset="-122"/>
                        </a:rPr>
                        <a:t>）供求平衡分析</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4</a:t>
                      </a:r>
                      <a:r>
                        <a:rPr lang="zh-CN" sz="1600" b="1" kern="0" dirty="0">
                          <a:solidFill>
                            <a:srgbClr val="002060"/>
                          </a:solidFill>
                          <a:effectLst/>
                          <a:latin typeface="黑体" panose="02010609060101010101" pitchFamily="49" charset="-122"/>
                          <a:ea typeface="黑体" panose="02010609060101010101" pitchFamily="49" charset="-122"/>
                        </a:rPr>
                        <a:t>）实施供求平衡计划</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0793177"/>
                  </a:ext>
                </a:extLst>
              </a:tr>
            </a:tbl>
          </a:graphicData>
        </a:graphic>
      </p:graphicFrame>
      <p:sp>
        <p:nvSpPr>
          <p:cNvPr id="14" name="矩形 13">
            <a:extLst>
              <a:ext uri="{FF2B5EF4-FFF2-40B4-BE49-F238E27FC236}">
                <a16:creationId xmlns:a16="http://schemas.microsoft.com/office/drawing/2014/main" id="{41177DFE-943B-4697-A88D-F851EB6DA513}"/>
              </a:ext>
            </a:extLst>
          </p:cNvPr>
          <p:cNvSpPr/>
          <p:nvPr/>
        </p:nvSpPr>
        <p:spPr>
          <a:xfrm>
            <a:off x="820585" y="873811"/>
            <a:ext cx="3207929"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人力资源规划的概念和内容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BBFD0F7-E8E5-45BA-967B-CB7EF28C53BD}"/>
              </a:ext>
            </a:extLst>
          </p:cNvPr>
          <p:cNvSpPr/>
          <p:nvPr/>
        </p:nvSpPr>
        <p:spPr>
          <a:xfrm>
            <a:off x="820586" y="487376"/>
            <a:ext cx="2975495"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力资源规划的意义和作用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2F97F90-EB47-49BC-8431-810EFD79E9F0}"/>
              </a:ext>
            </a:extLst>
          </p:cNvPr>
          <p:cNvGraphicFramePr>
            <a:graphicFrameLocks noGrp="1"/>
          </p:cNvGraphicFramePr>
          <p:nvPr>
            <p:extLst>
              <p:ext uri="{D42A27DB-BD31-4B8C-83A1-F6EECF244321}">
                <p14:modId xmlns:p14="http://schemas.microsoft.com/office/powerpoint/2010/main" val="445043431"/>
              </p:ext>
            </p:extLst>
          </p:nvPr>
        </p:nvGraphicFramePr>
        <p:xfrm>
          <a:off x="897409" y="983311"/>
          <a:ext cx="10599093" cy="1301750"/>
        </p:xfrm>
        <a:graphic>
          <a:graphicData uri="http://schemas.openxmlformats.org/drawingml/2006/table">
            <a:tbl>
              <a:tblPr>
                <a:tableStyleId>{5C22544A-7EE6-4342-B048-85BDC9FD1C3A}</a:tableStyleId>
              </a:tblPr>
              <a:tblGrid>
                <a:gridCol w="10599093">
                  <a:extLst>
                    <a:ext uri="{9D8B030D-6E8A-4147-A177-3AD203B41FA5}">
                      <a16:colId xmlns:a16="http://schemas.microsoft.com/office/drawing/2014/main" val="2064257151"/>
                    </a:ext>
                  </a:extLst>
                </a:gridCol>
              </a:tblGrid>
              <a:tr h="130175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有利于组织战略目标的实现</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有利于组织整体人力资源系统的稳定性、一致性和有效性，有利于组织的健康和可持续发展</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有助于组织对人工成本的合理控制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78790385"/>
                  </a:ext>
                </a:extLst>
              </a:tr>
            </a:tbl>
          </a:graphicData>
        </a:graphic>
      </p:graphicFrame>
      <p:sp>
        <p:nvSpPr>
          <p:cNvPr id="8" name="矩形 7">
            <a:extLst>
              <a:ext uri="{FF2B5EF4-FFF2-40B4-BE49-F238E27FC236}">
                <a16:creationId xmlns:a16="http://schemas.microsoft.com/office/drawing/2014/main" id="{1E95E7E6-92B8-49B1-B8FD-1D2FED8C02AB}"/>
              </a:ext>
            </a:extLst>
          </p:cNvPr>
          <p:cNvSpPr/>
          <p:nvPr/>
        </p:nvSpPr>
        <p:spPr>
          <a:xfrm>
            <a:off x="897409" y="2611532"/>
            <a:ext cx="4834978"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4.</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影响人力资源需求预测的内容及其影响因素</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B74F15FE-D07E-4B43-A968-B93CF53357ED}"/>
              </a:ext>
            </a:extLst>
          </p:cNvPr>
          <p:cNvGraphicFramePr>
            <a:graphicFrameLocks noGrp="1"/>
          </p:cNvGraphicFramePr>
          <p:nvPr>
            <p:extLst>
              <p:ext uri="{D42A27DB-BD31-4B8C-83A1-F6EECF244321}">
                <p14:modId xmlns:p14="http://schemas.microsoft.com/office/powerpoint/2010/main" val="1018530331"/>
              </p:ext>
            </p:extLst>
          </p:nvPr>
        </p:nvGraphicFramePr>
        <p:xfrm>
          <a:off x="897409" y="3201002"/>
          <a:ext cx="10599092" cy="1800100"/>
        </p:xfrm>
        <a:graphic>
          <a:graphicData uri="http://schemas.openxmlformats.org/drawingml/2006/table">
            <a:tbl>
              <a:tblPr>
                <a:tableStyleId>{5C22544A-7EE6-4342-B048-85BDC9FD1C3A}</a:tableStyleId>
              </a:tblPr>
              <a:tblGrid>
                <a:gridCol w="1621347">
                  <a:extLst>
                    <a:ext uri="{9D8B030D-6E8A-4147-A177-3AD203B41FA5}">
                      <a16:colId xmlns:a16="http://schemas.microsoft.com/office/drawing/2014/main" val="1402081471"/>
                    </a:ext>
                  </a:extLst>
                </a:gridCol>
                <a:gridCol w="8977745">
                  <a:extLst>
                    <a:ext uri="{9D8B030D-6E8A-4147-A177-3AD203B41FA5}">
                      <a16:colId xmlns:a16="http://schemas.microsoft.com/office/drawing/2014/main" val="3825951728"/>
                    </a:ext>
                  </a:extLst>
                </a:gridCol>
              </a:tblGrid>
              <a:tr h="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组织战略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一个组织的人力资源需求会受到组织未来发展战略和竞争战略的重要影响</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54001613"/>
                  </a:ext>
                </a:extLst>
              </a:tr>
              <a:tr h="0">
                <a:tc>
                  <a:txBody>
                    <a:bodyPr/>
                    <a:lstStyle/>
                    <a:p>
                      <a:pPr algn="l">
                        <a:lnSpc>
                          <a:spcPct val="1500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2.</a:t>
                      </a:r>
                      <a:r>
                        <a:rPr lang="zh-CN" sz="1800" b="1" kern="0">
                          <a:solidFill>
                            <a:srgbClr val="002060"/>
                          </a:solidFill>
                          <a:effectLst/>
                          <a:latin typeface="黑体" panose="02010609060101010101" pitchFamily="49" charset="-122"/>
                          <a:ea typeface="黑体" panose="02010609060101010101" pitchFamily="49" charset="-122"/>
                        </a:rPr>
                        <a:t>产品和服务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一个组织提供的产品和服务的变化情况是影响组织的劳动力需求的最为重要的因素</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31137041"/>
                  </a:ext>
                </a:extLst>
              </a:tr>
              <a:tr h="0">
                <a:tc>
                  <a:txBody>
                    <a:bodyPr/>
                    <a:lstStyle/>
                    <a:p>
                      <a:pPr algn="l">
                        <a:lnSpc>
                          <a:spcPct val="1500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3.</a:t>
                      </a:r>
                      <a:r>
                        <a:rPr lang="zh-CN" sz="1800" b="1" kern="0">
                          <a:solidFill>
                            <a:srgbClr val="002060"/>
                          </a:solidFill>
                          <a:effectLst/>
                          <a:latin typeface="黑体" panose="02010609060101010101" pitchFamily="49" charset="-122"/>
                          <a:ea typeface="黑体" panose="02010609060101010101" pitchFamily="49" charset="-122"/>
                        </a:rPr>
                        <a:t>技术</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组织在未来可能会采用的新技术会影响到组织的人力资源须，影响人力资源的数量和质量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59140184"/>
                  </a:ext>
                </a:extLst>
              </a:tr>
              <a:tr h="0">
                <a:tc>
                  <a:txBody>
                    <a:bodyPr/>
                    <a:lstStyle/>
                    <a:p>
                      <a:pPr algn="l">
                        <a:lnSpc>
                          <a:spcPct val="150000"/>
                        </a:lnSpc>
                        <a:spcAft>
                          <a:spcPts val="0"/>
                        </a:spcAft>
                      </a:pP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，组织变革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组织结构的重新调整、流程再造以及业务外包等也会影响组织的人力资源需求</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6323598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6949364-9A7A-4112-8117-42E0081A9BDE}"/>
              </a:ext>
            </a:extLst>
          </p:cNvPr>
          <p:cNvSpPr/>
          <p:nvPr/>
        </p:nvSpPr>
        <p:spPr>
          <a:xfrm>
            <a:off x="820586" y="641400"/>
            <a:ext cx="297549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人力资源需求预测的方法</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2D504904-74B7-4953-A790-C12C336008FB}"/>
              </a:ext>
            </a:extLst>
          </p:cNvPr>
          <p:cNvGraphicFramePr>
            <a:graphicFrameLocks noGrp="1"/>
          </p:cNvGraphicFramePr>
          <p:nvPr>
            <p:extLst>
              <p:ext uri="{D42A27DB-BD31-4B8C-83A1-F6EECF244321}">
                <p14:modId xmlns:p14="http://schemas.microsoft.com/office/powerpoint/2010/main" val="1479362970"/>
              </p:ext>
            </p:extLst>
          </p:nvPr>
        </p:nvGraphicFramePr>
        <p:xfrm>
          <a:off x="820585" y="1069858"/>
          <a:ext cx="10867109" cy="5200650"/>
        </p:xfrm>
        <a:graphic>
          <a:graphicData uri="http://schemas.openxmlformats.org/drawingml/2006/table">
            <a:tbl>
              <a:tblPr>
                <a:tableStyleId>{5C22544A-7EE6-4342-B048-85BDC9FD1C3A}</a:tableStyleId>
              </a:tblPr>
              <a:tblGrid>
                <a:gridCol w="895137">
                  <a:extLst>
                    <a:ext uri="{9D8B030D-6E8A-4147-A177-3AD203B41FA5}">
                      <a16:colId xmlns:a16="http://schemas.microsoft.com/office/drawing/2014/main" val="1167071290"/>
                    </a:ext>
                  </a:extLst>
                </a:gridCol>
                <a:gridCol w="9971972">
                  <a:extLst>
                    <a:ext uri="{9D8B030D-6E8A-4147-A177-3AD203B41FA5}">
                      <a16:colId xmlns:a16="http://schemas.microsoft.com/office/drawing/2014/main" val="4063006493"/>
                    </a:ext>
                  </a:extLst>
                </a:gridCol>
              </a:tblGrid>
              <a:tr h="1298333">
                <a:tc rowSpan="2">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1.</a:t>
                      </a: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定性</a:t>
                      </a:r>
                      <a:endParaRPr lang="en-US" altLang="zh-CN" sz="16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方法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nchor="ct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1</a:t>
                      </a:r>
                      <a:r>
                        <a:rPr lang="zh-CN" sz="1600" b="1" kern="0" dirty="0">
                          <a:solidFill>
                            <a:srgbClr val="002060"/>
                          </a:solidFill>
                          <a:effectLst/>
                          <a:latin typeface="黑体" panose="02010609060101010101" pitchFamily="49" charset="-122"/>
                          <a:ea typeface="黑体" panose="02010609060101010101" pitchFamily="49" charset="-122"/>
                        </a:rPr>
                        <a:t>）经验判断法：最简单的需求预测方。让组织中的中高层管理者凭借自己过去积累的工作经验以及个人的直觉，对组织未来所需要的人力资源的数量和结构等状况进行估计。</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优点：短期预测；规模小或经营环境相对稳定人员流动率不太高的组织；</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缺点：要求管理人员必须具有丰富经验；预测结果准确性难以保证。</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1784748059"/>
                  </a:ext>
                </a:extLst>
              </a:tr>
              <a:tr h="1298333">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）德尔菲法：</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优点：</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1</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吸取和综合众多专家的意见，避免了个人预测的片面性；</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2</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采用匿名进行预测，这样可以使专家独立做出判断，避免从众；</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3</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采用多轮预测的方法，专家的意见趋于一致，具有较高的准确性</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缺点：</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1</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专家人数不能太少，至少</a:t>
                      </a:r>
                      <a:r>
                        <a:rPr lang="en-US" sz="1600" b="1" kern="0" dirty="0">
                          <a:solidFill>
                            <a:srgbClr val="002060"/>
                          </a:solidFill>
                          <a:effectLst/>
                          <a:latin typeface="黑体" panose="02010609060101010101" pitchFamily="49" charset="-122"/>
                          <a:ea typeface="黑体" panose="02010609060101010101" pitchFamily="49" charset="-122"/>
                        </a:rPr>
                        <a:t>20-30</a:t>
                      </a:r>
                      <a:r>
                        <a:rPr lang="zh-CN" sz="1600" b="1" kern="0" dirty="0">
                          <a:solidFill>
                            <a:srgbClr val="002060"/>
                          </a:solidFill>
                          <a:effectLst/>
                          <a:latin typeface="黑体" panose="02010609060101010101" pitchFamily="49" charset="-122"/>
                          <a:ea typeface="黑体" panose="02010609060101010101" pitchFamily="49" charset="-122"/>
                        </a:rPr>
                        <a:t>人；</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2</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专家的挑选要有代表性；</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en-US" altLang="zh-CN" sz="1600" b="1" kern="0" dirty="0">
                          <a:solidFill>
                            <a:srgbClr val="002060"/>
                          </a:solidFill>
                          <a:effectLst/>
                          <a:latin typeface="黑体" panose="02010609060101010101" pitchFamily="49" charset="-122"/>
                          <a:ea typeface="黑体" panose="02010609060101010101" pitchFamily="49" charset="-122"/>
                        </a:rPr>
                        <a:t>3</a:t>
                      </a:r>
                      <a:r>
                        <a:rPr lang="zh-CN" altLang="en-US" sz="1600" b="1" kern="0" dirty="0">
                          <a:solidFill>
                            <a:srgbClr val="002060"/>
                          </a:solidFill>
                          <a:effectLst/>
                          <a:latin typeface="黑体" panose="02010609060101010101" pitchFamily="49" charset="-122"/>
                          <a:ea typeface="黑体" panose="02010609060101010101" pitchFamily="49" charset="-122"/>
                        </a:rPr>
                        <a:t>）</a:t>
                      </a:r>
                      <a:r>
                        <a:rPr lang="zh-CN" sz="1600" b="1" kern="0" dirty="0">
                          <a:solidFill>
                            <a:srgbClr val="002060"/>
                          </a:solidFill>
                          <a:effectLst/>
                          <a:latin typeface="黑体" panose="02010609060101010101" pitchFamily="49" charset="-122"/>
                          <a:ea typeface="黑体" panose="02010609060101010101" pitchFamily="49" charset="-122"/>
                        </a:rPr>
                        <a:t>问题的设计要合理；向专家提供的资料和信息要相对充分</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1747714701"/>
                  </a:ext>
                </a:extLst>
              </a:tr>
              <a:tr h="475130">
                <a:tc rowSpan="3">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2.</a:t>
                      </a: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定</a:t>
                      </a:r>
                      <a:r>
                        <a:rPr lang="zh-CN" altLang="en-US" sz="1600" b="1" kern="0" dirty="0">
                          <a:solidFill>
                            <a:srgbClr val="002060"/>
                          </a:solidFill>
                          <a:effectLst/>
                          <a:latin typeface="黑体" panose="02010609060101010101" pitchFamily="49" charset="-122"/>
                          <a:ea typeface="黑体" panose="02010609060101010101" pitchFamily="49" charset="-122"/>
                        </a:rPr>
                        <a:t>量</a:t>
                      </a:r>
                      <a:endParaRPr lang="en-US" altLang="zh-CN" sz="1600" b="1" kern="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方法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nchor="ctr"/>
                </a:tc>
                <a:tc>
                  <a:txBody>
                    <a:bodyPr/>
                    <a:lstStyle/>
                    <a:p>
                      <a:pPr algn="l">
                        <a:lnSpc>
                          <a:spcPct val="150000"/>
                        </a:lnSpc>
                        <a:spcAft>
                          <a:spcPts val="0"/>
                        </a:spcAft>
                      </a:pPr>
                      <a:r>
                        <a:rPr lang="zh-CN" sz="1600" b="1" kern="0">
                          <a:solidFill>
                            <a:srgbClr val="002060"/>
                          </a:solidFill>
                          <a:effectLst/>
                          <a:latin typeface="黑体" panose="02010609060101010101" pitchFamily="49" charset="-122"/>
                          <a:ea typeface="黑体" panose="02010609060101010101" pitchFamily="49" charset="-122"/>
                        </a:rPr>
                        <a:t>（</a:t>
                      </a:r>
                      <a:r>
                        <a:rPr lang="en-US" sz="1600" b="1" kern="0">
                          <a:solidFill>
                            <a:srgbClr val="002060"/>
                          </a:solidFill>
                          <a:effectLst/>
                          <a:latin typeface="黑体" panose="02010609060101010101" pitchFamily="49" charset="-122"/>
                          <a:ea typeface="黑体" panose="02010609060101010101" pitchFamily="49" charset="-122"/>
                        </a:rPr>
                        <a:t>1</a:t>
                      </a:r>
                      <a:r>
                        <a:rPr lang="zh-CN" sz="1600" b="1" kern="0">
                          <a:solidFill>
                            <a:srgbClr val="002060"/>
                          </a:solidFill>
                          <a:effectLst/>
                          <a:latin typeface="黑体" panose="02010609060101010101" pitchFamily="49" charset="-122"/>
                          <a:ea typeface="黑体" panose="02010609060101010101" pitchFamily="49" charset="-122"/>
                        </a:rPr>
                        <a:t>）比率分析法：基于关键的经营和管理指标与组织的人力资源需求量之间的固定比率关系来预测未来人力资源需求的方法</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1569658235"/>
                  </a:ext>
                </a:extLst>
              </a:tr>
              <a:tr h="639771">
                <a:tc vMerge="1">
                  <a:txBody>
                    <a:bodyPr/>
                    <a:lstStyle/>
                    <a:p>
                      <a:endParaRPr lang="zh-CN" altLang="en-US"/>
                    </a:p>
                  </a:txBody>
                  <a:tcPr/>
                </a:tc>
                <a:tc>
                  <a:txBody>
                    <a:bodyPr/>
                    <a:lstStyle/>
                    <a:p>
                      <a:pPr algn="l">
                        <a:lnSpc>
                          <a:spcPct val="150000"/>
                        </a:lnSpc>
                        <a:spcAft>
                          <a:spcPts val="0"/>
                        </a:spcAft>
                      </a:pPr>
                      <a:r>
                        <a:rPr lang="zh-CN" sz="1600" b="1" kern="0">
                          <a:solidFill>
                            <a:srgbClr val="002060"/>
                          </a:solidFill>
                          <a:effectLst/>
                          <a:latin typeface="黑体" panose="02010609060101010101" pitchFamily="49" charset="-122"/>
                          <a:ea typeface="黑体" panose="02010609060101010101" pitchFamily="49" charset="-122"/>
                        </a:rPr>
                        <a:t>（</a:t>
                      </a:r>
                      <a:r>
                        <a:rPr lang="en-US" sz="1600" b="1" kern="0">
                          <a:solidFill>
                            <a:srgbClr val="002060"/>
                          </a:solidFill>
                          <a:effectLst/>
                          <a:latin typeface="黑体" panose="02010609060101010101" pitchFamily="49" charset="-122"/>
                          <a:ea typeface="黑体" panose="02010609060101010101" pitchFamily="49" charset="-122"/>
                        </a:rPr>
                        <a:t>2</a:t>
                      </a:r>
                      <a:r>
                        <a:rPr lang="zh-CN" sz="1600" b="1" kern="0">
                          <a:solidFill>
                            <a:srgbClr val="002060"/>
                          </a:solidFill>
                          <a:effectLst/>
                          <a:latin typeface="黑体" panose="02010609060101010101" pitchFamily="49" charset="-122"/>
                          <a:ea typeface="黑体" panose="02010609060101010101" pitchFamily="49" charset="-122"/>
                        </a:rPr>
                        <a:t>）趋势预测法：又称简单的时间序列分析法，根据一个组织的雇用水平在最近若干年的总体变化趋势，来预测组织在未来某一时期人力资源需求的一种方法</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2537184599"/>
                  </a:ext>
                </a:extLst>
              </a:tr>
              <a:tr h="639771">
                <a:tc vMerge="1">
                  <a:txBody>
                    <a:bodyPr/>
                    <a:lstStyle/>
                    <a:p>
                      <a:endParaRPr lang="zh-CN" altLang="en-US"/>
                    </a:p>
                  </a:txBody>
                  <a:tcP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a:t>
                      </a:r>
                      <a:r>
                        <a:rPr lang="en-US" sz="1600" b="1" kern="0" dirty="0">
                          <a:solidFill>
                            <a:srgbClr val="002060"/>
                          </a:solidFill>
                          <a:effectLst/>
                          <a:latin typeface="黑体" panose="02010609060101010101" pitchFamily="49" charset="-122"/>
                          <a:ea typeface="黑体" panose="02010609060101010101" pitchFamily="49" charset="-122"/>
                        </a:rPr>
                        <a:t>3</a:t>
                      </a:r>
                      <a:r>
                        <a:rPr lang="zh-CN" sz="1600" b="1" kern="0" dirty="0">
                          <a:solidFill>
                            <a:srgbClr val="002060"/>
                          </a:solidFill>
                          <a:effectLst/>
                          <a:latin typeface="黑体" panose="02010609060101010101" pitchFamily="49" charset="-122"/>
                          <a:ea typeface="黑体" panose="02010609060101010101" pitchFamily="49" charset="-122"/>
                        </a:rPr>
                        <a:t>）回归分析法：首先建立人力资源需求数量与其影响因素之间的函数关系，然后将这些影响因素的未来估计值代入函数，从而计算出阻止未来人力资源需求量</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4902" marR="44902" marT="0" marB="0"/>
                </a:tc>
                <a:extLst>
                  <a:ext uri="{0D108BD9-81ED-4DB2-BD59-A6C34878D82A}">
                    <a16:rowId xmlns:a16="http://schemas.microsoft.com/office/drawing/2014/main" val="130274463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6869911-D827-4FFC-AE15-2FCD29C9B449}"/>
              </a:ext>
            </a:extLst>
          </p:cNvPr>
          <p:cNvSpPr/>
          <p:nvPr/>
        </p:nvSpPr>
        <p:spPr>
          <a:xfrm>
            <a:off x="850538" y="559393"/>
            <a:ext cx="4834978"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6.</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影响人力资源供给预测的内容及其影响因素</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77FFD47-B13D-4FDD-8275-35F544999C25}"/>
              </a:ext>
            </a:extLst>
          </p:cNvPr>
          <p:cNvGraphicFramePr>
            <a:graphicFrameLocks noGrp="1"/>
          </p:cNvGraphicFramePr>
          <p:nvPr>
            <p:extLst>
              <p:ext uri="{D42A27DB-BD31-4B8C-83A1-F6EECF244321}">
                <p14:modId xmlns:p14="http://schemas.microsoft.com/office/powerpoint/2010/main" val="2113313747"/>
              </p:ext>
            </p:extLst>
          </p:nvPr>
        </p:nvGraphicFramePr>
        <p:xfrm>
          <a:off x="958697" y="1055293"/>
          <a:ext cx="10546117" cy="982980"/>
        </p:xfrm>
        <a:graphic>
          <a:graphicData uri="http://schemas.openxmlformats.org/drawingml/2006/table">
            <a:tbl>
              <a:tblPr>
                <a:tableStyleId>{5C22544A-7EE6-4342-B048-85BDC9FD1C3A}</a:tableStyleId>
              </a:tblPr>
              <a:tblGrid>
                <a:gridCol w="3330670">
                  <a:extLst>
                    <a:ext uri="{9D8B030D-6E8A-4147-A177-3AD203B41FA5}">
                      <a16:colId xmlns:a16="http://schemas.microsoft.com/office/drawing/2014/main" val="4139020427"/>
                    </a:ext>
                  </a:extLst>
                </a:gridCol>
                <a:gridCol w="7215447">
                  <a:extLst>
                    <a:ext uri="{9D8B030D-6E8A-4147-A177-3AD203B41FA5}">
                      <a16:colId xmlns:a16="http://schemas.microsoft.com/office/drawing/2014/main" val="890493679"/>
                    </a:ext>
                  </a:extLst>
                </a:gridCol>
              </a:tblGrid>
              <a:tr h="0">
                <a:tc>
                  <a:txBody>
                    <a:bodyPr/>
                    <a:lstStyle/>
                    <a:p>
                      <a:pPr algn="l">
                        <a:lnSpc>
                          <a:spcPct val="150000"/>
                        </a:lnSpc>
                        <a:spcAft>
                          <a:spcPts val="0"/>
                        </a:spcAft>
                      </a:pPr>
                      <a:r>
                        <a:rPr lang="en-US" sz="1600" b="1" kern="0">
                          <a:solidFill>
                            <a:srgbClr val="002060"/>
                          </a:solidFill>
                          <a:effectLst/>
                          <a:latin typeface="黑体" panose="02010609060101010101" pitchFamily="49" charset="-122"/>
                          <a:ea typeface="黑体" panose="02010609060101010101" pitchFamily="49" charset="-122"/>
                        </a:rPr>
                        <a:t>1.</a:t>
                      </a:r>
                      <a:r>
                        <a:rPr lang="zh-CN" sz="1600" b="1" kern="0">
                          <a:solidFill>
                            <a:srgbClr val="002060"/>
                          </a:solidFill>
                          <a:effectLst/>
                          <a:latin typeface="黑体" panose="02010609060101010101" pitchFamily="49" charset="-122"/>
                          <a:ea typeface="黑体" panose="02010609060101010101" pitchFamily="49" charset="-122"/>
                        </a:rPr>
                        <a:t>外部劳动力市场</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600" b="1" kern="0">
                          <a:solidFill>
                            <a:srgbClr val="002060"/>
                          </a:solidFill>
                          <a:effectLst/>
                          <a:latin typeface="黑体" panose="02010609060101010101" pitchFamily="49" charset="-122"/>
                          <a:ea typeface="黑体" panose="02010609060101010101" pitchFamily="49" charset="-122"/>
                        </a:rPr>
                        <a:t>地区性劳动力市场；全国劳动力市场</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73204847"/>
                  </a:ext>
                </a:extLst>
              </a:tr>
              <a:tr h="0">
                <a:tc>
                  <a:txBody>
                    <a:bodyPr/>
                    <a:lstStyle/>
                    <a:p>
                      <a:pPr algn="l">
                        <a:lnSpc>
                          <a:spcPct val="150000"/>
                        </a:lnSpc>
                        <a:spcAft>
                          <a:spcPts val="0"/>
                        </a:spcAft>
                      </a:pPr>
                      <a:r>
                        <a:rPr lang="en-US" sz="1600" b="1" kern="0" dirty="0">
                          <a:solidFill>
                            <a:srgbClr val="002060"/>
                          </a:solidFill>
                          <a:effectLst/>
                          <a:latin typeface="黑体" panose="02010609060101010101" pitchFamily="49" charset="-122"/>
                          <a:ea typeface="黑体" panose="02010609060101010101" pitchFamily="49" charset="-122"/>
                        </a:rPr>
                        <a:t>2.</a:t>
                      </a:r>
                      <a:r>
                        <a:rPr lang="zh-CN" sz="1600" b="1" kern="0" dirty="0">
                          <a:solidFill>
                            <a:srgbClr val="002060"/>
                          </a:solidFill>
                          <a:effectLst/>
                          <a:latin typeface="黑体" panose="02010609060101010101" pitchFamily="49" charset="-122"/>
                          <a:ea typeface="黑体" panose="02010609060101010101" pitchFamily="49" charset="-122"/>
                        </a:rPr>
                        <a:t>对组织内部现有的人力资源状况有清晰的了解</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l">
                        <a:lnSpc>
                          <a:spcPct val="150000"/>
                        </a:lnSpc>
                        <a:spcAft>
                          <a:spcPts val="0"/>
                        </a:spcAft>
                      </a:pPr>
                      <a:r>
                        <a:rPr lang="zh-CN" sz="1600" b="1" kern="0" dirty="0">
                          <a:solidFill>
                            <a:srgbClr val="002060"/>
                          </a:solidFill>
                          <a:effectLst/>
                          <a:latin typeface="黑体" panose="02010609060101010101" pitchFamily="49" charset="-122"/>
                          <a:ea typeface="黑体" panose="02010609060101010101" pitchFamily="49" charset="-122"/>
                        </a:rPr>
                        <a:t>对人员和一般结构；了解现有人员技能水平；了解不久的将来员工会出于退休、晋升、调动、自愿流动、解雇。</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30893421"/>
                  </a:ext>
                </a:extLst>
              </a:tr>
            </a:tbl>
          </a:graphicData>
        </a:graphic>
      </p:graphicFrame>
      <p:sp>
        <p:nvSpPr>
          <p:cNvPr id="8" name="矩形 7">
            <a:extLst>
              <a:ext uri="{FF2B5EF4-FFF2-40B4-BE49-F238E27FC236}">
                <a16:creationId xmlns:a16="http://schemas.microsoft.com/office/drawing/2014/main" id="{281D7D2A-3FE8-4F7A-B9A3-BE8FDECEA10D}"/>
              </a:ext>
            </a:extLst>
          </p:cNvPr>
          <p:cNvSpPr/>
          <p:nvPr/>
        </p:nvSpPr>
        <p:spPr>
          <a:xfrm>
            <a:off x="850538" y="2556552"/>
            <a:ext cx="2743059"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企业内部供给预测方法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840FAB2B-4CCF-48D8-A81A-31E18CF5DDB1}"/>
              </a:ext>
            </a:extLst>
          </p:cNvPr>
          <p:cNvGraphicFramePr>
            <a:graphicFrameLocks noGrp="1"/>
          </p:cNvGraphicFramePr>
          <p:nvPr>
            <p:extLst>
              <p:ext uri="{D42A27DB-BD31-4B8C-83A1-F6EECF244321}">
                <p14:modId xmlns:p14="http://schemas.microsoft.com/office/powerpoint/2010/main" val="3068331983"/>
              </p:ext>
            </p:extLst>
          </p:nvPr>
        </p:nvGraphicFramePr>
        <p:xfrm>
          <a:off x="958698" y="3021253"/>
          <a:ext cx="10546116" cy="2080260"/>
        </p:xfrm>
        <a:graphic>
          <a:graphicData uri="http://schemas.openxmlformats.org/drawingml/2006/table">
            <a:tbl>
              <a:tblPr>
                <a:tableStyleId>{5C22544A-7EE6-4342-B048-85BDC9FD1C3A}</a:tableStyleId>
              </a:tblPr>
              <a:tblGrid>
                <a:gridCol w="2067135">
                  <a:extLst>
                    <a:ext uri="{9D8B030D-6E8A-4147-A177-3AD203B41FA5}">
                      <a16:colId xmlns:a16="http://schemas.microsoft.com/office/drawing/2014/main" val="689453072"/>
                    </a:ext>
                  </a:extLst>
                </a:gridCol>
                <a:gridCol w="8478981">
                  <a:extLst>
                    <a:ext uri="{9D8B030D-6E8A-4147-A177-3AD203B41FA5}">
                      <a16:colId xmlns:a16="http://schemas.microsoft.com/office/drawing/2014/main" val="1028644286"/>
                    </a:ext>
                  </a:extLst>
                </a:gridCol>
              </a:tblGrid>
              <a:tr h="0">
                <a:tc>
                  <a:txBody>
                    <a:bodyPr/>
                    <a:lstStyle/>
                    <a:p>
                      <a:pPr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人员替换分析法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针对具体职位进行人力资源供给预测的方法</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针对阻止内部的某个或某些特定的职位，确定能够在未来承担该职位工作的合格候选人</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主要强调从组织内部选拔合适的候选人担任相关职位尤其是更高级职位的做法</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有利于激励员工士气；降低招聘成本；为未来的职位填补需要提前做好准备</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83845342"/>
                  </a:ext>
                </a:extLst>
              </a:tr>
              <a:tr h="553720">
                <a:tc>
                  <a:txBody>
                    <a:bodyPr/>
                    <a:lstStyle/>
                    <a:p>
                      <a:pPr algn="just">
                        <a:lnSpc>
                          <a:spcPct val="150000"/>
                        </a:lnSpc>
                        <a:spcAft>
                          <a:spcPts val="0"/>
                        </a:spcAft>
                      </a:pPr>
                      <a:r>
                        <a:rPr lang="en-US" sz="1600" b="1" u="sng" kern="100" dirty="0">
                          <a:solidFill>
                            <a:srgbClr val="002060"/>
                          </a:solidFill>
                          <a:effectLst/>
                          <a:latin typeface="黑体" panose="02010609060101010101" pitchFamily="49" charset="-122"/>
                          <a:ea typeface="黑体" panose="02010609060101010101" pitchFamily="49" charset="-122"/>
                        </a:rPr>
                        <a:t>2.</a:t>
                      </a:r>
                      <a:r>
                        <a:rPr lang="zh-CN" sz="1600" b="1" u="sng" kern="100" dirty="0">
                          <a:solidFill>
                            <a:srgbClr val="002060"/>
                          </a:solidFill>
                          <a:effectLst/>
                          <a:latin typeface="黑体" panose="02010609060101010101" pitchFamily="49" charset="-122"/>
                          <a:ea typeface="黑体" panose="02010609060101010101" pitchFamily="49" charset="-122"/>
                        </a:rPr>
                        <a:t>马尔科夫分析方法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altLang="en-US" sz="1600" b="1" u="sng" kern="100" dirty="0">
                          <a:solidFill>
                            <a:srgbClr val="002060"/>
                          </a:solidFill>
                          <a:effectLst/>
                          <a:latin typeface="黑体" panose="02010609060101010101" pitchFamily="49" charset="-122"/>
                          <a:ea typeface="黑体" panose="02010609060101010101" pitchFamily="49" charset="-122"/>
                        </a:rPr>
                        <a:t>基于多种职位以及人员流动状况进行人力资源供给预测的方法</a:t>
                      </a:r>
                      <a:endParaRPr lang="en-US" altLang="zh-CN" sz="1600" b="1" u="sng"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u="sng" kern="100" dirty="0">
                          <a:solidFill>
                            <a:srgbClr val="002060"/>
                          </a:solidFill>
                          <a:effectLst/>
                          <a:latin typeface="黑体" panose="02010609060101010101" pitchFamily="49" charset="-122"/>
                          <a:ea typeface="黑体" panose="02010609060101010101" pitchFamily="49" charset="-122"/>
                        </a:rPr>
                        <a:t>利用一种所谓转移矩阵的统计分析程序来进行人力资源供给预测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91038294"/>
                  </a:ext>
                </a:extLst>
              </a:tr>
            </a:tbl>
          </a:graphicData>
        </a:graphic>
      </p:graphicFrame>
    </p:spTree>
    <p:extLst>
      <p:ext uri="{BB962C8B-B14F-4D97-AF65-F5344CB8AC3E}">
        <p14:creationId xmlns:p14="http://schemas.microsoft.com/office/powerpoint/2010/main" val="2500868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5CF919D-D863-4A83-BBC8-859809556CCD}"/>
              </a:ext>
            </a:extLst>
          </p:cNvPr>
          <p:cNvSpPr/>
          <p:nvPr/>
        </p:nvSpPr>
        <p:spPr>
          <a:xfrm>
            <a:off x="820586" y="487359"/>
            <a:ext cx="4834978" cy="442878"/>
          </a:xfrm>
          <a:prstGeom prst="rect">
            <a:avLst/>
          </a:prstGeom>
        </p:spPr>
        <p:txBody>
          <a:bodyPr wrap="none">
            <a:spAutoFit/>
          </a:bodyPr>
          <a:lstStyle/>
          <a:p>
            <a:pPr>
              <a:lnSpc>
                <a:spcPct val="150000"/>
              </a:lnSpc>
            </a:pPr>
            <a:r>
              <a:rPr lang="zh-CN" altLang="en-US" b="1" u="sng" kern="100" dirty="0">
                <a:solidFill>
                  <a:srgbClr val="002060"/>
                </a:solidFill>
                <a:latin typeface="黑体" pitchFamily="49" charset="-122"/>
                <a:ea typeface="黑体" pitchFamily="49" charset="-122"/>
                <a:cs typeface="Times New Roman" panose="02020603050405020304" pitchFamily="18" charset="0"/>
              </a:rPr>
              <a:t>第二节  人力资源供求平衡的基本对策与方法</a:t>
            </a:r>
            <a:endParaRPr lang="zh-CN" altLang="zh-CN" sz="1600" kern="100" dirty="0">
              <a:solidFill>
                <a:srgbClr val="002060"/>
              </a:solidFill>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57EBD954-7B68-4027-A607-03C3AA8D6784}"/>
              </a:ext>
            </a:extLst>
          </p:cNvPr>
          <p:cNvGraphicFramePr>
            <a:graphicFrameLocks noGrp="1"/>
          </p:cNvGraphicFramePr>
          <p:nvPr>
            <p:extLst>
              <p:ext uri="{D42A27DB-BD31-4B8C-83A1-F6EECF244321}">
                <p14:modId xmlns:p14="http://schemas.microsoft.com/office/powerpoint/2010/main" val="425704136"/>
              </p:ext>
            </p:extLst>
          </p:nvPr>
        </p:nvGraphicFramePr>
        <p:xfrm>
          <a:off x="692150" y="1298575"/>
          <a:ext cx="11127318" cy="4949113"/>
        </p:xfrm>
        <a:graphic>
          <a:graphicData uri="http://schemas.openxmlformats.org/drawingml/2006/table">
            <a:tbl>
              <a:tblPr>
                <a:tableStyleId>{5C22544A-7EE6-4342-B048-85BDC9FD1C3A}</a:tableStyleId>
              </a:tblPr>
              <a:tblGrid>
                <a:gridCol w="558512">
                  <a:extLst>
                    <a:ext uri="{9D8B030D-6E8A-4147-A177-3AD203B41FA5}">
                      <a16:colId xmlns:a16="http://schemas.microsoft.com/office/drawing/2014/main" val="119251158"/>
                    </a:ext>
                  </a:extLst>
                </a:gridCol>
                <a:gridCol w="1721173">
                  <a:extLst>
                    <a:ext uri="{9D8B030D-6E8A-4147-A177-3AD203B41FA5}">
                      <a16:colId xmlns:a16="http://schemas.microsoft.com/office/drawing/2014/main" val="1675223510"/>
                    </a:ext>
                  </a:extLst>
                </a:gridCol>
                <a:gridCol w="8847633">
                  <a:extLst>
                    <a:ext uri="{9D8B030D-6E8A-4147-A177-3AD203B41FA5}">
                      <a16:colId xmlns:a16="http://schemas.microsoft.com/office/drawing/2014/main" val="2263278893"/>
                    </a:ext>
                  </a:extLst>
                </a:gridCol>
              </a:tblGrid>
              <a:tr h="187635">
                <a:tc rowSpan="4">
                  <a:txBody>
                    <a:bodyPr/>
                    <a:lstStyle/>
                    <a:p>
                      <a:pPr algn="just">
                        <a:lnSpc>
                          <a:spcPct val="150000"/>
                        </a:lnSpc>
                        <a:spcAft>
                          <a:spcPts val="0"/>
                        </a:spcAft>
                      </a:pPr>
                      <a:r>
                        <a:rPr lang="en-US" sz="1400" b="1" kern="100" dirty="0">
                          <a:solidFill>
                            <a:srgbClr val="002060"/>
                          </a:solidFill>
                          <a:effectLst/>
                          <a:latin typeface="黑体" pitchFamily="49" charset="-122"/>
                          <a:ea typeface="黑体" pitchFamily="49" charset="-122"/>
                        </a:rPr>
                        <a:t>1.</a:t>
                      </a:r>
                    </a:p>
                    <a:p>
                      <a:pPr algn="just">
                        <a:lnSpc>
                          <a:spcPct val="150000"/>
                        </a:lnSpc>
                        <a:spcAft>
                          <a:spcPts val="0"/>
                        </a:spcAft>
                      </a:pPr>
                      <a:r>
                        <a:rPr lang="zh-CN" sz="1400" b="1" kern="100" dirty="0">
                          <a:solidFill>
                            <a:srgbClr val="002060"/>
                          </a:solidFill>
                          <a:effectLst/>
                          <a:latin typeface="黑体" pitchFamily="49" charset="-122"/>
                          <a:ea typeface="黑体" pitchFamily="49" charset="-122"/>
                        </a:rPr>
                        <a:t>人力供给与需求的平衡</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ctr">
                        <a:lnSpc>
                          <a:spcPct val="150000"/>
                        </a:lnSpc>
                        <a:spcAft>
                          <a:spcPts val="0"/>
                        </a:spcAft>
                      </a:pPr>
                      <a:r>
                        <a:rPr lang="zh-CN" sz="1400" b="1" kern="100">
                          <a:solidFill>
                            <a:srgbClr val="002060"/>
                          </a:solidFill>
                          <a:effectLst/>
                          <a:latin typeface="黑体" pitchFamily="49" charset="-122"/>
                          <a:ea typeface="黑体" pitchFamily="49" charset="-122"/>
                        </a:rPr>
                        <a:t>不平衡情况</a:t>
                      </a:r>
                      <a:endParaRPr lang="zh-CN" sz="1400" b="1" kern="10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ctr">
                        <a:lnSpc>
                          <a:spcPct val="150000"/>
                        </a:lnSpc>
                        <a:spcAft>
                          <a:spcPts val="0"/>
                        </a:spcAft>
                      </a:pPr>
                      <a:r>
                        <a:rPr lang="zh-CN" sz="1400" b="1" kern="100">
                          <a:solidFill>
                            <a:srgbClr val="002060"/>
                          </a:solidFill>
                          <a:effectLst/>
                          <a:latin typeface="黑体" pitchFamily="49" charset="-122"/>
                          <a:ea typeface="黑体" pitchFamily="49" charset="-122"/>
                        </a:rPr>
                        <a:t>对策</a:t>
                      </a:r>
                      <a:endParaRPr lang="zh-CN" sz="1400" b="1" kern="10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extLst>
                  <a:ext uri="{0D108BD9-81ED-4DB2-BD59-A6C34878D82A}">
                    <a16:rowId xmlns:a16="http://schemas.microsoft.com/office/drawing/2014/main" val="4276696395"/>
                  </a:ext>
                </a:extLst>
              </a:tr>
              <a:tr h="1670316">
                <a:tc vMerge="1">
                  <a:txBody>
                    <a:bodyPr/>
                    <a:lstStyle/>
                    <a:p>
                      <a:endParaRPr lang="zh-CN" altLang="en-US"/>
                    </a:p>
                  </a:txBody>
                  <a:tcPr/>
                </a:tc>
                <a:tc>
                  <a:txBody>
                    <a:bodyPr/>
                    <a:lstStyle/>
                    <a:p>
                      <a:pPr indent="140335" algn="just">
                        <a:lnSpc>
                          <a:spcPct val="150000"/>
                        </a:lnSpc>
                        <a:spcAft>
                          <a:spcPts val="0"/>
                        </a:spcAft>
                      </a:pPr>
                      <a:r>
                        <a:rPr lang="zh-CN" sz="1400" b="1" kern="100" dirty="0">
                          <a:solidFill>
                            <a:srgbClr val="002060"/>
                          </a:solidFill>
                          <a:effectLst/>
                          <a:latin typeface="黑体" pitchFamily="49" charset="-122"/>
                          <a:ea typeface="黑体" pitchFamily="49" charset="-122"/>
                        </a:rPr>
                        <a:t>供给小于需求</a:t>
                      </a:r>
                    </a:p>
                    <a:p>
                      <a:pPr algn="ctr">
                        <a:lnSpc>
                          <a:spcPct val="150000"/>
                        </a:lnSpc>
                        <a:spcAft>
                          <a:spcPts val="0"/>
                        </a:spcAft>
                      </a:pPr>
                      <a:r>
                        <a:rPr lang="zh-CN" sz="1400" b="1" kern="100" dirty="0">
                          <a:solidFill>
                            <a:srgbClr val="002060"/>
                          </a:solidFill>
                          <a:effectLst/>
                          <a:latin typeface="黑体" pitchFamily="49" charset="-122"/>
                          <a:ea typeface="黑体" pitchFamily="49" charset="-122"/>
                        </a:rPr>
                        <a:t>（不足）</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1</a:t>
                      </a:r>
                      <a:r>
                        <a:rPr lang="zh-CN" sz="1400" b="1" kern="100">
                          <a:solidFill>
                            <a:srgbClr val="002060"/>
                          </a:solidFill>
                          <a:effectLst/>
                          <a:latin typeface="黑体" pitchFamily="49" charset="-122"/>
                          <a:ea typeface="黑体" pitchFamily="49" charset="-122"/>
                        </a:rPr>
                        <a:t>）延长现有员工的工作时间</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2</a:t>
                      </a:r>
                      <a:r>
                        <a:rPr lang="zh-CN" sz="1400" b="1" kern="100">
                          <a:solidFill>
                            <a:srgbClr val="002060"/>
                          </a:solidFill>
                          <a:effectLst/>
                          <a:latin typeface="黑体" pitchFamily="49" charset="-122"/>
                          <a:ea typeface="黑体" pitchFamily="49" charset="-122"/>
                        </a:rPr>
                        <a:t>）做好招募工作</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3</a:t>
                      </a:r>
                      <a:r>
                        <a:rPr lang="zh-CN" sz="1400" b="1" kern="100">
                          <a:solidFill>
                            <a:srgbClr val="002060"/>
                          </a:solidFill>
                          <a:effectLst/>
                          <a:latin typeface="黑体" pitchFamily="49" charset="-122"/>
                          <a:ea typeface="黑体" pitchFamily="49" charset="-122"/>
                        </a:rPr>
                        <a:t>）降低现有人员的流失率</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4</a:t>
                      </a:r>
                      <a:r>
                        <a:rPr lang="zh-CN" sz="1400" b="1" kern="100">
                          <a:solidFill>
                            <a:srgbClr val="002060"/>
                          </a:solidFill>
                          <a:effectLst/>
                          <a:latin typeface="黑体" pitchFamily="49" charset="-122"/>
                          <a:ea typeface="黑体" pitchFamily="49" charset="-122"/>
                        </a:rPr>
                        <a:t>）通过改进生产技术、优化工作流程、加强员工培训等方式提高员工的工作效率来减少人员数量的需求</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5</a:t>
                      </a:r>
                      <a:r>
                        <a:rPr lang="zh-CN" sz="1400" b="1" kern="100">
                          <a:solidFill>
                            <a:srgbClr val="002060"/>
                          </a:solidFill>
                          <a:effectLst/>
                          <a:latin typeface="黑体" pitchFamily="49" charset="-122"/>
                          <a:ea typeface="黑体" pitchFamily="49" charset="-122"/>
                        </a:rPr>
                        <a:t>）将组织中的部分非核心业务通过外包的方式处理</a:t>
                      </a:r>
                      <a:endParaRPr lang="zh-CN" sz="1400" b="1" kern="10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extLst>
                  <a:ext uri="{0D108BD9-81ED-4DB2-BD59-A6C34878D82A}">
                    <a16:rowId xmlns:a16="http://schemas.microsoft.com/office/drawing/2014/main" val="2322037181"/>
                  </a:ext>
                </a:extLst>
              </a:tr>
              <a:tr h="1034882">
                <a:tc vMerge="1">
                  <a:txBody>
                    <a:bodyPr/>
                    <a:lstStyle/>
                    <a:p>
                      <a:endParaRPr lang="zh-CN" altLang="en-US"/>
                    </a:p>
                  </a:txBody>
                  <a:tcPr/>
                </a:tc>
                <a:tc>
                  <a:txBody>
                    <a:bodyPr/>
                    <a:lstStyle/>
                    <a:p>
                      <a:pPr algn="l">
                        <a:lnSpc>
                          <a:spcPct val="150000"/>
                        </a:lnSpc>
                        <a:spcAft>
                          <a:spcPts val="0"/>
                        </a:spcAft>
                      </a:pPr>
                      <a:r>
                        <a:rPr lang="zh-CN" sz="1400" b="1" kern="100" dirty="0">
                          <a:solidFill>
                            <a:srgbClr val="002060"/>
                          </a:solidFill>
                          <a:effectLst/>
                          <a:latin typeface="黑体" pitchFamily="49" charset="-122"/>
                          <a:ea typeface="黑体" pitchFamily="49" charset="-122"/>
                        </a:rPr>
                        <a:t>供给大于需求</a:t>
                      </a:r>
                    </a:p>
                    <a:p>
                      <a:pPr algn="just">
                        <a:lnSpc>
                          <a:spcPct val="150000"/>
                        </a:lnSpc>
                        <a:spcAft>
                          <a:spcPts val="0"/>
                        </a:spcAft>
                      </a:pPr>
                      <a:r>
                        <a:rPr lang="zh-CN" sz="1400" b="1" kern="100" dirty="0">
                          <a:solidFill>
                            <a:srgbClr val="002060"/>
                          </a:solidFill>
                          <a:effectLst/>
                          <a:latin typeface="黑体" pitchFamily="49" charset="-122"/>
                          <a:ea typeface="黑体" pitchFamily="49" charset="-122"/>
                        </a:rPr>
                        <a:t>（过剩）</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1</a:t>
                      </a:r>
                      <a:r>
                        <a:rPr lang="zh-CN" sz="1400" b="1" kern="100">
                          <a:solidFill>
                            <a:srgbClr val="002060"/>
                          </a:solidFill>
                          <a:effectLst/>
                          <a:latin typeface="黑体" pitchFamily="49" charset="-122"/>
                          <a:ea typeface="黑体" pitchFamily="49" charset="-122"/>
                        </a:rPr>
                        <a:t>）冻结雇佣；</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2</a:t>
                      </a:r>
                      <a:r>
                        <a:rPr lang="zh-CN" sz="1400" b="1" kern="100">
                          <a:solidFill>
                            <a:srgbClr val="002060"/>
                          </a:solidFill>
                          <a:effectLst/>
                          <a:latin typeface="黑体" pitchFamily="49" charset="-122"/>
                          <a:ea typeface="黑体" pitchFamily="49" charset="-122"/>
                        </a:rPr>
                        <a:t>）鼓励员工提前退休；</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3</a:t>
                      </a:r>
                      <a:r>
                        <a:rPr lang="zh-CN" sz="1400" b="1" kern="100">
                          <a:solidFill>
                            <a:srgbClr val="002060"/>
                          </a:solidFill>
                          <a:effectLst/>
                          <a:latin typeface="黑体" pitchFamily="49" charset="-122"/>
                          <a:ea typeface="黑体" pitchFamily="49" charset="-122"/>
                        </a:rPr>
                        <a:t>）</a:t>
                      </a:r>
                      <a:r>
                        <a:rPr lang="zh-CN" sz="1400" b="1" u="sng" kern="100">
                          <a:solidFill>
                            <a:srgbClr val="002060"/>
                          </a:solidFill>
                          <a:effectLst/>
                          <a:latin typeface="黑体" pitchFamily="49" charset="-122"/>
                          <a:ea typeface="黑体" pitchFamily="49" charset="-122"/>
                        </a:rPr>
                        <a:t>缩短每位现有员工的工作时间</a:t>
                      </a:r>
                      <a:endParaRPr lang="zh-CN" sz="1400" b="1" kern="100">
                        <a:solidFill>
                          <a:srgbClr val="002060"/>
                        </a:solidFill>
                        <a:effectLst/>
                        <a:latin typeface="黑体" pitchFamily="49" charset="-122"/>
                        <a:ea typeface="黑体" pitchFamily="49" charset="-122"/>
                      </a:endParaRP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4</a:t>
                      </a:r>
                      <a:r>
                        <a:rPr lang="zh-CN" sz="1400" b="1" kern="100">
                          <a:solidFill>
                            <a:srgbClr val="002060"/>
                          </a:solidFill>
                          <a:effectLst/>
                          <a:latin typeface="黑体" pitchFamily="49" charset="-122"/>
                          <a:ea typeface="黑体" pitchFamily="49" charset="-122"/>
                        </a:rPr>
                        <a:t>）临时性解雇或永久性裁员</a:t>
                      </a:r>
                    </a:p>
                    <a:p>
                      <a:pPr algn="just">
                        <a:lnSpc>
                          <a:spcPct val="150000"/>
                        </a:lnSpc>
                        <a:spcAft>
                          <a:spcPts val="0"/>
                        </a:spcAft>
                      </a:pPr>
                      <a:r>
                        <a:rPr lang="zh-CN" sz="1400" b="1" kern="100">
                          <a:solidFill>
                            <a:srgbClr val="002060"/>
                          </a:solidFill>
                          <a:effectLst/>
                          <a:latin typeface="黑体" pitchFamily="49" charset="-122"/>
                          <a:ea typeface="黑体" pitchFamily="49" charset="-122"/>
                        </a:rPr>
                        <a:t>（</a:t>
                      </a:r>
                      <a:r>
                        <a:rPr lang="en-US" sz="1400" b="1" kern="100">
                          <a:solidFill>
                            <a:srgbClr val="002060"/>
                          </a:solidFill>
                          <a:effectLst/>
                          <a:latin typeface="黑体" pitchFamily="49" charset="-122"/>
                          <a:ea typeface="黑体" pitchFamily="49" charset="-122"/>
                        </a:rPr>
                        <a:t>5</a:t>
                      </a:r>
                      <a:r>
                        <a:rPr lang="zh-CN" sz="1400" b="1" kern="100">
                          <a:solidFill>
                            <a:srgbClr val="002060"/>
                          </a:solidFill>
                          <a:effectLst/>
                          <a:latin typeface="黑体" pitchFamily="49" charset="-122"/>
                          <a:ea typeface="黑体" pitchFamily="49" charset="-122"/>
                        </a:rPr>
                        <a:t>）</a:t>
                      </a:r>
                      <a:r>
                        <a:rPr lang="zh-CN" sz="1400" b="1" u="sng" kern="100">
                          <a:solidFill>
                            <a:srgbClr val="002060"/>
                          </a:solidFill>
                          <a:effectLst/>
                          <a:latin typeface="黑体" pitchFamily="49" charset="-122"/>
                          <a:ea typeface="黑体" pitchFamily="49" charset="-122"/>
                        </a:rPr>
                        <a:t>对富余人员实行培训</a:t>
                      </a:r>
                      <a:endParaRPr lang="zh-CN" sz="1400" b="1" kern="10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extLst>
                  <a:ext uri="{0D108BD9-81ED-4DB2-BD59-A6C34878D82A}">
                    <a16:rowId xmlns:a16="http://schemas.microsoft.com/office/drawing/2014/main" val="2183108086"/>
                  </a:ext>
                </a:extLst>
              </a:tr>
              <a:tr h="1458505">
                <a:tc vMerge="1">
                  <a:txBody>
                    <a:bodyPr/>
                    <a:lstStyle/>
                    <a:p>
                      <a:endParaRPr lang="zh-CN" altLang="en-US"/>
                    </a:p>
                  </a:txBody>
                  <a:tcPr/>
                </a:tc>
                <a:tc>
                  <a:txBody>
                    <a:bodyPr/>
                    <a:lstStyle/>
                    <a:p>
                      <a:pPr algn="l">
                        <a:lnSpc>
                          <a:spcPct val="150000"/>
                        </a:lnSpc>
                        <a:spcAft>
                          <a:spcPts val="0"/>
                        </a:spcAft>
                      </a:pPr>
                      <a:r>
                        <a:rPr lang="zh-CN" sz="1400" b="1" kern="100" dirty="0">
                          <a:solidFill>
                            <a:srgbClr val="002060"/>
                          </a:solidFill>
                          <a:effectLst/>
                          <a:latin typeface="黑体" pitchFamily="49" charset="-122"/>
                          <a:ea typeface="黑体" pitchFamily="49" charset="-122"/>
                        </a:rPr>
                        <a:t>（供求平衡）</a:t>
                      </a:r>
                    </a:p>
                    <a:p>
                      <a:pPr algn="l">
                        <a:lnSpc>
                          <a:spcPct val="150000"/>
                        </a:lnSpc>
                        <a:spcAft>
                          <a:spcPts val="0"/>
                        </a:spcAft>
                      </a:pPr>
                      <a:r>
                        <a:rPr lang="zh-CN" sz="1400" b="1" kern="100" dirty="0">
                          <a:solidFill>
                            <a:srgbClr val="002060"/>
                          </a:solidFill>
                          <a:effectLst/>
                          <a:latin typeface="黑体" pitchFamily="49" charset="-122"/>
                          <a:ea typeface="黑体" pitchFamily="49" charset="-122"/>
                        </a:rPr>
                        <a:t>结构不匹配</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tc>
                  <a:txBody>
                    <a:bodyPr/>
                    <a:lstStyle/>
                    <a:p>
                      <a:pPr algn="just">
                        <a:lnSpc>
                          <a:spcPct val="150000"/>
                        </a:lnSpc>
                        <a:spcAft>
                          <a:spcPts val="0"/>
                        </a:spcAft>
                      </a:pPr>
                      <a:r>
                        <a:rPr lang="zh-CN" sz="1400" b="1" kern="100" dirty="0">
                          <a:solidFill>
                            <a:srgbClr val="002060"/>
                          </a:solidFill>
                          <a:effectLst/>
                          <a:latin typeface="黑体" pitchFamily="49" charset="-122"/>
                          <a:ea typeface="黑体" pitchFamily="49" charset="-122"/>
                        </a:rPr>
                        <a:t>（</a:t>
                      </a:r>
                      <a:r>
                        <a:rPr lang="en-US" sz="1400" b="1" kern="100" dirty="0">
                          <a:solidFill>
                            <a:srgbClr val="002060"/>
                          </a:solidFill>
                          <a:effectLst/>
                          <a:latin typeface="黑体" pitchFamily="49" charset="-122"/>
                          <a:ea typeface="黑体" pitchFamily="49" charset="-122"/>
                        </a:rPr>
                        <a:t>1</a:t>
                      </a:r>
                      <a:r>
                        <a:rPr lang="zh-CN" sz="1400" b="1" kern="100" dirty="0">
                          <a:solidFill>
                            <a:srgbClr val="002060"/>
                          </a:solidFill>
                          <a:effectLst/>
                          <a:latin typeface="黑体" pitchFamily="49" charset="-122"/>
                          <a:ea typeface="黑体" pitchFamily="49" charset="-122"/>
                        </a:rPr>
                        <a:t>）</a:t>
                      </a:r>
                      <a:r>
                        <a:rPr lang="zh-CN" sz="1400" b="1" u="sng" kern="100" dirty="0">
                          <a:solidFill>
                            <a:srgbClr val="002060"/>
                          </a:solidFill>
                          <a:effectLst/>
                          <a:latin typeface="黑体" pitchFamily="49" charset="-122"/>
                          <a:ea typeface="黑体" pitchFamily="49" charset="-122"/>
                        </a:rPr>
                        <a:t>加强对现有人员的培训开发</a:t>
                      </a:r>
                      <a:endParaRPr lang="zh-CN" sz="1400" b="1" kern="100" dirty="0">
                        <a:solidFill>
                          <a:srgbClr val="002060"/>
                        </a:solidFill>
                        <a:effectLst/>
                        <a:latin typeface="黑体" pitchFamily="49" charset="-122"/>
                        <a:ea typeface="黑体" pitchFamily="49" charset="-122"/>
                      </a:endParaRPr>
                    </a:p>
                    <a:p>
                      <a:pPr algn="just">
                        <a:lnSpc>
                          <a:spcPct val="150000"/>
                        </a:lnSpc>
                        <a:spcAft>
                          <a:spcPts val="0"/>
                        </a:spcAft>
                      </a:pPr>
                      <a:r>
                        <a:rPr lang="zh-CN" sz="1400" b="1" kern="100" dirty="0">
                          <a:solidFill>
                            <a:srgbClr val="002060"/>
                          </a:solidFill>
                          <a:effectLst/>
                          <a:latin typeface="黑体" pitchFamily="49" charset="-122"/>
                          <a:ea typeface="黑体" pitchFamily="49" charset="-122"/>
                        </a:rPr>
                        <a:t>（</a:t>
                      </a:r>
                      <a:r>
                        <a:rPr lang="en-US" sz="1400" b="1" kern="100" dirty="0">
                          <a:solidFill>
                            <a:srgbClr val="002060"/>
                          </a:solidFill>
                          <a:effectLst/>
                          <a:latin typeface="黑体" pitchFamily="49" charset="-122"/>
                          <a:ea typeface="黑体" pitchFamily="49" charset="-122"/>
                        </a:rPr>
                        <a:t>2</a:t>
                      </a:r>
                      <a:r>
                        <a:rPr lang="zh-CN" sz="1400" b="1" kern="100" dirty="0">
                          <a:solidFill>
                            <a:srgbClr val="002060"/>
                          </a:solidFill>
                          <a:effectLst/>
                          <a:latin typeface="黑体" pitchFamily="49" charset="-122"/>
                          <a:ea typeface="黑体" pitchFamily="49" charset="-122"/>
                        </a:rPr>
                        <a:t>）</a:t>
                      </a:r>
                      <a:r>
                        <a:rPr lang="zh-CN" sz="1400" b="1" u="sng" kern="100" dirty="0">
                          <a:solidFill>
                            <a:srgbClr val="002060"/>
                          </a:solidFill>
                          <a:effectLst/>
                          <a:latin typeface="黑体" pitchFamily="49" charset="-122"/>
                          <a:ea typeface="黑体" pitchFamily="49" charset="-122"/>
                        </a:rPr>
                        <a:t>在现有人员胜任未来的工作有困难的情况下，组织需要通过到期或终止劳动合同、自然退休等方式，让一些员工离开组织，同时从阻止外部招聘高素质的新员工为未来新的工作需要储备足够的人才</a:t>
                      </a:r>
                      <a:endParaRPr lang="zh-CN" sz="1400" b="1" kern="100" dirty="0">
                        <a:solidFill>
                          <a:srgbClr val="002060"/>
                        </a:solidFill>
                        <a:effectLst/>
                        <a:latin typeface="黑体" pitchFamily="49" charset="-122"/>
                        <a:ea typeface="黑体" pitchFamily="49" charset="-122"/>
                      </a:endParaRPr>
                    </a:p>
                    <a:p>
                      <a:pPr algn="just">
                        <a:lnSpc>
                          <a:spcPct val="150000"/>
                        </a:lnSpc>
                        <a:spcAft>
                          <a:spcPts val="0"/>
                        </a:spcAft>
                      </a:pPr>
                      <a:r>
                        <a:rPr lang="zh-CN" sz="1400" b="1" kern="100" dirty="0">
                          <a:solidFill>
                            <a:srgbClr val="002060"/>
                          </a:solidFill>
                          <a:effectLst/>
                          <a:latin typeface="黑体" pitchFamily="49" charset="-122"/>
                          <a:ea typeface="黑体" pitchFamily="49" charset="-122"/>
                        </a:rPr>
                        <a:t>（</a:t>
                      </a:r>
                      <a:r>
                        <a:rPr lang="en-US" sz="1400" b="1" kern="100" dirty="0">
                          <a:solidFill>
                            <a:srgbClr val="002060"/>
                          </a:solidFill>
                          <a:effectLst/>
                          <a:latin typeface="黑体" pitchFamily="49" charset="-122"/>
                          <a:ea typeface="黑体" pitchFamily="49" charset="-122"/>
                        </a:rPr>
                        <a:t>3</a:t>
                      </a:r>
                      <a:r>
                        <a:rPr lang="zh-CN" sz="1400" b="1" kern="100" dirty="0">
                          <a:solidFill>
                            <a:srgbClr val="002060"/>
                          </a:solidFill>
                          <a:effectLst/>
                          <a:latin typeface="黑体" pitchFamily="49" charset="-122"/>
                          <a:ea typeface="黑体" pitchFamily="49" charset="-122"/>
                        </a:rPr>
                        <a:t>）</a:t>
                      </a:r>
                      <a:r>
                        <a:rPr lang="zh-CN" sz="1400" b="1" u="sng" kern="100" dirty="0">
                          <a:solidFill>
                            <a:srgbClr val="002060"/>
                          </a:solidFill>
                          <a:effectLst/>
                          <a:latin typeface="黑体" pitchFamily="49" charset="-122"/>
                          <a:ea typeface="黑体" pitchFamily="49" charset="-122"/>
                        </a:rPr>
                        <a:t>将技能不足的老员工逐渐替换到辅助性的工作岗位上</a:t>
                      </a:r>
                      <a:endParaRPr lang="zh-CN" sz="1400" b="1" kern="100" dirty="0">
                        <a:solidFill>
                          <a:srgbClr val="002060"/>
                        </a:solidFill>
                        <a:effectLst/>
                        <a:latin typeface="黑体" pitchFamily="49" charset="-122"/>
                        <a:ea typeface="黑体" pitchFamily="49" charset="-122"/>
                        <a:cs typeface="Times New Roman" panose="02020603050405020304" pitchFamily="18" charset="0"/>
                      </a:endParaRPr>
                    </a:p>
                  </a:txBody>
                  <a:tcPr marL="57767" marR="57767" marT="0" marB="0"/>
                </a:tc>
                <a:extLst>
                  <a:ext uri="{0D108BD9-81ED-4DB2-BD59-A6C34878D82A}">
                    <a16:rowId xmlns:a16="http://schemas.microsoft.com/office/drawing/2014/main" val="3120549488"/>
                  </a:ext>
                </a:extLst>
              </a:tr>
            </a:tbl>
          </a:graphicData>
        </a:graphic>
      </p:graphicFrame>
      <p:sp>
        <p:nvSpPr>
          <p:cNvPr id="14" name="矩形 13">
            <a:extLst>
              <a:ext uri="{FF2B5EF4-FFF2-40B4-BE49-F238E27FC236}">
                <a16:creationId xmlns:a16="http://schemas.microsoft.com/office/drawing/2014/main" id="{15CF919D-D863-4A83-BBC8-859809556CCD}"/>
              </a:ext>
            </a:extLst>
          </p:cNvPr>
          <p:cNvSpPr/>
          <p:nvPr/>
        </p:nvSpPr>
        <p:spPr>
          <a:xfrm>
            <a:off x="956052" y="790744"/>
            <a:ext cx="3379451" cy="507831"/>
          </a:xfrm>
          <a:prstGeom prst="rect">
            <a:avLst/>
          </a:prstGeom>
        </p:spPr>
        <p:txBody>
          <a:bodyPr wrap="none">
            <a:spAutoFit/>
          </a:bodyPr>
          <a:lstStyle/>
          <a:p>
            <a:pPr>
              <a:lnSpc>
                <a:spcPct val="150000"/>
              </a:lnSpc>
            </a:pP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8.</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人力资源供求平衡的基本对策</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97181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405D422-3CFF-4521-9C84-9AE6EE0256B9}"/>
              </a:ext>
            </a:extLst>
          </p:cNvPr>
          <p:cNvSpPr/>
          <p:nvPr/>
        </p:nvSpPr>
        <p:spPr>
          <a:xfrm>
            <a:off x="820586" y="614730"/>
            <a:ext cx="3440365" cy="369332"/>
          </a:xfrm>
          <a:prstGeom prst="rect">
            <a:avLst/>
          </a:prstGeom>
        </p:spPr>
        <p:txBody>
          <a:bodyPr wrap="none">
            <a:spAutoFit/>
          </a:bodyPr>
          <a:lstStyle/>
          <a:p>
            <a:r>
              <a:rPr lang="en-US" altLang="zh-CN" b="1" u="sng" kern="100" dirty="0">
                <a:solidFill>
                  <a:srgbClr val="002060"/>
                </a:solidFill>
                <a:latin typeface="黑体" pitchFamily="49" charset="-122"/>
                <a:ea typeface="黑体" pitchFamily="49" charset="-122"/>
                <a:cs typeface="Times New Roman" panose="02020603050405020304" pitchFamily="18" charset="0"/>
              </a:rPr>
              <a:t>9.</a:t>
            </a:r>
            <a:r>
              <a:rPr lang="zh-CN" altLang="zh-CN" b="1" u="sng" kern="100" dirty="0">
                <a:solidFill>
                  <a:srgbClr val="002060"/>
                </a:solidFill>
                <a:latin typeface="黑体" pitchFamily="49" charset="-122"/>
                <a:ea typeface="黑体" pitchFamily="49" charset="-122"/>
                <a:cs typeface="Times New Roman" panose="02020603050405020304" pitchFamily="18" charset="0"/>
              </a:rPr>
              <a:t>人力资源供求平衡的分析方法</a:t>
            </a:r>
            <a:endParaRPr lang="zh-CN" altLang="en-US" dirty="0">
              <a:solidFill>
                <a:srgbClr val="002060"/>
              </a:solidFill>
              <a:latin typeface="黑体" pitchFamily="49" charset="-122"/>
              <a:ea typeface="黑体" pitchFamily="49" charset="-122"/>
            </a:endParaRPr>
          </a:p>
        </p:txBody>
      </p:sp>
      <p:graphicFrame>
        <p:nvGraphicFramePr>
          <p:cNvPr id="7" name="表格 6">
            <a:extLst>
              <a:ext uri="{FF2B5EF4-FFF2-40B4-BE49-F238E27FC236}">
                <a16:creationId xmlns:a16="http://schemas.microsoft.com/office/drawing/2014/main" id="{554A0029-4AF9-4FC7-BFEF-1647706BE026}"/>
              </a:ext>
            </a:extLst>
          </p:cNvPr>
          <p:cNvGraphicFramePr>
            <a:graphicFrameLocks noGrp="1"/>
          </p:cNvGraphicFramePr>
          <p:nvPr>
            <p:extLst>
              <p:ext uri="{D42A27DB-BD31-4B8C-83A1-F6EECF244321}">
                <p14:modId xmlns:p14="http://schemas.microsoft.com/office/powerpoint/2010/main" val="2260781341"/>
              </p:ext>
            </p:extLst>
          </p:nvPr>
        </p:nvGraphicFramePr>
        <p:xfrm>
          <a:off x="907899" y="1298575"/>
          <a:ext cx="8490102" cy="2082930"/>
        </p:xfrm>
        <a:graphic>
          <a:graphicData uri="http://schemas.openxmlformats.org/drawingml/2006/table">
            <a:tbl>
              <a:tblPr>
                <a:tableStyleId>{5C22544A-7EE6-4342-B048-85BDC9FD1C3A}</a:tableStyleId>
              </a:tblPr>
              <a:tblGrid>
                <a:gridCol w="4255052">
                  <a:extLst>
                    <a:ext uri="{9D8B030D-6E8A-4147-A177-3AD203B41FA5}">
                      <a16:colId xmlns:a16="http://schemas.microsoft.com/office/drawing/2014/main" val="2582212022"/>
                    </a:ext>
                  </a:extLst>
                </a:gridCol>
                <a:gridCol w="1404684">
                  <a:extLst>
                    <a:ext uri="{9D8B030D-6E8A-4147-A177-3AD203B41FA5}">
                      <a16:colId xmlns:a16="http://schemas.microsoft.com/office/drawing/2014/main" val="4149958544"/>
                    </a:ext>
                  </a:extLst>
                </a:gridCol>
                <a:gridCol w="2830366">
                  <a:extLst>
                    <a:ext uri="{9D8B030D-6E8A-4147-A177-3AD203B41FA5}">
                      <a16:colId xmlns:a16="http://schemas.microsoft.com/office/drawing/2014/main" val="3775447786"/>
                    </a:ext>
                  </a:extLst>
                </a:gridCol>
              </a:tblGrid>
              <a:tr h="0">
                <a:tc>
                  <a:txBody>
                    <a:bodyPr/>
                    <a:lstStyle/>
                    <a:p>
                      <a:pPr algn="l">
                        <a:lnSpc>
                          <a:spcPct val="150000"/>
                        </a:lnSpc>
                        <a:spcAft>
                          <a:spcPts val="0"/>
                        </a:spcAft>
                      </a:pPr>
                      <a:r>
                        <a:rPr lang="zh-CN" sz="1800" b="1" kern="0" dirty="0">
                          <a:solidFill>
                            <a:srgbClr val="002060"/>
                          </a:solidFill>
                          <a:effectLst/>
                          <a:latin typeface="黑体" pitchFamily="49" charset="-122"/>
                          <a:ea typeface="黑体" pitchFamily="49" charset="-122"/>
                        </a:rPr>
                        <a:t>方法</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速度</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员工受伤害程度</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12054719"/>
                  </a:ext>
                </a:extLst>
              </a:tr>
              <a:tr h="0">
                <a:tc>
                  <a:txBody>
                    <a:bodyPr/>
                    <a:lstStyle/>
                    <a:p>
                      <a:pPr algn="l">
                        <a:lnSpc>
                          <a:spcPct val="150000"/>
                        </a:lnSpc>
                        <a:spcAft>
                          <a:spcPts val="0"/>
                        </a:spcAft>
                      </a:pPr>
                      <a:r>
                        <a:rPr lang="zh-CN" sz="1800" b="1" kern="0" dirty="0">
                          <a:solidFill>
                            <a:srgbClr val="002060"/>
                          </a:solidFill>
                          <a:effectLst/>
                          <a:latin typeface="黑体" pitchFamily="49" charset="-122"/>
                          <a:ea typeface="黑体" pitchFamily="49" charset="-122"/>
                        </a:rPr>
                        <a:t>裁员</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快</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高</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91185555"/>
                  </a:ext>
                </a:extLst>
              </a:tr>
              <a:tr h="0">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提前退休</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慢</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低</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54600191"/>
                  </a:ext>
                </a:extLst>
              </a:tr>
              <a:tr h="0">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雇佣临时员工或劳务派遣人员</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快</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高</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61450765"/>
                  </a:ext>
                </a:extLst>
              </a:tr>
              <a:tr h="0">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外包、离岸经营和移民</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快</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中等</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24966276"/>
                  </a:ext>
                </a:extLst>
              </a:tr>
              <a:tr h="0">
                <a:tc>
                  <a:txBody>
                    <a:bodyPr/>
                    <a:lstStyle/>
                    <a:p>
                      <a:pPr algn="l">
                        <a:lnSpc>
                          <a:spcPct val="150000"/>
                        </a:lnSpc>
                        <a:spcAft>
                          <a:spcPts val="0"/>
                        </a:spcAft>
                      </a:pPr>
                      <a:r>
                        <a:rPr lang="zh-CN" sz="1800" b="1" kern="0" dirty="0">
                          <a:solidFill>
                            <a:srgbClr val="002060"/>
                          </a:solidFill>
                          <a:effectLst/>
                          <a:latin typeface="黑体" pitchFamily="49" charset="-122"/>
                          <a:ea typeface="黑体" pitchFamily="49" charset="-122"/>
                        </a:rPr>
                        <a:t>调整薪酬和工作时数</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a:solidFill>
                            <a:srgbClr val="002060"/>
                          </a:solidFill>
                          <a:effectLst/>
                          <a:latin typeface="黑体" pitchFamily="49" charset="-122"/>
                          <a:ea typeface="黑体" pitchFamily="49" charset="-122"/>
                        </a:rPr>
                        <a:t>快</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0" dirty="0">
                          <a:solidFill>
                            <a:srgbClr val="002060"/>
                          </a:solidFill>
                          <a:effectLst/>
                          <a:latin typeface="黑体" pitchFamily="49" charset="-122"/>
                          <a:ea typeface="黑体" pitchFamily="49" charset="-122"/>
                        </a:rPr>
                        <a:t>中等</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59977476"/>
                  </a:ext>
                </a:extLst>
              </a:tr>
            </a:tbl>
          </a:graphicData>
        </a:graphic>
      </p:graphicFrame>
    </p:spTree>
    <p:extLst>
      <p:ext uri="{BB962C8B-B14F-4D97-AF65-F5344CB8AC3E}">
        <p14:creationId xmlns:p14="http://schemas.microsoft.com/office/powerpoint/2010/main" val="184552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87B10BAB-D8E5-4B85-B734-0CAE88C3DE61}"/>
              </a:ext>
            </a:extLst>
          </p:cNvPr>
          <p:cNvSpPr/>
          <p:nvPr/>
        </p:nvSpPr>
        <p:spPr>
          <a:xfrm>
            <a:off x="2971118" y="2635089"/>
            <a:ext cx="5280613" cy="769441"/>
          </a:xfrm>
          <a:prstGeom prst="rect">
            <a:avLst/>
          </a:prstGeom>
        </p:spPr>
        <p:txBody>
          <a:bodyPr wrap="none">
            <a:spAutoFit/>
          </a:bodyPr>
          <a:lstStyle/>
          <a:p>
            <a:r>
              <a:rPr lang="zh-CN" altLang="en-US" sz="4400" b="1" kern="100" dirty="0">
                <a:solidFill>
                  <a:srgbClr val="002060"/>
                </a:solidFill>
                <a:latin typeface="黑体" pitchFamily="49" charset="-122"/>
                <a:ea typeface="黑体" pitchFamily="49" charset="-122"/>
                <a:cs typeface="Times New Roman" panose="02020603050405020304" pitchFamily="18" charset="0"/>
              </a:rPr>
              <a:t>第六章    </a:t>
            </a:r>
            <a:r>
              <a:rPr lang="zh-CN" altLang="zh-CN" sz="4400" b="1" dirty="0">
                <a:solidFill>
                  <a:srgbClr val="002060"/>
                </a:solidFill>
                <a:latin typeface="黑体" pitchFamily="49" charset="-122"/>
                <a:ea typeface="黑体" pitchFamily="49" charset="-122"/>
              </a:rPr>
              <a:t>人员甄选</a:t>
            </a:r>
            <a:endParaRPr lang="zh-CN" altLang="en-US" sz="4400" dirty="0">
              <a:solidFill>
                <a:srgbClr val="002060"/>
              </a:solidFill>
              <a:latin typeface="黑体" pitchFamily="49" charset="-122"/>
              <a:ea typeface="黑体" pitchFamily="49" charset="-122"/>
            </a:endParaRPr>
          </a:p>
        </p:txBody>
      </p:sp>
    </p:spTree>
    <p:extLst>
      <p:ext uri="{BB962C8B-B14F-4D97-AF65-F5344CB8AC3E}">
        <p14:creationId xmlns:p14="http://schemas.microsoft.com/office/powerpoint/2010/main" val="158767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098" name="Picture 2" descr="C:\Users\samsung\Desktop\第二部分 导图\图第六章.png"/>
          <p:cNvPicPr>
            <a:picLocks noChangeAspect="1" noChangeArrowheads="1"/>
          </p:cNvPicPr>
          <p:nvPr/>
        </p:nvPicPr>
        <p:blipFill>
          <a:blip r:embed="rId4" cstate="print"/>
          <a:srcRect/>
          <a:stretch>
            <a:fillRect/>
          </a:stretch>
        </p:blipFill>
        <p:spPr bwMode="auto">
          <a:xfrm>
            <a:off x="1270000" y="1298575"/>
            <a:ext cx="9008533" cy="4069291"/>
          </a:xfrm>
          <a:prstGeom prst="rect">
            <a:avLst/>
          </a:prstGeom>
          <a:noFill/>
        </p:spPr>
      </p:pic>
    </p:spTree>
    <p:extLst>
      <p:ext uri="{BB962C8B-B14F-4D97-AF65-F5344CB8AC3E}">
        <p14:creationId xmlns:p14="http://schemas.microsoft.com/office/powerpoint/2010/main" val="1587671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63ABDBC-383E-48BC-8ABA-35302F3E656E}"/>
              </a:ext>
            </a:extLst>
          </p:cNvPr>
          <p:cNvSpPr/>
          <p:nvPr/>
        </p:nvSpPr>
        <p:spPr>
          <a:xfrm>
            <a:off x="958698" y="523806"/>
            <a:ext cx="2743059" cy="442878"/>
          </a:xfrm>
          <a:prstGeom prst="rect">
            <a:avLst/>
          </a:prstGeom>
        </p:spPr>
        <p:txBody>
          <a:bodyPr wrap="none">
            <a:spAutoFit/>
          </a:bodyPr>
          <a:lstStyle/>
          <a:p>
            <a:pPr>
              <a:lnSpc>
                <a:spcPct val="150000"/>
              </a:lnSpc>
            </a:pPr>
            <a:r>
              <a:rPr lang="zh-CN" altLang="en-US" b="1" u="sng" kern="100" dirty="0">
                <a:solidFill>
                  <a:srgbClr val="002060"/>
                </a:solidFill>
                <a:latin typeface="黑体" pitchFamily="49" charset="-122"/>
                <a:ea typeface="黑体" pitchFamily="49" charset="-122"/>
                <a:cs typeface="Times New Roman" panose="02020603050405020304" pitchFamily="18" charset="0"/>
              </a:rPr>
              <a:t>第一节  甄选及其有效性</a:t>
            </a:r>
            <a:endParaRPr lang="zh-CN" altLang="zh-CN" sz="1600" kern="100" dirty="0">
              <a:solidFill>
                <a:srgbClr val="002060"/>
              </a:solidFill>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17B70CB7-81F3-408B-A0C1-3B2CB374C104}"/>
              </a:ext>
            </a:extLst>
          </p:cNvPr>
          <p:cNvGraphicFramePr>
            <a:graphicFrameLocks noGrp="1"/>
          </p:cNvGraphicFramePr>
          <p:nvPr>
            <p:extLst>
              <p:ext uri="{D42A27DB-BD31-4B8C-83A1-F6EECF244321}">
                <p14:modId xmlns:p14="http://schemas.microsoft.com/office/powerpoint/2010/main" val="1912232361"/>
              </p:ext>
            </p:extLst>
          </p:nvPr>
        </p:nvGraphicFramePr>
        <p:xfrm>
          <a:off x="1040764" y="1450232"/>
          <a:ext cx="10330649" cy="758635"/>
        </p:xfrm>
        <a:graphic>
          <a:graphicData uri="http://schemas.openxmlformats.org/drawingml/2006/table">
            <a:tbl>
              <a:tblPr>
                <a:tableStyleId>{5C22544A-7EE6-4342-B048-85BDC9FD1C3A}</a:tableStyleId>
              </a:tblPr>
              <a:tblGrid>
                <a:gridCol w="10330649">
                  <a:extLst>
                    <a:ext uri="{9D8B030D-6E8A-4147-A177-3AD203B41FA5}">
                      <a16:colId xmlns:a16="http://schemas.microsoft.com/office/drawing/2014/main" val="2466363542"/>
                    </a:ext>
                  </a:extLst>
                </a:gridCol>
              </a:tblGrid>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指通过运用一定的工具和手段对招募到的求职者进行鉴别和考察，区分他们的人格特点与知识技能水平、预测他们的未来工作绩效，从而最终挑选出组织所需要的，最为恰当的职位空缺填补者的过程。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38963882"/>
                  </a:ext>
                </a:extLst>
              </a:tr>
            </a:tbl>
          </a:graphicData>
        </a:graphic>
      </p:graphicFrame>
      <p:sp>
        <p:nvSpPr>
          <p:cNvPr id="8" name="矩形 7">
            <a:extLst>
              <a:ext uri="{FF2B5EF4-FFF2-40B4-BE49-F238E27FC236}">
                <a16:creationId xmlns:a16="http://schemas.microsoft.com/office/drawing/2014/main" id="{AF694FDD-A974-4A23-8D5D-C5AEED58F290}"/>
              </a:ext>
            </a:extLst>
          </p:cNvPr>
          <p:cNvSpPr/>
          <p:nvPr/>
        </p:nvSpPr>
        <p:spPr>
          <a:xfrm>
            <a:off x="731837" y="2628921"/>
            <a:ext cx="4495512" cy="460382"/>
          </a:xfrm>
          <a:prstGeom prst="rect">
            <a:avLst/>
          </a:prstGeom>
        </p:spPr>
        <p:txBody>
          <a:bodyPr wrap="squar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甄选对组织的价值与意义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C10CF0B5-8D64-4ED5-8455-717FBE742970}"/>
              </a:ext>
            </a:extLst>
          </p:cNvPr>
          <p:cNvGraphicFramePr>
            <a:graphicFrameLocks noGrp="1"/>
          </p:cNvGraphicFramePr>
          <p:nvPr>
            <p:extLst>
              <p:ext uri="{D42A27DB-BD31-4B8C-83A1-F6EECF244321}">
                <p14:modId xmlns:p14="http://schemas.microsoft.com/office/powerpoint/2010/main" val="2765815726"/>
              </p:ext>
            </p:extLst>
          </p:nvPr>
        </p:nvGraphicFramePr>
        <p:xfrm>
          <a:off x="996021" y="3277477"/>
          <a:ext cx="10330649" cy="1170115"/>
        </p:xfrm>
        <a:graphic>
          <a:graphicData uri="http://schemas.openxmlformats.org/drawingml/2006/table">
            <a:tbl>
              <a:tblPr>
                <a:tableStyleId>{5C22544A-7EE6-4342-B048-85BDC9FD1C3A}</a:tableStyleId>
              </a:tblPr>
              <a:tblGrid>
                <a:gridCol w="10330649">
                  <a:extLst>
                    <a:ext uri="{9D8B030D-6E8A-4147-A177-3AD203B41FA5}">
                      <a16:colId xmlns:a16="http://schemas.microsoft.com/office/drawing/2014/main" val="2535033340"/>
                    </a:ext>
                  </a:extLst>
                </a:gridCol>
              </a:tblGrid>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符合企业需要的优秀员工是确保组织战略目标达成的最根本保障</a:t>
                      </a:r>
                    </a:p>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弥补甄选决策失误的代价可能极高</a:t>
                      </a:r>
                    </a:p>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甄选决策失误可能对员工本人造成伤害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38972349"/>
                  </a:ext>
                </a:extLst>
              </a:tr>
            </a:tbl>
          </a:graphicData>
        </a:graphic>
      </p:graphicFrame>
      <p:sp>
        <p:nvSpPr>
          <p:cNvPr id="14" name="矩形 13">
            <a:extLst>
              <a:ext uri="{FF2B5EF4-FFF2-40B4-BE49-F238E27FC236}">
                <a16:creationId xmlns:a16="http://schemas.microsoft.com/office/drawing/2014/main" id="{663ABDBC-383E-48BC-8ABA-35302F3E656E}"/>
              </a:ext>
            </a:extLst>
          </p:cNvPr>
          <p:cNvSpPr/>
          <p:nvPr/>
        </p:nvSpPr>
        <p:spPr>
          <a:xfrm>
            <a:off x="956099" y="957915"/>
            <a:ext cx="1813317"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人员甄选概念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40507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0" normalizeH="0" baseline="0" noProof="0" dirty="0">
                <a:ln>
                  <a:noFill/>
                </a:ln>
                <a:solidFill>
                  <a:srgbClr val="2980B9"/>
                </a:solidFill>
                <a:effectLst/>
                <a:uLnTx/>
                <a:uFillTx/>
                <a:latin typeface="华文中宋" panose="02010600040101010101" charset="-122"/>
                <a:ea typeface="华文中宋" panose="02010600040101010101" charset="-122"/>
                <a:cs typeface="+mn-cs"/>
              </a:rPr>
              <a:t>北京市丰台区成人职业技能培训学校</a:t>
            </a:r>
          </a:p>
        </p:txBody>
      </p:sp>
      <p:sp>
        <p:nvSpPr>
          <p:cNvPr id="11" name="任意多边形: 形状 10"/>
          <p:cNvSpPr/>
          <p:nvPr/>
        </p:nvSpPr>
        <p:spPr>
          <a:xfrm rot="2700000">
            <a:off x="10339062"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951539" y="252702"/>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581795" y="25333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2FF9BA4-F180-4197-B49D-242451F2AC21}"/>
              </a:ext>
            </a:extLst>
          </p:cNvPr>
          <p:cNvSpPr txBox="1"/>
          <p:nvPr/>
        </p:nvSpPr>
        <p:spPr>
          <a:xfrm>
            <a:off x="3284855" y="1556985"/>
            <a:ext cx="5520478" cy="3139321"/>
          </a:xfrm>
          <a:prstGeom prst="rect">
            <a:avLst/>
          </a:prstGeom>
          <a:noFill/>
        </p:spPr>
        <p:txBody>
          <a:bodyPr wrap="square" rtlCol="0">
            <a:spAutoFit/>
            <a:scene3d>
              <a:camera prst="orthographicFront"/>
              <a:lightRig rig="threePt" dir="t"/>
            </a:scene3d>
            <a:sp3d contourW="6350"/>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600" b="1" dirty="0">
                <a:solidFill>
                  <a:srgbClr val="002060"/>
                </a:solidFill>
                <a:latin typeface="黑体" pitchFamily="49" charset="-122"/>
                <a:ea typeface="黑体" pitchFamily="49" charset="-122"/>
              </a:rPr>
              <a:t>第二部分  </a:t>
            </a:r>
            <a:endParaRPr lang="en-US" altLang="zh-CN" sz="66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6600" b="1" dirty="0">
                <a:solidFill>
                  <a:srgbClr val="002060"/>
                </a:solidFill>
                <a:latin typeface="黑体" pitchFamily="49" charset="-122"/>
                <a:ea typeface="黑体" pitchFamily="49" charset="-122"/>
              </a:rPr>
              <a:t>人力资源管理</a:t>
            </a:r>
            <a:endParaRPr lang="en-US" altLang="zh-CN" sz="66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6600" b="1" i="0" u="none" strike="noStrike" kern="1200" cap="none" spc="0" normalizeH="0" baseline="0" noProof="0" dirty="0">
              <a:ln>
                <a:noFill/>
              </a:ln>
              <a:solidFill>
                <a:srgbClr val="002060"/>
              </a:solidFill>
              <a:effectLst/>
              <a:uLnTx/>
              <a:uFillTx/>
              <a:latin typeface="黑体" pitchFamily="49" charset="-122"/>
              <a:ea typeface="黑体"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B1575E1-6028-49E3-92D5-2CF45126AA10}"/>
              </a:ext>
            </a:extLst>
          </p:cNvPr>
          <p:cNvSpPr/>
          <p:nvPr/>
        </p:nvSpPr>
        <p:spPr>
          <a:xfrm>
            <a:off x="1109928" y="487376"/>
            <a:ext cx="2743059"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甄选的可靠性和有效性</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8C18E333-5D39-4870-BAD6-91F4D416133E}"/>
              </a:ext>
            </a:extLst>
          </p:cNvPr>
          <p:cNvGraphicFramePr>
            <a:graphicFrameLocks noGrp="1"/>
          </p:cNvGraphicFramePr>
          <p:nvPr>
            <p:extLst>
              <p:ext uri="{D42A27DB-BD31-4B8C-83A1-F6EECF244321}">
                <p14:modId xmlns:p14="http://schemas.microsoft.com/office/powerpoint/2010/main" val="2091764338"/>
              </p:ext>
            </p:extLst>
          </p:nvPr>
        </p:nvGraphicFramePr>
        <p:xfrm>
          <a:off x="692150" y="983311"/>
          <a:ext cx="10679264" cy="5345846"/>
        </p:xfrm>
        <a:graphic>
          <a:graphicData uri="http://schemas.openxmlformats.org/drawingml/2006/table">
            <a:tbl>
              <a:tblPr>
                <a:tableStyleId>{5C22544A-7EE6-4342-B048-85BDC9FD1C3A}</a:tableStyleId>
              </a:tblPr>
              <a:tblGrid>
                <a:gridCol w="1599993">
                  <a:extLst>
                    <a:ext uri="{9D8B030D-6E8A-4147-A177-3AD203B41FA5}">
                      <a16:colId xmlns:a16="http://schemas.microsoft.com/office/drawing/2014/main" val="2222110490"/>
                    </a:ext>
                  </a:extLst>
                </a:gridCol>
                <a:gridCol w="9079271">
                  <a:extLst>
                    <a:ext uri="{9D8B030D-6E8A-4147-A177-3AD203B41FA5}">
                      <a16:colId xmlns:a16="http://schemas.microsoft.com/office/drawing/2014/main" val="74852254"/>
                    </a:ext>
                  </a:extLst>
                </a:gridCol>
              </a:tblGrid>
              <a:tr h="429448">
                <a:tc rowSpan="4">
                  <a:txBody>
                    <a:bodyPr/>
                    <a:lstStyle/>
                    <a:p>
                      <a:pPr algn="l">
                        <a:lnSpc>
                          <a:spcPct val="150000"/>
                        </a:lnSpc>
                        <a:spcAft>
                          <a:spcPts val="0"/>
                        </a:spcAft>
                      </a:pPr>
                      <a:r>
                        <a:rPr lang="en-US" sz="1150" b="1" kern="0" dirty="0">
                          <a:solidFill>
                            <a:srgbClr val="002060"/>
                          </a:solidFill>
                          <a:effectLst/>
                          <a:latin typeface="黑体" panose="02010609060101010101" pitchFamily="49" charset="-122"/>
                          <a:ea typeface="黑体" panose="02010609060101010101" pitchFamily="49" charset="-122"/>
                        </a:rPr>
                        <a:t>(1)</a:t>
                      </a:r>
                      <a:r>
                        <a:rPr lang="zh-CN" sz="1150" b="1" kern="0" dirty="0">
                          <a:solidFill>
                            <a:srgbClr val="002060"/>
                          </a:solidFill>
                          <a:effectLst/>
                          <a:latin typeface="黑体" panose="02010609060101010101" pitchFamily="49" charset="-122"/>
                          <a:ea typeface="黑体" panose="02010609060101010101" pitchFamily="49" charset="-122"/>
                        </a:rPr>
                        <a:t>信度：是指一种测试手段不受随机误差干扰的程度，它反映了一个人早反复接受同一种测试或等值形式的测试时所得到的的分数的一致性</a:t>
                      </a:r>
                      <a:endParaRPr lang="zh-CN" sz="115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tc>
                  <a:txBody>
                    <a:bodyPr/>
                    <a:lstStyle/>
                    <a:p>
                      <a:pPr algn="just">
                        <a:lnSpc>
                          <a:spcPct val="150000"/>
                        </a:lnSpc>
                        <a:spcAft>
                          <a:spcPts val="0"/>
                        </a:spcAft>
                      </a:pPr>
                      <a:r>
                        <a:rPr lang="en-US" sz="1150" b="1" kern="100">
                          <a:solidFill>
                            <a:srgbClr val="002060"/>
                          </a:solidFill>
                          <a:effectLst/>
                          <a:latin typeface="黑体" panose="02010609060101010101" pitchFamily="49" charset="-122"/>
                          <a:ea typeface="黑体" panose="02010609060101010101" pitchFamily="49" charset="-122"/>
                        </a:rPr>
                        <a:t>1.</a:t>
                      </a:r>
                      <a:r>
                        <a:rPr lang="zh-CN" sz="1150" b="1" kern="100">
                          <a:solidFill>
                            <a:srgbClr val="002060"/>
                          </a:solidFill>
                          <a:effectLst/>
                          <a:latin typeface="黑体" panose="02010609060101010101" pitchFamily="49" charset="-122"/>
                          <a:ea typeface="黑体" panose="02010609060101010101" pitchFamily="49" charset="-122"/>
                        </a:rPr>
                        <a:t>重测信度：再测信度，是指同一种测试工具在不同的时间对同一群人进行多次测试所得到的的结果的一致性程度。两次测试时间间隔为半个月到半年可能比较合适。</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3103947539"/>
                  </a:ext>
                </a:extLst>
              </a:tr>
              <a:tr h="576461">
                <a:tc vMerge="1">
                  <a:txBody>
                    <a:bodyPr/>
                    <a:lstStyle/>
                    <a:p>
                      <a:endParaRPr lang="zh-CN" altLang="en-US"/>
                    </a:p>
                  </a:txBody>
                  <a:tcPr/>
                </a:tc>
                <a:tc>
                  <a:txBody>
                    <a:bodyPr/>
                    <a:lstStyle/>
                    <a:p>
                      <a:pPr algn="just">
                        <a:lnSpc>
                          <a:spcPct val="150000"/>
                        </a:lnSpc>
                        <a:spcAft>
                          <a:spcPts val="0"/>
                        </a:spcAft>
                      </a:pPr>
                      <a:r>
                        <a:rPr lang="en-US" sz="1150" b="1" kern="100">
                          <a:solidFill>
                            <a:srgbClr val="002060"/>
                          </a:solidFill>
                          <a:effectLst/>
                          <a:latin typeface="黑体" panose="02010609060101010101" pitchFamily="49" charset="-122"/>
                          <a:ea typeface="黑体" panose="02010609060101010101" pitchFamily="49" charset="-122"/>
                        </a:rPr>
                        <a:t>2.</a:t>
                      </a:r>
                      <a:r>
                        <a:rPr lang="zh-CN" sz="1150" b="1" kern="100">
                          <a:solidFill>
                            <a:srgbClr val="002060"/>
                          </a:solidFill>
                          <a:effectLst/>
                          <a:latin typeface="黑体" panose="02010609060101010101" pitchFamily="49" charset="-122"/>
                          <a:ea typeface="黑体" panose="02010609060101010101" pitchFamily="49" charset="-122"/>
                        </a:rPr>
                        <a:t>复本信度：是指在测试的结构、实际测试效果等方面与最初的测试工具基本保持一致的另一种测试工具。这种工具常常被作为测试工具的备用测验。要求确保两种测试之间具有足够的等值性，并且所测试的内容也应该是相当的。</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2597697352"/>
                  </a:ext>
                </a:extLst>
              </a:tr>
              <a:tr h="831690">
                <a:tc vMerge="1">
                  <a:txBody>
                    <a:bodyPr/>
                    <a:lstStyle/>
                    <a:p>
                      <a:endParaRPr lang="zh-CN" altLang="en-US"/>
                    </a:p>
                  </a:txBody>
                  <a:tcPr/>
                </a:tc>
                <a:tc>
                  <a:txBody>
                    <a:bodyPr/>
                    <a:lstStyle/>
                    <a:p>
                      <a:pPr algn="just">
                        <a:lnSpc>
                          <a:spcPct val="150000"/>
                        </a:lnSpc>
                        <a:spcAft>
                          <a:spcPts val="0"/>
                        </a:spcAft>
                      </a:pPr>
                      <a:r>
                        <a:rPr lang="en-US" sz="1150" b="1" kern="100">
                          <a:solidFill>
                            <a:srgbClr val="002060"/>
                          </a:solidFill>
                          <a:effectLst/>
                          <a:latin typeface="黑体" panose="02010609060101010101" pitchFamily="49" charset="-122"/>
                          <a:ea typeface="黑体" panose="02010609060101010101" pitchFamily="49" charset="-122"/>
                        </a:rPr>
                        <a:t>3.</a:t>
                      </a:r>
                      <a:r>
                        <a:rPr lang="zh-CN" sz="1150" b="1" kern="100">
                          <a:solidFill>
                            <a:srgbClr val="002060"/>
                          </a:solidFill>
                          <a:effectLst/>
                          <a:latin typeface="黑体" panose="02010609060101010101" pitchFamily="49" charset="-122"/>
                          <a:ea typeface="黑体" panose="02010609060101010101" pitchFamily="49" charset="-122"/>
                        </a:rPr>
                        <a:t>内部一致性信度：是指反映同一测试内容的各个题目之间的得分一致性程度。分为两种：分半信度和同质信度。</a:t>
                      </a:r>
                    </a:p>
                    <a:p>
                      <a:pPr algn="just">
                        <a:lnSpc>
                          <a:spcPct val="150000"/>
                        </a:lnSpc>
                        <a:spcAft>
                          <a:spcPts val="0"/>
                        </a:spcAft>
                      </a:pPr>
                      <a:r>
                        <a:rPr lang="zh-CN" sz="1150" b="1" kern="100">
                          <a:solidFill>
                            <a:srgbClr val="002060"/>
                          </a:solidFill>
                          <a:effectLst/>
                          <a:latin typeface="黑体" panose="02010609060101010101" pitchFamily="49" charset="-122"/>
                          <a:ea typeface="黑体" panose="02010609060101010101" pitchFamily="49" charset="-122"/>
                        </a:rPr>
                        <a:t>分半信度：将一个测试中包含的题目一分为二，然后考察这两个半份测试结果之间的相关关系。最常见分半的方法：根据题目排列的奇偶数顺序来划分</a:t>
                      </a:r>
                    </a:p>
                    <a:p>
                      <a:pPr algn="just">
                        <a:lnSpc>
                          <a:spcPct val="150000"/>
                        </a:lnSpc>
                        <a:spcAft>
                          <a:spcPts val="0"/>
                        </a:spcAft>
                      </a:pPr>
                      <a:r>
                        <a:rPr lang="zh-CN" sz="1150" b="1" kern="100">
                          <a:solidFill>
                            <a:srgbClr val="002060"/>
                          </a:solidFill>
                          <a:effectLst/>
                          <a:latin typeface="黑体" panose="02010609060101010101" pitchFamily="49" charset="-122"/>
                          <a:ea typeface="黑体" panose="02010609060101010101" pitchFamily="49" charset="-122"/>
                        </a:rPr>
                        <a:t>同质信度：一种测试内部的所有各个题目考察同一内容的程度。表示同质信度的系数：克伦巴赫α系数</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303156480"/>
                  </a:ext>
                </a:extLst>
              </a:tr>
              <a:tr h="590126">
                <a:tc vMerge="1">
                  <a:txBody>
                    <a:bodyPr/>
                    <a:lstStyle/>
                    <a:p>
                      <a:endParaRPr lang="zh-CN" altLang="en-US"/>
                    </a:p>
                  </a:txBody>
                  <a:tcPr/>
                </a:tc>
                <a:tc>
                  <a:txBody>
                    <a:bodyPr/>
                    <a:lstStyle/>
                    <a:p>
                      <a:pPr algn="just">
                        <a:lnSpc>
                          <a:spcPct val="150000"/>
                        </a:lnSpc>
                        <a:spcAft>
                          <a:spcPts val="0"/>
                        </a:spcAft>
                      </a:pPr>
                      <a:r>
                        <a:rPr lang="en-US" sz="1150" b="1" kern="100" dirty="0">
                          <a:solidFill>
                            <a:srgbClr val="002060"/>
                          </a:solidFill>
                          <a:effectLst/>
                          <a:latin typeface="黑体" panose="02010609060101010101" pitchFamily="49" charset="-122"/>
                          <a:ea typeface="黑体" panose="02010609060101010101" pitchFamily="49" charset="-122"/>
                        </a:rPr>
                        <a:t>4.</a:t>
                      </a:r>
                      <a:r>
                        <a:rPr lang="zh-CN" sz="1150" b="1" kern="100" dirty="0">
                          <a:solidFill>
                            <a:srgbClr val="002060"/>
                          </a:solidFill>
                          <a:effectLst/>
                          <a:latin typeface="黑体" panose="02010609060101010101" pitchFamily="49" charset="-122"/>
                          <a:ea typeface="黑体" panose="02010609060101010101" pitchFamily="49" charset="-122"/>
                        </a:rPr>
                        <a:t>评价者信度：是指不同评价者在使用同一种测试工具时所给出的分数之间的一致性程度。不同的观察者、研究者或评价者对于被测试者表现出的同样的行为或问题的回答可能会得出不一样的判断和评价，这种情况在情景模拟测试、投射测试、面试、无领导小组讨论等需要专家或评价者来打分的时候，都有可能出现。</a:t>
                      </a:r>
                      <a:endParaRPr lang="zh-CN" sz="115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3173988989"/>
                  </a:ext>
                </a:extLst>
              </a:tr>
              <a:tr h="1314820">
                <a:tc rowSpan="3">
                  <a:txBody>
                    <a:bodyPr/>
                    <a:lstStyle/>
                    <a:p>
                      <a:pPr algn="l">
                        <a:lnSpc>
                          <a:spcPct val="150000"/>
                        </a:lnSpc>
                        <a:spcAft>
                          <a:spcPts val="0"/>
                        </a:spcAft>
                      </a:pPr>
                      <a:r>
                        <a:rPr lang="en-US" sz="1150" b="1" kern="0">
                          <a:solidFill>
                            <a:srgbClr val="002060"/>
                          </a:solidFill>
                          <a:effectLst/>
                          <a:latin typeface="黑体" panose="02010609060101010101" pitchFamily="49" charset="-122"/>
                          <a:ea typeface="黑体" panose="02010609060101010101" pitchFamily="49" charset="-122"/>
                        </a:rPr>
                        <a:t>(2)</a:t>
                      </a:r>
                      <a:r>
                        <a:rPr lang="zh-CN" sz="1150" b="1" kern="0">
                          <a:solidFill>
                            <a:srgbClr val="002060"/>
                          </a:solidFill>
                          <a:effectLst/>
                          <a:latin typeface="黑体" panose="02010609060101010101" pitchFamily="49" charset="-122"/>
                          <a:ea typeface="黑体" panose="02010609060101010101" pitchFamily="49" charset="-122"/>
                        </a:rPr>
                        <a:t>效度：是指测试的有效性程度，它反映了一种测试工具对于它所要测量的内容或特质进行准确测量的程度</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tc>
                  <a:txBody>
                    <a:bodyPr/>
                    <a:lstStyle/>
                    <a:p>
                      <a:pPr algn="just">
                        <a:lnSpc>
                          <a:spcPct val="150000"/>
                        </a:lnSpc>
                        <a:spcAft>
                          <a:spcPts val="0"/>
                        </a:spcAft>
                      </a:pPr>
                      <a:r>
                        <a:rPr lang="en-US" sz="1150" b="1" kern="0">
                          <a:solidFill>
                            <a:srgbClr val="002060"/>
                          </a:solidFill>
                          <a:effectLst/>
                          <a:latin typeface="黑体" panose="02010609060101010101" pitchFamily="49" charset="-122"/>
                          <a:ea typeface="黑体" panose="02010609060101010101" pitchFamily="49" charset="-122"/>
                        </a:rPr>
                        <a:t>1.</a:t>
                      </a:r>
                      <a:r>
                        <a:rPr lang="zh-CN" sz="1150" b="1" kern="0">
                          <a:solidFill>
                            <a:srgbClr val="002060"/>
                          </a:solidFill>
                          <a:effectLst/>
                          <a:latin typeface="黑体" panose="02010609060101010101" pitchFamily="49" charset="-122"/>
                          <a:ea typeface="黑体" panose="02010609060101010101" pitchFamily="49" charset="-122"/>
                        </a:rPr>
                        <a:t>内容效度：是指一项测试内容与测试所要达到的目标之间的相关程度。</a:t>
                      </a:r>
                      <a:endParaRPr lang="zh-CN" sz="115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150" b="1" kern="0">
                          <a:solidFill>
                            <a:srgbClr val="002060"/>
                          </a:solidFill>
                          <a:effectLst/>
                          <a:latin typeface="黑体" panose="02010609060101010101" pitchFamily="49" charset="-122"/>
                          <a:ea typeface="黑体" panose="02010609060101010101" pitchFamily="49" charset="-122"/>
                        </a:rPr>
                        <a:t>具备两个条件：一、确定好想要测试的内容的范围，并且使测试中的全部项目均在此范围职内；二、测试中的项目应当是已经界定好的内容范围中具有代表性的样本。</a:t>
                      </a:r>
                      <a:endParaRPr lang="zh-CN" sz="115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150" b="1" kern="0">
                          <a:solidFill>
                            <a:srgbClr val="002060"/>
                          </a:solidFill>
                          <a:effectLst/>
                          <a:latin typeface="黑体" panose="02010609060101010101" pitchFamily="49" charset="-122"/>
                          <a:ea typeface="黑体" panose="02010609060101010101" pitchFamily="49" charset="-122"/>
                        </a:rPr>
                        <a:t>内容效度检验方法：专家判断法</a:t>
                      </a:r>
                      <a:endParaRPr lang="zh-CN" sz="115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150" b="1" kern="0">
                          <a:solidFill>
                            <a:srgbClr val="002060"/>
                          </a:solidFill>
                          <a:effectLst/>
                          <a:latin typeface="黑体" panose="02010609060101010101" pitchFamily="49" charset="-122"/>
                          <a:ea typeface="黑体" panose="02010609060101010101" pitchFamily="49" charset="-122"/>
                        </a:rPr>
                        <a:t>局限性：首先隐藏在内容效度的背后的一个基本假设：求职者在被雇佣的时候已经具备了一定的知识、技术和能力；其次由于在内容效度中主观判断的作用很大，因此必须设法将判断过程中的推测成分减至最少，最好是将评价者的评分建立在某种相对具体和可观察的行为的基础之上。</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1242135581"/>
                  </a:ext>
                </a:extLst>
              </a:tr>
              <a:tr h="366007">
                <a:tc vMerge="1">
                  <a:txBody>
                    <a:bodyPr/>
                    <a:lstStyle/>
                    <a:p>
                      <a:endParaRPr lang="zh-CN" altLang="en-US"/>
                    </a:p>
                  </a:txBody>
                  <a:tcPr/>
                </a:tc>
                <a:tc>
                  <a:txBody>
                    <a:bodyPr/>
                    <a:lstStyle/>
                    <a:p>
                      <a:pPr algn="just">
                        <a:lnSpc>
                          <a:spcPct val="150000"/>
                        </a:lnSpc>
                        <a:spcAft>
                          <a:spcPts val="0"/>
                        </a:spcAft>
                      </a:pPr>
                      <a:r>
                        <a:rPr lang="en-US" sz="1150" b="1" kern="0">
                          <a:solidFill>
                            <a:srgbClr val="002060"/>
                          </a:solidFill>
                          <a:effectLst/>
                          <a:latin typeface="黑体" panose="02010609060101010101" pitchFamily="49" charset="-122"/>
                          <a:ea typeface="黑体" panose="02010609060101010101" pitchFamily="49" charset="-122"/>
                        </a:rPr>
                        <a:t>2.</a:t>
                      </a:r>
                      <a:r>
                        <a:rPr lang="zh-CN" sz="1150" b="1" kern="0">
                          <a:solidFill>
                            <a:srgbClr val="002060"/>
                          </a:solidFill>
                          <a:effectLst/>
                          <a:latin typeface="黑体" panose="02010609060101010101" pitchFamily="49" charset="-122"/>
                          <a:ea typeface="黑体" panose="02010609060101010101" pitchFamily="49" charset="-122"/>
                        </a:rPr>
                        <a:t>效标效度：效标关联效度，是指一种测试或甄选技术对被测试者的一种或多种工作行为或工作绩效进行预测的准确程度。</a:t>
                      </a:r>
                      <a:endParaRPr lang="zh-CN" sz="115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150" b="1" kern="0">
                          <a:solidFill>
                            <a:srgbClr val="002060"/>
                          </a:solidFill>
                          <a:effectLst/>
                          <a:latin typeface="黑体" panose="02010609060101010101" pitchFamily="49" charset="-122"/>
                          <a:ea typeface="黑体" panose="02010609060101010101" pitchFamily="49" charset="-122"/>
                        </a:rPr>
                        <a:t>两种：预测效度、同时效度</a:t>
                      </a:r>
                      <a:endParaRPr lang="zh-CN" sz="115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72814222"/>
                  </a:ext>
                </a:extLst>
              </a:tr>
              <a:tr h="242785">
                <a:tc vMerge="1">
                  <a:txBody>
                    <a:bodyPr/>
                    <a:lstStyle/>
                    <a:p>
                      <a:endParaRPr lang="zh-CN" altLang="en-US"/>
                    </a:p>
                  </a:txBody>
                  <a:tcPr/>
                </a:tc>
                <a:tc>
                  <a:txBody>
                    <a:bodyPr/>
                    <a:lstStyle/>
                    <a:p>
                      <a:pPr algn="just">
                        <a:lnSpc>
                          <a:spcPct val="150000"/>
                        </a:lnSpc>
                        <a:spcAft>
                          <a:spcPts val="0"/>
                        </a:spcAft>
                      </a:pPr>
                      <a:r>
                        <a:rPr lang="en-US" sz="1150" b="1" kern="0" dirty="0">
                          <a:solidFill>
                            <a:srgbClr val="002060"/>
                          </a:solidFill>
                          <a:effectLst/>
                          <a:latin typeface="黑体" panose="02010609060101010101" pitchFamily="49" charset="-122"/>
                          <a:ea typeface="黑体" panose="02010609060101010101" pitchFamily="49" charset="-122"/>
                        </a:rPr>
                        <a:t>3.</a:t>
                      </a:r>
                      <a:r>
                        <a:rPr lang="zh-CN" sz="1150" b="1" kern="0" dirty="0">
                          <a:solidFill>
                            <a:srgbClr val="002060"/>
                          </a:solidFill>
                          <a:effectLst/>
                          <a:latin typeface="黑体" panose="02010609060101010101" pitchFamily="49" charset="-122"/>
                          <a:ea typeface="黑体" panose="02010609060101010101" pitchFamily="49" charset="-122"/>
                        </a:rPr>
                        <a:t>构想效度：是指一项测试对于某种不可观察、比较抽象的构想或特质进行测量的程度。属于存在争议的一个概念</a:t>
                      </a:r>
                      <a:endParaRPr lang="zh-CN" sz="115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2941" marR="32941" marT="0" marB="0"/>
                </a:tc>
                <a:extLst>
                  <a:ext uri="{0D108BD9-81ED-4DB2-BD59-A6C34878D82A}">
                    <a16:rowId xmlns:a16="http://schemas.microsoft.com/office/drawing/2014/main" val="3817230163"/>
                  </a:ext>
                </a:extLst>
              </a:tr>
            </a:tbl>
          </a:graphicData>
        </a:graphic>
      </p:graphicFrame>
    </p:spTree>
    <p:extLst>
      <p:ext uri="{BB962C8B-B14F-4D97-AF65-F5344CB8AC3E}">
        <p14:creationId xmlns:p14="http://schemas.microsoft.com/office/powerpoint/2010/main" val="205330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C0CFAC6-BC7D-4C54-AD26-01BFFB220F52}"/>
              </a:ext>
            </a:extLst>
          </p:cNvPr>
          <p:cNvSpPr/>
          <p:nvPr/>
        </p:nvSpPr>
        <p:spPr>
          <a:xfrm>
            <a:off x="4747554" y="605049"/>
            <a:ext cx="1348446"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4.</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心理测试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9DF7ACC4-0A06-4C66-AA3F-0D488B81AD7B}"/>
              </a:ext>
            </a:extLst>
          </p:cNvPr>
          <p:cNvGraphicFramePr>
            <a:graphicFrameLocks noGrp="1"/>
          </p:cNvGraphicFramePr>
          <p:nvPr>
            <p:extLst>
              <p:ext uri="{D42A27DB-BD31-4B8C-83A1-F6EECF244321}">
                <p14:modId xmlns:p14="http://schemas.microsoft.com/office/powerpoint/2010/main" val="937969923"/>
              </p:ext>
            </p:extLst>
          </p:nvPr>
        </p:nvGraphicFramePr>
        <p:xfrm>
          <a:off x="692150" y="1117600"/>
          <a:ext cx="10879165" cy="5314950"/>
        </p:xfrm>
        <a:graphic>
          <a:graphicData uri="http://schemas.openxmlformats.org/drawingml/2006/table">
            <a:tbl>
              <a:tblPr>
                <a:tableStyleId>{5C22544A-7EE6-4342-B048-85BDC9FD1C3A}</a:tableStyleId>
              </a:tblPr>
              <a:tblGrid>
                <a:gridCol w="904819">
                  <a:extLst>
                    <a:ext uri="{9D8B030D-6E8A-4147-A177-3AD203B41FA5}">
                      <a16:colId xmlns:a16="http://schemas.microsoft.com/office/drawing/2014/main" val="3607058850"/>
                    </a:ext>
                  </a:extLst>
                </a:gridCol>
                <a:gridCol w="1600814">
                  <a:extLst>
                    <a:ext uri="{9D8B030D-6E8A-4147-A177-3AD203B41FA5}">
                      <a16:colId xmlns:a16="http://schemas.microsoft.com/office/drawing/2014/main" val="901993373"/>
                    </a:ext>
                  </a:extLst>
                </a:gridCol>
                <a:gridCol w="8373532">
                  <a:extLst>
                    <a:ext uri="{9D8B030D-6E8A-4147-A177-3AD203B41FA5}">
                      <a16:colId xmlns:a16="http://schemas.microsoft.com/office/drawing/2014/main" val="1745306836"/>
                    </a:ext>
                  </a:extLst>
                </a:gridCol>
              </a:tblGrid>
              <a:tr h="2365170">
                <a:tc rowSpan="3">
                  <a:txBody>
                    <a:bodyPr/>
                    <a:lstStyle/>
                    <a:p>
                      <a:pPr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 </a:t>
                      </a:r>
                      <a:endParaRPr lang="zh-CN" sz="16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类型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tc>
                  <a:txBody>
                    <a:bodyPr/>
                    <a:lstStyle/>
                    <a:p>
                      <a:pPr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能力测验</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nchor="ctr"/>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能力测验的目的：测试一个人是否具有从事一项特定工作的潜在能力</a:t>
                      </a:r>
                    </a:p>
                    <a:p>
                      <a:pPr marL="342900" lvl="0" indent="-342900" algn="just">
                        <a:lnSpc>
                          <a:spcPct val="150000"/>
                        </a:lnSpc>
                        <a:spcAft>
                          <a:spcPts val="0"/>
                        </a:spcAft>
                        <a:buFont typeface="+mj-lt"/>
                        <a:buAutoNum type="arabicPeriod"/>
                      </a:pPr>
                      <a:r>
                        <a:rPr lang="zh-CN" sz="1600" b="1" kern="100" dirty="0">
                          <a:solidFill>
                            <a:srgbClr val="002060"/>
                          </a:solidFill>
                          <a:effectLst/>
                          <a:latin typeface="黑体" panose="02010609060101010101" pitchFamily="49" charset="-122"/>
                          <a:ea typeface="黑体" panose="02010609060101010101" pitchFamily="49" charset="-122"/>
                        </a:rPr>
                        <a:t>认知能力测试：是指人脑加工、储存和提取信息的能力。可以分为一般认知能力（智商）和特殊认知能力（测量一个人在从事某种特定的职业方面所具备的特殊才能）</a:t>
                      </a:r>
                      <a:endParaRPr lang="en-US" altLang="zh-CN" sz="16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a:pPr>
                      <a:r>
                        <a:rPr lang="zh-CN" sz="1600" b="1" kern="100" dirty="0">
                          <a:solidFill>
                            <a:srgbClr val="002060"/>
                          </a:solidFill>
                          <a:effectLst/>
                          <a:latin typeface="黑体" panose="02010609060101010101" pitchFamily="49" charset="-122"/>
                          <a:ea typeface="黑体" panose="02010609060101010101" pitchFamily="49" charset="-122"/>
                        </a:rPr>
                        <a:t>运动和身体能力测试：包括心理运动能力测试（是对一个人的精神运动能力或受个体意识支配的精细动作能力）和身体能力测试（七种类型测试，不仅有利于预测求职者未来可能达到的工作绩效水平，而且有利于预测出哪些人将来更有可能发生工伤或导致伤残等情况）</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extLst>
                  <a:ext uri="{0D108BD9-81ED-4DB2-BD59-A6C34878D82A}">
                    <a16:rowId xmlns:a16="http://schemas.microsoft.com/office/drawing/2014/main" val="1845156437"/>
                  </a:ext>
                </a:extLst>
              </a:tr>
              <a:tr h="1602854">
                <a:tc vMerge="1">
                  <a:txBody>
                    <a:bodyPr/>
                    <a:lstStyle/>
                    <a:p>
                      <a:endParaRPr lang="zh-CN" altLang="en-US"/>
                    </a:p>
                  </a:txBody>
                  <a:tcPr/>
                </a:tc>
                <a:tc>
                  <a:txBody>
                    <a:bodyPr/>
                    <a:lstStyle/>
                    <a:p>
                      <a:pPr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人格测验</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nchor="ctr"/>
                </a:tc>
                <a:tc>
                  <a:txBody>
                    <a:bodyPr/>
                    <a:lstStyle/>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人格测试的目的：是了解被测试者的人格特质</a:t>
                      </a: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广义：是指个体所具有的能力、兴趣、态度、气质、性格以及其他行为差异的混合体，一个人的人格特征决定了其个体行为的整体特征</a:t>
                      </a: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狭义：包括需要、动机、兴趣、态度、性格、气质、价值观、人际关系、情感等特质</a:t>
                      </a: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人格特征：整体性、动态性、稳定性</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测量方法：自陈量表法；评价量表法；投射法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extLst>
                  <a:ext uri="{0D108BD9-81ED-4DB2-BD59-A6C34878D82A}">
                    <a16:rowId xmlns:a16="http://schemas.microsoft.com/office/drawing/2014/main" val="1097961252"/>
                  </a:ext>
                </a:extLst>
              </a:tr>
              <a:tr h="383314">
                <a:tc vMerge="1">
                  <a:txBody>
                    <a:bodyPr/>
                    <a:lstStyle/>
                    <a:p>
                      <a:endParaRPr lang="zh-CN" altLang="en-US"/>
                    </a:p>
                  </a:txBody>
                  <a:tcPr/>
                </a:tc>
                <a:tc>
                  <a:txBody>
                    <a:bodyPr/>
                    <a:lstStyle/>
                    <a:p>
                      <a:pPr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职业兴趣测试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tc>
                  <a:txBody>
                    <a:bodyPr/>
                    <a:lstStyle/>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约翰霍兰德</a:t>
                      </a:r>
                    </a:p>
                    <a:p>
                      <a:pPr indent="26670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现实型、研究型、艺术型、社会型、企业型、常规型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5434" marR="55434" marT="0" marB="0"/>
                </a:tc>
                <a:extLst>
                  <a:ext uri="{0D108BD9-81ED-4DB2-BD59-A6C34878D82A}">
                    <a16:rowId xmlns:a16="http://schemas.microsoft.com/office/drawing/2014/main" val="3783965278"/>
                  </a:ext>
                </a:extLst>
              </a:tr>
            </a:tbl>
          </a:graphicData>
        </a:graphic>
      </p:graphicFrame>
      <p:sp>
        <p:nvSpPr>
          <p:cNvPr id="14" name="矩形 13">
            <a:extLst>
              <a:ext uri="{FF2B5EF4-FFF2-40B4-BE49-F238E27FC236}">
                <a16:creationId xmlns:a16="http://schemas.microsoft.com/office/drawing/2014/main" id="{1C0CFAC6-BC7D-4C54-AD26-01BFFB220F52}"/>
              </a:ext>
            </a:extLst>
          </p:cNvPr>
          <p:cNvSpPr/>
          <p:nvPr/>
        </p:nvSpPr>
        <p:spPr>
          <a:xfrm>
            <a:off x="917582" y="537316"/>
            <a:ext cx="2743059" cy="507831"/>
          </a:xfrm>
          <a:prstGeom prst="rect">
            <a:avLst/>
          </a:prstGeom>
        </p:spPr>
        <p:txBody>
          <a:bodyPr wrap="none">
            <a:spAutoFit/>
          </a:bodyPr>
          <a:lstStyle/>
          <a:p>
            <a:pPr algn="just">
              <a:lnSpc>
                <a:spcPct val="150000"/>
              </a:lnSpc>
              <a:spcAft>
                <a:spcPts val="0"/>
              </a:spcAft>
            </a:pP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第二节  甄选的主要方法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09780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E3D9253-D0F3-44FE-A419-DD5D176E18D9}"/>
              </a:ext>
            </a:extLst>
          </p:cNvPr>
          <p:cNvSpPr/>
          <p:nvPr/>
        </p:nvSpPr>
        <p:spPr>
          <a:xfrm>
            <a:off x="981280" y="535338"/>
            <a:ext cx="1348446"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itchFamily="49" charset="-122"/>
                <a:ea typeface="黑体" pitchFamily="49" charset="-122"/>
                <a:cs typeface="Times New Roman" panose="02020603050405020304" pitchFamily="18" charset="0"/>
              </a:rPr>
              <a:t>5.</a:t>
            </a:r>
            <a:r>
              <a:rPr lang="zh-CN" altLang="zh-CN" b="1" u="sng" kern="100" dirty="0">
                <a:solidFill>
                  <a:srgbClr val="993300"/>
                </a:solidFill>
                <a:latin typeface="黑体" pitchFamily="49" charset="-122"/>
                <a:ea typeface="黑体" pitchFamily="49" charset="-122"/>
                <a:cs typeface="Times New Roman" panose="02020603050405020304" pitchFamily="18" charset="0"/>
              </a:rPr>
              <a:t>成就测试</a:t>
            </a:r>
            <a:endParaRPr lang="zh-CN" altLang="zh-CN" sz="1600" kern="100" dirty="0">
              <a:effectLst/>
              <a:latin typeface="黑体" pitchFamily="49" charset="-122"/>
              <a:ea typeface="黑体"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9BD7215-EB39-4E59-9705-D639D6BA050E}"/>
              </a:ext>
            </a:extLst>
          </p:cNvPr>
          <p:cNvGraphicFramePr>
            <a:graphicFrameLocks noGrp="1"/>
          </p:cNvGraphicFramePr>
          <p:nvPr>
            <p:extLst>
              <p:ext uri="{D42A27DB-BD31-4B8C-83A1-F6EECF244321}">
                <p14:modId xmlns:p14="http://schemas.microsoft.com/office/powerpoint/2010/main" val="2358998054"/>
              </p:ext>
            </p:extLst>
          </p:nvPr>
        </p:nvGraphicFramePr>
        <p:xfrm>
          <a:off x="692150" y="1059236"/>
          <a:ext cx="10837863" cy="2340230"/>
        </p:xfrm>
        <a:graphic>
          <a:graphicData uri="http://schemas.openxmlformats.org/drawingml/2006/table">
            <a:tbl>
              <a:tblPr>
                <a:tableStyleId>{5C22544A-7EE6-4342-B048-85BDC9FD1C3A}</a:tableStyleId>
              </a:tblPr>
              <a:tblGrid>
                <a:gridCol w="901385">
                  <a:extLst>
                    <a:ext uri="{9D8B030D-6E8A-4147-A177-3AD203B41FA5}">
                      <a16:colId xmlns:a16="http://schemas.microsoft.com/office/drawing/2014/main" val="4255245659"/>
                    </a:ext>
                  </a:extLst>
                </a:gridCol>
                <a:gridCol w="1980385">
                  <a:extLst>
                    <a:ext uri="{9D8B030D-6E8A-4147-A177-3AD203B41FA5}">
                      <a16:colId xmlns:a16="http://schemas.microsoft.com/office/drawing/2014/main" val="1111348725"/>
                    </a:ext>
                  </a:extLst>
                </a:gridCol>
                <a:gridCol w="7956093">
                  <a:extLst>
                    <a:ext uri="{9D8B030D-6E8A-4147-A177-3AD203B41FA5}">
                      <a16:colId xmlns:a16="http://schemas.microsoft.com/office/drawing/2014/main" val="2496751807"/>
                    </a:ext>
                  </a:extLst>
                </a:gridCol>
              </a:tblGrid>
              <a:tr h="58420">
                <a:tc rowSpan="2">
                  <a:txBody>
                    <a:bodyPr/>
                    <a:lstStyle/>
                    <a:p>
                      <a:pPr algn="just">
                        <a:lnSpc>
                          <a:spcPct val="150000"/>
                        </a:lnSpc>
                        <a:spcAft>
                          <a:spcPts val="0"/>
                        </a:spcAft>
                      </a:pPr>
                      <a:r>
                        <a:rPr lang="en-US" sz="1800" b="1" kern="100" dirty="0">
                          <a:solidFill>
                            <a:srgbClr val="002060"/>
                          </a:solidFill>
                          <a:effectLst/>
                          <a:latin typeface="黑体" pitchFamily="49" charset="-122"/>
                          <a:ea typeface="黑体" pitchFamily="49" charset="-122"/>
                        </a:rPr>
                        <a:t> </a:t>
                      </a:r>
                      <a:endParaRPr lang="zh-CN" sz="1800" b="1" kern="100" dirty="0">
                        <a:solidFill>
                          <a:srgbClr val="002060"/>
                        </a:solidFill>
                        <a:effectLst/>
                        <a:latin typeface="黑体" pitchFamily="49" charset="-122"/>
                        <a:ea typeface="黑体" pitchFamily="49" charset="-122"/>
                      </a:endParaRPr>
                    </a:p>
                    <a:p>
                      <a:pPr algn="just">
                        <a:lnSpc>
                          <a:spcPct val="150000"/>
                        </a:lnSpc>
                        <a:spcAft>
                          <a:spcPts val="0"/>
                        </a:spcAft>
                      </a:pPr>
                      <a:r>
                        <a:rPr lang="zh-CN" sz="1800" b="1" kern="100" dirty="0">
                          <a:solidFill>
                            <a:srgbClr val="002060"/>
                          </a:solidFill>
                          <a:effectLst/>
                          <a:latin typeface="黑体" pitchFamily="49" charset="-122"/>
                          <a:ea typeface="黑体" pitchFamily="49" charset="-122"/>
                        </a:rPr>
                        <a:t>类型</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itchFamily="49" charset="-122"/>
                          <a:ea typeface="黑体" pitchFamily="49" charset="-122"/>
                        </a:rPr>
                        <a:t>1.</a:t>
                      </a:r>
                      <a:r>
                        <a:rPr lang="zh-CN" sz="1800" b="1" kern="100" dirty="0">
                          <a:solidFill>
                            <a:srgbClr val="002060"/>
                          </a:solidFill>
                          <a:effectLst/>
                          <a:latin typeface="黑体" pitchFamily="49" charset="-122"/>
                          <a:ea typeface="黑体" pitchFamily="49" charset="-122"/>
                        </a:rPr>
                        <a:t>知识测试</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a:solidFill>
                            <a:srgbClr val="002060"/>
                          </a:solidFill>
                          <a:effectLst/>
                          <a:latin typeface="黑体" pitchFamily="49" charset="-122"/>
                          <a:ea typeface="黑体" pitchFamily="49" charset="-122"/>
                        </a:rPr>
                        <a:t>考试，考察一个人在特定领域掌握的知识的广度和深度，一般以笔试的方式完成</a:t>
                      </a:r>
                    </a:p>
                    <a:p>
                      <a:pPr indent="266700" algn="just">
                        <a:lnSpc>
                          <a:spcPct val="150000"/>
                        </a:lnSpc>
                        <a:spcAft>
                          <a:spcPts val="0"/>
                        </a:spcAft>
                      </a:pPr>
                      <a:r>
                        <a:rPr lang="zh-CN" sz="1800" b="1" kern="100">
                          <a:solidFill>
                            <a:srgbClr val="002060"/>
                          </a:solidFill>
                          <a:effectLst/>
                          <a:latin typeface="黑体" pitchFamily="49" charset="-122"/>
                          <a:ea typeface="黑体" pitchFamily="49" charset="-122"/>
                        </a:rPr>
                        <a:t>三种：综合知识测试、专业知识测试、外语测试</a:t>
                      </a:r>
                      <a:endParaRPr lang="zh-CN" sz="1800" b="1" kern="10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41822209"/>
                  </a:ext>
                </a:extLst>
              </a:tr>
              <a:tr h="897890">
                <a:tc vMerge="1">
                  <a:txBody>
                    <a:bodyPr/>
                    <a:lstStyle/>
                    <a:p>
                      <a:endParaRPr lang="zh-CN" altLang="en-US"/>
                    </a:p>
                  </a:txBody>
                  <a:tcPr/>
                </a:tc>
                <a:tc>
                  <a:txBody>
                    <a:bodyPr/>
                    <a:lstStyle/>
                    <a:p>
                      <a:pPr algn="ctr">
                        <a:lnSpc>
                          <a:spcPct val="150000"/>
                        </a:lnSpc>
                        <a:spcAft>
                          <a:spcPts val="0"/>
                        </a:spcAft>
                      </a:pPr>
                      <a:r>
                        <a:rPr lang="en-US" sz="1800" b="1" kern="100" dirty="0">
                          <a:solidFill>
                            <a:srgbClr val="002060"/>
                          </a:solidFill>
                          <a:effectLst/>
                          <a:latin typeface="黑体" pitchFamily="49" charset="-122"/>
                          <a:ea typeface="黑体" pitchFamily="49" charset="-122"/>
                        </a:rPr>
                        <a:t>2.</a:t>
                      </a:r>
                      <a:r>
                        <a:rPr lang="zh-CN" sz="1800" b="1" kern="100" dirty="0">
                          <a:solidFill>
                            <a:srgbClr val="002060"/>
                          </a:solidFill>
                          <a:effectLst/>
                          <a:latin typeface="黑体" pitchFamily="49" charset="-122"/>
                          <a:ea typeface="黑体" pitchFamily="49" charset="-122"/>
                        </a:rPr>
                        <a:t>工作样本测试</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dirty="0">
                          <a:solidFill>
                            <a:srgbClr val="002060"/>
                          </a:solidFill>
                          <a:effectLst/>
                          <a:latin typeface="黑体" pitchFamily="49" charset="-122"/>
                          <a:ea typeface="黑体" pitchFamily="49" charset="-122"/>
                        </a:rPr>
                        <a:t>在一个对实际工作的一部分或全部进行模拟的环境中，让求职者实地完成某些具体的工作任务的一种测试方法</a:t>
                      </a:r>
                    </a:p>
                    <a:p>
                      <a:pPr indent="266700" algn="just">
                        <a:lnSpc>
                          <a:spcPct val="150000"/>
                        </a:lnSpc>
                        <a:spcAft>
                          <a:spcPts val="0"/>
                        </a:spcAft>
                      </a:pPr>
                      <a:r>
                        <a:rPr lang="zh-CN" sz="1800" b="1" kern="100" dirty="0">
                          <a:solidFill>
                            <a:srgbClr val="002060"/>
                          </a:solidFill>
                          <a:effectLst/>
                          <a:latin typeface="黑体" pitchFamily="49" charset="-122"/>
                          <a:ea typeface="黑体" pitchFamily="49" charset="-122"/>
                        </a:rPr>
                        <a:t>应用较为广泛</a:t>
                      </a:r>
                      <a:endParaRPr lang="zh-CN" sz="1800" b="1" kern="100" dirty="0">
                        <a:solidFill>
                          <a:srgbClr val="002060"/>
                        </a:solidFill>
                        <a:effectLst/>
                        <a:latin typeface="黑体" pitchFamily="49" charset="-122"/>
                        <a:ea typeface="黑体"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44160037"/>
                  </a:ext>
                </a:extLst>
              </a:tr>
            </a:tbl>
          </a:graphicData>
        </a:graphic>
      </p:graphicFrame>
    </p:spTree>
    <p:extLst>
      <p:ext uri="{BB962C8B-B14F-4D97-AF65-F5344CB8AC3E}">
        <p14:creationId xmlns:p14="http://schemas.microsoft.com/office/powerpoint/2010/main" val="84194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426BB95F-4002-4360-94A8-A41991C6B354}"/>
              </a:ext>
            </a:extLst>
          </p:cNvPr>
          <p:cNvSpPr/>
          <p:nvPr/>
        </p:nvSpPr>
        <p:spPr>
          <a:xfrm>
            <a:off x="692150" y="563609"/>
            <a:ext cx="1556836" cy="507831"/>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6.</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评价中心</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342C231B-1FB3-4279-95B6-1928B412A7ED}"/>
              </a:ext>
            </a:extLst>
          </p:cNvPr>
          <p:cNvGraphicFramePr>
            <a:graphicFrameLocks noGrp="1"/>
          </p:cNvGraphicFramePr>
          <p:nvPr>
            <p:extLst>
              <p:ext uri="{D42A27DB-BD31-4B8C-83A1-F6EECF244321}">
                <p14:modId xmlns:p14="http://schemas.microsoft.com/office/powerpoint/2010/main" val="3857981165"/>
              </p:ext>
            </p:extLst>
          </p:nvPr>
        </p:nvGraphicFramePr>
        <p:xfrm>
          <a:off x="692150" y="1084686"/>
          <a:ext cx="10837863" cy="5006340"/>
        </p:xfrm>
        <a:graphic>
          <a:graphicData uri="http://schemas.openxmlformats.org/drawingml/2006/table">
            <a:tbl>
              <a:tblPr>
                <a:tableStyleId>{5C22544A-7EE6-4342-B048-85BDC9FD1C3A}</a:tableStyleId>
              </a:tblPr>
              <a:tblGrid>
                <a:gridCol w="1932517">
                  <a:extLst>
                    <a:ext uri="{9D8B030D-6E8A-4147-A177-3AD203B41FA5}">
                      <a16:colId xmlns:a16="http://schemas.microsoft.com/office/drawing/2014/main" val="3184465431"/>
                    </a:ext>
                  </a:extLst>
                </a:gridCol>
                <a:gridCol w="8905346">
                  <a:extLst>
                    <a:ext uri="{9D8B030D-6E8A-4147-A177-3AD203B41FA5}">
                      <a16:colId xmlns:a16="http://schemas.microsoft.com/office/drawing/2014/main" val="2805326731"/>
                    </a:ext>
                  </a:extLst>
                </a:gridCol>
              </a:tblGrid>
              <a:tr h="2755176">
                <a:tc>
                  <a:txBody>
                    <a:bodyPr/>
                    <a:lstStyle/>
                    <a:p>
                      <a:pPr indent="266700" algn="l">
                        <a:lnSpc>
                          <a:spcPct val="150000"/>
                        </a:lnSpc>
                        <a:spcAft>
                          <a:spcPts val="0"/>
                        </a:spcAft>
                      </a:pPr>
                      <a:r>
                        <a:rPr lang="en-US" sz="1600" b="1" kern="100" dirty="0">
                          <a:solidFill>
                            <a:srgbClr val="002060"/>
                          </a:solidFill>
                          <a:effectLst/>
                          <a:latin typeface="黑体" pitchFamily="49" charset="-122"/>
                          <a:ea typeface="黑体" pitchFamily="49" charset="-122"/>
                        </a:rPr>
                        <a:t>1.</a:t>
                      </a:r>
                      <a:r>
                        <a:rPr lang="zh-CN" sz="1600" b="1" kern="100" dirty="0">
                          <a:solidFill>
                            <a:srgbClr val="002060"/>
                          </a:solidFill>
                          <a:effectLst/>
                          <a:latin typeface="黑体" pitchFamily="49" charset="-122"/>
                          <a:ea typeface="黑体" pitchFamily="49" charset="-122"/>
                        </a:rPr>
                        <a:t>形式</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3219" marR="63219" marT="0" marB="0"/>
                </a:tc>
                <a:tc>
                  <a:txBody>
                    <a:bodyPr/>
                    <a:lstStyle/>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a:t>
                      </a:r>
                      <a:r>
                        <a:rPr lang="en-US" sz="1600" b="1" kern="100" dirty="0">
                          <a:solidFill>
                            <a:srgbClr val="002060"/>
                          </a:solidFill>
                          <a:effectLst/>
                          <a:latin typeface="黑体" pitchFamily="49" charset="-122"/>
                          <a:ea typeface="黑体" pitchFamily="49" charset="-122"/>
                        </a:rPr>
                        <a:t>1</a:t>
                      </a:r>
                      <a:r>
                        <a:rPr lang="zh-CN" sz="1600" b="1" kern="100" dirty="0">
                          <a:solidFill>
                            <a:srgbClr val="002060"/>
                          </a:solidFill>
                          <a:effectLst/>
                          <a:latin typeface="黑体" pitchFamily="49" charset="-122"/>
                          <a:ea typeface="黑体" pitchFamily="49" charset="-122"/>
                        </a:rPr>
                        <a:t>）</a:t>
                      </a:r>
                      <a:r>
                        <a:rPr lang="zh-CN" sz="1600" b="1" u="sng" kern="100" dirty="0">
                          <a:solidFill>
                            <a:srgbClr val="002060"/>
                          </a:solidFill>
                          <a:effectLst/>
                          <a:latin typeface="黑体" pitchFamily="49" charset="-122"/>
                          <a:ea typeface="黑体" pitchFamily="49" charset="-122"/>
                        </a:rPr>
                        <a:t>公文筐测试</a:t>
                      </a:r>
                      <a:r>
                        <a:rPr lang="zh-CN" sz="1600" b="1" kern="100" dirty="0">
                          <a:solidFill>
                            <a:srgbClr val="002060"/>
                          </a:solidFill>
                          <a:effectLst/>
                          <a:latin typeface="黑体" pitchFamily="49" charset="-122"/>
                          <a:ea typeface="黑体" pitchFamily="49" charset="-122"/>
                        </a:rPr>
                        <a:t>：公文处理测验，是一种情景模拟测试，评价中心技术中最常用和最核心的技术之一。</a:t>
                      </a:r>
                    </a:p>
                    <a:p>
                      <a:pPr indent="266700" algn="just">
                        <a:lnSpc>
                          <a:spcPct val="150000"/>
                        </a:lnSpc>
                        <a:spcAft>
                          <a:spcPts val="0"/>
                        </a:spcAft>
                      </a:pPr>
                      <a:r>
                        <a:rPr lang="zh-CN" sz="1600" b="1" u="sng" kern="100" dirty="0">
                          <a:solidFill>
                            <a:srgbClr val="002060"/>
                          </a:solidFill>
                          <a:effectLst/>
                          <a:latin typeface="黑体" pitchFamily="49" charset="-122"/>
                          <a:ea typeface="黑体" pitchFamily="49" charset="-122"/>
                        </a:rPr>
                        <a:t>优点</a:t>
                      </a:r>
                      <a:r>
                        <a:rPr lang="zh-CN" sz="1600" b="1" kern="100" dirty="0">
                          <a:solidFill>
                            <a:srgbClr val="002060"/>
                          </a:solidFill>
                          <a:effectLst/>
                          <a:latin typeface="黑体" pitchFamily="49" charset="-122"/>
                          <a:ea typeface="黑体" pitchFamily="49" charset="-122"/>
                        </a:rPr>
                        <a:t>：适合管理人员评价，具有较高的内容效度和效标效度；操作简单；表面效度较高。</a:t>
                      </a:r>
                    </a:p>
                    <a:p>
                      <a:pPr indent="266700" algn="just">
                        <a:lnSpc>
                          <a:spcPct val="150000"/>
                        </a:lnSpc>
                        <a:spcAft>
                          <a:spcPts val="0"/>
                        </a:spcAft>
                      </a:pPr>
                      <a:r>
                        <a:rPr lang="zh-CN" sz="1600" b="1" u="sng" kern="100" dirty="0">
                          <a:solidFill>
                            <a:srgbClr val="002060"/>
                          </a:solidFill>
                          <a:effectLst/>
                          <a:latin typeface="黑体" pitchFamily="49" charset="-122"/>
                          <a:ea typeface="黑体" pitchFamily="49" charset="-122"/>
                        </a:rPr>
                        <a:t>缺点</a:t>
                      </a:r>
                      <a:r>
                        <a:rPr lang="zh-CN" sz="1600" b="1" kern="100" dirty="0">
                          <a:solidFill>
                            <a:srgbClr val="002060"/>
                          </a:solidFill>
                          <a:effectLst/>
                          <a:latin typeface="黑体" pitchFamily="49" charset="-122"/>
                          <a:ea typeface="黑体" pitchFamily="49" charset="-122"/>
                        </a:rPr>
                        <a:t>：标志成本较高；评分困难；无法考察被测者人际交往能力和团队工作能力</a:t>
                      </a:r>
                      <a:endParaRPr lang="en-US" altLang="zh-CN" sz="1600" b="1" kern="100" dirty="0">
                        <a:solidFill>
                          <a:srgbClr val="002060"/>
                        </a:solidFill>
                        <a:effectLst/>
                        <a:latin typeface="黑体" pitchFamily="49" charset="-122"/>
                        <a:ea typeface="黑体" pitchFamily="49" charset="-122"/>
                      </a:endParaRPr>
                    </a:p>
                    <a:p>
                      <a:pPr indent="266700" algn="just">
                        <a:lnSpc>
                          <a:spcPct val="150000"/>
                        </a:lnSpc>
                        <a:spcAft>
                          <a:spcPts val="0"/>
                        </a:spcAft>
                      </a:pPr>
                      <a:r>
                        <a:rPr lang="zh-CN" altLang="en-US" sz="1600" b="1" u="sng" kern="100" dirty="0">
                          <a:solidFill>
                            <a:srgbClr val="002060"/>
                          </a:solidFill>
                          <a:effectLst/>
                          <a:latin typeface="黑体" pitchFamily="49" charset="-122"/>
                          <a:ea typeface="黑体" pitchFamily="49" charset="-122"/>
                        </a:rPr>
                        <a:t>（</a:t>
                      </a:r>
                      <a:r>
                        <a:rPr lang="en-US" altLang="zh-CN" sz="1600" b="1" u="sng" kern="100" dirty="0">
                          <a:solidFill>
                            <a:srgbClr val="002060"/>
                          </a:solidFill>
                          <a:effectLst/>
                          <a:latin typeface="黑体" pitchFamily="49" charset="-122"/>
                          <a:ea typeface="黑体" pitchFamily="49" charset="-122"/>
                        </a:rPr>
                        <a:t>2</a:t>
                      </a:r>
                      <a:r>
                        <a:rPr lang="zh-CN" altLang="en-US" sz="1600" b="1" u="sng" kern="100" dirty="0">
                          <a:solidFill>
                            <a:srgbClr val="002060"/>
                          </a:solidFill>
                          <a:effectLst/>
                          <a:latin typeface="黑体" pitchFamily="49" charset="-122"/>
                          <a:ea typeface="黑体" pitchFamily="49" charset="-122"/>
                        </a:rPr>
                        <a:t>）</a:t>
                      </a:r>
                      <a:r>
                        <a:rPr lang="zh-CN" sz="1600" b="1" u="sng" kern="100" dirty="0">
                          <a:solidFill>
                            <a:srgbClr val="002060"/>
                          </a:solidFill>
                          <a:effectLst/>
                          <a:latin typeface="黑体" pitchFamily="49" charset="-122"/>
                          <a:ea typeface="黑体" pitchFamily="49" charset="-122"/>
                        </a:rPr>
                        <a:t>无领导小组讨论</a:t>
                      </a:r>
                      <a:r>
                        <a:rPr lang="zh-CN" sz="1600" b="1" kern="100" dirty="0">
                          <a:solidFill>
                            <a:srgbClr val="002060"/>
                          </a:solidFill>
                          <a:effectLst/>
                          <a:latin typeface="黑体" pitchFamily="49" charset="-122"/>
                          <a:ea typeface="黑体" pitchFamily="49" charset="-122"/>
                        </a:rPr>
                        <a:t>：情景模拟测试的一种，考察的是组织协调能力、口头表达能力、说服能力、领导能力、人际交往能力、自信程度、进取心、情绪稳定性、反应灵活性等个性特点</a:t>
                      </a:r>
                    </a:p>
                    <a:p>
                      <a:pPr indent="266700" algn="just">
                        <a:lnSpc>
                          <a:spcPct val="150000"/>
                        </a:lnSpc>
                        <a:spcAft>
                          <a:spcPts val="0"/>
                        </a:spcAft>
                      </a:pPr>
                      <a:r>
                        <a:rPr lang="zh-CN" sz="1600" b="1" u="sng" kern="100" dirty="0">
                          <a:solidFill>
                            <a:srgbClr val="002060"/>
                          </a:solidFill>
                          <a:effectLst/>
                          <a:latin typeface="黑体" pitchFamily="49" charset="-122"/>
                          <a:ea typeface="黑体" pitchFamily="49" charset="-122"/>
                        </a:rPr>
                        <a:t>试题的类型：</a:t>
                      </a:r>
                      <a:r>
                        <a:rPr lang="zh-CN" sz="1600" b="1" kern="100" dirty="0">
                          <a:solidFill>
                            <a:srgbClr val="002060"/>
                          </a:solidFill>
                          <a:effectLst/>
                          <a:latin typeface="黑体" pitchFamily="49" charset="-122"/>
                          <a:ea typeface="黑体" pitchFamily="49" charset="-122"/>
                        </a:rPr>
                        <a:t>开放式、两难性、多项选择、资源争夺</a:t>
                      </a:r>
                    </a:p>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a:t>
                      </a:r>
                      <a:r>
                        <a:rPr lang="en-US" sz="1600" b="1" kern="100" dirty="0">
                          <a:solidFill>
                            <a:srgbClr val="002060"/>
                          </a:solidFill>
                          <a:effectLst/>
                          <a:latin typeface="黑体" pitchFamily="49" charset="-122"/>
                          <a:ea typeface="黑体" pitchFamily="49" charset="-122"/>
                        </a:rPr>
                        <a:t>3</a:t>
                      </a:r>
                      <a:r>
                        <a:rPr lang="zh-CN" sz="1600" b="1" kern="100" dirty="0">
                          <a:solidFill>
                            <a:srgbClr val="002060"/>
                          </a:solidFill>
                          <a:effectLst/>
                          <a:latin typeface="黑体" pitchFamily="49" charset="-122"/>
                          <a:ea typeface="黑体" pitchFamily="49" charset="-122"/>
                        </a:rPr>
                        <a:t>）</a:t>
                      </a:r>
                      <a:r>
                        <a:rPr lang="zh-CN" sz="1600" b="1" u="sng" kern="100" dirty="0">
                          <a:solidFill>
                            <a:srgbClr val="002060"/>
                          </a:solidFill>
                          <a:effectLst/>
                          <a:latin typeface="黑体" pitchFamily="49" charset="-122"/>
                          <a:ea typeface="黑体" pitchFamily="49" charset="-122"/>
                        </a:rPr>
                        <a:t>角色扮演</a:t>
                      </a:r>
                      <a:r>
                        <a:rPr lang="zh-CN" sz="1600" b="1" kern="100" dirty="0">
                          <a:solidFill>
                            <a:srgbClr val="002060"/>
                          </a:solidFill>
                          <a:effectLst/>
                          <a:latin typeface="黑体" pitchFamily="49" charset="-122"/>
                          <a:ea typeface="黑体" pitchFamily="49" charset="-122"/>
                        </a:rPr>
                        <a:t>：要求被测者扮演一位管理者或者某岗位员工，根据相关角色的经验进行相应的语言表达和行为展示。</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3219" marR="63219" marT="0" marB="0"/>
                </a:tc>
                <a:extLst>
                  <a:ext uri="{0D108BD9-81ED-4DB2-BD59-A6C34878D82A}">
                    <a16:rowId xmlns:a16="http://schemas.microsoft.com/office/drawing/2014/main" val="2420704772"/>
                  </a:ext>
                </a:extLst>
              </a:tr>
              <a:tr h="1596162">
                <a:tc>
                  <a:txBody>
                    <a:bodyPr/>
                    <a:lstStyle/>
                    <a:p>
                      <a:pPr indent="266700" algn="just">
                        <a:lnSpc>
                          <a:spcPct val="150000"/>
                        </a:lnSpc>
                        <a:spcAft>
                          <a:spcPts val="0"/>
                        </a:spcAft>
                      </a:pPr>
                      <a:r>
                        <a:rPr lang="en-US" sz="1600" b="1" kern="100">
                          <a:solidFill>
                            <a:srgbClr val="002060"/>
                          </a:solidFill>
                          <a:effectLst/>
                          <a:latin typeface="黑体" pitchFamily="49" charset="-122"/>
                          <a:ea typeface="黑体" pitchFamily="49" charset="-122"/>
                        </a:rPr>
                        <a:t>2.</a:t>
                      </a:r>
                      <a:r>
                        <a:rPr lang="zh-CN" sz="1600" b="1" kern="100">
                          <a:solidFill>
                            <a:srgbClr val="002060"/>
                          </a:solidFill>
                          <a:effectLst/>
                          <a:latin typeface="黑体" pitchFamily="49" charset="-122"/>
                          <a:ea typeface="黑体" pitchFamily="49" charset="-122"/>
                        </a:rPr>
                        <a:t>评价中心总结</a:t>
                      </a:r>
                      <a:endParaRPr lang="zh-CN" sz="1600" b="1" kern="100">
                        <a:solidFill>
                          <a:srgbClr val="002060"/>
                        </a:solidFill>
                        <a:effectLst/>
                        <a:latin typeface="黑体" pitchFamily="49" charset="-122"/>
                        <a:ea typeface="黑体" pitchFamily="49" charset="-122"/>
                        <a:cs typeface="Times New Roman" panose="02020603050405020304" pitchFamily="18" charset="0"/>
                      </a:endParaRPr>
                    </a:p>
                  </a:txBody>
                  <a:tcPr marL="63219" marR="63219" marT="0" marB="0"/>
                </a:tc>
                <a:tc>
                  <a:txBody>
                    <a:bodyPr/>
                    <a:lstStyle/>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a:t>
                      </a:r>
                      <a:r>
                        <a:rPr lang="en-US" sz="1600" b="1" kern="100" dirty="0">
                          <a:solidFill>
                            <a:srgbClr val="002060"/>
                          </a:solidFill>
                          <a:effectLst/>
                          <a:latin typeface="黑体" pitchFamily="49" charset="-122"/>
                          <a:ea typeface="黑体" pitchFamily="49" charset="-122"/>
                        </a:rPr>
                        <a:t>1</a:t>
                      </a:r>
                      <a:r>
                        <a:rPr lang="zh-CN" sz="1600" b="1" kern="100" dirty="0">
                          <a:solidFill>
                            <a:srgbClr val="002060"/>
                          </a:solidFill>
                          <a:effectLst/>
                          <a:latin typeface="黑体" pitchFamily="49" charset="-122"/>
                          <a:ea typeface="黑体" pitchFamily="49" charset="-122"/>
                        </a:rPr>
                        <a:t>）着眼于被测者的行政管理能力以及人际交往能力评价；</a:t>
                      </a:r>
                      <a:endParaRPr lang="en-US" altLang="zh-CN" sz="1600" b="1" kern="100" dirty="0">
                        <a:solidFill>
                          <a:srgbClr val="002060"/>
                        </a:solidFill>
                        <a:effectLst/>
                        <a:latin typeface="黑体" pitchFamily="49" charset="-122"/>
                        <a:ea typeface="黑体" pitchFamily="49" charset="-122"/>
                      </a:endParaRPr>
                    </a:p>
                    <a:p>
                      <a:pPr indent="266700" algn="just">
                        <a:lnSpc>
                          <a:spcPct val="150000"/>
                        </a:lnSpc>
                        <a:spcAft>
                          <a:spcPts val="0"/>
                        </a:spcAft>
                      </a:pPr>
                      <a:r>
                        <a:rPr lang="zh-CN" altLang="en-US" sz="1600" b="1" kern="100" dirty="0">
                          <a:solidFill>
                            <a:srgbClr val="002060"/>
                          </a:solidFill>
                          <a:effectLst/>
                          <a:latin typeface="黑体" pitchFamily="49" charset="-122"/>
                          <a:ea typeface="黑体" pitchFamily="49" charset="-122"/>
                        </a:rPr>
                        <a:t>（</a:t>
                      </a:r>
                      <a:r>
                        <a:rPr lang="en-US" altLang="zh-CN" sz="1600" b="1" kern="100" dirty="0">
                          <a:solidFill>
                            <a:srgbClr val="002060"/>
                          </a:solidFill>
                          <a:effectLst/>
                          <a:latin typeface="黑体" pitchFamily="49" charset="-122"/>
                          <a:ea typeface="黑体" pitchFamily="49" charset="-122"/>
                        </a:rPr>
                        <a:t>2</a:t>
                      </a:r>
                      <a:r>
                        <a:rPr lang="zh-CN" altLang="en-US" sz="1600" b="1" kern="100" dirty="0">
                          <a:solidFill>
                            <a:srgbClr val="002060"/>
                          </a:solidFill>
                          <a:effectLst/>
                          <a:latin typeface="黑体" pitchFamily="49" charset="-122"/>
                          <a:ea typeface="黑体" pitchFamily="49" charset="-122"/>
                        </a:rPr>
                        <a:t>）</a:t>
                      </a:r>
                      <a:r>
                        <a:rPr lang="zh-CN" sz="1600" b="1" u="sng" kern="100" dirty="0">
                          <a:solidFill>
                            <a:srgbClr val="002060"/>
                          </a:solidFill>
                          <a:effectLst/>
                          <a:latin typeface="黑体" pitchFamily="49" charset="-122"/>
                          <a:ea typeface="黑体" pitchFamily="49" charset="-122"/>
                        </a:rPr>
                        <a:t>衡量的技能包括领导能力、问题解决能力、人际交往能力、行政管理能力、压力承受能力；</a:t>
                      </a:r>
                      <a:endParaRPr lang="zh-CN" sz="1600" b="1" kern="100" dirty="0">
                        <a:solidFill>
                          <a:srgbClr val="002060"/>
                        </a:solidFill>
                        <a:effectLst/>
                        <a:latin typeface="黑体" pitchFamily="49" charset="-122"/>
                        <a:ea typeface="黑体" pitchFamily="49" charset="-122"/>
                      </a:endParaRPr>
                    </a:p>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a:t>
                      </a:r>
                      <a:r>
                        <a:rPr lang="en-US" sz="1600" b="1" kern="100" dirty="0">
                          <a:solidFill>
                            <a:srgbClr val="002060"/>
                          </a:solidFill>
                          <a:effectLst/>
                          <a:latin typeface="黑体" pitchFamily="49" charset="-122"/>
                          <a:ea typeface="黑体" pitchFamily="49" charset="-122"/>
                        </a:rPr>
                        <a:t>3</a:t>
                      </a:r>
                      <a:r>
                        <a:rPr lang="zh-CN" sz="1600" b="1" kern="100" dirty="0">
                          <a:solidFill>
                            <a:srgbClr val="002060"/>
                          </a:solidFill>
                          <a:effectLst/>
                          <a:latin typeface="黑体" pitchFamily="49" charset="-122"/>
                          <a:ea typeface="黑体" pitchFamily="49" charset="-122"/>
                        </a:rPr>
                        <a:t>）公文筐：领导能力、问题解决能力、行政管理能力；</a:t>
                      </a:r>
                      <a:endParaRPr lang="en-US" altLang="zh-CN" sz="1600" b="1" kern="100" dirty="0">
                        <a:solidFill>
                          <a:srgbClr val="002060"/>
                        </a:solidFill>
                        <a:effectLst/>
                        <a:latin typeface="黑体" pitchFamily="49" charset="-122"/>
                        <a:ea typeface="黑体" pitchFamily="49" charset="-122"/>
                      </a:endParaRPr>
                    </a:p>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无领导小组讨论：领导能力、问题解决能力、人际交往能力、行政管理能力、压力承受能力；</a:t>
                      </a:r>
                    </a:p>
                    <a:p>
                      <a:pPr indent="266700" algn="just">
                        <a:lnSpc>
                          <a:spcPct val="150000"/>
                        </a:lnSpc>
                        <a:spcAft>
                          <a:spcPts val="0"/>
                        </a:spcAft>
                      </a:pPr>
                      <a:r>
                        <a:rPr lang="zh-CN" sz="1600" b="1" kern="100" dirty="0">
                          <a:solidFill>
                            <a:srgbClr val="002060"/>
                          </a:solidFill>
                          <a:effectLst/>
                          <a:latin typeface="黑体" pitchFamily="49" charset="-122"/>
                          <a:ea typeface="黑体" pitchFamily="49" charset="-122"/>
                        </a:rPr>
                        <a:t>角色扮演：领导能力、问题解决能力、人际交往能力、压力承受能力。</a:t>
                      </a:r>
                      <a:endParaRPr lang="zh-CN" sz="1600" b="1" kern="100" dirty="0">
                        <a:solidFill>
                          <a:srgbClr val="002060"/>
                        </a:solidFill>
                        <a:effectLst/>
                        <a:latin typeface="黑体" pitchFamily="49" charset="-122"/>
                        <a:ea typeface="黑体" pitchFamily="49" charset="-122"/>
                        <a:cs typeface="Times New Roman" panose="02020603050405020304" pitchFamily="18" charset="0"/>
                      </a:endParaRPr>
                    </a:p>
                  </a:txBody>
                  <a:tcPr marL="63219" marR="63219" marT="0" marB="0"/>
                </a:tc>
                <a:extLst>
                  <a:ext uri="{0D108BD9-81ED-4DB2-BD59-A6C34878D82A}">
                    <a16:rowId xmlns:a16="http://schemas.microsoft.com/office/drawing/2014/main" val="3188825051"/>
                  </a:ext>
                </a:extLst>
              </a:tr>
            </a:tbl>
          </a:graphicData>
        </a:graphic>
      </p:graphicFrame>
    </p:spTree>
    <p:extLst>
      <p:ext uri="{BB962C8B-B14F-4D97-AF65-F5344CB8AC3E}">
        <p14:creationId xmlns:p14="http://schemas.microsoft.com/office/powerpoint/2010/main" val="84194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2412546-46DD-46F9-A5D2-5EA7C0403D2D}"/>
              </a:ext>
            </a:extLst>
          </p:cNvPr>
          <p:cNvSpPr/>
          <p:nvPr/>
        </p:nvSpPr>
        <p:spPr>
          <a:xfrm>
            <a:off x="1010308" y="595875"/>
            <a:ext cx="1580882"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面试的概念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CE1C181-C530-41FB-8BBD-3F8D3CBB397B}"/>
              </a:ext>
            </a:extLst>
          </p:cNvPr>
          <p:cNvGraphicFramePr>
            <a:graphicFrameLocks noGrp="1"/>
          </p:cNvGraphicFramePr>
          <p:nvPr>
            <p:extLst>
              <p:ext uri="{D42A27DB-BD31-4B8C-83A1-F6EECF244321}">
                <p14:modId xmlns:p14="http://schemas.microsoft.com/office/powerpoint/2010/main" val="2355800985"/>
              </p:ext>
            </p:extLst>
          </p:nvPr>
        </p:nvGraphicFramePr>
        <p:xfrm>
          <a:off x="1040765" y="1136709"/>
          <a:ext cx="9923722" cy="2404555"/>
        </p:xfrm>
        <a:graphic>
          <a:graphicData uri="http://schemas.openxmlformats.org/drawingml/2006/table">
            <a:tbl>
              <a:tblPr>
                <a:tableStyleId>{5C22544A-7EE6-4342-B048-85BDC9FD1C3A}</a:tableStyleId>
              </a:tblPr>
              <a:tblGrid>
                <a:gridCol w="9923722">
                  <a:extLst>
                    <a:ext uri="{9D8B030D-6E8A-4147-A177-3AD203B41FA5}">
                      <a16:colId xmlns:a16="http://schemas.microsoft.com/office/drawing/2014/main" val="2561206299"/>
                    </a:ext>
                  </a:extLst>
                </a:gridCol>
              </a:tblGrid>
              <a:tr h="988695">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面试：在特定的时间和特定的地点，发生在面试考官与被面试者之间的一种面对面的对话过程，其目的是通过分析被面试者的回答以及观察他们所作出的各种反应，考察求职者是否具备相关职位的任职资格条件，其中包括知识技能、个性特点、求职动机等</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面试：运用最广泛的人员甄选方法</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优点：简便快捷、容易操作、不需要复杂的专业测试工具和方法。</a:t>
                      </a:r>
                    </a:p>
                    <a:p>
                      <a:pPr marL="342900" lvl="0" indent="-342900" algn="just">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缺点：主观性强、机会成本较高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04084586"/>
                  </a:ext>
                </a:extLst>
              </a:tr>
            </a:tbl>
          </a:graphicData>
        </a:graphic>
      </p:graphicFrame>
    </p:spTree>
    <p:extLst>
      <p:ext uri="{BB962C8B-B14F-4D97-AF65-F5344CB8AC3E}">
        <p14:creationId xmlns:p14="http://schemas.microsoft.com/office/powerpoint/2010/main" val="115671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3C447477-4496-46FB-994A-E1FB74F292EB}"/>
              </a:ext>
            </a:extLst>
          </p:cNvPr>
          <p:cNvSpPr/>
          <p:nvPr/>
        </p:nvSpPr>
        <p:spPr>
          <a:xfrm>
            <a:off x="893558" y="559393"/>
            <a:ext cx="1348446"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面试类型</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C0C188EF-0A00-4D92-BCD5-41B67581A663}"/>
              </a:ext>
            </a:extLst>
          </p:cNvPr>
          <p:cNvGraphicFramePr>
            <a:graphicFrameLocks noGrp="1"/>
          </p:cNvGraphicFramePr>
          <p:nvPr>
            <p:extLst>
              <p:ext uri="{D42A27DB-BD31-4B8C-83A1-F6EECF244321}">
                <p14:modId xmlns:p14="http://schemas.microsoft.com/office/powerpoint/2010/main" val="1665775032"/>
              </p:ext>
            </p:extLst>
          </p:nvPr>
        </p:nvGraphicFramePr>
        <p:xfrm>
          <a:off x="893557" y="1055328"/>
          <a:ext cx="10607081" cy="5109275"/>
        </p:xfrm>
        <a:graphic>
          <a:graphicData uri="http://schemas.openxmlformats.org/drawingml/2006/table">
            <a:tbl>
              <a:tblPr>
                <a:tableStyleId>{5C22544A-7EE6-4342-B048-85BDC9FD1C3A}</a:tableStyleId>
              </a:tblPr>
              <a:tblGrid>
                <a:gridCol w="2298530">
                  <a:extLst>
                    <a:ext uri="{9D8B030D-6E8A-4147-A177-3AD203B41FA5}">
                      <a16:colId xmlns:a16="http://schemas.microsoft.com/office/drawing/2014/main" val="4120334618"/>
                    </a:ext>
                  </a:extLst>
                </a:gridCol>
                <a:gridCol w="3607859">
                  <a:extLst>
                    <a:ext uri="{9D8B030D-6E8A-4147-A177-3AD203B41FA5}">
                      <a16:colId xmlns:a16="http://schemas.microsoft.com/office/drawing/2014/main" val="3587384528"/>
                    </a:ext>
                  </a:extLst>
                </a:gridCol>
                <a:gridCol w="4700692">
                  <a:extLst>
                    <a:ext uri="{9D8B030D-6E8A-4147-A177-3AD203B41FA5}">
                      <a16:colId xmlns:a16="http://schemas.microsoft.com/office/drawing/2014/main" val="983336479"/>
                    </a:ext>
                  </a:extLst>
                </a:gridCol>
              </a:tblGrid>
              <a:tr h="5715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种类（标准化程度）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优点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96848069"/>
                  </a:ext>
                </a:extLst>
              </a:tr>
              <a:tr h="5715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非结构性面试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谈话自然顺畅</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逻辑关系清晰</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对于个性化问题深入探讨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面试所问问题的不一，公平和问题全面不能保证；</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受面试考官主观影响较大</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信度效度较低</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31364887"/>
                  </a:ext>
                </a:extLst>
              </a:tr>
              <a:tr h="99314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结构性面试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程序、内容、评分方式标准化程度高</a:t>
                      </a:r>
                    </a:p>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保证关键问题都能问到，信息不会遗漏</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降低面试考官个人的偏见</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问题事先设定好，面试考官没有发挥余地</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按照问题顺序提问使谈话不那么顺畅和自然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00116857"/>
                  </a:ext>
                </a:extLst>
              </a:tr>
              <a:tr h="22479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半结构性面试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避免任何一种单一方法的不足，结构性和灵活性相结合</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u="none" strike="noStrike"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5812093"/>
                  </a:ext>
                </a:extLst>
              </a:tr>
            </a:tbl>
          </a:graphicData>
        </a:graphic>
      </p:graphicFrame>
    </p:spTree>
    <p:extLst>
      <p:ext uri="{BB962C8B-B14F-4D97-AF65-F5344CB8AC3E}">
        <p14:creationId xmlns:p14="http://schemas.microsoft.com/office/powerpoint/2010/main" val="1039827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B71F92BC-3E24-43FA-AF03-874FCBB8EE7B}"/>
              </a:ext>
            </a:extLst>
          </p:cNvPr>
          <p:cNvSpPr/>
          <p:nvPr/>
        </p:nvSpPr>
        <p:spPr>
          <a:xfrm>
            <a:off x="928241" y="545765"/>
            <a:ext cx="1813317"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特殊面试类型</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52FDB33E-7C17-4572-9A1C-8F0C70591769}"/>
              </a:ext>
            </a:extLst>
          </p:cNvPr>
          <p:cNvGraphicFramePr>
            <a:graphicFrameLocks noGrp="1"/>
          </p:cNvGraphicFramePr>
          <p:nvPr>
            <p:extLst>
              <p:ext uri="{D42A27DB-BD31-4B8C-83A1-F6EECF244321}">
                <p14:modId xmlns:p14="http://schemas.microsoft.com/office/powerpoint/2010/main" val="3965542224"/>
              </p:ext>
            </p:extLst>
          </p:nvPr>
        </p:nvGraphicFramePr>
        <p:xfrm>
          <a:off x="979804" y="1041700"/>
          <a:ext cx="10633076" cy="4333305"/>
        </p:xfrm>
        <a:graphic>
          <a:graphicData uri="http://schemas.openxmlformats.org/drawingml/2006/table">
            <a:tbl>
              <a:tblPr>
                <a:tableStyleId>{5C22544A-7EE6-4342-B048-85BDC9FD1C3A}</a:tableStyleId>
              </a:tblPr>
              <a:tblGrid>
                <a:gridCol w="1923898">
                  <a:extLst>
                    <a:ext uri="{9D8B030D-6E8A-4147-A177-3AD203B41FA5}">
                      <a16:colId xmlns:a16="http://schemas.microsoft.com/office/drawing/2014/main" val="1942916613"/>
                    </a:ext>
                  </a:extLst>
                </a:gridCol>
                <a:gridCol w="3996966">
                  <a:extLst>
                    <a:ext uri="{9D8B030D-6E8A-4147-A177-3AD203B41FA5}">
                      <a16:colId xmlns:a16="http://schemas.microsoft.com/office/drawing/2014/main" val="4085903291"/>
                    </a:ext>
                  </a:extLst>
                </a:gridCol>
                <a:gridCol w="4712212">
                  <a:extLst>
                    <a:ext uri="{9D8B030D-6E8A-4147-A177-3AD203B41FA5}">
                      <a16:colId xmlns:a16="http://schemas.microsoft.com/office/drawing/2014/main" val="12902632"/>
                    </a:ext>
                  </a:extLst>
                </a:gridCol>
              </a:tblGrid>
              <a:tr h="5715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种类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90564723"/>
                  </a:ext>
                </a:extLst>
              </a:tr>
              <a:tr h="5715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压力面试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可以帮助面试考官了解被面试者在未来某种特定压力下是否能够达成较好的绩效</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帮助组织辨别哪些求职者属于过于敏感或承受压力较弱的人，避免雇佣无法承受适当压力的求职者</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压力面试掌控不好，面试就有可能因为过于具有侵犯性或有违一般道德规范而受到质疑甚至被起诉</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92607009"/>
                  </a:ext>
                </a:extLst>
              </a:tr>
              <a:tr h="99314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电话、视频面试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初筛的手段</a:t>
                      </a:r>
                    </a:p>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地理距离较远</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3.</a:t>
                      </a:r>
                      <a:r>
                        <a:rPr lang="zh-CN" sz="1800" b="1" kern="100" dirty="0">
                          <a:solidFill>
                            <a:srgbClr val="002060"/>
                          </a:solidFill>
                          <a:effectLst/>
                          <a:latin typeface="黑体" panose="02010609060101010101" pitchFamily="49" charset="-122"/>
                          <a:ea typeface="黑体" panose="02010609060101010101" pitchFamily="49" charset="-122"/>
                        </a:rPr>
                        <a:t>某些特殊原因</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4.</a:t>
                      </a:r>
                      <a:r>
                        <a:rPr lang="zh-CN" sz="1800" b="1" kern="100" dirty="0">
                          <a:solidFill>
                            <a:srgbClr val="002060"/>
                          </a:solidFill>
                          <a:effectLst/>
                          <a:latin typeface="黑体" panose="02010609060101010101" pitchFamily="49" charset="-122"/>
                          <a:ea typeface="黑体" panose="02010609060101010101" pitchFamily="49" charset="-122"/>
                        </a:rPr>
                        <a:t>实现可视化</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问题事先设定好，面试考官没有发挥余地</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按照问题顺序提问使谈话不那么顺畅和自然</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84777136"/>
                  </a:ext>
                </a:extLst>
              </a:tr>
            </a:tbl>
          </a:graphicData>
        </a:graphic>
      </p:graphicFrame>
    </p:spTree>
    <p:extLst>
      <p:ext uri="{BB962C8B-B14F-4D97-AF65-F5344CB8AC3E}">
        <p14:creationId xmlns:p14="http://schemas.microsoft.com/office/powerpoint/2010/main" val="160354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90CDC39-C3AC-4B38-9390-57A0E67C1672}"/>
              </a:ext>
            </a:extLst>
          </p:cNvPr>
          <p:cNvSpPr/>
          <p:nvPr/>
        </p:nvSpPr>
        <p:spPr>
          <a:xfrm>
            <a:off x="927440" y="582361"/>
            <a:ext cx="3092513"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改善面试效果的主要方法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51CB2F5A-EF8D-48EC-A7F2-3393B3C7D6C2}"/>
              </a:ext>
            </a:extLst>
          </p:cNvPr>
          <p:cNvGraphicFramePr>
            <a:graphicFrameLocks noGrp="1"/>
          </p:cNvGraphicFramePr>
          <p:nvPr>
            <p:extLst>
              <p:ext uri="{D42A27DB-BD31-4B8C-83A1-F6EECF244321}">
                <p14:modId xmlns:p14="http://schemas.microsoft.com/office/powerpoint/2010/main" val="2042800087"/>
              </p:ext>
            </p:extLst>
          </p:nvPr>
        </p:nvGraphicFramePr>
        <p:xfrm>
          <a:off x="958697" y="1055293"/>
          <a:ext cx="10266073" cy="2769045"/>
        </p:xfrm>
        <a:graphic>
          <a:graphicData uri="http://schemas.openxmlformats.org/drawingml/2006/table">
            <a:tbl>
              <a:tblPr>
                <a:tableStyleId>{5C22544A-7EE6-4342-B048-85BDC9FD1C3A}</a:tableStyleId>
              </a:tblPr>
              <a:tblGrid>
                <a:gridCol w="3171514">
                  <a:extLst>
                    <a:ext uri="{9D8B030D-6E8A-4147-A177-3AD203B41FA5}">
                      <a16:colId xmlns:a16="http://schemas.microsoft.com/office/drawing/2014/main" val="2543019876"/>
                    </a:ext>
                  </a:extLst>
                </a:gridCol>
                <a:gridCol w="7094559">
                  <a:extLst>
                    <a:ext uri="{9D8B030D-6E8A-4147-A177-3AD203B41FA5}">
                      <a16:colId xmlns:a16="http://schemas.microsoft.com/office/drawing/2014/main" val="188050356"/>
                    </a:ext>
                  </a:extLst>
                </a:gridCol>
              </a:tblGrid>
              <a:tr h="1254125">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采用情境化结构面试（行为事件面试技术）</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以过去</a:t>
                      </a:r>
                      <a:r>
                        <a:rPr lang="zh-CN" sz="1800" b="1" kern="100" dirty="0">
                          <a:solidFill>
                            <a:srgbClr val="002060"/>
                          </a:solidFill>
                          <a:effectLst/>
                          <a:latin typeface="黑体" panose="02010609060101010101" pitchFamily="49" charset="-122"/>
                          <a:ea typeface="黑体" panose="02010609060101010101" pitchFamily="49" charset="-122"/>
                        </a:rPr>
                        <a:t>的经验为依据：它要求被面试者回答他们过去的工作中遇到的某种情形，以及他们当时是如何处理的</a:t>
                      </a:r>
                    </a:p>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未来导向型：它要求被面试者回答，将来一旦遇到某种假设的情形，他们将会采取怎样的处理措施，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6790783"/>
                  </a:ext>
                </a:extLst>
              </a:tr>
              <a:tr h="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面试前做好充分准备</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系统培训面试考官</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(l)</a:t>
                      </a:r>
                      <a:r>
                        <a:rPr lang="zh-CN" sz="1800" b="1" kern="100" dirty="0">
                          <a:solidFill>
                            <a:srgbClr val="002060"/>
                          </a:solidFill>
                          <a:effectLst/>
                          <a:latin typeface="黑体" panose="02010609060101010101" pitchFamily="49" charset="-122"/>
                          <a:ea typeface="黑体" panose="02010609060101010101" pitchFamily="49" charset="-122"/>
                        </a:rPr>
                        <a:t>安排好面试所需的时间、场地、资料</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认真阅读简历材料和职位说明书，准备好相关的问题</a:t>
                      </a:r>
                    </a:p>
                    <a:p>
                      <a:pPr algn="just">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45790990"/>
                  </a:ext>
                </a:extLst>
              </a:tr>
            </a:tbl>
          </a:graphicData>
        </a:graphic>
      </p:graphicFrame>
      <p:sp>
        <p:nvSpPr>
          <p:cNvPr id="8" name="矩形 7">
            <a:extLst>
              <a:ext uri="{FF2B5EF4-FFF2-40B4-BE49-F238E27FC236}">
                <a16:creationId xmlns:a16="http://schemas.microsoft.com/office/drawing/2014/main" id="{F62DB2CF-D5BB-4FAC-9D57-B6B73C03C7E9}"/>
              </a:ext>
            </a:extLst>
          </p:cNvPr>
          <p:cNvSpPr/>
          <p:nvPr/>
        </p:nvSpPr>
        <p:spPr>
          <a:xfrm>
            <a:off x="691363" y="3957865"/>
            <a:ext cx="2432076"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11</a:t>
            </a:r>
            <a:r>
              <a:rPr lang="en-US"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履历分析的要求</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8434B738-41ED-4146-A69A-59B3C3EF0763}"/>
              </a:ext>
            </a:extLst>
          </p:cNvPr>
          <p:cNvGraphicFramePr>
            <a:graphicFrameLocks noGrp="1"/>
          </p:cNvGraphicFramePr>
          <p:nvPr>
            <p:extLst>
              <p:ext uri="{D42A27DB-BD31-4B8C-83A1-F6EECF244321}">
                <p14:modId xmlns:p14="http://schemas.microsoft.com/office/powerpoint/2010/main" val="97526065"/>
              </p:ext>
            </p:extLst>
          </p:nvPr>
        </p:nvGraphicFramePr>
        <p:xfrm>
          <a:off x="958697" y="4526358"/>
          <a:ext cx="10163732" cy="1170115"/>
        </p:xfrm>
        <a:graphic>
          <a:graphicData uri="http://schemas.openxmlformats.org/drawingml/2006/table">
            <a:tbl>
              <a:tblPr>
                <a:tableStyleId>{5C22544A-7EE6-4342-B048-85BDC9FD1C3A}</a:tableStyleId>
              </a:tblPr>
              <a:tblGrid>
                <a:gridCol w="10163732">
                  <a:extLst>
                    <a:ext uri="{9D8B030D-6E8A-4147-A177-3AD203B41FA5}">
                      <a16:colId xmlns:a16="http://schemas.microsoft.com/office/drawing/2014/main" val="1058964678"/>
                    </a:ext>
                  </a:extLst>
                </a:gridCol>
              </a:tblGrid>
              <a:tr h="90106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履历信息必须真实</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履历信息必须全面</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履历信息</a:t>
                      </a:r>
                      <a:r>
                        <a:rPr lang="zh-CN" sz="1800" b="1" kern="0" dirty="0">
                          <a:solidFill>
                            <a:srgbClr val="002060"/>
                          </a:solidFill>
                          <a:effectLst/>
                          <a:latin typeface="黑体" panose="02010609060101010101" pitchFamily="49" charset="-122"/>
                          <a:ea typeface="黑体" panose="02010609060101010101" pitchFamily="49" charset="-122"/>
                        </a:rPr>
                        <a:t>必须相关</a:t>
                      </a:r>
                      <a:r>
                        <a:rPr lang="zh-CN"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85730266"/>
                  </a:ext>
                </a:extLst>
              </a:tr>
            </a:tbl>
          </a:graphicData>
        </a:graphic>
      </p:graphicFrame>
    </p:spTree>
    <p:extLst>
      <p:ext uri="{BB962C8B-B14F-4D97-AF65-F5344CB8AC3E}">
        <p14:creationId xmlns:p14="http://schemas.microsoft.com/office/powerpoint/2010/main" val="149532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B13C18ED-92D8-40C0-8DC3-89663B6D3B94}"/>
              </a:ext>
            </a:extLst>
          </p:cNvPr>
          <p:cNvSpPr/>
          <p:nvPr/>
        </p:nvSpPr>
        <p:spPr>
          <a:xfrm>
            <a:off x="3251605" y="2269659"/>
            <a:ext cx="4429418" cy="949299"/>
          </a:xfrm>
          <a:prstGeom prst="rect">
            <a:avLst/>
          </a:prstGeom>
        </p:spPr>
        <p:txBody>
          <a:bodyPr wrap="none">
            <a:spAutoFit/>
          </a:bodyPr>
          <a:lstStyle/>
          <a:p>
            <a:pPr algn="just">
              <a:lnSpc>
                <a:spcPct val="150000"/>
              </a:lnSpc>
              <a:spcAft>
                <a:spcPts val="0"/>
              </a:spcAft>
            </a:pPr>
            <a:r>
              <a:rPr lang="zh-CN" altLang="en-US" sz="4400" b="1" kern="100" dirty="0">
                <a:solidFill>
                  <a:srgbClr val="002060"/>
                </a:solidFill>
                <a:effectLst/>
                <a:latin typeface="黑体" pitchFamily="49" charset="-122"/>
                <a:ea typeface="黑体" pitchFamily="49" charset="-122"/>
                <a:cs typeface="Times New Roman" panose="02020603050405020304" pitchFamily="18" charset="0"/>
              </a:rPr>
              <a:t>第七章</a:t>
            </a:r>
            <a:r>
              <a:rPr lang="en-US" altLang="zh-CN" sz="4400" b="1" kern="100" dirty="0">
                <a:solidFill>
                  <a:srgbClr val="002060"/>
                </a:solidFill>
                <a:effectLst/>
                <a:latin typeface="黑体" pitchFamily="49" charset="-122"/>
                <a:ea typeface="黑体" pitchFamily="49" charset="-122"/>
                <a:cs typeface="Times New Roman" panose="02020603050405020304" pitchFamily="18" charset="0"/>
              </a:rPr>
              <a:t> </a:t>
            </a:r>
            <a:r>
              <a:rPr lang="zh-CN" altLang="en-US" sz="4400" b="1" kern="100" dirty="0">
                <a:solidFill>
                  <a:srgbClr val="002060"/>
                </a:solidFill>
                <a:effectLst/>
                <a:latin typeface="黑体" pitchFamily="49" charset="-122"/>
                <a:ea typeface="黑体" pitchFamily="49" charset="-122"/>
                <a:cs typeface="Times New Roman" panose="02020603050405020304" pitchFamily="18" charset="0"/>
              </a:rPr>
              <a:t>绩效管理</a:t>
            </a:r>
            <a:endParaRPr lang="zh-CN" altLang="zh-CN" sz="4400" kern="100" dirty="0">
              <a:solidFill>
                <a:srgbClr val="002060"/>
              </a:solidFill>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70737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122" name="Picture 2" descr="C:\Users\samsung\Desktop\第二部分 导图\图第七章.png"/>
          <p:cNvPicPr>
            <a:picLocks noChangeAspect="1" noChangeArrowheads="1"/>
          </p:cNvPicPr>
          <p:nvPr/>
        </p:nvPicPr>
        <p:blipFill>
          <a:blip r:embed="rId4" cstate="print"/>
          <a:srcRect/>
          <a:stretch>
            <a:fillRect/>
          </a:stretch>
        </p:blipFill>
        <p:spPr bwMode="auto">
          <a:xfrm>
            <a:off x="1337734" y="592667"/>
            <a:ext cx="9533466" cy="5860521"/>
          </a:xfrm>
          <a:prstGeom prst="rect">
            <a:avLst/>
          </a:prstGeom>
          <a:noFill/>
        </p:spPr>
      </p:pic>
    </p:spTree>
    <p:extLst>
      <p:ext uri="{BB962C8B-B14F-4D97-AF65-F5344CB8AC3E}">
        <p14:creationId xmlns:p14="http://schemas.microsoft.com/office/powerpoint/2010/main" val="70737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C:\Users\samsung\Desktop\第二部分 导图\图第二部分.png"/>
          <p:cNvPicPr>
            <a:picLocks noChangeAspect="1" noChangeArrowheads="1"/>
          </p:cNvPicPr>
          <p:nvPr/>
        </p:nvPicPr>
        <p:blipFill>
          <a:blip r:embed="rId4" cstate="print"/>
          <a:srcRect/>
          <a:stretch>
            <a:fillRect/>
          </a:stretch>
        </p:blipFill>
        <p:spPr bwMode="auto">
          <a:xfrm>
            <a:off x="692150" y="626534"/>
            <a:ext cx="10551583" cy="582665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A9B00C7-A476-43AA-ABE4-9CC339FEDB60}"/>
              </a:ext>
            </a:extLst>
          </p:cNvPr>
          <p:cNvSpPr/>
          <p:nvPr/>
        </p:nvSpPr>
        <p:spPr>
          <a:xfrm>
            <a:off x="707720" y="487359"/>
            <a:ext cx="3477234"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绩效管理和绩效考核的关系</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770BC855-D6DF-405A-9BF8-5AE7D3A18EDF}"/>
              </a:ext>
            </a:extLst>
          </p:cNvPr>
          <p:cNvGraphicFramePr>
            <a:graphicFrameLocks noGrp="1"/>
          </p:cNvGraphicFramePr>
          <p:nvPr>
            <p:extLst>
              <p:ext uri="{D42A27DB-BD31-4B8C-83A1-F6EECF244321}">
                <p14:modId xmlns:p14="http://schemas.microsoft.com/office/powerpoint/2010/main" val="1097734425"/>
              </p:ext>
            </p:extLst>
          </p:nvPr>
        </p:nvGraphicFramePr>
        <p:xfrm>
          <a:off x="1034263" y="929964"/>
          <a:ext cx="10459872" cy="2554605"/>
        </p:xfrm>
        <a:graphic>
          <a:graphicData uri="http://schemas.openxmlformats.org/drawingml/2006/table">
            <a:tbl>
              <a:tblPr>
                <a:tableStyleId>{5C22544A-7EE6-4342-B048-85BDC9FD1C3A}</a:tableStyleId>
              </a:tblPr>
              <a:tblGrid>
                <a:gridCol w="1135359">
                  <a:extLst>
                    <a:ext uri="{9D8B030D-6E8A-4147-A177-3AD203B41FA5}">
                      <a16:colId xmlns:a16="http://schemas.microsoft.com/office/drawing/2014/main" val="3284108874"/>
                    </a:ext>
                  </a:extLst>
                </a:gridCol>
                <a:gridCol w="4072484">
                  <a:extLst>
                    <a:ext uri="{9D8B030D-6E8A-4147-A177-3AD203B41FA5}">
                      <a16:colId xmlns:a16="http://schemas.microsoft.com/office/drawing/2014/main" val="3495568440"/>
                    </a:ext>
                  </a:extLst>
                </a:gridCol>
                <a:gridCol w="5252029">
                  <a:extLst>
                    <a:ext uri="{9D8B030D-6E8A-4147-A177-3AD203B41FA5}">
                      <a16:colId xmlns:a16="http://schemas.microsoft.com/office/drawing/2014/main" val="942233189"/>
                    </a:ext>
                  </a:extLst>
                </a:gridCol>
              </a:tblGrid>
              <a:tr h="0">
                <a:tc>
                  <a:txBody>
                    <a:bodyPr/>
                    <a:lstStyle/>
                    <a:p>
                      <a:pPr indent="280670" algn="just">
                        <a:lnSpc>
                          <a:spcPct val="150000"/>
                        </a:lnSpc>
                        <a:spcAft>
                          <a:spcPts val="0"/>
                        </a:spcAft>
                      </a:pPr>
                      <a:r>
                        <a:rPr lang="en-US" sz="1700" b="1" u="none" strike="noStrike" kern="100" dirty="0">
                          <a:solidFill>
                            <a:srgbClr val="002060"/>
                          </a:solidFill>
                          <a:effectLst/>
                          <a:latin typeface="黑体" panose="02010609060101010101" pitchFamily="49" charset="-122"/>
                          <a:ea typeface="黑体" panose="02010609060101010101" pitchFamily="49" charset="-122"/>
                        </a:rPr>
                        <a:t> </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80670" algn="ctr">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绩效考核</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绩效管理</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25566120"/>
                  </a:ext>
                </a:extLst>
              </a:tr>
              <a:tr h="0">
                <a:tc>
                  <a:txBody>
                    <a:bodyPr/>
                    <a:lstStyle/>
                    <a:p>
                      <a:pPr indent="266700"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区别</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a:t>
                      </a:r>
                      <a:r>
                        <a:rPr lang="en-US" sz="1700" b="1" kern="100" dirty="0">
                          <a:solidFill>
                            <a:srgbClr val="002060"/>
                          </a:solidFill>
                          <a:effectLst/>
                          <a:latin typeface="黑体" panose="02010609060101010101" pitchFamily="49" charset="-122"/>
                          <a:ea typeface="黑体" panose="02010609060101010101" pitchFamily="49" charset="-122"/>
                        </a:rPr>
                        <a:t>1</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绩效管理中的一个环节</a:t>
                      </a:r>
                      <a:endParaRPr lang="zh-CN" sz="17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a:t>
                      </a:r>
                      <a:r>
                        <a:rPr lang="en-US" sz="1700" b="1" kern="100" dirty="0">
                          <a:solidFill>
                            <a:srgbClr val="002060"/>
                          </a:solidFill>
                          <a:effectLst/>
                          <a:latin typeface="黑体" panose="02010609060101010101" pitchFamily="49" charset="-122"/>
                          <a:ea typeface="黑体" panose="02010609060101010101" pitchFamily="49" charset="-122"/>
                        </a:rPr>
                        <a:t>2</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侧重于绩效识别、判断和评估</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a:t>
                      </a:r>
                      <a:r>
                        <a:rPr lang="en-US" sz="1700" b="1" kern="100">
                          <a:solidFill>
                            <a:srgbClr val="002060"/>
                          </a:solidFill>
                          <a:effectLst/>
                          <a:latin typeface="黑体" panose="02010609060101010101" pitchFamily="49" charset="-122"/>
                          <a:ea typeface="黑体" panose="02010609060101010101" pitchFamily="49" charset="-122"/>
                        </a:rPr>
                        <a:t>1</a:t>
                      </a:r>
                      <a:r>
                        <a:rPr lang="zh-CN" sz="1700" b="1" kern="100">
                          <a:solidFill>
                            <a:srgbClr val="002060"/>
                          </a:solidFill>
                          <a:effectLst/>
                          <a:latin typeface="黑体" panose="02010609060101010101" pitchFamily="49" charset="-122"/>
                          <a:ea typeface="黑体" panose="02010609060101010101" pitchFamily="49" charset="-122"/>
                        </a:rPr>
                        <a:t>）</a:t>
                      </a:r>
                      <a:r>
                        <a:rPr lang="zh-CN" sz="1700" b="1" u="sng" kern="100">
                          <a:solidFill>
                            <a:srgbClr val="002060"/>
                          </a:solidFill>
                          <a:effectLst/>
                          <a:latin typeface="黑体" panose="02010609060101010101" pitchFamily="49" charset="-122"/>
                          <a:ea typeface="黑体" panose="02010609060101010101" pitchFamily="49" charset="-122"/>
                        </a:rPr>
                        <a:t>它是一个完整的管理过程</a:t>
                      </a:r>
                      <a:endParaRPr lang="zh-CN" sz="170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a:t>
                      </a:r>
                      <a:r>
                        <a:rPr lang="en-US" sz="1700" b="1" kern="100">
                          <a:solidFill>
                            <a:srgbClr val="002060"/>
                          </a:solidFill>
                          <a:effectLst/>
                          <a:latin typeface="黑体" panose="02010609060101010101" pitchFamily="49" charset="-122"/>
                          <a:ea typeface="黑体" panose="02010609060101010101" pitchFamily="49" charset="-122"/>
                        </a:rPr>
                        <a:t>2</a:t>
                      </a:r>
                      <a:r>
                        <a:rPr lang="zh-CN" sz="1700" b="1" kern="100">
                          <a:solidFill>
                            <a:srgbClr val="002060"/>
                          </a:solidFill>
                          <a:effectLst/>
                          <a:latin typeface="黑体" panose="02010609060101010101" pitchFamily="49" charset="-122"/>
                          <a:ea typeface="黑体" panose="02010609060101010101" pitchFamily="49" charset="-122"/>
                        </a:rPr>
                        <a:t>）</a:t>
                      </a:r>
                      <a:r>
                        <a:rPr lang="zh-CN" sz="1700" b="1" u="sng" kern="100">
                          <a:solidFill>
                            <a:srgbClr val="002060"/>
                          </a:solidFill>
                          <a:effectLst/>
                          <a:latin typeface="黑体" panose="02010609060101010101" pitchFamily="49" charset="-122"/>
                          <a:ea typeface="黑体" panose="02010609060101010101" pitchFamily="49" charset="-122"/>
                        </a:rPr>
                        <a:t>侧重于信息的沟通和绩效的提高</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3099955"/>
                  </a:ext>
                </a:extLst>
              </a:tr>
              <a:tr h="0">
                <a:tc>
                  <a:txBody>
                    <a:bodyPr/>
                    <a:lstStyle/>
                    <a:p>
                      <a:pPr indent="266700" algn="just">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联系</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a:t>
                      </a:r>
                      <a:r>
                        <a:rPr lang="en-US" sz="1700" b="1" kern="100" dirty="0">
                          <a:solidFill>
                            <a:srgbClr val="002060"/>
                          </a:solidFill>
                          <a:effectLst/>
                          <a:latin typeface="黑体" panose="02010609060101010101" pitchFamily="49" charset="-122"/>
                          <a:ea typeface="黑体" panose="02010609060101010101" pitchFamily="49" charset="-122"/>
                        </a:rPr>
                        <a:t>1</a:t>
                      </a:r>
                      <a:r>
                        <a:rPr lang="zh-CN" sz="1700" b="1" kern="100" dirty="0">
                          <a:solidFill>
                            <a:srgbClr val="002060"/>
                          </a:solidFill>
                          <a:effectLst/>
                          <a:latin typeface="黑体" panose="02010609060101010101" pitchFamily="49" charset="-122"/>
                          <a:ea typeface="黑体" panose="02010609060101010101" pitchFamily="49" charset="-122"/>
                        </a:rPr>
                        <a:t>）绩效考核是绩效管理的重要组成部分，绩效考核的顺利实施不仅取决于评价过程本身，更取决于评价相关的整个绩效管理过程。</a:t>
                      </a:r>
                    </a:p>
                    <a:p>
                      <a:pPr indent="266700" algn="just">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a:t>
                      </a:r>
                      <a:r>
                        <a:rPr lang="en-US" sz="1700" b="1" kern="100" dirty="0">
                          <a:solidFill>
                            <a:srgbClr val="002060"/>
                          </a:solidFill>
                          <a:effectLst/>
                          <a:latin typeface="黑体" panose="02010609060101010101" pitchFamily="49" charset="-122"/>
                          <a:ea typeface="黑体" panose="02010609060101010101" pitchFamily="49" charset="-122"/>
                        </a:rPr>
                        <a:t>2</a:t>
                      </a:r>
                      <a:r>
                        <a:rPr lang="zh-CN" sz="1700" b="1" kern="100" dirty="0">
                          <a:solidFill>
                            <a:srgbClr val="002060"/>
                          </a:solidFill>
                          <a:effectLst/>
                          <a:latin typeface="黑体" panose="02010609060101010101" pitchFamily="49" charset="-122"/>
                          <a:ea typeface="黑体" panose="02010609060101010101" pitchFamily="49" charset="-122"/>
                        </a:rPr>
                        <a:t>）有效的绩效考核是对绩效管理的有力支撑，成功的绩效管理亦会推对绩效考核的顺利开展。</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427751796"/>
                  </a:ext>
                </a:extLst>
              </a:tr>
            </a:tbl>
          </a:graphicData>
        </a:graphic>
      </p:graphicFrame>
      <p:sp>
        <p:nvSpPr>
          <p:cNvPr id="8" name="矩形 7">
            <a:extLst>
              <a:ext uri="{FF2B5EF4-FFF2-40B4-BE49-F238E27FC236}">
                <a16:creationId xmlns:a16="http://schemas.microsoft.com/office/drawing/2014/main" id="{9C22173C-4E8E-4BA2-9DA1-8DF1A8A9629C}"/>
              </a:ext>
            </a:extLst>
          </p:cNvPr>
          <p:cNvSpPr/>
          <p:nvPr/>
        </p:nvSpPr>
        <p:spPr>
          <a:xfrm>
            <a:off x="1040765" y="3629641"/>
            <a:ext cx="2048959" cy="369332"/>
          </a:xfrm>
          <a:prstGeom prst="rect">
            <a:avLst/>
          </a:prstGeom>
        </p:spPr>
        <p:txBody>
          <a:bodyPr wrap="none">
            <a:spAutoFit/>
          </a:bodyPr>
          <a:lstStyle/>
          <a:p>
            <a:r>
              <a:rPr lang="en-US" altLang="zh-CN" b="1" u="sng" kern="100" dirty="0">
                <a:solidFill>
                  <a:srgbClr val="993300"/>
                </a:solidFill>
                <a:latin typeface="Times New Roman" panose="02020603050405020304" pitchFamily="18" charset="0"/>
                <a:ea typeface="宋体" panose="02010600030101010101" pitchFamily="2" charset="-122"/>
              </a:rPr>
              <a:t>2</a:t>
            </a: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绩效管理的作用</a:t>
            </a:r>
            <a:r>
              <a:rPr lang="zh-CN" altLang="zh-CN" b="1" u="sng" kern="100" dirty="0">
                <a:solidFill>
                  <a:srgbClr val="993300"/>
                </a:solidFill>
                <a:ea typeface="Times New Roman" panose="02020603050405020304" pitchFamily="18" charset="0"/>
              </a:rPr>
              <a:t> </a:t>
            </a:r>
            <a:endParaRPr lang="zh-CN" altLang="en-US" dirty="0"/>
          </a:p>
        </p:txBody>
      </p:sp>
      <p:graphicFrame>
        <p:nvGraphicFramePr>
          <p:cNvPr id="9" name="表格 8">
            <a:extLst>
              <a:ext uri="{FF2B5EF4-FFF2-40B4-BE49-F238E27FC236}">
                <a16:creationId xmlns:a16="http://schemas.microsoft.com/office/drawing/2014/main" id="{6A7D1B72-612B-462C-99E3-E6575351658C}"/>
              </a:ext>
            </a:extLst>
          </p:cNvPr>
          <p:cNvGraphicFramePr>
            <a:graphicFrameLocks noGrp="1"/>
          </p:cNvGraphicFramePr>
          <p:nvPr>
            <p:extLst>
              <p:ext uri="{D42A27DB-BD31-4B8C-83A1-F6EECF244321}">
                <p14:modId xmlns:p14="http://schemas.microsoft.com/office/powerpoint/2010/main" val="69652072"/>
              </p:ext>
            </p:extLst>
          </p:nvPr>
        </p:nvGraphicFramePr>
        <p:xfrm>
          <a:off x="1020755" y="3993930"/>
          <a:ext cx="10459872" cy="2340230"/>
        </p:xfrm>
        <a:graphic>
          <a:graphicData uri="http://schemas.openxmlformats.org/drawingml/2006/table">
            <a:tbl>
              <a:tblPr>
                <a:tableStyleId>{5C22544A-7EE6-4342-B048-85BDC9FD1C3A}</a:tableStyleId>
              </a:tblPr>
              <a:tblGrid>
                <a:gridCol w="4000132">
                  <a:extLst>
                    <a:ext uri="{9D8B030D-6E8A-4147-A177-3AD203B41FA5}">
                      <a16:colId xmlns:a16="http://schemas.microsoft.com/office/drawing/2014/main" val="377787820"/>
                    </a:ext>
                  </a:extLst>
                </a:gridCol>
                <a:gridCol w="6459740">
                  <a:extLst>
                    <a:ext uri="{9D8B030D-6E8A-4147-A177-3AD203B41FA5}">
                      <a16:colId xmlns:a16="http://schemas.microsoft.com/office/drawing/2014/main" val="129996767"/>
                    </a:ext>
                  </a:extLst>
                </a:gridCol>
              </a:tblGrid>
              <a:tr h="0">
                <a:tc>
                  <a:txBody>
                    <a:bodyPr/>
                    <a:lstStyle/>
                    <a:p>
                      <a:pPr indent="266700" algn="ctr">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在组织管理中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ctr">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在人力资源管理中</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834161199"/>
                  </a:ext>
                </a:extLst>
              </a:tr>
              <a:tr h="0">
                <a:tc>
                  <a:txBody>
                    <a:bodyPr/>
                    <a:lstStyle/>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）有助于组织内部的沟通</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）有助于管理者成本的节约</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）有助于促进员工的自我发展</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）有助于建立和谐的组织文化</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）是实现组织战略的重要手段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）为其他人力资源管理环节的有效实施提供依据。</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）可以用来评估人员招聘、员工培训等计划的执行效果。</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12562678"/>
                  </a:ext>
                </a:extLst>
              </a:tr>
            </a:tbl>
          </a:graphicData>
        </a:graphic>
      </p:graphicFrame>
    </p:spTree>
    <p:extLst>
      <p:ext uri="{BB962C8B-B14F-4D97-AF65-F5344CB8AC3E}">
        <p14:creationId xmlns:p14="http://schemas.microsoft.com/office/powerpoint/2010/main" val="1869697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79740F3C-ACCD-4BE6-974A-EB6F6BE6223A}"/>
              </a:ext>
            </a:extLst>
          </p:cNvPr>
          <p:cNvSpPr/>
          <p:nvPr/>
        </p:nvSpPr>
        <p:spPr>
          <a:xfrm>
            <a:off x="639683" y="431144"/>
            <a:ext cx="3881191" cy="460382"/>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有效绩效管理的</a:t>
            </a:r>
            <a:r>
              <a:rPr lang="zh-CN" altLang="zh-CN" b="1" u="sng" kern="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特征及影响因素</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7AB577E9-086D-4A2B-B2C1-BBD56DF340C7}"/>
              </a:ext>
            </a:extLst>
          </p:cNvPr>
          <p:cNvGraphicFramePr>
            <a:graphicFrameLocks noGrp="1"/>
          </p:cNvGraphicFramePr>
          <p:nvPr>
            <p:extLst>
              <p:ext uri="{D42A27DB-BD31-4B8C-83A1-F6EECF244321}">
                <p14:modId xmlns:p14="http://schemas.microsoft.com/office/powerpoint/2010/main" val="3198369572"/>
              </p:ext>
            </p:extLst>
          </p:nvPr>
        </p:nvGraphicFramePr>
        <p:xfrm>
          <a:off x="924484" y="871827"/>
          <a:ext cx="10446930" cy="5586350"/>
        </p:xfrm>
        <a:graphic>
          <a:graphicData uri="http://schemas.openxmlformats.org/drawingml/2006/table">
            <a:tbl>
              <a:tblPr>
                <a:tableStyleId>{5C22544A-7EE6-4342-B048-85BDC9FD1C3A}</a:tableStyleId>
              </a:tblPr>
              <a:tblGrid>
                <a:gridCol w="1816317">
                  <a:extLst>
                    <a:ext uri="{9D8B030D-6E8A-4147-A177-3AD203B41FA5}">
                      <a16:colId xmlns:a16="http://schemas.microsoft.com/office/drawing/2014/main" val="3016846485"/>
                    </a:ext>
                  </a:extLst>
                </a:gridCol>
                <a:gridCol w="8630613">
                  <a:extLst>
                    <a:ext uri="{9D8B030D-6E8A-4147-A177-3AD203B41FA5}">
                      <a16:colId xmlns:a16="http://schemas.microsoft.com/office/drawing/2014/main" val="1472894513"/>
                    </a:ext>
                  </a:extLst>
                </a:gridCol>
              </a:tblGrid>
              <a:tr h="0">
                <a:tc>
                  <a:txBody>
                    <a:bodyPr/>
                    <a:lstStyle/>
                    <a:p>
                      <a:pPr indent="266700" algn="just">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特征</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●敏感性</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0" kern="0" dirty="0">
                          <a:solidFill>
                            <a:srgbClr val="002060"/>
                          </a:solidFill>
                          <a:effectLst/>
                          <a:latin typeface="黑体" panose="02010609060101010101" pitchFamily="49" charset="-122"/>
                          <a:ea typeface="黑体" panose="02010609060101010101" pitchFamily="49" charset="-122"/>
                        </a:rPr>
                        <a:t>有效的绩效管理系统可以明确区分高绩效和低绩效员工。</a:t>
                      </a:r>
                      <a:r>
                        <a:rPr lang="en-US" sz="1800" b="0" kern="0" dirty="0">
                          <a:solidFill>
                            <a:srgbClr val="002060"/>
                          </a:solidFill>
                          <a:effectLst/>
                          <a:latin typeface="黑体" panose="02010609060101010101" pitchFamily="49" charset="-122"/>
                          <a:ea typeface="黑体" panose="02010609060101010101" pitchFamily="49" charset="-122"/>
                        </a:rPr>
                        <a:t> </a:t>
                      </a: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●可靠性</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0" kern="0" dirty="0">
                          <a:solidFill>
                            <a:srgbClr val="002060"/>
                          </a:solidFill>
                          <a:effectLst/>
                          <a:latin typeface="黑体" panose="02010609060101010101" pitchFamily="49" charset="-122"/>
                          <a:ea typeface="黑体" panose="02010609060101010101" pitchFamily="49" charset="-122"/>
                        </a:rPr>
                        <a:t>能使不同的评价者对同一个员工所做的评价基本相同。</a:t>
                      </a:r>
                      <a:endParaRPr lang="en-US" sz="1800" b="0" kern="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●准确性</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0" kern="0" dirty="0">
                          <a:solidFill>
                            <a:srgbClr val="002060"/>
                          </a:solidFill>
                          <a:effectLst/>
                          <a:latin typeface="黑体" panose="02010609060101010101" pitchFamily="49" charset="-122"/>
                          <a:ea typeface="黑体" panose="02010609060101010101" pitchFamily="49" charset="-122"/>
                        </a:rPr>
                        <a:t>是指应该把工作标准和组织目标联系起来确定绩效的好坏。</a:t>
                      </a:r>
                      <a:r>
                        <a:rPr lang="en-US" sz="1800" b="0" kern="0" dirty="0">
                          <a:solidFill>
                            <a:srgbClr val="002060"/>
                          </a:solidFill>
                          <a:effectLst/>
                          <a:latin typeface="黑体" panose="02010609060101010101" pitchFamily="49" charset="-122"/>
                          <a:ea typeface="黑体" panose="02010609060101010101" pitchFamily="49" charset="-122"/>
                        </a:rPr>
                        <a:t>   </a:t>
                      </a: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●可接受性</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0" kern="0" dirty="0">
                          <a:solidFill>
                            <a:srgbClr val="002060"/>
                          </a:solidFill>
                          <a:effectLst/>
                          <a:latin typeface="黑体" panose="02010609060101010101" pitchFamily="49" charset="-122"/>
                          <a:ea typeface="黑体" panose="02010609060101010101" pitchFamily="49" charset="-122"/>
                        </a:rPr>
                        <a:t>组织上下共同支持绩效工作，才能促使绩效管理的成功。</a:t>
                      </a:r>
                      <a:r>
                        <a:rPr lang="en-US" sz="1800" b="0" kern="0" dirty="0">
                          <a:solidFill>
                            <a:srgbClr val="002060"/>
                          </a:solidFill>
                          <a:effectLst/>
                          <a:latin typeface="黑体" panose="02010609060101010101" pitchFamily="49" charset="-122"/>
                          <a:ea typeface="黑体" panose="02010609060101010101" pitchFamily="49" charset="-122"/>
                        </a:rPr>
                        <a:t> </a:t>
                      </a: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●实用性</a:t>
                      </a:r>
                      <a:r>
                        <a:rPr lang="en-US" altLang="zh-CN" sz="1800" b="1" kern="0" dirty="0">
                          <a:solidFill>
                            <a:srgbClr val="002060"/>
                          </a:solidFill>
                          <a:effectLst/>
                          <a:latin typeface="黑体" panose="02010609060101010101" pitchFamily="49" charset="-122"/>
                          <a:ea typeface="黑体" panose="02010609060101010101" pitchFamily="49" charset="-122"/>
                        </a:rPr>
                        <a:t>-</a:t>
                      </a:r>
                      <a:r>
                        <a:rPr lang="zh-CN" altLang="en-US" sz="1800" b="0" kern="0" dirty="0">
                          <a:solidFill>
                            <a:srgbClr val="002060"/>
                          </a:solidFill>
                          <a:effectLst/>
                          <a:latin typeface="黑体" panose="02010609060101010101" pitchFamily="49" charset="-122"/>
                          <a:ea typeface="黑体" panose="02010609060101010101" pitchFamily="49" charset="-122"/>
                        </a:rPr>
                        <a:t>绩效管理体系的建立和维护成本要小于绩效管理体系带来的效益。</a:t>
                      </a:r>
                      <a:endParaRPr lang="zh-CN"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43895013"/>
                  </a:ext>
                </a:extLst>
              </a:tr>
              <a:tr h="1543050">
                <a:tc>
                  <a:txBody>
                    <a:bodyPr/>
                    <a:lstStyle/>
                    <a:p>
                      <a:pPr indent="266700" algn="just">
                        <a:lnSpc>
                          <a:spcPct val="150000"/>
                        </a:lnSpc>
                        <a:spcAft>
                          <a:spcPts val="0"/>
                        </a:spcAft>
                      </a:pPr>
                      <a:r>
                        <a:rPr lang="en-US" sz="1800" b="1" kern="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影响因素</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1</a:t>
                      </a:r>
                      <a:r>
                        <a:rPr lang="zh-CN" sz="1800" b="1" kern="0" dirty="0">
                          <a:solidFill>
                            <a:srgbClr val="002060"/>
                          </a:solidFill>
                          <a:effectLst/>
                          <a:latin typeface="黑体" panose="02010609060101010101" pitchFamily="49" charset="-122"/>
                          <a:ea typeface="黑体" panose="02010609060101010101" pitchFamily="49" charset="-122"/>
                        </a:rPr>
                        <a:t>）</a:t>
                      </a:r>
                      <a:r>
                        <a:rPr lang="zh-CN" altLang="en-US" sz="1800" b="1" kern="0" dirty="0">
                          <a:solidFill>
                            <a:srgbClr val="002060"/>
                          </a:solidFill>
                          <a:effectLst/>
                          <a:latin typeface="黑体" panose="02010609060101010101" pitchFamily="49" charset="-122"/>
                          <a:ea typeface="黑体" panose="02010609060101010101" pitchFamily="49" charset="-122"/>
                        </a:rPr>
                        <a:t>（管理者）对绩效管理的认识程度：</a:t>
                      </a:r>
                      <a:r>
                        <a:rPr lang="zh-CN" altLang="en-US" sz="1600" b="0" kern="0" dirty="0">
                          <a:solidFill>
                            <a:srgbClr val="002060"/>
                          </a:solidFill>
                          <a:effectLst/>
                          <a:latin typeface="黑体" panose="02010609060101010101" pitchFamily="49" charset="-122"/>
                          <a:ea typeface="黑体" panose="02010609060101010101" pitchFamily="49" charset="-122"/>
                        </a:rPr>
                        <a:t>是影响绩效管理效果的重要因素</a:t>
                      </a:r>
                      <a:endParaRPr lang="zh-CN" sz="1600" b="0"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2</a:t>
                      </a:r>
                      <a:r>
                        <a:rPr lang="zh-CN" sz="1800" b="1" kern="0" dirty="0">
                          <a:solidFill>
                            <a:srgbClr val="002060"/>
                          </a:solidFill>
                          <a:effectLst/>
                          <a:latin typeface="黑体" panose="02010609060101010101" pitchFamily="49" charset="-122"/>
                          <a:ea typeface="黑体" panose="02010609060101010101" pitchFamily="49" charset="-122"/>
                        </a:rPr>
                        <a:t>）高层领导支持</a:t>
                      </a:r>
                      <a:r>
                        <a:rPr lang="zh-CN" altLang="en-US" sz="1800" b="1" kern="0" dirty="0">
                          <a:solidFill>
                            <a:srgbClr val="002060"/>
                          </a:solidFill>
                          <a:effectLst/>
                          <a:latin typeface="黑体" panose="02010609060101010101" pitchFamily="49" charset="-122"/>
                          <a:ea typeface="黑体" panose="02010609060101010101" pitchFamily="49" charset="-122"/>
                        </a:rPr>
                        <a:t>：</a:t>
                      </a:r>
                      <a:r>
                        <a:rPr lang="zh-CN" altLang="en-US" sz="1600" b="0" kern="0" dirty="0">
                          <a:solidFill>
                            <a:srgbClr val="002060"/>
                          </a:solidFill>
                          <a:effectLst/>
                          <a:latin typeface="黑体" panose="02010609060101010101" pitchFamily="49" charset="-122"/>
                          <a:ea typeface="黑体" panose="02010609060101010101" pitchFamily="49" charset="-122"/>
                        </a:rPr>
                        <a:t>积极推动绩效管理的实施，给予员工必要的支持，会使绩效管理水      </a:t>
                      </a:r>
                      <a:endParaRPr lang="en-US" altLang="zh-CN" sz="1600" b="0" kern="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600" b="0" kern="0" dirty="0">
                          <a:solidFill>
                            <a:srgbClr val="002060"/>
                          </a:solidFill>
                          <a:effectLst/>
                          <a:latin typeface="黑体" panose="02010609060101010101" pitchFamily="49" charset="-122"/>
                          <a:ea typeface="黑体" panose="02010609060101010101" pitchFamily="49" charset="-122"/>
                        </a:rPr>
                        <a:t>                      </a:t>
                      </a:r>
                      <a:r>
                        <a:rPr lang="zh-CN" altLang="en-US" sz="1600" b="0" kern="0" dirty="0">
                          <a:solidFill>
                            <a:srgbClr val="002060"/>
                          </a:solidFill>
                          <a:effectLst/>
                          <a:latin typeface="黑体" panose="02010609060101010101" pitchFamily="49" charset="-122"/>
                          <a:ea typeface="黑体" panose="02010609060101010101" pitchFamily="49" charset="-122"/>
                        </a:rPr>
                        <a:t>平得到有效的提升</a:t>
                      </a:r>
                      <a:endParaRPr lang="zh-CN" sz="1600" b="0"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3</a:t>
                      </a:r>
                      <a:r>
                        <a:rPr lang="zh-CN" sz="1800" b="1" kern="0" dirty="0">
                          <a:solidFill>
                            <a:srgbClr val="002060"/>
                          </a:solidFill>
                          <a:effectLst/>
                          <a:latin typeface="黑体" panose="02010609060101010101" pitchFamily="49" charset="-122"/>
                          <a:ea typeface="黑体" panose="02010609060101010101" pitchFamily="49" charset="-122"/>
                        </a:rPr>
                        <a:t>）人力资源管理部门的尽职态度</a:t>
                      </a:r>
                      <a:r>
                        <a:rPr lang="zh-CN" altLang="en-US" sz="1800" b="1" kern="0" dirty="0">
                          <a:solidFill>
                            <a:srgbClr val="002060"/>
                          </a:solidFill>
                          <a:effectLst/>
                          <a:latin typeface="黑体" panose="02010609060101010101" pitchFamily="49" charset="-122"/>
                          <a:ea typeface="黑体" panose="02010609060101010101" pitchFamily="49" charset="-122"/>
                        </a:rPr>
                        <a:t>：</a:t>
                      </a:r>
                      <a:r>
                        <a:rPr lang="zh-CN" altLang="en-US" sz="1600" b="0" kern="0" dirty="0">
                          <a:solidFill>
                            <a:srgbClr val="002060"/>
                          </a:solidFill>
                          <a:effectLst/>
                          <a:latin typeface="黑体" panose="02010609060101010101" pitchFamily="49" charset="-122"/>
                          <a:ea typeface="黑体" panose="02010609060101010101" pitchFamily="49" charset="-122"/>
                        </a:rPr>
                        <a:t>角色组织协调者和推动者角色</a:t>
                      </a:r>
                      <a:endParaRPr lang="zh-CN" sz="1600" b="0"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4</a:t>
                      </a:r>
                      <a:r>
                        <a:rPr lang="zh-CN" sz="1800" b="1" kern="0" dirty="0">
                          <a:solidFill>
                            <a:srgbClr val="002060"/>
                          </a:solidFill>
                          <a:effectLst/>
                          <a:latin typeface="黑体" panose="02010609060101010101" pitchFamily="49" charset="-122"/>
                          <a:ea typeface="黑体" panose="02010609060101010101" pitchFamily="49" charset="-122"/>
                        </a:rPr>
                        <a:t>）各层员工对绩效管理的态度</a:t>
                      </a:r>
                      <a:r>
                        <a:rPr lang="zh-CN" altLang="en-US" sz="1800" b="1" kern="0" dirty="0">
                          <a:solidFill>
                            <a:srgbClr val="002060"/>
                          </a:solidFill>
                          <a:effectLst/>
                          <a:latin typeface="黑体" panose="02010609060101010101" pitchFamily="49" charset="-122"/>
                          <a:ea typeface="黑体" panose="02010609060101010101" pitchFamily="49" charset="-122"/>
                        </a:rPr>
                        <a:t>：</a:t>
                      </a:r>
                      <a:r>
                        <a:rPr lang="zh-CN" altLang="en-US" sz="1600" b="0" kern="0" dirty="0">
                          <a:solidFill>
                            <a:srgbClr val="002060"/>
                          </a:solidFill>
                          <a:effectLst/>
                          <a:latin typeface="黑体" panose="02010609060101010101" pitchFamily="49" charset="-122"/>
                          <a:ea typeface="黑体" panose="02010609060101010101" pitchFamily="49" charset="-122"/>
                        </a:rPr>
                        <a:t>直接影响绩效管理的实施效果</a:t>
                      </a:r>
                      <a:endParaRPr lang="zh-CN" sz="1600" b="0"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5</a:t>
                      </a:r>
                      <a:r>
                        <a:rPr lang="zh-CN" sz="1800" b="1" kern="0" dirty="0">
                          <a:solidFill>
                            <a:srgbClr val="002060"/>
                          </a:solidFill>
                          <a:effectLst/>
                          <a:latin typeface="黑体" panose="02010609060101010101" pitchFamily="49" charset="-122"/>
                          <a:ea typeface="黑体" panose="02010609060101010101" pitchFamily="49" charset="-122"/>
                        </a:rPr>
                        <a:t>）绩效管理与组织战略的相关性</a:t>
                      </a:r>
                      <a:r>
                        <a:rPr lang="zh-CN" altLang="en-US" sz="1800" b="1" kern="0" dirty="0">
                          <a:solidFill>
                            <a:srgbClr val="002060"/>
                          </a:solidFill>
                          <a:effectLst/>
                          <a:latin typeface="黑体" panose="02010609060101010101" pitchFamily="49" charset="-122"/>
                          <a:ea typeface="黑体" panose="02010609060101010101" pitchFamily="49" charset="-122"/>
                        </a:rPr>
                        <a:t>：</a:t>
                      </a:r>
                      <a:r>
                        <a:rPr lang="zh-CN" altLang="en-US" sz="1600" b="0" kern="0" dirty="0">
                          <a:solidFill>
                            <a:srgbClr val="002060"/>
                          </a:solidFill>
                          <a:effectLst/>
                          <a:latin typeface="黑体" panose="02010609060101010101" pitchFamily="49" charset="-122"/>
                          <a:ea typeface="黑体" panose="02010609060101010101" pitchFamily="49" charset="-122"/>
                        </a:rPr>
                        <a:t>具有一致性。</a:t>
                      </a:r>
                      <a:endParaRPr lang="zh-CN" sz="1600" b="0"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6</a:t>
                      </a:r>
                      <a:r>
                        <a:rPr lang="zh-CN" sz="1800" b="1" kern="0" dirty="0">
                          <a:solidFill>
                            <a:srgbClr val="002060"/>
                          </a:solidFill>
                          <a:effectLst/>
                          <a:latin typeface="黑体" panose="02010609060101010101" pitchFamily="49" charset="-122"/>
                          <a:ea typeface="黑体" panose="02010609060101010101" pitchFamily="49" charset="-122"/>
                        </a:rPr>
                        <a:t>）绩效目标的设定</a:t>
                      </a:r>
                      <a:r>
                        <a:rPr lang="zh-CN" altLang="en-US" sz="1800" b="1" kern="0" dirty="0">
                          <a:solidFill>
                            <a:srgbClr val="002060"/>
                          </a:solidFill>
                          <a:effectLst/>
                          <a:latin typeface="黑体" panose="02010609060101010101" pitchFamily="49" charset="-122"/>
                          <a:ea typeface="黑体" panose="02010609060101010101" pitchFamily="49" charset="-122"/>
                        </a:rPr>
                        <a:t>：</a:t>
                      </a:r>
                      <a:r>
                        <a:rPr lang="zh-CN" altLang="en-US" sz="1600" b="0" kern="0" dirty="0">
                          <a:solidFill>
                            <a:srgbClr val="002060"/>
                          </a:solidFill>
                          <a:effectLst/>
                          <a:latin typeface="黑体" panose="02010609060101010101" pitchFamily="49" charset="-122"/>
                          <a:ea typeface="黑体" panose="02010609060101010101" pitchFamily="49" charset="-122"/>
                        </a:rPr>
                        <a:t>满足具体、可衡量、可实现、与工作相关等要求</a:t>
                      </a:r>
                      <a:endParaRPr lang="zh-CN" sz="1600" b="0"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7</a:t>
                      </a:r>
                      <a:r>
                        <a:rPr lang="zh-CN" sz="1800" b="1" kern="0" dirty="0">
                          <a:solidFill>
                            <a:srgbClr val="002060"/>
                          </a:solidFill>
                          <a:effectLst/>
                          <a:latin typeface="黑体" panose="02010609060101010101" pitchFamily="49" charset="-122"/>
                          <a:ea typeface="黑体" panose="02010609060101010101" pitchFamily="49" charset="-122"/>
                        </a:rPr>
                        <a:t>）绩效指标的设置</a:t>
                      </a:r>
                      <a:r>
                        <a:rPr lang="zh-CN" altLang="en-US" sz="1800" b="1" kern="0" dirty="0">
                          <a:solidFill>
                            <a:srgbClr val="002060"/>
                          </a:solidFill>
                          <a:effectLst/>
                          <a:latin typeface="黑体" panose="02010609060101010101" pitchFamily="49" charset="-122"/>
                          <a:ea typeface="黑体" panose="02010609060101010101" pitchFamily="49" charset="-122"/>
                        </a:rPr>
                        <a:t>：</a:t>
                      </a:r>
                      <a:r>
                        <a:rPr lang="zh-CN" altLang="en-US" sz="1600" b="0" kern="0" dirty="0">
                          <a:solidFill>
                            <a:srgbClr val="002060"/>
                          </a:solidFill>
                          <a:effectLst/>
                          <a:latin typeface="黑体" panose="02010609060101010101" pitchFamily="49" charset="-122"/>
                          <a:ea typeface="黑体" panose="02010609060101010101" pitchFamily="49" charset="-122"/>
                        </a:rPr>
                        <a:t>清晰明确、重点突出</a:t>
                      </a:r>
                      <a:endParaRPr lang="zh-CN" sz="1600" b="0"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a:t>
                      </a:r>
                      <a:r>
                        <a:rPr lang="en-US" sz="1800" b="1" kern="0" dirty="0">
                          <a:solidFill>
                            <a:srgbClr val="002060"/>
                          </a:solidFill>
                          <a:effectLst/>
                          <a:latin typeface="黑体" panose="02010609060101010101" pitchFamily="49" charset="-122"/>
                          <a:ea typeface="黑体" panose="02010609060101010101" pitchFamily="49" charset="-122"/>
                        </a:rPr>
                        <a:t>8</a:t>
                      </a:r>
                      <a:r>
                        <a:rPr lang="zh-CN" sz="1800" b="1" kern="0" dirty="0">
                          <a:solidFill>
                            <a:srgbClr val="002060"/>
                          </a:solidFill>
                          <a:effectLst/>
                          <a:latin typeface="黑体" panose="02010609060101010101" pitchFamily="49" charset="-122"/>
                          <a:ea typeface="黑体" panose="02010609060101010101" pitchFamily="49" charset="-122"/>
                        </a:rPr>
                        <a:t>）绩效系统的时效性</a:t>
                      </a:r>
                      <a:r>
                        <a:rPr lang="zh-CN" altLang="en-US" sz="1800" b="1" kern="0" dirty="0">
                          <a:solidFill>
                            <a:srgbClr val="002060"/>
                          </a:solidFill>
                          <a:effectLst/>
                          <a:latin typeface="黑体" panose="02010609060101010101" pitchFamily="49" charset="-122"/>
                          <a:ea typeface="黑体" panose="02010609060101010101" pitchFamily="49" charset="-122"/>
                        </a:rPr>
                        <a:t>：</a:t>
                      </a:r>
                      <a:r>
                        <a:rPr lang="zh-CN" altLang="en-US" sz="1600" b="0" kern="0" dirty="0">
                          <a:solidFill>
                            <a:srgbClr val="002060"/>
                          </a:solidFill>
                          <a:effectLst/>
                          <a:latin typeface="黑体" panose="02010609060101010101" pitchFamily="49" charset="-122"/>
                          <a:ea typeface="黑体" panose="02010609060101010101" pitchFamily="49" charset="-122"/>
                        </a:rPr>
                        <a:t>需要根据组织内部、外部变化进行调整，是动态的</a:t>
                      </a:r>
                      <a:endParaRPr lang="zh-CN" sz="16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60628899"/>
                  </a:ext>
                </a:extLst>
              </a:tr>
            </a:tbl>
          </a:graphicData>
        </a:graphic>
      </p:graphicFrame>
    </p:spTree>
    <p:extLst>
      <p:ext uri="{BB962C8B-B14F-4D97-AF65-F5344CB8AC3E}">
        <p14:creationId xmlns:p14="http://schemas.microsoft.com/office/powerpoint/2010/main" val="2836877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965AF21E-8E7F-4F50-8DCE-1122D5F662E5}"/>
              </a:ext>
            </a:extLst>
          </p:cNvPr>
          <p:cNvSpPr/>
          <p:nvPr/>
        </p:nvSpPr>
        <p:spPr>
          <a:xfrm>
            <a:off x="890930" y="573121"/>
            <a:ext cx="4137671"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适用于取得竞争优势战略的绩效管理</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DE7D36D0-B59A-4E91-98C4-289D295FBD33}"/>
              </a:ext>
            </a:extLst>
          </p:cNvPr>
          <p:cNvGraphicFramePr>
            <a:graphicFrameLocks noGrp="1"/>
          </p:cNvGraphicFramePr>
          <p:nvPr>
            <p:extLst>
              <p:ext uri="{D42A27DB-BD31-4B8C-83A1-F6EECF244321}">
                <p14:modId xmlns:p14="http://schemas.microsoft.com/office/powerpoint/2010/main" val="4172373551"/>
              </p:ext>
            </p:extLst>
          </p:nvPr>
        </p:nvGraphicFramePr>
        <p:xfrm>
          <a:off x="979804" y="1136162"/>
          <a:ext cx="10491759" cy="4377310"/>
        </p:xfrm>
        <a:graphic>
          <a:graphicData uri="http://schemas.openxmlformats.org/drawingml/2006/table">
            <a:tbl>
              <a:tblPr>
                <a:tableStyleId>{5C22544A-7EE6-4342-B048-85BDC9FD1C3A}</a:tableStyleId>
              </a:tblPr>
              <a:tblGrid>
                <a:gridCol w="2028160">
                  <a:extLst>
                    <a:ext uri="{9D8B030D-6E8A-4147-A177-3AD203B41FA5}">
                      <a16:colId xmlns:a16="http://schemas.microsoft.com/office/drawing/2014/main" val="2211238430"/>
                    </a:ext>
                  </a:extLst>
                </a:gridCol>
                <a:gridCol w="4163455">
                  <a:extLst>
                    <a:ext uri="{9D8B030D-6E8A-4147-A177-3AD203B41FA5}">
                      <a16:colId xmlns:a16="http://schemas.microsoft.com/office/drawing/2014/main" val="2478335849"/>
                    </a:ext>
                  </a:extLst>
                </a:gridCol>
                <a:gridCol w="2005832">
                  <a:extLst>
                    <a:ext uri="{9D8B030D-6E8A-4147-A177-3AD203B41FA5}">
                      <a16:colId xmlns:a16="http://schemas.microsoft.com/office/drawing/2014/main" val="2698966084"/>
                    </a:ext>
                  </a:extLst>
                </a:gridCol>
                <a:gridCol w="2294312">
                  <a:extLst>
                    <a:ext uri="{9D8B030D-6E8A-4147-A177-3AD203B41FA5}">
                      <a16:colId xmlns:a16="http://schemas.microsoft.com/office/drawing/2014/main" val="2286252046"/>
                    </a:ext>
                  </a:extLst>
                </a:gridCol>
              </a:tblGrid>
              <a:tr h="39116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竞争优势战略</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ctr">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绩效考核</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绩效改进</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绩效考核结果应用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73435452"/>
                  </a:ext>
                </a:extLst>
              </a:tr>
              <a:tr h="930275">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成本领先战略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①</a:t>
                      </a:r>
                      <a:r>
                        <a:rPr lang="zh-CN" sz="1800" b="1" u="sng" kern="100">
                          <a:solidFill>
                            <a:srgbClr val="002060"/>
                          </a:solidFill>
                          <a:effectLst/>
                          <a:latin typeface="黑体" panose="02010609060101010101" pitchFamily="49" charset="-122"/>
                          <a:ea typeface="黑体" panose="02010609060101010101" pitchFamily="49" charset="-122"/>
                        </a:rPr>
                        <a:t>选择以结果为导向</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实施成本较低的评价方法（如目标管理法）</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②选择客观的</a:t>
                      </a:r>
                      <a:r>
                        <a:rPr lang="zh-CN" sz="1800" b="1" u="sng" kern="100">
                          <a:solidFill>
                            <a:srgbClr val="002060"/>
                          </a:solidFill>
                          <a:effectLst/>
                          <a:latin typeface="黑体" panose="02010609060101010101" pitchFamily="49" charset="-122"/>
                          <a:ea typeface="黑体" panose="02010609060101010101" pitchFamily="49" charset="-122"/>
                        </a:rPr>
                        <a:t>财务指标</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③只选择</a:t>
                      </a:r>
                      <a:r>
                        <a:rPr lang="zh-CN" sz="1800" b="1" u="sng" kern="100">
                          <a:solidFill>
                            <a:srgbClr val="002060"/>
                          </a:solidFill>
                          <a:effectLst/>
                          <a:latin typeface="黑体" panose="02010609060101010101" pitchFamily="49" charset="-122"/>
                          <a:ea typeface="黑体" panose="02010609060101010101" pitchFamily="49" charset="-122"/>
                        </a:rPr>
                        <a:t>直接上级</a:t>
                      </a:r>
                      <a:r>
                        <a:rPr lang="zh-CN" sz="1800" b="1" kern="100">
                          <a:solidFill>
                            <a:srgbClr val="002060"/>
                          </a:solidFill>
                          <a:effectLst/>
                          <a:latin typeface="黑体" panose="02010609060101010101" pitchFamily="49" charset="-122"/>
                          <a:ea typeface="黑体" panose="02010609060101010101" pitchFamily="49" charset="-122"/>
                        </a:rPr>
                        <a:t>为评价主体</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④考核周期</a:t>
                      </a:r>
                      <a:r>
                        <a:rPr lang="zh-CN" sz="1800" b="1" u="sng" kern="100">
                          <a:solidFill>
                            <a:srgbClr val="002060"/>
                          </a:solidFill>
                          <a:effectLst/>
                          <a:latin typeface="黑体" panose="02010609060101010101" pitchFamily="49" charset="-122"/>
                          <a:ea typeface="黑体" panose="02010609060101010101" pitchFamily="49" charset="-122"/>
                        </a:rPr>
                        <a:t>不宜过短</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选择</a:t>
                      </a:r>
                      <a:r>
                        <a:rPr lang="zh-CN" sz="1800" b="1" u="sng" kern="100">
                          <a:solidFill>
                            <a:srgbClr val="002060"/>
                          </a:solidFill>
                          <a:effectLst/>
                          <a:latin typeface="黑体" panose="02010609060101010101" pitchFamily="49" charset="-122"/>
                          <a:ea typeface="黑体" panose="02010609060101010101" pitchFamily="49" charset="-122"/>
                        </a:rPr>
                        <a:t>标杆超越法，以行业内成本领先的企业作为绩效改进的标杆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成本的改进和控制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2131566"/>
                  </a:ext>
                </a:extLst>
              </a:tr>
              <a:tr h="97536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差异化战略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①</a:t>
                      </a:r>
                      <a:r>
                        <a:rPr lang="zh-CN" sz="1800" b="1" u="sng" kern="100">
                          <a:solidFill>
                            <a:srgbClr val="002060"/>
                          </a:solidFill>
                          <a:effectLst/>
                          <a:latin typeface="黑体" panose="02010609060101010101" pitchFamily="49" charset="-122"/>
                          <a:ea typeface="黑体" panose="02010609060101010101" pitchFamily="49" charset="-122"/>
                        </a:rPr>
                        <a:t>弱化</a:t>
                      </a:r>
                      <a:r>
                        <a:rPr lang="zh-CN" sz="1800" b="1" kern="100">
                          <a:solidFill>
                            <a:srgbClr val="002060"/>
                          </a:solidFill>
                          <a:effectLst/>
                          <a:latin typeface="黑体" panose="02010609060101010101" pitchFamily="49" charset="-122"/>
                          <a:ea typeface="黑体" panose="02010609060101010101" pitchFamily="49" charset="-122"/>
                        </a:rPr>
                        <a:t>员工工作的</a:t>
                      </a:r>
                      <a:r>
                        <a:rPr lang="zh-CN" sz="1800" b="1" u="sng" kern="100">
                          <a:solidFill>
                            <a:srgbClr val="002060"/>
                          </a:solidFill>
                          <a:effectLst/>
                          <a:latin typeface="黑体" panose="02010609060101010101" pitchFamily="49" charset="-122"/>
                          <a:ea typeface="黑体" panose="02010609060101010101" pitchFamily="49" charset="-122"/>
                        </a:rPr>
                        <a:t>直接结果</a:t>
                      </a:r>
                      <a:r>
                        <a:rPr lang="zh-CN" sz="1800" b="1" kern="100">
                          <a:solidFill>
                            <a:srgbClr val="002060"/>
                          </a:solidFill>
                          <a:effectLst/>
                          <a:latin typeface="黑体" panose="02010609060101010101" pitchFamily="49" charset="-122"/>
                          <a:ea typeface="黑体" panose="02010609060101010101" pitchFamily="49" charset="-122"/>
                        </a:rPr>
                        <a:t>，鼓励员工多进行</a:t>
                      </a:r>
                      <a:r>
                        <a:rPr lang="zh-CN" sz="1800" b="1" u="sng" kern="100">
                          <a:solidFill>
                            <a:srgbClr val="002060"/>
                          </a:solidFill>
                          <a:effectLst/>
                          <a:latin typeface="黑体" panose="02010609060101010101" pitchFamily="49" charset="-122"/>
                          <a:ea typeface="黑体" panose="02010609060101010101" pitchFamily="49" charset="-122"/>
                        </a:rPr>
                        <a:t>创新</a:t>
                      </a:r>
                      <a:r>
                        <a:rPr lang="zh-CN" sz="1800" b="1" kern="100">
                          <a:solidFill>
                            <a:srgbClr val="002060"/>
                          </a:solidFill>
                          <a:effectLst/>
                          <a:latin typeface="黑体" panose="02010609060101010101" pitchFamily="49" charset="-122"/>
                          <a:ea typeface="黑体" panose="02010609060101010101" pitchFamily="49" charset="-122"/>
                        </a:rPr>
                        <a:t>的活动</a:t>
                      </a:r>
                    </a:p>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②选择以</a:t>
                      </a:r>
                      <a:r>
                        <a:rPr lang="zh-CN" sz="1800" b="1" u="sng" kern="100">
                          <a:solidFill>
                            <a:srgbClr val="002060"/>
                          </a:solidFill>
                          <a:effectLst/>
                          <a:latin typeface="黑体" panose="02010609060101010101" pitchFamily="49" charset="-122"/>
                          <a:ea typeface="黑体" panose="02010609060101010101" pitchFamily="49" charset="-122"/>
                        </a:rPr>
                        <a:t>行为为导向</a:t>
                      </a:r>
                      <a:r>
                        <a:rPr lang="zh-CN" sz="1800" b="1" kern="100">
                          <a:solidFill>
                            <a:srgbClr val="002060"/>
                          </a:solidFill>
                          <a:effectLst/>
                          <a:latin typeface="黑体" panose="02010609060101010101" pitchFamily="49" charset="-122"/>
                          <a:ea typeface="黑体" panose="02010609060101010101" pitchFamily="49" charset="-122"/>
                        </a:rPr>
                        <a:t>的评价方法</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③</a:t>
                      </a:r>
                      <a:r>
                        <a:rPr lang="zh-CN" sz="1800" b="1" u="sng" kern="100">
                          <a:solidFill>
                            <a:srgbClr val="002060"/>
                          </a:solidFill>
                          <a:effectLst/>
                          <a:latin typeface="黑体" panose="02010609060101010101" pitchFamily="49" charset="-122"/>
                          <a:ea typeface="黑体" panose="02010609060101010101" pitchFamily="49" charset="-122"/>
                        </a:rPr>
                        <a:t>评价主体多元化</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④考核周期</a:t>
                      </a:r>
                      <a:r>
                        <a:rPr lang="zh-CN" sz="1800" b="1" u="sng" kern="100">
                          <a:solidFill>
                            <a:srgbClr val="002060"/>
                          </a:solidFill>
                          <a:effectLst/>
                          <a:latin typeface="黑体" panose="02010609060101010101" pitchFamily="49" charset="-122"/>
                          <a:ea typeface="黑体" panose="02010609060101010101" pitchFamily="49" charset="-122"/>
                        </a:rPr>
                        <a:t>不宜过短</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员工的开发、培训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3727654"/>
                  </a:ext>
                </a:extLst>
              </a:tr>
            </a:tbl>
          </a:graphicData>
        </a:graphic>
      </p:graphicFrame>
    </p:spTree>
    <p:extLst>
      <p:ext uri="{BB962C8B-B14F-4D97-AF65-F5344CB8AC3E}">
        <p14:creationId xmlns:p14="http://schemas.microsoft.com/office/powerpoint/2010/main" val="322338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F642728-BBBD-4237-A970-E79290F32DF7}"/>
              </a:ext>
            </a:extLst>
          </p:cNvPr>
          <p:cNvSpPr/>
          <p:nvPr/>
        </p:nvSpPr>
        <p:spPr>
          <a:xfrm>
            <a:off x="890930" y="487359"/>
            <a:ext cx="4137671"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适用于不同竞争态势战略的绩效管理</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948E887-168E-4257-9D69-D0A994F925BC}"/>
              </a:ext>
            </a:extLst>
          </p:cNvPr>
          <p:cNvGraphicFramePr>
            <a:graphicFrameLocks noGrp="1"/>
          </p:cNvGraphicFramePr>
          <p:nvPr>
            <p:extLst>
              <p:ext uri="{D42A27DB-BD31-4B8C-83A1-F6EECF244321}">
                <p14:modId xmlns:p14="http://schemas.microsoft.com/office/powerpoint/2010/main" val="241929068"/>
              </p:ext>
            </p:extLst>
          </p:nvPr>
        </p:nvGraphicFramePr>
        <p:xfrm>
          <a:off x="958697" y="983294"/>
          <a:ext cx="10595993" cy="3939540"/>
        </p:xfrm>
        <a:graphic>
          <a:graphicData uri="http://schemas.openxmlformats.org/drawingml/2006/table">
            <a:tbl>
              <a:tblPr>
                <a:tableStyleId>{5C22544A-7EE6-4342-B048-85BDC9FD1C3A}</a:tableStyleId>
              </a:tblPr>
              <a:tblGrid>
                <a:gridCol w="1809441">
                  <a:extLst>
                    <a:ext uri="{9D8B030D-6E8A-4147-A177-3AD203B41FA5}">
                      <a16:colId xmlns:a16="http://schemas.microsoft.com/office/drawing/2014/main" val="2751386286"/>
                    </a:ext>
                  </a:extLst>
                </a:gridCol>
                <a:gridCol w="5267907">
                  <a:extLst>
                    <a:ext uri="{9D8B030D-6E8A-4147-A177-3AD203B41FA5}">
                      <a16:colId xmlns:a16="http://schemas.microsoft.com/office/drawing/2014/main" val="1431248925"/>
                    </a:ext>
                  </a:extLst>
                </a:gridCol>
                <a:gridCol w="3518645">
                  <a:extLst>
                    <a:ext uri="{9D8B030D-6E8A-4147-A177-3AD203B41FA5}">
                      <a16:colId xmlns:a16="http://schemas.microsoft.com/office/drawing/2014/main" val="2742343311"/>
                    </a:ext>
                  </a:extLst>
                </a:gridCol>
              </a:tblGrid>
              <a:tr h="385445">
                <a:tc>
                  <a:txBody>
                    <a:bodyPr/>
                    <a:lstStyle/>
                    <a:p>
                      <a:pPr indent="266700" algn="ctr">
                        <a:lnSpc>
                          <a:spcPct val="150000"/>
                        </a:lnSpc>
                        <a:spcAft>
                          <a:spcPts val="0"/>
                        </a:spcAft>
                      </a:pPr>
                      <a:r>
                        <a:rPr lang="zh-CN" sz="1800" b="1" kern="100">
                          <a:solidFill>
                            <a:srgbClr val="002060"/>
                          </a:solidFill>
                          <a:effectLst/>
                        </a:rPr>
                        <a:t>不同竞争态势战略</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lnSpc>
                          <a:spcPct val="150000"/>
                        </a:lnSpc>
                        <a:spcAft>
                          <a:spcPts val="0"/>
                        </a:spcAft>
                      </a:pPr>
                      <a:r>
                        <a:rPr lang="zh-CN" sz="1800" b="1" u="sng" kern="100">
                          <a:solidFill>
                            <a:srgbClr val="002060"/>
                          </a:solidFill>
                          <a:effectLst/>
                        </a:rPr>
                        <a:t>绩效考核</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a:solidFill>
                            <a:srgbClr val="002060"/>
                          </a:solidFill>
                          <a:effectLst/>
                        </a:rPr>
                        <a:t>绩效考核结果应用</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48656244"/>
                  </a:ext>
                </a:extLst>
              </a:tr>
              <a:tr h="603250">
                <a:tc>
                  <a:txBody>
                    <a:bodyPr/>
                    <a:lstStyle/>
                    <a:p>
                      <a:pPr indent="266700" algn="just">
                        <a:lnSpc>
                          <a:spcPct val="150000"/>
                        </a:lnSpc>
                        <a:spcAft>
                          <a:spcPts val="0"/>
                        </a:spcAft>
                      </a:pPr>
                      <a:r>
                        <a:rPr lang="zh-CN" sz="1800" b="1" kern="100" dirty="0">
                          <a:solidFill>
                            <a:srgbClr val="002060"/>
                          </a:solidFill>
                          <a:effectLst/>
                        </a:rPr>
                        <a:t>防御者战略</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rPr>
                        <a:t>①选择</a:t>
                      </a:r>
                      <a:r>
                        <a:rPr lang="zh-CN" sz="1800" b="1" u="sng" kern="100" dirty="0">
                          <a:solidFill>
                            <a:srgbClr val="002060"/>
                          </a:solidFill>
                          <a:effectLst/>
                        </a:rPr>
                        <a:t>系统化</a:t>
                      </a:r>
                      <a:r>
                        <a:rPr lang="zh-CN" sz="1800" b="1" kern="100" dirty="0">
                          <a:solidFill>
                            <a:srgbClr val="002060"/>
                          </a:solidFill>
                          <a:effectLst/>
                        </a:rPr>
                        <a:t>的评价方法，</a:t>
                      </a:r>
                      <a:r>
                        <a:rPr lang="zh-CN" sz="1800" b="1" u="sng" kern="100" dirty="0">
                          <a:solidFill>
                            <a:srgbClr val="002060"/>
                          </a:solidFill>
                          <a:effectLst/>
                        </a:rPr>
                        <a:t>多角度</a:t>
                      </a:r>
                      <a:r>
                        <a:rPr lang="zh-CN" sz="1800" b="1" kern="100" dirty="0">
                          <a:solidFill>
                            <a:srgbClr val="002060"/>
                          </a:solidFill>
                          <a:effectLst/>
                        </a:rPr>
                        <a:t>选择考核指标（如</a:t>
                      </a:r>
                      <a:r>
                        <a:rPr lang="zh-CN" sz="1800" b="1" u="sng" kern="100" dirty="0">
                          <a:solidFill>
                            <a:srgbClr val="002060"/>
                          </a:solidFill>
                          <a:effectLst/>
                        </a:rPr>
                        <a:t>平衡计分卡法）</a:t>
                      </a:r>
                      <a:endParaRPr lang="zh-CN" sz="1800" b="1" kern="100" dirty="0">
                        <a:solidFill>
                          <a:srgbClr val="002060"/>
                        </a:solidFill>
                        <a:effectLst/>
                      </a:endParaRPr>
                    </a:p>
                    <a:p>
                      <a:pPr indent="266700" algn="just">
                        <a:lnSpc>
                          <a:spcPct val="150000"/>
                        </a:lnSpc>
                        <a:spcAft>
                          <a:spcPts val="0"/>
                        </a:spcAft>
                      </a:pPr>
                      <a:r>
                        <a:rPr lang="zh-CN" sz="1800" b="1" kern="100" dirty="0">
                          <a:solidFill>
                            <a:srgbClr val="002060"/>
                          </a:solidFill>
                          <a:effectLst/>
                        </a:rPr>
                        <a:t>②考核周期与奖金发放周期相一致。</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rPr>
                        <a:t>员工的开发、培训、职业生涯规划</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70675499"/>
                  </a:ext>
                </a:extLst>
              </a:tr>
              <a:tr h="414655">
                <a:tc>
                  <a:txBody>
                    <a:bodyPr/>
                    <a:lstStyle/>
                    <a:p>
                      <a:pPr indent="266700" algn="just">
                        <a:lnSpc>
                          <a:spcPct val="150000"/>
                        </a:lnSpc>
                        <a:spcAft>
                          <a:spcPts val="0"/>
                        </a:spcAft>
                      </a:pPr>
                      <a:r>
                        <a:rPr lang="zh-CN" sz="1800" b="1" kern="100">
                          <a:solidFill>
                            <a:srgbClr val="002060"/>
                          </a:solidFill>
                          <a:effectLst/>
                        </a:rPr>
                        <a:t>探索者战略</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rPr>
                        <a:t>选择以</a:t>
                      </a:r>
                      <a:r>
                        <a:rPr lang="zh-CN" sz="1800" b="1" u="sng" kern="100">
                          <a:solidFill>
                            <a:srgbClr val="002060"/>
                          </a:solidFill>
                          <a:effectLst/>
                        </a:rPr>
                        <a:t>结果为导向</a:t>
                      </a:r>
                      <a:r>
                        <a:rPr lang="zh-CN" sz="1800" b="1" kern="100">
                          <a:solidFill>
                            <a:srgbClr val="002060"/>
                          </a:solidFill>
                          <a:effectLst/>
                        </a:rPr>
                        <a:t>的评价方法，</a:t>
                      </a:r>
                      <a:r>
                        <a:rPr lang="zh-CN" sz="1800" b="1" u="sng" kern="100">
                          <a:solidFill>
                            <a:srgbClr val="002060"/>
                          </a:solidFill>
                          <a:effectLst/>
                        </a:rPr>
                        <a:t>强化</a:t>
                      </a:r>
                      <a:r>
                        <a:rPr lang="zh-CN" sz="1800" b="1" kern="100">
                          <a:solidFill>
                            <a:srgbClr val="002060"/>
                          </a:solidFill>
                          <a:effectLst/>
                        </a:rPr>
                        <a:t>员工新产品、新市场的开发</a:t>
                      </a:r>
                      <a:r>
                        <a:rPr lang="zh-CN" sz="1800" b="1" u="sng" kern="100">
                          <a:solidFill>
                            <a:srgbClr val="002060"/>
                          </a:solidFill>
                          <a:effectLst/>
                        </a:rPr>
                        <a:t>成功率。</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rPr>
                        <a:t>薪酬分配</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04461797"/>
                  </a:ext>
                </a:extLst>
              </a:tr>
              <a:tr h="580390">
                <a:tc>
                  <a:txBody>
                    <a:bodyPr/>
                    <a:lstStyle/>
                    <a:p>
                      <a:pPr indent="266700" algn="just">
                        <a:lnSpc>
                          <a:spcPct val="150000"/>
                        </a:lnSpc>
                        <a:spcAft>
                          <a:spcPts val="0"/>
                        </a:spcAft>
                      </a:pPr>
                      <a:r>
                        <a:rPr lang="zh-CN" sz="1800" b="1" kern="100">
                          <a:solidFill>
                            <a:srgbClr val="002060"/>
                          </a:solidFill>
                          <a:effectLst/>
                        </a:rPr>
                        <a:t>跟随者战略</a:t>
                      </a:r>
                      <a:endParaRPr lang="zh-CN" sz="1800" b="1" kern="10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rPr>
                        <a:t>①核心是学习</a:t>
                      </a:r>
                    </a:p>
                    <a:p>
                      <a:pPr indent="266700" algn="l">
                        <a:lnSpc>
                          <a:spcPct val="150000"/>
                        </a:lnSpc>
                        <a:spcAft>
                          <a:spcPts val="0"/>
                        </a:spcAft>
                      </a:pPr>
                      <a:r>
                        <a:rPr lang="zh-CN" sz="1800" b="1" kern="100" dirty="0">
                          <a:solidFill>
                            <a:srgbClr val="002060"/>
                          </a:solidFill>
                          <a:effectLst/>
                        </a:rPr>
                        <a:t>②选择</a:t>
                      </a:r>
                      <a:r>
                        <a:rPr lang="zh-CN" sz="1800" b="1" u="sng" kern="100" dirty="0">
                          <a:solidFill>
                            <a:srgbClr val="002060"/>
                          </a:solidFill>
                          <a:effectLst/>
                        </a:rPr>
                        <a:t>标杆超越法</a:t>
                      </a:r>
                      <a:endParaRPr lang="zh-CN" sz="1800" b="1" kern="100" dirty="0">
                        <a:solidFill>
                          <a:srgbClr val="002060"/>
                        </a:solidFill>
                        <a:effectLst/>
                      </a:endParaRPr>
                    </a:p>
                    <a:p>
                      <a:pPr indent="266700" algn="just">
                        <a:lnSpc>
                          <a:spcPct val="150000"/>
                        </a:lnSpc>
                        <a:spcAft>
                          <a:spcPts val="0"/>
                        </a:spcAft>
                      </a:pPr>
                      <a:r>
                        <a:rPr lang="zh-CN" sz="1800" b="1" kern="100" dirty="0">
                          <a:solidFill>
                            <a:srgbClr val="002060"/>
                          </a:solidFill>
                          <a:effectLst/>
                        </a:rPr>
                        <a:t>③</a:t>
                      </a:r>
                      <a:r>
                        <a:rPr lang="zh-CN" sz="1800" b="1" u="sng" kern="100" dirty="0">
                          <a:solidFill>
                            <a:srgbClr val="002060"/>
                          </a:solidFill>
                          <a:effectLst/>
                        </a:rPr>
                        <a:t>考核主体多元化</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rPr>
                        <a:t>员工绩效的改进与标杆组织的对比</a:t>
                      </a:r>
                      <a:endParaRPr lang="zh-CN" sz="1800"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06758577"/>
                  </a:ext>
                </a:extLst>
              </a:tr>
            </a:tbl>
          </a:graphicData>
        </a:graphic>
      </p:graphicFrame>
    </p:spTree>
    <p:extLst>
      <p:ext uri="{BB962C8B-B14F-4D97-AF65-F5344CB8AC3E}">
        <p14:creationId xmlns:p14="http://schemas.microsoft.com/office/powerpoint/2010/main" val="119606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AAA8655F-6E1E-45D9-B363-0F749391DD4B}"/>
              </a:ext>
            </a:extLst>
          </p:cNvPr>
          <p:cNvSpPr/>
          <p:nvPr/>
        </p:nvSpPr>
        <p:spPr>
          <a:xfrm>
            <a:off x="820586" y="641400"/>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绩效计划概念及其目标</a:t>
            </a:r>
            <a:r>
              <a:rPr lang="zh-CN" altLang="zh-CN" b="1" kern="100" dirty="0">
                <a:solidFill>
                  <a:srgbClr val="000080"/>
                </a:solidFill>
                <a:latin typeface="黑体" panose="02010609060101010101" pitchFamily="49" charset="-122"/>
                <a:ea typeface="黑体" panose="02010609060101010101" pitchFamily="49" charset="-122"/>
              </a:rPr>
              <a:t> </a:t>
            </a:r>
            <a:endParaRPr lang="zh-CN" altLang="en-US" b="1"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1DC01779-39D3-48CF-ABF7-5FA3F50133C7}"/>
              </a:ext>
            </a:extLst>
          </p:cNvPr>
          <p:cNvGraphicFramePr>
            <a:graphicFrameLocks noGrp="1"/>
          </p:cNvGraphicFramePr>
          <p:nvPr>
            <p:extLst>
              <p:ext uri="{D42A27DB-BD31-4B8C-83A1-F6EECF244321}">
                <p14:modId xmlns:p14="http://schemas.microsoft.com/office/powerpoint/2010/main" val="1934156750"/>
              </p:ext>
            </p:extLst>
          </p:nvPr>
        </p:nvGraphicFramePr>
        <p:xfrm>
          <a:off x="820586" y="1110151"/>
          <a:ext cx="10833859" cy="3098865"/>
        </p:xfrm>
        <a:graphic>
          <a:graphicData uri="http://schemas.openxmlformats.org/drawingml/2006/table">
            <a:tbl>
              <a:tblPr>
                <a:tableStyleId>{5C22544A-7EE6-4342-B048-85BDC9FD1C3A}</a:tableStyleId>
              </a:tblPr>
              <a:tblGrid>
                <a:gridCol w="1398912">
                  <a:extLst>
                    <a:ext uri="{9D8B030D-6E8A-4147-A177-3AD203B41FA5}">
                      <a16:colId xmlns:a16="http://schemas.microsoft.com/office/drawing/2014/main" val="3330469519"/>
                    </a:ext>
                  </a:extLst>
                </a:gridCol>
                <a:gridCol w="1354975">
                  <a:extLst>
                    <a:ext uri="{9D8B030D-6E8A-4147-A177-3AD203B41FA5}">
                      <a16:colId xmlns:a16="http://schemas.microsoft.com/office/drawing/2014/main" val="1254094844"/>
                    </a:ext>
                  </a:extLst>
                </a:gridCol>
                <a:gridCol w="8079972">
                  <a:extLst>
                    <a:ext uri="{9D8B030D-6E8A-4147-A177-3AD203B41FA5}">
                      <a16:colId xmlns:a16="http://schemas.microsoft.com/office/drawing/2014/main" val="3371036021"/>
                    </a:ext>
                  </a:extLst>
                </a:gridCol>
              </a:tblGrid>
              <a:tr h="762635">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绩效计划是</a:t>
                      </a:r>
                      <a:r>
                        <a:rPr lang="zh-CN" sz="1800" b="1" u="sng" kern="100" dirty="0">
                          <a:solidFill>
                            <a:srgbClr val="002060"/>
                          </a:solidFill>
                          <a:effectLst/>
                          <a:latin typeface="黑体" panose="02010609060101010101" pitchFamily="49" charset="-122"/>
                          <a:ea typeface="黑体" panose="02010609060101010101" pitchFamily="49" charset="-122"/>
                        </a:rPr>
                        <a:t>绩效管理的第一个环节，也是绩效管理过程的起点，是一个确定组织对员工的绩效期望并得到员工认可的过程。包括</a:t>
                      </a:r>
                      <a:r>
                        <a:rPr lang="zh-CN" sz="1800" b="1" kern="100" dirty="0">
                          <a:solidFill>
                            <a:srgbClr val="002060"/>
                          </a:solidFill>
                          <a:effectLst/>
                          <a:latin typeface="黑体" panose="02010609060101010101" pitchFamily="49" charset="-122"/>
                          <a:ea typeface="黑体" panose="02010609060101010101" pitchFamily="49" charset="-122"/>
                        </a:rPr>
                        <a:t>：</a:t>
                      </a: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组织对员工工作成果的期望</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●组织希望员工表现的行为和使用的技能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841896723"/>
                  </a:ext>
                </a:extLst>
              </a:tr>
              <a:tr h="360680">
                <a:tc rowSpan="2">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目标种类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绩效目标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来源于组织目标、部门目标和个人目标，</a:t>
                      </a:r>
                      <a:r>
                        <a:rPr lang="zh-CN" sz="1800" b="1" u="sng" kern="100" dirty="0">
                          <a:solidFill>
                            <a:srgbClr val="002060"/>
                          </a:solidFill>
                          <a:effectLst/>
                          <a:latin typeface="黑体" panose="02010609060101010101" pitchFamily="49" charset="-122"/>
                          <a:ea typeface="黑体" panose="02010609060101010101" pitchFamily="49" charset="-122"/>
                        </a:rPr>
                        <a:t>主要用于描述</a:t>
                      </a:r>
                      <a:r>
                        <a:rPr lang="zh-CN" sz="1800" b="1" kern="100" dirty="0">
                          <a:solidFill>
                            <a:srgbClr val="002060"/>
                          </a:solidFill>
                          <a:effectLst/>
                          <a:latin typeface="黑体" panose="02010609060101010101" pitchFamily="49" charset="-122"/>
                          <a:ea typeface="黑体" panose="02010609060101010101" pitchFamily="49" charset="-122"/>
                        </a:rPr>
                        <a:t>员工应执行的</a:t>
                      </a:r>
                      <a:r>
                        <a:rPr lang="zh-CN" sz="1800" b="1" u="sng" kern="100" dirty="0">
                          <a:solidFill>
                            <a:srgbClr val="002060"/>
                          </a:solidFill>
                          <a:effectLst/>
                          <a:latin typeface="黑体" panose="02010609060101010101" pitchFamily="49" charset="-122"/>
                          <a:ea typeface="黑体" panose="02010609060101010101" pitchFamily="49" charset="-122"/>
                        </a:rPr>
                        <a:t>职位的职责和应完成的量化产出指标</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47299675"/>
                  </a:ext>
                </a:extLst>
              </a:tr>
              <a:tr h="293370">
                <a:tc vMerge="1">
                  <a:txBody>
                    <a:bodyPr/>
                    <a:lstStyle/>
                    <a:p>
                      <a:endParaRPr lang="zh-CN" altLang="en-US"/>
                    </a:p>
                  </a:txBody>
                  <a:tcPr/>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发展目标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支持员工实现绩效目标、促进员工自身发展的能力标准，</a:t>
                      </a:r>
                      <a:r>
                        <a:rPr lang="zh-CN" sz="1800" b="1" u="sng" kern="100" dirty="0">
                          <a:solidFill>
                            <a:srgbClr val="002060"/>
                          </a:solidFill>
                          <a:effectLst/>
                          <a:latin typeface="黑体" panose="02010609060101010101" pitchFamily="49" charset="-122"/>
                          <a:ea typeface="黑体" panose="02010609060101010101" pitchFamily="49" charset="-122"/>
                        </a:rPr>
                        <a:t>主要强调与组织目标相一致的价值观、能力和核心行为。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00904538"/>
                  </a:ext>
                </a:extLst>
              </a:tr>
            </a:tbl>
          </a:graphicData>
        </a:graphic>
      </p:graphicFrame>
    </p:spTree>
    <p:extLst>
      <p:ext uri="{BB962C8B-B14F-4D97-AF65-F5344CB8AC3E}">
        <p14:creationId xmlns:p14="http://schemas.microsoft.com/office/powerpoint/2010/main" val="396096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6BB7D5E-BD40-46A5-ABDE-D45F50D71A1C}"/>
              </a:ext>
            </a:extLst>
          </p:cNvPr>
          <p:cNvSpPr/>
          <p:nvPr/>
        </p:nvSpPr>
        <p:spPr>
          <a:xfrm>
            <a:off x="958698" y="487359"/>
            <a:ext cx="2045753"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绩效计划</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的内容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61DDC3AF-6A60-4B0D-8D70-0C7D3A75B7BA}"/>
              </a:ext>
            </a:extLst>
          </p:cNvPr>
          <p:cNvGraphicFramePr>
            <a:graphicFrameLocks noGrp="1"/>
          </p:cNvGraphicFramePr>
          <p:nvPr>
            <p:extLst>
              <p:ext uri="{D42A27DB-BD31-4B8C-83A1-F6EECF244321}">
                <p14:modId xmlns:p14="http://schemas.microsoft.com/office/powerpoint/2010/main" val="675674999"/>
              </p:ext>
            </p:extLst>
          </p:nvPr>
        </p:nvGraphicFramePr>
        <p:xfrm>
          <a:off x="1040764" y="942453"/>
          <a:ext cx="10505613" cy="3227515"/>
        </p:xfrm>
        <a:graphic>
          <a:graphicData uri="http://schemas.openxmlformats.org/drawingml/2006/table">
            <a:tbl>
              <a:tblPr>
                <a:tableStyleId>{5C22544A-7EE6-4342-B048-85BDC9FD1C3A}</a:tableStyleId>
              </a:tblPr>
              <a:tblGrid>
                <a:gridCol w="1464523">
                  <a:extLst>
                    <a:ext uri="{9D8B030D-6E8A-4147-A177-3AD203B41FA5}">
                      <a16:colId xmlns:a16="http://schemas.microsoft.com/office/drawing/2014/main" val="3006323188"/>
                    </a:ext>
                  </a:extLst>
                </a:gridCol>
                <a:gridCol w="9041090">
                  <a:extLst>
                    <a:ext uri="{9D8B030D-6E8A-4147-A177-3AD203B41FA5}">
                      <a16:colId xmlns:a16="http://schemas.microsoft.com/office/drawing/2014/main" val="1246343322"/>
                    </a:ext>
                  </a:extLst>
                </a:gridCol>
              </a:tblGrid>
              <a:tr h="260350">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绩效计划的</a:t>
                      </a:r>
                      <a:r>
                        <a:rPr lang="zh-CN" altLang="en-US" sz="1800" b="1" kern="0" dirty="0">
                          <a:solidFill>
                            <a:srgbClr val="002060"/>
                          </a:solidFill>
                          <a:effectLst/>
                          <a:latin typeface="黑体" panose="02010609060101010101" pitchFamily="49" charset="-122"/>
                          <a:ea typeface="黑体" panose="02010609060101010101" pitchFamily="49" charset="-122"/>
                        </a:rPr>
                        <a:t>内容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员工在该绩效周期内的工作目标以及各工作目标的权重；</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完成目标的结果；</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结果的衡量方式和判别标准；</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员工工作结果结果信息的获取方式；</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员工在完成工作中的权限范围；</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员工完成工作需要利用的资源；</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员工在达到目标的过程中可能遇到的困难和障碍，以及管理者能够提供的支持和帮助；</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8.</a:t>
                      </a:r>
                      <a:r>
                        <a:rPr lang="zh-CN" sz="1800" b="1" kern="100" dirty="0">
                          <a:solidFill>
                            <a:srgbClr val="002060"/>
                          </a:solidFill>
                          <a:effectLst/>
                          <a:latin typeface="黑体" panose="02010609060101010101" pitchFamily="49" charset="-122"/>
                          <a:ea typeface="黑体" panose="02010609060101010101" pitchFamily="49" charset="-122"/>
                        </a:rPr>
                        <a:t>管理者与员工进行沟通的方式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7292529"/>
                  </a:ext>
                </a:extLst>
              </a:tr>
            </a:tbl>
          </a:graphicData>
        </a:graphic>
      </p:graphicFrame>
    </p:spTree>
    <p:extLst>
      <p:ext uri="{BB962C8B-B14F-4D97-AF65-F5344CB8AC3E}">
        <p14:creationId xmlns:p14="http://schemas.microsoft.com/office/powerpoint/2010/main" val="508533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B61BA937-FD3A-45C1-9F1F-AC9999F7D505}"/>
              </a:ext>
            </a:extLst>
          </p:cNvPr>
          <p:cNvSpPr/>
          <p:nvPr/>
        </p:nvSpPr>
        <p:spPr>
          <a:xfrm>
            <a:off x="948228" y="504524"/>
            <a:ext cx="2975495"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绩效计划</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制订原则和步骤</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0BFBC863-F170-4BE6-93E6-E048CD99F9F6}"/>
              </a:ext>
            </a:extLst>
          </p:cNvPr>
          <p:cNvGraphicFramePr>
            <a:graphicFrameLocks noGrp="1"/>
          </p:cNvGraphicFramePr>
          <p:nvPr>
            <p:extLst>
              <p:ext uri="{D42A27DB-BD31-4B8C-83A1-F6EECF244321}">
                <p14:modId xmlns:p14="http://schemas.microsoft.com/office/powerpoint/2010/main" val="2237233621"/>
              </p:ext>
            </p:extLst>
          </p:nvPr>
        </p:nvGraphicFramePr>
        <p:xfrm>
          <a:off x="483870" y="1127764"/>
          <a:ext cx="11353166" cy="5156265"/>
        </p:xfrm>
        <a:graphic>
          <a:graphicData uri="http://schemas.openxmlformats.org/drawingml/2006/table">
            <a:tbl>
              <a:tblPr>
                <a:tableStyleId>{5C22544A-7EE6-4342-B048-85BDC9FD1C3A}</a:tableStyleId>
              </a:tblPr>
              <a:tblGrid>
                <a:gridCol w="1253011">
                  <a:extLst>
                    <a:ext uri="{9D8B030D-6E8A-4147-A177-3AD203B41FA5}">
                      <a16:colId xmlns:a16="http://schemas.microsoft.com/office/drawing/2014/main" val="3920001511"/>
                    </a:ext>
                  </a:extLst>
                </a:gridCol>
                <a:gridCol w="1306974">
                  <a:extLst>
                    <a:ext uri="{9D8B030D-6E8A-4147-A177-3AD203B41FA5}">
                      <a16:colId xmlns:a16="http://schemas.microsoft.com/office/drawing/2014/main" val="4006813514"/>
                    </a:ext>
                  </a:extLst>
                </a:gridCol>
                <a:gridCol w="8793181">
                  <a:extLst>
                    <a:ext uri="{9D8B030D-6E8A-4147-A177-3AD203B41FA5}">
                      <a16:colId xmlns:a16="http://schemas.microsoft.com/office/drawing/2014/main" val="2736750873"/>
                    </a:ext>
                  </a:extLst>
                </a:gridCol>
              </a:tblGrid>
              <a:tr h="260350">
                <a:tc>
                  <a:txBody>
                    <a:bodyPr/>
                    <a:lstStyle/>
                    <a:p>
                      <a:pPr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制订原则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7</a:t>
                      </a:r>
                      <a:r>
                        <a:rPr lang="zh-CN" sz="1800" b="1" kern="100" dirty="0">
                          <a:solidFill>
                            <a:srgbClr val="002060"/>
                          </a:solidFill>
                          <a:effectLst/>
                          <a:latin typeface="黑体" panose="02010609060101010101" pitchFamily="49" charset="-122"/>
                          <a:ea typeface="黑体" panose="02010609060101010101" pitchFamily="49" charset="-122"/>
                        </a:rPr>
                        <a:t>个</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价值驱动</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战略相关性</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系统化</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职位特色</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突出重点</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可测量性</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全员参与</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价值驱动</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与组织追求的提升组织价值的宗旨相一致</a:t>
                      </a:r>
                      <a:endParaRPr lang="en-US" altLang="zh-CN"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战略相关性</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与组织战略目标密切相关</a:t>
                      </a:r>
                      <a:endParaRPr lang="en-US" altLang="zh-CN"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系统化</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与战略计划、财务计划、经营计划、人力资源计划密切结合、相互配合、配套使用</a:t>
                      </a:r>
                      <a:endParaRPr lang="en-US" altLang="zh-CN"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职位特色</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绩效计划的内容、形式、指标的设定要充分考虑不同职位的特点</a:t>
                      </a:r>
                      <a:endParaRPr lang="en-US" altLang="zh-CN"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突出重点</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选择与组织目标和本职位职责关联程度较高的指标，引导员工关注最关键的绩效目标</a:t>
                      </a:r>
                      <a:endParaRPr lang="en-US" altLang="zh-CN"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可测量性</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绩效计划中指标和标准的设定必须是可以清洗测量的</a:t>
                      </a:r>
                      <a:endParaRPr lang="en-US" altLang="zh-CN"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全员参与</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人力资源部们的主管人员、员工都应当参与到绩效计划制定的过程中</a:t>
                      </a:r>
                      <a:endParaRPr lang="zh-CN" sz="1800" b="0"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8794303"/>
                  </a:ext>
                </a:extLst>
              </a:tr>
              <a:tr h="0">
                <a:tc rowSpan="2">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制订步骤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准备阶段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搜集制定绩效计划所需要的各种信息，包括：</a:t>
                      </a:r>
                    </a:p>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）组织近几年的绩效管理资料</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）工作分析的相关资料</a:t>
                      </a: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）组织最新的战略管理资料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21258564"/>
                  </a:ext>
                </a:extLst>
              </a:tr>
              <a:tr h="0">
                <a:tc vMerge="1">
                  <a:txBody>
                    <a:bodyPr/>
                    <a:lstStyle/>
                    <a:p>
                      <a:endParaRPr lang="zh-CN" altLang="en-US"/>
                    </a:p>
                  </a:txBody>
                  <a:tcPr/>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沟通阶段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管理者与员工通过反复的沟通就绩效计划的内容达成一致的过程。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2951326"/>
                  </a:ext>
                </a:extLst>
              </a:tr>
            </a:tbl>
          </a:graphicData>
        </a:graphic>
      </p:graphicFrame>
    </p:spTree>
    <p:extLst>
      <p:ext uri="{BB962C8B-B14F-4D97-AF65-F5344CB8AC3E}">
        <p14:creationId xmlns:p14="http://schemas.microsoft.com/office/powerpoint/2010/main" val="2009017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19E61A4-082A-433C-99B5-47E93671DF2C}"/>
              </a:ext>
            </a:extLst>
          </p:cNvPr>
          <p:cNvSpPr/>
          <p:nvPr/>
        </p:nvSpPr>
        <p:spPr>
          <a:xfrm>
            <a:off x="1040765" y="573121"/>
            <a:ext cx="1348446"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9</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绩效监控</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17CEA7B-939B-42AF-A975-014775A6E3E1}"/>
              </a:ext>
            </a:extLst>
          </p:cNvPr>
          <p:cNvGraphicFramePr>
            <a:graphicFrameLocks noGrp="1"/>
          </p:cNvGraphicFramePr>
          <p:nvPr>
            <p:extLst>
              <p:ext uri="{D42A27DB-BD31-4B8C-83A1-F6EECF244321}">
                <p14:modId xmlns:p14="http://schemas.microsoft.com/office/powerpoint/2010/main" val="1104454471"/>
              </p:ext>
            </p:extLst>
          </p:nvPr>
        </p:nvGraphicFramePr>
        <p:xfrm>
          <a:off x="1146175" y="942453"/>
          <a:ext cx="10313988" cy="3921825"/>
        </p:xfrm>
        <a:graphic>
          <a:graphicData uri="http://schemas.openxmlformats.org/drawingml/2006/table">
            <a:tbl>
              <a:tblPr>
                <a:tableStyleId>{5C22544A-7EE6-4342-B048-85BDC9FD1C3A}</a:tableStyleId>
              </a:tblPr>
              <a:tblGrid>
                <a:gridCol w="2035687">
                  <a:extLst>
                    <a:ext uri="{9D8B030D-6E8A-4147-A177-3AD203B41FA5}">
                      <a16:colId xmlns:a16="http://schemas.microsoft.com/office/drawing/2014/main" val="347490849"/>
                    </a:ext>
                  </a:extLst>
                </a:gridCol>
                <a:gridCol w="8278301">
                  <a:extLst>
                    <a:ext uri="{9D8B030D-6E8A-4147-A177-3AD203B41FA5}">
                      <a16:colId xmlns:a16="http://schemas.microsoft.com/office/drawing/2014/main" val="2833388345"/>
                    </a:ext>
                  </a:extLst>
                </a:gridCol>
              </a:tblGrid>
              <a:tr h="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）在绩效</a:t>
                      </a:r>
                      <a:r>
                        <a:rPr lang="zh-CN" sz="1800" b="1" u="sng" kern="100">
                          <a:solidFill>
                            <a:srgbClr val="002060"/>
                          </a:solidFill>
                          <a:effectLst/>
                          <a:latin typeface="黑体" panose="02010609060101010101" pitchFamily="49" charset="-122"/>
                          <a:ea typeface="黑体" panose="02010609060101010101" pitchFamily="49" charset="-122"/>
                        </a:rPr>
                        <a:t>考核期间内</a:t>
                      </a:r>
                      <a:r>
                        <a:rPr lang="zh-CN" sz="1800" b="1" kern="100">
                          <a:solidFill>
                            <a:srgbClr val="002060"/>
                          </a:solidFill>
                          <a:effectLst/>
                          <a:latin typeface="黑体" panose="02010609060101010101" pitchFamily="49" charset="-122"/>
                          <a:ea typeface="黑体" panose="02010609060101010101" pitchFamily="49" charset="-122"/>
                        </a:rPr>
                        <a:t>管理者为了掌握下属的工作绩效情况而进行的一系列活动。</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）它通过管理者和员工持续的沟通，观测、预防或解决绩效周期内可能存在的问题，更好地</a:t>
                      </a:r>
                      <a:r>
                        <a:rPr lang="zh-CN" sz="1800" b="1" u="sng" kern="100">
                          <a:solidFill>
                            <a:srgbClr val="002060"/>
                          </a:solidFill>
                          <a:effectLst/>
                          <a:latin typeface="黑体" panose="02010609060101010101" pitchFamily="49" charset="-122"/>
                          <a:ea typeface="黑体" panose="02010609060101010101" pitchFamily="49" charset="-122"/>
                        </a:rPr>
                        <a:t>完成绩效计划</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35923570"/>
                  </a:ext>
                </a:extLst>
              </a:tr>
              <a:tr h="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优缺点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优点</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可以随时发现员工工作中出现的问题并及时加以调整</a:t>
                      </a: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缺点：在于工作行为与工作结果相比更加主观，有时很难进行客观、准确的评价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7560101"/>
                  </a:ext>
                </a:extLst>
              </a:tr>
              <a:tr h="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管理者的任务</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）准确记录并定期汇总员工工作中的关键事件，为日后的绩效考核奠定事实基础。</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a:t>
                      </a: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）就绩效执行情况与员工进行必要的沟通、交流</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79568847"/>
                  </a:ext>
                </a:extLst>
              </a:tr>
            </a:tbl>
          </a:graphicData>
        </a:graphic>
      </p:graphicFrame>
    </p:spTree>
    <p:extLst>
      <p:ext uri="{BB962C8B-B14F-4D97-AF65-F5344CB8AC3E}">
        <p14:creationId xmlns:p14="http://schemas.microsoft.com/office/powerpoint/2010/main" val="20158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CD64CBBA-D178-4626-A9E8-FC9FC0673B83}"/>
              </a:ext>
            </a:extLst>
          </p:cNvPr>
          <p:cNvSpPr/>
          <p:nvPr/>
        </p:nvSpPr>
        <p:spPr>
          <a:xfrm>
            <a:off x="680469" y="526258"/>
            <a:ext cx="3531736" cy="460382"/>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10.</a:t>
            </a:r>
            <a:r>
              <a:rPr lang="zh-CN" altLang="zh-CN" b="1" u="sng" kern="100" dirty="0">
                <a:solidFill>
                  <a:srgbClr val="993300"/>
                </a:solidFill>
                <a:latin typeface="Times New Roman" panose="02020603050405020304" pitchFamily="18" charset="0"/>
                <a:ea typeface="宋体" panose="02010600030101010101" pitchFamily="2" charset="-122"/>
                <a:cs typeface="Times New Roman" panose="02020603050405020304" pitchFamily="18" charset="0"/>
              </a:rPr>
              <a:t>绩效辅导和绩效计划的调整</a:t>
            </a:r>
            <a:endParaRPr lang="zh-CN" altLang="zh-CN" sz="1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809D2A0F-A142-4BEA-8DD1-88E36F922B7C}"/>
              </a:ext>
            </a:extLst>
          </p:cNvPr>
          <p:cNvGraphicFramePr>
            <a:graphicFrameLocks noGrp="1"/>
          </p:cNvGraphicFramePr>
          <p:nvPr>
            <p:extLst>
              <p:ext uri="{D42A27DB-BD31-4B8C-83A1-F6EECF244321}">
                <p14:modId xmlns:p14="http://schemas.microsoft.com/office/powerpoint/2010/main" val="1940848701"/>
              </p:ext>
            </p:extLst>
          </p:nvPr>
        </p:nvGraphicFramePr>
        <p:xfrm>
          <a:off x="859281" y="1136162"/>
          <a:ext cx="10365490" cy="3446020"/>
        </p:xfrm>
        <a:graphic>
          <a:graphicData uri="http://schemas.openxmlformats.org/drawingml/2006/table">
            <a:tbl>
              <a:tblPr>
                <a:tableStyleId>{5C22544A-7EE6-4342-B048-85BDC9FD1C3A}</a:tableStyleId>
              </a:tblPr>
              <a:tblGrid>
                <a:gridCol w="2058486">
                  <a:extLst>
                    <a:ext uri="{9D8B030D-6E8A-4147-A177-3AD203B41FA5}">
                      <a16:colId xmlns:a16="http://schemas.microsoft.com/office/drawing/2014/main" val="763296332"/>
                    </a:ext>
                  </a:extLst>
                </a:gridCol>
                <a:gridCol w="1321724">
                  <a:extLst>
                    <a:ext uri="{9D8B030D-6E8A-4147-A177-3AD203B41FA5}">
                      <a16:colId xmlns:a16="http://schemas.microsoft.com/office/drawing/2014/main" val="1511823991"/>
                    </a:ext>
                  </a:extLst>
                </a:gridCol>
                <a:gridCol w="6985280">
                  <a:extLst>
                    <a:ext uri="{9D8B030D-6E8A-4147-A177-3AD203B41FA5}">
                      <a16:colId xmlns:a16="http://schemas.microsoft.com/office/drawing/2014/main" val="3652510697"/>
                    </a:ext>
                  </a:extLst>
                </a:gridCol>
              </a:tblGrid>
              <a:tr h="0">
                <a:tc rowSpan="3">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绩效辅导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在</a:t>
                      </a:r>
                      <a:r>
                        <a:rPr lang="zh-CN" sz="1800" b="1" u="sng" kern="100">
                          <a:solidFill>
                            <a:srgbClr val="002060"/>
                          </a:solidFill>
                          <a:effectLst/>
                          <a:latin typeface="黑体" panose="02010609060101010101" pitchFamily="49" charset="-122"/>
                          <a:ea typeface="黑体" panose="02010609060101010101" pitchFamily="49" charset="-122"/>
                        </a:rPr>
                        <a:t>掌握了下属工作绩效</a:t>
                      </a:r>
                      <a:r>
                        <a:rPr lang="zh-CN" sz="1800" b="1" kern="100">
                          <a:solidFill>
                            <a:srgbClr val="002060"/>
                          </a:solidFill>
                          <a:effectLst/>
                          <a:latin typeface="黑体" panose="02010609060101010101" pitchFamily="49" charset="-122"/>
                          <a:ea typeface="黑体" panose="02010609060101010101" pitchFamily="49" charset="-122"/>
                        </a:rPr>
                        <a:t>的前提下，为了提高员工绩效水平和自我效能感而进行的一系列活动。它贯穿于</a:t>
                      </a:r>
                      <a:r>
                        <a:rPr lang="zh-CN" sz="1800" b="1" u="sng" kern="100">
                          <a:solidFill>
                            <a:srgbClr val="002060"/>
                          </a:solidFill>
                          <a:effectLst/>
                          <a:latin typeface="黑体" panose="02010609060101010101" pitchFamily="49" charset="-122"/>
                          <a:ea typeface="黑体" panose="02010609060101010101" pitchFamily="49" charset="-122"/>
                        </a:rPr>
                        <a:t>绩效实施的整个过程中，是一种经常性的管理行为，它帮助员工解决当前绩效实施过程中出现的问题</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03217467"/>
                  </a:ext>
                </a:extLst>
              </a:tr>
              <a:tr h="0">
                <a:tc vMerge="1">
                  <a:txBody>
                    <a:bodyPr/>
                    <a:lstStyle/>
                    <a:p>
                      <a:endParaRPr lang="zh-CN" altLang="en-US"/>
                    </a:p>
                  </a:txBody>
                  <a:tcPr/>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内容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探讨绩效现状</a:t>
                      </a:r>
                      <a:r>
                        <a:rPr lang="en-US" sz="1800" b="1" u="sng" kern="100">
                          <a:solidFill>
                            <a:srgbClr val="002060"/>
                          </a:solidFill>
                          <a:effectLst/>
                          <a:latin typeface="黑体" panose="02010609060101010101" pitchFamily="49" charset="-122"/>
                          <a:ea typeface="黑体" panose="02010609060101010101" pitchFamily="49" charset="-122"/>
                        </a:rPr>
                        <a:t>  </a:t>
                      </a:r>
                      <a:r>
                        <a:rPr lang="zh-CN" sz="1800" b="1" u="sng" kern="100">
                          <a:solidFill>
                            <a:srgbClr val="002060"/>
                          </a:solidFill>
                          <a:effectLst/>
                          <a:latin typeface="黑体" panose="02010609060101010101" pitchFamily="49" charset="-122"/>
                          <a:ea typeface="黑体" panose="02010609060101010101" pitchFamily="49" charset="-122"/>
                        </a:rPr>
                        <a:t>（</a:t>
                      </a:r>
                      <a:r>
                        <a:rPr lang="en-US" sz="1800" b="1" u="sng" kern="100">
                          <a:solidFill>
                            <a:srgbClr val="002060"/>
                          </a:solidFill>
                          <a:effectLst/>
                          <a:latin typeface="黑体" panose="02010609060101010101" pitchFamily="49" charset="-122"/>
                          <a:ea typeface="黑体" panose="02010609060101010101" pitchFamily="49" charset="-122"/>
                        </a:rPr>
                        <a:t>2</a:t>
                      </a:r>
                      <a:r>
                        <a:rPr lang="zh-CN" sz="1800" b="1" u="sng" kern="100">
                          <a:solidFill>
                            <a:srgbClr val="002060"/>
                          </a:solidFill>
                          <a:effectLst/>
                          <a:latin typeface="黑体" panose="02010609060101010101" pitchFamily="49" charset="-122"/>
                          <a:ea typeface="黑体" panose="02010609060101010101" pitchFamily="49" charset="-122"/>
                        </a:rPr>
                        <a:t>）寻找改进绩效的方法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7502910"/>
                  </a:ext>
                </a:extLst>
              </a:tr>
              <a:tr h="0">
                <a:tc vMerge="1">
                  <a:txBody>
                    <a:bodyPr/>
                    <a:lstStyle/>
                    <a:p>
                      <a:endParaRPr lang="zh-CN" altLang="en-US"/>
                    </a:p>
                  </a:txBody>
                  <a:tcPr/>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步骤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）收集资料</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）定好基调</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）达到一致</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）探索可能</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）制订计划</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6</a:t>
                      </a:r>
                      <a:r>
                        <a:rPr lang="zh-CN" sz="1800" b="1" kern="100">
                          <a:solidFill>
                            <a:srgbClr val="002060"/>
                          </a:solidFill>
                          <a:effectLst/>
                          <a:latin typeface="黑体" panose="02010609060101010101" pitchFamily="49" charset="-122"/>
                          <a:ea typeface="黑体" panose="02010609060101010101" pitchFamily="49" charset="-122"/>
                        </a:rPr>
                        <a:t>）给予信心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39132405"/>
                  </a:ext>
                </a:extLst>
              </a:tr>
              <a:tr h="0">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绩效计划的调整</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发生情形：组织业务发展计划变更、组织结构调整、市场环境变化、不可抗拒事件时，可调整。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3838516192"/>
                  </a:ext>
                </a:extLst>
              </a:tr>
            </a:tbl>
          </a:graphicData>
        </a:graphic>
      </p:graphicFrame>
    </p:spTree>
    <p:extLst>
      <p:ext uri="{BB962C8B-B14F-4D97-AF65-F5344CB8AC3E}">
        <p14:creationId xmlns:p14="http://schemas.microsoft.com/office/powerpoint/2010/main" val="3444817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DAAB787-8C4B-4C01-9823-A3B0FC3A0C14}"/>
              </a:ext>
            </a:extLst>
          </p:cNvPr>
          <p:cNvSpPr/>
          <p:nvPr/>
        </p:nvSpPr>
        <p:spPr>
          <a:xfrm>
            <a:off x="958698" y="532723"/>
            <a:ext cx="2627642"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11.</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绩效评价技术汇总表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D13994BA-934D-40DF-A0A1-37DBF34F3C12}"/>
              </a:ext>
            </a:extLst>
          </p:cNvPr>
          <p:cNvGraphicFramePr>
            <a:graphicFrameLocks noGrp="1"/>
          </p:cNvGraphicFramePr>
          <p:nvPr>
            <p:extLst>
              <p:ext uri="{D42A27DB-BD31-4B8C-83A1-F6EECF244321}">
                <p14:modId xmlns:p14="http://schemas.microsoft.com/office/powerpoint/2010/main" val="2893277271"/>
              </p:ext>
            </p:extLst>
          </p:nvPr>
        </p:nvGraphicFramePr>
        <p:xfrm>
          <a:off x="1040764" y="1001953"/>
          <a:ext cx="10497301" cy="1041465"/>
        </p:xfrm>
        <a:graphic>
          <a:graphicData uri="http://schemas.openxmlformats.org/drawingml/2006/table">
            <a:tbl>
              <a:tblPr>
                <a:tableStyleId>{5C22544A-7EE6-4342-B048-85BDC9FD1C3A}</a:tableStyleId>
              </a:tblPr>
              <a:tblGrid>
                <a:gridCol w="4157063">
                  <a:extLst>
                    <a:ext uri="{9D8B030D-6E8A-4147-A177-3AD203B41FA5}">
                      <a16:colId xmlns:a16="http://schemas.microsoft.com/office/drawing/2014/main" val="2004191489"/>
                    </a:ext>
                  </a:extLst>
                </a:gridCol>
                <a:gridCol w="6340238">
                  <a:extLst>
                    <a:ext uri="{9D8B030D-6E8A-4147-A177-3AD203B41FA5}">
                      <a16:colId xmlns:a16="http://schemas.microsoft.com/office/drawing/2014/main" val="3876410126"/>
                    </a:ext>
                  </a:extLst>
                </a:gridCol>
              </a:tblGrid>
              <a:tr h="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）量表法（</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个）</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图尺度评价法</a:t>
                      </a:r>
                      <a:r>
                        <a:rPr lang="en-US" sz="1800" b="1" kern="100">
                          <a:solidFill>
                            <a:srgbClr val="002060"/>
                          </a:solidFill>
                          <a:effectLst/>
                          <a:latin typeface="黑体" panose="02010609060101010101" pitchFamily="49" charset="-122"/>
                          <a:ea typeface="黑体" panose="02010609060101010101" pitchFamily="49" charset="-122"/>
                        </a:rPr>
                        <a:t> + </a:t>
                      </a:r>
                      <a:r>
                        <a:rPr lang="zh-CN" sz="1800" b="1" kern="100">
                          <a:solidFill>
                            <a:srgbClr val="002060"/>
                          </a:solidFill>
                          <a:effectLst/>
                          <a:latin typeface="黑体" panose="02010609060101010101" pitchFamily="49" charset="-122"/>
                          <a:ea typeface="黑体" panose="02010609060101010101" pitchFamily="49" charset="-122"/>
                        </a:rPr>
                        <a:t>行为锚定法</a:t>
                      </a:r>
                      <a:r>
                        <a:rPr lang="en-US" sz="1800" b="1" kern="100">
                          <a:solidFill>
                            <a:srgbClr val="002060"/>
                          </a:solidFill>
                          <a:effectLst/>
                          <a:latin typeface="黑体" panose="02010609060101010101" pitchFamily="49" charset="-122"/>
                          <a:ea typeface="黑体" panose="02010609060101010101" pitchFamily="49" charset="-122"/>
                        </a:rPr>
                        <a:t> + </a:t>
                      </a:r>
                      <a:r>
                        <a:rPr lang="zh-CN" sz="1800" b="1" kern="100">
                          <a:solidFill>
                            <a:srgbClr val="002060"/>
                          </a:solidFill>
                          <a:effectLst/>
                          <a:latin typeface="黑体" panose="02010609060101010101" pitchFamily="49" charset="-122"/>
                          <a:ea typeface="黑体" panose="02010609060101010101" pitchFamily="49" charset="-122"/>
                        </a:rPr>
                        <a:t>行为观察量表法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13336771"/>
                  </a:ext>
                </a:extLst>
              </a:tr>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）比较法（</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个）</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排序法</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配对比较法</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强制分布法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12997484"/>
                  </a:ext>
                </a:extLst>
              </a:tr>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）描述法（</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个）</a:t>
                      </a: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关键事件法</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不良事故评估法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90332898"/>
                  </a:ext>
                </a:extLst>
              </a:tr>
            </a:tbl>
          </a:graphicData>
        </a:graphic>
      </p:graphicFrame>
      <p:sp>
        <p:nvSpPr>
          <p:cNvPr id="8" name="矩形 7">
            <a:extLst>
              <a:ext uri="{FF2B5EF4-FFF2-40B4-BE49-F238E27FC236}">
                <a16:creationId xmlns:a16="http://schemas.microsoft.com/office/drawing/2014/main" id="{7FF005FA-EACE-445A-B2CE-E6778B893B24}"/>
              </a:ext>
            </a:extLst>
          </p:cNvPr>
          <p:cNvSpPr/>
          <p:nvPr/>
        </p:nvSpPr>
        <p:spPr>
          <a:xfrm>
            <a:off x="1040764" y="2174220"/>
            <a:ext cx="3902030" cy="460382"/>
          </a:xfrm>
          <a:prstGeom prst="rect">
            <a:avLst/>
          </a:prstGeom>
        </p:spPr>
        <p:txBody>
          <a:bodyPr wrap="squar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量表法各个绩效评价技术的概念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2398C5E-B5F6-4274-970B-A49F7122A676}"/>
              </a:ext>
            </a:extLst>
          </p:cNvPr>
          <p:cNvGraphicFramePr>
            <a:graphicFrameLocks noGrp="1"/>
          </p:cNvGraphicFramePr>
          <p:nvPr>
            <p:extLst>
              <p:ext uri="{D42A27DB-BD31-4B8C-83A1-F6EECF244321}">
                <p14:modId xmlns:p14="http://schemas.microsoft.com/office/powerpoint/2010/main" val="2023303313"/>
              </p:ext>
            </p:extLst>
          </p:nvPr>
        </p:nvGraphicFramePr>
        <p:xfrm>
          <a:off x="884757" y="2749868"/>
          <a:ext cx="10422486" cy="3510345"/>
        </p:xfrm>
        <a:graphic>
          <a:graphicData uri="http://schemas.openxmlformats.org/drawingml/2006/table">
            <a:tbl>
              <a:tblPr>
                <a:tableStyleId>{5C22544A-7EE6-4342-B048-85BDC9FD1C3A}</a:tableStyleId>
              </a:tblPr>
              <a:tblGrid>
                <a:gridCol w="2113360">
                  <a:extLst>
                    <a:ext uri="{9D8B030D-6E8A-4147-A177-3AD203B41FA5}">
                      <a16:colId xmlns:a16="http://schemas.microsoft.com/office/drawing/2014/main" val="564620769"/>
                    </a:ext>
                  </a:extLst>
                </a:gridCol>
                <a:gridCol w="8309126">
                  <a:extLst>
                    <a:ext uri="{9D8B030D-6E8A-4147-A177-3AD203B41FA5}">
                      <a16:colId xmlns:a16="http://schemas.microsoft.com/office/drawing/2014/main" val="3316702363"/>
                    </a:ext>
                  </a:extLst>
                </a:gridCol>
              </a:tblGrid>
              <a:tr h="51435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图尺度评价法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图尺度评价法也被称为等级评价法。该方法列举一些特征要素并为分别为每一个特征要素列举绩效的取值范围。这是一种</a:t>
                      </a:r>
                      <a:r>
                        <a:rPr lang="zh-CN" sz="1800" b="1" u="sng" kern="100">
                          <a:solidFill>
                            <a:srgbClr val="002060"/>
                          </a:solidFill>
                          <a:effectLst/>
                          <a:latin typeface="黑体" panose="02010609060101010101" pitchFamily="49" charset="-122"/>
                          <a:ea typeface="黑体" panose="02010609060101010101" pitchFamily="49" charset="-122"/>
                        </a:rPr>
                        <a:t>最简单和运用最普遍</a:t>
                      </a:r>
                      <a:r>
                        <a:rPr lang="zh-CN" sz="1800" b="1" kern="100">
                          <a:solidFill>
                            <a:srgbClr val="002060"/>
                          </a:solidFill>
                          <a:effectLst/>
                          <a:latin typeface="黑体" panose="02010609060101010101" pitchFamily="49" charset="-122"/>
                          <a:ea typeface="黑体" panose="02010609060101010101" pitchFamily="49" charset="-122"/>
                        </a:rPr>
                        <a:t>的绩效评价方法。</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5084012"/>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行为锚定法</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行为锚定法将每项工作的特定行为用一张等级表进行反映，</a:t>
                      </a:r>
                      <a:r>
                        <a:rPr lang="zh-CN" sz="1800" b="1" u="sng" kern="100">
                          <a:solidFill>
                            <a:srgbClr val="002060"/>
                          </a:solidFill>
                          <a:effectLst/>
                          <a:latin typeface="黑体" panose="02010609060101010101" pitchFamily="49" charset="-122"/>
                          <a:ea typeface="黑体" panose="02010609060101010101" pitchFamily="49" charset="-122"/>
                        </a:rPr>
                        <a:t>该等级表将每项工作划分为各种行为级别（从最积极的行为到最消极的行为）</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评价时评估者只需将员工的行为对号入座即可。</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755241058"/>
                  </a:ext>
                </a:extLst>
              </a:tr>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行为观察量表法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行为观察量表法是由工作绩效所要求的一系列合乎组织期望的行为组成的标单。行为观察量表列举出评估指标（通常是期望员工工作中出现的比较好的行为），然后要求评估人在观察的基础上将员工的工作行为同评价标准进行对照，看该行为出现的频率或完成的程度如何（从“几乎没有”到“几乎总是”）的评估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22576761"/>
                  </a:ext>
                </a:extLst>
              </a:tr>
            </a:tbl>
          </a:graphicData>
        </a:graphic>
      </p:graphicFrame>
    </p:spTree>
    <p:extLst>
      <p:ext uri="{BB962C8B-B14F-4D97-AF65-F5344CB8AC3E}">
        <p14:creationId xmlns:p14="http://schemas.microsoft.com/office/powerpoint/2010/main" val="422687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B776742B-CC8B-411B-881C-1536B86A1330}"/>
              </a:ext>
            </a:extLst>
          </p:cNvPr>
          <p:cNvSpPr txBox="1"/>
          <p:nvPr/>
        </p:nvSpPr>
        <p:spPr>
          <a:xfrm>
            <a:off x="1783215" y="2414250"/>
            <a:ext cx="8625569" cy="144655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400" b="1" dirty="0">
                <a:solidFill>
                  <a:srgbClr val="002060"/>
                </a:solidFill>
                <a:latin typeface="黑体" pitchFamily="49" charset="-122"/>
                <a:ea typeface="黑体" pitchFamily="49" charset="-122"/>
              </a:rPr>
              <a:t>第四章  战略性人力资源管理</a:t>
            </a:r>
            <a:endParaRPr lang="en-US" altLang="zh-CN" sz="4400" b="1" dirty="0">
              <a:solidFill>
                <a:srgbClr val="002060"/>
              </a:solidFill>
              <a:latin typeface="黑体" pitchFamily="49" charset="-122"/>
              <a:ea typeface="黑体" pitchFamily="49"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rgbClr val="002060"/>
              </a:solidFill>
              <a:effectLst/>
              <a:uLnTx/>
              <a:uFillTx/>
              <a:latin typeface="黑体" pitchFamily="49" charset="-122"/>
              <a:ea typeface="黑体"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0D765E9-519D-4623-BC70-CBCB56298AB5}"/>
              </a:ext>
            </a:extLst>
          </p:cNvPr>
          <p:cNvSpPr/>
          <p:nvPr/>
        </p:nvSpPr>
        <p:spPr>
          <a:xfrm>
            <a:off x="821471" y="504194"/>
            <a:ext cx="4022255"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13.</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比较法</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各个绩效评价技术的优缺点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EC7987E0-84A0-436F-AAE2-BC84CB2CC25F}"/>
              </a:ext>
            </a:extLst>
          </p:cNvPr>
          <p:cNvSpPr/>
          <p:nvPr/>
        </p:nvSpPr>
        <p:spPr>
          <a:xfrm>
            <a:off x="820586" y="905971"/>
            <a:ext cx="3207929" cy="442878"/>
          </a:xfrm>
          <a:prstGeom prst="rect">
            <a:avLst/>
          </a:prstGeom>
        </p:spPr>
        <p:txBody>
          <a:bodyPr wrap="none">
            <a:spAutoFit/>
          </a:bodyPr>
          <a:lstStyle/>
          <a:p>
            <a:pPr>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排序法</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（从高到底）</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D9D7555E-8203-42C3-8CF3-69C4E8011E7F}"/>
              </a:ext>
            </a:extLst>
          </p:cNvPr>
          <p:cNvGraphicFramePr>
            <a:graphicFrameLocks noGrp="1"/>
          </p:cNvGraphicFramePr>
          <p:nvPr>
            <p:extLst>
              <p:ext uri="{D42A27DB-BD31-4B8C-83A1-F6EECF244321}">
                <p14:modId xmlns:p14="http://schemas.microsoft.com/office/powerpoint/2010/main" val="309333810"/>
              </p:ext>
            </p:extLst>
          </p:nvPr>
        </p:nvGraphicFramePr>
        <p:xfrm>
          <a:off x="883127" y="1430831"/>
          <a:ext cx="5411470" cy="1959483"/>
        </p:xfrm>
        <a:graphic>
          <a:graphicData uri="http://schemas.openxmlformats.org/drawingml/2006/table">
            <a:tbl>
              <a:tblPr>
                <a:tableStyleId>{5C22544A-7EE6-4342-B048-85BDC9FD1C3A}</a:tableStyleId>
              </a:tblPr>
              <a:tblGrid>
                <a:gridCol w="481965">
                  <a:extLst>
                    <a:ext uri="{9D8B030D-6E8A-4147-A177-3AD203B41FA5}">
                      <a16:colId xmlns:a16="http://schemas.microsoft.com/office/drawing/2014/main" val="2581469879"/>
                    </a:ext>
                  </a:extLst>
                </a:gridCol>
                <a:gridCol w="4929505">
                  <a:extLst>
                    <a:ext uri="{9D8B030D-6E8A-4147-A177-3AD203B41FA5}">
                      <a16:colId xmlns:a16="http://schemas.microsoft.com/office/drawing/2014/main" val="467666230"/>
                    </a:ext>
                  </a:extLst>
                </a:gridCol>
              </a:tblGrid>
              <a:tr h="285750">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优点</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操作简单</a:t>
                      </a: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评估结果简单明了</a:t>
                      </a: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实施起来成本低廉</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04361711"/>
                  </a:ext>
                </a:extLst>
              </a:tr>
              <a:tr h="466725">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缺点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容易造成员工有心理压力</a:t>
                      </a: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不容易接受评估的结果，并且很难提供详细具体的绩效评估结果。</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14740196"/>
                  </a:ext>
                </a:extLst>
              </a:tr>
            </a:tbl>
          </a:graphicData>
        </a:graphic>
      </p:graphicFrame>
      <p:sp>
        <p:nvSpPr>
          <p:cNvPr id="9" name="矩形 8">
            <a:extLst>
              <a:ext uri="{FF2B5EF4-FFF2-40B4-BE49-F238E27FC236}">
                <a16:creationId xmlns:a16="http://schemas.microsoft.com/office/drawing/2014/main" id="{8ACD4F2B-7227-47D1-9C37-70345EFD7DBC}"/>
              </a:ext>
            </a:extLst>
          </p:cNvPr>
          <p:cNvSpPr/>
          <p:nvPr/>
        </p:nvSpPr>
        <p:spPr>
          <a:xfrm>
            <a:off x="6264199" y="905971"/>
            <a:ext cx="3903633" cy="442878"/>
          </a:xfrm>
          <a:prstGeom prst="rect">
            <a:avLst/>
          </a:prstGeom>
        </p:spPr>
        <p:txBody>
          <a:bodyPr wrap="none">
            <a:spAutoFit/>
          </a:bodyPr>
          <a:lstStyle/>
          <a:p>
            <a:pPr algn="just">
              <a:lnSpc>
                <a:spcPct val="150000"/>
              </a:lnSpc>
              <a:spcAft>
                <a:spcPts val="0"/>
              </a:spcAft>
            </a:pPr>
            <a:r>
              <a:rPr lang="en-US"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配对比较法</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（获胜次数</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62AF0A1B-F8A0-4EDB-BA10-4EAA3C0A3677}"/>
              </a:ext>
            </a:extLst>
          </p:cNvPr>
          <p:cNvGraphicFramePr>
            <a:graphicFrameLocks noGrp="1"/>
          </p:cNvGraphicFramePr>
          <p:nvPr>
            <p:extLst>
              <p:ext uri="{D42A27DB-BD31-4B8C-83A1-F6EECF244321}">
                <p14:modId xmlns:p14="http://schemas.microsoft.com/office/powerpoint/2010/main" val="3699521097"/>
              </p:ext>
            </p:extLst>
          </p:nvPr>
        </p:nvGraphicFramePr>
        <p:xfrm>
          <a:off x="6374457" y="1424541"/>
          <a:ext cx="5411470" cy="1607312"/>
        </p:xfrm>
        <a:graphic>
          <a:graphicData uri="http://schemas.openxmlformats.org/drawingml/2006/table">
            <a:tbl>
              <a:tblPr>
                <a:tableStyleId>{5C22544A-7EE6-4342-B048-85BDC9FD1C3A}</a:tableStyleId>
              </a:tblPr>
              <a:tblGrid>
                <a:gridCol w="481965">
                  <a:extLst>
                    <a:ext uri="{9D8B030D-6E8A-4147-A177-3AD203B41FA5}">
                      <a16:colId xmlns:a16="http://schemas.microsoft.com/office/drawing/2014/main" val="3755626719"/>
                    </a:ext>
                  </a:extLst>
                </a:gridCol>
                <a:gridCol w="4929505">
                  <a:extLst>
                    <a:ext uri="{9D8B030D-6E8A-4147-A177-3AD203B41FA5}">
                      <a16:colId xmlns:a16="http://schemas.microsoft.com/office/drawing/2014/main" val="1554235609"/>
                    </a:ext>
                  </a:extLst>
                </a:gridCol>
              </a:tblGrid>
              <a:tr h="285750">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优点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配对比较法较排序法更加科学，它能在</a:t>
                      </a:r>
                      <a:r>
                        <a:rPr lang="zh-CN" sz="1500" b="1" u="sng" kern="100" dirty="0">
                          <a:solidFill>
                            <a:srgbClr val="002060"/>
                          </a:solidFill>
                          <a:effectLst/>
                          <a:latin typeface="黑体" panose="02010609060101010101" pitchFamily="49" charset="-122"/>
                          <a:ea typeface="黑体" panose="02010609060101010101" pitchFamily="49" charset="-122"/>
                        </a:rPr>
                        <a:t>人数较少情况下</a:t>
                      </a:r>
                      <a:r>
                        <a:rPr lang="zh-CN" sz="1500" b="1" kern="100" dirty="0">
                          <a:solidFill>
                            <a:srgbClr val="002060"/>
                          </a:solidFill>
                          <a:effectLst/>
                          <a:latin typeface="黑体" panose="02010609060101010101" pitchFamily="49" charset="-122"/>
                          <a:ea typeface="黑体" panose="02010609060101010101" pitchFamily="49" charset="-122"/>
                        </a:rPr>
                        <a:t>快速比较出员工绩效水平。</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36909889"/>
                  </a:ext>
                </a:extLst>
              </a:tr>
              <a:tr h="466725">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缺点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u="sng" kern="100" dirty="0">
                          <a:solidFill>
                            <a:srgbClr val="002060"/>
                          </a:solidFill>
                          <a:effectLst/>
                          <a:latin typeface="黑体" panose="02010609060101010101" pitchFamily="49" charset="-122"/>
                          <a:ea typeface="黑体" panose="02010609060101010101" pitchFamily="49" charset="-122"/>
                        </a:rPr>
                        <a:t>当员工人数增加时，评估的工作量将会成倍地增加。</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u="sng" kern="100" dirty="0">
                          <a:solidFill>
                            <a:srgbClr val="002060"/>
                          </a:solidFill>
                          <a:effectLst/>
                          <a:latin typeface="黑体" panose="02010609060101010101" pitchFamily="49" charset="-122"/>
                          <a:ea typeface="黑体" panose="02010609060101010101" pitchFamily="49" charset="-122"/>
                        </a:rPr>
                        <a:t>只能得到员工绩效的排名，不能反映员工绩效的差距和他们工作能力的特点</a:t>
                      </a:r>
                      <a:r>
                        <a:rPr lang="zh-CN" sz="1500" b="1" kern="100" dirty="0">
                          <a:solidFill>
                            <a:srgbClr val="002060"/>
                          </a:solidFill>
                          <a:effectLst/>
                          <a:latin typeface="黑体" panose="02010609060101010101" pitchFamily="49" charset="-122"/>
                          <a:ea typeface="黑体" panose="02010609060101010101" pitchFamily="49" charset="-122"/>
                        </a:rPr>
                        <a:t>。</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98475116"/>
                  </a:ext>
                </a:extLst>
              </a:tr>
            </a:tbl>
          </a:graphicData>
        </a:graphic>
      </p:graphicFrame>
      <p:sp>
        <p:nvSpPr>
          <p:cNvPr id="14" name="矩形 13">
            <a:extLst>
              <a:ext uri="{FF2B5EF4-FFF2-40B4-BE49-F238E27FC236}">
                <a16:creationId xmlns:a16="http://schemas.microsoft.com/office/drawing/2014/main" id="{357B6E2E-D1D7-44DA-902A-99E5F23B2F40}"/>
              </a:ext>
            </a:extLst>
          </p:cNvPr>
          <p:cNvSpPr/>
          <p:nvPr/>
        </p:nvSpPr>
        <p:spPr>
          <a:xfrm>
            <a:off x="820586" y="3762925"/>
            <a:ext cx="3672800" cy="442878"/>
          </a:xfrm>
          <a:prstGeom prst="rect">
            <a:avLst/>
          </a:prstGeom>
        </p:spPr>
        <p:txBody>
          <a:bodyPr wrap="none">
            <a:spAutoFit/>
          </a:bodyPr>
          <a:lstStyle/>
          <a:p>
            <a:pPr>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强制分布法（</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正态分布</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id="{FDB694C5-577D-4D7C-8A58-5AFB669DCE5F}"/>
              </a:ext>
            </a:extLst>
          </p:cNvPr>
          <p:cNvGraphicFramePr>
            <a:graphicFrameLocks noGrp="1"/>
          </p:cNvGraphicFramePr>
          <p:nvPr>
            <p:extLst>
              <p:ext uri="{D42A27DB-BD31-4B8C-83A1-F6EECF244321}">
                <p14:modId xmlns:p14="http://schemas.microsoft.com/office/powerpoint/2010/main" val="3105169954"/>
              </p:ext>
            </p:extLst>
          </p:nvPr>
        </p:nvGraphicFramePr>
        <p:xfrm>
          <a:off x="852730" y="4264479"/>
          <a:ext cx="10883734" cy="2083308"/>
        </p:xfrm>
        <a:graphic>
          <a:graphicData uri="http://schemas.openxmlformats.org/drawingml/2006/table">
            <a:tbl>
              <a:tblPr>
                <a:tableStyleId>{5C22544A-7EE6-4342-B048-85BDC9FD1C3A}</a:tableStyleId>
              </a:tblPr>
              <a:tblGrid>
                <a:gridCol w="969345">
                  <a:extLst>
                    <a:ext uri="{9D8B030D-6E8A-4147-A177-3AD203B41FA5}">
                      <a16:colId xmlns:a16="http://schemas.microsoft.com/office/drawing/2014/main" val="393228626"/>
                    </a:ext>
                  </a:extLst>
                </a:gridCol>
                <a:gridCol w="9914389">
                  <a:extLst>
                    <a:ext uri="{9D8B030D-6E8A-4147-A177-3AD203B41FA5}">
                      <a16:colId xmlns:a16="http://schemas.microsoft.com/office/drawing/2014/main" val="2776417916"/>
                    </a:ext>
                  </a:extLst>
                </a:gridCol>
              </a:tblGrid>
              <a:tr h="250825">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概念</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强制分布法要求评估者将被评估者的绩效结果放入一个类似于</a:t>
                      </a:r>
                      <a:r>
                        <a:rPr lang="zh-CN" sz="1500" b="1" u="sng" kern="100">
                          <a:solidFill>
                            <a:srgbClr val="002060"/>
                          </a:solidFill>
                          <a:effectLst/>
                          <a:latin typeface="黑体" panose="02010609060101010101" pitchFamily="49" charset="-122"/>
                          <a:ea typeface="黑体" panose="02010609060101010101" pitchFamily="49" charset="-122"/>
                        </a:rPr>
                        <a:t>正态分布的标准中</a:t>
                      </a:r>
                      <a:r>
                        <a:rPr lang="zh-CN" sz="1500" b="1" kern="100">
                          <a:solidFill>
                            <a:srgbClr val="002060"/>
                          </a:solidFill>
                          <a:effectLst/>
                          <a:latin typeface="黑体" panose="02010609060101010101" pitchFamily="49" charset="-122"/>
                          <a:ea typeface="黑体" panose="02010609060101010101" pitchFamily="49" charset="-122"/>
                        </a:rPr>
                        <a:t>。它基于一个有争议的假设：在被评估者中，优秀、一般和较差的员工同时存在。</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7324075"/>
                  </a:ext>
                </a:extLst>
              </a:tr>
              <a:tr h="285750">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优点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在绩效考核中，评估者可能由于自己的主观意识，将员工的评估分数划定在一个区域内，从而</a:t>
                      </a:r>
                      <a:r>
                        <a:rPr lang="zh-CN" sz="1500" b="1" u="sng" kern="100" dirty="0">
                          <a:solidFill>
                            <a:srgbClr val="002060"/>
                          </a:solidFill>
                          <a:effectLst/>
                          <a:latin typeface="黑体" panose="02010609060101010101" pitchFamily="49" charset="-122"/>
                          <a:ea typeface="黑体" panose="02010609060101010101" pitchFamily="49" charset="-122"/>
                        </a:rPr>
                        <a:t>弱化评估分数的差距。使用强制分布法可以有效避免考核结果可能出现的这种趋势。</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500" b="1" kern="100" dirty="0">
                          <a:solidFill>
                            <a:srgbClr val="002060"/>
                          </a:solidFill>
                          <a:effectLst/>
                          <a:latin typeface="黑体" panose="02010609060101010101" pitchFamily="49" charset="-122"/>
                          <a:ea typeface="黑体" panose="02010609060101010101" pitchFamily="49" charset="-122"/>
                        </a:rPr>
                        <a:t>有利于管理手段的实施。</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26261873"/>
                  </a:ext>
                </a:extLst>
              </a:tr>
              <a:tr h="466725">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缺点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当一个部门中的员工都非常优秀时，使用强制分布法强行划分员工的等级就显得有失公平。</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984318450"/>
                  </a:ext>
                </a:extLst>
              </a:tr>
            </a:tbl>
          </a:graphicData>
        </a:graphic>
      </p:graphicFrame>
    </p:spTree>
    <p:extLst>
      <p:ext uri="{BB962C8B-B14F-4D97-AF65-F5344CB8AC3E}">
        <p14:creationId xmlns:p14="http://schemas.microsoft.com/office/powerpoint/2010/main" val="5636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9EC0608-B860-4F7B-99C4-6C63CE13DB9E}"/>
              </a:ext>
            </a:extLst>
          </p:cNvPr>
          <p:cNvSpPr/>
          <p:nvPr/>
        </p:nvSpPr>
        <p:spPr>
          <a:xfrm>
            <a:off x="927440" y="487359"/>
            <a:ext cx="4022255"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14.</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描述法各个绩效评价技术的优缺点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F3F59221-3A51-4F09-9425-376008AC3118}"/>
              </a:ext>
            </a:extLst>
          </p:cNvPr>
          <p:cNvSpPr/>
          <p:nvPr/>
        </p:nvSpPr>
        <p:spPr>
          <a:xfrm>
            <a:off x="927440" y="900463"/>
            <a:ext cx="3789820" cy="442878"/>
          </a:xfrm>
          <a:prstGeom prst="rect">
            <a:avLst/>
          </a:prstGeom>
        </p:spPr>
        <p:txBody>
          <a:bodyPr wrap="none">
            <a:spAutoFit/>
          </a:bodyPr>
          <a:lstStyle/>
          <a:p>
            <a:pPr>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关键事件法</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核心关键事件的定义</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CF0C03AE-F422-4E35-8C53-435F515574AB}"/>
              </a:ext>
            </a:extLst>
          </p:cNvPr>
          <p:cNvGraphicFramePr>
            <a:graphicFrameLocks noGrp="1"/>
          </p:cNvGraphicFramePr>
          <p:nvPr>
            <p:extLst>
              <p:ext uri="{D42A27DB-BD31-4B8C-83A1-F6EECF244321}">
                <p14:modId xmlns:p14="http://schemas.microsoft.com/office/powerpoint/2010/main" val="1405768339"/>
              </p:ext>
            </p:extLst>
          </p:nvPr>
        </p:nvGraphicFramePr>
        <p:xfrm>
          <a:off x="958696" y="1348849"/>
          <a:ext cx="10487927" cy="1950974"/>
        </p:xfrm>
        <a:graphic>
          <a:graphicData uri="http://schemas.openxmlformats.org/drawingml/2006/table">
            <a:tbl>
              <a:tblPr>
                <a:tableStyleId>{5C22544A-7EE6-4342-B048-85BDC9FD1C3A}</a:tableStyleId>
              </a:tblPr>
              <a:tblGrid>
                <a:gridCol w="934093">
                  <a:extLst>
                    <a:ext uri="{9D8B030D-6E8A-4147-A177-3AD203B41FA5}">
                      <a16:colId xmlns:a16="http://schemas.microsoft.com/office/drawing/2014/main" val="2892947964"/>
                    </a:ext>
                  </a:extLst>
                </a:gridCol>
                <a:gridCol w="9553834">
                  <a:extLst>
                    <a:ext uri="{9D8B030D-6E8A-4147-A177-3AD203B41FA5}">
                      <a16:colId xmlns:a16="http://schemas.microsoft.com/office/drawing/2014/main" val="2396619055"/>
                    </a:ext>
                  </a:extLst>
                </a:gridCol>
              </a:tblGrid>
              <a:tr h="28575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它将员工的工作行为与绩效评估结果联系在一起，使</a:t>
                      </a:r>
                      <a:r>
                        <a:rPr lang="zh-CN" sz="1800" b="1" u="sng" kern="100" dirty="0">
                          <a:solidFill>
                            <a:srgbClr val="002060"/>
                          </a:solidFill>
                          <a:effectLst/>
                          <a:latin typeface="黑体" panose="02010609060101010101" pitchFamily="49" charset="-122"/>
                          <a:ea typeface="黑体" panose="02010609060101010101" pitchFamily="49" charset="-122"/>
                        </a:rPr>
                        <a:t>评价结果更加客观</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管理者可以</a:t>
                      </a:r>
                      <a:r>
                        <a:rPr lang="zh-CN" sz="1800" b="1" u="sng" kern="100" dirty="0">
                          <a:solidFill>
                            <a:srgbClr val="002060"/>
                          </a:solidFill>
                          <a:effectLst/>
                          <a:latin typeface="黑体" panose="02010609060101010101" pitchFamily="49" charset="-122"/>
                          <a:ea typeface="黑体" panose="02010609060101010101" pitchFamily="49" charset="-122"/>
                        </a:rPr>
                        <a:t>有针对性地对员工进行培训</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u="sng" kern="100" dirty="0">
                          <a:solidFill>
                            <a:srgbClr val="002060"/>
                          </a:solidFill>
                          <a:effectLst/>
                          <a:latin typeface="黑体" panose="02010609060101010101" pitchFamily="49" charset="-122"/>
                          <a:ea typeface="黑体" panose="02010609060101010101" pitchFamily="49" charset="-122"/>
                        </a:rPr>
                        <a:t>为绩效反馈面谈奠定了基础</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使上下级双方很容易地就绩效现状达成一致。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71127924"/>
                  </a:ext>
                </a:extLst>
              </a:tr>
              <a:tr h="466725">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缺点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非常费时。</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u="sng" kern="100" dirty="0">
                          <a:solidFill>
                            <a:srgbClr val="002060"/>
                          </a:solidFill>
                          <a:effectLst/>
                          <a:latin typeface="黑体" panose="02010609060101010101" pitchFamily="49" charset="-122"/>
                          <a:ea typeface="黑体" panose="02010609060101010101" pitchFamily="49" charset="-122"/>
                        </a:rPr>
                        <a:t>无法提供员工之间、部门之间和团队之间的业绩比较信息。</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65048935"/>
                  </a:ext>
                </a:extLst>
              </a:tr>
            </a:tbl>
          </a:graphicData>
        </a:graphic>
      </p:graphicFrame>
      <p:sp>
        <p:nvSpPr>
          <p:cNvPr id="9" name="矩形 8">
            <a:extLst>
              <a:ext uri="{FF2B5EF4-FFF2-40B4-BE49-F238E27FC236}">
                <a16:creationId xmlns:a16="http://schemas.microsoft.com/office/drawing/2014/main" id="{4BC42F02-D33F-498F-B821-14C571F99896}"/>
              </a:ext>
            </a:extLst>
          </p:cNvPr>
          <p:cNvSpPr/>
          <p:nvPr/>
        </p:nvSpPr>
        <p:spPr>
          <a:xfrm>
            <a:off x="892814" y="3584769"/>
            <a:ext cx="10530447" cy="858377"/>
          </a:xfrm>
          <a:prstGeom prst="rect">
            <a:avLst/>
          </a:prstGeom>
        </p:spPr>
        <p:txBody>
          <a:bodyPr wrap="none">
            <a:spAutoFit/>
          </a:bodyPr>
          <a:lstStyle/>
          <a:p>
            <a:pPr>
              <a:lnSpc>
                <a:spcPct val="150000"/>
              </a:lnSpc>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不良事故评估法</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预先设计不良事故清单（不会对企业目标的实现起到决定性作用，一旦失误，会给</a:t>
            </a:r>
            <a:endPar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pPr>
            <a:r>
              <a:rPr lang="zh-CN" altLang="en-US"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企业带来巨大的甚至是难以弥补的损失）</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D84A76AC-A2B0-4124-A4D5-4F66A7B2E1BA}"/>
              </a:ext>
            </a:extLst>
          </p:cNvPr>
          <p:cNvGraphicFramePr>
            <a:graphicFrameLocks noGrp="1"/>
          </p:cNvGraphicFramePr>
          <p:nvPr>
            <p:extLst>
              <p:ext uri="{D42A27DB-BD31-4B8C-83A1-F6EECF244321}">
                <p14:modId xmlns:p14="http://schemas.microsoft.com/office/powerpoint/2010/main" val="409051465"/>
              </p:ext>
            </p:extLst>
          </p:nvPr>
        </p:nvGraphicFramePr>
        <p:xfrm>
          <a:off x="958696" y="4497623"/>
          <a:ext cx="10487927" cy="1116902"/>
        </p:xfrm>
        <a:graphic>
          <a:graphicData uri="http://schemas.openxmlformats.org/drawingml/2006/table">
            <a:tbl>
              <a:tblPr>
                <a:tableStyleId>{5C22544A-7EE6-4342-B048-85BDC9FD1C3A}</a:tableStyleId>
              </a:tblPr>
              <a:tblGrid>
                <a:gridCol w="934093">
                  <a:extLst>
                    <a:ext uri="{9D8B030D-6E8A-4147-A177-3AD203B41FA5}">
                      <a16:colId xmlns:a16="http://schemas.microsoft.com/office/drawing/2014/main" val="4258223652"/>
                    </a:ext>
                  </a:extLst>
                </a:gridCol>
                <a:gridCol w="9553834">
                  <a:extLst>
                    <a:ext uri="{9D8B030D-6E8A-4147-A177-3AD203B41FA5}">
                      <a16:colId xmlns:a16="http://schemas.microsoft.com/office/drawing/2014/main" val="1507253813"/>
                    </a:ext>
                  </a:extLst>
                </a:gridCol>
              </a:tblGrid>
              <a:tr h="28575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使企业尽量避免巨大损失</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22066972"/>
                  </a:ext>
                </a:extLst>
              </a:tr>
              <a:tr h="466725">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不能提供丰富的绩效反馈信息。</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dirty="0">
                          <a:solidFill>
                            <a:srgbClr val="002060"/>
                          </a:solidFill>
                          <a:effectLst/>
                          <a:latin typeface="黑体" panose="02010609060101010101" pitchFamily="49" charset="-122"/>
                          <a:ea typeface="黑体" panose="02010609060101010101" pitchFamily="49" charset="-122"/>
                        </a:rPr>
                        <a:t>不能用来比较员工、部门、团队的绩效水平。</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60581858"/>
                  </a:ext>
                </a:extLst>
              </a:tr>
            </a:tbl>
          </a:graphicData>
        </a:graphic>
      </p:graphicFrame>
    </p:spTree>
    <p:extLst>
      <p:ext uri="{BB962C8B-B14F-4D97-AF65-F5344CB8AC3E}">
        <p14:creationId xmlns:p14="http://schemas.microsoft.com/office/powerpoint/2010/main" val="2830845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DDD6ECC-D783-4417-A66A-DA730880C136}"/>
              </a:ext>
            </a:extLst>
          </p:cNvPr>
          <p:cNvSpPr/>
          <p:nvPr/>
        </p:nvSpPr>
        <p:spPr>
          <a:xfrm>
            <a:off x="918459" y="487359"/>
            <a:ext cx="3557384"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绩效评价常见误区及应对方法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185E9382-A11D-4637-8990-536F10E47F94}"/>
              </a:ext>
            </a:extLst>
          </p:cNvPr>
          <p:cNvSpPr/>
          <p:nvPr/>
        </p:nvSpPr>
        <p:spPr>
          <a:xfrm>
            <a:off x="1141276" y="949761"/>
            <a:ext cx="3438762" cy="369332"/>
          </a:xfrm>
          <a:prstGeom prst="rect">
            <a:avLst/>
          </a:prstGeom>
        </p:spPr>
        <p:txBody>
          <a:bodyPr wrap="none">
            <a:spAutoFit/>
          </a:bodyPr>
          <a:lstStyle/>
          <a:p>
            <a:r>
              <a:rPr lang="zh-CN" altLang="zh-CN" kern="100" dirty="0">
                <a:solidFill>
                  <a:srgbClr val="000080"/>
                </a:solidFill>
                <a:latin typeface="黑体" panose="02010609060101010101" pitchFamily="49" charset="-122"/>
                <a:ea typeface="黑体" panose="02010609060101010101" pitchFamily="49" charset="-122"/>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绩效评价常见误区及应对方法</a:t>
            </a:r>
            <a:r>
              <a:rPr lang="zh-CN" altLang="zh-CN" b="1"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8" name="表格 7">
            <a:extLst>
              <a:ext uri="{FF2B5EF4-FFF2-40B4-BE49-F238E27FC236}">
                <a16:creationId xmlns:a16="http://schemas.microsoft.com/office/drawing/2014/main" id="{E8306B6A-03FF-40DF-8A74-BEBB9BE4C1F8}"/>
              </a:ext>
            </a:extLst>
          </p:cNvPr>
          <p:cNvGraphicFramePr>
            <a:graphicFrameLocks noGrp="1"/>
          </p:cNvGraphicFramePr>
          <p:nvPr>
            <p:extLst>
              <p:ext uri="{D42A27DB-BD31-4B8C-83A1-F6EECF244321}">
                <p14:modId xmlns:p14="http://schemas.microsoft.com/office/powerpoint/2010/main" val="2800363933"/>
              </p:ext>
            </p:extLst>
          </p:nvPr>
        </p:nvGraphicFramePr>
        <p:xfrm>
          <a:off x="857969" y="1305946"/>
          <a:ext cx="10829726" cy="5143587"/>
        </p:xfrm>
        <a:graphic>
          <a:graphicData uri="http://schemas.openxmlformats.org/drawingml/2006/table">
            <a:tbl>
              <a:tblPr>
                <a:tableStyleId>{5C22544A-7EE6-4342-B048-85BDC9FD1C3A}</a:tableStyleId>
              </a:tblPr>
              <a:tblGrid>
                <a:gridCol w="1182448">
                  <a:extLst>
                    <a:ext uri="{9D8B030D-6E8A-4147-A177-3AD203B41FA5}">
                      <a16:colId xmlns:a16="http://schemas.microsoft.com/office/drawing/2014/main" val="4292058237"/>
                    </a:ext>
                  </a:extLst>
                </a:gridCol>
                <a:gridCol w="3806475">
                  <a:extLst>
                    <a:ext uri="{9D8B030D-6E8A-4147-A177-3AD203B41FA5}">
                      <a16:colId xmlns:a16="http://schemas.microsoft.com/office/drawing/2014/main" val="4243010077"/>
                    </a:ext>
                  </a:extLst>
                </a:gridCol>
                <a:gridCol w="5840803">
                  <a:extLst>
                    <a:ext uri="{9D8B030D-6E8A-4147-A177-3AD203B41FA5}">
                      <a16:colId xmlns:a16="http://schemas.microsoft.com/office/drawing/2014/main" val="349992622"/>
                    </a:ext>
                  </a:extLst>
                </a:gridCol>
              </a:tblGrid>
              <a:tr h="315947">
                <a:tc>
                  <a:txBody>
                    <a:bodyPr/>
                    <a:lstStyle/>
                    <a:p>
                      <a:pPr indent="266700" algn="ctr">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问题（</a:t>
                      </a:r>
                      <a:r>
                        <a:rPr lang="en-US" sz="1400" b="1" kern="100">
                          <a:solidFill>
                            <a:srgbClr val="002060"/>
                          </a:solidFill>
                          <a:effectLst/>
                          <a:latin typeface="黑体" panose="02010609060101010101" pitchFamily="49" charset="-122"/>
                          <a:ea typeface="黑体" panose="02010609060101010101" pitchFamily="49" charset="-122"/>
                        </a:rPr>
                        <a:t>8</a:t>
                      </a:r>
                      <a:r>
                        <a:rPr lang="zh-CN" sz="1400" b="1" kern="100">
                          <a:solidFill>
                            <a:srgbClr val="002060"/>
                          </a:solidFill>
                          <a:effectLst/>
                          <a:latin typeface="黑体" panose="02010609060101010101" pitchFamily="49" charset="-122"/>
                          <a:ea typeface="黑体" panose="02010609060101010101" pitchFamily="49" charset="-122"/>
                        </a:rPr>
                        <a:t>个）</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ctr">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相关内容</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ctr">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应对方法</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924712"/>
                  </a:ext>
                </a:extLst>
              </a:tr>
              <a:tr h="651017">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晕轮效应</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会因对被评价者的某一特质的强烈的清晰的感知，而掩盖了该人其他方面的品质。</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u="sng" kern="100">
                          <a:solidFill>
                            <a:srgbClr val="002060"/>
                          </a:solidFill>
                          <a:effectLst/>
                          <a:latin typeface="黑体" panose="02010609060101010101" pitchFamily="49" charset="-122"/>
                          <a:ea typeface="黑体" panose="02010609060101010101" pitchFamily="49" charset="-122"/>
                        </a:rPr>
                        <a:t>核心：消除主管的偏见</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1269956328"/>
                  </a:ext>
                </a:extLst>
              </a:tr>
              <a:tr h="818552">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趋中趋向</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员工的考核分数集中在某一固定范围的变动中，评价结果无好坏的差异。</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a:t>
                      </a:r>
                      <a:r>
                        <a:rPr lang="en-US" sz="1400" b="1" kern="100">
                          <a:solidFill>
                            <a:srgbClr val="002060"/>
                          </a:solidFill>
                          <a:effectLst/>
                          <a:latin typeface="黑体" panose="02010609060101010101" pitchFamily="49" charset="-122"/>
                          <a:ea typeface="黑体" panose="02010609060101010101" pitchFamily="49" charset="-122"/>
                        </a:rPr>
                        <a:t>1</a:t>
                      </a:r>
                      <a:r>
                        <a:rPr lang="zh-CN" sz="1400" b="1" kern="100">
                          <a:solidFill>
                            <a:srgbClr val="002060"/>
                          </a:solidFill>
                          <a:effectLst/>
                          <a:latin typeface="黑体" panose="02010609060101010101" pitchFamily="49" charset="-122"/>
                          <a:ea typeface="黑体" panose="02010609060101010101" pitchFamily="49" charset="-122"/>
                        </a:rPr>
                        <a:t>）主管要密切地与员工接触、彻底</a:t>
                      </a:r>
                      <a:r>
                        <a:rPr lang="zh-CN" sz="1400" b="1" u="sng" kern="100">
                          <a:solidFill>
                            <a:srgbClr val="002060"/>
                          </a:solidFill>
                          <a:effectLst/>
                          <a:latin typeface="黑体" panose="02010609060101010101" pitchFamily="49" charset="-122"/>
                          <a:ea typeface="黑体" panose="02010609060101010101" pitchFamily="49" charset="-122"/>
                        </a:rPr>
                        <a:t>与评价标准对比</a:t>
                      </a:r>
                      <a:r>
                        <a:rPr lang="zh-CN" sz="1400" b="1" kern="100">
                          <a:solidFill>
                            <a:srgbClr val="002060"/>
                          </a:solidFill>
                          <a:effectLst/>
                          <a:latin typeface="黑体" panose="02010609060101010101" pitchFamily="49" charset="-122"/>
                          <a:ea typeface="黑体" panose="02010609060101010101" pitchFamily="49" charset="-122"/>
                        </a:rPr>
                        <a:t>，全面准确了解被评价者的工作情况。</a:t>
                      </a:r>
                    </a:p>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a:t>
                      </a:r>
                      <a:r>
                        <a:rPr lang="en-US" sz="1400" b="1" kern="100">
                          <a:solidFill>
                            <a:srgbClr val="002060"/>
                          </a:solidFill>
                          <a:effectLst/>
                          <a:latin typeface="黑体" panose="02010609060101010101" pitchFamily="49" charset="-122"/>
                          <a:ea typeface="黑体" panose="02010609060101010101" pitchFamily="49" charset="-122"/>
                        </a:rPr>
                        <a:t>2</a:t>
                      </a:r>
                      <a:r>
                        <a:rPr lang="zh-CN" sz="1400" b="1" kern="100">
                          <a:solidFill>
                            <a:srgbClr val="002060"/>
                          </a:solidFill>
                          <a:effectLst/>
                          <a:latin typeface="黑体" panose="02010609060101010101" pitchFamily="49" charset="-122"/>
                          <a:ea typeface="黑体" panose="02010609060101010101" pitchFamily="49" charset="-122"/>
                        </a:rPr>
                        <a:t>）可以采取</a:t>
                      </a:r>
                      <a:r>
                        <a:rPr lang="zh-CN" sz="1400" b="1" u="sng" kern="100">
                          <a:solidFill>
                            <a:srgbClr val="002060"/>
                          </a:solidFill>
                          <a:effectLst/>
                          <a:latin typeface="黑体" panose="02010609060101010101" pitchFamily="49" charset="-122"/>
                          <a:ea typeface="黑体" panose="02010609060101010101" pitchFamily="49" charset="-122"/>
                        </a:rPr>
                        <a:t>强制分配法、排序法</a:t>
                      </a:r>
                      <a:r>
                        <a:rPr lang="zh-CN" sz="1400" b="1" kern="100">
                          <a:solidFill>
                            <a:srgbClr val="002060"/>
                          </a:solidFill>
                          <a:effectLst/>
                          <a:latin typeface="黑体" panose="02010609060101010101" pitchFamily="49" charset="-122"/>
                          <a:ea typeface="黑体" panose="02010609060101010101" pitchFamily="49" charset="-122"/>
                        </a:rPr>
                        <a:t>等方法</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2438742019"/>
                  </a:ext>
                </a:extLst>
              </a:tr>
              <a:tr h="483482">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过严或</a:t>
                      </a:r>
                      <a:endParaRPr lang="en-US" altLang="zh-CN" sz="14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过宽倾向</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过分严厉或过分宽大评定员工的倾向</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a:t>
                      </a:r>
                      <a:r>
                        <a:rPr lang="en-US" sz="1400" b="1" kern="100">
                          <a:solidFill>
                            <a:srgbClr val="002060"/>
                          </a:solidFill>
                          <a:effectLst/>
                          <a:latin typeface="黑体" panose="02010609060101010101" pitchFamily="49" charset="-122"/>
                          <a:ea typeface="黑体" panose="02010609060101010101" pitchFamily="49" charset="-122"/>
                        </a:rPr>
                        <a:t>1</a:t>
                      </a:r>
                      <a:r>
                        <a:rPr lang="zh-CN" sz="1400" b="1" kern="100">
                          <a:solidFill>
                            <a:srgbClr val="002060"/>
                          </a:solidFill>
                          <a:effectLst/>
                          <a:latin typeface="黑体" panose="02010609060101010101" pitchFamily="49" charset="-122"/>
                          <a:ea typeface="黑体" panose="02010609060101010101" pitchFamily="49" charset="-122"/>
                        </a:rPr>
                        <a:t>）</a:t>
                      </a:r>
                      <a:r>
                        <a:rPr lang="zh-CN" sz="1400" b="1" u="sng" kern="100">
                          <a:solidFill>
                            <a:srgbClr val="002060"/>
                          </a:solidFill>
                          <a:effectLst/>
                          <a:latin typeface="黑体" panose="02010609060101010101" pitchFamily="49" charset="-122"/>
                          <a:ea typeface="黑体" panose="02010609060101010101" pitchFamily="49" charset="-122"/>
                        </a:rPr>
                        <a:t>选择适当的方法，建立评价者的自信心或举行角色互换培训</a:t>
                      </a:r>
                      <a:endParaRPr lang="zh-CN" sz="14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a:t>
                      </a:r>
                      <a:r>
                        <a:rPr lang="en-US" sz="1400" b="1" kern="100">
                          <a:solidFill>
                            <a:srgbClr val="002060"/>
                          </a:solidFill>
                          <a:effectLst/>
                          <a:latin typeface="黑体" panose="02010609060101010101" pitchFamily="49" charset="-122"/>
                          <a:ea typeface="黑体" panose="02010609060101010101" pitchFamily="49" charset="-122"/>
                        </a:rPr>
                        <a:t>2</a:t>
                      </a:r>
                      <a:r>
                        <a:rPr lang="zh-CN" sz="1400" b="1" kern="100">
                          <a:solidFill>
                            <a:srgbClr val="002060"/>
                          </a:solidFill>
                          <a:effectLst/>
                          <a:latin typeface="黑体" panose="02010609060101010101" pitchFamily="49" charset="-122"/>
                          <a:ea typeface="黑体" panose="02010609060101010101" pitchFamily="49" charset="-122"/>
                        </a:rPr>
                        <a:t>）采取</a:t>
                      </a:r>
                      <a:r>
                        <a:rPr lang="zh-CN" sz="1400" b="1" u="sng" kern="100">
                          <a:solidFill>
                            <a:srgbClr val="002060"/>
                          </a:solidFill>
                          <a:effectLst/>
                          <a:latin typeface="黑体" panose="02010609060101010101" pitchFamily="49" charset="-122"/>
                          <a:ea typeface="黑体" panose="02010609060101010101" pitchFamily="49" charset="-122"/>
                        </a:rPr>
                        <a:t>强制分配法</a:t>
                      </a:r>
                      <a:r>
                        <a:rPr lang="zh-CN" sz="1400" b="1" kern="100">
                          <a:solidFill>
                            <a:srgbClr val="002060"/>
                          </a:solidFill>
                          <a:effectLst/>
                          <a:latin typeface="黑体" panose="02010609060101010101" pitchFamily="49" charset="-122"/>
                          <a:ea typeface="黑体" panose="02010609060101010101" pitchFamily="49" charset="-122"/>
                        </a:rPr>
                        <a:t>消除评价误差</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211064845"/>
                  </a:ext>
                </a:extLst>
              </a:tr>
              <a:tr h="483482">
                <a:tc>
                  <a:txBody>
                    <a:bodyPr/>
                    <a:lstStyle/>
                    <a:p>
                      <a:pPr indent="266700" algn="l">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年资或</a:t>
                      </a:r>
                      <a:r>
                        <a:rPr lang="en-US" altLang="zh-CN" sz="1400" b="1" kern="100" dirty="0">
                          <a:solidFill>
                            <a:srgbClr val="002060"/>
                          </a:solidFill>
                          <a:effectLst/>
                          <a:latin typeface="黑体" panose="02010609060101010101" pitchFamily="49" charset="-122"/>
                          <a:ea typeface="黑体" panose="02010609060101010101" pitchFamily="49" charset="-122"/>
                        </a:rPr>
                        <a:t>    </a:t>
                      </a:r>
                    </a:p>
                    <a:p>
                      <a:pPr indent="266700" algn="l">
                        <a:lnSpc>
                          <a:spcPct val="150000"/>
                        </a:lnSpc>
                        <a:spcAft>
                          <a:spcPts val="0"/>
                        </a:spcAft>
                      </a:pPr>
                      <a:r>
                        <a:rPr lang="zh-CN" sz="1400" b="1" kern="100" dirty="0">
                          <a:solidFill>
                            <a:srgbClr val="002060"/>
                          </a:solidFill>
                          <a:effectLst/>
                          <a:latin typeface="黑体" panose="02010609060101010101" pitchFamily="49" charset="-122"/>
                          <a:ea typeface="黑体" panose="02010609060101010101" pitchFamily="49" charset="-122"/>
                        </a:rPr>
                        <a:t>职位倾向</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主管倾向于给予那些服务年资较久、担任职务较高的被评价者较高的分数</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建立</a:t>
                      </a:r>
                      <a:r>
                        <a:rPr lang="zh-CN" sz="1400" b="1" u="sng" kern="100">
                          <a:solidFill>
                            <a:srgbClr val="002060"/>
                          </a:solidFill>
                          <a:effectLst/>
                          <a:latin typeface="黑体" panose="02010609060101010101" pitchFamily="49" charset="-122"/>
                          <a:ea typeface="黑体" panose="02010609060101010101" pitchFamily="49" charset="-122"/>
                        </a:rPr>
                        <a:t>“对事不对人</a:t>
                      </a:r>
                      <a:r>
                        <a:rPr lang="zh-CN" sz="1400" b="1" kern="100">
                          <a:solidFill>
                            <a:srgbClr val="002060"/>
                          </a:solidFill>
                          <a:effectLst/>
                          <a:latin typeface="黑体" panose="02010609060101010101" pitchFamily="49" charset="-122"/>
                          <a:ea typeface="黑体" panose="02010609060101010101" pitchFamily="49" charset="-122"/>
                        </a:rPr>
                        <a:t>”的观念，引导评价者针对工作完成情况、工作职责进行评价</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409914472"/>
                  </a:ext>
                </a:extLst>
              </a:tr>
              <a:tr h="483482">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盲点效应</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主管难于发现员工身上存在的与主管自身相似的缺点和不足</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u="sng" kern="100">
                          <a:solidFill>
                            <a:srgbClr val="002060"/>
                          </a:solidFill>
                          <a:effectLst/>
                          <a:latin typeface="黑体" panose="02010609060101010101" pitchFamily="49" charset="-122"/>
                          <a:ea typeface="黑体" panose="02010609060101010101" pitchFamily="49" charset="-122"/>
                        </a:rPr>
                        <a:t>将更多类型的考核主体纳入考核</a:t>
                      </a:r>
                      <a:r>
                        <a:rPr lang="zh-CN" sz="1400" b="1" kern="100">
                          <a:solidFill>
                            <a:srgbClr val="002060"/>
                          </a:solidFill>
                          <a:effectLst/>
                          <a:latin typeface="黑体" panose="02010609060101010101" pitchFamily="49" charset="-122"/>
                          <a:ea typeface="黑体" panose="02010609060101010101" pitchFamily="49" charset="-122"/>
                        </a:rPr>
                        <a:t>，化解主管评价结果对员工绩效的完全决定作用</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1672571427"/>
                  </a:ext>
                </a:extLst>
              </a:tr>
              <a:tr h="315947">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刻板印象</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个人对他人的看法，往往受到他人所属群体的影响。</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考核时注意</a:t>
                      </a:r>
                      <a:r>
                        <a:rPr lang="zh-CN" sz="1400" b="1" u="sng" kern="100">
                          <a:solidFill>
                            <a:srgbClr val="002060"/>
                          </a:solidFill>
                          <a:effectLst/>
                          <a:latin typeface="黑体" panose="02010609060101010101" pitchFamily="49" charset="-122"/>
                          <a:ea typeface="黑体" panose="02010609060101010101" pitchFamily="49" charset="-122"/>
                        </a:rPr>
                        <a:t>从员工的工作行为出发</a:t>
                      </a:r>
                      <a:r>
                        <a:rPr lang="zh-CN" sz="1400" b="1" kern="100">
                          <a:solidFill>
                            <a:srgbClr val="002060"/>
                          </a:solidFill>
                          <a:effectLst/>
                          <a:latin typeface="黑体" panose="02010609060101010101" pitchFamily="49" charset="-122"/>
                          <a:ea typeface="黑体" panose="02010609060101010101" pitchFamily="49" charset="-122"/>
                        </a:rPr>
                        <a:t>，而不是员工的个人特征。</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3134276503"/>
                  </a:ext>
                </a:extLst>
              </a:tr>
              <a:tr h="315947">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首因效应</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根据最初的印象去判断一个人</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采取</a:t>
                      </a:r>
                      <a:r>
                        <a:rPr lang="zh-CN" sz="1400" b="1" u="sng" kern="100">
                          <a:solidFill>
                            <a:srgbClr val="002060"/>
                          </a:solidFill>
                          <a:effectLst/>
                          <a:latin typeface="黑体" panose="02010609060101010101" pitchFamily="49" charset="-122"/>
                          <a:ea typeface="黑体" panose="02010609060101010101" pitchFamily="49" charset="-122"/>
                        </a:rPr>
                        <a:t>多角度</a:t>
                      </a:r>
                      <a:r>
                        <a:rPr lang="zh-CN" sz="1400" b="1" kern="100">
                          <a:solidFill>
                            <a:srgbClr val="002060"/>
                          </a:solidFill>
                          <a:effectLst/>
                          <a:latin typeface="黑体" panose="02010609060101010101" pitchFamily="49" charset="-122"/>
                          <a:ea typeface="黑体" panose="02010609060101010101" pitchFamily="49" charset="-122"/>
                        </a:rPr>
                        <a:t>的考核方式</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2212146111"/>
                  </a:ext>
                </a:extLst>
              </a:tr>
              <a:tr h="483482">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近因效应</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kern="100">
                          <a:solidFill>
                            <a:srgbClr val="002060"/>
                          </a:solidFill>
                          <a:effectLst/>
                          <a:latin typeface="黑体" panose="02010609060101010101" pitchFamily="49" charset="-122"/>
                          <a:ea typeface="黑体" panose="02010609060101010101" pitchFamily="49" charset="-122"/>
                        </a:rPr>
                        <a:t>最近的或最终的印象往往是最强烈的，可以冲淡之前产生的各种因素</a:t>
                      </a:r>
                      <a:endParaRPr lang="zh-CN" sz="14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tc>
                  <a:txBody>
                    <a:bodyPr/>
                    <a:lstStyle/>
                    <a:p>
                      <a:pPr indent="266700" algn="just">
                        <a:lnSpc>
                          <a:spcPct val="150000"/>
                        </a:lnSpc>
                        <a:spcAft>
                          <a:spcPts val="0"/>
                        </a:spcAft>
                      </a:pPr>
                      <a:r>
                        <a:rPr lang="zh-CN" sz="1400" b="1" u="sng" kern="100" dirty="0">
                          <a:solidFill>
                            <a:srgbClr val="002060"/>
                          </a:solidFill>
                          <a:effectLst/>
                          <a:latin typeface="黑体" panose="02010609060101010101" pitchFamily="49" charset="-122"/>
                          <a:ea typeface="黑体" panose="02010609060101010101" pitchFamily="49" charset="-122"/>
                        </a:rPr>
                        <a:t>考核前，先由员工进行自我总结</a:t>
                      </a:r>
                      <a:r>
                        <a:rPr lang="zh-CN" sz="1400" b="1" kern="100" dirty="0">
                          <a:solidFill>
                            <a:srgbClr val="002060"/>
                          </a:solidFill>
                          <a:effectLst/>
                          <a:latin typeface="黑体" panose="02010609060101010101" pitchFamily="49" charset="-122"/>
                          <a:ea typeface="黑体" panose="02010609060101010101" pitchFamily="49" charset="-122"/>
                        </a:rPr>
                        <a:t>。</a:t>
                      </a:r>
                      <a:endParaRPr lang="zh-CN" sz="14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5691" marR="45691" marT="0" marB="0"/>
                </a:tc>
                <a:extLst>
                  <a:ext uri="{0D108BD9-81ED-4DB2-BD59-A6C34878D82A}">
                    <a16:rowId xmlns:a16="http://schemas.microsoft.com/office/drawing/2014/main" val="3627870174"/>
                  </a:ext>
                </a:extLst>
              </a:tr>
            </a:tbl>
          </a:graphicData>
        </a:graphic>
      </p:graphicFrame>
    </p:spTree>
    <p:extLst>
      <p:ext uri="{BB962C8B-B14F-4D97-AF65-F5344CB8AC3E}">
        <p14:creationId xmlns:p14="http://schemas.microsoft.com/office/powerpoint/2010/main" val="33907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E80838F-918E-4645-8929-4861E31EC6F7}"/>
              </a:ext>
            </a:extLst>
          </p:cNvPr>
          <p:cNvSpPr/>
          <p:nvPr/>
        </p:nvSpPr>
        <p:spPr>
          <a:xfrm>
            <a:off x="927440" y="599810"/>
            <a:ext cx="2627642"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16.</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绩效评价主体的培训</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E710D591-33B6-47EA-90FE-8163DDF4FC6E}"/>
              </a:ext>
            </a:extLst>
          </p:cNvPr>
          <p:cNvGraphicFramePr>
            <a:graphicFrameLocks noGrp="1"/>
          </p:cNvGraphicFramePr>
          <p:nvPr>
            <p:extLst>
              <p:ext uri="{D42A27DB-BD31-4B8C-83A1-F6EECF244321}">
                <p14:modId xmlns:p14="http://schemas.microsoft.com/office/powerpoint/2010/main" val="4011931333"/>
              </p:ext>
            </p:extLst>
          </p:nvPr>
        </p:nvGraphicFramePr>
        <p:xfrm>
          <a:off x="968246" y="1229524"/>
          <a:ext cx="10562742" cy="2687385"/>
        </p:xfrm>
        <a:graphic>
          <a:graphicData uri="http://schemas.openxmlformats.org/drawingml/2006/table">
            <a:tbl>
              <a:tblPr>
                <a:tableStyleId>{5C22544A-7EE6-4342-B048-85BDC9FD1C3A}</a:tableStyleId>
              </a:tblPr>
              <a:tblGrid>
                <a:gridCol w="1777396">
                  <a:extLst>
                    <a:ext uri="{9D8B030D-6E8A-4147-A177-3AD203B41FA5}">
                      <a16:colId xmlns:a16="http://schemas.microsoft.com/office/drawing/2014/main" val="1711053910"/>
                    </a:ext>
                  </a:extLst>
                </a:gridCol>
                <a:gridCol w="8785346">
                  <a:extLst>
                    <a:ext uri="{9D8B030D-6E8A-4147-A177-3AD203B41FA5}">
                      <a16:colId xmlns:a16="http://schemas.microsoft.com/office/drawing/2014/main" val="1484414875"/>
                    </a:ext>
                  </a:extLst>
                </a:gridCol>
              </a:tblGrid>
              <a:tr h="0">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．培训内容</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kern="100">
                          <a:solidFill>
                            <a:srgbClr val="002060"/>
                          </a:solidFill>
                          <a:effectLst/>
                          <a:latin typeface="黑体" panose="02010609060101010101" pitchFamily="49" charset="-122"/>
                          <a:ea typeface="黑体" panose="02010609060101010101" pitchFamily="49" charset="-122"/>
                        </a:rPr>
                        <a:t>让每一个考核者了解绩效考核的理论和技术，同时也要向考核者提出以前考核中存在的问题以及合理的解决方案。</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sym typeface="Wingdings" panose="05000000000000000000" pitchFamily="2" charset="2"/>
                        </a:rPr>
                        <a:t></a:t>
                      </a:r>
                      <a:r>
                        <a:rPr lang="zh-CN" sz="1800" b="1" u="sng" kern="100">
                          <a:solidFill>
                            <a:srgbClr val="002060"/>
                          </a:solidFill>
                          <a:effectLst/>
                          <a:latin typeface="黑体" panose="02010609060101010101" pitchFamily="49" charset="-122"/>
                          <a:ea typeface="黑体" panose="02010609060101010101" pitchFamily="49" charset="-122"/>
                        </a:rPr>
                        <a:t>增加以下内容：工作绩效的多角度性，客观记录所见事实的重要性，合格与不合格员工的具体事例。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21542005"/>
                  </a:ext>
                </a:extLst>
              </a:tr>
              <a:tr h="250825">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．培训方式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传统的授课模式、群体讨论会、专题研讨会等。</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19868266"/>
                  </a:ext>
                </a:extLst>
              </a:tr>
              <a:tr h="47244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．培训反馈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查看评价者将培训中获得的知识运用于绩效考核中，比较哪种培训方式对提升绩效考核结果的客观性影响最显著。</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89049937"/>
                  </a:ext>
                </a:extLst>
              </a:tr>
            </a:tbl>
          </a:graphicData>
        </a:graphic>
      </p:graphicFrame>
      <p:sp>
        <p:nvSpPr>
          <p:cNvPr id="8" name="矩形 7">
            <a:extLst>
              <a:ext uri="{FF2B5EF4-FFF2-40B4-BE49-F238E27FC236}">
                <a16:creationId xmlns:a16="http://schemas.microsoft.com/office/drawing/2014/main" id="{A29369DF-621D-4583-A2EA-0B759F579E47}"/>
              </a:ext>
            </a:extLst>
          </p:cNvPr>
          <p:cNvSpPr/>
          <p:nvPr/>
        </p:nvSpPr>
        <p:spPr>
          <a:xfrm>
            <a:off x="927440" y="4242047"/>
            <a:ext cx="10594000" cy="1291379"/>
          </a:xfrm>
          <a:prstGeom prst="rect">
            <a:avLst/>
          </a:prstGeom>
        </p:spPr>
        <p:txBody>
          <a:bodyPr wrap="squar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绩效管理工具</a:t>
            </a:r>
            <a:endParaRPr lang="zh-CN" altLang="zh-CN" sz="1600" kern="100" dirty="0">
              <a:latin typeface="黑体" panose="02010609060101010101" pitchFamily="49" charset="-122"/>
              <a:ea typeface="黑体" panose="02010609060101010101" pitchFamily="49" charset="-122"/>
              <a:cs typeface="Times New Roman" panose="02020603050405020304" pitchFamily="18" charset="0"/>
            </a:endParaRPr>
          </a:p>
          <a:p>
            <a:pPr indent="280670" algn="just">
              <a:lnSpc>
                <a:spcPct val="150000"/>
              </a:lnSpc>
              <a:spcAft>
                <a:spcPts val="0"/>
              </a:spcAft>
            </a:pPr>
            <a:r>
              <a:rPr lang="zh-CN" altLang="zh-CN" b="1" u="sng"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绩效管理工具包括目标管理法、标杆超越法、关键绩效指标法和平衡计分卡法。它从单纯的绩效评价工具上升到战略性绩效管理工具。</a:t>
            </a:r>
            <a:endParaRPr lang="zh-CN" alt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50863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24848A4-47C1-4A8D-8738-63A54BD636C3}"/>
              </a:ext>
            </a:extLst>
          </p:cNvPr>
          <p:cNvSpPr/>
          <p:nvPr/>
        </p:nvSpPr>
        <p:spPr>
          <a:xfrm>
            <a:off x="979805" y="559393"/>
            <a:ext cx="1697901"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目标管理法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3306317B-2A90-4655-B897-4B3864831F7E}"/>
              </a:ext>
            </a:extLst>
          </p:cNvPr>
          <p:cNvGraphicFramePr>
            <a:graphicFrameLocks noGrp="1"/>
          </p:cNvGraphicFramePr>
          <p:nvPr>
            <p:extLst>
              <p:ext uri="{D42A27DB-BD31-4B8C-83A1-F6EECF244321}">
                <p14:modId xmlns:p14="http://schemas.microsoft.com/office/powerpoint/2010/main" val="752213572"/>
              </p:ext>
            </p:extLst>
          </p:nvPr>
        </p:nvGraphicFramePr>
        <p:xfrm>
          <a:off x="958697" y="1055293"/>
          <a:ext cx="10794939" cy="5165869"/>
        </p:xfrm>
        <a:graphic>
          <a:graphicData uri="http://schemas.openxmlformats.org/drawingml/2006/table">
            <a:tbl>
              <a:tblPr>
                <a:tableStyleId>{5C22544A-7EE6-4342-B048-85BDC9FD1C3A}</a:tableStyleId>
              </a:tblPr>
              <a:tblGrid>
                <a:gridCol w="1239986">
                  <a:extLst>
                    <a:ext uri="{9D8B030D-6E8A-4147-A177-3AD203B41FA5}">
                      <a16:colId xmlns:a16="http://schemas.microsoft.com/office/drawing/2014/main" val="649287818"/>
                    </a:ext>
                  </a:extLst>
                </a:gridCol>
                <a:gridCol w="9554953">
                  <a:extLst>
                    <a:ext uri="{9D8B030D-6E8A-4147-A177-3AD203B41FA5}">
                      <a16:colId xmlns:a16="http://schemas.microsoft.com/office/drawing/2014/main" val="9395806"/>
                    </a:ext>
                  </a:extLst>
                </a:gridCol>
              </a:tblGrid>
              <a:tr h="1211851">
                <a:tc>
                  <a:txBody>
                    <a:bodyPr/>
                    <a:lstStyle/>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概念</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tc>
                  <a:txBody>
                    <a:bodyPr/>
                    <a:lstStyle/>
                    <a:p>
                      <a:pPr algn="just">
                        <a:lnSpc>
                          <a:spcPct val="150000"/>
                        </a:lnSpc>
                        <a:spcAft>
                          <a:spcPts val="0"/>
                        </a:spcAft>
                      </a:pPr>
                      <a:r>
                        <a:rPr lang="en-US" sz="1500" b="1" u="sng" kern="100">
                          <a:solidFill>
                            <a:srgbClr val="002060"/>
                          </a:solidFill>
                          <a:effectLst/>
                          <a:latin typeface="黑体" panose="02010609060101010101" pitchFamily="49" charset="-122"/>
                          <a:ea typeface="黑体" panose="02010609060101010101" pitchFamily="49" charset="-122"/>
                        </a:rPr>
                        <a:t>(1)</a:t>
                      </a:r>
                      <a:r>
                        <a:rPr lang="zh-CN" sz="1500" b="1" u="sng" kern="100">
                          <a:solidFill>
                            <a:srgbClr val="002060"/>
                          </a:solidFill>
                          <a:effectLst/>
                          <a:latin typeface="黑体" panose="02010609060101010101" pitchFamily="49" charset="-122"/>
                          <a:ea typeface="黑体" panose="02010609060101010101" pitchFamily="49" charset="-122"/>
                        </a:rPr>
                        <a:t>关键绩效指标法和平衡计分卡法是基于企业战略的系统考核方法，比较适用于企业战略进行重大调整的时期</a:t>
                      </a:r>
                      <a:r>
                        <a:rPr lang="zh-CN" sz="1500" b="1" kern="10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(2)</a:t>
                      </a:r>
                      <a:r>
                        <a:rPr lang="zh-CN" sz="1500" b="1" u="sng" kern="100">
                          <a:solidFill>
                            <a:srgbClr val="002060"/>
                          </a:solidFill>
                          <a:effectLst/>
                          <a:latin typeface="黑体" panose="02010609060101010101" pitchFamily="49" charset="-122"/>
                          <a:ea typeface="黑体" panose="02010609060101010101" pitchFamily="49" charset="-122"/>
                        </a:rPr>
                        <a:t>适用于企业战略相对稳定时期</a:t>
                      </a:r>
                      <a:r>
                        <a:rPr lang="zh-CN" sz="1500" b="1" kern="100">
                          <a:solidFill>
                            <a:srgbClr val="002060"/>
                          </a:solidFill>
                          <a:effectLst/>
                          <a:latin typeface="黑体" panose="02010609060101010101" pitchFamily="49" charset="-122"/>
                          <a:ea typeface="黑体" panose="02010609060101010101" pitchFamily="49" charset="-122"/>
                        </a:rPr>
                        <a:t>。目标管理是一种沟通的程序或过程，它强调企业上下一起协商，将企业目标分解成个人目标，并将这些目标作为公司经营、评估、奖励的标准。</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extLst>
                  <a:ext uri="{0D108BD9-81ED-4DB2-BD59-A6C34878D82A}">
                    <a16:rowId xmlns:a16="http://schemas.microsoft.com/office/drawing/2014/main" val="1457679240"/>
                  </a:ext>
                </a:extLst>
              </a:tr>
              <a:tr h="963818">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2</a:t>
                      </a:r>
                      <a:r>
                        <a:rPr lang="zh-CN" sz="1500" b="1" kern="100">
                          <a:solidFill>
                            <a:srgbClr val="002060"/>
                          </a:solidFill>
                          <a:effectLst/>
                          <a:latin typeface="黑体" panose="02010609060101010101" pitchFamily="49" charset="-122"/>
                          <a:ea typeface="黑体" panose="02010609060101010101" pitchFamily="49" charset="-122"/>
                        </a:rPr>
                        <a:t>．设计流程</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(1)</a:t>
                      </a:r>
                      <a:r>
                        <a:rPr lang="zh-CN" sz="1500" b="1" kern="100">
                          <a:solidFill>
                            <a:srgbClr val="002060"/>
                          </a:solidFill>
                          <a:effectLst/>
                          <a:latin typeface="黑体" panose="02010609060101010101" pitchFamily="49" charset="-122"/>
                          <a:ea typeface="黑体" panose="02010609060101010101" pitchFamily="49" charset="-122"/>
                        </a:rPr>
                        <a:t>绩效目标的确定</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(2)</a:t>
                      </a:r>
                      <a:r>
                        <a:rPr lang="zh-CN" sz="1500" b="1" kern="100">
                          <a:solidFill>
                            <a:srgbClr val="002060"/>
                          </a:solidFill>
                          <a:effectLst/>
                          <a:latin typeface="黑体" panose="02010609060101010101" pitchFamily="49" charset="-122"/>
                          <a:ea typeface="黑体" panose="02010609060101010101" pitchFamily="49" charset="-122"/>
                        </a:rPr>
                        <a:t>确定考核指标的权重</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(3)</a:t>
                      </a:r>
                      <a:r>
                        <a:rPr lang="zh-CN" sz="1500" b="1" kern="100">
                          <a:solidFill>
                            <a:srgbClr val="002060"/>
                          </a:solidFill>
                          <a:effectLst/>
                          <a:latin typeface="黑体" panose="02010609060101010101" pitchFamily="49" charset="-122"/>
                          <a:ea typeface="黑体" panose="02010609060101010101" pitchFamily="49" charset="-122"/>
                        </a:rPr>
                        <a:t>实际绩效水平与绩效目标相比较</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(4)</a:t>
                      </a:r>
                      <a:r>
                        <a:rPr lang="zh-CN" sz="1500" b="1" kern="100">
                          <a:solidFill>
                            <a:srgbClr val="002060"/>
                          </a:solidFill>
                          <a:effectLst/>
                          <a:latin typeface="黑体" panose="02010609060101010101" pitchFamily="49" charset="-122"/>
                          <a:ea typeface="黑体" panose="02010609060101010101" pitchFamily="49" charset="-122"/>
                        </a:rPr>
                        <a:t>制定新的绩效目标</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extLst>
                  <a:ext uri="{0D108BD9-81ED-4DB2-BD59-A6C34878D82A}">
                    <a16:rowId xmlns:a16="http://schemas.microsoft.com/office/drawing/2014/main" val="3851992783"/>
                  </a:ext>
                </a:extLst>
              </a:tr>
              <a:tr h="963818">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3.</a:t>
                      </a:r>
                      <a:r>
                        <a:rPr lang="zh-CN" sz="1500" b="1" kern="100">
                          <a:solidFill>
                            <a:srgbClr val="002060"/>
                          </a:solidFill>
                          <a:effectLst/>
                          <a:latin typeface="黑体" panose="02010609060101010101" pitchFamily="49" charset="-122"/>
                          <a:ea typeface="黑体" panose="02010609060101010101" pitchFamily="49" charset="-122"/>
                        </a:rPr>
                        <a:t>优势</a:t>
                      </a:r>
                    </a:p>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 </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①有效性</a:t>
                      </a:r>
                      <a:r>
                        <a:rPr lang="en-US" altLang="zh-CN" sz="1500" b="1" kern="100" dirty="0">
                          <a:solidFill>
                            <a:srgbClr val="002060"/>
                          </a:solidFill>
                          <a:effectLst/>
                          <a:latin typeface="黑体" panose="02010609060101010101" pitchFamily="49" charset="-122"/>
                          <a:ea typeface="黑体" panose="02010609060101010101" pitchFamily="49" charset="-122"/>
                        </a:rPr>
                        <a:t>-</a:t>
                      </a:r>
                      <a:r>
                        <a:rPr lang="zh-CN" altLang="en-US" sz="1500" b="1" kern="100" dirty="0">
                          <a:solidFill>
                            <a:srgbClr val="002060"/>
                          </a:solidFill>
                          <a:effectLst/>
                          <a:latin typeface="黑体" panose="02010609060101010101" pitchFamily="49" charset="-122"/>
                          <a:ea typeface="黑体" panose="02010609060101010101" pitchFamily="49" charset="-122"/>
                        </a:rPr>
                        <a:t>使各级员工明确需要完成的目标，使他们最大限度地把时间和精力投入对绩效目标实现有利的行为中</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②启发了员工的自觉性，调动了员工的积极性。</a:t>
                      </a: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③实施过程比关键指标法和平衡计分卡法</a:t>
                      </a:r>
                      <a:r>
                        <a:rPr lang="zh-CN" sz="1500" b="1" u="sng" kern="100" dirty="0">
                          <a:solidFill>
                            <a:srgbClr val="002060"/>
                          </a:solidFill>
                          <a:effectLst/>
                          <a:latin typeface="黑体" panose="02010609060101010101" pitchFamily="49" charset="-122"/>
                          <a:ea typeface="黑体" panose="02010609060101010101" pitchFamily="49" charset="-122"/>
                        </a:rPr>
                        <a:t>更易操作</a:t>
                      </a:r>
                      <a:r>
                        <a:rPr lang="zh-CN" sz="15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④较为公平。</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extLst>
                  <a:ext uri="{0D108BD9-81ED-4DB2-BD59-A6C34878D82A}">
                    <a16:rowId xmlns:a16="http://schemas.microsoft.com/office/drawing/2014/main" val="2878682448"/>
                  </a:ext>
                </a:extLst>
              </a:tr>
              <a:tr h="1211851">
                <a:tc>
                  <a:txBody>
                    <a:bodyPr/>
                    <a:lstStyle/>
                    <a:p>
                      <a:pPr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4.</a:t>
                      </a:r>
                      <a:r>
                        <a:rPr lang="zh-CN" sz="1500" b="1" kern="100">
                          <a:solidFill>
                            <a:srgbClr val="002060"/>
                          </a:solidFill>
                          <a:effectLst/>
                          <a:latin typeface="黑体" panose="02010609060101010101" pitchFamily="49" charset="-122"/>
                          <a:ea typeface="黑体" panose="02010609060101010101" pitchFamily="49" charset="-122"/>
                        </a:rPr>
                        <a:t>劣势</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tc>
                  <a:txBody>
                    <a:bodyPr/>
                    <a:lstStyle/>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①</a:t>
                      </a:r>
                      <a:r>
                        <a:rPr lang="zh-CN" sz="1500" b="1" u="sng" kern="100" dirty="0">
                          <a:solidFill>
                            <a:srgbClr val="002060"/>
                          </a:solidFill>
                          <a:effectLst/>
                          <a:latin typeface="黑体" panose="02010609060101010101" pitchFamily="49" charset="-122"/>
                          <a:ea typeface="黑体" panose="02010609060101010101" pitchFamily="49" charset="-122"/>
                        </a:rPr>
                        <a:t>倾向于聚焦短期目标</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②假设之一是认为员工是乐于工作的，这种过分乐观的假设</a:t>
                      </a:r>
                      <a:r>
                        <a:rPr lang="zh-CN" sz="1500" b="1" u="sng" kern="100" dirty="0">
                          <a:solidFill>
                            <a:srgbClr val="002060"/>
                          </a:solidFill>
                          <a:effectLst/>
                          <a:latin typeface="黑体" panose="02010609060101010101" pitchFamily="49" charset="-122"/>
                          <a:ea typeface="黑体" panose="02010609060101010101" pitchFamily="49" charset="-122"/>
                        </a:rPr>
                        <a:t>高估了企业内部自觉、自治氛围形成的可能性。</a:t>
                      </a:r>
                      <a:endParaRPr lang="zh-CN" sz="15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③</a:t>
                      </a:r>
                      <a:r>
                        <a:rPr lang="zh-CN" sz="1500" b="1" u="sng" kern="100" dirty="0">
                          <a:solidFill>
                            <a:srgbClr val="002060"/>
                          </a:solidFill>
                          <a:effectLst/>
                          <a:latin typeface="黑体" panose="02010609060101010101" pitchFamily="49" charset="-122"/>
                          <a:ea typeface="黑体" panose="02010609060101010101" pitchFamily="49" charset="-122"/>
                        </a:rPr>
                        <a:t>可能增加企业的管理成本</a:t>
                      </a:r>
                      <a:r>
                        <a:rPr lang="zh-CN" sz="15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④目标有时</a:t>
                      </a:r>
                      <a:r>
                        <a:rPr lang="zh-CN" sz="1500" b="1" u="sng" kern="100" dirty="0">
                          <a:solidFill>
                            <a:srgbClr val="002060"/>
                          </a:solidFill>
                          <a:effectLst/>
                          <a:latin typeface="黑体" panose="02010609060101010101" pitchFamily="49" charset="-122"/>
                          <a:ea typeface="黑体" panose="02010609060101010101" pitchFamily="49" charset="-122"/>
                        </a:rPr>
                        <a:t>可能难以制定</a:t>
                      </a:r>
                      <a:r>
                        <a:rPr lang="zh-CN" sz="1500" b="1" kern="100" dirty="0">
                          <a:solidFill>
                            <a:srgbClr val="002060"/>
                          </a:solidFill>
                          <a:effectLst/>
                          <a:latin typeface="黑体" panose="02010609060101010101" pitchFamily="49" charset="-122"/>
                          <a:ea typeface="黑体" panose="02010609060101010101" pitchFamily="49" charset="-122"/>
                        </a:rPr>
                        <a:t>。</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7645" marR="67645" marT="0" marB="0"/>
                </a:tc>
                <a:extLst>
                  <a:ext uri="{0D108BD9-81ED-4DB2-BD59-A6C34878D82A}">
                    <a16:rowId xmlns:a16="http://schemas.microsoft.com/office/drawing/2014/main" val="4202618254"/>
                  </a:ext>
                </a:extLst>
              </a:tr>
            </a:tbl>
          </a:graphicData>
        </a:graphic>
      </p:graphicFrame>
    </p:spTree>
    <p:extLst>
      <p:ext uri="{BB962C8B-B14F-4D97-AF65-F5344CB8AC3E}">
        <p14:creationId xmlns:p14="http://schemas.microsoft.com/office/powerpoint/2010/main" val="26935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6AA1459-56FB-426F-B52E-3B6E1F2B16B3}"/>
              </a:ext>
            </a:extLst>
          </p:cNvPr>
          <p:cNvSpPr/>
          <p:nvPr/>
        </p:nvSpPr>
        <p:spPr>
          <a:xfrm>
            <a:off x="948547" y="532655"/>
            <a:ext cx="1697901"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标杆超越法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65B0828-34EB-42B2-AD6C-FF88ACD3A331}"/>
              </a:ext>
            </a:extLst>
          </p:cNvPr>
          <p:cNvGraphicFramePr>
            <a:graphicFrameLocks noGrp="1"/>
          </p:cNvGraphicFramePr>
          <p:nvPr>
            <p:extLst>
              <p:ext uri="{D42A27DB-BD31-4B8C-83A1-F6EECF244321}">
                <p14:modId xmlns:p14="http://schemas.microsoft.com/office/powerpoint/2010/main" val="3266397719"/>
              </p:ext>
            </p:extLst>
          </p:nvPr>
        </p:nvGraphicFramePr>
        <p:xfrm>
          <a:off x="948547" y="1105933"/>
          <a:ext cx="10541939" cy="4303650"/>
        </p:xfrm>
        <a:graphic>
          <a:graphicData uri="http://schemas.openxmlformats.org/drawingml/2006/table">
            <a:tbl>
              <a:tblPr>
                <a:tableStyleId>{5C22544A-7EE6-4342-B048-85BDC9FD1C3A}</a:tableStyleId>
              </a:tblPr>
              <a:tblGrid>
                <a:gridCol w="1487082">
                  <a:extLst>
                    <a:ext uri="{9D8B030D-6E8A-4147-A177-3AD203B41FA5}">
                      <a16:colId xmlns:a16="http://schemas.microsoft.com/office/drawing/2014/main" val="2658072863"/>
                    </a:ext>
                  </a:extLst>
                </a:gridCol>
                <a:gridCol w="9054857">
                  <a:extLst>
                    <a:ext uri="{9D8B030D-6E8A-4147-A177-3AD203B41FA5}">
                      <a16:colId xmlns:a16="http://schemas.microsoft.com/office/drawing/2014/main" val="3663614084"/>
                    </a:ext>
                  </a:extLst>
                </a:gridCol>
              </a:tblGrid>
              <a:tr h="250825">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实质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企业的变革：</a:t>
                      </a:r>
                      <a:r>
                        <a:rPr lang="zh-CN" sz="1800" b="1" kern="100">
                          <a:solidFill>
                            <a:srgbClr val="002060"/>
                          </a:solidFill>
                          <a:effectLst/>
                          <a:latin typeface="黑体" panose="02010609060101010101" pitchFamily="49" charset="-122"/>
                          <a:ea typeface="黑体" panose="02010609060101010101" pitchFamily="49" charset="-122"/>
                        </a:rPr>
                        <a:t>通过学习同行业经验，改掉制约企业发展陋习的过程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12365172"/>
                  </a:ext>
                </a:extLst>
              </a:tr>
              <a:tr h="28575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设计流程</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发现“瓶颈”</a:t>
                      </a:r>
                    </a:p>
                    <a:p>
                      <a:pPr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选择标杆。</a:t>
                      </a:r>
                      <a:r>
                        <a:rPr lang="zh-CN" sz="1800" b="1" kern="100" dirty="0">
                          <a:solidFill>
                            <a:srgbClr val="002060"/>
                          </a:solidFill>
                          <a:effectLst/>
                          <a:latin typeface="黑体" panose="02010609060101010101" pitchFamily="49" charset="-122"/>
                          <a:ea typeface="黑体" panose="02010609060101010101" pitchFamily="49" charset="-122"/>
                        </a:rPr>
                        <a:t>划分为</a:t>
                      </a:r>
                      <a:r>
                        <a:rPr lang="zh-CN" sz="1800" b="1" u="sng" kern="100" dirty="0">
                          <a:solidFill>
                            <a:srgbClr val="002060"/>
                          </a:solidFill>
                          <a:effectLst/>
                          <a:latin typeface="黑体" panose="02010609060101010101" pitchFamily="49" charset="-122"/>
                          <a:ea typeface="黑体" panose="02010609060101010101" pitchFamily="49" charset="-122"/>
                        </a:rPr>
                        <a:t>内部标杆、竞争标杆、行业标杆和最优标杆四类</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收集数据</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通过比较分析确定绩效标准。</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沟通与交流</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a:t>
                      </a:r>
                      <a:r>
                        <a:rPr lang="zh-CN" sz="1800" b="1" kern="100" dirty="0">
                          <a:solidFill>
                            <a:srgbClr val="002060"/>
                          </a:solidFill>
                          <a:effectLst/>
                          <a:latin typeface="黑体" panose="02010609060101010101" pitchFamily="49" charset="-122"/>
                          <a:ea typeface="黑体" panose="02010609060101010101" pitchFamily="49" charset="-122"/>
                        </a:rPr>
                        <a:t>采取行动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95533917"/>
                  </a:ext>
                </a:extLst>
              </a:tr>
              <a:tr h="46672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优势</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①有助于激发企业中员工、团队和整个企业的潜能，提高企业的绩效；</a:t>
                      </a:r>
                    </a:p>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②可以促进企业经营者激励机制的完善。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47498803"/>
                  </a:ext>
                </a:extLst>
              </a:tr>
              <a:tr h="466725">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劣势</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①容易使企业陷入模仿标杆企业的漩涡中，导致企业失去自身的特色。</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②一旦标杆的选取出现偏差，也可能导致自身经营决策的失误。</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51038251"/>
                  </a:ext>
                </a:extLst>
              </a:tr>
            </a:tbl>
          </a:graphicData>
        </a:graphic>
      </p:graphicFrame>
    </p:spTree>
    <p:extLst>
      <p:ext uri="{BB962C8B-B14F-4D97-AF65-F5344CB8AC3E}">
        <p14:creationId xmlns:p14="http://schemas.microsoft.com/office/powerpoint/2010/main" val="3604052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CC424B4-B194-4863-AAF8-C59A085AD7BB}"/>
              </a:ext>
            </a:extLst>
          </p:cNvPr>
          <p:cNvSpPr/>
          <p:nvPr/>
        </p:nvSpPr>
        <p:spPr>
          <a:xfrm>
            <a:off x="952992" y="532724"/>
            <a:ext cx="2162772"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关键绩效指标法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00AD5B61-8F99-48CD-92FB-68615B78A4F1}"/>
              </a:ext>
            </a:extLst>
          </p:cNvPr>
          <p:cNvSpPr/>
          <p:nvPr/>
        </p:nvSpPr>
        <p:spPr>
          <a:xfrm>
            <a:off x="926957" y="1007697"/>
            <a:ext cx="7971588" cy="460382"/>
          </a:xfrm>
          <a:prstGeom prst="rect">
            <a:avLst/>
          </a:prstGeom>
        </p:spPr>
        <p:txBody>
          <a:bodyPr wrap="square">
            <a:spAutoFit/>
          </a:bodyPr>
          <a:lstStyle/>
          <a:p>
            <a:pPr algn="just">
              <a:lnSpc>
                <a:spcPct val="150000"/>
              </a:lnSpc>
              <a:spcAft>
                <a:spcPts val="0"/>
              </a:spcAft>
            </a:pPr>
            <a:r>
              <a:rPr lang="en-US"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概念：</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关键绩效指标</a:t>
            </a:r>
            <a:r>
              <a:rPr lang="zh-CN"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是反映</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个体</a:t>
            </a:r>
            <a:r>
              <a:rPr lang="zh-CN" altLang="zh-CN"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关键绩效贡献的评价依据和量化指标。</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72F3F9EB-924D-4E04-BCFF-1726D090D148}"/>
              </a:ext>
            </a:extLst>
          </p:cNvPr>
          <p:cNvGraphicFramePr>
            <a:graphicFrameLocks noGrp="1"/>
          </p:cNvGraphicFramePr>
          <p:nvPr>
            <p:extLst>
              <p:ext uri="{D42A27DB-BD31-4B8C-83A1-F6EECF244321}">
                <p14:modId xmlns:p14="http://schemas.microsoft.com/office/powerpoint/2010/main" val="3560839964"/>
              </p:ext>
            </p:extLst>
          </p:nvPr>
        </p:nvGraphicFramePr>
        <p:xfrm>
          <a:off x="952992" y="1558322"/>
          <a:ext cx="10412716" cy="3227515"/>
        </p:xfrm>
        <a:graphic>
          <a:graphicData uri="http://schemas.openxmlformats.org/drawingml/2006/table">
            <a:tbl>
              <a:tblPr>
                <a:tableStyleId>{5C22544A-7EE6-4342-B048-85BDC9FD1C3A}</a:tableStyleId>
              </a:tblPr>
              <a:tblGrid>
                <a:gridCol w="10412716">
                  <a:extLst>
                    <a:ext uri="{9D8B030D-6E8A-4147-A177-3AD203B41FA5}">
                      <a16:colId xmlns:a16="http://schemas.microsoft.com/office/drawing/2014/main" val="564845409"/>
                    </a:ext>
                  </a:extLst>
                </a:gridCol>
              </a:tblGrid>
              <a:tr h="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关键绩效指标是对企业战略目标的分解，是连接个人绩效与企业绩效的桥梁。</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关键绩效指标是</a:t>
                      </a:r>
                      <a:r>
                        <a:rPr lang="zh-CN" sz="1800" b="1" u="sng" kern="100" dirty="0">
                          <a:solidFill>
                            <a:srgbClr val="002060"/>
                          </a:solidFill>
                          <a:effectLst/>
                          <a:latin typeface="黑体" panose="02010609060101010101" pitchFamily="49" charset="-122"/>
                          <a:ea typeface="黑体" panose="02010609060101010101" pitchFamily="49" charset="-122"/>
                        </a:rPr>
                        <a:t>由主管人员决定并被员工认可的绩效指标</a:t>
                      </a:r>
                      <a:r>
                        <a:rPr lang="zh-CN" sz="1800" b="1" kern="100" dirty="0">
                          <a:solidFill>
                            <a:srgbClr val="002060"/>
                          </a:solidFill>
                          <a:effectLst/>
                          <a:latin typeface="黑体" panose="02010609060101010101" pitchFamily="49" charset="-122"/>
                          <a:ea typeface="黑体" panose="02010609060101010101" pitchFamily="49" charset="-122"/>
                        </a:rPr>
                        <a:t>，它使评估者和被评估者在工作业绩上的认识保持一致，并为未来的绩效沟通奠定基础。</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关键绩效指标</a:t>
                      </a:r>
                      <a:r>
                        <a:rPr lang="zh-CN" sz="1800" b="1" u="sng" kern="100" dirty="0">
                          <a:solidFill>
                            <a:srgbClr val="002060"/>
                          </a:solidFill>
                          <a:effectLst/>
                          <a:latin typeface="黑体" panose="02010609060101010101" pitchFamily="49" charset="-122"/>
                          <a:ea typeface="黑体" panose="02010609060101010101" pitchFamily="49" charset="-122"/>
                        </a:rPr>
                        <a:t>是对重点经营活动的反映</a:t>
                      </a:r>
                      <a:r>
                        <a:rPr lang="zh-CN" sz="1800" b="1" kern="100" dirty="0">
                          <a:solidFill>
                            <a:srgbClr val="002060"/>
                          </a:solidFill>
                          <a:effectLst/>
                          <a:latin typeface="黑体" panose="02010609060101010101" pitchFamily="49" charset="-122"/>
                          <a:ea typeface="黑体" panose="02010609060101010101" pitchFamily="49" charset="-122"/>
                        </a:rPr>
                        <a:t>，而不是对所有业务流程活动的概括。</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关键绩效指标</a:t>
                      </a:r>
                      <a:r>
                        <a:rPr lang="zh-CN" sz="1800" b="1" u="sng" kern="100" dirty="0">
                          <a:solidFill>
                            <a:srgbClr val="002060"/>
                          </a:solidFill>
                          <a:effectLst/>
                          <a:latin typeface="黑体" panose="02010609060101010101" pitchFamily="49" charset="-122"/>
                          <a:ea typeface="黑体" panose="02010609060101010101" pitchFamily="49" charset="-122"/>
                        </a:rPr>
                        <a:t>必须是可量化的或可行为化的</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关键绩效指标不是一成不变的，它需要随企业战略的变化而调整。</a:t>
                      </a:r>
                    </a:p>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关键绩效指标法</a:t>
                      </a:r>
                      <a:r>
                        <a:rPr lang="zh-CN" sz="1800" b="1" kern="100" dirty="0">
                          <a:solidFill>
                            <a:srgbClr val="002060"/>
                          </a:solidFill>
                          <a:effectLst/>
                          <a:latin typeface="黑体" panose="02010609060101010101" pitchFamily="49" charset="-122"/>
                          <a:ea typeface="黑体" panose="02010609060101010101" pitchFamily="49" charset="-122"/>
                        </a:rPr>
                        <a:t>就是建立在关键绩效指标基础上的系统考核方法，它的目的是设计和建立基于</a:t>
                      </a:r>
                      <a:r>
                        <a:rPr lang="zh-CN" sz="1800" b="1" u="sng" kern="100" dirty="0">
                          <a:solidFill>
                            <a:srgbClr val="002060"/>
                          </a:solidFill>
                          <a:effectLst/>
                          <a:latin typeface="黑体" panose="02010609060101010101" pitchFamily="49" charset="-122"/>
                          <a:ea typeface="黑体" panose="02010609060101010101" pitchFamily="49" charset="-122"/>
                        </a:rPr>
                        <a:t>企业经营战略</a:t>
                      </a:r>
                      <a:r>
                        <a:rPr lang="zh-CN" sz="1800" b="1" kern="100" dirty="0">
                          <a:solidFill>
                            <a:srgbClr val="002060"/>
                          </a:solidFill>
                          <a:effectLst/>
                          <a:latin typeface="黑体" panose="02010609060101010101" pitchFamily="49" charset="-122"/>
                          <a:ea typeface="黑体" panose="02010609060101010101" pitchFamily="49" charset="-122"/>
                        </a:rPr>
                        <a:t>的关键绩效指标体系。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89830966"/>
                  </a:ext>
                </a:extLst>
              </a:tr>
            </a:tbl>
          </a:graphicData>
        </a:graphic>
      </p:graphicFrame>
    </p:spTree>
    <p:extLst>
      <p:ext uri="{BB962C8B-B14F-4D97-AF65-F5344CB8AC3E}">
        <p14:creationId xmlns:p14="http://schemas.microsoft.com/office/powerpoint/2010/main" val="76518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B18A1645-0EFA-4506-8941-15389C3F15C8}"/>
              </a:ext>
            </a:extLst>
          </p:cNvPr>
          <p:cNvSpPr/>
          <p:nvPr/>
        </p:nvSpPr>
        <p:spPr>
          <a:xfrm>
            <a:off x="958698" y="870690"/>
            <a:ext cx="1462260"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．设计流程</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FEC52191-8D3B-406C-B8F3-639160381592}"/>
              </a:ext>
            </a:extLst>
          </p:cNvPr>
          <p:cNvGraphicFramePr>
            <a:graphicFrameLocks noGrp="1"/>
          </p:cNvGraphicFramePr>
          <p:nvPr>
            <p:extLst>
              <p:ext uri="{D42A27DB-BD31-4B8C-83A1-F6EECF244321}">
                <p14:modId xmlns:p14="http://schemas.microsoft.com/office/powerpoint/2010/main" val="3693044615"/>
              </p:ext>
            </p:extLst>
          </p:nvPr>
        </p:nvGraphicFramePr>
        <p:xfrm>
          <a:off x="831274" y="1484212"/>
          <a:ext cx="10540140" cy="4450335"/>
        </p:xfrm>
        <a:graphic>
          <a:graphicData uri="http://schemas.openxmlformats.org/drawingml/2006/table">
            <a:tbl>
              <a:tblPr>
                <a:tableStyleId>{5C22544A-7EE6-4342-B048-85BDC9FD1C3A}</a:tableStyleId>
              </a:tblPr>
              <a:tblGrid>
                <a:gridCol w="1990957">
                  <a:extLst>
                    <a:ext uri="{9D8B030D-6E8A-4147-A177-3AD203B41FA5}">
                      <a16:colId xmlns:a16="http://schemas.microsoft.com/office/drawing/2014/main" val="1054880373"/>
                    </a:ext>
                  </a:extLst>
                </a:gridCol>
                <a:gridCol w="8549183">
                  <a:extLst>
                    <a:ext uri="{9D8B030D-6E8A-4147-A177-3AD203B41FA5}">
                      <a16:colId xmlns:a16="http://schemas.microsoft.com/office/drawing/2014/main" val="3964039950"/>
                    </a:ext>
                  </a:extLst>
                </a:gridCol>
              </a:tblGrid>
              <a:tr h="464185">
                <a:tc rowSpan="2">
                  <a:txBody>
                    <a:bodyPr/>
                    <a:lstStyle/>
                    <a:p>
                      <a:pPr algn="just">
                        <a:lnSpc>
                          <a:spcPct val="150000"/>
                        </a:lnSpc>
                        <a:spcAft>
                          <a:spcPts val="0"/>
                        </a:spcAft>
                      </a:pPr>
                      <a:r>
                        <a:rPr lang="en-US" sz="1800" b="1" u="sng" kern="100">
                          <a:solidFill>
                            <a:srgbClr val="002060"/>
                          </a:solidFill>
                          <a:effectLst/>
                          <a:latin typeface="黑体" panose="02010609060101010101" pitchFamily="49" charset="-122"/>
                          <a:ea typeface="黑体" panose="02010609060101010101" pitchFamily="49" charset="-122"/>
                        </a:rPr>
                        <a:t>(1)</a:t>
                      </a:r>
                      <a:r>
                        <a:rPr lang="zh-CN" sz="1800" b="1" u="sng" kern="100">
                          <a:solidFill>
                            <a:srgbClr val="002060"/>
                          </a:solidFill>
                          <a:effectLst/>
                          <a:latin typeface="黑体" panose="02010609060101010101" pitchFamily="49" charset="-122"/>
                          <a:ea typeface="黑体" panose="02010609060101010101" pitchFamily="49" charset="-122"/>
                        </a:rPr>
                        <a:t>确定考核指标</a:t>
                      </a:r>
                      <a:endParaRPr lang="zh-CN" sz="180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遵守</a:t>
                      </a:r>
                      <a:r>
                        <a:rPr lang="en-US" sz="1800" b="1" u="sng" kern="100" dirty="0">
                          <a:solidFill>
                            <a:srgbClr val="002060"/>
                          </a:solidFill>
                          <a:effectLst/>
                          <a:latin typeface="黑体" panose="02010609060101010101" pitchFamily="49" charset="-122"/>
                          <a:ea typeface="黑体" panose="02010609060101010101" pitchFamily="49" charset="-122"/>
                        </a:rPr>
                        <a:t>SMART</a:t>
                      </a:r>
                      <a:r>
                        <a:rPr lang="zh-CN" sz="1800" b="1" u="sng" kern="100" dirty="0">
                          <a:solidFill>
                            <a:srgbClr val="002060"/>
                          </a:solidFill>
                          <a:effectLst/>
                          <a:latin typeface="黑体" panose="02010609060101010101" pitchFamily="49" charset="-122"/>
                          <a:ea typeface="黑体" panose="02010609060101010101" pitchFamily="49" charset="-122"/>
                        </a:rPr>
                        <a:t>原则</a:t>
                      </a:r>
                      <a:r>
                        <a:rPr lang="zh-CN" sz="1800" b="1" kern="100" dirty="0">
                          <a:solidFill>
                            <a:srgbClr val="002060"/>
                          </a:solidFill>
                          <a:effectLst/>
                          <a:latin typeface="黑体" panose="02010609060101010101" pitchFamily="49" charset="-122"/>
                          <a:ea typeface="黑体" panose="02010609060101010101" pitchFamily="49" charset="-122"/>
                        </a:rPr>
                        <a:t>：①</a:t>
                      </a:r>
                      <a:r>
                        <a:rPr lang="zh-CN" sz="1800" b="1" u="sng" kern="100" dirty="0">
                          <a:solidFill>
                            <a:srgbClr val="002060"/>
                          </a:solidFill>
                          <a:effectLst/>
                          <a:latin typeface="黑体" panose="02010609060101010101" pitchFamily="49" charset="-122"/>
                          <a:ea typeface="黑体" panose="02010609060101010101" pitchFamily="49" charset="-122"/>
                        </a:rPr>
                        <a:t>具体的</a:t>
                      </a:r>
                      <a:r>
                        <a:rPr lang="en-US" sz="1800" b="1" u="sng"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②</a:t>
                      </a:r>
                      <a:r>
                        <a:rPr lang="zh-CN" sz="1800" b="1" u="sng" kern="100" dirty="0">
                          <a:solidFill>
                            <a:srgbClr val="002060"/>
                          </a:solidFill>
                          <a:effectLst/>
                          <a:latin typeface="黑体" panose="02010609060101010101" pitchFamily="49" charset="-122"/>
                          <a:ea typeface="黑体" panose="02010609060101010101" pitchFamily="49" charset="-122"/>
                        </a:rPr>
                        <a:t>可测量的</a:t>
                      </a:r>
                      <a:r>
                        <a:rPr lang="en-US" sz="1800" b="1" u="sng"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③</a:t>
                      </a:r>
                      <a:r>
                        <a:rPr lang="zh-CN" sz="1800" b="1" u="sng" kern="100" dirty="0">
                          <a:solidFill>
                            <a:srgbClr val="002060"/>
                          </a:solidFill>
                          <a:effectLst/>
                          <a:latin typeface="黑体" panose="02010609060101010101" pitchFamily="49" charset="-122"/>
                          <a:ea typeface="黑体" panose="02010609060101010101" pitchFamily="49" charset="-122"/>
                        </a:rPr>
                        <a:t>可实现的</a:t>
                      </a:r>
                      <a:r>
                        <a:rPr lang="en-US" sz="1800" b="1" u="sng"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④</a:t>
                      </a:r>
                      <a:r>
                        <a:rPr lang="zh-CN" sz="1800" b="1" u="sng" kern="100" dirty="0">
                          <a:solidFill>
                            <a:srgbClr val="002060"/>
                          </a:solidFill>
                          <a:effectLst/>
                          <a:latin typeface="黑体" panose="02010609060101010101" pitchFamily="49" charset="-122"/>
                          <a:ea typeface="黑体" panose="02010609060101010101" pitchFamily="49" charset="-122"/>
                        </a:rPr>
                        <a:t>相关的</a:t>
                      </a:r>
                      <a:r>
                        <a:rPr lang="en-US" altLang="zh-CN" sz="1800" b="1" u="sng"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⑤</a:t>
                      </a:r>
                      <a:r>
                        <a:rPr lang="zh-CN" sz="1800" b="1" u="sng" kern="100" dirty="0">
                          <a:solidFill>
                            <a:srgbClr val="002060"/>
                          </a:solidFill>
                          <a:effectLst/>
                          <a:latin typeface="黑体" panose="02010609060101010101" pitchFamily="49" charset="-122"/>
                          <a:ea typeface="黑体" panose="02010609060101010101" pitchFamily="49" charset="-122"/>
                        </a:rPr>
                        <a:t>有时限的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43957326"/>
                  </a:ext>
                </a:extLst>
              </a:tr>
              <a:tr h="57150">
                <a:tc vMerge="1">
                  <a:txBody>
                    <a:bodyPr/>
                    <a:lstStyle/>
                    <a:p>
                      <a:endParaRPr lang="zh-CN" altLang="en-US"/>
                    </a:p>
                  </a:txBody>
                  <a:tcPr/>
                </a:tc>
                <a:tc>
                  <a:txBody>
                    <a:bodyPr/>
                    <a:lstStyle/>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关键绩效指标四种类型</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①数量类，如产品的数量、销售量等；</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②质量类，如合格品的数量、错误的百分比等；</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③成本类，如单位产品的成本、投资回报率等；</a:t>
                      </a: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④时限类，如及时性、供货周期等。</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53393794"/>
                  </a:ext>
                </a:extLst>
              </a:tr>
              <a:tr h="466725">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确定评估标准</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两种标准：基本标准和卓越标准。</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①</a:t>
                      </a:r>
                      <a:r>
                        <a:rPr lang="zh-CN" sz="1800" b="1" u="sng" kern="100" dirty="0">
                          <a:solidFill>
                            <a:srgbClr val="002060"/>
                          </a:solidFill>
                          <a:effectLst/>
                          <a:latin typeface="黑体" panose="02010609060101010101" pitchFamily="49" charset="-122"/>
                          <a:ea typeface="黑体" panose="02010609060101010101" pitchFamily="49" charset="-122"/>
                        </a:rPr>
                        <a:t>基本标准</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主要用于判断被评估者是否能够满足工作的基本需要，</a:t>
                      </a:r>
                      <a:r>
                        <a:rPr lang="zh-CN" sz="1800" b="1" kern="100" dirty="0">
                          <a:solidFill>
                            <a:srgbClr val="002060"/>
                          </a:solidFill>
                          <a:effectLst/>
                          <a:latin typeface="黑体" panose="02010609060101010101" pitchFamily="49" charset="-122"/>
                          <a:ea typeface="黑体" panose="02010609060101010101" pitchFamily="49" charset="-122"/>
                        </a:rPr>
                        <a:t>它的评估结果通常作为一些</a:t>
                      </a:r>
                      <a:r>
                        <a:rPr lang="zh-CN" sz="1800" b="1" u="sng" kern="100" dirty="0">
                          <a:solidFill>
                            <a:srgbClr val="002060"/>
                          </a:solidFill>
                          <a:effectLst/>
                          <a:latin typeface="黑体" panose="02010609060101010101" pitchFamily="49" charset="-122"/>
                          <a:ea typeface="黑体" panose="02010609060101010101" pitchFamily="49" charset="-122"/>
                        </a:rPr>
                        <a:t>非激励性</a:t>
                      </a:r>
                      <a:r>
                        <a:rPr lang="zh-CN" sz="1800" b="1" kern="100" dirty="0">
                          <a:solidFill>
                            <a:srgbClr val="002060"/>
                          </a:solidFill>
                          <a:effectLst/>
                          <a:latin typeface="黑体" panose="02010609060101010101" pitchFamily="49" charset="-122"/>
                          <a:ea typeface="黑体" panose="02010609060101010101" pitchFamily="49" charset="-122"/>
                        </a:rPr>
                        <a:t>的人力资源措施的实施依据，</a:t>
                      </a:r>
                      <a:r>
                        <a:rPr lang="zh-CN" sz="1800" b="1" u="sng" kern="100" dirty="0">
                          <a:solidFill>
                            <a:srgbClr val="002060"/>
                          </a:solidFill>
                          <a:effectLst/>
                          <a:latin typeface="黑体" panose="02010609060101010101" pitchFamily="49" charset="-122"/>
                          <a:ea typeface="黑体" panose="02010609060101010101" pitchFamily="49" charset="-122"/>
                        </a:rPr>
                        <a:t>如基本绩效工资</a:t>
                      </a:r>
                      <a:r>
                        <a:rPr lang="zh-CN" sz="1800" b="1" kern="100" dirty="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②卓越标准：主要用于识别核心员工，</a:t>
                      </a:r>
                      <a:r>
                        <a:rPr lang="zh-CN" sz="1800" b="1" kern="100" dirty="0">
                          <a:solidFill>
                            <a:srgbClr val="002060"/>
                          </a:solidFill>
                          <a:effectLst/>
                          <a:latin typeface="黑体" panose="02010609060101010101" pitchFamily="49" charset="-122"/>
                          <a:ea typeface="黑体" panose="02010609060101010101" pitchFamily="49" charset="-122"/>
                        </a:rPr>
                        <a:t>它的评估结果通常作为一些</a:t>
                      </a:r>
                      <a:r>
                        <a:rPr lang="zh-CN" sz="1800" b="1" u="sng" kern="100" dirty="0">
                          <a:solidFill>
                            <a:srgbClr val="002060"/>
                          </a:solidFill>
                          <a:effectLst/>
                          <a:latin typeface="黑体" panose="02010609060101010101" pitchFamily="49" charset="-122"/>
                          <a:ea typeface="黑体" panose="02010609060101010101" pitchFamily="49" charset="-122"/>
                        </a:rPr>
                        <a:t>激励性</a:t>
                      </a:r>
                      <a:r>
                        <a:rPr lang="zh-CN" sz="1800" b="1" kern="100" dirty="0">
                          <a:solidFill>
                            <a:srgbClr val="002060"/>
                          </a:solidFill>
                          <a:effectLst/>
                          <a:latin typeface="黑体" panose="02010609060101010101" pitchFamily="49" charset="-122"/>
                          <a:ea typeface="黑体" panose="02010609060101010101" pitchFamily="49" charset="-122"/>
                        </a:rPr>
                        <a:t>的人力资源措施的事实依据，</a:t>
                      </a:r>
                      <a:r>
                        <a:rPr lang="zh-CN" sz="1800" b="1" u="sng" kern="100" dirty="0">
                          <a:solidFill>
                            <a:srgbClr val="002060"/>
                          </a:solidFill>
                          <a:effectLst/>
                          <a:latin typeface="黑体" panose="02010609060101010101" pitchFamily="49" charset="-122"/>
                          <a:ea typeface="黑体" panose="02010609060101010101" pitchFamily="49" charset="-122"/>
                        </a:rPr>
                        <a:t>如额外的奖金、晋升等</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34718245"/>
                  </a:ext>
                </a:extLst>
              </a:tr>
            </a:tbl>
          </a:graphicData>
        </a:graphic>
      </p:graphicFrame>
      <p:sp>
        <p:nvSpPr>
          <p:cNvPr id="14" name="矩形 13">
            <a:extLst>
              <a:ext uri="{FF2B5EF4-FFF2-40B4-BE49-F238E27FC236}">
                <a16:creationId xmlns:a16="http://schemas.microsoft.com/office/drawing/2014/main" id="{824E1C40-F9A4-4BD9-A7A0-355A2BD906AC}"/>
              </a:ext>
            </a:extLst>
          </p:cNvPr>
          <p:cNvSpPr/>
          <p:nvPr/>
        </p:nvSpPr>
        <p:spPr>
          <a:xfrm>
            <a:off x="927076" y="469582"/>
            <a:ext cx="2162772"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关键绩效指标法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68438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4A8C18E-A09D-4AFD-8940-FF7C9BFD6562}"/>
              </a:ext>
            </a:extLst>
          </p:cNvPr>
          <p:cNvSpPr/>
          <p:nvPr/>
        </p:nvSpPr>
        <p:spPr>
          <a:xfrm>
            <a:off x="1040765" y="554734"/>
            <a:ext cx="1462260"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．注意事项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BC16604E-7CC0-42CB-84CA-B6ECD93438E0}"/>
              </a:ext>
            </a:extLst>
          </p:cNvPr>
          <p:cNvGraphicFramePr>
            <a:graphicFrameLocks noGrp="1"/>
          </p:cNvGraphicFramePr>
          <p:nvPr>
            <p:extLst>
              <p:ext uri="{D42A27DB-BD31-4B8C-83A1-F6EECF244321}">
                <p14:modId xmlns:p14="http://schemas.microsoft.com/office/powerpoint/2010/main" val="3854156872"/>
              </p:ext>
            </p:extLst>
          </p:nvPr>
        </p:nvGraphicFramePr>
        <p:xfrm>
          <a:off x="958696" y="1046010"/>
          <a:ext cx="10266073" cy="1170115"/>
        </p:xfrm>
        <a:graphic>
          <a:graphicData uri="http://schemas.openxmlformats.org/drawingml/2006/table">
            <a:tbl>
              <a:tblPr>
                <a:tableStyleId>{5C22544A-7EE6-4342-B048-85BDC9FD1C3A}</a:tableStyleId>
              </a:tblPr>
              <a:tblGrid>
                <a:gridCol w="10266073">
                  <a:extLst>
                    <a:ext uri="{9D8B030D-6E8A-4147-A177-3AD203B41FA5}">
                      <a16:colId xmlns:a16="http://schemas.microsoft.com/office/drawing/2014/main" val="2391395589"/>
                    </a:ext>
                  </a:extLst>
                </a:gridCol>
              </a:tblGrid>
              <a:tr h="0">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关键绩效指标的数量不宜过多。</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同类型职位的关键绩效指标必须保持一致。</a:t>
                      </a: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关键绩效指标要彻底贯彻企业战略重点。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25400354"/>
                  </a:ext>
                </a:extLst>
              </a:tr>
            </a:tbl>
          </a:graphicData>
        </a:graphic>
      </p:graphicFrame>
      <p:sp>
        <p:nvSpPr>
          <p:cNvPr id="8" name="矩形 7">
            <a:extLst>
              <a:ext uri="{FF2B5EF4-FFF2-40B4-BE49-F238E27FC236}">
                <a16:creationId xmlns:a16="http://schemas.microsoft.com/office/drawing/2014/main" id="{86B4E348-CC6A-41B1-BA40-09D13F596973}"/>
              </a:ext>
            </a:extLst>
          </p:cNvPr>
          <p:cNvSpPr/>
          <p:nvPr/>
        </p:nvSpPr>
        <p:spPr>
          <a:xfrm>
            <a:off x="1013654" y="2544473"/>
            <a:ext cx="2159566"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4</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．优势、劣势分析</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6736BD3B-2DC7-420B-ABEE-F6A8DDE917C0}"/>
              </a:ext>
            </a:extLst>
          </p:cNvPr>
          <p:cNvGraphicFramePr>
            <a:graphicFrameLocks noGrp="1"/>
          </p:cNvGraphicFramePr>
          <p:nvPr>
            <p:extLst>
              <p:ext uri="{D42A27DB-BD31-4B8C-83A1-F6EECF244321}">
                <p14:modId xmlns:p14="http://schemas.microsoft.com/office/powerpoint/2010/main" val="1950990722"/>
              </p:ext>
            </p:extLst>
          </p:nvPr>
        </p:nvGraphicFramePr>
        <p:xfrm>
          <a:off x="958697" y="3109799"/>
          <a:ext cx="10266072" cy="1517270"/>
        </p:xfrm>
        <a:graphic>
          <a:graphicData uri="http://schemas.openxmlformats.org/drawingml/2006/table">
            <a:tbl>
              <a:tblPr>
                <a:tableStyleId>{5C22544A-7EE6-4342-B048-85BDC9FD1C3A}</a:tableStyleId>
              </a:tblPr>
              <a:tblGrid>
                <a:gridCol w="1546777">
                  <a:extLst>
                    <a:ext uri="{9D8B030D-6E8A-4147-A177-3AD203B41FA5}">
                      <a16:colId xmlns:a16="http://schemas.microsoft.com/office/drawing/2014/main" val="3834416356"/>
                    </a:ext>
                  </a:extLst>
                </a:gridCol>
                <a:gridCol w="8719295">
                  <a:extLst>
                    <a:ext uri="{9D8B030D-6E8A-4147-A177-3AD203B41FA5}">
                      <a16:colId xmlns:a16="http://schemas.microsoft.com/office/drawing/2014/main" val="1958190273"/>
                    </a:ext>
                  </a:extLst>
                </a:gridCol>
              </a:tblGrid>
              <a:tr h="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最大优势</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它将企业绩效指标与企业的战略目标紧密联系在一起，自上而下地确定各个级别的绩效目标，它能够将企业目标和个人目标很好地整合在一起。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51988025"/>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问题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对某些职位而言，</a:t>
                      </a:r>
                      <a:r>
                        <a:rPr lang="zh-CN" sz="1800" b="1" u="sng" kern="100" dirty="0">
                          <a:solidFill>
                            <a:srgbClr val="002060"/>
                          </a:solidFill>
                          <a:effectLst/>
                          <a:latin typeface="黑体" panose="02010609060101010101" pitchFamily="49" charset="-122"/>
                          <a:ea typeface="黑体" panose="02010609060101010101" pitchFamily="49" charset="-122"/>
                        </a:rPr>
                        <a:t>设计关键绩效比较困难</a:t>
                      </a:r>
                      <a:r>
                        <a:rPr lang="zh-CN" sz="1800" b="1" kern="100" dirty="0">
                          <a:solidFill>
                            <a:srgbClr val="002060"/>
                          </a:solidFill>
                          <a:effectLst/>
                          <a:latin typeface="黑体" panose="02010609060101010101" pitchFamily="49" charset="-122"/>
                          <a:ea typeface="黑体" panose="02010609060101010101" pitchFamily="49" charset="-122"/>
                        </a:rPr>
                        <a:t>，如</a:t>
                      </a:r>
                      <a:r>
                        <a:rPr lang="zh-CN" sz="1800" b="1" u="sng" kern="100" dirty="0">
                          <a:solidFill>
                            <a:srgbClr val="002060"/>
                          </a:solidFill>
                          <a:effectLst/>
                          <a:latin typeface="黑体" panose="02010609060101010101" pitchFamily="49" charset="-122"/>
                          <a:ea typeface="黑体" panose="02010609060101010101" pitchFamily="49" charset="-122"/>
                        </a:rPr>
                        <a:t>知识型员工。</a:t>
                      </a:r>
                      <a:endParaRPr lang="zh-CN" sz="1800" b="1" kern="100" dirty="0">
                        <a:solidFill>
                          <a:srgbClr val="002060"/>
                        </a:solidFill>
                        <a:effectLst/>
                        <a:latin typeface="黑体" panose="02010609060101010101" pitchFamily="49" charset="-122"/>
                        <a:ea typeface="黑体" panose="02010609060101010101" pitchFamily="49" charset="-122"/>
                      </a:endParaRPr>
                    </a:p>
                    <a:p>
                      <a:pPr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关键绩效指标法</a:t>
                      </a:r>
                      <a:r>
                        <a:rPr lang="zh-CN" sz="1800" b="1" u="sng" kern="100" dirty="0">
                          <a:solidFill>
                            <a:srgbClr val="002060"/>
                          </a:solidFill>
                          <a:effectLst/>
                          <a:latin typeface="黑体" panose="02010609060101010101" pitchFamily="49" charset="-122"/>
                          <a:ea typeface="黑体" panose="02010609060101010101" pitchFamily="49" charset="-122"/>
                        </a:rPr>
                        <a:t>缺少一套完整</a:t>
                      </a:r>
                      <a:r>
                        <a:rPr lang="zh-CN" sz="1800" b="1" kern="100" dirty="0">
                          <a:solidFill>
                            <a:srgbClr val="002060"/>
                          </a:solidFill>
                          <a:effectLst/>
                          <a:latin typeface="黑体" panose="02010609060101010101" pitchFamily="49" charset="-122"/>
                          <a:ea typeface="黑体" panose="02010609060101010101" pitchFamily="49" charset="-122"/>
                        </a:rPr>
                        <a:t>的对操作具有指导意义的</a:t>
                      </a:r>
                      <a:r>
                        <a:rPr lang="zh-CN" sz="1800" b="1" u="sng" kern="100" dirty="0">
                          <a:solidFill>
                            <a:srgbClr val="002060"/>
                          </a:solidFill>
                          <a:effectLst/>
                          <a:latin typeface="黑体" panose="02010609060101010101" pitchFamily="49" charset="-122"/>
                          <a:ea typeface="黑体" panose="02010609060101010101" pitchFamily="49" charset="-122"/>
                        </a:rPr>
                        <a:t>指标框架体系</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852978889"/>
                  </a:ext>
                </a:extLst>
              </a:tr>
            </a:tbl>
          </a:graphicData>
        </a:graphic>
      </p:graphicFrame>
    </p:spTree>
    <p:extLst>
      <p:ext uri="{BB962C8B-B14F-4D97-AF65-F5344CB8AC3E}">
        <p14:creationId xmlns:p14="http://schemas.microsoft.com/office/powerpoint/2010/main" val="123988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466E022-2AB0-4891-B7E2-2C39947D514B}"/>
              </a:ext>
            </a:extLst>
          </p:cNvPr>
          <p:cNvSpPr/>
          <p:nvPr/>
        </p:nvSpPr>
        <p:spPr>
          <a:xfrm>
            <a:off x="948546" y="469582"/>
            <a:ext cx="1930337" cy="442878"/>
          </a:xfrm>
          <a:prstGeom prst="rect">
            <a:avLst/>
          </a:prstGeom>
        </p:spPr>
        <p:txBody>
          <a:bodyPr wrap="none">
            <a:spAutoFit/>
          </a:bodyPr>
          <a:lstStyle/>
          <a:p>
            <a:pPr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21.</a:t>
            </a:r>
            <a:r>
              <a:rPr lang="zh-CN" altLang="zh-CN" b="1" u="sng"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平衡计分卡法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38824A1F-DB96-4BE2-BF6B-E4F0C9354380}"/>
              </a:ext>
            </a:extLst>
          </p:cNvPr>
          <p:cNvSpPr/>
          <p:nvPr/>
        </p:nvSpPr>
        <p:spPr>
          <a:xfrm>
            <a:off x="958698" y="796628"/>
            <a:ext cx="997389"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1</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．概念</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8" name="表格 7">
            <a:extLst>
              <a:ext uri="{FF2B5EF4-FFF2-40B4-BE49-F238E27FC236}">
                <a16:creationId xmlns:a16="http://schemas.microsoft.com/office/drawing/2014/main" id="{F5AD7D87-108A-4642-BB2A-4955DDB0B2F8}"/>
              </a:ext>
            </a:extLst>
          </p:cNvPr>
          <p:cNvGraphicFramePr>
            <a:graphicFrameLocks noGrp="1"/>
          </p:cNvGraphicFramePr>
          <p:nvPr>
            <p:extLst>
              <p:ext uri="{D42A27DB-BD31-4B8C-83A1-F6EECF244321}">
                <p14:modId xmlns:p14="http://schemas.microsoft.com/office/powerpoint/2010/main" val="2466191908"/>
              </p:ext>
            </p:extLst>
          </p:nvPr>
        </p:nvGraphicFramePr>
        <p:xfrm>
          <a:off x="1040764" y="1202717"/>
          <a:ext cx="10516777" cy="758635"/>
        </p:xfrm>
        <a:graphic>
          <a:graphicData uri="http://schemas.openxmlformats.org/drawingml/2006/table">
            <a:tbl>
              <a:tblPr>
                <a:tableStyleId>{5C22544A-7EE6-4342-B048-85BDC9FD1C3A}</a:tableStyleId>
              </a:tblPr>
              <a:tblGrid>
                <a:gridCol w="10516777">
                  <a:extLst>
                    <a:ext uri="{9D8B030D-6E8A-4147-A177-3AD203B41FA5}">
                      <a16:colId xmlns:a16="http://schemas.microsoft.com/office/drawing/2014/main" val="2497124323"/>
                    </a:ext>
                  </a:extLst>
                </a:gridCol>
              </a:tblGrid>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平衡计分卡法是一种新型的战略性绩效管理系统和方法，它着眼于公司的长远发展，从</a:t>
                      </a:r>
                      <a:r>
                        <a:rPr lang="zh-CN" sz="1800" b="1" u="sng" kern="100" dirty="0">
                          <a:solidFill>
                            <a:srgbClr val="002060"/>
                          </a:solidFill>
                          <a:effectLst/>
                          <a:latin typeface="黑体" panose="02010609060101010101" pitchFamily="49" charset="-122"/>
                          <a:ea typeface="黑体" panose="02010609060101010101" pitchFamily="49" charset="-122"/>
                        </a:rPr>
                        <a:t>四个角度关注企业的绩效，即财务角度、客户角度、内部流程角度、学习与发展角度。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03573042"/>
                  </a:ext>
                </a:extLst>
              </a:tr>
            </a:tbl>
          </a:graphicData>
        </a:graphic>
      </p:graphicFrame>
      <p:sp>
        <p:nvSpPr>
          <p:cNvPr id="9" name="矩形 8">
            <a:extLst>
              <a:ext uri="{FF2B5EF4-FFF2-40B4-BE49-F238E27FC236}">
                <a16:creationId xmlns:a16="http://schemas.microsoft.com/office/drawing/2014/main" id="{E8A7808E-D064-4932-8BE4-6E57BCBA4684}"/>
              </a:ext>
            </a:extLst>
          </p:cNvPr>
          <p:cNvSpPr/>
          <p:nvPr/>
        </p:nvSpPr>
        <p:spPr>
          <a:xfrm>
            <a:off x="958698" y="1919605"/>
            <a:ext cx="2608406"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．设计流程和注意事项</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10" name="表格 9">
            <a:extLst>
              <a:ext uri="{FF2B5EF4-FFF2-40B4-BE49-F238E27FC236}">
                <a16:creationId xmlns:a16="http://schemas.microsoft.com/office/drawing/2014/main" id="{0FC5B8C0-03BA-4186-9D2E-0CE9526BB9B4}"/>
              </a:ext>
            </a:extLst>
          </p:cNvPr>
          <p:cNvGraphicFramePr>
            <a:graphicFrameLocks noGrp="1"/>
          </p:cNvGraphicFramePr>
          <p:nvPr>
            <p:extLst>
              <p:ext uri="{D42A27DB-BD31-4B8C-83A1-F6EECF244321}">
                <p14:modId xmlns:p14="http://schemas.microsoft.com/office/powerpoint/2010/main" val="2393962595"/>
              </p:ext>
            </p:extLst>
          </p:nvPr>
        </p:nvGraphicFramePr>
        <p:xfrm>
          <a:off x="1040765" y="2379987"/>
          <a:ext cx="10516778" cy="4007612"/>
        </p:xfrm>
        <a:graphic>
          <a:graphicData uri="http://schemas.openxmlformats.org/drawingml/2006/table">
            <a:tbl>
              <a:tblPr>
                <a:tableStyleId>{5C22544A-7EE6-4342-B048-85BDC9FD1C3A}</a:tableStyleId>
              </a:tblPr>
              <a:tblGrid>
                <a:gridCol w="956711">
                  <a:extLst>
                    <a:ext uri="{9D8B030D-6E8A-4147-A177-3AD203B41FA5}">
                      <a16:colId xmlns:a16="http://schemas.microsoft.com/office/drawing/2014/main" val="1844576423"/>
                    </a:ext>
                  </a:extLst>
                </a:gridCol>
                <a:gridCol w="9560067">
                  <a:extLst>
                    <a:ext uri="{9D8B030D-6E8A-4147-A177-3AD203B41FA5}">
                      <a16:colId xmlns:a16="http://schemas.microsoft.com/office/drawing/2014/main" val="3254875074"/>
                    </a:ext>
                  </a:extLst>
                </a:gridCol>
              </a:tblGrid>
              <a:tr h="0">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设计流程</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审视企业战略和竞争目标：是设计平衡计分卡法指标体系的</a:t>
                      </a:r>
                      <a:r>
                        <a:rPr lang="zh-CN" sz="1500" b="1" u="sng" kern="100" dirty="0">
                          <a:solidFill>
                            <a:srgbClr val="002060"/>
                          </a:solidFill>
                          <a:effectLst/>
                          <a:latin typeface="黑体" panose="02010609060101010101" pitchFamily="49" charset="-122"/>
                          <a:ea typeface="黑体" panose="02010609060101010101" pitchFamily="49" charset="-122"/>
                        </a:rPr>
                        <a:t>基本出发点</a:t>
                      </a:r>
                      <a:r>
                        <a:rPr lang="zh-CN" sz="1500" b="1" kern="100" dirty="0">
                          <a:solidFill>
                            <a:srgbClr val="002060"/>
                          </a:solidFill>
                          <a:effectLst/>
                          <a:latin typeface="黑体" panose="02010609060101010101" pitchFamily="49" charset="-122"/>
                          <a:ea typeface="黑体" panose="02010609060101010101" pitchFamily="49" charset="-122"/>
                        </a:rPr>
                        <a:t>。</a:t>
                      </a:r>
                    </a:p>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设立绩效指标</a:t>
                      </a:r>
                    </a:p>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开发各级平衡计分卡</a:t>
                      </a:r>
                    </a:p>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设定各级指标的评估标准</a:t>
                      </a:r>
                    </a:p>
                    <a:p>
                      <a:pPr marL="342900" lvl="0" indent="-342900" algn="just">
                        <a:lnSpc>
                          <a:spcPct val="150000"/>
                        </a:lnSpc>
                        <a:spcAft>
                          <a:spcPts val="0"/>
                        </a:spcAft>
                        <a:buFont typeface="+mj-lt"/>
                        <a:buAutoNum type="arabicParenBoth"/>
                      </a:pPr>
                      <a:r>
                        <a:rPr lang="zh-CN" sz="1500" b="1" kern="100" dirty="0">
                          <a:solidFill>
                            <a:srgbClr val="002060"/>
                          </a:solidFill>
                          <a:effectLst/>
                          <a:latin typeface="黑体" panose="02010609060101010101" pitchFamily="49" charset="-122"/>
                          <a:ea typeface="黑体" panose="02010609060101010101" pitchFamily="49" charset="-122"/>
                        </a:rPr>
                        <a:t>进行绩效考核</a:t>
                      </a:r>
                    </a:p>
                    <a:p>
                      <a:pPr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rPr>
                        <a:t>(6)</a:t>
                      </a:r>
                      <a:r>
                        <a:rPr lang="zh-CN" sz="1500" b="1" kern="100" dirty="0">
                          <a:solidFill>
                            <a:srgbClr val="002060"/>
                          </a:solidFill>
                          <a:effectLst/>
                          <a:latin typeface="黑体" panose="02010609060101010101" pitchFamily="49" charset="-122"/>
                          <a:ea typeface="黑体" panose="02010609060101010101" pitchFamily="49" charset="-122"/>
                        </a:rPr>
                        <a:t>分析考核结果并修正指标及标准</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0747029"/>
                  </a:ext>
                </a:extLst>
              </a:tr>
              <a:tr h="0">
                <a:tc>
                  <a:txBody>
                    <a:bodyPr/>
                    <a:lstStyle/>
                    <a:p>
                      <a:pPr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注意事项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0" lvl="0" indent="0" algn="just">
                        <a:lnSpc>
                          <a:spcPct val="150000"/>
                        </a:lnSpc>
                        <a:spcAft>
                          <a:spcPts val="0"/>
                        </a:spcAft>
                        <a:buFont typeface="+mj-lt"/>
                        <a:buNone/>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1</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高层管理者需要积极参与平衡计分卡的实施，多与下级进行沟通。</a:t>
                      </a:r>
                    </a:p>
                    <a:p>
                      <a:pPr marL="0" lvl="0" indent="0" algn="just">
                        <a:lnSpc>
                          <a:spcPct val="150000"/>
                        </a:lnSpc>
                        <a:spcAft>
                          <a:spcPts val="0"/>
                        </a:spcAft>
                        <a:buFont typeface="+mj-lt"/>
                        <a:buNone/>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2</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防止平衡计分卡使用目的的单一。平衡计分卡法除了是一种绩效考核的方法外，还是一种战略管理的工具。它的首要价值在于保证绩效评估体系能够支撑战略目标的达成。</a:t>
                      </a:r>
                    </a:p>
                    <a:p>
                      <a:pPr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3</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要谨慎选择考核指标：要能够正确反映企业的战略目标，要能够客观、可量化。同时，指标的数量也不宜过多。</a:t>
                      </a:r>
                    </a:p>
                    <a:p>
                      <a:pPr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4</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要充分重视平衡计分卡法实施的连续性和持久性。</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83252755"/>
                  </a:ext>
                </a:extLst>
              </a:tr>
            </a:tbl>
          </a:graphicData>
        </a:graphic>
      </p:graphicFrame>
    </p:spTree>
    <p:extLst>
      <p:ext uri="{BB962C8B-B14F-4D97-AF65-F5344CB8AC3E}">
        <p14:creationId xmlns:p14="http://schemas.microsoft.com/office/powerpoint/2010/main" val="3079575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0" name="Picture 2" descr="C:\Users\samsung\Desktop\第二部分 导图\图第四章.png"/>
          <p:cNvPicPr>
            <a:picLocks noChangeAspect="1" noChangeArrowheads="1"/>
          </p:cNvPicPr>
          <p:nvPr/>
        </p:nvPicPr>
        <p:blipFill>
          <a:blip r:embed="rId4" cstate="print"/>
          <a:srcRect/>
          <a:stretch>
            <a:fillRect/>
          </a:stretch>
        </p:blipFill>
        <p:spPr bwMode="auto">
          <a:xfrm>
            <a:off x="1059921" y="795867"/>
            <a:ext cx="8174037" cy="521546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90BE327-B696-435C-94B3-1B0FE5D8AC0B}"/>
              </a:ext>
            </a:extLst>
          </p:cNvPr>
          <p:cNvSpPr/>
          <p:nvPr/>
        </p:nvSpPr>
        <p:spPr>
          <a:xfrm>
            <a:off x="871014" y="656409"/>
            <a:ext cx="2159566" cy="460382"/>
          </a:xfrm>
          <a:prstGeom prst="rect">
            <a:avLst/>
          </a:prstGeom>
        </p:spPr>
        <p:txBody>
          <a:bodyPr wrap="none">
            <a:spAutoFit/>
          </a:bodyPr>
          <a:lstStyle/>
          <a:p>
            <a:pPr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3</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．优势、劣势分析</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E6E2F343-B1B7-4A69-950A-6F4F6616E2E2}"/>
              </a:ext>
            </a:extLst>
          </p:cNvPr>
          <p:cNvGraphicFramePr>
            <a:graphicFrameLocks noGrp="1"/>
          </p:cNvGraphicFramePr>
          <p:nvPr>
            <p:extLst>
              <p:ext uri="{D42A27DB-BD31-4B8C-83A1-F6EECF244321}">
                <p14:modId xmlns:p14="http://schemas.microsoft.com/office/powerpoint/2010/main" val="3817812903"/>
              </p:ext>
            </p:extLst>
          </p:nvPr>
        </p:nvGraphicFramePr>
        <p:xfrm>
          <a:off x="871014" y="1161163"/>
          <a:ext cx="10786369" cy="2751710"/>
        </p:xfrm>
        <a:graphic>
          <a:graphicData uri="http://schemas.openxmlformats.org/drawingml/2006/table">
            <a:tbl>
              <a:tblPr>
                <a:tableStyleId>{5C22544A-7EE6-4342-B048-85BDC9FD1C3A}</a:tableStyleId>
              </a:tblPr>
              <a:tblGrid>
                <a:gridCol w="1036615">
                  <a:extLst>
                    <a:ext uri="{9D8B030D-6E8A-4147-A177-3AD203B41FA5}">
                      <a16:colId xmlns:a16="http://schemas.microsoft.com/office/drawing/2014/main" val="3005108775"/>
                    </a:ext>
                  </a:extLst>
                </a:gridCol>
                <a:gridCol w="9749754">
                  <a:extLst>
                    <a:ext uri="{9D8B030D-6E8A-4147-A177-3AD203B41FA5}">
                      <a16:colId xmlns:a16="http://schemas.microsoft.com/office/drawing/2014/main" val="3603399654"/>
                    </a:ext>
                  </a:extLst>
                </a:gridCol>
              </a:tblGrid>
              <a:tr h="0">
                <a:tc>
                  <a:txBody>
                    <a:bodyPr/>
                    <a:lstStyle/>
                    <a:p>
                      <a:pPr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优势</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u="sng" kern="100">
                          <a:solidFill>
                            <a:srgbClr val="002060"/>
                          </a:solidFill>
                          <a:effectLst/>
                          <a:latin typeface="黑体" panose="02010609060101010101" pitchFamily="49" charset="-122"/>
                          <a:ea typeface="黑体" panose="02010609060101010101" pitchFamily="49" charset="-122"/>
                        </a:rPr>
                        <a:t>消除了财务指标一统天下的局面</a:t>
                      </a:r>
                      <a:r>
                        <a:rPr lang="zh-CN" sz="1800" b="1" kern="100">
                          <a:solidFill>
                            <a:srgbClr val="002060"/>
                          </a:solidFill>
                          <a:effectLst/>
                          <a:latin typeface="黑体" panose="02010609060101010101" pitchFamily="49" charset="-122"/>
                          <a:ea typeface="黑体" panose="02010609060101010101" pitchFamily="49" charset="-122"/>
                        </a:rPr>
                        <a:t>，将客户角度、内部流程角度、学习与发展角度的目标纳入评估体系，为企业的长远发展打下基础。</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u="sng" kern="100">
                          <a:solidFill>
                            <a:srgbClr val="002060"/>
                          </a:solidFill>
                          <a:effectLst/>
                          <a:latin typeface="黑体" panose="02010609060101010101" pitchFamily="49" charset="-122"/>
                          <a:ea typeface="黑体" panose="02010609060101010101" pitchFamily="49" charset="-122"/>
                        </a:rPr>
                        <a:t>从企业的战略层次考虑问题</a:t>
                      </a:r>
                      <a:r>
                        <a:rPr lang="zh-CN" sz="1800" b="1" kern="100">
                          <a:solidFill>
                            <a:srgbClr val="002060"/>
                          </a:solidFill>
                          <a:effectLst/>
                          <a:latin typeface="黑体" panose="02010609060101010101" pitchFamily="49" charset="-122"/>
                          <a:ea typeface="黑体" panose="02010609060101010101" pitchFamily="49" charset="-122"/>
                        </a:rPr>
                        <a:t>，并揭示了四个考核角度之间的因果关系，</a:t>
                      </a:r>
                      <a:r>
                        <a:rPr lang="zh-CN" sz="1800" b="1" u="sng" kern="100">
                          <a:solidFill>
                            <a:srgbClr val="002060"/>
                          </a:solidFill>
                          <a:effectLst/>
                          <a:latin typeface="黑体" panose="02010609060101010101" pitchFamily="49" charset="-122"/>
                          <a:ea typeface="黑体" panose="02010609060101010101" pitchFamily="49" charset="-122"/>
                        </a:rPr>
                        <a:t>发展了战略管理系统</a:t>
                      </a:r>
                      <a:r>
                        <a:rPr lang="zh-CN" sz="1800" b="1" kern="10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 </a:t>
                      </a:r>
                      <a:r>
                        <a:rPr lang="zh-CN" sz="1800" b="1" u="sng" kern="100">
                          <a:solidFill>
                            <a:srgbClr val="002060"/>
                          </a:solidFill>
                          <a:effectLst/>
                          <a:latin typeface="黑体" panose="02010609060101010101" pitchFamily="49" charset="-122"/>
                          <a:ea typeface="黑体" panose="02010609060101010101" pitchFamily="49" charset="-122"/>
                        </a:rPr>
                        <a:t>实现了评估系统与控制系统的结合</a:t>
                      </a:r>
                      <a:r>
                        <a:rPr lang="zh-CN" sz="1800" b="1" kern="100">
                          <a:solidFill>
                            <a:srgbClr val="002060"/>
                          </a:solidFill>
                          <a:effectLst/>
                          <a:latin typeface="黑体" panose="02010609060101010101" pitchFamily="49" charset="-122"/>
                          <a:ea typeface="黑体" panose="02010609060101010101" pitchFamily="49" charset="-122"/>
                        </a:rPr>
                        <a:t>。</a:t>
                      </a:r>
                    </a:p>
                    <a:p>
                      <a:pPr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 </a:t>
                      </a:r>
                      <a:r>
                        <a:rPr lang="zh-CN" sz="1800" b="1" kern="100">
                          <a:solidFill>
                            <a:srgbClr val="002060"/>
                          </a:solidFill>
                          <a:effectLst/>
                          <a:latin typeface="黑体" panose="02010609060101010101" pitchFamily="49" charset="-122"/>
                          <a:ea typeface="黑体" panose="02010609060101010101" pitchFamily="49" charset="-122"/>
                        </a:rPr>
                        <a:t>平衡计分卡法迫使管理者将所有的重要绩效指标放在一起综合考虑，</a:t>
                      </a:r>
                      <a:r>
                        <a:rPr lang="zh-CN" sz="1800" b="1" u="sng" kern="100">
                          <a:solidFill>
                            <a:srgbClr val="002060"/>
                          </a:solidFill>
                          <a:effectLst/>
                          <a:latin typeface="黑体" panose="02010609060101010101" pitchFamily="49" charset="-122"/>
                          <a:ea typeface="黑体" panose="02010609060101010101" pitchFamily="49" charset="-122"/>
                        </a:rPr>
                        <a:t>提高了企业发展的协调性。</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65641257"/>
                  </a:ext>
                </a:extLst>
              </a:tr>
              <a:tr h="0">
                <a:tc>
                  <a:txBody>
                    <a:bodyPr/>
                    <a:lstStyle/>
                    <a:p>
                      <a:pPr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劣势</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实施成本很高</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32307962"/>
                  </a:ext>
                </a:extLst>
              </a:tr>
            </a:tbl>
          </a:graphicData>
        </a:graphic>
      </p:graphicFrame>
    </p:spTree>
    <p:extLst>
      <p:ext uri="{BB962C8B-B14F-4D97-AF65-F5344CB8AC3E}">
        <p14:creationId xmlns:p14="http://schemas.microsoft.com/office/powerpoint/2010/main" val="3646159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7081B40-DD32-42A5-9576-1903F246BB42}"/>
              </a:ext>
            </a:extLst>
          </p:cNvPr>
          <p:cNvSpPr/>
          <p:nvPr/>
        </p:nvSpPr>
        <p:spPr>
          <a:xfrm>
            <a:off x="649906" y="469582"/>
            <a:ext cx="4059125"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绩效反馈面谈的目的和操作流程</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a:extLst>
              <a:ext uri="{FF2B5EF4-FFF2-40B4-BE49-F238E27FC236}">
                <a16:creationId xmlns:a16="http://schemas.microsoft.com/office/drawing/2014/main" id="{8514D1B7-13CA-4B2B-AA21-0C918777331E}"/>
              </a:ext>
            </a:extLst>
          </p:cNvPr>
          <p:cNvSpPr/>
          <p:nvPr/>
        </p:nvSpPr>
        <p:spPr>
          <a:xfrm>
            <a:off x="979805" y="925365"/>
            <a:ext cx="3789820" cy="369332"/>
          </a:xfrm>
          <a:prstGeom prst="rect">
            <a:avLst/>
          </a:prstGeom>
        </p:spPr>
        <p:txBody>
          <a:bodyPr wrap="none">
            <a:spAutoFit/>
          </a:bodyPr>
          <a:lstStyle/>
          <a:p>
            <a:r>
              <a:rPr lang="en-US" altLang="zh-CN" b="1" kern="100" dirty="0">
                <a:solidFill>
                  <a:srgbClr val="002060"/>
                </a:solidFill>
                <a:latin typeface="黑体" panose="02010609060101010101" pitchFamily="49" charset="-122"/>
                <a:ea typeface="黑体" panose="02010609060101010101" pitchFamily="49" charset="-122"/>
              </a:rPr>
              <a:t>1. </a:t>
            </a:r>
            <a:r>
              <a:rPr lang="zh-CN" altLang="zh-CN" b="1" kern="1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绩效反馈面谈的目的和操作流程</a:t>
            </a:r>
            <a:endParaRPr lang="zh-CN" altLang="en-US" b="1" dirty="0">
              <a:solidFill>
                <a:srgbClr val="002060"/>
              </a:solidFill>
              <a:latin typeface="黑体" panose="02010609060101010101" pitchFamily="49" charset="-122"/>
              <a:ea typeface="黑体" panose="02010609060101010101" pitchFamily="49" charset="-122"/>
            </a:endParaRPr>
          </a:p>
        </p:txBody>
      </p:sp>
      <p:graphicFrame>
        <p:nvGraphicFramePr>
          <p:cNvPr id="8" name="表格 7">
            <a:extLst>
              <a:ext uri="{FF2B5EF4-FFF2-40B4-BE49-F238E27FC236}">
                <a16:creationId xmlns:a16="http://schemas.microsoft.com/office/drawing/2014/main" id="{740BE4EF-9B84-45A6-93BF-3B20DFF30456}"/>
              </a:ext>
            </a:extLst>
          </p:cNvPr>
          <p:cNvGraphicFramePr>
            <a:graphicFrameLocks noGrp="1"/>
          </p:cNvGraphicFramePr>
          <p:nvPr>
            <p:extLst>
              <p:ext uri="{D42A27DB-BD31-4B8C-83A1-F6EECF244321}">
                <p14:modId xmlns:p14="http://schemas.microsoft.com/office/powerpoint/2010/main" val="3467692573"/>
              </p:ext>
            </p:extLst>
          </p:nvPr>
        </p:nvGraphicFramePr>
        <p:xfrm>
          <a:off x="731837" y="1348576"/>
          <a:ext cx="11000528" cy="4997770"/>
        </p:xfrm>
        <a:graphic>
          <a:graphicData uri="http://schemas.openxmlformats.org/drawingml/2006/table">
            <a:tbl>
              <a:tblPr>
                <a:tableStyleId>{5C22544A-7EE6-4342-B048-85BDC9FD1C3A}</a:tableStyleId>
              </a:tblPr>
              <a:tblGrid>
                <a:gridCol w="1101926">
                  <a:extLst>
                    <a:ext uri="{9D8B030D-6E8A-4147-A177-3AD203B41FA5}">
                      <a16:colId xmlns:a16="http://schemas.microsoft.com/office/drawing/2014/main" val="357947843"/>
                    </a:ext>
                  </a:extLst>
                </a:gridCol>
                <a:gridCol w="1340528">
                  <a:extLst>
                    <a:ext uri="{9D8B030D-6E8A-4147-A177-3AD203B41FA5}">
                      <a16:colId xmlns:a16="http://schemas.microsoft.com/office/drawing/2014/main" val="1323254082"/>
                    </a:ext>
                  </a:extLst>
                </a:gridCol>
                <a:gridCol w="8558074">
                  <a:extLst>
                    <a:ext uri="{9D8B030D-6E8A-4147-A177-3AD203B41FA5}">
                      <a16:colId xmlns:a16="http://schemas.microsoft.com/office/drawing/2014/main" val="2214274441"/>
                    </a:ext>
                  </a:extLst>
                </a:gridCol>
              </a:tblGrid>
              <a:tr h="917490">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目的</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gridSpan="2">
                  <a:txBody>
                    <a:bodyPr/>
                    <a:lstStyle/>
                    <a:p>
                      <a:pPr indent="266700" algn="just">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a:t>
                      </a:r>
                      <a:r>
                        <a:rPr lang="en-US" sz="1200" b="1" kern="100" dirty="0">
                          <a:solidFill>
                            <a:srgbClr val="002060"/>
                          </a:solidFill>
                          <a:effectLst/>
                          <a:latin typeface="黑体" panose="02010609060101010101" pitchFamily="49" charset="-122"/>
                          <a:ea typeface="黑体" panose="02010609060101010101" pitchFamily="49" charset="-122"/>
                        </a:rPr>
                        <a:t>1</a:t>
                      </a:r>
                      <a:r>
                        <a:rPr lang="zh-CN" sz="1200" b="1" kern="100" dirty="0">
                          <a:solidFill>
                            <a:srgbClr val="002060"/>
                          </a:solidFill>
                          <a:effectLst/>
                          <a:latin typeface="黑体" panose="02010609060101010101" pitchFamily="49" charset="-122"/>
                          <a:ea typeface="黑体" panose="02010609060101010101" pitchFamily="49" charset="-122"/>
                        </a:rPr>
                        <a:t>）向员工反馈绩效考核</a:t>
                      </a:r>
                      <a:r>
                        <a:rPr lang="zh-CN" sz="1200" b="1" u="sng" kern="100" dirty="0">
                          <a:solidFill>
                            <a:srgbClr val="002060"/>
                          </a:solidFill>
                          <a:effectLst/>
                          <a:latin typeface="黑体" panose="02010609060101010101" pitchFamily="49" charset="-122"/>
                          <a:ea typeface="黑体" panose="02010609060101010101" pitchFamily="49" charset="-122"/>
                        </a:rPr>
                        <a:t>结果</a:t>
                      </a:r>
                      <a:endParaRPr lang="zh-CN" sz="12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a:t>
                      </a:r>
                      <a:r>
                        <a:rPr lang="en-US" sz="1200" b="1" kern="100" dirty="0">
                          <a:solidFill>
                            <a:srgbClr val="002060"/>
                          </a:solidFill>
                          <a:effectLst/>
                          <a:latin typeface="黑体" panose="02010609060101010101" pitchFamily="49" charset="-122"/>
                          <a:ea typeface="黑体" panose="02010609060101010101" pitchFamily="49" charset="-122"/>
                        </a:rPr>
                        <a:t>2</a:t>
                      </a:r>
                      <a:r>
                        <a:rPr lang="zh-CN" sz="1200" b="1" kern="100" dirty="0">
                          <a:solidFill>
                            <a:srgbClr val="002060"/>
                          </a:solidFill>
                          <a:effectLst/>
                          <a:latin typeface="黑体" panose="02010609060101010101" pitchFamily="49" charset="-122"/>
                          <a:ea typeface="黑体" panose="02010609060101010101" pitchFamily="49" charset="-122"/>
                        </a:rPr>
                        <a:t>）向员工传递组织远景</a:t>
                      </a:r>
                      <a:r>
                        <a:rPr lang="zh-CN" sz="1200" b="1" u="sng" kern="100" dirty="0">
                          <a:solidFill>
                            <a:srgbClr val="002060"/>
                          </a:solidFill>
                          <a:effectLst/>
                          <a:latin typeface="黑体" panose="02010609060101010101" pitchFamily="49" charset="-122"/>
                          <a:ea typeface="黑体" panose="02010609060101010101" pitchFamily="49" charset="-122"/>
                        </a:rPr>
                        <a:t>目标</a:t>
                      </a:r>
                      <a:endParaRPr lang="zh-CN" sz="12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a:t>
                      </a:r>
                      <a:r>
                        <a:rPr lang="en-US" sz="1200" b="1" kern="100" dirty="0">
                          <a:solidFill>
                            <a:srgbClr val="002060"/>
                          </a:solidFill>
                          <a:effectLst/>
                          <a:latin typeface="黑体" panose="02010609060101010101" pitchFamily="49" charset="-122"/>
                          <a:ea typeface="黑体" panose="02010609060101010101" pitchFamily="49" charset="-122"/>
                        </a:rPr>
                        <a:t>3</a:t>
                      </a:r>
                      <a:r>
                        <a:rPr lang="zh-CN" sz="1200" b="1" kern="100" dirty="0">
                          <a:solidFill>
                            <a:srgbClr val="002060"/>
                          </a:solidFill>
                          <a:effectLst/>
                          <a:latin typeface="黑体" panose="02010609060101010101" pitchFamily="49" charset="-122"/>
                          <a:ea typeface="黑体" panose="02010609060101010101" pitchFamily="49" charset="-122"/>
                        </a:rPr>
                        <a:t>）弄清员工绩效</a:t>
                      </a:r>
                      <a:r>
                        <a:rPr lang="zh-CN" sz="1200" b="1" u="sng" kern="100" dirty="0">
                          <a:solidFill>
                            <a:srgbClr val="002060"/>
                          </a:solidFill>
                          <a:effectLst/>
                          <a:latin typeface="黑体" panose="02010609060101010101" pitchFamily="49" charset="-122"/>
                          <a:ea typeface="黑体" panose="02010609060101010101" pitchFamily="49" charset="-122"/>
                        </a:rPr>
                        <a:t>不合格的原因</a:t>
                      </a:r>
                      <a:endParaRPr lang="zh-CN" sz="1200" b="1" kern="100" dirty="0">
                        <a:solidFill>
                          <a:srgbClr val="002060"/>
                        </a:solidFill>
                        <a:effectLst/>
                        <a:latin typeface="黑体" panose="02010609060101010101" pitchFamily="49" charset="-122"/>
                        <a:ea typeface="黑体" panose="02010609060101010101" pitchFamily="49" charset="-122"/>
                      </a:endParaRPr>
                    </a:p>
                    <a:p>
                      <a:pPr marL="342900" lvl="0" indent="-342900" algn="just">
                        <a:lnSpc>
                          <a:spcPct val="150000"/>
                        </a:lnSpc>
                        <a:spcAft>
                          <a:spcPts val="0"/>
                        </a:spcAft>
                        <a:buFont typeface="+mj-lt"/>
                        <a:buAutoNum type="arabicPeriod" startAt="4"/>
                      </a:pPr>
                      <a:r>
                        <a:rPr lang="zh-CN" sz="1200" b="1" kern="100" dirty="0">
                          <a:solidFill>
                            <a:srgbClr val="002060"/>
                          </a:solidFill>
                          <a:effectLst/>
                          <a:latin typeface="黑体" panose="02010609060101010101" pitchFamily="49" charset="-122"/>
                          <a:ea typeface="黑体" panose="02010609060101010101" pitchFamily="49" charset="-122"/>
                        </a:rPr>
                        <a:t>为下一个绩效周期工作的展开</a:t>
                      </a:r>
                      <a:r>
                        <a:rPr lang="zh-CN" sz="1200" b="1" u="sng" kern="100" dirty="0">
                          <a:solidFill>
                            <a:srgbClr val="002060"/>
                          </a:solidFill>
                          <a:effectLst/>
                          <a:latin typeface="黑体" panose="02010609060101010101" pitchFamily="49" charset="-122"/>
                          <a:ea typeface="黑体" panose="02010609060101010101" pitchFamily="49" charset="-122"/>
                        </a:rPr>
                        <a:t>做好准备</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hMerge="1">
                  <a:txBody>
                    <a:bodyPr/>
                    <a:lstStyle/>
                    <a:p>
                      <a:endParaRPr lang="zh-CN" altLang="en-US"/>
                    </a:p>
                  </a:txBody>
                  <a:tcPr/>
                </a:tc>
                <a:extLst>
                  <a:ext uri="{0D108BD9-81ED-4DB2-BD59-A6C34878D82A}">
                    <a16:rowId xmlns:a16="http://schemas.microsoft.com/office/drawing/2014/main" val="1783904493"/>
                  </a:ext>
                </a:extLst>
              </a:tr>
              <a:tr h="681380">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作用</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gridSpan="2">
                  <a:txBody>
                    <a:bodyPr/>
                    <a:lstStyle/>
                    <a:p>
                      <a:pPr indent="266700" algn="just">
                        <a:lnSpc>
                          <a:spcPct val="150000"/>
                        </a:lnSpc>
                        <a:spcAft>
                          <a:spcPts val="0"/>
                        </a:spcAft>
                      </a:pPr>
                      <a:r>
                        <a:rPr lang="en-US" sz="1200" b="1" kern="100" dirty="0">
                          <a:solidFill>
                            <a:srgbClr val="002060"/>
                          </a:solidFill>
                          <a:effectLst/>
                          <a:latin typeface="黑体" panose="02010609060101010101" pitchFamily="49" charset="-122"/>
                          <a:ea typeface="黑体" panose="02010609060101010101" pitchFamily="49" charset="-122"/>
                        </a:rPr>
                        <a:t>1.</a:t>
                      </a:r>
                      <a:r>
                        <a:rPr lang="zh-CN" sz="1200" b="1" kern="100" dirty="0">
                          <a:solidFill>
                            <a:srgbClr val="002060"/>
                          </a:solidFill>
                          <a:effectLst/>
                          <a:latin typeface="黑体" panose="02010609060101010101" pitchFamily="49" charset="-122"/>
                          <a:ea typeface="黑体" panose="02010609060101010101" pitchFamily="49" charset="-122"/>
                        </a:rPr>
                        <a:t>它为评价者与被评价者提供了沟通的平台，使考核公开化</a:t>
                      </a:r>
                    </a:p>
                    <a:p>
                      <a:pPr indent="266700" algn="just">
                        <a:lnSpc>
                          <a:spcPct val="150000"/>
                        </a:lnSpc>
                        <a:spcAft>
                          <a:spcPts val="0"/>
                        </a:spcAft>
                      </a:pPr>
                      <a:r>
                        <a:rPr lang="en-US" sz="1200" b="1" kern="100" dirty="0">
                          <a:solidFill>
                            <a:srgbClr val="002060"/>
                          </a:solidFill>
                          <a:effectLst/>
                          <a:latin typeface="黑体" panose="02010609060101010101" pitchFamily="49" charset="-122"/>
                          <a:ea typeface="黑体" panose="02010609060101010101" pitchFamily="49" charset="-122"/>
                        </a:rPr>
                        <a:t>2.</a:t>
                      </a:r>
                      <a:r>
                        <a:rPr lang="zh-CN" sz="1200" b="1" kern="100" dirty="0">
                          <a:solidFill>
                            <a:srgbClr val="002060"/>
                          </a:solidFill>
                          <a:effectLst/>
                          <a:latin typeface="黑体" panose="02010609060101010101" pitchFamily="49" charset="-122"/>
                          <a:ea typeface="黑体" panose="02010609060101010101" pitchFamily="49" charset="-122"/>
                        </a:rPr>
                        <a:t>它能使员工客观地了解自己工作中的不足，有利于改善绩效</a:t>
                      </a:r>
                    </a:p>
                    <a:p>
                      <a:pPr indent="266700" algn="just">
                        <a:lnSpc>
                          <a:spcPct val="150000"/>
                        </a:lnSpc>
                        <a:spcAft>
                          <a:spcPts val="0"/>
                        </a:spcAft>
                      </a:pPr>
                      <a:r>
                        <a:rPr lang="en-US" sz="1200" b="1" kern="100" dirty="0">
                          <a:solidFill>
                            <a:srgbClr val="002060"/>
                          </a:solidFill>
                          <a:effectLst/>
                          <a:latin typeface="黑体" panose="02010609060101010101" pitchFamily="49" charset="-122"/>
                          <a:ea typeface="黑体" panose="02010609060101010101" pitchFamily="49" charset="-122"/>
                        </a:rPr>
                        <a:t>3.</a:t>
                      </a:r>
                      <a:r>
                        <a:rPr lang="zh-CN" sz="1200" b="1" kern="100" dirty="0">
                          <a:solidFill>
                            <a:srgbClr val="002060"/>
                          </a:solidFill>
                          <a:effectLst/>
                          <a:latin typeface="黑体" panose="02010609060101010101" pitchFamily="49" charset="-122"/>
                          <a:ea typeface="黑体" panose="02010609060101010101" pitchFamily="49" charset="-122"/>
                        </a:rPr>
                        <a:t>通过主管人员和员工的沟通，消除组织目标与个人目标之间的冲突，增强组织的竞争力。</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hMerge="1">
                  <a:txBody>
                    <a:bodyPr/>
                    <a:lstStyle/>
                    <a:p>
                      <a:endParaRPr lang="zh-CN" altLang="en-US"/>
                    </a:p>
                  </a:txBody>
                  <a:tcPr/>
                </a:tc>
                <a:extLst>
                  <a:ext uri="{0D108BD9-81ED-4DB2-BD59-A6C34878D82A}">
                    <a16:rowId xmlns:a16="http://schemas.microsoft.com/office/drawing/2014/main" val="4073203820"/>
                  </a:ext>
                </a:extLst>
              </a:tr>
              <a:tr h="681380">
                <a:tc rowSpan="3">
                  <a:txBody>
                    <a:bodyPr/>
                    <a:lstStyle/>
                    <a:p>
                      <a:pPr indent="266700" algn="l">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操作流程</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面谈</a:t>
                      </a:r>
                      <a:r>
                        <a:rPr lang="zh-CN" sz="1200" b="1" u="sng" kern="100">
                          <a:solidFill>
                            <a:srgbClr val="002060"/>
                          </a:solidFill>
                          <a:effectLst/>
                          <a:latin typeface="黑体" panose="02010609060101010101" pitchFamily="49" charset="-122"/>
                          <a:ea typeface="黑体" panose="02010609060101010101" pitchFamily="49" charset="-122"/>
                        </a:rPr>
                        <a:t>准备阶段</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1</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全面收集资料</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2</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准备面谈提纲</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3</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选择合适的时间和地点，并提前通知面谈对象</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1279865737"/>
                  </a:ext>
                </a:extLst>
              </a:tr>
              <a:tr h="1861929">
                <a:tc vMerge="1">
                  <a:txBody>
                    <a:bodyPr/>
                    <a:lstStyle/>
                    <a:p>
                      <a:endParaRPr lang="zh-CN" altLang="en-US"/>
                    </a:p>
                  </a:txBody>
                  <a:tcPr/>
                </a:tc>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面谈实施阶段</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a:txBody>
                    <a:bodyPr/>
                    <a:lstStyle/>
                    <a:p>
                      <a:pPr indent="266700" algn="just">
                        <a:lnSpc>
                          <a:spcPct val="150000"/>
                        </a:lnSpc>
                        <a:spcAft>
                          <a:spcPts val="0"/>
                        </a:spcAft>
                      </a:pPr>
                      <a:r>
                        <a:rPr lang="en-US" sz="1200" b="1" kern="100">
                          <a:solidFill>
                            <a:srgbClr val="002060"/>
                          </a:solidFill>
                          <a:effectLst/>
                          <a:latin typeface="黑体" panose="02010609060101010101" pitchFamily="49" charset="-122"/>
                          <a:ea typeface="黑体" panose="02010609060101010101" pitchFamily="49" charset="-122"/>
                        </a:rPr>
                        <a:t>1</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分析绩效差距的症结所在</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200" b="1" kern="100">
                          <a:solidFill>
                            <a:srgbClr val="002060"/>
                          </a:solidFill>
                          <a:effectLst/>
                          <a:latin typeface="黑体" panose="02010609060101010101" pitchFamily="49" charset="-122"/>
                          <a:ea typeface="黑体" panose="02010609060101010101" pitchFamily="49" charset="-122"/>
                        </a:rPr>
                        <a:t>2</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协商解决办法</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200" b="1" kern="100">
                          <a:solidFill>
                            <a:srgbClr val="002060"/>
                          </a:solidFill>
                          <a:effectLst/>
                          <a:latin typeface="黑体" panose="02010609060101010101" pitchFamily="49" charset="-122"/>
                          <a:ea typeface="黑体" panose="02010609060101010101" pitchFamily="49" charset="-122"/>
                        </a:rPr>
                        <a:t>3</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绩效反馈面谈的原则与技巧</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1</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建立彼此之间的信任</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2</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开诚布公、坦诚沟通</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3</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避免对立与冲突</a:t>
                      </a: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2013-33</a:t>
                      </a:r>
                      <a:r>
                        <a:rPr lang="zh-CN" sz="1200" b="1" kern="100">
                          <a:solidFill>
                            <a:srgbClr val="002060"/>
                          </a:solidFill>
                          <a:effectLst/>
                          <a:latin typeface="黑体" panose="02010609060101010101" pitchFamily="49" charset="-122"/>
                          <a:ea typeface="黑体" panose="02010609060101010101" pitchFamily="49" charset="-122"/>
                        </a:rPr>
                        <a:t>）</a:t>
                      </a: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4</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关注未来而不是过去</a:t>
                      </a:r>
                      <a:endParaRPr lang="zh-CN" sz="12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a:t>
                      </a:r>
                      <a:r>
                        <a:rPr lang="en-US" sz="1200" b="1" kern="100">
                          <a:solidFill>
                            <a:srgbClr val="002060"/>
                          </a:solidFill>
                          <a:effectLst/>
                          <a:latin typeface="黑体" panose="02010609060101010101" pitchFamily="49" charset="-122"/>
                          <a:ea typeface="黑体" panose="02010609060101010101" pitchFamily="49" charset="-122"/>
                        </a:rPr>
                        <a:t>5</a:t>
                      </a:r>
                      <a:r>
                        <a:rPr lang="zh-CN" sz="1200" b="1" kern="100">
                          <a:solidFill>
                            <a:srgbClr val="002060"/>
                          </a:solidFill>
                          <a:effectLst/>
                          <a:latin typeface="黑体" panose="02010609060101010101" pitchFamily="49" charset="-122"/>
                          <a:ea typeface="黑体" panose="02010609060101010101" pitchFamily="49" charset="-122"/>
                        </a:rPr>
                        <a:t>）</a:t>
                      </a:r>
                      <a:r>
                        <a:rPr lang="zh-CN" sz="1200" b="1" u="sng" kern="100">
                          <a:solidFill>
                            <a:srgbClr val="002060"/>
                          </a:solidFill>
                          <a:effectLst/>
                          <a:latin typeface="黑体" panose="02010609060101010101" pitchFamily="49" charset="-122"/>
                          <a:ea typeface="黑体" panose="02010609060101010101" pitchFamily="49" charset="-122"/>
                        </a:rPr>
                        <a:t>该结束时立即结束</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2281056627"/>
                  </a:ext>
                </a:extLst>
              </a:tr>
              <a:tr h="209160">
                <a:tc vMerge="1">
                  <a:txBody>
                    <a:bodyPr/>
                    <a:lstStyle/>
                    <a:p>
                      <a:endParaRPr lang="zh-CN" altLang="en-US"/>
                    </a:p>
                  </a:txBody>
                  <a:tcPr/>
                </a:tc>
                <a:tc>
                  <a:txBody>
                    <a:bodyPr/>
                    <a:lstStyle/>
                    <a:p>
                      <a:pPr indent="266700" algn="just">
                        <a:lnSpc>
                          <a:spcPct val="150000"/>
                        </a:lnSpc>
                        <a:spcAft>
                          <a:spcPts val="0"/>
                        </a:spcAft>
                      </a:pPr>
                      <a:r>
                        <a:rPr lang="zh-CN" sz="1200" b="1" kern="100">
                          <a:solidFill>
                            <a:srgbClr val="002060"/>
                          </a:solidFill>
                          <a:effectLst/>
                          <a:latin typeface="黑体" panose="02010609060101010101" pitchFamily="49" charset="-122"/>
                          <a:ea typeface="黑体" panose="02010609060101010101" pitchFamily="49" charset="-122"/>
                        </a:rPr>
                        <a:t>面谈评价阶段</a:t>
                      </a:r>
                      <a:r>
                        <a:rPr lang="en-US" sz="1200" b="1" kern="100">
                          <a:solidFill>
                            <a:srgbClr val="002060"/>
                          </a:solidFill>
                          <a:effectLst/>
                          <a:latin typeface="黑体" panose="02010609060101010101" pitchFamily="49" charset="-122"/>
                          <a:ea typeface="黑体" panose="02010609060101010101" pitchFamily="49" charset="-122"/>
                        </a:rPr>
                        <a:t> </a:t>
                      </a:r>
                      <a:endParaRPr lang="zh-CN" sz="12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tc>
                  <a:txBody>
                    <a:bodyPr/>
                    <a:lstStyle/>
                    <a:p>
                      <a:pPr indent="266700" algn="just">
                        <a:lnSpc>
                          <a:spcPct val="150000"/>
                        </a:lnSpc>
                        <a:spcAft>
                          <a:spcPts val="0"/>
                        </a:spcAft>
                      </a:pPr>
                      <a:r>
                        <a:rPr lang="zh-CN" sz="1200" b="1" kern="100" dirty="0">
                          <a:solidFill>
                            <a:srgbClr val="002060"/>
                          </a:solidFill>
                          <a:effectLst/>
                          <a:latin typeface="黑体" panose="02010609060101010101" pitchFamily="49" charset="-122"/>
                          <a:ea typeface="黑体" panose="02010609060101010101" pitchFamily="49" charset="-122"/>
                        </a:rPr>
                        <a:t>是否达到目的、是否对员工有更深的了解、面谈如何改进。</a:t>
                      </a:r>
                      <a:endParaRPr lang="zh-CN" sz="12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2411722068"/>
                  </a:ext>
                </a:extLst>
              </a:tr>
            </a:tbl>
          </a:graphicData>
        </a:graphic>
      </p:graphicFrame>
    </p:spTree>
    <p:extLst>
      <p:ext uri="{BB962C8B-B14F-4D97-AF65-F5344CB8AC3E}">
        <p14:creationId xmlns:p14="http://schemas.microsoft.com/office/powerpoint/2010/main" val="3636542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287B54E-0E27-457C-9FAF-AF4D811BC9EC}"/>
              </a:ext>
            </a:extLst>
          </p:cNvPr>
          <p:cNvSpPr/>
          <p:nvPr/>
        </p:nvSpPr>
        <p:spPr>
          <a:xfrm>
            <a:off x="566779" y="532723"/>
            <a:ext cx="4059125" cy="442878"/>
          </a:xfrm>
          <a:prstGeom prst="rect">
            <a:avLst/>
          </a:prstGeom>
        </p:spPr>
        <p:txBody>
          <a:bodyPr wrap="none">
            <a:spAutoFit/>
          </a:bodyPr>
          <a:lstStyle/>
          <a:p>
            <a:pPr indent="266700" algn="just">
              <a:lnSpc>
                <a:spcPct val="150000"/>
              </a:lnSpc>
              <a:spcAft>
                <a:spcPts val="0"/>
              </a:spcAft>
            </a:pP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2.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绩效反馈面谈的内容、注意事项</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A762F9D-F2B1-4E9A-97E5-62F08988CD01}"/>
              </a:ext>
            </a:extLst>
          </p:cNvPr>
          <p:cNvGraphicFramePr>
            <a:graphicFrameLocks noGrp="1"/>
          </p:cNvGraphicFramePr>
          <p:nvPr>
            <p:extLst>
              <p:ext uri="{D42A27DB-BD31-4B8C-83A1-F6EECF244321}">
                <p14:modId xmlns:p14="http://schemas.microsoft.com/office/powerpoint/2010/main" val="3511109754"/>
              </p:ext>
            </p:extLst>
          </p:nvPr>
        </p:nvGraphicFramePr>
        <p:xfrm>
          <a:off x="948144" y="950862"/>
          <a:ext cx="10493496" cy="1950212"/>
        </p:xfrm>
        <a:graphic>
          <a:graphicData uri="http://schemas.openxmlformats.org/drawingml/2006/table">
            <a:tbl>
              <a:tblPr>
                <a:tableStyleId>{5C22544A-7EE6-4342-B048-85BDC9FD1C3A}</a:tableStyleId>
              </a:tblPr>
              <a:tblGrid>
                <a:gridCol w="2127759">
                  <a:extLst>
                    <a:ext uri="{9D8B030D-6E8A-4147-A177-3AD203B41FA5}">
                      <a16:colId xmlns:a16="http://schemas.microsoft.com/office/drawing/2014/main" val="1910581730"/>
                    </a:ext>
                  </a:extLst>
                </a:gridCol>
                <a:gridCol w="8365737">
                  <a:extLst>
                    <a:ext uri="{9D8B030D-6E8A-4147-A177-3AD203B41FA5}">
                      <a16:colId xmlns:a16="http://schemas.microsoft.com/office/drawing/2014/main" val="643851504"/>
                    </a:ext>
                  </a:extLst>
                </a:gridCol>
              </a:tblGrid>
              <a:tr h="0">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内容</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）就绩效现状达成一致</a:t>
                      </a: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a:t>
                      </a:r>
                      <a:r>
                        <a:rPr lang="zh-CN" sz="1500" b="1" kern="100" dirty="0">
                          <a:solidFill>
                            <a:srgbClr val="002060"/>
                          </a:solidFill>
                          <a:effectLst/>
                          <a:latin typeface="黑体" panose="02010609060101010101" pitchFamily="49" charset="-122"/>
                          <a:ea typeface="黑体" panose="02010609060101010101" pitchFamily="49" charset="-122"/>
                        </a:rPr>
                        <a:t>）探讨绩效中可改进之处，并确定行动计划</a:t>
                      </a: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3</a:t>
                      </a:r>
                      <a:r>
                        <a:rPr lang="zh-CN" sz="1500" b="1" kern="100" dirty="0">
                          <a:solidFill>
                            <a:srgbClr val="002060"/>
                          </a:solidFill>
                          <a:effectLst/>
                          <a:latin typeface="黑体" panose="02010609060101010101" pitchFamily="49" charset="-122"/>
                          <a:ea typeface="黑体" panose="02010609060101010101" pitchFamily="49" charset="-122"/>
                        </a:rPr>
                        <a:t>）商讨来年的工作目标</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9175029"/>
                  </a:ext>
                </a:extLst>
              </a:tr>
              <a:tr h="0">
                <a:tc>
                  <a:txBody>
                    <a:bodyPr/>
                    <a:lstStyle/>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注意事项</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采取赞扬与建设性批评相结合的方式</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把重点放在解决问题上</a:t>
                      </a: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2013-33</a:t>
                      </a:r>
                      <a:r>
                        <a:rPr lang="zh-CN" sz="1500" b="1" kern="100" dirty="0">
                          <a:solidFill>
                            <a:srgbClr val="002060"/>
                          </a:solidFill>
                          <a:effectLst/>
                          <a:latin typeface="黑体" panose="02010609060101010101" pitchFamily="49" charset="-122"/>
                          <a:ea typeface="黑体" panose="02010609060101010101" pitchFamily="49" charset="-122"/>
                        </a:rPr>
                        <a:t>）</a:t>
                      </a: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3</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鼓励员工积极参与到反馈过程中</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97447356"/>
                  </a:ext>
                </a:extLst>
              </a:tr>
            </a:tbl>
          </a:graphicData>
        </a:graphic>
      </p:graphicFrame>
      <p:sp>
        <p:nvSpPr>
          <p:cNvPr id="8" name="矩形 7">
            <a:extLst>
              <a:ext uri="{FF2B5EF4-FFF2-40B4-BE49-F238E27FC236}">
                <a16:creationId xmlns:a16="http://schemas.microsoft.com/office/drawing/2014/main" id="{A4F6CBF4-BD36-48F4-9B2B-1AA5DD0D6BAB}"/>
              </a:ext>
            </a:extLst>
          </p:cNvPr>
          <p:cNvSpPr/>
          <p:nvPr/>
        </p:nvSpPr>
        <p:spPr>
          <a:xfrm>
            <a:off x="852165" y="2921567"/>
            <a:ext cx="4487126" cy="442878"/>
          </a:xfrm>
          <a:prstGeom prst="rect">
            <a:avLst/>
          </a:prstGeom>
        </p:spPr>
        <p:txBody>
          <a:bodyPr wrap="none">
            <a:spAutoFit/>
          </a:bodyPr>
          <a:lstStyle/>
          <a:p>
            <a:pPr>
              <a:lnSpc>
                <a:spcPct val="150000"/>
              </a:lnSpc>
            </a:pPr>
            <a:r>
              <a:rPr lang="en-US" altLang="zh-CN" b="1" kern="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3.</a:t>
            </a:r>
            <a:r>
              <a:rPr lang="en-US"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面谈中评价者的误区和绩效面谈的技巧</a:t>
            </a:r>
            <a:endParaRPr lang="zh-CN" alt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71BD0EDF-F99A-4D53-9BC2-ABD9CC529D2F}"/>
              </a:ext>
            </a:extLst>
          </p:cNvPr>
          <p:cNvGraphicFramePr>
            <a:graphicFrameLocks noGrp="1"/>
          </p:cNvGraphicFramePr>
          <p:nvPr>
            <p:extLst>
              <p:ext uri="{D42A27DB-BD31-4B8C-83A1-F6EECF244321}">
                <p14:modId xmlns:p14="http://schemas.microsoft.com/office/powerpoint/2010/main" val="2725377246"/>
              </p:ext>
            </p:extLst>
          </p:nvPr>
        </p:nvGraphicFramePr>
        <p:xfrm>
          <a:off x="948144" y="3355248"/>
          <a:ext cx="10472389" cy="2978912"/>
        </p:xfrm>
        <a:graphic>
          <a:graphicData uri="http://schemas.openxmlformats.org/drawingml/2006/table">
            <a:tbl>
              <a:tblPr>
                <a:tableStyleId>{5C22544A-7EE6-4342-B048-85BDC9FD1C3A}</a:tableStyleId>
              </a:tblPr>
              <a:tblGrid>
                <a:gridCol w="2123479">
                  <a:extLst>
                    <a:ext uri="{9D8B030D-6E8A-4147-A177-3AD203B41FA5}">
                      <a16:colId xmlns:a16="http://schemas.microsoft.com/office/drawing/2014/main" val="1775031609"/>
                    </a:ext>
                  </a:extLst>
                </a:gridCol>
                <a:gridCol w="8348910">
                  <a:extLst>
                    <a:ext uri="{9D8B030D-6E8A-4147-A177-3AD203B41FA5}">
                      <a16:colId xmlns:a16="http://schemas.microsoft.com/office/drawing/2014/main" val="3074935279"/>
                    </a:ext>
                  </a:extLst>
                </a:gridCol>
              </a:tblGrid>
              <a:tr h="0">
                <a:tc>
                  <a:txBody>
                    <a:bodyPr/>
                    <a:lstStyle/>
                    <a:p>
                      <a:pPr indent="266700" algn="l">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评价者的误区</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不适当发问</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理解不足</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3</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期待预期结果</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4</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自我心中感情化的态度</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5</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以对方为中心及同情的态度</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26657479"/>
                  </a:ext>
                </a:extLst>
              </a:tr>
              <a:tr h="0">
                <a:tc>
                  <a:txBody>
                    <a:bodyPr/>
                    <a:lstStyle/>
                    <a:p>
                      <a:pPr indent="266700" algn="l">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绩效面谈的技巧</a:t>
                      </a:r>
                      <a:endParaRPr lang="zh-CN" sz="15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1</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时间场所的选择</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2</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认真倾听</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3</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鼓励员工多说话</a:t>
                      </a:r>
                      <a:endParaRPr 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dirty="0">
                          <a:solidFill>
                            <a:srgbClr val="002060"/>
                          </a:solidFill>
                          <a:effectLst/>
                          <a:latin typeface="黑体" panose="02010609060101010101" pitchFamily="49" charset="-122"/>
                          <a:ea typeface="黑体" panose="02010609060101010101" pitchFamily="49" charset="-122"/>
                        </a:rPr>
                        <a:t>（</a:t>
                      </a:r>
                      <a:r>
                        <a:rPr lang="en-US" sz="1500" b="1" kern="100" dirty="0">
                          <a:solidFill>
                            <a:srgbClr val="002060"/>
                          </a:solidFill>
                          <a:effectLst/>
                          <a:latin typeface="黑体" panose="02010609060101010101" pitchFamily="49" charset="-122"/>
                          <a:ea typeface="黑体" panose="02010609060101010101" pitchFamily="49" charset="-122"/>
                        </a:rPr>
                        <a:t>4</a:t>
                      </a:r>
                      <a:r>
                        <a:rPr lang="zh-CN" sz="1500" b="1" kern="100" dirty="0">
                          <a:solidFill>
                            <a:srgbClr val="002060"/>
                          </a:solidFill>
                          <a:effectLst/>
                          <a:latin typeface="黑体" panose="02010609060101010101" pitchFamily="49" charset="-122"/>
                          <a:ea typeface="黑体" panose="02010609060101010101" pitchFamily="49" charset="-122"/>
                        </a:rPr>
                        <a:t>）</a:t>
                      </a:r>
                      <a:r>
                        <a:rPr lang="zh-CN" sz="1500" b="1" u="sng" kern="100" dirty="0">
                          <a:solidFill>
                            <a:srgbClr val="002060"/>
                          </a:solidFill>
                          <a:effectLst/>
                          <a:latin typeface="黑体" panose="02010609060101010101" pitchFamily="49" charset="-122"/>
                          <a:ea typeface="黑体" panose="02010609060101010101" pitchFamily="49" charset="-122"/>
                        </a:rPr>
                        <a:t>以积极的方式结束对话</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97964408"/>
                  </a:ext>
                </a:extLst>
              </a:tr>
            </a:tbl>
          </a:graphicData>
        </a:graphic>
      </p:graphicFrame>
    </p:spTree>
    <p:extLst>
      <p:ext uri="{BB962C8B-B14F-4D97-AF65-F5344CB8AC3E}">
        <p14:creationId xmlns:p14="http://schemas.microsoft.com/office/powerpoint/2010/main" val="3727311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E85CFA3-BFB0-4D96-971D-02F66D196BA2}"/>
              </a:ext>
            </a:extLst>
          </p:cNvPr>
          <p:cNvSpPr/>
          <p:nvPr/>
        </p:nvSpPr>
        <p:spPr>
          <a:xfrm>
            <a:off x="638482" y="582215"/>
            <a:ext cx="2896947"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23.</a:t>
            </a: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绩效改进概念和程序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B71A7C70-E663-40A1-954B-088D720A883D}"/>
              </a:ext>
            </a:extLst>
          </p:cNvPr>
          <p:cNvGraphicFramePr>
            <a:graphicFrameLocks noGrp="1"/>
          </p:cNvGraphicFramePr>
          <p:nvPr>
            <p:extLst>
              <p:ext uri="{D42A27DB-BD31-4B8C-83A1-F6EECF244321}">
                <p14:modId xmlns:p14="http://schemas.microsoft.com/office/powerpoint/2010/main" val="2141648355"/>
              </p:ext>
            </p:extLst>
          </p:nvPr>
        </p:nvGraphicFramePr>
        <p:xfrm>
          <a:off x="958698" y="1123028"/>
          <a:ext cx="10412716" cy="2751710"/>
        </p:xfrm>
        <a:graphic>
          <a:graphicData uri="http://schemas.openxmlformats.org/drawingml/2006/table">
            <a:tbl>
              <a:tblPr>
                <a:tableStyleId>{5C22544A-7EE6-4342-B048-85BDC9FD1C3A}</a:tableStyleId>
              </a:tblPr>
              <a:tblGrid>
                <a:gridCol w="1011703">
                  <a:extLst>
                    <a:ext uri="{9D8B030D-6E8A-4147-A177-3AD203B41FA5}">
                      <a16:colId xmlns:a16="http://schemas.microsoft.com/office/drawing/2014/main" val="881070914"/>
                    </a:ext>
                  </a:extLst>
                </a:gridCol>
                <a:gridCol w="9401013">
                  <a:extLst>
                    <a:ext uri="{9D8B030D-6E8A-4147-A177-3AD203B41FA5}">
                      <a16:colId xmlns:a16="http://schemas.microsoft.com/office/drawing/2014/main" val="3579801484"/>
                    </a:ext>
                  </a:extLst>
                </a:gridCol>
              </a:tblGrid>
              <a:tr h="0">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绩效改进是通过找出组织或员工工作绩效中的</a:t>
                      </a:r>
                      <a:r>
                        <a:rPr lang="zh-CN" sz="1800" b="1" u="sng" kern="100">
                          <a:solidFill>
                            <a:srgbClr val="002060"/>
                          </a:solidFill>
                          <a:effectLst/>
                          <a:latin typeface="黑体" panose="02010609060101010101" pitchFamily="49" charset="-122"/>
                          <a:ea typeface="黑体" panose="02010609060101010101" pitchFamily="49" charset="-122"/>
                        </a:rPr>
                        <a:t>差距</a:t>
                      </a:r>
                      <a:r>
                        <a:rPr lang="zh-CN" sz="1800" b="1" kern="100">
                          <a:solidFill>
                            <a:srgbClr val="002060"/>
                          </a:solidFill>
                          <a:effectLst/>
                          <a:latin typeface="黑体" panose="02010609060101010101" pitchFamily="49" charset="-122"/>
                          <a:ea typeface="黑体" panose="02010609060101010101" pitchFamily="49" charset="-122"/>
                        </a:rPr>
                        <a:t>，制定并实施有针对性的改进计划来提高员工绩效水平的过程。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52059157"/>
                  </a:ext>
                </a:extLst>
              </a:tr>
              <a:tr h="0">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程序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绩效诊断与分析（基本环节）</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组建</a:t>
                      </a:r>
                      <a:r>
                        <a:rPr lang="zh-CN" sz="1800" b="1" kern="100" dirty="0">
                          <a:solidFill>
                            <a:srgbClr val="002060"/>
                          </a:solidFill>
                          <a:effectLst/>
                          <a:latin typeface="黑体" panose="02010609060101010101" pitchFamily="49" charset="-122"/>
                          <a:ea typeface="黑体" panose="02010609060101010101" pitchFamily="49" charset="-122"/>
                        </a:rPr>
                        <a:t>绩效改进</a:t>
                      </a:r>
                      <a:r>
                        <a:rPr lang="zh-CN" sz="1800" b="1" u="sng" kern="100" dirty="0">
                          <a:solidFill>
                            <a:srgbClr val="002060"/>
                          </a:solidFill>
                          <a:effectLst/>
                          <a:latin typeface="黑体" panose="02010609060101010101" pitchFamily="49" charset="-122"/>
                          <a:ea typeface="黑体" panose="02010609060101010101" pitchFamily="49" charset="-122"/>
                        </a:rPr>
                        <a:t>部门</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）选择绩效改进</a:t>
                      </a:r>
                      <a:r>
                        <a:rPr lang="zh-CN" sz="1800" b="1" u="sng" kern="100" dirty="0">
                          <a:solidFill>
                            <a:srgbClr val="002060"/>
                          </a:solidFill>
                          <a:effectLst/>
                          <a:latin typeface="黑体" panose="02010609060101010101" pitchFamily="49" charset="-122"/>
                          <a:ea typeface="黑体" panose="02010609060101010101" pitchFamily="49" charset="-122"/>
                        </a:rPr>
                        <a:t>方法</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）绩效改进</a:t>
                      </a:r>
                      <a:r>
                        <a:rPr lang="zh-CN" sz="1800" b="1" u="sng" kern="100" dirty="0">
                          <a:solidFill>
                            <a:srgbClr val="002060"/>
                          </a:solidFill>
                          <a:effectLst/>
                          <a:latin typeface="黑体" panose="02010609060101010101" pitchFamily="49" charset="-122"/>
                          <a:ea typeface="黑体" panose="02010609060101010101" pitchFamily="49" charset="-122"/>
                        </a:rPr>
                        <a:t>实施</a:t>
                      </a:r>
                      <a:r>
                        <a:rPr lang="zh-CN" sz="1800" b="1" kern="100" dirty="0">
                          <a:solidFill>
                            <a:srgbClr val="002060"/>
                          </a:solidFill>
                          <a:effectLst/>
                          <a:latin typeface="黑体" panose="02010609060101010101" pitchFamily="49" charset="-122"/>
                          <a:ea typeface="黑体" panose="02010609060101010101" pitchFamily="49" charset="-122"/>
                        </a:rPr>
                        <a:t>管理</a:t>
                      </a: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5</a:t>
                      </a:r>
                      <a:r>
                        <a:rPr lang="zh-CN" sz="1800" b="1" kern="100" dirty="0">
                          <a:solidFill>
                            <a:srgbClr val="002060"/>
                          </a:solidFill>
                          <a:effectLst/>
                          <a:latin typeface="黑体" panose="02010609060101010101" pitchFamily="49" charset="-122"/>
                          <a:ea typeface="黑体" panose="02010609060101010101" pitchFamily="49" charset="-122"/>
                        </a:rPr>
                        <a:t>）绩效改进</a:t>
                      </a:r>
                      <a:r>
                        <a:rPr lang="zh-CN" sz="1800" b="1" u="sng" kern="100" dirty="0">
                          <a:solidFill>
                            <a:srgbClr val="002060"/>
                          </a:solidFill>
                          <a:effectLst/>
                          <a:latin typeface="黑体" panose="02010609060101010101" pitchFamily="49" charset="-122"/>
                          <a:ea typeface="黑体" panose="02010609060101010101" pitchFamily="49" charset="-122"/>
                        </a:rPr>
                        <a:t>效果评价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32045150"/>
                  </a:ext>
                </a:extLst>
              </a:tr>
            </a:tbl>
          </a:graphicData>
        </a:graphic>
      </p:graphicFrame>
    </p:spTree>
    <p:extLst>
      <p:ext uri="{BB962C8B-B14F-4D97-AF65-F5344CB8AC3E}">
        <p14:creationId xmlns:p14="http://schemas.microsoft.com/office/powerpoint/2010/main" val="182715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594C239D-D273-48C8-B8E4-AF0200A12092}"/>
              </a:ext>
            </a:extLst>
          </p:cNvPr>
          <p:cNvSpPr/>
          <p:nvPr/>
        </p:nvSpPr>
        <p:spPr>
          <a:xfrm>
            <a:off x="958698" y="614730"/>
            <a:ext cx="2162772"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24.</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绩效改进的方法</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1F75DE87-68A9-4DC2-8498-9504EA75C49B}"/>
              </a:ext>
            </a:extLst>
          </p:cNvPr>
          <p:cNvGraphicFramePr>
            <a:graphicFrameLocks noGrp="1"/>
          </p:cNvGraphicFramePr>
          <p:nvPr>
            <p:extLst>
              <p:ext uri="{D42A27DB-BD31-4B8C-83A1-F6EECF244321}">
                <p14:modId xmlns:p14="http://schemas.microsoft.com/office/powerpoint/2010/main" val="415735117"/>
              </p:ext>
            </p:extLst>
          </p:nvPr>
        </p:nvGraphicFramePr>
        <p:xfrm>
          <a:off x="979805" y="1074917"/>
          <a:ext cx="10520832" cy="2558735"/>
        </p:xfrm>
        <a:graphic>
          <a:graphicData uri="http://schemas.openxmlformats.org/drawingml/2006/table">
            <a:tbl>
              <a:tblPr>
                <a:tableStyleId>{5C22544A-7EE6-4342-B048-85BDC9FD1C3A}</a:tableStyleId>
              </a:tblPr>
              <a:tblGrid>
                <a:gridCol w="2535752">
                  <a:extLst>
                    <a:ext uri="{9D8B030D-6E8A-4147-A177-3AD203B41FA5}">
                      <a16:colId xmlns:a16="http://schemas.microsoft.com/office/drawing/2014/main" val="1844255825"/>
                    </a:ext>
                  </a:extLst>
                </a:gridCol>
                <a:gridCol w="2778711">
                  <a:extLst>
                    <a:ext uri="{9D8B030D-6E8A-4147-A177-3AD203B41FA5}">
                      <a16:colId xmlns:a16="http://schemas.microsoft.com/office/drawing/2014/main" val="2364738591"/>
                    </a:ext>
                  </a:extLst>
                </a:gridCol>
                <a:gridCol w="5206369">
                  <a:extLst>
                    <a:ext uri="{9D8B030D-6E8A-4147-A177-3AD203B41FA5}">
                      <a16:colId xmlns:a16="http://schemas.microsoft.com/office/drawing/2014/main" val="565603369"/>
                    </a:ext>
                  </a:extLst>
                </a:gridCol>
              </a:tblGrid>
              <a:tr h="0">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改进方法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关注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754121154"/>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卓越绩效标准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marL="279400" indent="-2794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组织的</a:t>
                      </a:r>
                      <a:r>
                        <a:rPr lang="zh-CN" sz="1800" b="1" u="sng" kern="100" dirty="0">
                          <a:solidFill>
                            <a:srgbClr val="002060"/>
                          </a:solidFill>
                          <a:effectLst/>
                          <a:latin typeface="黑体" panose="02010609060101010101" pitchFamily="49" charset="-122"/>
                          <a:ea typeface="黑体" panose="02010609060101010101" pitchFamily="49" charset="-122"/>
                        </a:rPr>
                        <a:t>管理理念和行为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158392125"/>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六西格玛管理</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组织</a:t>
                      </a:r>
                      <a:r>
                        <a:rPr lang="zh-CN" sz="1800" b="1" u="sng" kern="100">
                          <a:solidFill>
                            <a:srgbClr val="002060"/>
                          </a:solidFill>
                          <a:effectLst/>
                          <a:latin typeface="黑体" panose="02010609060101010101" pitchFamily="49" charset="-122"/>
                          <a:ea typeface="黑体" panose="02010609060101010101" pitchFamily="49" charset="-122"/>
                        </a:rPr>
                        <a:t>业务流程的误差率</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）核心理念：</a:t>
                      </a:r>
                      <a:r>
                        <a:rPr lang="zh-CN" sz="1800" b="1" u="sng" kern="100" dirty="0">
                          <a:solidFill>
                            <a:srgbClr val="002060"/>
                          </a:solidFill>
                          <a:effectLst/>
                          <a:latin typeface="黑体" panose="02010609060101010101" pitchFamily="49" charset="-122"/>
                          <a:ea typeface="黑体" panose="02010609060101010101" pitchFamily="49" charset="-122"/>
                        </a:rPr>
                        <a:t>减少失误率。</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en-US" altLang="zh-CN" sz="1800" b="1" u="none" kern="100" dirty="0">
                          <a:solidFill>
                            <a:srgbClr val="002060"/>
                          </a:solidFill>
                          <a:effectLst/>
                          <a:latin typeface="黑体" panose="02010609060101010101" pitchFamily="49" charset="-122"/>
                          <a:ea typeface="黑体" panose="02010609060101010101" pitchFamily="49" charset="-122"/>
                        </a:rPr>
                        <a:t>2</a:t>
                      </a: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使用</a:t>
                      </a:r>
                      <a:r>
                        <a:rPr lang="zh-CN" sz="1800" b="1" u="sng" kern="100" dirty="0">
                          <a:solidFill>
                            <a:srgbClr val="002060"/>
                          </a:solidFill>
                          <a:effectLst/>
                          <a:latin typeface="黑体" panose="02010609060101010101" pitchFamily="49" charset="-122"/>
                          <a:ea typeface="黑体" panose="02010609060101010101" pitchFamily="49" charset="-122"/>
                        </a:rPr>
                        <a:t>统计工具</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控制错误和废品增加。</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55626086"/>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3.ISO</a:t>
                      </a:r>
                      <a:r>
                        <a:rPr lang="zh-CN" sz="1800" b="1" kern="100" dirty="0">
                          <a:solidFill>
                            <a:srgbClr val="002060"/>
                          </a:solidFill>
                          <a:effectLst/>
                          <a:latin typeface="黑体" panose="02010609060101010101" pitchFamily="49" charset="-122"/>
                          <a:ea typeface="黑体" panose="02010609060101010101" pitchFamily="49" charset="-122"/>
                        </a:rPr>
                        <a:t>质量管理体系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生产过程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特点：</a:t>
                      </a:r>
                      <a:r>
                        <a:rPr lang="zh-CN" sz="1800" b="1" u="sng" kern="100" dirty="0">
                          <a:solidFill>
                            <a:srgbClr val="002060"/>
                          </a:solidFill>
                          <a:effectLst/>
                          <a:latin typeface="黑体" panose="02010609060101010101" pitchFamily="49" charset="-122"/>
                          <a:ea typeface="黑体" panose="02010609060101010101" pitchFamily="49" charset="-122"/>
                        </a:rPr>
                        <a:t>明确</a:t>
                      </a:r>
                      <a:r>
                        <a:rPr lang="zh-CN" sz="1800" b="1" kern="100" dirty="0">
                          <a:solidFill>
                            <a:srgbClr val="002060"/>
                          </a:solidFill>
                          <a:effectLst/>
                          <a:latin typeface="黑体" panose="02010609060101010101" pitchFamily="49" charset="-122"/>
                          <a:ea typeface="黑体" panose="02010609060101010101" pitchFamily="49" charset="-122"/>
                        </a:rPr>
                        <a:t>了管理层在质量管理中的</a:t>
                      </a:r>
                      <a:r>
                        <a:rPr lang="zh-CN" sz="1800" b="1" u="sng" kern="100" dirty="0">
                          <a:solidFill>
                            <a:srgbClr val="002060"/>
                          </a:solidFill>
                          <a:effectLst/>
                          <a:latin typeface="黑体" panose="02010609060101010101" pitchFamily="49" charset="-122"/>
                          <a:ea typeface="黑体" panose="02010609060101010101" pitchFamily="49" charset="-122"/>
                        </a:rPr>
                        <a:t>职责</a:t>
                      </a:r>
                      <a:r>
                        <a:rPr lang="zh-CN" sz="1800" b="1" kern="100" dirty="0">
                          <a:solidFill>
                            <a:srgbClr val="002060"/>
                          </a:solidFill>
                          <a:effectLst/>
                          <a:latin typeface="黑体" panose="02010609060101010101" pitchFamily="49" charset="-122"/>
                          <a:ea typeface="黑体" panose="02010609060101010101" pitchFamily="49" charset="-122"/>
                        </a:rPr>
                        <a:t>，</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强制纠正和预防措施，强调不断的审核和监督</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48363471"/>
                  </a:ext>
                </a:extLst>
              </a:tr>
              <a:tr h="26670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标杆超越</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关注点可以</a:t>
                      </a:r>
                      <a:r>
                        <a:rPr lang="zh-CN" sz="1800" b="1" u="sng" kern="100">
                          <a:solidFill>
                            <a:srgbClr val="002060"/>
                          </a:solidFill>
                          <a:effectLst/>
                          <a:latin typeface="黑体" panose="02010609060101010101" pitchFamily="49" charset="-122"/>
                          <a:ea typeface="黑体" panose="02010609060101010101" pitchFamily="49" charset="-122"/>
                        </a:rPr>
                        <a:t>灵活多变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实质：组织的变革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93485229"/>
                  </a:ext>
                </a:extLst>
              </a:tr>
            </a:tbl>
          </a:graphicData>
        </a:graphic>
      </p:graphicFrame>
    </p:spTree>
    <p:extLst>
      <p:ext uri="{BB962C8B-B14F-4D97-AF65-F5344CB8AC3E}">
        <p14:creationId xmlns:p14="http://schemas.microsoft.com/office/powerpoint/2010/main" val="1120038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B133090-BB64-4F3B-8FB0-0529C6B4C8D5}"/>
              </a:ext>
            </a:extLst>
          </p:cNvPr>
          <p:cNvSpPr/>
          <p:nvPr/>
        </p:nvSpPr>
        <p:spPr>
          <a:xfrm>
            <a:off x="840276" y="469582"/>
            <a:ext cx="2896947"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绩效考核结果的应用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8DC8E7A0-1F81-4967-BAA9-AB206BC63C78}"/>
              </a:ext>
            </a:extLst>
          </p:cNvPr>
          <p:cNvGraphicFramePr>
            <a:graphicFrameLocks noGrp="1"/>
          </p:cNvGraphicFramePr>
          <p:nvPr>
            <p:extLst>
              <p:ext uri="{D42A27DB-BD31-4B8C-83A1-F6EECF244321}">
                <p14:modId xmlns:p14="http://schemas.microsoft.com/office/powerpoint/2010/main" val="711093419"/>
              </p:ext>
            </p:extLst>
          </p:nvPr>
        </p:nvGraphicFramePr>
        <p:xfrm>
          <a:off x="1040765" y="1006491"/>
          <a:ext cx="10544593" cy="2687385"/>
        </p:xfrm>
        <a:graphic>
          <a:graphicData uri="http://schemas.openxmlformats.org/drawingml/2006/table">
            <a:tbl>
              <a:tblPr>
                <a:tableStyleId>{5C22544A-7EE6-4342-B048-85BDC9FD1C3A}</a:tableStyleId>
              </a:tblPr>
              <a:tblGrid>
                <a:gridCol w="2535106">
                  <a:extLst>
                    <a:ext uri="{9D8B030D-6E8A-4147-A177-3AD203B41FA5}">
                      <a16:colId xmlns:a16="http://schemas.microsoft.com/office/drawing/2014/main" val="1579260145"/>
                    </a:ext>
                  </a:extLst>
                </a:gridCol>
                <a:gridCol w="4156579">
                  <a:extLst>
                    <a:ext uri="{9D8B030D-6E8A-4147-A177-3AD203B41FA5}">
                      <a16:colId xmlns:a16="http://schemas.microsoft.com/office/drawing/2014/main" val="2943397256"/>
                    </a:ext>
                  </a:extLst>
                </a:gridCol>
                <a:gridCol w="3852908">
                  <a:extLst>
                    <a:ext uri="{9D8B030D-6E8A-4147-A177-3AD203B41FA5}">
                      <a16:colId xmlns:a16="http://schemas.microsoft.com/office/drawing/2014/main" val="3359402573"/>
                    </a:ext>
                  </a:extLst>
                </a:gridCol>
              </a:tblGrid>
              <a:tr h="0">
                <a:tc rowSpan="2">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考核结果分析概述</a:t>
                      </a:r>
                    </a:p>
                    <a:p>
                      <a:pPr indent="266700" algn="just">
                        <a:lnSpc>
                          <a:spcPct val="15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横轴</a:t>
                      </a:r>
                      <a:r>
                        <a:rPr lang="en-US"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工作能力</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纵轴</a:t>
                      </a:r>
                      <a:r>
                        <a:rPr lang="en-US"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工作态度</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0">
                          <a:solidFill>
                            <a:srgbClr val="002060"/>
                          </a:solidFill>
                          <a:effectLst/>
                          <a:latin typeface="黑体" panose="02010609060101010101" pitchFamily="49" charset="-122"/>
                          <a:ea typeface="黑体" panose="02010609060101010101" pitchFamily="49" charset="-122"/>
                        </a:rPr>
                        <a:t>安分型</a:t>
                      </a:r>
                      <a:r>
                        <a:rPr lang="en-US"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工作能力低</a:t>
                      </a:r>
                      <a:r>
                        <a:rPr lang="en-US" sz="1800" b="1" u="sng"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工作态度高</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u="sng" kern="0">
                          <a:solidFill>
                            <a:srgbClr val="002060"/>
                          </a:solidFill>
                          <a:effectLst/>
                          <a:latin typeface="黑体" panose="02010609060101010101" pitchFamily="49" charset="-122"/>
                          <a:ea typeface="黑体" panose="02010609060101010101" pitchFamily="49" charset="-122"/>
                        </a:rPr>
                        <a:t>人力资源政策</a:t>
                      </a:r>
                      <a:r>
                        <a:rPr lang="en-US" sz="1800" b="1" u="sng"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必要的培训</a:t>
                      </a:r>
                      <a:r>
                        <a:rPr lang="en-US" sz="1800" b="1" u="sng"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提升其工作技能</a:t>
                      </a:r>
                      <a:r>
                        <a:rPr lang="en-US" sz="1800" b="1" kern="0">
                          <a:solidFill>
                            <a:srgbClr val="002060"/>
                          </a:solidFill>
                          <a:effectLst/>
                          <a:latin typeface="黑体" panose="02010609060101010101" pitchFamily="49" charset="-122"/>
                          <a:ea typeface="黑体" panose="02010609060101010101" pitchFamily="49" charset="-122"/>
                        </a:rPr>
                        <a:t>.</a:t>
                      </a:r>
                      <a:r>
                        <a:rPr lang="zh-CN" sz="1800" b="1" kern="0">
                          <a:solidFill>
                            <a:srgbClr val="002060"/>
                          </a:solidFill>
                          <a:effectLst/>
                          <a:latin typeface="黑体" panose="02010609060101010101" pitchFamily="49" charset="-122"/>
                          <a:ea typeface="黑体" panose="02010609060101010101" pitchFamily="49" charset="-122"/>
                        </a:rPr>
                        <a:t>（如：刚毕业大学生）</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0">
                          <a:solidFill>
                            <a:srgbClr val="002060"/>
                          </a:solidFill>
                          <a:effectLst/>
                          <a:latin typeface="黑体" panose="02010609060101010101" pitchFamily="49" charset="-122"/>
                          <a:ea typeface="黑体" panose="02010609060101010101" pitchFamily="49" charset="-122"/>
                        </a:rPr>
                        <a:t>贡献型</a:t>
                      </a:r>
                      <a:r>
                        <a:rPr lang="en-US" sz="1800" b="1" u="sng"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双高</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人力资源政策</a:t>
                      </a:r>
                      <a:r>
                        <a:rPr lang="en-US" sz="1800" b="1" kern="0">
                          <a:solidFill>
                            <a:srgbClr val="002060"/>
                          </a:solidFill>
                          <a:effectLst/>
                          <a:latin typeface="黑体" panose="02010609060101010101" pitchFamily="49" charset="-122"/>
                          <a:ea typeface="黑体" panose="02010609060101010101" pitchFamily="49" charset="-122"/>
                        </a:rPr>
                        <a:t>:</a:t>
                      </a:r>
                      <a:r>
                        <a:rPr lang="zh-CN" sz="1800" b="1" u="sng" kern="0">
                          <a:solidFill>
                            <a:srgbClr val="002060"/>
                          </a:solidFill>
                          <a:effectLst/>
                          <a:latin typeface="黑体" panose="02010609060101010101" pitchFamily="49" charset="-122"/>
                          <a:ea typeface="黑体" panose="02010609060101010101" pitchFamily="49" charset="-122"/>
                        </a:rPr>
                        <a:t>必要的奖励</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69165655"/>
                  </a:ext>
                </a:extLst>
              </a:tr>
              <a:tr h="0">
                <a:tc vMerge="1">
                  <a:txBody>
                    <a:bodyPr/>
                    <a:lstStyle/>
                    <a:p>
                      <a:endParaRPr lang="zh-CN" altLang="en-US"/>
                    </a:p>
                  </a:txBody>
                  <a:tcPr/>
                </a:tc>
                <a:tc>
                  <a:txBody>
                    <a:bodyPr/>
                    <a:lstStyle/>
                    <a:p>
                      <a:pPr indent="266700" algn="just">
                        <a:lnSpc>
                          <a:spcPct val="15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堕落型</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双低</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人力资源政策</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适当的</a:t>
                      </a:r>
                      <a:r>
                        <a:rPr lang="zh-CN" sz="1800" b="1" u="sng" kern="0" dirty="0">
                          <a:solidFill>
                            <a:srgbClr val="002060"/>
                          </a:solidFill>
                          <a:effectLst/>
                          <a:latin typeface="黑体" panose="02010609060101010101" pitchFamily="49" charset="-122"/>
                          <a:ea typeface="黑体" panose="02010609060101010101" pitchFamily="49" charset="-122"/>
                        </a:rPr>
                        <a:t>惩罚</a:t>
                      </a:r>
                      <a:r>
                        <a:rPr lang="en-US"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教育</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kern="0" dirty="0">
                          <a:solidFill>
                            <a:srgbClr val="002060"/>
                          </a:solidFill>
                          <a:effectLst/>
                          <a:latin typeface="黑体" panose="02010609060101010101" pitchFamily="49" charset="-122"/>
                          <a:ea typeface="黑体" panose="02010609060101010101" pitchFamily="49" charset="-122"/>
                        </a:rPr>
                        <a:t>敦促其改进绩效</a:t>
                      </a:r>
                      <a:r>
                        <a:rPr lang="en-US" sz="1800" b="1" kern="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zh-CN" sz="1800" b="1" u="sng" kern="0" dirty="0">
                          <a:solidFill>
                            <a:srgbClr val="002060"/>
                          </a:solidFill>
                          <a:effectLst/>
                          <a:latin typeface="黑体" panose="02010609060101010101" pitchFamily="49" charset="-122"/>
                          <a:ea typeface="黑体" panose="02010609060101010101" pitchFamily="49" charset="-122"/>
                        </a:rPr>
                        <a:t>冲锋型</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工作能力高</a:t>
                      </a:r>
                      <a:r>
                        <a:rPr lang="en-US" sz="1800" b="1" u="sng"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工作态度低</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zh-CN" sz="1800" b="1" kern="0" dirty="0">
                          <a:solidFill>
                            <a:srgbClr val="002060"/>
                          </a:solidFill>
                          <a:effectLst/>
                          <a:latin typeface="黑体" panose="02010609060101010101" pitchFamily="49" charset="-122"/>
                          <a:ea typeface="黑体" panose="02010609060101010101" pitchFamily="49" charset="-122"/>
                        </a:rPr>
                        <a:t>人力资源政策</a:t>
                      </a:r>
                      <a:r>
                        <a:rPr lang="en-US" sz="1800" b="1" kern="0" dirty="0">
                          <a:solidFill>
                            <a:srgbClr val="002060"/>
                          </a:solidFill>
                          <a:effectLst/>
                          <a:latin typeface="黑体" panose="02010609060101010101" pitchFamily="49" charset="-122"/>
                          <a:ea typeface="黑体" panose="02010609060101010101" pitchFamily="49" charset="-122"/>
                        </a:rPr>
                        <a:t>:</a:t>
                      </a:r>
                      <a:r>
                        <a:rPr lang="zh-CN" sz="1800" b="1" u="sng" kern="0" dirty="0">
                          <a:solidFill>
                            <a:srgbClr val="002060"/>
                          </a:solidFill>
                          <a:effectLst/>
                          <a:latin typeface="黑体" panose="02010609060101010101" pitchFamily="49" charset="-122"/>
                          <a:ea typeface="黑体" panose="02010609060101010101" pitchFamily="49" charset="-122"/>
                        </a:rPr>
                        <a:t>绩效辅导</a:t>
                      </a:r>
                      <a:r>
                        <a:rPr lang="zh-CN" sz="1800" b="1" kern="0" dirty="0">
                          <a:solidFill>
                            <a:srgbClr val="002060"/>
                          </a:solidFill>
                          <a:effectLst/>
                          <a:latin typeface="黑体" panose="02010609060101010101" pitchFamily="49" charset="-122"/>
                          <a:ea typeface="黑体" panose="02010609060101010101" pitchFamily="49" charset="-122"/>
                        </a:rPr>
                        <a:t>（如：工作年限</a:t>
                      </a:r>
                      <a:r>
                        <a:rPr lang="en-US" sz="1800" b="1" kern="0" dirty="0">
                          <a:solidFill>
                            <a:srgbClr val="002060"/>
                          </a:solidFill>
                          <a:effectLst/>
                          <a:latin typeface="黑体" panose="02010609060101010101" pitchFamily="49" charset="-122"/>
                          <a:ea typeface="黑体" panose="02010609060101010101" pitchFamily="49" charset="-122"/>
                        </a:rPr>
                        <a:t>20</a:t>
                      </a:r>
                      <a:r>
                        <a:rPr lang="zh-CN" sz="1800" b="1" kern="0" dirty="0">
                          <a:solidFill>
                            <a:srgbClr val="002060"/>
                          </a:solidFill>
                          <a:effectLst/>
                          <a:latin typeface="黑体" panose="02010609060101010101" pitchFamily="49" charset="-122"/>
                          <a:ea typeface="黑体" panose="02010609060101010101" pitchFamily="49" charset="-122"/>
                        </a:rPr>
                        <a:t>年的员工）</a:t>
                      </a:r>
                      <a:r>
                        <a:rPr lang="en-US" sz="1800" b="1" kern="0" dirty="0">
                          <a:solidFill>
                            <a:srgbClr val="002060"/>
                          </a:solidFill>
                          <a:effectLst/>
                          <a:latin typeface="黑体" panose="02010609060101010101" pitchFamily="49" charset="-122"/>
                          <a:ea typeface="黑体" panose="02010609060101010101" pitchFamily="49" charset="-122"/>
                        </a:rPr>
                        <a:t> </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93357348"/>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绩效考核结果应用</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gridSpan="2">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招聘、人员调配、奖金分配、员工培训开发、员工职业生涯规划。</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3894549456"/>
                  </a:ext>
                </a:extLst>
              </a:tr>
            </a:tbl>
          </a:graphicData>
        </a:graphic>
      </p:graphicFrame>
    </p:spTree>
    <p:extLst>
      <p:ext uri="{BB962C8B-B14F-4D97-AF65-F5344CB8AC3E}">
        <p14:creationId xmlns:p14="http://schemas.microsoft.com/office/powerpoint/2010/main" val="923897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5675129-F671-4A95-877C-D6B6BA8BC94F}"/>
              </a:ext>
            </a:extLst>
          </p:cNvPr>
          <p:cNvSpPr/>
          <p:nvPr/>
        </p:nvSpPr>
        <p:spPr>
          <a:xfrm>
            <a:off x="888365" y="573121"/>
            <a:ext cx="193033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26.</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团队绩效考核</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F1B36ADD-9967-4DC7-AFE1-6456A04B9CC2}"/>
              </a:ext>
            </a:extLst>
          </p:cNvPr>
          <p:cNvGraphicFramePr>
            <a:graphicFrameLocks noGrp="1"/>
          </p:cNvGraphicFramePr>
          <p:nvPr>
            <p:extLst>
              <p:ext uri="{D42A27DB-BD31-4B8C-83A1-F6EECF244321}">
                <p14:modId xmlns:p14="http://schemas.microsoft.com/office/powerpoint/2010/main" val="1609293690"/>
              </p:ext>
            </p:extLst>
          </p:nvPr>
        </p:nvGraphicFramePr>
        <p:xfrm>
          <a:off x="888365" y="1033707"/>
          <a:ext cx="10581585" cy="5214670"/>
        </p:xfrm>
        <a:graphic>
          <a:graphicData uri="http://schemas.openxmlformats.org/drawingml/2006/table">
            <a:tbl>
              <a:tblPr>
                <a:tableStyleId>{5C22544A-7EE6-4342-B048-85BDC9FD1C3A}</a:tableStyleId>
              </a:tblPr>
              <a:tblGrid>
                <a:gridCol w="1624016">
                  <a:extLst>
                    <a:ext uri="{9D8B030D-6E8A-4147-A177-3AD203B41FA5}">
                      <a16:colId xmlns:a16="http://schemas.microsoft.com/office/drawing/2014/main" val="947572799"/>
                    </a:ext>
                  </a:extLst>
                </a:gridCol>
                <a:gridCol w="8957569">
                  <a:extLst>
                    <a:ext uri="{9D8B030D-6E8A-4147-A177-3AD203B41FA5}">
                      <a16:colId xmlns:a16="http://schemas.microsoft.com/office/drawing/2014/main" val="3211259301"/>
                    </a:ext>
                  </a:extLst>
                </a:gridCol>
              </a:tblGrid>
              <a:tr h="681380">
                <a:tc>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团队</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indent="266700"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团队是指两个以上具备互补知识和技能的人组成、具有共同目标和可测量的绩效目标的群体</a:t>
                      </a:r>
                    </a:p>
                    <a:p>
                      <a:pPr indent="266700"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特点：目标依赖性；角色依赖性；成果依赖性</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3194881734"/>
                  </a:ext>
                </a:extLst>
              </a:tr>
              <a:tr h="1153599">
                <a:tc>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团队绩效</a:t>
                      </a:r>
                      <a:r>
                        <a:rPr lang="en-US" altLang="zh-CN" sz="1600" b="1" kern="100" dirty="0">
                          <a:solidFill>
                            <a:srgbClr val="002060"/>
                          </a:solidFill>
                          <a:effectLst/>
                          <a:latin typeface="黑体" panose="02010609060101010101" pitchFamily="49" charset="-122"/>
                          <a:ea typeface="黑体" panose="02010609060101010101" pitchFamily="49" charset="-122"/>
                        </a:rPr>
                        <a:t>   </a:t>
                      </a:r>
                    </a:p>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考核流程</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marL="71120" indent="-7112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人力资源部发布考核通知，启动考核程序，公布考核的要求</a:t>
                      </a:r>
                    </a:p>
                    <a:p>
                      <a:pPr marL="71120" indent="-7112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对各个团队负责人的绩效进行考核</a:t>
                      </a:r>
                    </a:p>
                    <a:p>
                      <a:pPr marL="71120" indent="-7112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根据员工所在团队负责人的评价结果确定团队团队成员的评价结果分布</a:t>
                      </a:r>
                    </a:p>
                    <a:p>
                      <a:pPr marL="71120" indent="-71120" algn="just">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进行团队成员评价</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1821658983"/>
                  </a:ext>
                </a:extLst>
              </a:tr>
              <a:tr h="917490">
                <a:tc>
                  <a:txBody>
                    <a:bodyPr/>
                    <a:lstStyle/>
                    <a:p>
                      <a:pPr indent="266700"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团队层面的绩效考核指标</a:t>
                      </a:r>
                      <a:r>
                        <a:rPr lang="en-US" altLang="zh-CN" sz="1600" b="1" kern="100" dirty="0">
                          <a:solidFill>
                            <a:srgbClr val="002060"/>
                          </a:solidFill>
                          <a:effectLst/>
                          <a:latin typeface="黑体" panose="02010609060101010101" pitchFamily="49" charset="-122"/>
                          <a:ea typeface="黑体" panose="02010609060101010101" pitchFamily="49" charset="-122"/>
                        </a:rPr>
                        <a:t> </a:t>
                      </a:r>
                    </a:p>
                    <a:p>
                      <a:pPr indent="266700" algn="l">
                        <a:lnSpc>
                          <a:spcPct val="150000"/>
                        </a:lnSpc>
                        <a:spcAft>
                          <a:spcPts val="0"/>
                        </a:spcAft>
                      </a:pPr>
                      <a:r>
                        <a:rPr lang="zh-CN" altLang="en-US" sz="1600" b="1" kern="100" dirty="0">
                          <a:solidFill>
                            <a:srgbClr val="002060"/>
                          </a:solidFill>
                          <a:effectLst/>
                          <a:latin typeface="黑体" panose="02010609060101010101" pitchFamily="49" charset="-122"/>
                          <a:ea typeface="黑体" panose="02010609060101010101" pitchFamily="49" charset="-122"/>
                        </a:rPr>
                        <a:t>确定</a:t>
                      </a:r>
                      <a:r>
                        <a:rPr lang="zh-CN" sz="1600" b="1" kern="100" dirty="0">
                          <a:solidFill>
                            <a:srgbClr val="002060"/>
                          </a:solidFill>
                          <a:effectLst/>
                          <a:latin typeface="黑体" panose="02010609060101010101" pitchFamily="49" charset="-122"/>
                          <a:ea typeface="黑体" panose="02010609060101010101" pitchFamily="49" charset="-122"/>
                        </a:rPr>
                        <a:t>方法</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marL="71120" indent="-7112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1</a:t>
                      </a:r>
                      <a:r>
                        <a:rPr lang="zh-CN" sz="1600" b="1" kern="100" dirty="0">
                          <a:solidFill>
                            <a:srgbClr val="002060"/>
                          </a:solidFill>
                          <a:effectLst/>
                          <a:latin typeface="黑体" panose="02010609060101010101" pitchFamily="49" charset="-122"/>
                          <a:ea typeface="黑体" panose="02010609060101010101" pitchFamily="49" charset="-122"/>
                        </a:rPr>
                        <a:t>）利用</a:t>
                      </a:r>
                      <a:r>
                        <a:rPr lang="zh-CN" sz="1600" b="1" u="sng" kern="100" dirty="0">
                          <a:solidFill>
                            <a:srgbClr val="002060"/>
                          </a:solidFill>
                          <a:effectLst/>
                          <a:latin typeface="黑体" panose="02010609060101010101" pitchFamily="49" charset="-122"/>
                          <a:ea typeface="黑体" panose="02010609060101010101" pitchFamily="49" charset="-122"/>
                        </a:rPr>
                        <a:t>客户关系图</a:t>
                      </a:r>
                      <a:r>
                        <a:rPr lang="zh-CN" sz="1600" b="1" kern="100" dirty="0">
                          <a:solidFill>
                            <a:srgbClr val="002060"/>
                          </a:solidFill>
                          <a:effectLst/>
                          <a:latin typeface="黑体" panose="02010609060101010101" pitchFamily="49" charset="-122"/>
                          <a:ea typeface="黑体" panose="02010609060101010101" pitchFamily="49" charset="-122"/>
                        </a:rPr>
                        <a:t>来确定：适合团队的建立是为了</a:t>
                      </a:r>
                      <a:r>
                        <a:rPr lang="zh-CN" sz="1600" b="1" u="sng" kern="100" dirty="0">
                          <a:solidFill>
                            <a:srgbClr val="002060"/>
                          </a:solidFill>
                          <a:effectLst/>
                          <a:latin typeface="黑体" panose="02010609060101010101" pitchFamily="49" charset="-122"/>
                          <a:ea typeface="黑体" panose="02010609060101010101" pitchFamily="49" charset="-122"/>
                        </a:rPr>
                        <a:t>满足客户需求</a:t>
                      </a:r>
                      <a:r>
                        <a:rPr lang="zh-CN" sz="1600" b="1" kern="100" dirty="0">
                          <a:solidFill>
                            <a:srgbClr val="002060"/>
                          </a:solidFill>
                          <a:effectLst/>
                          <a:latin typeface="黑体" panose="02010609060101010101" pitchFamily="49" charset="-122"/>
                          <a:ea typeface="黑体" panose="02010609060101010101" pitchFamily="49" charset="-122"/>
                        </a:rPr>
                        <a:t>时</a:t>
                      </a:r>
                    </a:p>
                    <a:p>
                      <a:pPr marL="71120" indent="-7112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）利用</a:t>
                      </a:r>
                      <a:r>
                        <a:rPr lang="zh-CN" sz="1600" b="1" u="sng" kern="100" dirty="0">
                          <a:solidFill>
                            <a:srgbClr val="002060"/>
                          </a:solidFill>
                          <a:effectLst/>
                          <a:latin typeface="黑体" panose="02010609060101010101" pitchFamily="49" charset="-122"/>
                          <a:ea typeface="黑体" panose="02010609060101010101" pitchFamily="49" charset="-122"/>
                        </a:rPr>
                        <a:t>组织绩效指标</a:t>
                      </a:r>
                      <a:r>
                        <a:rPr lang="zh-CN" sz="1600" b="1" kern="100" dirty="0">
                          <a:solidFill>
                            <a:srgbClr val="002060"/>
                          </a:solidFill>
                          <a:effectLst/>
                          <a:latin typeface="黑体" panose="02010609060101010101" pitchFamily="49" charset="-122"/>
                          <a:ea typeface="黑体" panose="02010609060101010101" pitchFamily="49" charset="-122"/>
                        </a:rPr>
                        <a:t>来确定：适合为</a:t>
                      </a:r>
                      <a:r>
                        <a:rPr lang="zh-CN" sz="1600" b="1" u="sng" kern="100" dirty="0">
                          <a:solidFill>
                            <a:srgbClr val="002060"/>
                          </a:solidFill>
                          <a:effectLst/>
                          <a:latin typeface="黑体" panose="02010609060101010101" pitchFamily="49" charset="-122"/>
                          <a:ea typeface="黑体" panose="02010609060101010101" pitchFamily="49" charset="-122"/>
                        </a:rPr>
                        <a:t>帮助组织改进绩效</a:t>
                      </a:r>
                      <a:r>
                        <a:rPr lang="zh-CN" sz="1600" b="1" kern="100" dirty="0">
                          <a:solidFill>
                            <a:srgbClr val="002060"/>
                          </a:solidFill>
                          <a:effectLst/>
                          <a:latin typeface="黑体" panose="02010609060101010101" pitchFamily="49" charset="-122"/>
                          <a:ea typeface="黑体" panose="02010609060101010101" pitchFamily="49" charset="-122"/>
                        </a:rPr>
                        <a:t>而成立的团队</a:t>
                      </a:r>
                    </a:p>
                    <a:p>
                      <a:pPr marL="71120" indent="-7112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3</a:t>
                      </a:r>
                      <a:r>
                        <a:rPr lang="zh-CN" sz="1600" b="1" kern="100" dirty="0">
                          <a:solidFill>
                            <a:srgbClr val="002060"/>
                          </a:solidFill>
                          <a:effectLst/>
                          <a:latin typeface="黑体" panose="02010609060101010101" pitchFamily="49" charset="-122"/>
                          <a:ea typeface="黑体" panose="02010609060101010101" pitchFamily="49" charset="-122"/>
                        </a:rPr>
                        <a:t>）利用</a:t>
                      </a:r>
                      <a:r>
                        <a:rPr lang="zh-CN" sz="1600" b="1" u="sng" kern="100" dirty="0">
                          <a:solidFill>
                            <a:srgbClr val="002060"/>
                          </a:solidFill>
                          <a:effectLst/>
                          <a:latin typeface="黑体" panose="02010609060101010101" pitchFamily="49" charset="-122"/>
                          <a:ea typeface="黑体" panose="02010609060101010101" pitchFamily="49" charset="-122"/>
                        </a:rPr>
                        <a:t>绩效金字塔</a:t>
                      </a:r>
                      <a:r>
                        <a:rPr lang="zh-CN" sz="1600" b="1" kern="100" dirty="0">
                          <a:solidFill>
                            <a:srgbClr val="002060"/>
                          </a:solidFill>
                          <a:effectLst/>
                          <a:latin typeface="黑体" panose="02010609060101010101" pitchFamily="49" charset="-122"/>
                          <a:ea typeface="黑体" panose="02010609060101010101" pitchFamily="49" charset="-122"/>
                        </a:rPr>
                        <a:t>来确定</a:t>
                      </a:r>
                    </a:p>
                    <a:p>
                      <a:pPr marL="71120" indent="-71120" algn="just">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en-US"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）利用</a:t>
                      </a:r>
                      <a:r>
                        <a:rPr lang="zh-CN" sz="1600" b="1" u="sng" kern="100" dirty="0">
                          <a:solidFill>
                            <a:srgbClr val="002060"/>
                          </a:solidFill>
                          <a:effectLst/>
                          <a:latin typeface="黑体" panose="02010609060101010101" pitchFamily="49" charset="-122"/>
                          <a:ea typeface="黑体" panose="02010609060101010101" pitchFamily="49" charset="-122"/>
                        </a:rPr>
                        <a:t>工作流程图</a:t>
                      </a:r>
                      <a:r>
                        <a:rPr lang="zh-CN" sz="1600" b="1" kern="100" dirty="0">
                          <a:solidFill>
                            <a:srgbClr val="002060"/>
                          </a:solidFill>
                          <a:effectLst/>
                          <a:latin typeface="黑体" panose="02010609060101010101" pitchFamily="49" charset="-122"/>
                          <a:ea typeface="黑体" panose="02010609060101010101" pitchFamily="49" charset="-122"/>
                        </a:rPr>
                        <a:t>来确定</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4180551014"/>
                  </a:ext>
                </a:extLst>
              </a:tr>
              <a:tr h="681380">
                <a:tc>
                  <a:txBody>
                    <a:bodyPr/>
                    <a:lstStyle/>
                    <a:p>
                      <a:pPr indent="266700" algn="ctr">
                        <a:lnSpc>
                          <a:spcPct val="150000"/>
                        </a:lnSpc>
                        <a:spcAft>
                          <a:spcPts val="0"/>
                        </a:spcAft>
                      </a:pPr>
                      <a:r>
                        <a:rPr lang="zh-CN" sz="1600" b="1" u="sng" kern="100" dirty="0">
                          <a:solidFill>
                            <a:srgbClr val="002060"/>
                          </a:solidFill>
                          <a:effectLst/>
                          <a:latin typeface="黑体" panose="02010609060101010101" pitchFamily="49" charset="-122"/>
                          <a:ea typeface="黑体" panose="02010609060101010101" pitchFamily="49" charset="-122"/>
                        </a:rPr>
                        <a:t>知识型团队</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marL="71120" indent="-7112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1</a:t>
                      </a:r>
                      <a:r>
                        <a:rPr lang="zh-CN" sz="1600" b="1" kern="100">
                          <a:solidFill>
                            <a:srgbClr val="002060"/>
                          </a:solidFill>
                          <a:effectLst/>
                          <a:latin typeface="黑体" panose="02010609060101010101" pitchFamily="49" charset="-122"/>
                          <a:ea typeface="黑体" panose="02010609060101010101" pitchFamily="49" charset="-122"/>
                        </a:rPr>
                        <a:t>）</a:t>
                      </a:r>
                      <a:r>
                        <a:rPr lang="zh-CN" sz="1600" b="1" u="sng" kern="100">
                          <a:solidFill>
                            <a:srgbClr val="002060"/>
                          </a:solidFill>
                          <a:effectLst/>
                          <a:latin typeface="黑体" panose="02010609060101010101" pitchFamily="49" charset="-122"/>
                          <a:ea typeface="黑体" panose="02010609060101010101" pitchFamily="49" charset="-122"/>
                        </a:rPr>
                        <a:t>绩效考核以结果为导向，而不是行为</a:t>
                      </a:r>
                      <a:r>
                        <a:rPr lang="zh-CN" sz="1600" b="1" kern="100">
                          <a:solidFill>
                            <a:srgbClr val="002060"/>
                          </a:solidFill>
                          <a:effectLst/>
                          <a:latin typeface="黑体" panose="02010609060101010101" pitchFamily="49" charset="-122"/>
                          <a:ea typeface="黑体" panose="02010609060101010101" pitchFamily="49" charset="-122"/>
                        </a:rPr>
                        <a:t>。</a:t>
                      </a:r>
                    </a:p>
                    <a:p>
                      <a:pPr marL="71120" indent="-71120" algn="just">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a:t>
                      </a:r>
                      <a:r>
                        <a:rPr lang="zh-CN" sz="1600" b="1" u="sng" kern="100">
                          <a:solidFill>
                            <a:srgbClr val="002060"/>
                          </a:solidFill>
                          <a:effectLst/>
                          <a:latin typeface="黑体" panose="02010609060101010101" pitchFamily="49" charset="-122"/>
                          <a:ea typeface="黑体" panose="02010609060101010101" pitchFamily="49" charset="-122"/>
                        </a:rPr>
                        <a:t>四个</a:t>
                      </a:r>
                      <a:r>
                        <a:rPr lang="zh-CN" sz="1600" b="1" kern="100">
                          <a:solidFill>
                            <a:srgbClr val="002060"/>
                          </a:solidFill>
                          <a:effectLst/>
                          <a:latin typeface="黑体" panose="02010609060101010101" pitchFamily="49" charset="-122"/>
                          <a:ea typeface="黑体" panose="02010609060101010101" pitchFamily="49" charset="-122"/>
                        </a:rPr>
                        <a:t>考核指标：</a:t>
                      </a:r>
                      <a:r>
                        <a:rPr lang="zh-CN" sz="1600" b="1" u="sng" kern="100">
                          <a:solidFill>
                            <a:srgbClr val="002060"/>
                          </a:solidFill>
                          <a:effectLst/>
                          <a:latin typeface="黑体" panose="02010609060101010101" pitchFamily="49" charset="-122"/>
                          <a:ea typeface="黑体" panose="02010609060101010101" pitchFamily="49" charset="-122"/>
                        </a:rPr>
                        <a:t>效益型</a:t>
                      </a:r>
                      <a:r>
                        <a:rPr lang="zh-CN" sz="1600" b="1" kern="100">
                          <a:solidFill>
                            <a:srgbClr val="002060"/>
                          </a:solidFill>
                          <a:effectLst/>
                          <a:latin typeface="黑体" panose="02010609060101010101" pitchFamily="49" charset="-122"/>
                          <a:ea typeface="黑体" panose="02010609060101010101" pitchFamily="49" charset="-122"/>
                        </a:rPr>
                        <a:t>指标、</a:t>
                      </a:r>
                      <a:r>
                        <a:rPr lang="zh-CN" sz="1600" b="1" u="sng" kern="100">
                          <a:solidFill>
                            <a:srgbClr val="002060"/>
                          </a:solidFill>
                          <a:effectLst/>
                          <a:latin typeface="黑体" panose="02010609060101010101" pitchFamily="49" charset="-122"/>
                          <a:ea typeface="黑体" panose="02010609060101010101" pitchFamily="49" charset="-122"/>
                        </a:rPr>
                        <a:t>效率型</a:t>
                      </a:r>
                      <a:r>
                        <a:rPr lang="zh-CN" sz="1600" b="1" kern="100">
                          <a:solidFill>
                            <a:srgbClr val="002060"/>
                          </a:solidFill>
                          <a:effectLst/>
                          <a:latin typeface="黑体" panose="02010609060101010101" pitchFamily="49" charset="-122"/>
                          <a:ea typeface="黑体" panose="02010609060101010101" pitchFamily="49" charset="-122"/>
                        </a:rPr>
                        <a:t>指标、</a:t>
                      </a:r>
                      <a:r>
                        <a:rPr lang="zh-CN" sz="1600" b="1" u="sng" kern="100">
                          <a:solidFill>
                            <a:srgbClr val="002060"/>
                          </a:solidFill>
                          <a:effectLst/>
                          <a:latin typeface="黑体" panose="02010609060101010101" pitchFamily="49" charset="-122"/>
                          <a:ea typeface="黑体" panose="02010609060101010101" pitchFamily="49" charset="-122"/>
                        </a:rPr>
                        <a:t>递延型</a:t>
                      </a:r>
                      <a:r>
                        <a:rPr lang="zh-CN" sz="1600" b="1" kern="100">
                          <a:solidFill>
                            <a:srgbClr val="002060"/>
                          </a:solidFill>
                          <a:effectLst/>
                          <a:latin typeface="黑体" panose="02010609060101010101" pitchFamily="49" charset="-122"/>
                          <a:ea typeface="黑体" panose="02010609060101010101" pitchFamily="49" charset="-122"/>
                        </a:rPr>
                        <a:t>指标、</a:t>
                      </a:r>
                      <a:r>
                        <a:rPr lang="zh-CN" sz="1600" b="1" u="sng" kern="100">
                          <a:solidFill>
                            <a:srgbClr val="002060"/>
                          </a:solidFill>
                          <a:effectLst/>
                          <a:latin typeface="黑体" panose="02010609060101010101" pitchFamily="49" charset="-122"/>
                          <a:ea typeface="黑体" panose="02010609060101010101" pitchFamily="49" charset="-122"/>
                        </a:rPr>
                        <a:t>风险型</a:t>
                      </a:r>
                      <a:r>
                        <a:rPr lang="zh-CN" sz="1600" b="1" kern="100">
                          <a:solidFill>
                            <a:srgbClr val="002060"/>
                          </a:solidFill>
                          <a:effectLst/>
                          <a:latin typeface="黑体" panose="02010609060101010101" pitchFamily="49" charset="-122"/>
                          <a:ea typeface="黑体" panose="02010609060101010101" pitchFamily="49" charset="-122"/>
                        </a:rPr>
                        <a:t>指标</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3771697662"/>
                  </a:ext>
                </a:extLst>
              </a:tr>
              <a:tr h="917490">
                <a:tc>
                  <a:txBody>
                    <a:bodyPr/>
                    <a:lstStyle/>
                    <a:p>
                      <a:pPr indent="266700" algn="ctr">
                        <a:lnSpc>
                          <a:spcPct val="150000"/>
                        </a:lnSpc>
                        <a:spcAft>
                          <a:spcPts val="0"/>
                        </a:spcAft>
                      </a:pPr>
                      <a:r>
                        <a:rPr lang="zh-CN" sz="1600" b="1" u="sng" kern="100">
                          <a:solidFill>
                            <a:srgbClr val="002060"/>
                          </a:solidFill>
                          <a:effectLst/>
                          <a:latin typeface="黑体" panose="02010609060101010101" pitchFamily="49" charset="-122"/>
                          <a:ea typeface="黑体" panose="02010609060101010101" pitchFamily="49" charset="-122"/>
                        </a:rPr>
                        <a:t>跨部门团队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nchor="ctr"/>
                </a:tc>
                <a:tc>
                  <a:txBody>
                    <a:bodyPr/>
                    <a:lstStyle/>
                    <a:p>
                      <a:pPr indent="266700" algn="l">
                        <a:lnSpc>
                          <a:spcPct val="150000"/>
                        </a:lnSpc>
                        <a:spcAft>
                          <a:spcPts val="0"/>
                        </a:spcAft>
                      </a:pPr>
                      <a:r>
                        <a:rPr lang="zh-CN" altLang="en-US" sz="1600" b="1" u="sng" kern="100" dirty="0">
                          <a:solidFill>
                            <a:srgbClr val="002060"/>
                          </a:solidFill>
                          <a:effectLst/>
                          <a:latin typeface="黑体" panose="02010609060101010101" pitchFamily="49" charset="-122"/>
                          <a:ea typeface="黑体" panose="02010609060101010101" pitchFamily="49" charset="-122"/>
                        </a:rPr>
                        <a:t>（</a:t>
                      </a:r>
                      <a:r>
                        <a:rPr lang="en-US" altLang="zh-CN" sz="1600" b="1" u="sng" kern="100" dirty="0">
                          <a:solidFill>
                            <a:srgbClr val="002060"/>
                          </a:solidFill>
                          <a:effectLst/>
                          <a:latin typeface="黑体" panose="02010609060101010101" pitchFamily="49" charset="-122"/>
                          <a:ea typeface="黑体" panose="02010609060101010101" pitchFamily="49" charset="-122"/>
                        </a:rPr>
                        <a:t>1</a:t>
                      </a:r>
                      <a:r>
                        <a:rPr lang="zh-CN" altLang="en-US" sz="1600" b="1" u="sng"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关键：做好标准化工作，即“四化。具体：（目标</a:t>
                      </a:r>
                      <a:r>
                        <a:rPr lang="en-US" sz="1600" b="1" u="sng" kern="100" dirty="0">
                          <a:solidFill>
                            <a:srgbClr val="002060"/>
                          </a:solidFill>
                          <a:effectLst/>
                          <a:latin typeface="黑体" panose="02010609060101010101" pitchFamily="49" charset="-122"/>
                          <a:ea typeface="黑体" panose="02010609060101010101" pitchFamily="49" charset="-122"/>
                        </a:rPr>
                        <a:t> + </a:t>
                      </a:r>
                      <a:r>
                        <a:rPr lang="zh-CN" sz="1600" b="1" u="sng" kern="100" dirty="0">
                          <a:solidFill>
                            <a:srgbClr val="002060"/>
                          </a:solidFill>
                          <a:effectLst/>
                          <a:latin typeface="黑体" panose="02010609060101010101" pitchFamily="49" charset="-122"/>
                          <a:ea typeface="黑体" panose="02010609060101010101" pitchFamily="49" charset="-122"/>
                        </a:rPr>
                        <a:t>考核程序</a:t>
                      </a:r>
                      <a:r>
                        <a:rPr lang="en-US" sz="1600" b="1" u="sng" kern="100" dirty="0">
                          <a:solidFill>
                            <a:srgbClr val="002060"/>
                          </a:solidFill>
                          <a:effectLst/>
                          <a:latin typeface="黑体" panose="02010609060101010101" pitchFamily="49" charset="-122"/>
                          <a:ea typeface="黑体" panose="02010609060101010101" pitchFamily="49" charset="-122"/>
                        </a:rPr>
                        <a:t> + </a:t>
                      </a:r>
                      <a:r>
                        <a:rPr lang="zh-CN" sz="1600" b="1" u="sng" kern="100" dirty="0">
                          <a:solidFill>
                            <a:srgbClr val="002060"/>
                          </a:solidFill>
                          <a:effectLst/>
                          <a:latin typeface="黑体" panose="02010609060101010101" pitchFamily="49" charset="-122"/>
                          <a:ea typeface="黑体" panose="02010609060101010101" pitchFamily="49" charset="-122"/>
                        </a:rPr>
                        <a:t>组织</a:t>
                      </a:r>
                      <a:r>
                        <a:rPr lang="en-US" sz="1600" b="1" u="sng" kern="100" dirty="0">
                          <a:solidFill>
                            <a:srgbClr val="002060"/>
                          </a:solidFill>
                          <a:effectLst/>
                          <a:latin typeface="黑体" panose="02010609060101010101" pitchFamily="49" charset="-122"/>
                          <a:ea typeface="黑体" panose="02010609060101010101" pitchFamily="49" charset="-122"/>
                        </a:rPr>
                        <a:t> + </a:t>
                      </a:r>
                      <a:r>
                        <a:rPr lang="zh-CN" sz="1600" b="1" u="sng" kern="100" dirty="0">
                          <a:solidFill>
                            <a:srgbClr val="002060"/>
                          </a:solidFill>
                          <a:effectLst/>
                          <a:latin typeface="黑体" panose="02010609060101010101" pitchFamily="49" charset="-122"/>
                          <a:ea typeface="黑体" panose="02010609060101010101" pitchFamily="49" charset="-122"/>
                        </a:rPr>
                        <a:t>方法手段）标准化。</a:t>
                      </a:r>
                      <a:endParaRPr lang="zh-CN" sz="1600" b="1" kern="100" dirty="0">
                        <a:solidFill>
                          <a:srgbClr val="002060"/>
                        </a:solidFill>
                        <a:effectLst/>
                        <a:latin typeface="黑体" panose="02010609060101010101" pitchFamily="49" charset="-122"/>
                        <a:ea typeface="黑体" panose="02010609060101010101" pitchFamily="49" charset="-122"/>
                      </a:endParaRPr>
                    </a:p>
                    <a:p>
                      <a:pPr marL="420370" indent="-420370" algn="just">
                        <a:lnSpc>
                          <a:spcPct val="150000"/>
                        </a:lnSpc>
                        <a:spcAft>
                          <a:spcPts val="0"/>
                        </a:spcAft>
                      </a:pPr>
                      <a:r>
                        <a:rPr lang="zh-CN" altLang="en-US" sz="1600" b="1" u="none" kern="100" dirty="0">
                          <a:solidFill>
                            <a:srgbClr val="002060"/>
                          </a:solidFill>
                          <a:effectLst/>
                          <a:latin typeface="黑体" panose="02010609060101010101" pitchFamily="49" charset="-122"/>
                          <a:ea typeface="黑体" panose="02010609060101010101" pitchFamily="49" charset="-122"/>
                        </a:rPr>
                        <a:t>   </a:t>
                      </a:r>
                      <a:r>
                        <a:rPr lang="zh-CN" altLang="en-US" sz="1600" b="1" u="sng" kern="100" dirty="0">
                          <a:solidFill>
                            <a:srgbClr val="002060"/>
                          </a:solidFill>
                          <a:effectLst/>
                          <a:latin typeface="黑体" panose="02010609060101010101" pitchFamily="49" charset="-122"/>
                          <a:ea typeface="黑体" panose="02010609060101010101" pitchFamily="49" charset="-122"/>
                        </a:rPr>
                        <a:t>（</a:t>
                      </a:r>
                      <a:r>
                        <a:rPr lang="en-US" altLang="zh-CN" sz="1600" b="1" u="sng" kern="100" dirty="0">
                          <a:solidFill>
                            <a:srgbClr val="002060"/>
                          </a:solidFill>
                          <a:effectLst/>
                          <a:latin typeface="黑体" panose="02010609060101010101" pitchFamily="49" charset="-122"/>
                          <a:ea typeface="黑体" panose="02010609060101010101" pitchFamily="49" charset="-122"/>
                        </a:rPr>
                        <a:t>2</a:t>
                      </a:r>
                      <a:r>
                        <a:rPr lang="zh-CN" altLang="en-US" sz="1600" b="1" u="sng"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考核目标</a:t>
                      </a:r>
                      <a:r>
                        <a:rPr lang="zh-CN" sz="1600" b="1" kern="100" dirty="0">
                          <a:solidFill>
                            <a:srgbClr val="002060"/>
                          </a:solidFill>
                          <a:effectLst/>
                          <a:latin typeface="黑体" panose="02010609060101010101" pitchFamily="49" charset="-122"/>
                          <a:ea typeface="黑体" panose="02010609060101010101" pitchFamily="49" charset="-122"/>
                        </a:rPr>
                        <a:t>：团队目标实现</a:t>
                      </a:r>
                      <a:r>
                        <a:rPr lang="zh-CN" sz="1600" b="1" u="sng" kern="100" dirty="0">
                          <a:solidFill>
                            <a:srgbClr val="002060"/>
                          </a:solidFill>
                          <a:effectLst/>
                          <a:latin typeface="黑体" panose="02010609060101010101" pitchFamily="49" charset="-122"/>
                          <a:ea typeface="黑体" panose="02010609060101010101" pitchFamily="49" charset="-122"/>
                        </a:rPr>
                        <a:t>程度</a:t>
                      </a:r>
                      <a:r>
                        <a:rPr lang="zh-CN" sz="1600" b="1" kern="100" dirty="0">
                          <a:solidFill>
                            <a:srgbClr val="002060"/>
                          </a:solidFill>
                          <a:effectLst/>
                          <a:latin typeface="黑体" panose="02010609060101010101" pitchFamily="49" charset="-122"/>
                          <a:ea typeface="黑体" panose="02010609060101010101" pitchFamily="49" charset="-122"/>
                        </a:rPr>
                        <a:t>，目标的实现</a:t>
                      </a:r>
                      <a:r>
                        <a:rPr lang="zh-CN" sz="1600" b="1" u="sng" kern="100" dirty="0">
                          <a:solidFill>
                            <a:srgbClr val="002060"/>
                          </a:solidFill>
                          <a:effectLst/>
                          <a:latin typeface="黑体" panose="02010609060101010101" pitchFamily="49" charset="-122"/>
                          <a:ea typeface="黑体" panose="02010609060101010101" pitchFamily="49" charset="-122"/>
                        </a:rPr>
                        <a:t>进展</a:t>
                      </a:r>
                      <a:r>
                        <a:rPr lang="zh-CN" sz="1600" b="1" kern="100" dirty="0">
                          <a:solidFill>
                            <a:srgbClr val="002060"/>
                          </a:solidFill>
                          <a:effectLst/>
                          <a:latin typeface="黑体" panose="02010609060101010101" pitchFamily="49" charset="-122"/>
                          <a:ea typeface="黑体" panose="02010609060101010101" pitchFamily="49" charset="-122"/>
                        </a:rPr>
                        <a:t>，目标的</a:t>
                      </a:r>
                      <a:r>
                        <a:rPr lang="zh-CN" sz="1600" b="1" u="sng" kern="100" dirty="0">
                          <a:solidFill>
                            <a:srgbClr val="002060"/>
                          </a:solidFill>
                          <a:effectLst/>
                          <a:latin typeface="黑体" panose="02010609060101010101" pitchFamily="49" charset="-122"/>
                          <a:ea typeface="黑体" panose="02010609060101010101" pitchFamily="49" charset="-122"/>
                        </a:rPr>
                        <a:t>难度</a:t>
                      </a:r>
                      <a:r>
                        <a:rPr lang="zh-CN" sz="1600" b="1" kern="100" dirty="0">
                          <a:solidFill>
                            <a:srgbClr val="002060"/>
                          </a:solidFill>
                          <a:effectLst/>
                          <a:latin typeface="黑体" panose="02010609060101010101" pitchFamily="49" charset="-122"/>
                          <a:ea typeface="黑体" panose="02010609060101010101" pitchFamily="49" charset="-122"/>
                        </a:rPr>
                        <a:t>，实施</a:t>
                      </a:r>
                      <a:r>
                        <a:rPr lang="zh-CN" sz="1600" b="1" u="sng" kern="100" dirty="0">
                          <a:solidFill>
                            <a:srgbClr val="002060"/>
                          </a:solidFill>
                          <a:effectLst/>
                          <a:latin typeface="黑体" panose="02010609060101010101" pitchFamily="49" charset="-122"/>
                          <a:ea typeface="黑体" panose="02010609060101010101" pitchFamily="49" charset="-122"/>
                        </a:rPr>
                        <a:t>手段、工作态度</a:t>
                      </a:r>
                      <a:r>
                        <a:rPr lang="zh-CN" sz="1600" b="1" kern="10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4394" marR="64394" marT="0" marB="0"/>
                </a:tc>
                <a:extLst>
                  <a:ext uri="{0D108BD9-81ED-4DB2-BD59-A6C34878D82A}">
                    <a16:rowId xmlns:a16="http://schemas.microsoft.com/office/drawing/2014/main" val="679017370"/>
                  </a:ext>
                </a:extLst>
              </a:tr>
            </a:tbl>
          </a:graphicData>
        </a:graphic>
      </p:graphicFrame>
    </p:spTree>
    <p:extLst>
      <p:ext uri="{BB962C8B-B14F-4D97-AF65-F5344CB8AC3E}">
        <p14:creationId xmlns:p14="http://schemas.microsoft.com/office/powerpoint/2010/main" val="2954937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612C42B7-F85A-4C04-BE6D-4178735B9718}"/>
              </a:ext>
            </a:extLst>
          </p:cNvPr>
          <p:cNvSpPr/>
          <p:nvPr/>
        </p:nvSpPr>
        <p:spPr>
          <a:xfrm>
            <a:off x="765428" y="523806"/>
            <a:ext cx="3361818"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国际人力资源的绩效考核</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9003A6E3-A70A-4B19-B1BA-3DDA28E6CCFC}"/>
              </a:ext>
            </a:extLst>
          </p:cNvPr>
          <p:cNvGraphicFramePr>
            <a:graphicFrameLocks noGrp="1"/>
          </p:cNvGraphicFramePr>
          <p:nvPr>
            <p:extLst>
              <p:ext uri="{D42A27DB-BD31-4B8C-83A1-F6EECF244321}">
                <p14:modId xmlns:p14="http://schemas.microsoft.com/office/powerpoint/2010/main" val="1493760461"/>
              </p:ext>
            </p:extLst>
          </p:nvPr>
        </p:nvGraphicFramePr>
        <p:xfrm>
          <a:off x="852729" y="1019741"/>
          <a:ext cx="10518685" cy="2751710"/>
        </p:xfrm>
        <a:graphic>
          <a:graphicData uri="http://schemas.openxmlformats.org/drawingml/2006/table">
            <a:tbl>
              <a:tblPr>
                <a:tableStyleId>{5C22544A-7EE6-4342-B048-85BDC9FD1C3A}</a:tableStyleId>
              </a:tblPr>
              <a:tblGrid>
                <a:gridCol w="1633019">
                  <a:extLst>
                    <a:ext uri="{9D8B030D-6E8A-4147-A177-3AD203B41FA5}">
                      <a16:colId xmlns:a16="http://schemas.microsoft.com/office/drawing/2014/main" val="3345554891"/>
                    </a:ext>
                  </a:extLst>
                </a:gridCol>
                <a:gridCol w="8885666">
                  <a:extLst>
                    <a:ext uri="{9D8B030D-6E8A-4147-A177-3AD203B41FA5}">
                      <a16:colId xmlns:a16="http://schemas.microsoft.com/office/drawing/2014/main" val="4039955810"/>
                    </a:ext>
                  </a:extLst>
                </a:gridCol>
              </a:tblGrid>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面临挑战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各个国家的文化背景和工作环境的巨大差异加大了绩效考核的难度</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“异地管理”增大了绩效考核的困难</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90660110"/>
                  </a:ext>
                </a:extLst>
              </a:tr>
              <a:tr h="1652905">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特点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indent="26670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从目标看，不但关注业绩，而且突出战略方向，强调企业的长远发展</a:t>
                      </a:r>
                      <a:r>
                        <a:rPr lang="zh-CN" sz="1800" b="1" kern="100" dirty="0">
                          <a:solidFill>
                            <a:srgbClr val="002060"/>
                          </a:solidFill>
                          <a:effectLst/>
                          <a:latin typeface="黑体" panose="02010609060101010101" pitchFamily="49" charset="-122"/>
                          <a:ea typeface="黑体" panose="02010609060101010101" pitchFamily="49" charset="-122"/>
                        </a:rPr>
                        <a:t>；</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从目的看，除了为员工薪酬调整和晋升提供依据外，还加入了新因素</a:t>
                      </a:r>
                      <a:r>
                        <a:rPr lang="zh-CN" sz="1800" b="1" kern="100" dirty="0">
                          <a:solidFill>
                            <a:srgbClr val="002060"/>
                          </a:solidFill>
                          <a:effectLst/>
                          <a:latin typeface="黑体" panose="02010609060101010101" pitchFamily="49" charset="-122"/>
                          <a:ea typeface="黑体" panose="02010609060101010101" pitchFamily="49" charset="-122"/>
                        </a:rPr>
                        <a:t>；</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kern="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从侧重点看，绩效考核</a:t>
                      </a:r>
                      <a:r>
                        <a:rPr lang="zh-CN" sz="1800" b="1" u="sng" kern="100" dirty="0">
                          <a:solidFill>
                            <a:srgbClr val="002060"/>
                          </a:solidFill>
                          <a:effectLst/>
                          <a:highlight>
                            <a:srgbClr val="FFFF00"/>
                          </a:highlight>
                          <a:latin typeface="黑体" panose="02010609060101010101" pitchFamily="49" charset="-122"/>
                          <a:ea typeface="黑体" panose="02010609060101010101" pitchFamily="49" charset="-122"/>
                        </a:rPr>
                        <a:t>更倾向于结果</a:t>
                      </a:r>
                      <a:r>
                        <a:rPr lang="zh-CN" sz="1800" b="1" u="sng" kern="100" dirty="0">
                          <a:solidFill>
                            <a:srgbClr val="002060"/>
                          </a:solidFill>
                          <a:effectLst/>
                          <a:latin typeface="黑体" panose="02010609060101010101" pitchFamily="49" charset="-122"/>
                          <a:ea typeface="黑体" panose="02010609060101010101" pitchFamily="49" charset="-122"/>
                        </a:rPr>
                        <a:t>而不是员工特征</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(4)</a:t>
                      </a:r>
                      <a:r>
                        <a:rPr lang="zh-CN" sz="1800" b="1" u="sng" kern="100" dirty="0">
                          <a:solidFill>
                            <a:srgbClr val="002060"/>
                          </a:solidFill>
                          <a:effectLst/>
                          <a:latin typeface="黑体" panose="02010609060101010101" pitchFamily="49" charset="-122"/>
                          <a:ea typeface="黑体" panose="02010609060101010101" pitchFamily="49" charset="-122"/>
                        </a:rPr>
                        <a:t>从操作过程看</a:t>
                      </a:r>
                      <a:r>
                        <a:rPr lang="zh-CN" sz="1800" b="1" kern="100" dirty="0">
                          <a:solidFill>
                            <a:srgbClr val="002060"/>
                          </a:solidFill>
                          <a:effectLst/>
                          <a:latin typeface="黑体" panose="02010609060101010101" pitchFamily="49" charset="-122"/>
                          <a:ea typeface="黑体" panose="02010609060101010101" pitchFamily="49" charset="-122"/>
                        </a:rPr>
                        <a:t>，其具体实施步骤与传统的绩效考核基本相同，只是在绩效的评价与反馈的过程中，比传统的考核</a:t>
                      </a:r>
                      <a:r>
                        <a:rPr lang="zh-CN" sz="1800" b="1" u="sng" kern="100" dirty="0">
                          <a:solidFill>
                            <a:srgbClr val="002060"/>
                          </a:solidFill>
                          <a:effectLst/>
                          <a:highlight>
                            <a:srgbClr val="FFFF00"/>
                          </a:highlight>
                          <a:latin typeface="黑体" panose="02010609060101010101" pitchFamily="49" charset="-122"/>
                          <a:ea typeface="黑体" panose="02010609060101010101" pitchFamily="49" charset="-122"/>
                        </a:rPr>
                        <a:t>更加注重管理者和员工的沟通</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51962826"/>
                  </a:ext>
                </a:extLst>
              </a:tr>
            </a:tbl>
          </a:graphicData>
        </a:graphic>
      </p:graphicFrame>
    </p:spTree>
    <p:extLst>
      <p:ext uri="{BB962C8B-B14F-4D97-AF65-F5344CB8AC3E}">
        <p14:creationId xmlns:p14="http://schemas.microsoft.com/office/powerpoint/2010/main" val="569941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DFF58FBE-DFFF-4055-81EC-18ECF80D73C6}"/>
              </a:ext>
            </a:extLst>
          </p:cNvPr>
          <p:cNvSpPr/>
          <p:nvPr/>
        </p:nvSpPr>
        <p:spPr>
          <a:xfrm>
            <a:off x="2986174" y="2561098"/>
            <a:ext cx="4982454" cy="1107996"/>
          </a:xfrm>
          <a:prstGeom prst="rect">
            <a:avLst/>
          </a:prstGeom>
        </p:spPr>
        <p:txBody>
          <a:bodyPr wrap="none">
            <a:spAutoFit/>
          </a:bodyPr>
          <a:lstStyle/>
          <a:p>
            <a:pPr indent="266700" algn="just">
              <a:lnSpc>
                <a:spcPct val="150000"/>
              </a:lnSpc>
              <a:spcAft>
                <a:spcPts val="0"/>
              </a:spcAft>
            </a:pPr>
            <a:r>
              <a:rPr lang="zh-CN" altLang="en-US" sz="4400" b="1" kern="100" dirty="0">
                <a:solidFill>
                  <a:srgbClr val="002060"/>
                </a:solidFill>
                <a:effectLst/>
                <a:latin typeface="黑体" pitchFamily="49" charset="-122"/>
                <a:ea typeface="黑体" pitchFamily="49" charset="-122"/>
                <a:cs typeface="Times New Roman" panose="02020603050405020304" pitchFamily="18" charset="0"/>
              </a:rPr>
              <a:t>第八章</a:t>
            </a:r>
            <a:r>
              <a:rPr lang="en-US" altLang="zh-CN" sz="4400" b="1" kern="100" dirty="0">
                <a:solidFill>
                  <a:srgbClr val="002060"/>
                </a:solidFill>
                <a:effectLst/>
                <a:latin typeface="黑体" pitchFamily="49" charset="-122"/>
                <a:ea typeface="黑体" pitchFamily="49" charset="-122"/>
                <a:cs typeface="Times New Roman" panose="02020603050405020304" pitchFamily="18" charset="0"/>
              </a:rPr>
              <a:t>  </a:t>
            </a:r>
            <a:r>
              <a:rPr lang="zh-CN" altLang="en-US" sz="4400" b="1" kern="100" dirty="0">
                <a:solidFill>
                  <a:srgbClr val="002060"/>
                </a:solidFill>
                <a:effectLst/>
                <a:latin typeface="黑体" pitchFamily="49" charset="-122"/>
                <a:ea typeface="黑体" pitchFamily="49" charset="-122"/>
                <a:cs typeface="Times New Roman" panose="02020603050405020304" pitchFamily="18" charset="0"/>
              </a:rPr>
              <a:t>薪酬管理</a:t>
            </a:r>
            <a:endParaRPr lang="zh-CN" altLang="zh-CN" sz="4400" kern="100" dirty="0">
              <a:solidFill>
                <a:srgbClr val="002060"/>
              </a:solidFill>
              <a:effectLst/>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val="3041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0" name="Picture 2" descr="C:\Users\samsung\Desktop\第二部分 导图\图第八章.png"/>
          <p:cNvPicPr>
            <a:picLocks noChangeAspect="1" noChangeArrowheads="1"/>
          </p:cNvPicPr>
          <p:nvPr/>
        </p:nvPicPr>
        <p:blipFill>
          <a:blip r:embed="rId4" cstate="print"/>
          <a:srcRect/>
          <a:stretch>
            <a:fillRect/>
          </a:stretch>
        </p:blipFill>
        <p:spPr bwMode="auto">
          <a:xfrm>
            <a:off x="1066800" y="592666"/>
            <a:ext cx="10227733" cy="5860521"/>
          </a:xfrm>
          <a:prstGeom prst="rect">
            <a:avLst/>
          </a:prstGeom>
          <a:noFill/>
        </p:spPr>
      </p:pic>
    </p:spTree>
    <p:extLst>
      <p:ext uri="{BB962C8B-B14F-4D97-AF65-F5344CB8AC3E}">
        <p14:creationId xmlns:p14="http://schemas.microsoft.com/office/powerpoint/2010/main" val="3041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221DBCC6-8CD5-4AFB-8378-34C8D0387F40}"/>
              </a:ext>
            </a:extLst>
          </p:cNvPr>
          <p:cNvSpPr/>
          <p:nvPr/>
        </p:nvSpPr>
        <p:spPr>
          <a:xfrm>
            <a:off x="820586" y="469582"/>
            <a:ext cx="4483920" cy="507831"/>
          </a:xfrm>
          <a:prstGeom prst="rect">
            <a:avLst/>
          </a:prstGeom>
        </p:spPr>
        <p:txBody>
          <a:bodyPr wrap="none">
            <a:spAutoFit/>
          </a:bodyPr>
          <a:lstStyle/>
          <a:p>
            <a:pPr>
              <a:lnSpc>
                <a:spcPct val="150000"/>
              </a:lnSpc>
            </a:pPr>
            <a:r>
              <a:rPr lang="zh-CN" altLang="en-US"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战略性人力资源管理及其实施过程</a:t>
            </a:r>
            <a:endParaRPr lang="zh-CN" altLang="zh-CN"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6385" name="Rectangle 1"/>
          <p:cNvSpPr>
            <a:spLocks noChangeArrowheads="1"/>
          </p:cNvSpPr>
          <p:nvPr/>
        </p:nvSpPr>
        <p:spPr bwMode="auto">
          <a:xfrm>
            <a:off x="692150" y="885309"/>
            <a:ext cx="40190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Times New Roman" pitchFamily="18" charset="0"/>
                <a:ea typeface="宋体" pitchFamily="2" charset="-122"/>
                <a:cs typeface="Times New Roman" pitchFamily="18" charset="0"/>
              </a:rPr>
              <a:t>1</a:t>
            </a:r>
            <a:r>
              <a:rPr kumimoji="0" lang="zh-CN" altLang="en-US" b="1" i="0" u="sng" strike="noStrike" cap="none" normalizeH="0" baseline="0" dirty="0">
                <a:ln>
                  <a:noFill/>
                </a:ln>
                <a:solidFill>
                  <a:srgbClr val="993300"/>
                </a:solidFill>
                <a:effectLst/>
                <a:latin typeface="Times New Roman" pitchFamily="18" charset="0"/>
                <a:ea typeface="宋体" pitchFamily="2" charset="-122"/>
                <a:cs typeface="Times New Roman" pitchFamily="18" charset="0"/>
              </a:rPr>
              <a:t>．战略人力资源管理的概念及其内涵</a:t>
            </a:r>
            <a:endParaRPr kumimoji="0" lang="zh-CN" altLang="en-US"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aphicFrame>
        <p:nvGraphicFramePr>
          <p:cNvPr id="14" name="表格 13"/>
          <p:cNvGraphicFramePr>
            <a:graphicFrameLocks noGrp="1"/>
          </p:cNvGraphicFramePr>
          <p:nvPr/>
        </p:nvGraphicFramePr>
        <p:xfrm>
          <a:off x="677068" y="1597660"/>
          <a:ext cx="10837863" cy="4268980"/>
        </p:xfrm>
        <a:graphic>
          <a:graphicData uri="http://schemas.openxmlformats.org/drawingml/2006/table">
            <a:tbl>
              <a:tblPr/>
              <a:tblGrid>
                <a:gridCol w="2902676">
                  <a:extLst>
                    <a:ext uri="{9D8B030D-6E8A-4147-A177-3AD203B41FA5}">
                      <a16:colId xmlns:a16="http://schemas.microsoft.com/office/drawing/2014/main" val="20000"/>
                    </a:ext>
                  </a:extLst>
                </a:gridCol>
                <a:gridCol w="7935187">
                  <a:extLst>
                    <a:ext uri="{9D8B030D-6E8A-4147-A177-3AD203B41FA5}">
                      <a16:colId xmlns:a16="http://schemas.microsoft.com/office/drawing/2014/main" val="20001"/>
                    </a:ext>
                  </a:extLst>
                </a:gridCol>
              </a:tblGrid>
              <a:tr h="677333">
                <a:tc>
                  <a:txBody>
                    <a:bodyPr/>
                    <a:lstStyle/>
                    <a:p>
                      <a:pPr algn="l">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战略性人力资源管理</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u="sng" kern="100">
                          <a:solidFill>
                            <a:srgbClr val="002060"/>
                          </a:solidFill>
                          <a:latin typeface="黑体" pitchFamily="49" charset="-122"/>
                          <a:ea typeface="黑体" pitchFamily="49" charset="-122"/>
                          <a:cs typeface="Times New Roman"/>
                        </a:rPr>
                        <a:t>指为了提高一个组织的绩效水平，培育富有创新性和灵活性的组织文化，而将组织的人力资源管理活动同战略目标联系在一起的做法，或为了实现一个组织的目标而实施的有计划的人力资源运用模式以及各种人力资源管理活动。</a:t>
                      </a:r>
                      <a:endParaRPr lang="zh-CN" sz="1800" b="1" kern="100">
                        <a:solidFill>
                          <a:srgbClr val="002060"/>
                        </a:solidFill>
                        <a:latin typeface="黑体" pitchFamily="49" charset="-122"/>
                        <a:ea typeface="黑体" pitchFamily="49"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8667">
                <a:tc>
                  <a:txBody>
                    <a:bodyPr/>
                    <a:lstStyle/>
                    <a:p>
                      <a:pPr algn="l">
                        <a:lnSpc>
                          <a:spcPct val="150000"/>
                        </a:lnSpc>
                        <a:spcAft>
                          <a:spcPts val="0"/>
                        </a:spcAft>
                      </a:pPr>
                      <a:r>
                        <a:rPr lang="en-US" sz="1800" b="1" kern="100">
                          <a:solidFill>
                            <a:srgbClr val="002060"/>
                          </a:solidFill>
                          <a:latin typeface="黑体" pitchFamily="49" charset="-122"/>
                          <a:ea typeface="黑体" pitchFamily="49" charset="-122"/>
                          <a:cs typeface="Times New Roman"/>
                        </a:rPr>
                        <a:t>2. </a:t>
                      </a:r>
                      <a:r>
                        <a:rPr lang="zh-CN" sz="1800" b="1" kern="100">
                          <a:solidFill>
                            <a:srgbClr val="002060"/>
                          </a:solidFill>
                          <a:latin typeface="黑体" pitchFamily="49" charset="-122"/>
                          <a:ea typeface="黑体" pitchFamily="49" charset="-122"/>
                          <a:cs typeface="Times New Roman"/>
                        </a:rPr>
                        <a:t>战略性人力资源管理核心理念</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人力资源管理必须能够帮助组织实现战略，赢得竞争优势</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5333">
                <a:tc>
                  <a:txBody>
                    <a:bodyPr/>
                    <a:lstStyle/>
                    <a:p>
                      <a:pPr algn="l">
                        <a:lnSpc>
                          <a:spcPct val="150000"/>
                        </a:lnSpc>
                        <a:spcAft>
                          <a:spcPts val="0"/>
                        </a:spcAft>
                      </a:pPr>
                      <a:r>
                        <a:rPr lang="en-US" sz="1800" b="1" kern="100">
                          <a:solidFill>
                            <a:srgbClr val="002060"/>
                          </a:solidFill>
                          <a:latin typeface="黑体" pitchFamily="49" charset="-122"/>
                          <a:ea typeface="黑体" pitchFamily="49" charset="-122"/>
                          <a:cs typeface="Times New Roman"/>
                        </a:rPr>
                        <a:t>3.</a:t>
                      </a:r>
                      <a:r>
                        <a:rPr lang="zh-CN" sz="1800" b="1" kern="100">
                          <a:solidFill>
                            <a:srgbClr val="002060"/>
                          </a:solidFill>
                          <a:latin typeface="黑体" pitchFamily="49" charset="-122"/>
                          <a:ea typeface="黑体" pitchFamily="49" charset="-122"/>
                          <a:cs typeface="Times New Roman"/>
                        </a:rPr>
                        <a:t>组织的人力资源管理活动必须具有两方面的一致性</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a:t>
                      </a:r>
                      <a:r>
                        <a:rPr lang="en-US" sz="1800" b="1" kern="100">
                          <a:solidFill>
                            <a:srgbClr val="002060"/>
                          </a:solidFill>
                          <a:latin typeface="黑体" pitchFamily="49" charset="-122"/>
                          <a:ea typeface="黑体" pitchFamily="49" charset="-122"/>
                          <a:cs typeface="Times New Roman"/>
                        </a:rPr>
                        <a:t>1</a:t>
                      </a:r>
                      <a:r>
                        <a:rPr lang="zh-CN" sz="1800" b="1" kern="100">
                          <a:solidFill>
                            <a:srgbClr val="002060"/>
                          </a:solidFill>
                          <a:latin typeface="黑体" pitchFamily="49" charset="-122"/>
                          <a:ea typeface="黑体" pitchFamily="49" charset="-122"/>
                          <a:cs typeface="Times New Roman"/>
                        </a:rPr>
                        <a:t>）人力资源管理战略与外部环境和组织战略之间的一致性，也称外部契合或垂直一致性，它强调组织的人力资源管理必须与组织战略保持完全的一致性；</a:t>
                      </a:r>
                    </a:p>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a:t>
                      </a:r>
                      <a:r>
                        <a:rPr lang="en-US" sz="1800" b="1" kern="100">
                          <a:solidFill>
                            <a:srgbClr val="002060"/>
                          </a:solidFill>
                          <a:latin typeface="黑体" pitchFamily="49" charset="-122"/>
                          <a:ea typeface="黑体" pitchFamily="49" charset="-122"/>
                          <a:cs typeface="Times New Roman"/>
                        </a:rPr>
                        <a:t>2</a:t>
                      </a:r>
                      <a:r>
                        <a:rPr lang="zh-CN" sz="1800" b="1" kern="100">
                          <a:solidFill>
                            <a:srgbClr val="002060"/>
                          </a:solidFill>
                          <a:latin typeface="黑体" pitchFamily="49" charset="-122"/>
                          <a:ea typeface="黑体" pitchFamily="49" charset="-122"/>
                          <a:cs typeface="Times New Roman"/>
                        </a:rPr>
                        <a:t>）人力资源管理职能的内部一致性，也称内部契合或水平一致性，它强调组织内部的各种人力资源管理政策和实践之间必须保持高度的一致性，相互之间形成一种良性的匹配，互动关系。</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333">
                <a:tc>
                  <a:txBody>
                    <a:bodyPr/>
                    <a:lstStyle/>
                    <a:p>
                      <a:pPr algn="l">
                        <a:lnSpc>
                          <a:spcPct val="150000"/>
                        </a:lnSpc>
                        <a:spcAft>
                          <a:spcPts val="0"/>
                        </a:spcAft>
                      </a:pPr>
                      <a:r>
                        <a:rPr lang="en-US" altLang="zh-CN" sz="1800" b="1" kern="100" dirty="0">
                          <a:solidFill>
                            <a:srgbClr val="002060"/>
                          </a:solidFill>
                          <a:latin typeface="黑体" pitchFamily="49" charset="-122"/>
                          <a:ea typeface="黑体" pitchFamily="49" charset="-122"/>
                          <a:cs typeface="Times New Roman"/>
                        </a:rPr>
                        <a:t>4.</a:t>
                      </a:r>
                      <a:r>
                        <a:rPr lang="zh-CN" sz="1800" b="1" kern="100" dirty="0">
                          <a:solidFill>
                            <a:srgbClr val="002060"/>
                          </a:solidFill>
                          <a:latin typeface="黑体" pitchFamily="49" charset="-122"/>
                          <a:ea typeface="黑体" pitchFamily="49" charset="-122"/>
                          <a:cs typeface="Times New Roman"/>
                        </a:rPr>
                        <a:t>人力资本</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人力资本是获取竞争优势的主要资源</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CF4F8BA7-B132-49A0-BEBC-BE540CD0808C}"/>
              </a:ext>
            </a:extLst>
          </p:cNvPr>
          <p:cNvSpPr/>
          <p:nvPr/>
        </p:nvSpPr>
        <p:spPr>
          <a:xfrm>
            <a:off x="980704" y="487359"/>
            <a:ext cx="4639412"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1</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适用于企业不同发展战略下的薪酬管理</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58226C1B-F7F2-4247-BA0E-994FA152860E}"/>
              </a:ext>
            </a:extLst>
          </p:cNvPr>
          <p:cNvGraphicFramePr>
            <a:graphicFrameLocks noGrp="1"/>
          </p:cNvGraphicFramePr>
          <p:nvPr>
            <p:extLst>
              <p:ext uri="{D42A27DB-BD31-4B8C-83A1-F6EECF244321}">
                <p14:modId xmlns:p14="http://schemas.microsoft.com/office/powerpoint/2010/main" val="4178786421"/>
              </p:ext>
            </p:extLst>
          </p:nvPr>
        </p:nvGraphicFramePr>
        <p:xfrm>
          <a:off x="691363" y="984222"/>
          <a:ext cx="10982773" cy="5091940"/>
        </p:xfrm>
        <a:graphic>
          <a:graphicData uri="http://schemas.openxmlformats.org/drawingml/2006/table">
            <a:tbl>
              <a:tblPr>
                <a:tableStyleId>{5C22544A-7EE6-4342-B048-85BDC9FD1C3A}</a:tableStyleId>
              </a:tblPr>
              <a:tblGrid>
                <a:gridCol w="1973056">
                  <a:extLst>
                    <a:ext uri="{9D8B030D-6E8A-4147-A177-3AD203B41FA5}">
                      <a16:colId xmlns:a16="http://schemas.microsoft.com/office/drawing/2014/main" val="719660707"/>
                    </a:ext>
                  </a:extLst>
                </a:gridCol>
                <a:gridCol w="9009717">
                  <a:extLst>
                    <a:ext uri="{9D8B030D-6E8A-4147-A177-3AD203B41FA5}">
                      <a16:colId xmlns:a16="http://schemas.microsoft.com/office/drawing/2014/main" val="363565201"/>
                    </a:ext>
                  </a:extLst>
                </a:gridCol>
              </a:tblGrid>
              <a:tr h="0">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不同发展战略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具体说明</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377612200"/>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成长战略</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内容：关注市场开发、产品开发、创新等</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类型：内部成长战略和外部成长战略</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指导思想：企业与员工共担风险、共享收益</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(4)</a:t>
                      </a:r>
                      <a:r>
                        <a:rPr lang="zh-CN" sz="1800" b="1" u="sng" kern="100" dirty="0">
                          <a:solidFill>
                            <a:srgbClr val="002060"/>
                          </a:solidFill>
                          <a:effectLst/>
                          <a:latin typeface="黑体" panose="02010609060101010101" pitchFamily="49" charset="-122"/>
                          <a:ea typeface="黑体" panose="02010609060101010101" pitchFamily="49" charset="-122"/>
                        </a:rPr>
                        <a:t>薪酬方案：短期内提供相对低的基本薪酬，</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l">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             </a:t>
                      </a:r>
                      <a:r>
                        <a:rPr lang="zh-CN" sz="1800" b="1" u="sng" kern="100" dirty="0">
                          <a:solidFill>
                            <a:srgbClr val="002060"/>
                          </a:solidFill>
                          <a:effectLst/>
                          <a:latin typeface="黑体" panose="02010609060101010101" pitchFamily="49" charset="-122"/>
                          <a:ea typeface="黑体" panose="02010609060101010101" pitchFamily="49" charset="-122"/>
                        </a:rPr>
                        <a:t>长期施行奖金或股票选择权等计划。</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201268045"/>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稳定战略或集中战略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强调市场份额或运营成本</a:t>
                      </a:r>
                      <a:endParaRPr lang="en-US" altLang="zh-CN" sz="1800" b="1" u="none"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薪酬决策的集中度比较高，薪酬的确定基础主要是员工从事的职位本身</a:t>
                      </a:r>
                      <a:r>
                        <a:rPr lang="zh-CN" sz="1800" b="1" kern="100" dirty="0">
                          <a:solidFill>
                            <a:srgbClr val="002060"/>
                          </a:solidFill>
                          <a:effectLst/>
                          <a:latin typeface="黑体" panose="02010609060101010101" pitchFamily="49" charset="-122"/>
                          <a:ea typeface="黑体" panose="02010609060101010101" pitchFamily="49" charset="-122"/>
                        </a:rPr>
                        <a:t>。</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薪酬结构：基本薪酬和福利所占的比重较大</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(4)</a:t>
                      </a:r>
                      <a:r>
                        <a:rPr lang="zh-CN" sz="1800" b="1" u="sng" kern="100" dirty="0">
                          <a:solidFill>
                            <a:srgbClr val="002060"/>
                          </a:solidFill>
                          <a:effectLst/>
                          <a:latin typeface="黑体" panose="02010609060101010101" pitchFamily="49" charset="-122"/>
                          <a:ea typeface="黑体" panose="02010609060101010101" pitchFamily="49" charset="-122"/>
                        </a:rPr>
                        <a:t>薪酬水平：一般采取市场跟随或略高于市场水平的薪酬，长期内不会太大增长。</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320527247"/>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收缩战略或精简战略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指导思想：将企业经营业绩与员工收入挂钩</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薪酬结构：基本薪酬所占比例相对较低</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u="sng"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a:t>
                      </a:r>
                      <a:r>
                        <a:rPr lang="en-US" altLang="zh-CN" sz="1800" b="1" u="sng"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3</a:t>
                      </a:r>
                      <a:r>
                        <a:rPr lang="zh-CN" altLang="en-US" sz="1800" b="1" u="sng"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）尝试实行员工股份所有权计划，</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909472534"/>
                  </a:ext>
                </a:extLst>
              </a:tr>
            </a:tbl>
          </a:graphicData>
        </a:graphic>
      </p:graphicFrame>
    </p:spTree>
    <p:extLst>
      <p:ext uri="{BB962C8B-B14F-4D97-AF65-F5344CB8AC3E}">
        <p14:creationId xmlns:p14="http://schemas.microsoft.com/office/powerpoint/2010/main" val="674527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54288CF-E7AD-4E0F-A993-ACC6B9BFFA6B}"/>
              </a:ext>
            </a:extLst>
          </p:cNvPr>
          <p:cNvSpPr/>
          <p:nvPr/>
        </p:nvSpPr>
        <p:spPr>
          <a:xfrm>
            <a:off x="850213" y="487359"/>
            <a:ext cx="4639412"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适用于企业不同竞争战略下的薪酬管理</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46420616-6E58-44C2-869C-ADDA99563A9A}"/>
              </a:ext>
            </a:extLst>
          </p:cNvPr>
          <p:cNvGraphicFramePr>
            <a:graphicFrameLocks noGrp="1"/>
          </p:cNvGraphicFramePr>
          <p:nvPr>
            <p:extLst>
              <p:ext uri="{D42A27DB-BD31-4B8C-83A1-F6EECF244321}">
                <p14:modId xmlns:p14="http://schemas.microsoft.com/office/powerpoint/2010/main" val="1021571614"/>
              </p:ext>
            </p:extLst>
          </p:nvPr>
        </p:nvGraphicFramePr>
        <p:xfrm>
          <a:off x="958698" y="983294"/>
          <a:ext cx="10412716" cy="5091940"/>
        </p:xfrm>
        <a:graphic>
          <a:graphicData uri="http://schemas.openxmlformats.org/drawingml/2006/table">
            <a:tbl>
              <a:tblPr>
                <a:tableStyleId>{5C22544A-7EE6-4342-B048-85BDC9FD1C3A}</a:tableStyleId>
              </a:tblPr>
              <a:tblGrid>
                <a:gridCol w="2285138">
                  <a:extLst>
                    <a:ext uri="{9D8B030D-6E8A-4147-A177-3AD203B41FA5}">
                      <a16:colId xmlns:a16="http://schemas.microsoft.com/office/drawing/2014/main" val="1384285622"/>
                    </a:ext>
                  </a:extLst>
                </a:gridCol>
                <a:gridCol w="8127578">
                  <a:extLst>
                    <a:ext uri="{9D8B030D-6E8A-4147-A177-3AD203B41FA5}">
                      <a16:colId xmlns:a16="http://schemas.microsoft.com/office/drawing/2014/main" val="2387164416"/>
                    </a:ext>
                  </a:extLst>
                </a:gridCol>
              </a:tblGrid>
              <a:tr h="240665">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不同竞争战略</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具体说明</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590084914"/>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差异化战略   （创新战略）</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279400" indent="-279400" algn="just">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采用创新战略的企业强调</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产品市场上的领袖地位及客户满意度。</a:t>
                      </a:r>
                      <a:endParaRPr lang="zh-CN" sz="1800" b="1"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薪酬体系：非常注重对产品创新、技术创新和新的生产方法给予足够的报酬或奖励</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marL="349250" indent="-349250" algn="just">
                        <a:lnSpc>
                          <a:spcPct val="150000"/>
                        </a:lnSpc>
                        <a:spcAft>
                          <a:spcPts val="0"/>
                        </a:spcAft>
                      </a:pP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sz="1800" b="1" u="sng" kern="100" dirty="0">
                          <a:solidFill>
                            <a:srgbClr val="002060"/>
                          </a:solidFill>
                          <a:effectLst/>
                          <a:latin typeface="黑体" panose="02010609060101010101" pitchFamily="49" charset="-122"/>
                          <a:ea typeface="黑体" panose="02010609060101010101" pitchFamily="49" charset="-122"/>
                        </a:rPr>
                        <a:t>基本报酬：以劳动力市场通行水平为准且略高于市场水平</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042513126"/>
                  </a:ext>
                </a:extLst>
              </a:tr>
              <a:tr h="0">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成本领先战略</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）追求：效率最大化、成本最小化</a:t>
                      </a: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薪酬水平：比竞争对手的薪酬相对较低</a:t>
                      </a:r>
                      <a:endParaRPr lang="zh-CN" sz="18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薪酬结构：奖金所占的比例相对较大</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193427239"/>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市场集中</a:t>
                      </a:r>
                      <a:r>
                        <a:rPr lang="zh-CN" sz="1800" b="1" kern="100" dirty="0">
                          <a:solidFill>
                            <a:srgbClr val="002060"/>
                          </a:solidFill>
                          <a:effectLst/>
                          <a:latin typeface="黑体" panose="02010609060101010101" pitchFamily="49" charset="-122"/>
                          <a:ea typeface="黑体" panose="02010609060101010101" pitchFamily="49" charset="-122"/>
                        </a:rPr>
                        <a:t>战略</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把自己的产品或服务重点放在某一地区或某些特定客户上</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）以提高客户服务质量、服务效率等来赢得竞争优势</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）强调客户满意度</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薪酬体系</a:t>
                      </a:r>
                      <a:r>
                        <a:rPr lang="zh-CN" sz="1800" b="1" kern="100" dirty="0">
                          <a:solidFill>
                            <a:srgbClr val="002060"/>
                          </a:solidFill>
                          <a:effectLst/>
                          <a:latin typeface="黑体" panose="02010609060101010101" pitchFamily="49" charset="-122"/>
                          <a:ea typeface="黑体" panose="02010609060101010101" pitchFamily="49" charset="-122"/>
                        </a:rPr>
                        <a:t>：根据员工向客户提供服务的</a:t>
                      </a:r>
                      <a:r>
                        <a:rPr lang="zh-CN" sz="1800" b="1" u="sng" kern="100" dirty="0">
                          <a:solidFill>
                            <a:srgbClr val="002060"/>
                          </a:solidFill>
                          <a:effectLst/>
                          <a:latin typeface="黑体" panose="02010609060101010101" pitchFamily="49" charset="-122"/>
                          <a:ea typeface="黑体" panose="02010609060101010101" pitchFamily="49" charset="-122"/>
                        </a:rPr>
                        <a:t>数量与质量来支付薪酬</a:t>
                      </a:r>
                      <a:r>
                        <a:rPr lang="zh-CN" sz="1800" b="1" kern="100" dirty="0">
                          <a:solidFill>
                            <a:srgbClr val="002060"/>
                          </a:solidFill>
                          <a:effectLst/>
                          <a:latin typeface="黑体" panose="02010609060101010101" pitchFamily="49" charset="-122"/>
                          <a:ea typeface="黑体" panose="02010609060101010101" pitchFamily="49" charset="-122"/>
                        </a:rPr>
                        <a:t>，或根据客户对员工及员工群体所提供</a:t>
                      </a:r>
                      <a:r>
                        <a:rPr lang="zh-CN" sz="1800" b="1" u="sng" kern="100" dirty="0">
                          <a:solidFill>
                            <a:srgbClr val="002060"/>
                          </a:solidFill>
                          <a:effectLst/>
                          <a:latin typeface="黑体" panose="02010609060101010101" pitchFamily="49" charset="-122"/>
                          <a:ea typeface="黑体" panose="02010609060101010101" pitchFamily="49" charset="-122"/>
                        </a:rPr>
                        <a:t>服务的评价来支付奖金。</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092760474"/>
                  </a:ext>
                </a:extLst>
              </a:tr>
            </a:tbl>
          </a:graphicData>
        </a:graphic>
      </p:graphicFrame>
    </p:spTree>
    <p:extLst>
      <p:ext uri="{BB962C8B-B14F-4D97-AF65-F5344CB8AC3E}">
        <p14:creationId xmlns:p14="http://schemas.microsoft.com/office/powerpoint/2010/main" val="2645044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54288CF-E7AD-4E0F-A993-ACC6B9BFFA6B}"/>
              </a:ext>
            </a:extLst>
          </p:cNvPr>
          <p:cNvSpPr/>
          <p:nvPr/>
        </p:nvSpPr>
        <p:spPr>
          <a:xfrm>
            <a:off x="820586" y="496111"/>
            <a:ext cx="2082621"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3</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全面薪酬战略</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46420616-6E58-44C2-869C-ADDA99563A9A}"/>
              </a:ext>
            </a:extLst>
          </p:cNvPr>
          <p:cNvGraphicFramePr>
            <a:graphicFrameLocks noGrp="1"/>
          </p:cNvGraphicFramePr>
          <p:nvPr>
            <p:extLst>
              <p:ext uri="{D42A27DB-BD31-4B8C-83A1-F6EECF244321}">
                <p14:modId xmlns:p14="http://schemas.microsoft.com/office/powerpoint/2010/main" val="664196533"/>
              </p:ext>
            </p:extLst>
          </p:nvPr>
        </p:nvGraphicFramePr>
        <p:xfrm>
          <a:off x="483870" y="992046"/>
          <a:ext cx="11259492" cy="5914900"/>
        </p:xfrm>
        <a:graphic>
          <a:graphicData uri="http://schemas.openxmlformats.org/drawingml/2006/table">
            <a:tbl>
              <a:tblPr>
                <a:tableStyleId>{5C22544A-7EE6-4342-B048-85BDC9FD1C3A}</a:tableStyleId>
              </a:tblPr>
              <a:tblGrid>
                <a:gridCol w="1918511">
                  <a:extLst>
                    <a:ext uri="{9D8B030D-6E8A-4147-A177-3AD203B41FA5}">
                      <a16:colId xmlns:a16="http://schemas.microsoft.com/office/drawing/2014/main" val="1384285622"/>
                    </a:ext>
                  </a:extLst>
                </a:gridCol>
                <a:gridCol w="9340981">
                  <a:extLst>
                    <a:ext uri="{9D8B030D-6E8A-4147-A177-3AD203B41FA5}">
                      <a16:colId xmlns:a16="http://schemas.microsoft.com/office/drawing/2014/main" val="2387164416"/>
                    </a:ext>
                  </a:extLst>
                </a:gridCol>
              </a:tblGrid>
              <a:tr h="240665">
                <a:tc>
                  <a:txBody>
                    <a:bodyPr/>
                    <a:lstStyle/>
                    <a:p>
                      <a:pPr indent="266700" algn="ctr">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全面薪酬战略</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说明</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590084914"/>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279400" indent="-279400"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是一种摒弃了原有的科层体系和官僚结构，以客户满意度为中心，鼓励创新精神和可持续的绩效改进，并对娴熟的专业技能提供奖励，从而在员工和企业之间营造出一种双赢的工作环境的薪酬战略。</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042513126"/>
                  </a:ext>
                </a:extLst>
              </a:tr>
              <a:tr h="0">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区别       （传统薪酬管理）</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战略性</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u="sng" kern="100" dirty="0">
                          <a:solidFill>
                            <a:srgbClr val="002060"/>
                          </a:solidFill>
                          <a:effectLst/>
                          <a:latin typeface="黑体" panose="02010609060101010101" pitchFamily="49" charset="-122"/>
                          <a:ea typeface="黑体" panose="02010609060101010101" pitchFamily="49" charset="-122"/>
                        </a:rPr>
                        <a:t>激励性</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u="sng" kern="100" dirty="0">
                          <a:solidFill>
                            <a:srgbClr val="002060"/>
                          </a:solidFill>
                          <a:effectLst/>
                          <a:latin typeface="黑体" panose="02010609060101010101" pitchFamily="49" charset="-122"/>
                          <a:ea typeface="黑体" panose="02010609060101010101" pitchFamily="49" charset="-122"/>
                        </a:rPr>
                        <a:t>灵活性</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u="none"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a:t>
                      </a:r>
                      <a:r>
                        <a:rPr lang="en-US" altLang="zh-CN" sz="1800" b="1" u="none"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4</a:t>
                      </a:r>
                      <a:r>
                        <a:rPr lang="zh-CN" altLang="en-US" sz="1800" b="1" u="none"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）创新性</a:t>
                      </a:r>
                      <a:endParaRPr lang="en-US" altLang="zh-CN" sz="1800" b="1" u="none"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zh-CN" altLang="en-US" sz="1800" b="1" u="none"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a:t>
                      </a:r>
                      <a:r>
                        <a:rPr lang="en-US" altLang="zh-CN" sz="1800" b="1" u="none"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5</a:t>
                      </a:r>
                      <a:r>
                        <a:rPr lang="zh-CN" altLang="en-US" sz="1800" b="1" u="none"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）沟通性</a:t>
                      </a:r>
                      <a:endParaRPr lang="zh-CN" sz="1800" b="1" u="none"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193427239"/>
                  </a:ext>
                </a:extLst>
              </a:tr>
              <a:tr h="0">
                <a:tc>
                  <a:txBody>
                    <a:bodyPr/>
                    <a:lstStyle/>
                    <a:p>
                      <a:pPr indent="266700" algn="just">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a:t>
                      </a:r>
                      <a:r>
                        <a:rPr lang="zh-CN" altLang="en-US" sz="1800" b="1" kern="100" dirty="0">
                          <a:solidFill>
                            <a:srgbClr val="002060"/>
                          </a:solidFill>
                          <a:effectLst/>
                          <a:latin typeface="黑体" panose="02010609060101010101" pitchFamily="49" charset="-122"/>
                          <a:ea typeface="黑体" panose="02010609060101010101" pitchFamily="49" charset="-122"/>
                        </a:rPr>
                        <a:t>建立步骤</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评价薪酬的含义</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全面了解企业自身所处的内外部环境情况的基础上确定企业战略；</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制定与企业战略相匹配的薪酬决策（薪酬体系、薪酬水平、薪酬结构、薪酬管理过程等方面的决策）</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en-US" altLang="zh-CN" sz="1800" b="1" u="none" kern="100" dirty="0">
                          <a:solidFill>
                            <a:srgbClr val="002060"/>
                          </a:solidFill>
                          <a:effectLst/>
                          <a:latin typeface="黑体" panose="02010609060101010101" pitchFamily="49" charset="-122"/>
                          <a:ea typeface="黑体" panose="02010609060101010101" pitchFamily="49" charset="-122"/>
                        </a:rPr>
                        <a:t>3</a:t>
                      </a:r>
                      <a:r>
                        <a:rPr lang="zh-CN" altLang="en-US" sz="1800" b="1" u="none" kern="100" dirty="0">
                          <a:solidFill>
                            <a:srgbClr val="002060"/>
                          </a:solidFill>
                          <a:effectLst/>
                          <a:latin typeface="黑体" panose="02010609060101010101" pitchFamily="49" charset="-122"/>
                          <a:ea typeface="黑体" panose="02010609060101010101" pitchFamily="49" charset="-122"/>
                        </a:rPr>
                        <a:t>）</a:t>
                      </a:r>
                      <a:r>
                        <a:rPr lang="zh-CN" altLang="en-US" sz="1800" b="1" u="sng" kern="100" dirty="0">
                          <a:solidFill>
                            <a:srgbClr val="002060"/>
                          </a:solidFill>
                          <a:effectLst/>
                          <a:latin typeface="黑体" panose="02010609060101010101" pitchFamily="49" charset="-122"/>
                          <a:ea typeface="黑体" panose="02010609060101010101" pitchFamily="49" charset="-122"/>
                        </a:rPr>
                        <a:t>执行战略性薪酬决策</a:t>
                      </a:r>
                      <a:r>
                        <a:rPr 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通过设计薪酬制度将决策转化为行动</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a:t>
                      </a: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4</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）对薪酬系统的匹配性进行再评价</a:t>
                      </a:r>
                      <a:r>
                        <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a:t>
                      </a: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根据经营环境和企业战略对薪酬系统进行再评价、适时更新。</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092760474"/>
                  </a:ext>
                </a:extLst>
              </a:tr>
            </a:tbl>
          </a:graphicData>
        </a:graphic>
      </p:graphicFrame>
    </p:spTree>
    <p:extLst>
      <p:ext uri="{BB962C8B-B14F-4D97-AF65-F5344CB8AC3E}">
        <p14:creationId xmlns:p14="http://schemas.microsoft.com/office/powerpoint/2010/main" val="3310067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98FE894-EE34-44B7-80C8-FE76C8CCD8F4}"/>
              </a:ext>
            </a:extLst>
          </p:cNvPr>
          <p:cNvSpPr/>
          <p:nvPr/>
        </p:nvSpPr>
        <p:spPr>
          <a:xfrm>
            <a:off x="740088" y="523840"/>
            <a:ext cx="3244799"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薪酬体系设计的基本步骤</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81C9B07D-CB77-435F-A0F1-F6637DE186E8}"/>
              </a:ext>
            </a:extLst>
          </p:cNvPr>
          <p:cNvGraphicFramePr>
            <a:graphicFrameLocks noGrp="1"/>
          </p:cNvGraphicFramePr>
          <p:nvPr>
            <p:extLst>
              <p:ext uri="{D42A27DB-BD31-4B8C-83A1-F6EECF244321}">
                <p14:modId xmlns:p14="http://schemas.microsoft.com/office/powerpoint/2010/main" val="2781563205"/>
              </p:ext>
            </p:extLst>
          </p:nvPr>
        </p:nvGraphicFramePr>
        <p:xfrm>
          <a:off x="760474" y="983033"/>
          <a:ext cx="10904783" cy="4731489"/>
        </p:xfrm>
        <a:graphic>
          <a:graphicData uri="http://schemas.openxmlformats.org/drawingml/2006/table">
            <a:tbl>
              <a:tblPr>
                <a:tableStyleId>{5C22544A-7EE6-4342-B048-85BDC9FD1C3A}</a:tableStyleId>
              </a:tblPr>
              <a:tblGrid>
                <a:gridCol w="2389526">
                  <a:extLst>
                    <a:ext uri="{9D8B030D-6E8A-4147-A177-3AD203B41FA5}">
                      <a16:colId xmlns:a16="http://schemas.microsoft.com/office/drawing/2014/main" val="354066133"/>
                    </a:ext>
                  </a:extLst>
                </a:gridCol>
                <a:gridCol w="8515257">
                  <a:extLst>
                    <a:ext uri="{9D8B030D-6E8A-4147-A177-3AD203B41FA5}">
                      <a16:colId xmlns:a16="http://schemas.microsoft.com/office/drawing/2014/main" val="3336022218"/>
                    </a:ext>
                  </a:extLst>
                </a:gridCol>
              </a:tblGrid>
              <a:tr h="473921">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1.</a:t>
                      </a:r>
                      <a:r>
                        <a:rPr lang="zh-CN" sz="1500" b="1" kern="100">
                          <a:solidFill>
                            <a:srgbClr val="002060"/>
                          </a:solidFill>
                          <a:effectLst/>
                          <a:latin typeface="黑体" panose="02010609060101010101" pitchFamily="49" charset="-122"/>
                          <a:ea typeface="黑体" panose="02010609060101010101" pitchFamily="49" charset="-122"/>
                        </a:rPr>
                        <a:t>明确企业基本现状及战略目标</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这是制定薪酬政策、进行薪酬决策的重要前提条</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1769888169"/>
                  </a:ext>
                </a:extLst>
              </a:tr>
              <a:tr h="473921">
                <a:tc>
                  <a:txBody>
                    <a:bodyPr/>
                    <a:lstStyle/>
                    <a:p>
                      <a:pPr indent="266700" algn="just">
                        <a:lnSpc>
                          <a:spcPct val="150000"/>
                        </a:lnSpc>
                        <a:spcAft>
                          <a:spcPts val="0"/>
                        </a:spcAft>
                      </a:pPr>
                      <a:r>
                        <a:rPr lang="en-US" sz="1500" b="1" u="sng" kern="100" dirty="0">
                          <a:solidFill>
                            <a:srgbClr val="002060"/>
                          </a:solidFill>
                          <a:effectLst/>
                          <a:latin typeface="黑体" panose="02010609060101010101" pitchFamily="49" charset="-122"/>
                          <a:ea typeface="黑体" panose="02010609060101010101" pitchFamily="49" charset="-122"/>
                        </a:rPr>
                        <a:t>2.</a:t>
                      </a:r>
                      <a:r>
                        <a:rPr lang="zh-CN" sz="1500" b="1" u="sng" kern="100" dirty="0">
                          <a:solidFill>
                            <a:srgbClr val="002060"/>
                          </a:solidFill>
                          <a:effectLst/>
                          <a:latin typeface="黑体" panose="02010609060101010101" pitchFamily="49" charset="-122"/>
                          <a:ea typeface="黑体" panose="02010609060101010101" pitchFamily="49" charset="-122"/>
                        </a:rPr>
                        <a:t>工作分析及职位评价</a:t>
                      </a:r>
                      <a:endParaRPr lang="zh-CN" sz="15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u="sng" kern="100">
                          <a:solidFill>
                            <a:srgbClr val="002060"/>
                          </a:solidFill>
                          <a:effectLst/>
                          <a:latin typeface="黑体" panose="02010609060101010101" pitchFamily="49" charset="-122"/>
                          <a:ea typeface="黑体" panose="02010609060101010101" pitchFamily="49" charset="-122"/>
                        </a:rPr>
                        <a:t>工作分析是</a:t>
                      </a:r>
                      <a:r>
                        <a:rPr lang="zh-CN" sz="1500" b="1" kern="100">
                          <a:solidFill>
                            <a:srgbClr val="002060"/>
                          </a:solidFill>
                          <a:effectLst/>
                          <a:latin typeface="黑体" panose="02010609060101010101" pitchFamily="49" charset="-122"/>
                          <a:ea typeface="黑体" panose="02010609060101010101" pitchFamily="49" charset="-122"/>
                        </a:rPr>
                        <a:t>确定薪酬体系的</a:t>
                      </a:r>
                      <a:r>
                        <a:rPr lang="zh-CN" sz="1500" b="1" u="sng" kern="100">
                          <a:solidFill>
                            <a:srgbClr val="002060"/>
                          </a:solidFill>
                          <a:effectLst/>
                          <a:latin typeface="黑体" panose="02010609060101010101" pitchFamily="49" charset="-122"/>
                          <a:ea typeface="黑体" panose="02010609060101010101" pitchFamily="49" charset="-122"/>
                        </a:rPr>
                        <a:t>基础</a:t>
                      </a:r>
                      <a:r>
                        <a:rPr lang="zh-CN" sz="1500" b="1" kern="100">
                          <a:solidFill>
                            <a:srgbClr val="002060"/>
                          </a:solidFill>
                          <a:effectLst/>
                          <a:latin typeface="黑体" panose="02010609060101010101" pitchFamily="49" charset="-122"/>
                          <a:ea typeface="黑体" panose="02010609060101010101" pitchFamily="49" charset="-122"/>
                        </a:rPr>
                        <a:t>，</a:t>
                      </a:r>
                      <a:r>
                        <a:rPr lang="zh-CN" sz="1500" b="1" u="sng" kern="100">
                          <a:solidFill>
                            <a:srgbClr val="002060"/>
                          </a:solidFill>
                          <a:effectLst/>
                          <a:latin typeface="黑体" panose="02010609060101010101" pitchFamily="49" charset="-122"/>
                          <a:ea typeface="黑体" panose="02010609060101010101" pitchFamily="49" charset="-122"/>
                        </a:rPr>
                        <a:t>职位评价主要是为了解决薪酬的内部公平性问题。</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1063456976"/>
                  </a:ext>
                </a:extLst>
              </a:tr>
              <a:tr h="1730432">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3. </a:t>
                      </a:r>
                      <a:r>
                        <a:rPr lang="zh-CN" sz="1500" b="1" u="sng" kern="100">
                          <a:solidFill>
                            <a:srgbClr val="002060"/>
                          </a:solidFill>
                          <a:effectLst/>
                          <a:latin typeface="黑体" panose="02010609060101010101" pitchFamily="49" charset="-122"/>
                          <a:ea typeface="黑体" panose="02010609060101010101" pitchFamily="49" charset="-122"/>
                        </a:rPr>
                        <a:t>薪酬調查</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u="sng" kern="100" dirty="0">
                          <a:solidFill>
                            <a:srgbClr val="002060"/>
                          </a:solidFill>
                          <a:effectLst/>
                          <a:latin typeface="黑体" panose="02010609060101010101" pitchFamily="49" charset="-122"/>
                          <a:ea typeface="黑体" panose="02010609060101010101" pitchFamily="49" charset="-122"/>
                        </a:rPr>
                        <a:t>主要是为了解决薪酬的外部竞争性问题。步骤：</a:t>
                      </a:r>
                      <a:endParaRPr lang="en-US" altLang="zh-CN" sz="15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500" b="1" u="sng" kern="100" dirty="0">
                          <a:solidFill>
                            <a:srgbClr val="002060"/>
                          </a:solidFill>
                          <a:effectLst/>
                          <a:latin typeface="黑体" panose="02010609060101010101" pitchFamily="49" charset="-122"/>
                          <a:ea typeface="黑体" panose="02010609060101010101" pitchFamily="49" charset="-122"/>
                        </a:rPr>
                        <a:t>（</a:t>
                      </a:r>
                      <a:r>
                        <a:rPr lang="en-US" altLang="zh-CN" sz="1500" b="1" u="sng" kern="100" dirty="0">
                          <a:solidFill>
                            <a:srgbClr val="002060"/>
                          </a:solidFill>
                          <a:effectLst/>
                          <a:latin typeface="黑体" panose="02010609060101010101" pitchFamily="49" charset="-122"/>
                          <a:ea typeface="黑体" panose="02010609060101010101" pitchFamily="49" charset="-122"/>
                        </a:rPr>
                        <a:t>1</a:t>
                      </a:r>
                      <a:r>
                        <a:rPr lang="zh-CN" altLang="en-US" sz="1500" b="1" u="sng"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确定调查目的</a:t>
                      </a:r>
                      <a:r>
                        <a:rPr lang="en-US" sz="1500" b="1" kern="100" dirty="0">
                          <a:solidFill>
                            <a:srgbClr val="002060"/>
                          </a:solidFill>
                          <a:effectLst/>
                          <a:latin typeface="黑体" panose="02010609060101010101" pitchFamily="49" charset="-122"/>
                          <a:ea typeface="黑体" panose="02010609060101010101" pitchFamily="49" charset="-122"/>
                        </a:rPr>
                        <a:t> </a:t>
                      </a:r>
                    </a:p>
                    <a:p>
                      <a:pPr indent="266700"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2</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确定调查范围。调查范围包括所要调查的企业、调查的职位、调查的内容、调查的时间段等。</a:t>
                      </a:r>
                      <a:endParaRPr lang="en-US" alt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3</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选择调查方式</a:t>
                      </a:r>
                      <a:endParaRPr lang="en-US" alt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4</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统计分析调査数据</a:t>
                      </a:r>
                      <a:endParaRPr lang="en-US" altLang="zh-CN" sz="15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500" b="1" kern="100" dirty="0">
                          <a:solidFill>
                            <a:srgbClr val="002060"/>
                          </a:solidFill>
                          <a:effectLst/>
                          <a:latin typeface="黑体" panose="02010609060101010101" pitchFamily="49" charset="-122"/>
                          <a:ea typeface="黑体" panose="02010609060101010101" pitchFamily="49" charset="-122"/>
                        </a:rPr>
                        <a:t>（</a:t>
                      </a:r>
                      <a:r>
                        <a:rPr lang="en-US" altLang="zh-CN" sz="1500" b="1" kern="100" dirty="0">
                          <a:solidFill>
                            <a:srgbClr val="002060"/>
                          </a:solidFill>
                          <a:effectLst/>
                          <a:latin typeface="黑体" panose="02010609060101010101" pitchFamily="49" charset="-122"/>
                          <a:ea typeface="黑体" panose="02010609060101010101" pitchFamily="49" charset="-122"/>
                        </a:rPr>
                        <a:t>5</a:t>
                      </a:r>
                      <a:r>
                        <a:rPr lang="zh-CN" altLang="en-US" sz="1500" b="1" kern="100" dirty="0">
                          <a:solidFill>
                            <a:srgbClr val="002060"/>
                          </a:solidFill>
                          <a:effectLst/>
                          <a:latin typeface="黑体" panose="02010609060101010101" pitchFamily="49" charset="-122"/>
                          <a:ea typeface="黑体" panose="02010609060101010101" pitchFamily="49" charset="-122"/>
                        </a:rPr>
                        <a:t>）</a:t>
                      </a:r>
                      <a:r>
                        <a:rPr lang="zh-CN" sz="1500" b="1" kern="100" dirty="0">
                          <a:solidFill>
                            <a:srgbClr val="002060"/>
                          </a:solidFill>
                          <a:effectLst/>
                          <a:latin typeface="黑体" panose="02010609060101010101" pitchFamily="49" charset="-122"/>
                          <a:ea typeface="黑体" panose="02010609060101010101" pitchFamily="49" charset="-122"/>
                        </a:rPr>
                        <a:t>提交薪酬调查分析报告</a:t>
                      </a:r>
                      <a:endParaRPr lang="zh-CN" sz="15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37" marR="68537" marT="0" marB="0"/>
                </a:tc>
                <a:extLst>
                  <a:ext uri="{0D108BD9-81ED-4DB2-BD59-A6C34878D82A}">
                    <a16:rowId xmlns:a16="http://schemas.microsoft.com/office/drawing/2014/main" val="2408418240"/>
                  </a:ext>
                </a:extLst>
              </a:tr>
              <a:tr h="473921">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4. </a:t>
                      </a:r>
                      <a:r>
                        <a:rPr lang="zh-CN" sz="1500" b="1" u="sng" kern="100">
                          <a:solidFill>
                            <a:srgbClr val="002060"/>
                          </a:solidFill>
                          <a:effectLst/>
                          <a:latin typeface="黑体" panose="02010609060101010101" pitchFamily="49" charset="-122"/>
                          <a:ea typeface="黑体" panose="02010609060101010101" pitchFamily="49" charset="-122"/>
                        </a:rPr>
                        <a:t>确定薪酬水平</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①企业：可选择</a:t>
                      </a:r>
                      <a:r>
                        <a:rPr lang="zh-CN" sz="1500" b="1" u="sng" kern="100">
                          <a:solidFill>
                            <a:srgbClr val="002060"/>
                          </a:solidFill>
                          <a:effectLst/>
                          <a:latin typeface="黑体" panose="02010609060101010101" pitchFamily="49" charset="-122"/>
                          <a:ea typeface="黑体" panose="02010609060101010101" pitchFamily="49" charset="-122"/>
                        </a:rPr>
                        <a:t>领先、跟随、滞</a:t>
                      </a:r>
                      <a:r>
                        <a:rPr lang="zh-CN" sz="1500" b="1" kern="100">
                          <a:solidFill>
                            <a:srgbClr val="002060"/>
                          </a:solidFill>
                          <a:effectLst/>
                          <a:latin typeface="黑体" panose="02010609060101010101" pitchFamily="49" charset="-122"/>
                          <a:ea typeface="黑体" panose="02010609060101010101" pitchFamily="49" charset="-122"/>
                        </a:rPr>
                        <a:t>后策略</a:t>
                      </a:r>
                    </a:p>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②企业内部：根据职位特点不同实行</a:t>
                      </a:r>
                      <a:r>
                        <a:rPr lang="zh-CN" sz="1500" b="1" u="sng" kern="100">
                          <a:solidFill>
                            <a:srgbClr val="002060"/>
                          </a:solidFill>
                          <a:effectLst/>
                          <a:latin typeface="黑体" panose="02010609060101010101" pitchFamily="49" charset="-122"/>
                          <a:ea typeface="黑体" panose="02010609060101010101" pitchFamily="49" charset="-122"/>
                        </a:rPr>
                        <a:t>混合</a:t>
                      </a:r>
                      <a:r>
                        <a:rPr lang="zh-CN" sz="1500" b="1" kern="100">
                          <a:solidFill>
                            <a:srgbClr val="002060"/>
                          </a:solidFill>
                          <a:effectLst/>
                          <a:latin typeface="黑体" panose="02010609060101010101" pitchFamily="49" charset="-122"/>
                          <a:ea typeface="黑体" panose="02010609060101010101" pitchFamily="49" charset="-122"/>
                        </a:rPr>
                        <a:t>策略</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2818541223"/>
                  </a:ext>
                </a:extLst>
              </a:tr>
              <a:tr h="700044">
                <a:tc>
                  <a:txBody>
                    <a:bodyPr/>
                    <a:lstStyle/>
                    <a:p>
                      <a:pPr indent="266700" algn="just">
                        <a:lnSpc>
                          <a:spcPct val="150000"/>
                        </a:lnSpc>
                        <a:spcAft>
                          <a:spcPts val="0"/>
                        </a:spcAft>
                      </a:pPr>
                      <a:r>
                        <a:rPr lang="en-US" sz="1500" b="1" kern="100">
                          <a:solidFill>
                            <a:srgbClr val="002060"/>
                          </a:solidFill>
                          <a:effectLst/>
                          <a:latin typeface="黑体" panose="02010609060101010101" pitchFamily="49" charset="-122"/>
                          <a:ea typeface="黑体" panose="02010609060101010101" pitchFamily="49" charset="-122"/>
                        </a:rPr>
                        <a:t>5. </a:t>
                      </a:r>
                      <a:r>
                        <a:rPr lang="zh-CN" sz="1500" b="1" kern="100">
                          <a:solidFill>
                            <a:srgbClr val="002060"/>
                          </a:solidFill>
                          <a:effectLst/>
                          <a:latin typeface="黑体" panose="02010609060101010101" pitchFamily="49" charset="-122"/>
                          <a:ea typeface="黑体" panose="02010609060101010101" pitchFamily="49" charset="-122"/>
                        </a:rPr>
                        <a:t>薪酬结构设计</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①它是</a:t>
                      </a:r>
                      <a:r>
                        <a:rPr lang="zh-CN" sz="1500" b="1" u="sng" kern="100">
                          <a:solidFill>
                            <a:srgbClr val="002060"/>
                          </a:solidFill>
                          <a:effectLst/>
                          <a:latin typeface="黑体" panose="02010609060101010101" pitchFamily="49" charset="-122"/>
                          <a:ea typeface="黑体" panose="02010609060101010101" pitchFamily="49" charset="-122"/>
                        </a:rPr>
                        <a:t>薪酬的内部一致性和外部竞争性这两种薪酬有效性标准之间进行衡量的结果。</a:t>
                      </a:r>
                      <a:endParaRPr lang="zh-CN" sz="1500" b="1" kern="10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500" b="1" kern="100">
                          <a:solidFill>
                            <a:srgbClr val="002060"/>
                          </a:solidFill>
                          <a:effectLst/>
                          <a:latin typeface="黑体" panose="02010609060101010101" pitchFamily="49" charset="-122"/>
                          <a:ea typeface="黑体" panose="02010609060101010101" pitchFamily="49" charset="-122"/>
                        </a:rPr>
                        <a:t>②</a:t>
                      </a:r>
                      <a:r>
                        <a:rPr lang="zh-CN" sz="1500" b="1" u="sng" kern="100">
                          <a:solidFill>
                            <a:srgbClr val="002060"/>
                          </a:solidFill>
                          <a:effectLst/>
                          <a:latin typeface="黑体" panose="02010609060101010101" pitchFamily="49" charset="-122"/>
                          <a:ea typeface="黑体" panose="02010609060101010101" pitchFamily="49" charset="-122"/>
                        </a:rPr>
                        <a:t>内容：薪酬等级、薪酬等级内部变动范围、相邻薪酬等级间的关系。</a:t>
                      </a:r>
                      <a:endParaRPr lang="zh-CN" sz="15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1710894235"/>
                  </a:ext>
                </a:extLst>
              </a:tr>
              <a:tr h="222618">
                <a:tc>
                  <a:txBody>
                    <a:bodyPr/>
                    <a:lstStyle/>
                    <a:p>
                      <a:pPr indent="266700" algn="just">
                        <a:lnSpc>
                          <a:spcPct val="150000"/>
                        </a:lnSpc>
                        <a:spcAft>
                          <a:spcPts val="0"/>
                        </a:spcAft>
                      </a:pPr>
                      <a:r>
                        <a:rPr lang="en-US" sz="1500" b="1" kern="100" dirty="0">
                          <a:solidFill>
                            <a:srgbClr val="002060"/>
                          </a:solidFill>
                          <a:effectLst/>
                          <a:latin typeface="黑体" panose="02010609060101010101" pitchFamily="49" charset="-122"/>
                          <a:ea typeface="黑体" panose="02010609060101010101" pitchFamily="49" charset="-122"/>
                        </a:rPr>
                        <a:t>6. </a:t>
                      </a:r>
                      <a:r>
                        <a:rPr lang="zh-CN" sz="1500" b="1" kern="100" dirty="0">
                          <a:solidFill>
                            <a:srgbClr val="002060"/>
                          </a:solidFill>
                          <a:effectLst/>
                          <a:latin typeface="黑体" panose="02010609060101010101" pitchFamily="49" charset="-122"/>
                          <a:ea typeface="黑体" panose="02010609060101010101" pitchFamily="49" charset="-122"/>
                        </a:rPr>
                        <a:t>薪酬预算与控制</a:t>
                      </a:r>
                      <a:endParaRPr lang="zh-CN" sz="15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tc>
                  <a:txBody>
                    <a:bodyPr/>
                    <a:lstStyle/>
                    <a:p>
                      <a:pPr indent="266700" algn="just">
                        <a:lnSpc>
                          <a:spcPct val="150000"/>
                        </a:lnSpc>
                        <a:spcAft>
                          <a:spcPts val="0"/>
                        </a:spcAft>
                      </a:pPr>
                      <a:r>
                        <a:rPr lang="zh-CN" sz="1500" b="1" u="sng" kern="100" dirty="0">
                          <a:solidFill>
                            <a:srgbClr val="002060"/>
                          </a:solidFill>
                          <a:effectLst/>
                          <a:latin typeface="黑体" panose="02010609060101010101" pitchFamily="49" charset="-122"/>
                          <a:ea typeface="黑体" panose="02010609060101010101" pitchFamily="49" charset="-122"/>
                        </a:rPr>
                        <a:t>薪酬预算</a:t>
                      </a:r>
                      <a:r>
                        <a:rPr lang="zh-CN" sz="1500" b="1" kern="100" dirty="0">
                          <a:solidFill>
                            <a:srgbClr val="002060"/>
                          </a:solidFill>
                          <a:effectLst/>
                          <a:latin typeface="黑体" panose="02010609060101010101" pitchFamily="49" charset="-122"/>
                          <a:ea typeface="黑体" panose="02010609060101010101" pitchFamily="49" charset="-122"/>
                        </a:rPr>
                        <a:t>就是</a:t>
                      </a:r>
                      <a:r>
                        <a:rPr lang="zh-CN" sz="1500" b="1" u="sng" kern="100" dirty="0">
                          <a:solidFill>
                            <a:srgbClr val="002060"/>
                          </a:solidFill>
                          <a:effectLst/>
                          <a:latin typeface="黑体" panose="02010609060101010101" pitchFamily="49" charset="-122"/>
                          <a:ea typeface="黑体" panose="02010609060101010101" pitchFamily="49" charset="-122"/>
                        </a:rPr>
                        <a:t>预先性</a:t>
                      </a:r>
                      <a:r>
                        <a:rPr lang="zh-CN" sz="1500" b="1" kern="100" dirty="0">
                          <a:solidFill>
                            <a:srgbClr val="002060"/>
                          </a:solidFill>
                          <a:effectLst/>
                          <a:latin typeface="黑体" panose="02010609060101010101" pitchFamily="49" charset="-122"/>
                          <a:ea typeface="黑体" panose="02010609060101010101" pitchFamily="49" charset="-122"/>
                        </a:rPr>
                        <a:t>的成本分析过程。</a:t>
                      </a:r>
                      <a:endParaRPr lang="zh-CN" sz="15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37" marR="68537" marT="0" marB="0"/>
                </a:tc>
                <a:extLst>
                  <a:ext uri="{0D108BD9-81ED-4DB2-BD59-A6C34878D82A}">
                    <a16:rowId xmlns:a16="http://schemas.microsoft.com/office/drawing/2014/main" val="3648052659"/>
                  </a:ext>
                </a:extLst>
              </a:tr>
            </a:tbl>
          </a:graphicData>
        </a:graphic>
      </p:graphicFrame>
    </p:spTree>
    <p:extLst>
      <p:ext uri="{BB962C8B-B14F-4D97-AF65-F5344CB8AC3E}">
        <p14:creationId xmlns:p14="http://schemas.microsoft.com/office/powerpoint/2010/main" val="2883792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9FE44CEB-9846-439E-AA02-0E069D4B064A}"/>
              </a:ext>
            </a:extLst>
          </p:cNvPr>
          <p:cNvSpPr/>
          <p:nvPr/>
        </p:nvSpPr>
        <p:spPr>
          <a:xfrm>
            <a:off x="820586" y="573121"/>
            <a:ext cx="2975495"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5.</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职位评价注意事项和原则</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1695E1FF-4ED6-40E6-A13A-52505B07DF27}"/>
              </a:ext>
            </a:extLst>
          </p:cNvPr>
          <p:cNvGraphicFramePr>
            <a:graphicFrameLocks noGrp="1"/>
          </p:cNvGraphicFramePr>
          <p:nvPr>
            <p:extLst>
              <p:ext uri="{D42A27DB-BD31-4B8C-83A1-F6EECF244321}">
                <p14:modId xmlns:p14="http://schemas.microsoft.com/office/powerpoint/2010/main" val="1637291661"/>
              </p:ext>
            </p:extLst>
          </p:nvPr>
        </p:nvGraphicFramePr>
        <p:xfrm>
          <a:off x="852727" y="942453"/>
          <a:ext cx="10984307" cy="5567745"/>
        </p:xfrm>
        <a:graphic>
          <a:graphicData uri="http://schemas.openxmlformats.org/drawingml/2006/table">
            <a:tbl>
              <a:tblPr>
                <a:tableStyleId>{5C22544A-7EE6-4342-B048-85BDC9FD1C3A}</a:tableStyleId>
              </a:tblPr>
              <a:tblGrid>
                <a:gridCol w="1571974">
                  <a:extLst>
                    <a:ext uri="{9D8B030D-6E8A-4147-A177-3AD203B41FA5}">
                      <a16:colId xmlns:a16="http://schemas.microsoft.com/office/drawing/2014/main" val="2748670101"/>
                    </a:ext>
                  </a:extLst>
                </a:gridCol>
                <a:gridCol w="9412333">
                  <a:extLst>
                    <a:ext uri="{9D8B030D-6E8A-4147-A177-3AD203B41FA5}">
                      <a16:colId xmlns:a16="http://schemas.microsoft.com/office/drawing/2014/main" val="1701715395"/>
                    </a:ext>
                  </a:extLst>
                </a:gridCol>
              </a:tblGrid>
              <a:tr h="0">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职位评价概念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它是在工作分析的基础上，系统地对各职位的价值进行评价，从而确定各职位在企业内部的相对价值及相互关系的过程。</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37614786"/>
                  </a:ext>
                </a:extLst>
              </a:tr>
              <a:tr h="0">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职位评价注意事项</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职位评价是：</a:t>
                      </a:r>
                    </a:p>
                    <a:p>
                      <a:pPr marL="342900" lvl="0" indent="-342900" algn="l">
                        <a:lnSpc>
                          <a:spcPct val="150000"/>
                        </a:lnSpc>
                        <a:spcAft>
                          <a:spcPts val="0"/>
                        </a:spcAft>
                        <a:buFont typeface="+mj-lt"/>
                        <a:buAutoNum type="arabicPeriod"/>
                      </a:pPr>
                      <a:r>
                        <a:rPr lang="zh-CN" sz="1800" b="1" kern="100">
                          <a:solidFill>
                            <a:srgbClr val="002060"/>
                          </a:solidFill>
                          <a:effectLst/>
                          <a:latin typeface="黑体" panose="02010609060101010101" pitchFamily="49" charset="-122"/>
                          <a:ea typeface="黑体" panose="02010609060101010101" pitchFamily="49" charset="-122"/>
                        </a:rPr>
                        <a:t>对</a:t>
                      </a:r>
                      <a:r>
                        <a:rPr lang="zh-CN" sz="1800" b="1" u="sng" kern="100">
                          <a:solidFill>
                            <a:srgbClr val="002060"/>
                          </a:solidFill>
                          <a:effectLst/>
                          <a:latin typeface="黑体" panose="02010609060101010101" pitchFamily="49" charset="-122"/>
                          <a:ea typeface="黑体" panose="02010609060101010101" pitchFamily="49" charset="-122"/>
                        </a:rPr>
                        <a:t>职位</a:t>
                      </a:r>
                      <a:r>
                        <a:rPr lang="zh-CN" sz="1800" b="1" kern="100">
                          <a:solidFill>
                            <a:srgbClr val="002060"/>
                          </a:solidFill>
                          <a:effectLst/>
                          <a:latin typeface="黑体" panose="02010609060101010101" pitchFamily="49" charset="-122"/>
                          <a:ea typeface="黑体" panose="02010609060101010101" pitchFamily="49" charset="-122"/>
                        </a:rPr>
                        <a:t>的评价而非对任职者的评价；</a:t>
                      </a:r>
                    </a:p>
                    <a:p>
                      <a:pPr marL="342900" lvl="0" indent="-342900" algn="l">
                        <a:lnSpc>
                          <a:spcPct val="150000"/>
                        </a:lnSpc>
                        <a:spcAft>
                          <a:spcPts val="0"/>
                        </a:spcAft>
                        <a:buFont typeface="+mj-lt"/>
                        <a:buAutoNum type="arabicPeriod"/>
                      </a:pPr>
                      <a:r>
                        <a:rPr lang="zh-CN" sz="1800" b="1" kern="100">
                          <a:solidFill>
                            <a:srgbClr val="002060"/>
                          </a:solidFill>
                          <a:effectLst/>
                          <a:latin typeface="黑体" panose="02010609060101010101" pitchFamily="49" charset="-122"/>
                          <a:ea typeface="黑体" panose="02010609060101010101" pitchFamily="49" charset="-122"/>
                        </a:rPr>
                        <a:t>对</a:t>
                      </a:r>
                      <a:r>
                        <a:rPr lang="zh-CN" sz="1800" b="1" u="sng" kern="100">
                          <a:solidFill>
                            <a:srgbClr val="002060"/>
                          </a:solidFill>
                          <a:effectLst/>
                          <a:latin typeface="黑体" panose="02010609060101010101" pitchFamily="49" charset="-122"/>
                          <a:ea typeface="黑体" panose="02010609060101010101" pitchFamily="49" charset="-122"/>
                        </a:rPr>
                        <a:t>正常或一般水平</a:t>
                      </a:r>
                      <a:r>
                        <a:rPr lang="zh-CN" sz="1800" b="1" kern="100">
                          <a:solidFill>
                            <a:srgbClr val="002060"/>
                          </a:solidFill>
                          <a:effectLst/>
                          <a:latin typeface="黑体" panose="02010609060101010101" pitchFamily="49" charset="-122"/>
                          <a:ea typeface="黑体" panose="02010609060101010101" pitchFamily="49" charset="-122"/>
                        </a:rPr>
                        <a:t>的评价而非特殊业绩的评价；</a:t>
                      </a:r>
                    </a:p>
                    <a:p>
                      <a:pPr marL="342900" lvl="0" indent="-342900" algn="l">
                        <a:lnSpc>
                          <a:spcPct val="150000"/>
                        </a:lnSpc>
                        <a:spcAft>
                          <a:spcPts val="0"/>
                        </a:spcAft>
                        <a:buFont typeface="+mj-lt"/>
                        <a:buAutoNum type="arabicPeriod"/>
                      </a:pPr>
                      <a:r>
                        <a:rPr lang="zh-CN" sz="1800" b="1" kern="100">
                          <a:solidFill>
                            <a:srgbClr val="002060"/>
                          </a:solidFill>
                          <a:effectLst/>
                          <a:latin typeface="黑体" panose="02010609060101010101" pitchFamily="49" charset="-122"/>
                          <a:ea typeface="黑体" panose="02010609060101010101" pitchFamily="49" charset="-122"/>
                        </a:rPr>
                        <a:t>对</a:t>
                      </a:r>
                      <a:r>
                        <a:rPr lang="zh-CN" sz="1800" b="1" u="sng" kern="100">
                          <a:solidFill>
                            <a:srgbClr val="002060"/>
                          </a:solidFill>
                          <a:effectLst/>
                          <a:latin typeface="黑体" panose="02010609060101010101" pitchFamily="49" charset="-122"/>
                          <a:ea typeface="黑体" panose="02010609060101010101" pitchFamily="49" charset="-122"/>
                        </a:rPr>
                        <a:t>目前</a:t>
                      </a:r>
                      <a:r>
                        <a:rPr lang="zh-CN" sz="1800" b="1" kern="100">
                          <a:solidFill>
                            <a:srgbClr val="002060"/>
                          </a:solidFill>
                          <a:effectLst/>
                          <a:latin typeface="黑体" panose="02010609060101010101" pitchFamily="49" charset="-122"/>
                          <a:ea typeface="黑体" panose="02010609060101010101" pitchFamily="49" charset="-122"/>
                        </a:rPr>
                        <a:t>而非过去或未来职位状况的评价。</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39376178"/>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职位评价原则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arenBoth"/>
                      </a:pPr>
                      <a:r>
                        <a:rPr lang="zh-CN" sz="1800" b="1" kern="100" dirty="0">
                          <a:solidFill>
                            <a:srgbClr val="002060"/>
                          </a:solidFill>
                          <a:effectLst/>
                          <a:latin typeface="黑体" panose="02010609060101010101" pitchFamily="49" charset="-122"/>
                          <a:ea typeface="黑体" panose="02010609060101010101" pitchFamily="49" charset="-122"/>
                        </a:rPr>
                        <a:t>系统性原则</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从大系统</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与工作分析、薪酬设计相联系的桥梁；小系统</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它本身是个系统，评价过程中的各个环节都是紧密相连、相辅相成、不可分割的</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arenBoth"/>
                      </a:pPr>
                      <a:r>
                        <a:rPr lang="zh-CN" sz="1800" b="1" kern="100" dirty="0">
                          <a:solidFill>
                            <a:srgbClr val="002060"/>
                          </a:solidFill>
                          <a:effectLst/>
                          <a:latin typeface="黑体" panose="02010609060101010101" pitchFamily="49" charset="-122"/>
                          <a:ea typeface="黑体" panose="02010609060101010101" pitchFamily="49" charset="-122"/>
                        </a:rPr>
                        <a:t>战略性原则</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各个职位必须从企业战略目标及实际现状出发，选择评价因素</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标准化原则</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对同一企业内不同职位的评价体系、评价方法、评价程序作出统一规定</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 </a:t>
                      </a:r>
                      <a:r>
                        <a:rPr lang="zh-CN" sz="1800" b="1" kern="100" dirty="0">
                          <a:solidFill>
                            <a:srgbClr val="002060"/>
                          </a:solidFill>
                          <a:effectLst/>
                          <a:latin typeface="黑体" panose="02010609060101010101" pitchFamily="49" charset="-122"/>
                          <a:ea typeface="黑体" panose="02010609060101010101" pitchFamily="49" charset="-122"/>
                        </a:rPr>
                        <a:t>员工参与原则</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使员工适当参与到职位评价当中来，可以提高透明度、公正性、合理性</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 </a:t>
                      </a:r>
                      <a:r>
                        <a:rPr lang="zh-CN" sz="1800" b="1" kern="100" dirty="0">
                          <a:solidFill>
                            <a:srgbClr val="002060"/>
                          </a:solidFill>
                          <a:effectLst/>
                          <a:latin typeface="黑体" panose="02010609060101010101" pitchFamily="49" charset="-122"/>
                          <a:ea typeface="黑体" panose="02010609060101010101" pitchFamily="49" charset="-122"/>
                        </a:rPr>
                        <a:t>结果公开原则</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减少不公平性，提高满意度；有利于员工理解企业战略和价值取向</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 </a:t>
                      </a:r>
                      <a:r>
                        <a:rPr lang="zh-CN" sz="1800" b="1" kern="100" dirty="0">
                          <a:solidFill>
                            <a:srgbClr val="002060"/>
                          </a:solidFill>
                          <a:effectLst/>
                          <a:latin typeface="黑体" panose="02010609060101010101" pitchFamily="49" charset="-122"/>
                          <a:ea typeface="黑体" panose="02010609060101010101" pitchFamily="49" charset="-122"/>
                        </a:rPr>
                        <a:t>实用性原则</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既要达到不同的效果，又要考虑企业实际接受能力以及进行职位评价的现实意义</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09365464"/>
                  </a:ext>
                </a:extLst>
              </a:tr>
            </a:tbl>
          </a:graphicData>
        </a:graphic>
      </p:graphicFrame>
    </p:spTree>
    <p:extLst>
      <p:ext uri="{BB962C8B-B14F-4D97-AF65-F5344CB8AC3E}">
        <p14:creationId xmlns:p14="http://schemas.microsoft.com/office/powerpoint/2010/main" val="2950370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D698B228-9919-4174-8DA3-70810CD63C24}"/>
              </a:ext>
            </a:extLst>
          </p:cNvPr>
          <p:cNvSpPr/>
          <p:nvPr/>
        </p:nvSpPr>
        <p:spPr>
          <a:xfrm>
            <a:off x="820586" y="532901"/>
            <a:ext cx="193033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6.</a:t>
            </a:r>
            <a:r>
              <a:rPr lang="zh-CN" altLang="zh-CN" b="1" u="sng" kern="100" dirty="0">
                <a:solidFill>
                  <a:srgbClr val="993300"/>
                </a:solidFill>
                <a:latin typeface="黑体" panose="02010609060101010101" pitchFamily="49" charset="-122"/>
                <a:ea typeface="黑体" panose="02010609060101010101" pitchFamily="49" charset="-122"/>
              </a:rPr>
              <a:t> </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职位评价流程</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C13A0BD-83A9-48F5-B132-B3F4E8918CCB}"/>
              </a:ext>
            </a:extLst>
          </p:cNvPr>
          <p:cNvGraphicFramePr>
            <a:graphicFrameLocks noGrp="1"/>
          </p:cNvGraphicFramePr>
          <p:nvPr>
            <p:extLst>
              <p:ext uri="{D42A27DB-BD31-4B8C-83A1-F6EECF244321}">
                <p14:modId xmlns:p14="http://schemas.microsoft.com/office/powerpoint/2010/main" val="3798953493"/>
              </p:ext>
            </p:extLst>
          </p:nvPr>
        </p:nvGraphicFramePr>
        <p:xfrm>
          <a:off x="852729" y="942453"/>
          <a:ext cx="10372042" cy="4333305"/>
        </p:xfrm>
        <a:graphic>
          <a:graphicData uri="http://schemas.openxmlformats.org/drawingml/2006/table">
            <a:tbl>
              <a:tblPr>
                <a:tableStyleId>{5C22544A-7EE6-4342-B048-85BDC9FD1C3A}</a:tableStyleId>
              </a:tblPr>
              <a:tblGrid>
                <a:gridCol w="2458642">
                  <a:extLst>
                    <a:ext uri="{9D8B030D-6E8A-4147-A177-3AD203B41FA5}">
                      <a16:colId xmlns:a16="http://schemas.microsoft.com/office/drawing/2014/main" val="1825095471"/>
                    </a:ext>
                  </a:extLst>
                </a:gridCol>
                <a:gridCol w="7913400">
                  <a:extLst>
                    <a:ext uri="{9D8B030D-6E8A-4147-A177-3AD203B41FA5}">
                      <a16:colId xmlns:a16="http://schemas.microsoft.com/office/drawing/2014/main" val="3142015428"/>
                    </a:ext>
                  </a:extLst>
                </a:gridCol>
              </a:tblGrid>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准备阶段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 </a:t>
                      </a:r>
                      <a:r>
                        <a:rPr lang="zh-CN" sz="1800" b="1" kern="100" dirty="0">
                          <a:solidFill>
                            <a:srgbClr val="002060"/>
                          </a:solidFill>
                          <a:effectLst/>
                          <a:latin typeface="黑体" panose="02010609060101010101" pitchFamily="49" charset="-122"/>
                          <a:ea typeface="黑体" panose="02010609060101010101" pitchFamily="49" charset="-122"/>
                        </a:rPr>
                        <a:t>明确职位评价的目的</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了解企业现状</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u="sng" kern="100" dirty="0">
                          <a:solidFill>
                            <a:srgbClr val="002060"/>
                          </a:solidFill>
                          <a:effectLst/>
                          <a:latin typeface="黑体" panose="02010609060101010101" pitchFamily="49" charset="-122"/>
                          <a:ea typeface="黑体" panose="02010609060101010101" pitchFamily="49" charset="-122"/>
                        </a:rPr>
                        <a:t>确定职位说明书</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 </a:t>
                      </a:r>
                      <a:r>
                        <a:rPr lang="zh-CN" sz="1800" b="1" kern="100" dirty="0">
                          <a:solidFill>
                            <a:srgbClr val="002060"/>
                          </a:solidFill>
                          <a:effectLst/>
                          <a:latin typeface="黑体" panose="02010609060101010101" pitchFamily="49" charset="-122"/>
                          <a:ea typeface="黑体" panose="02010609060101010101" pitchFamily="49" charset="-122"/>
                        </a:rPr>
                        <a:t>建立职位评价委员会</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 </a:t>
                      </a:r>
                      <a:r>
                        <a:rPr lang="zh-CN" sz="1800" b="1" kern="100" dirty="0">
                          <a:solidFill>
                            <a:srgbClr val="002060"/>
                          </a:solidFill>
                          <a:effectLst/>
                          <a:latin typeface="黑体" panose="02010609060101010101" pitchFamily="49" charset="-122"/>
                          <a:ea typeface="黑体" panose="02010609060101010101" pitchFamily="49" charset="-122"/>
                        </a:rPr>
                        <a:t>选择标杆职位</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 </a:t>
                      </a:r>
                      <a:r>
                        <a:rPr lang="zh-CN" sz="1800" b="1" kern="100" dirty="0">
                          <a:solidFill>
                            <a:srgbClr val="002060"/>
                          </a:solidFill>
                          <a:effectLst/>
                          <a:latin typeface="黑体" panose="02010609060101010101" pitchFamily="49" charset="-122"/>
                          <a:ea typeface="黑体" panose="02010609060101010101" pitchFamily="49" charset="-122"/>
                        </a:rPr>
                        <a:t>建立职位评价体系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6736355"/>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 2. </a:t>
                      </a:r>
                      <a:r>
                        <a:rPr lang="zh-CN" sz="1800" b="1" kern="100">
                          <a:solidFill>
                            <a:srgbClr val="002060"/>
                          </a:solidFill>
                          <a:effectLst/>
                          <a:latin typeface="黑体" panose="02010609060101010101" pitchFamily="49" charset="-122"/>
                          <a:ea typeface="黑体" panose="02010609060101010101" pitchFamily="49" charset="-122"/>
                        </a:rPr>
                        <a:t>实施阶段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arenBoth"/>
                      </a:pPr>
                      <a:r>
                        <a:rPr lang="zh-CN" sz="1800" b="1" kern="100">
                          <a:solidFill>
                            <a:srgbClr val="002060"/>
                          </a:solidFill>
                          <a:effectLst/>
                          <a:latin typeface="黑体" panose="02010609060101010101" pitchFamily="49" charset="-122"/>
                          <a:ea typeface="黑体" panose="02010609060101010101" pitchFamily="49" charset="-122"/>
                        </a:rPr>
                        <a:t>对职位评价者进行培训</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 </a:t>
                      </a:r>
                      <a:r>
                        <a:rPr lang="zh-CN" sz="1800" b="1" kern="100">
                          <a:solidFill>
                            <a:srgbClr val="002060"/>
                          </a:solidFill>
                          <a:effectLst/>
                          <a:latin typeface="黑体" panose="02010609060101010101" pitchFamily="49" charset="-122"/>
                          <a:ea typeface="黑体" panose="02010609060101010101" pitchFamily="49" charset="-122"/>
                        </a:rPr>
                        <a:t>职位的初评和正式评价</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 </a:t>
                      </a:r>
                      <a:r>
                        <a:rPr lang="zh-CN" sz="1800" b="1" kern="100">
                          <a:solidFill>
                            <a:srgbClr val="002060"/>
                          </a:solidFill>
                          <a:effectLst/>
                          <a:latin typeface="黑体" panose="02010609060101010101" pitchFamily="49" charset="-122"/>
                          <a:ea typeface="黑体" panose="02010609060101010101" pitchFamily="49" charset="-122"/>
                        </a:rPr>
                        <a:t>与员工进行沟通并建立申诉机制和程序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4353503"/>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 </a:t>
                      </a:r>
                      <a:r>
                        <a:rPr lang="zh-CN" sz="1800" b="1" kern="100">
                          <a:solidFill>
                            <a:srgbClr val="002060"/>
                          </a:solidFill>
                          <a:effectLst/>
                          <a:latin typeface="黑体" panose="02010609060101010101" pitchFamily="49" charset="-122"/>
                          <a:ea typeface="黑体" panose="02010609060101010101" pitchFamily="49" charset="-122"/>
                        </a:rPr>
                        <a:t>完善与维护阶段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 </a:t>
                      </a:r>
                      <a:r>
                        <a:rPr lang="zh-CN" sz="1800" b="1" kern="100" dirty="0">
                          <a:solidFill>
                            <a:srgbClr val="002060"/>
                          </a:solidFill>
                          <a:effectLst/>
                          <a:latin typeface="黑体" panose="02010609060101010101" pitchFamily="49" charset="-122"/>
                          <a:ea typeface="黑体" panose="02010609060101010101" pitchFamily="49" charset="-122"/>
                        </a:rPr>
                        <a:t>日常维护</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定期维护</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57113837"/>
                  </a:ext>
                </a:extLst>
              </a:tr>
            </a:tbl>
          </a:graphicData>
        </a:graphic>
      </p:graphicFrame>
    </p:spTree>
    <p:extLst>
      <p:ext uri="{BB962C8B-B14F-4D97-AF65-F5344CB8AC3E}">
        <p14:creationId xmlns:p14="http://schemas.microsoft.com/office/powerpoint/2010/main" val="1836514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1A764AF8-01D8-43D7-B9E6-4C33DED2C6A8}"/>
              </a:ext>
            </a:extLst>
          </p:cNvPr>
          <p:cNvSpPr/>
          <p:nvPr/>
        </p:nvSpPr>
        <p:spPr>
          <a:xfrm>
            <a:off x="958698" y="573121"/>
            <a:ext cx="529984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7.</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职位评价的排序法</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（定性法：排序法、分类法）</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94BA3550-D436-46F7-B024-42A24BC9CB91}"/>
              </a:ext>
            </a:extLst>
          </p:cNvPr>
          <p:cNvGraphicFramePr>
            <a:graphicFrameLocks noGrp="1"/>
          </p:cNvGraphicFramePr>
          <p:nvPr>
            <p:extLst>
              <p:ext uri="{D42A27DB-BD31-4B8C-83A1-F6EECF244321}">
                <p14:modId xmlns:p14="http://schemas.microsoft.com/office/powerpoint/2010/main" val="3038845285"/>
              </p:ext>
            </p:extLst>
          </p:nvPr>
        </p:nvGraphicFramePr>
        <p:xfrm>
          <a:off x="992913" y="991699"/>
          <a:ext cx="10429185" cy="4204655"/>
        </p:xfrm>
        <a:graphic>
          <a:graphicData uri="http://schemas.openxmlformats.org/drawingml/2006/table">
            <a:tbl>
              <a:tblPr>
                <a:tableStyleId>{5C22544A-7EE6-4342-B048-85BDC9FD1C3A}</a:tableStyleId>
              </a:tblPr>
              <a:tblGrid>
                <a:gridCol w="1075716">
                  <a:extLst>
                    <a:ext uri="{9D8B030D-6E8A-4147-A177-3AD203B41FA5}">
                      <a16:colId xmlns:a16="http://schemas.microsoft.com/office/drawing/2014/main" val="1596319281"/>
                    </a:ext>
                  </a:extLst>
                </a:gridCol>
                <a:gridCol w="9353469">
                  <a:extLst>
                    <a:ext uri="{9D8B030D-6E8A-4147-A177-3AD203B41FA5}">
                      <a16:colId xmlns:a16="http://schemas.microsoft.com/office/drawing/2014/main" val="2865220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排序法也称简单排序法、序列法或部门重要次序法，是职位评价中</a:t>
                      </a:r>
                      <a:r>
                        <a:rPr lang="zh-CN" sz="1800" b="1" u="sng" kern="100" dirty="0">
                          <a:solidFill>
                            <a:srgbClr val="002060"/>
                          </a:solidFill>
                          <a:effectLst/>
                          <a:latin typeface="黑体" panose="02010609060101010101" pitchFamily="49" charset="-122"/>
                          <a:ea typeface="黑体" panose="02010609060101010101" pitchFamily="49" charset="-122"/>
                        </a:rPr>
                        <a:t>使用较早</a:t>
                      </a:r>
                      <a:r>
                        <a:rPr lang="zh-CN" sz="1800" b="1" kern="100" dirty="0">
                          <a:solidFill>
                            <a:srgbClr val="002060"/>
                          </a:solidFill>
                          <a:effectLst/>
                          <a:latin typeface="黑体" panose="02010609060101010101" pitchFamily="49" charset="-122"/>
                          <a:ea typeface="黑体" panose="02010609060101010101" pitchFamily="49" charset="-122"/>
                        </a:rPr>
                        <a:t>的一种较</a:t>
                      </a:r>
                      <a:r>
                        <a:rPr lang="zh-CN" sz="1800" b="1" u="sng" kern="100" dirty="0">
                          <a:solidFill>
                            <a:srgbClr val="002060"/>
                          </a:solidFill>
                          <a:effectLst/>
                          <a:latin typeface="黑体" panose="02010609060101010101" pitchFamily="49" charset="-122"/>
                          <a:ea typeface="黑体" panose="02010609060101010101" pitchFamily="49" charset="-122"/>
                        </a:rPr>
                        <a:t>为简单、最易于理解</a:t>
                      </a:r>
                      <a:r>
                        <a:rPr lang="zh-CN" sz="1800" b="1" kern="100" dirty="0">
                          <a:solidFill>
                            <a:srgbClr val="002060"/>
                          </a:solidFill>
                          <a:effectLst/>
                          <a:latin typeface="黑体" panose="02010609060101010101" pitchFamily="49" charset="-122"/>
                          <a:ea typeface="黑体" panose="02010609060101010101" pitchFamily="49" charset="-122"/>
                        </a:rPr>
                        <a:t>的评价方法。</a:t>
                      </a:r>
                      <a:r>
                        <a:rPr lang="zh-CN" sz="1800" b="1" u="sng" kern="100" dirty="0">
                          <a:solidFill>
                            <a:srgbClr val="002060"/>
                          </a:solidFill>
                          <a:effectLst/>
                          <a:latin typeface="黑体" panose="02010609060101010101" pitchFamily="49" charset="-122"/>
                          <a:ea typeface="黑体" panose="02010609060101010101" pitchFamily="49" charset="-122"/>
                        </a:rPr>
                        <a:t>通常以职位说明书和企业规划为基础</a:t>
                      </a:r>
                      <a:r>
                        <a:rPr lang="zh-CN" sz="1800" b="1" kern="100" dirty="0">
                          <a:solidFill>
                            <a:srgbClr val="002060"/>
                          </a:solidFill>
                          <a:effectLst/>
                          <a:latin typeface="黑体" panose="02010609060101010101" pitchFamily="49" charset="-122"/>
                          <a:ea typeface="黑体" panose="02010609060101010101" pitchFamily="49" charset="-122"/>
                        </a:rPr>
                        <a:t>，比较每两个职位之间的级别关系，并根据职位相对价值的大小来确定职位等级的一种职位评价方法。</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9572374"/>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三类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直接排序法</a:t>
                      </a:r>
                      <a:r>
                        <a:rPr lang="zh-CN" altLang="en-US" sz="1800" b="1" kern="100" dirty="0">
                          <a:solidFill>
                            <a:srgbClr val="002060"/>
                          </a:solidFill>
                          <a:effectLst/>
                          <a:latin typeface="黑体" panose="02010609060101010101" pitchFamily="49" charset="-122"/>
                          <a:ea typeface="黑体" panose="02010609060101010101" pitchFamily="49" charset="-122"/>
                        </a:rPr>
                        <a:t>：根据职位的价值大小，按照一定顺序对职位进行排序</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交替排序法</a:t>
                      </a:r>
                      <a:r>
                        <a:rPr lang="zh-CN" altLang="en-US" sz="1800" b="1" kern="100" dirty="0">
                          <a:solidFill>
                            <a:srgbClr val="002060"/>
                          </a:solidFill>
                          <a:effectLst/>
                          <a:latin typeface="黑体" panose="02010609060101010101" pitchFamily="49" charset="-122"/>
                          <a:ea typeface="黑体" panose="02010609060101010101" pitchFamily="49" charset="-122"/>
                        </a:rPr>
                        <a:t>：职位价值最高、最低循环排列到所有职位都被排列起来为止</a:t>
                      </a:r>
                      <a:endParaRPr 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配对比较法</a:t>
                      </a:r>
                      <a:r>
                        <a:rPr lang="zh-CN" altLang="en-US" sz="1800" b="1" kern="100" dirty="0">
                          <a:solidFill>
                            <a:srgbClr val="002060"/>
                          </a:solidFill>
                          <a:effectLst/>
                          <a:latin typeface="黑体" panose="02010609060101010101" pitchFamily="49" charset="-122"/>
                          <a:ea typeface="黑体" panose="02010609060101010101" pitchFamily="49" charset="-122"/>
                        </a:rPr>
                        <a:t>：将每一个需要评价的职位分别与其他所有职位进行比较，高于说比较的职位得</a:t>
                      </a: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分，低于减</a:t>
                      </a: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分，相同不得分，然后根据职位得分来排列职位的等级顺序。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106471593"/>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简单易行，成本较低，而且易于与员工沟通。</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86109874"/>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由于没有详细具体的评价标准，因此主观成分很大。同时排序法只能确定职位的序列，不能确定所排序的职位之间的相对价值。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85206719"/>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规模较小、结构简单、职位类型较少，而且员工対本企业各项职位都较为熟悉的企业。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12188225"/>
                  </a:ext>
                </a:extLst>
              </a:tr>
            </a:tbl>
          </a:graphicData>
        </a:graphic>
      </p:graphicFrame>
    </p:spTree>
    <p:extLst>
      <p:ext uri="{BB962C8B-B14F-4D97-AF65-F5344CB8AC3E}">
        <p14:creationId xmlns:p14="http://schemas.microsoft.com/office/powerpoint/2010/main" val="91031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4763F37F-275C-4FA6-A2A5-4A965EA909D3}"/>
              </a:ext>
            </a:extLst>
          </p:cNvPr>
          <p:cNvSpPr/>
          <p:nvPr/>
        </p:nvSpPr>
        <p:spPr>
          <a:xfrm>
            <a:off x="889628" y="552519"/>
            <a:ext cx="4966424"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8.</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职位评价的分类法</a:t>
            </a:r>
            <a:r>
              <a:rPr lang="zh-CN" altLang="en-US" sz="1600"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（定性法：排序法、分类法）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41B4ABAB-87D5-4D14-AA7F-CFA230D58EB7}"/>
              </a:ext>
            </a:extLst>
          </p:cNvPr>
          <p:cNvGraphicFramePr>
            <a:graphicFrameLocks noGrp="1"/>
          </p:cNvGraphicFramePr>
          <p:nvPr>
            <p:extLst>
              <p:ext uri="{D42A27DB-BD31-4B8C-83A1-F6EECF244321}">
                <p14:modId xmlns:p14="http://schemas.microsoft.com/office/powerpoint/2010/main" val="3871497873"/>
              </p:ext>
            </p:extLst>
          </p:nvPr>
        </p:nvGraphicFramePr>
        <p:xfrm>
          <a:off x="958698" y="1048454"/>
          <a:ext cx="10412716" cy="3034540"/>
        </p:xfrm>
        <a:graphic>
          <a:graphicData uri="http://schemas.openxmlformats.org/drawingml/2006/table">
            <a:tbl>
              <a:tblPr>
                <a:tableStyleId>{5C22544A-7EE6-4342-B048-85BDC9FD1C3A}</a:tableStyleId>
              </a:tblPr>
              <a:tblGrid>
                <a:gridCol w="772448">
                  <a:extLst>
                    <a:ext uri="{9D8B030D-6E8A-4147-A177-3AD203B41FA5}">
                      <a16:colId xmlns:a16="http://schemas.microsoft.com/office/drawing/2014/main" val="3863505360"/>
                    </a:ext>
                  </a:extLst>
                </a:gridCol>
                <a:gridCol w="9640268">
                  <a:extLst>
                    <a:ext uri="{9D8B030D-6E8A-4147-A177-3AD203B41FA5}">
                      <a16:colId xmlns:a16="http://schemas.microsoft.com/office/drawing/2014/main" val="356381343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分类法也称为分级法或等级描述法，这种方法需要</a:t>
                      </a:r>
                      <a:r>
                        <a:rPr lang="zh-CN" sz="1800" b="1" u="sng" kern="100" dirty="0">
                          <a:solidFill>
                            <a:srgbClr val="002060"/>
                          </a:solidFill>
                          <a:effectLst/>
                          <a:latin typeface="黑体" panose="02010609060101010101" pitchFamily="49" charset="-122"/>
                          <a:ea typeface="黑体" panose="02010609060101010101" pitchFamily="49" charset="-122"/>
                        </a:rPr>
                        <a:t>预先制定一套供参考的等级标准（即所谓的标尺</a:t>
                      </a:r>
                      <a:r>
                        <a:rPr lang="en-US" sz="1800" b="1" u="sng"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，再将各待定级别的职位与之对照（即所谓的套级），从而确定该职位的相应级别。</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标准制定分为：横向和纵向</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横向</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按照职位性质和特点，划分为大中小类</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纵向</a:t>
                      </a:r>
                      <a:r>
                        <a:rPr lang="en-US" altLang="zh-CN" sz="1800" b="1" kern="100" dirty="0">
                          <a:solidFill>
                            <a:srgbClr val="002060"/>
                          </a:solidFill>
                          <a:effectLst/>
                          <a:latin typeface="黑体" panose="02010609060101010101" pitchFamily="49" charset="-122"/>
                          <a:ea typeface="黑体" panose="02010609060101010101" pitchFamily="49" charset="-122"/>
                        </a:rPr>
                        <a:t>-</a:t>
                      </a:r>
                      <a:r>
                        <a:rPr lang="zh-CN" altLang="en-US" sz="1800" b="1" kern="100" dirty="0">
                          <a:solidFill>
                            <a:srgbClr val="002060"/>
                          </a:solidFill>
                          <a:effectLst/>
                          <a:latin typeface="黑体" panose="02010609060101010101" pitchFamily="49" charset="-122"/>
                          <a:ea typeface="黑体" panose="02010609060101010101" pitchFamily="49" charset="-122"/>
                        </a:rPr>
                        <a:t>按照职位责任大小、技能要求、劳动强度、劳动环境等要素指标对职位进行分等</a:t>
                      </a:r>
                      <a:endParaRPr lang="en-US" alt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018186849"/>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简单、容易解释。等级结构能真实地反映有关企业的结构。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4021998"/>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等级定义比较困难</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存在较大的主观因素。</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05468974"/>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职位类别较为简单的小型企业。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93594809"/>
                  </a:ext>
                </a:extLst>
              </a:tr>
            </a:tbl>
          </a:graphicData>
        </a:graphic>
      </p:graphicFrame>
    </p:spTree>
    <p:extLst>
      <p:ext uri="{BB962C8B-B14F-4D97-AF65-F5344CB8AC3E}">
        <p14:creationId xmlns:p14="http://schemas.microsoft.com/office/powerpoint/2010/main" val="2942622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1BE9F2C-CB07-4DA4-A796-266B81718B34}"/>
              </a:ext>
            </a:extLst>
          </p:cNvPr>
          <p:cNvSpPr/>
          <p:nvPr/>
        </p:nvSpPr>
        <p:spPr>
          <a:xfrm>
            <a:off x="820586" y="487359"/>
            <a:ext cx="6926896"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9.</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职位评价的要素计点法</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（定量方法：因素比较法和要素记点法）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789D93BA-56AD-47C5-9A2D-D99696869BCF}"/>
              </a:ext>
            </a:extLst>
          </p:cNvPr>
          <p:cNvGraphicFramePr>
            <a:graphicFrameLocks noGrp="1"/>
          </p:cNvGraphicFramePr>
          <p:nvPr>
            <p:extLst>
              <p:ext uri="{D42A27DB-BD31-4B8C-83A1-F6EECF244321}">
                <p14:modId xmlns:p14="http://schemas.microsoft.com/office/powerpoint/2010/main" val="991911227"/>
              </p:ext>
            </p:extLst>
          </p:nvPr>
        </p:nvGraphicFramePr>
        <p:xfrm>
          <a:off x="911938" y="983294"/>
          <a:ext cx="10602399" cy="3793175"/>
        </p:xfrm>
        <a:graphic>
          <a:graphicData uri="http://schemas.openxmlformats.org/drawingml/2006/table">
            <a:tbl>
              <a:tblPr>
                <a:tableStyleId>{5C22544A-7EE6-4342-B048-85BDC9FD1C3A}</a:tableStyleId>
              </a:tblPr>
              <a:tblGrid>
                <a:gridCol w="723558">
                  <a:extLst>
                    <a:ext uri="{9D8B030D-6E8A-4147-A177-3AD203B41FA5}">
                      <a16:colId xmlns:a16="http://schemas.microsoft.com/office/drawing/2014/main" val="4066144729"/>
                    </a:ext>
                  </a:extLst>
                </a:gridCol>
                <a:gridCol w="9878841">
                  <a:extLst>
                    <a:ext uri="{9D8B030D-6E8A-4147-A177-3AD203B41FA5}">
                      <a16:colId xmlns:a16="http://schemas.microsoft.com/office/drawing/2014/main" val="933525287"/>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要素计点法也称点数法、评分法或计分法，是一种</a:t>
                      </a:r>
                      <a:r>
                        <a:rPr lang="zh-CN" sz="1800" b="1" u="sng" kern="100">
                          <a:solidFill>
                            <a:srgbClr val="002060"/>
                          </a:solidFill>
                          <a:effectLst/>
                          <a:latin typeface="黑体" panose="02010609060101010101" pitchFamily="49" charset="-122"/>
                          <a:ea typeface="黑体" panose="02010609060101010101" pitchFamily="49" charset="-122"/>
                        </a:rPr>
                        <a:t>比较复杂的量化评价方法</a:t>
                      </a:r>
                      <a:r>
                        <a:rPr lang="zh-CN" sz="1800" b="1" kern="100">
                          <a:solidFill>
                            <a:srgbClr val="002060"/>
                          </a:solidFill>
                          <a:effectLst/>
                          <a:latin typeface="黑体" panose="02010609060101010101" pitchFamily="49" charset="-122"/>
                          <a:ea typeface="黑体" panose="02010609060101010101" pitchFamily="49" charset="-122"/>
                        </a:rPr>
                        <a:t>。这种方法</a:t>
                      </a:r>
                      <a:r>
                        <a:rPr lang="zh-CN" sz="1800" b="1" u="sng" kern="100">
                          <a:solidFill>
                            <a:srgbClr val="002060"/>
                          </a:solidFill>
                          <a:effectLst/>
                          <a:latin typeface="黑体" panose="02010609060101010101" pitchFamily="49" charset="-122"/>
                          <a:ea typeface="黑体" panose="02010609060101010101" pitchFamily="49" charset="-122"/>
                        </a:rPr>
                        <a:t>不是</a:t>
                      </a:r>
                      <a:r>
                        <a:rPr lang="zh-CN" sz="1800" b="1" kern="100">
                          <a:solidFill>
                            <a:srgbClr val="002060"/>
                          </a:solidFill>
                          <a:effectLst/>
                          <a:latin typeface="黑体" panose="02010609060101010101" pitchFamily="49" charset="-122"/>
                          <a:ea typeface="黑体" panose="02010609060101010101" pitchFamily="49" charset="-122"/>
                        </a:rPr>
                        <a:t>对各待评价职位进行</a:t>
                      </a:r>
                      <a:r>
                        <a:rPr lang="zh-CN" sz="1800" b="1" u="sng" kern="100">
                          <a:solidFill>
                            <a:srgbClr val="002060"/>
                          </a:solidFill>
                          <a:effectLst/>
                          <a:latin typeface="黑体" panose="02010609060101010101" pitchFamily="49" charset="-122"/>
                          <a:ea typeface="黑体" panose="02010609060101010101" pitchFamily="49" charset="-122"/>
                        </a:rPr>
                        <a:t>总体评价</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而是</a:t>
                      </a:r>
                      <a:r>
                        <a:rPr lang="zh-CN" sz="1800" b="1" kern="100">
                          <a:solidFill>
                            <a:srgbClr val="002060"/>
                          </a:solidFill>
                          <a:effectLst/>
                          <a:latin typeface="黑体" panose="02010609060101010101" pitchFamily="49" charset="-122"/>
                          <a:ea typeface="黑体" panose="02010609060101010101" pitchFamily="49" charset="-122"/>
                        </a:rPr>
                        <a:t>将职位在各报酬要素上进行</a:t>
                      </a:r>
                      <a:r>
                        <a:rPr lang="zh-CN" sz="1800" b="1" u="sng" kern="100">
                          <a:solidFill>
                            <a:srgbClr val="002060"/>
                          </a:solidFill>
                          <a:effectLst/>
                          <a:latin typeface="黑体" panose="02010609060101010101" pitchFamily="49" charset="-122"/>
                          <a:ea typeface="黑体" panose="02010609060101010101" pitchFamily="49" charset="-122"/>
                        </a:rPr>
                        <a:t>分解</a:t>
                      </a:r>
                      <a:r>
                        <a:rPr lang="zh-CN" sz="1800" b="1" kern="100">
                          <a:solidFill>
                            <a:srgbClr val="002060"/>
                          </a:solidFill>
                          <a:effectLst/>
                          <a:latin typeface="黑体" panose="02010609060101010101" pitchFamily="49" charset="-122"/>
                          <a:ea typeface="黑体" panose="02010609060101010101" pitchFamily="49" charset="-122"/>
                        </a:rPr>
                        <a:t>，最终得出该职位的相对价值。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49393106"/>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步骤</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arenBoth"/>
                      </a:pPr>
                      <a:r>
                        <a:rPr lang="zh-CN" sz="1800" b="1" u="sng" kern="100" dirty="0">
                          <a:solidFill>
                            <a:srgbClr val="002060"/>
                          </a:solidFill>
                          <a:effectLst/>
                          <a:latin typeface="黑体" panose="02010609060101010101" pitchFamily="49" charset="-122"/>
                          <a:ea typeface="黑体" panose="02010609060101010101" pitchFamily="49" charset="-122"/>
                        </a:rPr>
                        <a:t>选取报酬要素</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对每类报酬要素进行</a:t>
                      </a:r>
                      <a:r>
                        <a:rPr lang="zh-CN" sz="1800" b="1" u="sng" kern="100" dirty="0">
                          <a:solidFill>
                            <a:srgbClr val="002060"/>
                          </a:solidFill>
                          <a:effectLst/>
                          <a:latin typeface="黑体" panose="02010609060101010101" pitchFamily="49" charset="-122"/>
                          <a:ea typeface="黑体" panose="02010609060101010101" pitchFamily="49" charset="-122"/>
                        </a:rPr>
                        <a:t>分级界定</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确定不同报酬要素在职位评价体系中所占的</a:t>
                      </a:r>
                      <a:r>
                        <a:rPr lang="zh-CN" sz="1800" b="1" u="sng" kern="100" dirty="0">
                          <a:solidFill>
                            <a:srgbClr val="002060"/>
                          </a:solidFill>
                          <a:effectLst/>
                          <a:latin typeface="黑体" panose="02010609060101010101" pitchFamily="49" charset="-122"/>
                          <a:ea typeface="黑体" panose="02010609060101010101" pitchFamily="49" charset="-122"/>
                        </a:rPr>
                        <a:t>权重</a:t>
                      </a:r>
                      <a:r>
                        <a:rPr lang="zh-CN" sz="1800" b="1" kern="100" dirty="0">
                          <a:solidFill>
                            <a:srgbClr val="002060"/>
                          </a:solidFill>
                          <a:effectLst/>
                          <a:latin typeface="黑体" panose="02010609060101010101" pitchFamily="49" charset="-122"/>
                          <a:ea typeface="黑体" panose="02010609060101010101" pitchFamily="49" charset="-122"/>
                        </a:rPr>
                        <a:t>，以及每个报酬要素中各等级所对应的</a:t>
                      </a:r>
                      <a:r>
                        <a:rPr lang="zh-CN" sz="1800" b="1" u="sng" kern="100" dirty="0">
                          <a:solidFill>
                            <a:srgbClr val="002060"/>
                          </a:solidFill>
                          <a:effectLst/>
                          <a:latin typeface="黑体" panose="02010609060101010101" pitchFamily="49" charset="-122"/>
                          <a:ea typeface="黑体" panose="02010609060101010101" pitchFamily="49" charset="-122"/>
                        </a:rPr>
                        <a:t>点值</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 </a:t>
                      </a:r>
                      <a:r>
                        <a:rPr lang="zh-CN" sz="1800" b="1" kern="100" dirty="0">
                          <a:solidFill>
                            <a:srgbClr val="002060"/>
                          </a:solidFill>
                          <a:effectLst/>
                          <a:latin typeface="黑体" panose="02010609060101010101" pitchFamily="49" charset="-122"/>
                          <a:ea typeface="黑体" panose="02010609060101010101" pitchFamily="49" charset="-122"/>
                        </a:rPr>
                        <a:t>运用该职位评价体系</a:t>
                      </a:r>
                      <a:r>
                        <a:rPr lang="zh-CN" sz="1800" b="1" u="sng" kern="100" dirty="0">
                          <a:solidFill>
                            <a:srgbClr val="002060"/>
                          </a:solidFill>
                          <a:effectLst/>
                          <a:latin typeface="黑体" panose="02010609060101010101" pitchFamily="49" charset="-122"/>
                          <a:ea typeface="黑体" panose="02010609060101010101" pitchFamily="49" charset="-122"/>
                        </a:rPr>
                        <a:t>对职位进行评价</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 </a:t>
                      </a:r>
                      <a:r>
                        <a:rPr lang="zh-CN" sz="1800" b="1" kern="100" dirty="0">
                          <a:solidFill>
                            <a:srgbClr val="002060"/>
                          </a:solidFill>
                          <a:effectLst/>
                          <a:latin typeface="黑体" panose="02010609060101010101" pitchFamily="49" charset="-122"/>
                          <a:ea typeface="黑体" panose="02010609060101010101" pitchFamily="49" charset="-122"/>
                        </a:rPr>
                        <a:t>将所有被评价职位根据点数的高低进行</a:t>
                      </a:r>
                      <a:r>
                        <a:rPr lang="zh-CN" sz="1800" b="1" u="sng" kern="100" dirty="0">
                          <a:solidFill>
                            <a:srgbClr val="002060"/>
                          </a:solidFill>
                          <a:effectLst/>
                          <a:latin typeface="黑体" panose="02010609060101010101" pitchFamily="49" charset="-122"/>
                          <a:ea typeface="黑体" panose="02010609060101010101" pitchFamily="49" charset="-122"/>
                        </a:rPr>
                        <a:t>排序，建立职位等级结构</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10292695"/>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更为精确，评价结果更容易被员工所接受，同时允许对职位之间的差异进行微调。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15036522"/>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设计与实施都比较复杂，管理水平要求较高。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45705226"/>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大规模企业中的管理类职位</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32632058"/>
                  </a:ext>
                </a:extLst>
              </a:tr>
            </a:tbl>
          </a:graphicData>
        </a:graphic>
      </p:graphicFrame>
    </p:spTree>
    <p:extLst>
      <p:ext uri="{BB962C8B-B14F-4D97-AF65-F5344CB8AC3E}">
        <p14:creationId xmlns:p14="http://schemas.microsoft.com/office/powerpoint/2010/main" val="329668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533" y="6427472"/>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999A687-56F9-40CC-8C5F-89E125E8AEDF}"/>
              </a:ext>
            </a:extLst>
          </p:cNvPr>
          <p:cNvSpPr/>
          <p:nvPr/>
        </p:nvSpPr>
        <p:spPr>
          <a:xfrm>
            <a:off x="820586" y="469582"/>
            <a:ext cx="6582251"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职位评价的</a:t>
            </a:r>
            <a:r>
              <a:rPr lang="zh-CN" altLang="zh-CN" b="1" u="sng" kern="100">
                <a:solidFill>
                  <a:srgbClr val="993300"/>
                </a:solidFill>
                <a:latin typeface="黑体" panose="02010609060101010101" pitchFamily="49" charset="-122"/>
                <a:ea typeface="黑体" panose="02010609060101010101" pitchFamily="49" charset="-122"/>
                <a:cs typeface="Times New Roman" panose="02020603050405020304" pitchFamily="18" charset="0"/>
              </a:rPr>
              <a:t>因素比较法</a:t>
            </a:r>
            <a:r>
              <a:rPr lang="zh-CN" altLang="en-US" sz="1600" b="1" u="sng" kern="100">
                <a:solidFill>
                  <a:srgbClr val="993300"/>
                </a:solidFill>
                <a:latin typeface="黑体" panose="02010609060101010101" pitchFamily="49" charset="-122"/>
                <a:ea typeface="黑体" panose="02010609060101010101" pitchFamily="49" charset="-122"/>
                <a:cs typeface="Times New Roman" panose="02020603050405020304" pitchFamily="18" charset="0"/>
              </a:rPr>
              <a:t>（定量方法：因素比较法和要素记点法）</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51D631B8-0EE4-4C4D-8BAE-E305BFD9BE23}"/>
              </a:ext>
            </a:extLst>
          </p:cNvPr>
          <p:cNvGraphicFramePr>
            <a:graphicFrameLocks noGrp="1"/>
          </p:cNvGraphicFramePr>
          <p:nvPr>
            <p:extLst>
              <p:ext uri="{D42A27DB-BD31-4B8C-83A1-F6EECF244321}">
                <p14:modId xmlns:p14="http://schemas.microsoft.com/office/powerpoint/2010/main" val="2256409502"/>
              </p:ext>
            </p:extLst>
          </p:nvPr>
        </p:nvGraphicFramePr>
        <p:xfrm>
          <a:off x="880257" y="929964"/>
          <a:ext cx="10620379" cy="5027615"/>
        </p:xfrm>
        <a:graphic>
          <a:graphicData uri="http://schemas.openxmlformats.org/drawingml/2006/table">
            <a:tbl>
              <a:tblPr>
                <a:tableStyleId>{5C22544A-7EE6-4342-B048-85BDC9FD1C3A}</a:tableStyleId>
              </a:tblPr>
              <a:tblGrid>
                <a:gridCol w="1126096">
                  <a:extLst>
                    <a:ext uri="{9D8B030D-6E8A-4147-A177-3AD203B41FA5}">
                      <a16:colId xmlns:a16="http://schemas.microsoft.com/office/drawing/2014/main" val="4160178447"/>
                    </a:ext>
                  </a:extLst>
                </a:gridCol>
                <a:gridCol w="9494283">
                  <a:extLst>
                    <a:ext uri="{9D8B030D-6E8A-4147-A177-3AD203B41FA5}">
                      <a16:colId xmlns:a16="http://schemas.microsoft.com/office/drawing/2014/main" val="2349751833"/>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因素比较法</a:t>
                      </a:r>
                      <a:r>
                        <a:rPr lang="zh-CN" sz="1800" b="1" kern="100">
                          <a:solidFill>
                            <a:srgbClr val="002060"/>
                          </a:solidFill>
                          <a:effectLst/>
                          <a:latin typeface="黑体" panose="02010609060101010101" pitchFamily="49" charset="-122"/>
                          <a:ea typeface="黑体" panose="02010609060101010101" pitchFamily="49" charset="-122"/>
                        </a:rPr>
                        <a:t>是先在本企业中</a:t>
                      </a:r>
                      <a:r>
                        <a:rPr lang="zh-CN" sz="1800" b="1" u="sng" kern="100">
                          <a:solidFill>
                            <a:srgbClr val="002060"/>
                          </a:solidFill>
                          <a:effectLst/>
                          <a:latin typeface="黑体" panose="02010609060101010101" pitchFamily="49" charset="-122"/>
                          <a:ea typeface="黑体" panose="02010609060101010101" pitchFamily="49" charset="-122"/>
                        </a:rPr>
                        <a:t>找出若干有代表性的标杆职位作为评价时的参照物</a:t>
                      </a:r>
                      <a:r>
                        <a:rPr lang="zh-CN" sz="1800" b="1" kern="100">
                          <a:solidFill>
                            <a:srgbClr val="002060"/>
                          </a:solidFill>
                          <a:effectLst/>
                          <a:latin typeface="黑体" panose="02010609060101010101" pitchFamily="49" charset="-122"/>
                          <a:ea typeface="黑体" panose="02010609060101010101" pitchFamily="49" charset="-122"/>
                        </a:rPr>
                        <a:t>。这些职位的数量应有较大的涵盖面，足以代表本企业内各种类型的职位。</a:t>
                      </a:r>
                      <a:r>
                        <a:rPr lang="en-US" sz="1800" b="1" kern="100">
                          <a:solidFill>
                            <a:srgbClr val="002060"/>
                          </a:solidFill>
                          <a:effectLst/>
                          <a:latin typeface="黑体" panose="02010609060101010101" pitchFamily="49" charset="-122"/>
                          <a:ea typeface="黑体" panose="02010609060101010101" pitchFamily="49" charset="-122"/>
                        </a:rPr>
                        <a:t>    </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8015009"/>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基本环节</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 </a:t>
                      </a:r>
                      <a:r>
                        <a:rPr lang="zh-CN" sz="1800" b="1" u="sng" kern="100" dirty="0">
                          <a:solidFill>
                            <a:srgbClr val="002060"/>
                          </a:solidFill>
                          <a:effectLst/>
                          <a:latin typeface="黑体" panose="02010609060101010101" pitchFamily="49" charset="-122"/>
                          <a:ea typeface="黑体" panose="02010609060101010101" pitchFamily="49" charset="-122"/>
                        </a:rPr>
                        <a:t>选择付酬因素。最典型的因素有五种</a:t>
                      </a:r>
                      <a:r>
                        <a:rPr lang="en-US" sz="1800" b="1" u="sng"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技能、智力、体力、责任和工作条件。</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确定</a:t>
                      </a:r>
                      <a:r>
                        <a:rPr lang="zh-CN" sz="1800" b="1" u="sng" kern="100" dirty="0">
                          <a:solidFill>
                            <a:srgbClr val="002060"/>
                          </a:solidFill>
                          <a:effectLst/>
                          <a:latin typeface="黑体" panose="02010609060101010101" pitchFamily="49" charset="-122"/>
                          <a:ea typeface="黑体" panose="02010609060101010101" pitchFamily="49" charset="-122"/>
                        </a:rPr>
                        <a:t>标杆职位</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依次按所选的各付酬因素，将各标杆职位按相对价值从高到低</a:t>
                      </a:r>
                      <a:r>
                        <a:rPr lang="zh-CN" sz="1800" b="1" u="sng" kern="100" dirty="0">
                          <a:solidFill>
                            <a:srgbClr val="002060"/>
                          </a:solidFill>
                          <a:effectLst/>
                          <a:latin typeface="黑体" panose="02010609060101010101" pitchFamily="49" charset="-122"/>
                          <a:ea typeface="黑体" panose="02010609060101010101" pitchFamily="49" charset="-122"/>
                        </a:rPr>
                        <a:t>排序</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 </a:t>
                      </a:r>
                      <a:r>
                        <a:rPr lang="zh-CN" sz="1800" b="1" kern="100" dirty="0">
                          <a:solidFill>
                            <a:srgbClr val="002060"/>
                          </a:solidFill>
                          <a:effectLst/>
                          <a:latin typeface="黑体" panose="02010609060101010101" pitchFamily="49" charset="-122"/>
                          <a:ea typeface="黑体" panose="02010609060101010101" pitchFamily="49" charset="-122"/>
                        </a:rPr>
                        <a:t>为各标杆职位按各付酬因素</a:t>
                      </a:r>
                      <a:r>
                        <a:rPr lang="zh-CN" sz="1800" b="1" u="sng" kern="100" dirty="0">
                          <a:solidFill>
                            <a:srgbClr val="002060"/>
                          </a:solidFill>
                          <a:effectLst/>
                          <a:latin typeface="黑体" panose="02010609060101010101" pitchFamily="49" charset="-122"/>
                          <a:ea typeface="黑体" panose="02010609060101010101" pitchFamily="49" charset="-122"/>
                        </a:rPr>
                        <a:t>分配薪值</a:t>
                      </a:r>
                      <a:r>
                        <a:rPr lang="zh-CN" sz="18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(5) </a:t>
                      </a:r>
                      <a:r>
                        <a:rPr lang="zh-CN" sz="1800" b="1" u="sng" kern="100" dirty="0">
                          <a:solidFill>
                            <a:srgbClr val="002060"/>
                          </a:solidFill>
                          <a:effectLst/>
                          <a:latin typeface="黑体" panose="02010609060101010101" pitchFamily="49" charset="-122"/>
                          <a:ea typeface="黑体" panose="02010609060101010101" pitchFamily="49" charset="-122"/>
                        </a:rPr>
                        <a:t>比较按薪额和按因素价值排出的两种顺序。</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(6) </a:t>
                      </a:r>
                      <a:r>
                        <a:rPr lang="zh-CN" sz="1800" b="1" kern="100" dirty="0">
                          <a:solidFill>
                            <a:srgbClr val="002060"/>
                          </a:solidFill>
                          <a:effectLst/>
                          <a:latin typeface="黑体" panose="02010609060101010101" pitchFamily="49" charset="-122"/>
                          <a:ea typeface="黑体" panose="02010609060101010101" pitchFamily="49" charset="-122"/>
                        </a:rPr>
                        <a:t>对照因素比较表，对</a:t>
                      </a:r>
                      <a:r>
                        <a:rPr lang="zh-CN" sz="1800" b="1" u="sng" kern="100" dirty="0">
                          <a:solidFill>
                            <a:srgbClr val="002060"/>
                          </a:solidFill>
                          <a:effectLst/>
                          <a:latin typeface="黑体" panose="02010609060101010101" pitchFamily="49" charset="-122"/>
                          <a:ea typeface="黑体" panose="02010609060101010101" pitchFamily="49" charset="-122"/>
                        </a:rPr>
                        <a:t>非标杆</a:t>
                      </a:r>
                      <a:r>
                        <a:rPr lang="zh-CN" sz="1800" b="1" kern="100" dirty="0">
                          <a:solidFill>
                            <a:srgbClr val="002060"/>
                          </a:solidFill>
                          <a:effectLst/>
                          <a:latin typeface="黑体" panose="02010609060101010101" pitchFamily="49" charset="-122"/>
                          <a:ea typeface="黑体" panose="02010609060101010101" pitchFamily="49" charset="-122"/>
                        </a:rPr>
                        <a:t>待评职位进行评价。</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66672211"/>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较为完善，可靠性高，也使不同的职位之间更具可比性，且可由职位内容直接求得具体薪酬金额。</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54058554"/>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评价体系设计复杂，难度较大，成本较高。同时， 由于这种方法不易理解，因此员工对其准确性和公平性容易产生质疑。</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23464229"/>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处在劳动力市场相对稳定环境下的规模较大的企业</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23291321"/>
                  </a:ext>
                </a:extLst>
              </a:tr>
            </a:tbl>
          </a:graphicData>
        </a:graphic>
      </p:graphicFrame>
    </p:spTree>
    <p:extLst>
      <p:ext uri="{BB962C8B-B14F-4D97-AF65-F5344CB8AC3E}">
        <p14:creationId xmlns:p14="http://schemas.microsoft.com/office/powerpoint/2010/main" val="4238096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221DBCC6-8CD5-4AFB-8378-34C8D0387F40}"/>
              </a:ext>
            </a:extLst>
          </p:cNvPr>
          <p:cNvSpPr/>
          <p:nvPr/>
        </p:nvSpPr>
        <p:spPr>
          <a:xfrm>
            <a:off x="820586" y="469582"/>
            <a:ext cx="4483920" cy="507831"/>
          </a:xfrm>
          <a:prstGeom prst="rect">
            <a:avLst/>
          </a:prstGeom>
        </p:spPr>
        <p:txBody>
          <a:bodyPr wrap="none">
            <a:spAutoFit/>
          </a:bodyPr>
          <a:lstStyle/>
          <a:p>
            <a:pPr>
              <a:lnSpc>
                <a:spcPct val="150000"/>
              </a:lnSpc>
            </a:pPr>
            <a:r>
              <a:rPr lang="zh-CN" altLang="en-US"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b="1" kern="100" dirty="0">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战略性人力资源管理及其实施过程</a:t>
            </a:r>
            <a:endParaRPr lang="zh-CN" altLang="zh-CN" b="1" kern="100" dirty="0">
              <a:solidFill>
                <a:srgbClr val="00206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6385" name="Rectangle 1"/>
          <p:cNvSpPr>
            <a:spLocks noChangeArrowheads="1"/>
          </p:cNvSpPr>
          <p:nvPr/>
        </p:nvSpPr>
        <p:spPr bwMode="auto">
          <a:xfrm>
            <a:off x="692150" y="885309"/>
            <a:ext cx="40190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Times New Roman" pitchFamily="18" charset="0"/>
                <a:ea typeface="宋体" pitchFamily="2" charset="-122"/>
                <a:cs typeface="Times New Roman" pitchFamily="18" charset="0"/>
              </a:rPr>
              <a:t>1</a:t>
            </a:r>
            <a:r>
              <a:rPr kumimoji="0" lang="zh-CN" altLang="en-US" b="1" i="0" u="sng" strike="noStrike" cap="none" normalizeH="0" baseline="0" dirty="0">
                <a:ln>
                  <a:noFill/>
                </a:ln>
                <a:solidFill>
                  <a:srgbClr val="993300"/>
                </a:solidFill>
                <a:effectLst/>
                <a:latin typeface="Times New Roman" pitchFamily="18" charset="0"/>
                <a:ea typeface="宋体" pitchFamily="2" charset="-122"/>
                <a:cs typeface="Times New Roman" pitchFamily="18" charset="0"/>
              </a:rPr>
              <a:t>．战略人力资源管理的概念及其内涵</a:t>
            </a:r>
            <a:endParaRPr kumimoji="0" lang="zh-CN" altLang="en-US"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aphicFrame>
        <p:nvGraphicFramePr>
          <p:cNvPr id="14" name="表格 13"/>
          <p:cNvGraphicFramePr>
            <a:graphicFrameLocks noGrp="1"/>
          </p:cNvGraphicFramePr>
          <p:nvPr/>
        </p:nvGraphicFramePr>
        <p:xfrm>
          <a:off x="694265" y="1298575"/>
          <a:ext cx="11108267" cy="4930648"/>
        </p:xfrm>
        <a:graphic>
          <a:graphicData uri="http://schemas.openxmlformats.org/drawingml/2006/table">
            <a:tbl>
              <a:tblPr/>
              <a:tblGrid>
                <a:gridCol w="1145709">
                  <a:extLst>
                    <a:ext uri="{9D8B030D-6E8A-4147-A177-3AD203B41FA5}">
                      <a16:colId xmlns:a16="http://schemas.microsoft.com/office/drawing/2014/main" val="20000"/>
                    </a:ext>
                  </a:extLst>
                </a:gridCol>
                <a:gridCol w="9962558">
                  <a:extLst>
                    <a:ext uri="{9D8B030D-6E8A-4147-A177-3AD203B41FA5}">
                      <a16:colId xmlns:a16="http://schemas.microsoft.com/office/drawing/2014/main" val="20001"/>
                    </a:ext>
                  </a:extLst>
                </a:gridCol>
              </a:tblGrid>
              <a:tr h="1693333">
                <a:tc>
                  <a:txBody>
                    <a:bodyPr/>
                    <a:lstStyle/>
                    <a:p>
                      <a:pPr algn="l">
                        <a:lnSpc>
                          <a:spcPct val="150000"/>
                        </a:lnSpc>
                        <a:spcAft>
                          <a:spcPts val="0"/>
                        </a:spcAft>
                      </a:pPr>
                      <a:r>
                        <a:rPr lang="en-US" altLang="zh-CN" sz="1700" b="1" kern="100" dirty="0">
                          <a:solidFill>
                            <a:srgbClr val="002060"/>
                          </a:solidFill>
                          <a:latin typeface="黑体" pitchFamily="49" charset="-122"/>
                          <a:ea typeface="黑体" pitchFamily="49" charset="-122"/>
                          <a:cs typeface="Times New Roman"/>
                        </a:rPr>
                        <a:t>5.</a:t>
                      </a:r>
                      <a:r>
                        <a:rPr lang="zh-CN" sz="1700" b="1" kern="100" dirty="0">
                          <a:solidFill>
                            <a:srgbClr val="002060"/>
                          </a:solidFill>
                          <a:latin typeface="黑体" pitchFamily="49" charset="-122"/>
                          <a:ea typeface="黑体" pitchFamily="49" charset="-122"/>
                          <a:cs typeface="Times New Roman"/>
                        </a:rPr>
                        <a:t>战略性人力资源管理要求组织的人力资源管理必须贯彻的重要思想</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700" b="1" kern="100">
                          <a:solidFill>
                            <a:srgbClr val="002060"/>
                          </a:solidFill>
                          <a:latin typeface="黑体" pitchFamily="49" charset="-122"/>
                          <a:ea typeface="黑体" pitchFamily="49" charset="-122"/>
                          <a:cs typeface="Times New Roman"/>
                        </a:rPr>
                        <a:t>（</a:t>
                      </a:r>
                      <a:r>
                        <a:rPr lang="en-US" sz="1700" b="1" kern="100">
                          <a:solidFill>
                            <a:srgbClr val="002060"/>
                          </a:solidFill>
                          <a:latin typeface="黑体" pitchFamily="49" charset="-122"/>
                          <a:ea typeface="黑体" pitchFamily="49" charset="-122"/>
                          <a:cs typeface="Times New Roman"/>
                        </a:rPr>
                        <a:t>1</a:t>
                      </a:r>
                      <a:r>
                        <a:rPr lang="zh-CN" sz="1700" b="1" kern="100">
                          <a:solidFill>
                            <a:srgbClr val="002060"/>
                          </a:solidFill>
                          <a:latin typeface="黑体" pitchFamily="49" charset="-122"/>
                          <a:ea typeface="黑体" pitchFamily="49" charset="-122"/>
                          <a:cs typeface="Times New Roman"/>
                        </a:rPr>
                        <a:t>）以利润为导向的观点</a:t>
                      </a:r>
                    </a:p>
                    <a:p>
                      <a:pPr algn="just">
                        <a:lnSpc>
                          <a:spcPct val="150000"/>
                        </a:lnSpc>
                        <a:spcAft>
                          <a:spcPts val="0"/>
                        </a:spcAft>
                      </a:pPr>
                      <a:r>
                        <a:rPr lang="zh-CN" sz="1700" b="1" kern="100">
                          <a:solidFill>
                            <a:srgbClr val="002060"/>
                          </a:solidFill>
                          <a:latin typeface="黑体" pitchFamily="49" charset="-122"/>
                          <a:ea typeface="黑体" pitchFamily="49" charset="-122"/>
                          <a:cs typeface="Times New Roman"/>
                        </a:rPr>
                        <a:t>（</a:t>
                      </a:r>
                      <a:r>
                        <a:rPr lang="en-US" sz="1700" b="1" kern="100">
                          <a:solidFill>
                            <a:srgbClr val="002060"/>
                          </a:solidFill>
                          <a:latin typeface="黑体" pitchFamily="49" charset="-122"/>
                          <a:ea typeface="黑体" pitchFamily="49" charset="-122"/>
                          <a:cs typeface="Times New Roman"/>
                        </a:rPr>
                        <a:t>2</a:t>
                      </a:r>
                      <a:r>
                        <a:rPr lang="zh-CN" sz="1700" b="1" kern="100">
                          <a:solidFill>
                            <a:srgbClr val="002060"/>
                          </a:solidFill>
                          <a:latin typeface="黑体" pitchFamily="49" charset="-122"/>
                          <a:ea typeface="黑体" pitchFamily="49" charset="-122"/>
                          <a:cs typeface="Times New Roman"/>
                        </a:rPr>
                        <a:t>）对生产率、薪酬福利、招募甄选、培训开发、绩效反馈、缺勤、临时解雇及员工态度调查等人力资源管理问题的成本和收益进行分析、评价和解释</a:t>
                      </a:r>
                    </a:p>
                    <a:p>
                      <a:pPr algn="just">
                        <a:lnSpc>
                          <a:spcPct val="150000"/>
                        </a:lnSpc>
                        <a:spcAft>
                          <a:spcPts val="0"/>
                        </a:spcAft>
                      </a:pPr>
                      <a:r>
                        <a:rPr lang="zh-CN" sz="1700" b="1" kern="100">
                          <a:solidFill>
                            <a:srgbClr val="002060"/>
                          </a:solidFill>
                          <a:latin typeface="黑体" pitchFamily="49" charset="-122"/>
                          <a:ea typeface="黑体" pitchFamily="49" charset="-122"/>
                          <a:cs typeface="Times New Roman"/>
                        </a:rPr>
                        <a:t>（</a:t>
                      </a:r>
                      <a:r>
                        <a:rPr lang="en-US" sz="1700" b="1" kern="100">
                          <a:solidFill>
                            <a:srgbClr val="002060"/>
                          </a:solidFill>
                          <a:latin typeface="黑体" pitchFamily="49" charset="-122"/>
                          <a:ea typeface="黑体" pitchFamily="49" charset="-122"/>
                          <a:cs typeface="Times New Roman"/>
                        </a:rPr>
                        <a:t>3</a:t>
                      </a:r>
                      <a:r>
                        <a:rPr lang="zh-CN" sz="1700" b="1" kern="100">
                          <a:solidFill>
                            <a:srgbClr val="002060"/>
                          </a:solidFill>
                          <a:latin typeface="黑体" pitchFamily="49" charset="-122"/>
                          <a:ea typeface="黑体" pitchFamily="49" charset="-122"/>
                          <a:cs typeface="Times New Roman"/>
                        </a:rPr>
                        <a:t>）采用包括可行性、挑战性、具体性以及有意义性等目标在内的人力资源管理模型，同时针对组织所遇到的问题，提供人力资源管理方面的建议性对策报告</a:t>
                      </a:r>
                    </a:p>
                    <a:p>
                      <a:pPr algn="just">
                        <a:lnSpc>
                          <a:spcPct val="150000"/>
                        </a:lnSpc>
                        <a:spcAft>
                          <a:spcPts val="0"/>
                        </a:spcAft>
                      </a:pPr>
                      <a:r>
                        <a:rPr lang="zh-CN" sz="1700" b="1" kern="100">
                          <a:solidFill>
                            <a:srgbClr val="002060"/>
                          </a:solidFill>
                          <a:latin typeface="黑体" pitchFamily="49" charset="-122"/>
                          <a:ea typeface="黑体" pitchFamily="49" charset="-122"/>
                          <a:cs typeface="Times New Roman"/>
                        </a:rPr>
                        <a:t>（</a:t>
                      </a:r>
                      <a:r>
                        <a:rPr lang="en-US" sz="1700" b="1" kern="100">
                          <a:solidFill>
                            <a:srgbClr val="002060"/>
                          </a:solidFill>
                          <a:latin typeface="黑体" pitchFamily="49" charset="-122"/>
                          <a:ea typeface="黑体" pitchFamily="49" charset="-122"/>
                          <a:cs typeface="Times New Roman"/>
                        </a:rPr>
                        <a:t>4</a:t>
                      </a:r>
                      <a:r>
                        <a:rPr lang="zh-CN" sz="1700" b="1" kern="100">
                          <a:solidFill>
                            <a:srgbClr val="002060"/>
                          </a:solidFill>
                          <a:latin typeface="黑体" pitchFamily="49" charset="-122"/>
                          <a:ea typeface="黑体" pitchFamily="49" charset="-122"/>
                          <a:cs typeface="Times New Roman"/>
                        </a:rPr>
                        <a:t>）为人力资源管理职能人员提供培训，并且强调人力资源管理战略的重要性以及它对组织目标的实现所作出的重要贡献。</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54667">
                <a:tc>
                  <a:txBody>
                    <a:bodyPr/>
                    <a:lstStyle/>
                    <a:p>
                      <a:pPr algn="l">
                        <a:lnSpc>
                          <a:spcPct val="150000"/>
                        </a:lnSpc>
                        <a:spcAft>
                          <a:spcPts val="0"/>
                        </a:spcAft>
                      </a:pPr>
                      <a:r>
                        <a:rPr lang="en-US" sz="1700" b="1" u="sng" kern="100" dirty="0">
                          <a:solidFill>
                            <a:srgbClr val="002060"/>
                          </a:solidFill>
                          <a:latin typeface="黑体" pitchFamily="49" charset="-122"/>
                          <a:ea typeface="黑体" pitchFamily="49" charset="-122"/>
                          <a:cs typeface="Times New Roman"/>
                        </a:rPr>
                        <a:t>6.</a:t>
                      </a:r>
                      <a:r>
                        <a:rPr lang="zh-CN" sz="1700" b="1" u="sng" kern="100" dirty="0">
                          <a:solidFill>
                            <a:srgbClr val="002060"/>
                          </a:solidFill>
                          <a:latin typeface="黑体" pitchFamily="49" charset="-122"/>
                          <a:ea typeface="黑体" pitchFamily="49" charset="-122"/>
                          <a:cs typeface="Times New Roman"/>
                        </a:rPr>
                        <a:t>人力资源管理人员必须做到：</a:t>
                      </a:r>
                      <a:endParaRPr lang="zh-CN" sz="1700" b="1" kern="100" dirty="0">
                        <a:solidFill>
                          <a:srgbClr val="002060"/>
                        </a:solidFill>
                        <a:latin typeface="黑体" pitchFamily="49" charset="-122"/>
                        <a:ea typeface="黑体" pitchFamily="49" charset="-122"/>
                        <a:cs typeface="Times New Roman"/>
                      </a:endParaRP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700" b="1" kern="100" dirty="0">
                          <a:solidFill>
                            <a:srgbClr val="002060"/>
                          </a:solidFill>
                          <a:latin typeface="黑体" pitchFamily="49" charset="-122"/>
                          <a:ea typeface="黑体" pitchFamily="49" charset="-122"/>
                          <a:cs typeface="Times New Roman"/>
                        </a:rPr>
                        <a:t>●参与组织的战略规划制定过程，在这个过程中不仅要考虑到与人有关的一些问题，同时还要考虑组织的人力资源储备是否能够执行某种特定战略</a:t>
                      </a:r>
                    </a:p>
                    <a:p>
                      <a:pPr algn="just">
                        <a:lnSpc>
                          <a:spcPct val="150000"/>
                        </a:lnSpc>
                        <a:spcAft>
                          <a:spcPts val="0"/>
                        </a:spcAft>
                      </a:pPr>
                      <a:r>
                        <a:rPr lang="zh-CN" sz="1700" b="1" kern="100" dirty="0">
                          <a:solidFill>
                            <a:srgbClr val="002060"/>
                          </a:solidFill>
                          <a:latin typeface="黑体" pitchFamily="49" charset="-122"/>
                          <a:ea typeface="黑体" pitchFamily="49" charset="-122"/>
                          <a:cs typeface="Times New Roman"/>
                        </a:rPr>
                        <a:t>●掌握与组织的战略性目标有关的一些特定知识</a:t>
                      </a:r>
                    </a:p>
                    <a:p>
                      <a:pPr algn="just">
                        <a:lnSpc>
                          <a:spcPct val="150000"/>
                        </a:lnSpc>
                        <a:spcAft>
                          <a:spcPts val="0"/>
                        </a:spcAft>
                      </a:pPr>
                      <a:r>
                        <a:rPr lang="zh-CN" sz="1700" b="1" kern="100" dirty="0">
                          <a:solidFill>
                            <a:srgbClr val="002060"/>
                          </a:solidFill>
                          <a:latin typeface="黑体" pitchFamily="49" charset="-122"/>
                          <a:ea typeface="黑体" pitchFamily="49" charset="-122"/>
                          <a:cs typeface="Times New Roman"/>
                        </a:rPr>
                        <a:t>●知道何种类型的员工技能、行为以及态度能够支持组织的战略目标的达成</a:t>
                      </a:r>
                    </a:p>
                    <a:p>
                      <a:pPr algn="l">
                        <a:lnSpc>
                          <a:spcPct val="150000"/>
                        </a:lnSpc>
                        <a:spcAft>
                          <a:spcPts val="0"/>
                        </a:spcAft>
                      </a:pPr>
                      <a:r>
                        <a:rPr lang="zh-CN" sz="1700" b="1" kern="100" dirty="0">
                          <a:solidFill>
                            <a:srgbClr val="002060"/>
                          </a:solidFill>
                          <a:latin typeface="黑体" pitchFamily="49" charset="-122"/>
                          <a:ea typeface="黑体" pitchFamily="49" charset="-122"/>
                          <a:cs typeface="Times New Roman"/>
                        </a:rPr>
                        <a:t>●制定具体的人力资源管理方案来确保员工具备实施组织战略所需要的这些技能、行为以及态度</a:t>
                      </a:r>
                    </a:p>
                  </a:txBody>
                  <a:tcPr marL="46182" marR="46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DD4B678-12D7-460E-8972-B5493C4EACBE}"/>
              </a:ext>
            </a:extLst>
          </p:cNvPr>
          <p:cNvSpPr/>
          <p:nvPr/>
        </p:nvSpPr>
        <p:spPr>
          <a:xfrm>
            <a:off x="820586" y="469582"/>
            <a:ext cx="2627642"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股权激励概念和形式</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B9791718-CC29-4E11-A116-888D44C5EBB0}"/>
              </a:ext>
            </a:extLst>
          </p:cNvPr>
          <p:cNvGraphicFramePr>
            <a:graphicFrameLocks noGrp="1"/>
          </p:cNvGraphicFramePr>
          <p:nvPr>
            <p:extLst>
              <p:ext uri="{D42A27DB-BD31-4B8C-83A1-F6EECF244321}">
                <p14:modId xmlns:p14="http://schemas.microsoft.com/office/powerpoint/2010/main" val="391659221"/>
              </p:ext>
            </p:extLst>
          </p:nvPr>
        </p:nvGraphicFramePr>
        <p:xfrm>
          <a:off x="820586" y="929964"/>
          <a:ext cx="10889061" cy="4092702"/>
        </p:xfrm>
        <a:graphic>
          <a:graphicData uri="http://schemas.openxmlformats.org/drawingml/2006/table">
            <a:tbl>
              <a:tblPr>
                <a:tableStyleId>{5C22544A-7EE6-4342-B048-85BDC9FD1C3A}</a:tableStyleId>
              </a:tblPr>
              <a:tblGrid>
                <a:gridCol w="2349799">
                  <a:extLst>
                    <a:ext uri="{9D8B030D-6E8A-4147-A177-3AD203B41FA5}">
                      <a16:colId xmlns:a16="http://schemas.microsoft.com/office/drawing/2014/main" val="394954053"/>
                    </a:ext>
                  </a:extLst>
                </a:gridCol>
                <a:gridCol w="8539262">
                  <a:extLst>
                    <a:ext uri="{9D8B030D-6E8A-4147-A177-3AD203B41FA5}">
                      <a16:colId xmlns:a16="http://schemas.microsoft.com/office/drawing/2014/main" val="1941183223"/>
                    </a:ext>
                  </a:extLst>
                </a:gridCol>
              </a:tblGrid>
              <a:tr h="0">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股权激励概念</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股权激励是指通过员工获得公司股权的形式，享有一定的经济权利，使他们能够以股东的身份参与企业决策、分享利润、承担风险，从而勤勉尽责地为公司的长期发展服务的一种长期激励方法。</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765780749"/>
                  </a:ext>
                </a:extLst>
              </a:tr>
              <a:tr h="0">
                <a:tc>
                  <a:txBody>
                    <a:bodyPr/>
                    <a:lstStyle/>
                    <a:p>
                      <a:pPr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欧美国家股权激励形式（</a:t>
                      </a:r>
                      <a:r>
                        <a:rPr lang="en-US" sz="1700" b="1" kern="100" dirty="0">
                          <a:solidFill>
                            <a:srgbClr val="002060"/>
                          </a:solidFill>
                          <a:effectLst/>
                          <a:latin typeface="黑体" panose="02010609060101010101" pitchFamily="49" charset="-122"/>
                          <a:ea typeface="黑体" panose="02010609060101010101" pitchFamily="49" charset="-122"/>
                        </a:rPr>
                        <a:t>3</a:t>
                      </a:r>
                      <a:r>
                        <a:rPr lang="zh-CN" sz="1700" b="1" kern="100" dirty="0">
                          <a:solidFill>
                            <a:srgbClr val="002060"/>
                          </a:solidFill>
                          <a:effectLst/>
                          <a:latin typeface="黑体" panose="02010609060101010101" pitchFamily="49" charset="-122"/>
                          <a:ea typeface="黑体" panose="02010609060101010101" pitchFamily="49" charset="-122"/>
                        </a:rPr>
                        <a:t>种）</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股票期权：又包括限制性股票期权、法定股票期权、非法定股票期权、激励性 股票期权、可转让股票期权、股票增值权等多种形式。</a:t>
                      </a:r>
                    </a:p>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员工持股计划</a:t>
                      </a:r>
                    </a:p>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管理层收购</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369198440"/>
                  </a:ext>
                </a:extLst>
              </a:tr>
              <a:tr h="0">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中国股权激励形式（</a:t>
                      </a:r>
                      <a:r>
                        <a:rPr lang="en-US" sz="1700" b="1" kern="100">
                          <a:solidFill>
                            <a:srgbClr val="002060"/>
                          </a:solidFill>
                          <a:effectLst/>
                          <a:latin typeface="黑体" panose="02010609060101010101" pitchFamily="49" charset="-122"/>
                          <a:ea typeface="黑体" panose="02010609060101010101" pitchFamily="49" charset="-122"/>
                        </a:rPr>
                        <a:t>9</a:t>
                      </a:r>
                      <a:r>
                        <a:rPr lang="zh-CN" sz="1700" b="1" kern="100">
                          <a:solidFill>
                            <a:srgbClr val="002060"/>
                          </a:solidFill>
                          <a:effectLst/>
                          <a:latin typeface="黑体" panose="02010609060101010101" pitchFamily="49" charset="-122"/>
                          <a:ea typeface="黑体" panose="02010609060101010101" pitchFamily="49" charset="-122"/>
                        </a:rPr>
                        <a:t>种）</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包括：</a:t>
                      </a:r>
                      <a:r>
                        <a:rPr lang="zh-CN" sz="1700" b="1" u="sng" kern="100" dirty="0">
                          <a:solidFill>
                            <a:srgbClr val="002060"/>
                          </a:solidFill>
                          <a:effectLst/>
                          <a:latin typeface="黑体" panose="02010609060101010101" pitchFamily="49" charset="-122"/>
                          <a:ea typeface="黑体" panose="02010609060101010101" pitchFamily="49" charset="-122"/>
                        </a:rPr>
                        <a:t>股票期权</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限制性股票</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股票增值权</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股份期权</a:t>
                      </a:r>
                      <a:r>
                        <a:rPr lang="zh-CN" sz="1700" b="1" kern="100" dirty="0">
                          <a:solidFill>
                            <a:srgbClr val="002060"/>
                          </a:solidFill>
                          <a:effectLst/>
                          <a:latin typeface="黑体" panose="02010609060101010101" pitchFamily="49" charset="-122"/>
                          <a:ea typeface="黑体" panose="02010609060101010101" pitchFamily="49" charset="-122"/>
                        </a:rPr>
                        <a:t>、</a:t>
                      </a:r>
                      <a:r>
                        <a:rPr lang="zh-CN" sz="1700" b="1" u="sng" kern="100" dirty="0">
                          <a:solidFill>
                            <a:srgbClr val="002060"/>
                          </a:solidFill>
                          <a:effectLst/>
                          <a:latin typeface="黑体" panose="02010609060101010101" pitchFamily="49" charset="-122"/>
                          <a:ea typeface="黑体" panose="02010609060101010101" pitchFamily="49" charset="-122"/>
                        </a:rPr>
                        <a:t>业绩股票</a:t>
                      </a:r>
                      <a:r>
                        <a:rPr lang="zh-CN" sz="1700" b="1" kern="100" dirty="0">
                          <a:solidFill>
                            <a:srgbClr val="002060"/>
                          </a:solidFill>
                          <a:effectLst/>
                          <a:latin typeface="黑体" panose="02010609060101010101" pitchFamily="49" charset="-122"/>
                          <a:ea typeface="黑体" panose="02010609060101010101" pitchFamily="49" charset="-122"/>
                        </a:rPr>
                        <a:t>、业绩单位、</a:t>
                      </a:r>
                      <a:r>
                        <a:rPr lang="zh-CN" sz="1700" b="1" u="sng" kern="100" dirty="0">
                          <a:solidFill>
                            <a:srgbClr val="002060"/>
                          </a:solidFill>
                          <a:effectLst/>
                          <a:latin typeface="黑体" panose="02010609060101010101" pitchFamily="49" charset="-122"/>
                          <a:ea typeface="黑体" panose="02010609060101010101" pitchFamily="49" charset="-122"/>
                        </a:rPr>
                        <a:t>虚拟股票</a:t>
                      </a:r>
                      <a:r>
                        <a:rPr lang="zh-CN" sz="1700" b="1" kern="100" dirty="0">
                          <a:solidFill>
                            <a:srgbClr val="002060"/>
                          </a:solidFill>
                          <a:effectLst/>
                          <a:latin typeface="黑体" panose="02010609060101010101" pitchFamily="49" charset="-122"/>
                          <a:ea typeface="黑体" panose="02010609060101010101" pitchFamily="49" charset="-122"/>
                        </a:rPr>
                        <a:t>、延期支付和员工持股计划。</a:t>
                      </a:r>
                    </a:p>
                    <a:p>
                      <a:pPr marL="342900" lvl="0" indent="-342900" algn="l">
                        <a:lnSpc>
                          <a:spcPct val="150000"/>
                        </a:lnSpc>
                        <a:spcAft>
                          <a:spcPts val="0"/>
                        </a:spcAft>
                        <a:buFont typeface="+mj-lt"/>
                        <a:buAutoNum type="arabicPeriod"/>
                      </a:pPr>
                      <a:r>
                        <a:rPr lang="zh-CN" sz="1700" b="1" kern="100" dirty="0">
                          <a:solidFill>
                            <a:srgbClr val="002060"/>
                          </a:solidFill>
                          <a:effectLst/>
                          <a:latin typeface="黑体" panose="02010609060101010101" pitchFamily="49" charset="-122"/>
                          <a:ea typeface="黑体" panose="02010609060101010101" pitchFamily="49" charset="-122"/>
                        </a:rPr>
                        <a:t>《国有控股上市公司</a:t>
                      </a:r>
                      <a:r>
                        <a:rPr lang="en-US" sz="1700" b="1" kern="100" dirty="0">
                          <a:solidFill>
                            <a:srgbClr val="002060"/>
                          </a:solidFill>
                          <a:effectLst/>
                          <a:latin typeface="黑体" panose="02010609060101010101" pitchFamily="49" charset="-122"/>
                          <a:ea typeface="黑体" panose="02010609060101010101" pitchFamily="49" charset="-122"/>
                        </a:rPr>
                        <a:t>(</a:t>
                      </a:r>
                      <a:r>
                        <a:rPr lang="zh-CN" sz="1700" b="1" kern="100" dirty="0">
                          <a:solidFill>
                            <a:srgbClr val="002060"/>
                          </a:solidFill>
                          <a:effectLst/>
                          <a:latin typeface="黑体" panose="02010609060101010101" pitchFamily="49" charset="-122"/>
                          <a:ea typeface="黑体" panose="02010609060101010101" pitchFamily="49" charset="-122"/>
                        </a:rPr>
                        <a:t>境外）实施股权激励试行办法》将</a:t>
                      </a:r>
                      <a:r>
                        <a:rPr lang="zh-CN" sz="1700" b="1" u="sng" kern="100" dirty="0">
                          <a:solidFill>
                            <a:srgbClr val="002060"/>
                          </a:solidFill>
                          <a:effectLst/>
                          <a:latin typeface="黑体" panose="02010609060101010101" pitchFamily="49" charset="-122"/>
                          <a:ea typeface="黑体" panose="02010609060101010101" pitchFamily="49" charset="-122"/>
                        </a:rPr>
                        <a:t>股票期权、股票增值权</a:t>
                      </a:r>
                      <a:r>
                        <a:rPr lang="zh-CN" sz="1700" b="1" kern="100" dirty="0">
                          <a:solidFill>
                            <a:srgbClr val="002060"/>
                          </a:solidFill>
                          <a:effectLst/>
                          <a:latin typeface="黑体" panose="02010609060101010101" pitchFamily="49" charset="-122"/>
                          <a:ea typeface="黑体" panose="02010609060101010101" pitchFamily="49" charset="-122"/>
                        </a:rPr>
                        <a:t>作为</a:t>
                      </a:r>
                      <a:r>
                        <a:rPr lang="zh-CN" sz="1700" b="1" u="sng" kern="100" dirty="0">
                          <a:solidFill>
                            <a:srgbClr val="002060"/>
                          </a:solidFill>
                          <a:effectLst/>
                          <a:latin typeface="黑体" panose="02010609060101010101" pitchFamily="49" charset="-122"/>
                          <a:ea typeface="黑体" panose="02010609060101010101" pitchFamily="49" charset="-122"/>
                        </a:rPr>
                        <a:t>主要的股权激励方式</a:t>
                      </a:r>
                      <a:r>
                        <a:rPr lang="zh-CN" sz="1700" b="1" kern="10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47557632"/>
                  </a:ext>
                </a:extLst>
              </a:tr>
            </a:tbl>
          </a:graphicData>
        </a:graphic>
      </p:graphicFrame>
      <p:sp>
        <p:nvSpPr>
          <p:cNvPr id="8" name="矩形 7">
            <a:extLst>
              <a:ext uri="{FF2B5EF4-FFF2-40B4-BE49-F238E27FC236}">
                <a16:creationId xmlns:a16="http://schemas.microsoft.com/office/drawing/2014/main" id="{015B0550-5E6D-432F-BC84-85C8D41AADA5}"/>
              </a:ext>
            </a:extLst>
          </p:cNvPr>
          <p:cNvSpPr/>
          <p:nvPr/>
        </p:nvSpPr>
        <p:spPr>
          <a:xfrm>
            <a:off x="600663" y="5137000"/>
            <a:ext cx="5221301"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12</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上市公司和</a:t>
            </a:r>
            <a:r>
              <a:rPr lang="zh-CN" altLang="zh-CN" b="1" u="sng" kern="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非</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上市公司股权激励形式一览表</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536FDC69-8358-458A-A026-11A5310E735D}"/>
              </a:ext>
            </a:extLst>
          </p:cNvPr>
          <p:cNvGraphicFramePr>
            <a:graphicFrameLocks noGrp="1"/>
          </p:cNvGraphicFramePr>
          <p:nvPr>
            <p:extLst>
              <p:ext uri="{D42A27DB-BD31-4B8C-83A1-F6EECF244321}">
                <p14:modId xmlns:p14="http://schemas.microsoft.com/office/powerpoint/2010/main" val="2908453448"/>
              </p:ext>
            </p:extLst>
          </p:nvPr>
        </p:nvGraphicFramePr>
        <p:xfrm>
          <a:off x="882290" y="5639850"/>
          <a:ext cx="10827357" cy="694310"/>
        </p:xfrm>
        <a:graphic>
          <a:graphicData uri="http://schemas.openxmlformats.org/drawingml/2006/table">
            <a:tbl>
              <a:tblPr>
                <a:tableStyleId>{5C22544A-7EE6-4342-B048-85BDC9FD1C3A}</a:tableStyleId>
              </a:tblPr>
              <a:tblGrid>
                <a:gridCol w="1917212">
                  <a:extLst>
                    <a:ext uri="{9D8B030D-6E8A-4147-A177-3AD203B41FA5}">
                      <a16:colId xmlns:a16="http://schemas.microsoft.com/office/drawing/2014/main" val="1667003534"/>
                    </a:ext>
                  </a:extLst>
                </a:gridCol>
                <a:gridCol w="8910145">
                  <a:extLst>
                    <a:ext uri="{9D8B030D-6E8A-4147-A177-3AD203B41FA5}">
                      <a16:colId xmlns:a16="http://schemas.microsoft.com/office/drawing/2014/main" val="2854888091"/>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上市公司</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股票期权</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u="sng" kern="100" dirty="0">
                          <a:solidFill>
                            <a:srgbClr val="002060"/>
                          </a:solidFill>
                          <a:effectLst/>
                          <a:latin typeface="黑体" panose="02010609060101010101" pitchFamily="49" charset="-122"/>
                          <a:ea typeface="黑体" panose="02010609060101010101" pitchFamily="49" charset="-122"/>
                        </a:rPr>
                        <a:t>限制性股票</a:t>
                      </a:r>
                      <a:r>
                        <a:rPr lang="en-US" sz="1800" b="1" u="sng" kern="100" dirty="0">
                          <a:solidFill>
                            <a:srgbClr val="002060"/>
                          </a:solidFill>
                          <a:effectLst/>
                          <a:latin typeface="黑体" panose="02010609060101010101" pitchFamily="49" charset="-122"/>
                          <a:ea typeface="黑体" panose="02010609060101010101" pitchFamily="49" charset="-122"/>
                        </a:rPr>
                        <a:t> + </a:t>
                      </a:r>
                      <a:r>
                        <a:rPr lang="zh-CN" sz="1800" b="1" u="sng" kern="100" dirty="0">
                          <a:solidFill>
                            <a:srgbClr val="002060"/>
                          </a:solidFill>
                          <a:effectLst/>
                          <a:latin typeface="黑体" panose="02010609060101010101" pitchFamily="49" charset="-122"/>
                          <a:ea typeface="黑体" panose="02010609060101010101" pitchFamily="49" charset="-122"/>
                        </a:rPr>
                        <a:t>股票增值权</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45965497"/>
                  </a:ext>
                </a:extLst>
              </a:tr>
              <a:tr h="0">
                <a:tc>
                  <a:txBody>
                    <a:bodyPr/>
                    <a:lstStyle/>
                    <a:p>
                      <a:pPr algn="l">
                        <a:lnSpc>
                          <a:spcPct val="150000"/>
                        </a:lnSpc>
                        <a:spcAft>
                          <a:spcPts val="0"/>
                        </a:spcAft>
                      </a:pPr>
                      <a:r>
                        <a:rPr lang="zh-CN" sz="1800" b="1" kern="0">
                          <a:solidFill>
                            <a:srgbClr val="002060"/>
                          </a:solidFill>
                          <a:effectLst/>
                          <a:latin typeface="黑体" panose="02010609060101010101" pitchFamily="49" charset="-122"/>
                          <a:ea typeface="黑体" panose="02010609060101010101" pitchFamily="49" charset="-122"/>
                        </a:rPr>
                        <a:t>非</a:t>
                      </a:r>
                      <a:r>
                        <a:rPr lang="zh-CN" sz="1800" b="1" kern="100">
                          <a:solidFill>
                            <a:srgbClr val="002060"/>
                          </a:solidFill>
                          <a:effectLst/>
                          <a:latin typeface="黑体" panose="02010609060101010101" pitchFamily="49" charset="-122"/>
                          <a:ea typeface="黑体" panose="02010609060101010101" pitchFamily="49" charset="-122"/>
                        </a:rPr>
                        <a:t>上市公司</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股份期权</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业绩股份</a:t>
                      </a:r>
                      <a:r>
                        <a:rPr lang="en-US" sz="1800" b="1" kern="100" dirty="0">
                          <a:solidFill>
                            <a:srgbClr val="002060"/>
                          </a:solidFill>
                          <a:effectLst/>
                          <a:latin typeface="黑体" panose="02010609060101010101" pitchFamily="49" charset="-122"/>
                          <a:ea typeface="黑体" panose="02010609060101010101" pitchFamily="49" charset="-122"/>
                        </a:rPr>
                        <a:t> + </a:t>
                      </a:r>
                      <a:r>
                        <a:rPr lang="zh-CN" sz="1800" b="1" kern="100" dirty="0">
                          <a:solidFill>
                            <a:srgbClr val="002060"/>
                          </a:solidFill>
                          <a:effectLst/>
                          <a:latin typeface="黑体" panose="02010609060101010101" pitchFamily="49" charset="-122"/>
                          <a:ea typeface="黑体" panose="02010609060101010101" pitchFamily="49" charset="-122"/>
                        </a:rPr>
                        <a:t>虚拟股票期权</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78221550"/>
                  </a:ext>
                </a:extLst>
              </a:tr>
            </a:tbl>
          </a:graphicData>
        </a:graphic>
      </p:graphicFrame>
    </p:spTree>
    <p:extLst>
      <p:ext uri="{BB962C8B-B14F-4D97-AF65-F5344CB8AC3E}">
        <p14:creationId xmlns:p14="http://schemas.microsoft.com/office/powerpoint/2010/main" val="785994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287B6485-0C81-41D5-8419-A470B4AD2E06}"/>
              </a:ext>
            </a:extLst>
          </p:cNvPr>
          <p:cNvSpPr/>
          <p:nvPr/>
        </p:nvSpPr>
        <p:spPr>
          <a:xfrm>
            <a:off x="820586" y="469582"/>
            <a:ext cx="3209533" cy="442878"/>
          </a:xfrm>
          <a:prstGeom prst="rect">
            <a:avLst/>
          </a:prstGeom>
        </p:spPr>
        <p:txBody>
          <a:bodyPr wrap="none">
            <a:spAutoFit/>
          </a:bodyPr>
          <a:lstStyle/>
          <a:p>
            <a:pPr>
              <a:lnSpc>
                <a:spcPct val="150000"/>
              </a:lnSpc>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13.</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上市公司的股票期权概述</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F26EFA0E-E601-4A7F-9ADF-B9BD1BEF0CDF}"/>
              </a:ext>
            </a:extLst>
          </p:cNvPr>
          <p:cNvGraphicFramePr>
            <a:graphicFrameLocks noGrp="1"/>
          </p:cNvGraphicFramePr>
          <p:nvPr>
            <p:extLst>
              <p:ext uri="{D42A27DB-BD31-4B8C-83A1-F6EECF244321}">
                <p14:modId xmlns:p14="http://schemas.microsoft.com/office/powerpoint/2010/main" val="4030338324"/>
              </p:ext>
            </p:extLst>
          </p:nvPr>
        </p:nvGraphicFramePr>
        <p:xfrm>
          <a:off x="676147" y="919830"/>
          <a:ext cx="10839705" cy="5414330"/>
        </p:xfrm>
        <a:graphic>
          <a:graphicData uri="http://schemas.openxmlformats.org/drawingml/2006/table">
            <a:tbl>
              <a:tblPr>
                <a:tableStyleId>{5C22544A-7EE6-4342-B048-85BDC9FD1C3A}</a:tableStyleId>
              </a:tblPr>
              <a:tblGrid>
                <a:gridCol w="1774937">
                  <a:extLst>
                    <a:ext uri="{9D8B030D-6E8A-4147-A177-3AD203B41FA5}">
                      <a16:colId xmlns:a16="http://schemas.microsoft.com/office/drawing/2014/main" val="1554622646"/>
                    </a:ext>
                  </a:extLst>
                </a:gridCol>
                <a:gridCol w="9064768">
                  <a:extLst>
                    <a:ext uri="{9D8B030D-6E8A-4147-A177-3AD203B41FA5}">
                      <a16:colId xmlns:a16="http://schemas.microsoft.com/office/drawing/2014/main" val="4139828538"/>
                    </a:ext>
                  </a:extLst>
                </a:gridCol>
              </a:tblGrid>
              <a:tr h="514028">
                <a:tc>
                  <a:txBody>
                    <a:bodyPr/>
                    <a:lstStyle/>
                    <a:p>
                      <a:pPr algn="l">
                        <a:lnSpc>
                          <a:spcPct val="150000"/>
                        </a:lnSpc>
                        <a:spcAft>
                          <a:spcPts val="0"/>
                        </a:spcAft>
                      </a:pPr>
                      <a:r>
                        <a:rPr lang="zh-CN" sz="1300" b="1" kern="100" dirty="0">
                          <a:solidFill>
                            <a:srgbClr val="002060"/>
                          </a:solidFill>
                          <a:effectLst/>
                          <a:latin typeface="黑体" panose="02010609060101010101" pitchFamily="49" charset="-122"/>
                          <a:ea typeface="黑体" panose="02010609060101010101" pitchFamily="49" charset="-122"/>
                        </a:rPr>
                        <a:t>股票期权概念</a:t>
                      </a:r>
                      <a:endParaRPr lang="zh-CN" sz="13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股票期权，也称经营者股票期权或管理者股票期权（</a:t>
                      </a:r>
                      <a:r>
                        <a:rPr lang="en-US" sz="1300" b="1" kern="100">
                          <a:solidFill>
                            <a:srgbClr val="002060"/>
                          </a:solidFill>
                          <a:effectLst/>
                          <a:latin typeface="黑体" panose="02010609060101010101" pitchFamily="49" charset="-122"/>
                          <a:ea typeface="黑体" panose="02010609060101010101" pitchFamily="49" charset="-122"/>
                        </a:rPr>
                        <a:t>ESO)</a:t>
                      </a:r>
                      <a:r>
                        <a:rPr lang="zh-CN" sz="1300" b="1" kern="100">
                          <a:solidFill>
                            <a:srgbClr val="002060"/>
                          </a:solidFill>
                          <a:effectLst/>
                          <a:latin typeface="黑体" panose="02010609060101010101" pitchFamily="49" charset="-122"/>
                          <a:ea typeface="黑体" panose="02010609060101010101" pitchFamily="49" charset="-122"/>
                        </a:rPr>
                        <a:t>，是指上市公司授予激励对象在未来一定期限内</a:t>
                      </a:r>
                      <a:r>
                        <a:rPr lang="en-US" sz="1300" b="1" kern="100">
                          <a:solidFill>
                            <a:srgbClr val="002060"/>
                          </a:solidFill>
                          <a:effectLst/>
                          <a:latin typeface="黑体" panose="02010609060101010101" pitchFamily="49" charset="-122"/>
                          <a:ea typeface="黑体" panose="02010609060101010101" pitchFamily="49" charset="-122"/>
                        </a:rPr>
                        <a:t>(</a:t>
                      </a:r>
                      <a:r>
                        <a:rPr lang="zh-CN" sz="1300" b="1" kern="100">
                          <a:solidFill>
                            <a:srgbClr val="002060"/>
                          </a:solidFill>
                          <a:effectLst/>
                          <a:latin typeface="黑体" panose="02010609060101010101" pitchFamily="49" charset="-122"/>
                          <a:ea typeface="黑体" panose="02010609060101010101" pitchFamily="49" charset="-122"/>
                        </a:rPr>
                        <a:t>行权期</a:t>
                      </a:r>
                      <a:r>
                        <a:rPr lang="en-US" sz="1300" b="1" kern="100">
                          <a:solidFill>
                            <a:srgbClr val="002060"/>
                          </a:solidFill>
                          <a:effectLst/>
                          <a:latin typeface="黑体" panose="02010609060101010101" pitchFamily="49" charset="-122"/>
                          <a:ea typeface="黑体" panose="02010609060101010101" pitchFamily="49" charset="-122"/>
                        </a:rPr>
                        <a:t>)</a:t>
                      </a:r>
                      <a:r>
                        <a:rPr lang="zh-CN" sz="1300" b="1" kern="100">
                          <a:solidFill>
                            <a:srgbClr val="002060"/>
                          </a:solidFill>
                          <a:effectLst/>
                          <a:latin typeface="黑体" panose="02010609060101010101" pitchFamily="49" charset="-122"/>
                          <a:ea typeface="黑体" panose="02010609060101010101" pitchFamily="49" charset="-122"/>
                        </a:rPr>
                        <a:t>以预先确定的价格（行权价）和条件购买本公司一定数量股票的权利。</a:t>
                      </a:r>
                      <a:endParaRPr lang="zh-CN" sz="13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1292211420"/>
                  </a:ext>
                </a:extLst>
              </a:tr>
              <a:tr h="514028">
                <a:tc>
                  <a:txBody>
                    <a:bodyPr/>
                    <a:lstStyle/>
                    <a:p>
                      <a:pPr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股票期权特征</a:t>
                      </a:r>
                      <a:endParaRPr lang="zh-CN" sz="13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algn="l">
                        <a:lnSpc>
                          <a:spcPct val="150000"/>
                        </a:lnSpc>
                        <a:spcAft>
                          <a:spcPts val="0"/>
                        </a:spcAft>
                      </a:pPr>
                      <a:r>
                        <a:rPr lang="zh-CN" sz="1300" b="1" kern="100" dirty="0">
                          <a:solidFill>
                            <a:srgbClr val="002060"/>
                          </a:solidFill>
                          <a:effectLst/>
                          <a:latin typeface="黑体" panose="02010609060101010101" pitchFamily="49" charset="-122"/>
                          <a:ea typeface="黑体" panose="02010609060101010101" pitchFamily="49" charset="-122"/>
                        </a:rPr>
                        <a:t>一是股票期权</a:t>
                      </a:r>
                      <a:r>
                        <a:rPr lang="zh-CN" sz="1300" b="1" u="sng" kern="100" dirty="0">
                          <a:solidFill>
                            <a:srgbClr val="002060"/>
                          </a:solidFill>
                          <a:effectLst/>
                          <a:latin typeface="黑体" panose="02010609060101010101" pitchFamily="49" charset="-122"/>
                          <a:ea typeface="黑体" panose="02010609060101010101" pitchFamily="49" charset="-122"/>
                        </a:rPr>
                        <a:t>是一种权利而不是义务</a:t>
                      </a:r>
                      <a:r>
                        <a:rPr lang="zh-CN" sz="1300" b="1" kern="100" dirty="0">
                          <a:solidFill>
                            <a:srgbClr val="002060"/>
                          </a:solidFill>
                          <a:effectLst/>
                          <a:latin typeface="黑体" panose="02010609060101010101" pitchFamily="49" charset="-122"/>
                          <a:ea typeface="黑体" panose="02010609060101010101" pitchFamily="49" charset="-122"/>
                        </a:rPr>
                        <a:t>，收益人可以买公司股票也可以不买</a:t>
                      </a:r>
                      <a:r>
                        <a:rPr lang="en-US" sz="1300" b="1" kern="100" dirty="0">
                          <a:solidFill>
                            <a:srgbClr val="002060"/>
                          </a:solidFill>
                          <a:effectLst/>
                          <a:latin typeface="黑体" panose="02010609060101010101" pitchFamily="49" charset="-122"/>
                          <a:ea typeface="黑体" panose="02010609060101010101" pitchFamily="49" charset="-122"/>
                        </a:rPr>
                        <a:t>;</a:t>
                      </a:r>
                      <a:r>
                        <a:rPr lang="zh-CN" sz="1300" b="1" kern="100" dirty="0">
                          <a:solidFill>
                            <a:srgbClr val="002060"/>
                          </a:solidFill>
                          <a:effectLst/>
                          <a:latin typeface="黑体" panose="02010609060101010101" pitchFamily="49" charset="-122"/>
                          <a:ea typeface="黑体" panose="02010609060101010101" pitchFamily="49" charset="-122"/>
                        </a:rPr>
                        <a:t>二是股票期权</a:t>
                      </a:r>
                      <a:r>
                        <a:rPr lang="zh-CN" sz="1300" b="1" u="sng" kern="100" dirty="0">
                          <a:solidFill>
                            <a:srgbClr val="002060"/>
                          </a:solidFill>
                          <a:effectLst/>
                          <a:latin typeface="黑体" panose="02010609060101010101" pitchFamily="49" charset="-122"/>
                          <a:ea typeface="黑体" panose="02010609060101010101" pitchFamily="49" charset="-122"/>
                        </a:rPr>
                        <a:t>只有在行权价低于行权时</a:t>
                      </a:r>
                      <a:r>
                        <a:rPr lang="zh-CN" sz="1300" b="1" kern="100" dirty="0">
                          <a:solidFill>
                            <a:srgbClr val="002060"/>
                          </a:solidFill>
                          <a:effectLst/>
                          <a:latin typeface="黑体" panose="02010609060101010101" pitchFamily="49" charset="-122"/>
                          <a:ea typeface="黑体" panose="02010609060101010101" pitchFamily="49" charset="-122"/>
                        </a:rPr>
                        <a:t>，本企业股票的市场价格才</a:t>
                      </a:r>
                      <a:r>
                        <a:rPr lang="zh-CN" sz="1300" b="1" u="sng" kern="100" dirty="0">
                          <a:solidFill>
                            <a:srgbClr val="002060"/>
                          </a:solidFill>
                          <a:effectLst/>
                          <a:latin typeface="黑体" panose="02010609060101010101" pitchFamily="49" charset="-122"/>
                          <a:ea typeface="黑体" panose="02010609060101010101" pitchFamily="49" charset="-122"/>
                        </a:rPr>
                        <a:t>有价值</a:t>
                      </a:r>
                      <a:r>
                        <a:rPr lang="zh-CN" sz="1300" b="1" kern="100" dirty="0">
                          <a:solidFill>
                            <a:srgbClr val="002060"/>
                          </a:solidFill>
                          <a:effectLst/>
                          <a:latin typeface="黑体" panose="02010609060101010101" pitchFamily="49" charset="-122"/>
                          <a:ea typeface="黑体" panose="02010609060101010101" pitchFamily="49" charset="-122"/>
                        </a:rPr>
                        <a:t>； 三是股票期权是公司</a:t>
                      </a:r>
                      <a:r>
                        <a:rPr lang="zh-CN" sz="1300" b="1" u="sng" kern="100" dirty="0">
                          <a:solidFill>
                            <a:srgbClr val="002060"/>
                          </a:solidFill>
                          <a:effectLst/>
                          <a:latin typeface="黑体" panose="02010609060101010101" pitchFamily="49" charset="-122"/>
                          <a:ea typeface="黑体" panose="02010609060101010101" pitchFamily="49" charset="-122"/>
                        </a:rPr>
                        <a:t>无偿给予经营者</a:t>
                      </a:r>
                      <a:r>
                        <a:rPr lang="zh-CN" sz="1300" b="1" kern="100" dirty="0">
                          <a:solidFill>
                            <a:srgbClr val="002060"/>
                          </a:solidFill>
                          <a:effectLst/>
                          <a:latin typeface="黑体" panose="02010609060101010101" pitchFamily="49" charset="-122"/>
                          <a:ea typeface="黑体" panose="02010609060101010101" pitchFamily="49" charset="-122"/>
                        </a:rPr>
                        <a:t>的。</a:t>
                      </a:r>
                      <a:endParaRPr lang="zh-CN" sz="13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2860880820"/>
                  </a:ext>
                </a:extLst>
              </a:tr>
              <a:tr h="1048387">
                <a:tc>
                  <a:txBody>
                    <a:bodyPr/>
                    <a:lstStyle/>
                    <a:p>
                      <a:pPr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股票期权优点</a:t>
                      </a:r>
                      <a:endParaRPr lang="zh-CN" sz="13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可以把经营者利益与股东利益及企业发展结合起来，使企业股东的资产权益首先得到保障。</a:t>
                      </a:r>
                    </a:p>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对于经营者而言，可以</a:t>
                      </a:r>
                      <a:r>
                        <a:rPr lang="zh-CN" sz="1300" b="1" u="sng" kern="100" dirty="0">
                          <a:solidFill>
                            <a:srgbClr val="002060"/>
                          </a:solidFill>
                          <a:effectLst/>
                          <a:latin typeface="黑体" panose="02010609060101010101" pitchFamily="49" charset="-122"/>
                          <a:ea typeface="黑体" panose="02010609060101010101" pitchFamily="49" charset="-122"/>
                        </a:rPr>
                        <a:t>让经营者分享企业的预期收益</a:t>
                      </a:r>
                      <a:r>
                        <a:rPr lang="zh-CN" sz="1300" b="1" kern="100" dirty="0">
                          <a:solidFill>
                            <a:srgbClr val="002060"/>
                          </a:solidFill>
                          <a:effectLst/>
                          <a:latin typeface="黑体" panose="02010609060101010101" pitchFamily="49" charset="-122"/>
                          <a:ea typeface="黑体" panose="02010609060101010101" pitchFamily="49" charset="-122"/>
                        </a:rPr>
                        <a:t>，</a:t>
                      </a:r>
                      <a:r>
                        <a:rPr lang="zh-CN" sz="1300" b="1" u="sng" kern="100" dirty="0">
                          <a:solidFill>
                            <a:srgbClr val="002060"/>
                          </a:solidFill>
                          <a:effectLst/>
                          <a:latin typeface="黑体" panose="02010609060101010101" pitchFamily="49" charset="-122"/>
                          <a:ea typeface="黑体" panose="02010609060101010101" pitchFamily="49" charset="-122"/>
                        </a:rPr>
                        <a:t>突破只分享当期收益的局限性，经营者可以在风险较小的前提下得到较大的激励。</a:t>
                      </a:r>
                      <a:endParaRPr lang="zh-CN" sz="13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激励手段比较灵活，便于个案处理。</a:t>
                      </a:r>
                      <a:endParaRPr lang="zh-CN" sz="13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2860244226"/>
                  </a:ext>
                </a:extLst>
              </a:tr>
              <a:tr h="1048387">
                <a:tc>
                  <a:txBody>
                    <a:bodyPr/>
                    <a:lstStyle/>
                    <a:p>
                      <a:pPr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股票期权局限性</a:t>
                      </a:r>
                      <a:endParaRPr lang="zh-CN" sz="13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marL="139700" indent="-139700"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一是股票期权</a:t>
                      </a:r>
                      <a:r>
                        <a:rPr lang="zh-CN" sz="1300" b="1" u="sng" kern="100">
                          <a:solidFill>
                            <a:srgbClr val="002060"/>
                          </a:solidFill>
                          <a:effectLst/>
                          <a:latin typeface="黑体" panose="02010609060101010101" pitchFamily="49" charset="-122"/>
                          <a:ea typeface="黑体" panose="02010609060101010101" pitchFamily="49" charset="-122"/>
                        </a:rPr>
                        <a:t>只适用于上市公司，而且成长性较好、股价呈强势上涨的上市公司；</a:t>
                      </a:r>
                      <a:endParaRPr lang="zh-CN" sz="13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二是股票期权</a:t>
                      </a:r>
                      <a:r>
                        <a:rPr lang="zh-CN" sz="1300" b="1" u="sng" kern="100">
                          <a:solidFill>
                            <a:srgbClr val="002060"/>
                          </a:solidFill>
                          <a:effectLst/>
                          <a:latin typeface="黑体" panose="02010609060101010101" pitchFamily="49" charset="-122"/>
                          <a:ea typeface="黑体" panose="02010609060101010101" pitchFamily="49" charset="-122"/>
                        </a:rPr>
                        <a:t>需要依托规范而有生气的股票市场，需要公司建立规范的法人治理结构</a:t>
                      </a:r>
                      <a:r>
                        <a:rPr lang="en-US" sz="1300" b="1" u="sng" kern="100">
                          <a:solidFill>
                            <a:srgbClr val="002060"/>
                          </a:solidFill>
                          <a:effectLst/>
                          <a:latin typeface="黑体" panose="02010609060101010101" pitchFamily="49" charset="-122"/>
                          <a:ea typeface="黑体" panose="02010609060101010101" pitchFamily="49" charset="-122"/>
                        </a:rPr>
                        <a:t>;</a:t>
                      </a:r>
                      <a:endParaRPr lang="zh-CN" sz="13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三是股票期权</a:t>
                      </a:r>
                      <a:r>
                        <a:rPr lang="zh-CN" sz="1300" b="1" u="sng" kern="100">
                          <a:solidFill>
                            <a:srgbClr val="002060"/>
                          </a:solidFill>
                          <a:effectLst/>
                          <a:latin typeface="黑体" panose="02010609060101010101" pitchFamily="49" charset="-122"/>
                          <a:ea typeface="黑体" panose="02010609060101010101" pitchFamily="49" charset="-122"/>
                        </a:rPr>
                        <a:t>容易诱发弄虚作假、恶意 操纵和短期炒作等不良行为</a:t>
                      </a:r>
                      <a:r>
                        <a:rPr lang="zh-CN" sz="1300" b="1" kern="10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四是</a:t>
                      </a:r>
                      <a:r>
                        <a:rPr lang="zh-CN" sz="1300" b="1" u="sng" kern="100">
                          <a:solidFill>
                            <a:srgbClr val="002060"/>
                          </a:solidFill>
                          <a:effectLst/>
                          <a:latin typeface="黑体" panose="02010609060101010101" pitchFamily="49" charset="-122"/>
                          <a:ea typeface="黑体" panose="02010609060101010101" pitchFamily="49" charset="-122"/>
                        </a:rPr>
                        <a:t>难以准确地衡量经营者的表现和企业真实的经营状况。</a:t>
                      </a:r>
                      <a:endParaRPr lang="zh-CN" sz="13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2147006820"/>
                  </a:ext>
                </a:extLst>
              </a:tr>
              <a:tr h="1226507">
                <a:tc>
                  <a:txBody>
                    <a:bodyPr/>
                    <a:lstStyle/>
                    <a:p>
                      <a:pPr algn="l">
                        <a:lnSpc>
                          <a:spcPct val="150000"/>
                        </a:lnSpc>
                        <a:spcAft>
                          <a:spcPts val="0"/>
                        </a:spcAft>
                      </a:pPr>
                      <a:r>
                        <a:rPr lang="zh-CN" sz="1300" b="1" kern="100">
                          <a:solidFill>
                            <a:srgbClr val="002060"/>
                          </a:solidFill>
                          <a:effectLst/>
                          <a:latin typeface="黑体" panose="02010609060101010101" pitchFamily="49" charset="-122"/>
                          <a:ea typeface="黑体" panose="02010609060101010101" pitchFamily="49" charset="-122"/>
                        </a:rPr>
                        <a:t>股票期权计划内容</a:t>
                      </a:r>
                      <a:endParaRPr lang="zh-CN" sz="13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tc>
                  <a:txBody>
                    <a:bodyPr/>
                    <a:lstStyle/>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激励范围和对象</a:t>
                      </a:r>
                    </a:p>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激励额度</a:t>
                      </a:r>
                    </a:p>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股票来源</a:t>
                      </a:r>
                    </a:p>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资金来源</a:t>
                      </a:r>
                    </a:p>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有关时间规定</a:t>
                      </a:r>
                    </a:p>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行权价格</a:t>
                      </a:r>
                    </a:p>
                    <a:p>
                      <a:pPr marL="342900" lvl="0" indent="-342900" algn="l">
                        <a:lnSpc>
                          <a:spcPct val="150000"/>
                        </a:lnSpc>
                        <a:spcAft>
                          <a:spcPts val="0"/>
                        </a:spcAft>
                        <a:buFont typeface="+mj-lt"/>
                        <a:buAutoNum type="arabicPeriod"/>
                      </a:pPr>
                      <a:r>
                        <a:rPr lang="zh-CN" sz="1300" b="1" kern="100" dirty="0">
                          <a:solidFill>
                            <a:srgbClr val="002060"/>
                          </a:solidFill>
                          <a:effectLst/>
                          <a:latin typeface="黑体" panose="02010609060101010101" pitchFamily="49" charset="-122"/>
                          <a:ea typeface="黑体" panose="02010609060101010101" pitchFamily="49" charset="-122"/>
                        </a:rPr>
                        <a:t>执行方式</a:t>
                      </a:r>
                      <a:endParaRPr lang="zh-CN" sz="13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48578" marR="48578" marT="0" marB="0"/>
                </a:tc>
                <a:extLst>
                  <a:ext uri="{0D108BD9-81ED-4DB2-BD59-A6C34878D82A}">
                    <a16:rowId xmlns:a16="http://schemas.microsoft.com/office/drawing/2014/main" val="425829193"/>
                  </a:ext>
                </a:extLst>
              </a:tr>
            </a:tbl>
          </a:graphicData>
        </a:graphic>
      </p:graphicFrame>
    </p:spTree>
    <p:extLst>
      <p:ext uri="{BB962C8B-B14F-4D97-AF65-F5344CB8AC3E}">
        <p14:creationId xmlns:p14="http://schemas.microsoft.com/office/powerpoint/2010/main" val="917001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6B7114E-0F52-4E54-A1A0-8ACA68EA19EB}"/>
              </a:ext>
            </a:extLst>
          </p:cNvPr>
          <p:cNvSpPr/>
          <p:nvPr/>
        </p:nvSpPr>
        <p:spPr>
          <a:xfrm>
            <a:off x="820586" y="532723"/>
            <a:ext cx="4371710" cy="442878"/>
          </a:xfrm>
          <a:prstGeom prst="rect">
            <a:avLst/>
          </a:prstGeom>
        </p:spPr>
        <p:txBody>
          <a:bodyPr wrap="none">
            <a:spAutoFit/>
          </a:bodyPr>
          <a:lstStyle/>
          <a:p>
            <a:pPr>
              <a:lnSpc>
                <a:spcPct val="150000"/>
              </a:lnSpc>
            </a:pPr>
            <a:r>
              <a:rPr lang="zh-CN" altLang="zh-CN" b="1" kern="100" dirty="0">
                <a:solidFill>
                  <a:srgbClr val="000080"/>
                </a:solidFill>
                <a:latin typeface="黑体" panose="02010609060101010101" pitchFamily="49" charset="-122"/>
                <a:ea typeface="黑体" panose="02010609060101010101" pitchFamily="49" charset="-122"/>
                <a:cs typeface="Times New Roman" panose="02020603050405020304" pitchFamily="18" charset="0"/>
              </a:rPr>
              <a:t> </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13.</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上市公司股票期权的激励范围和对象</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CB5C0128-132F-41C8-BEB3-D3DE20212ED2}"/>
              </a:ext>
            </a:extLst>
          </p:cNvPr>
          <p:cNvGraphicFramePr>
            <a:graphicFrameLocks noGrp="1"/>
          </p:cNvGraphicFramePr>
          <p:nvPr>
            <p:extLst>
              <p:ext uri="{D42A27DB-BD31-4B8C-83A1-F6EECF244321}">
                <p14:modId xmlns:p14="http://schemas.microsoft.com/office/powerpoint/2010/main" val="2917431520"/>
              </p:ext>
            </p:extLst>
          </p:nvPr>
        </p:nvGraphicFramePr>
        <p:xfrm>
          <a:off x="820586" y="1028658"/>
          <a:ext cx="10550827" cy="5027615"/>
        </p:xfrm>
        <a:graphic>
          <a:graphicData uri="http://schemas.openxmlformats.org/drawingml/2006/table">
            <a:tbl>
              <a:tblPr>
                <a:tableStyleId>{5C22544A-7EE6-4342-B048-85BDC9FD1C3A}</a:tableStyleId>
              </a:tblPr>
              <a:tblGrid>
                <a:gridCol w="1558630">
                  <a:extLst>
                    <a:ext uri="{9D8B030D-6E8A-4147-A177-3AD203B41FA5}">
                      <a16:colId xmlns:a16="http://schemas.microsoft.com/office/drawing/2014/main" val="26431392"/>
                    </a:ext>
                  </a:extLst>
                </a:gridCol>
                <a:gridCol w="8992197">
                  <a:extLst>
                    <a:ext uri="{9D8B030D-6E8A-4147-A177-3AD203B41FA5}">
                      <a16:colId xmlns:a16="http://schemas.microsoft.com/office/drawing/2014/main" val="110560099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国外激励对象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包括公司经理， 技术人员，大多数员工甚至外部董事，母、子公司员工以及重要的客户单位等。</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86780664"/>
                  </a:ext>
                </a:extLst>
              </a:tr>
              <a:tr h="0">
                <a:tc rowSpan="4">
                  <a:txBody>
                    <a:bodyPr/>
                    <a:lstStyle/>
                    <a:p>
                      <a:pPr algn="ctr">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中国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）激励范围：已完成股权分置改革的在沪深交易所上市的境内上市公司和在境外上市的国有控股企业。</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33727662"/>
                  </a:ext>
                </a:extLst>
              </a:tr>
              <a:tr h="0">
                <a:tc vMerge="1">
                  <a:txBody>
                    <a:bodyPr/>
                    <a:lstStyle/>
                    <a:p>
                      <a:endParaRPr lang="zh-CN" altLang="en-US"/>
                    </a:p>
                  </a:txBody>
                  <a:tcPr/>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）激励对象：</a:t>
                      </a:r>
                      <a:r>
                        <a:rPr lang="zh-CN" sz="1800" b="1" u="sng" kern="100">
                          <a:solidFill>
                            <a:srgbClr val="002060"/>
                          </a:solidFill>
                          <a:effectLst/>
                          <a:latin typeface="黑体" panose="02010609060101010101" pitchFamily="49" charset="-122"/>
                          <a:ea typeface="黑体" panose="02010609060101010101" pitchFamily="49" charset="-122"/>
                        </a:rPr>
                        <a:t>上市公司的董事、髙级管理人员、核心技术</a:t>
                      </a:r>
                      <a:r>
                        <a:rPr lang="en-US" sz="1800" b="1" u="sng" kern="100">
                          <a:solidFill>
                            <a:srgbClr val="002060"/>
                          </a:solidFill>
                          <a:effectLst/>
                          <a:latin typeface="黑体" panose="02010609060101010101" pitchFamily="49" charset="-122"/>
                          <a:ea typeface="黑体" panose="02010609060101010101" pitchFamily="49" charset="-122"/>
                        </a:rPr>
                        <a:t> (</a:t>
                      </a:r>
                      <a:r>
                        <a:rPr lang="zh-CN" sz="1800" b="1" u="sng" kern="100">
                          <a:solidFill>
                            <a:srgbClr val="002060"/>
                          </a:solidFill>
                          <a:effectLst/>
                          <a:latin typeface="黑体" panose="02010609060101010101" pitchFamily="49" charset="-122"/>
                          <a:ea typeface="黑体" panose="02010609060101010101" pitchFamily="49" charset="-122"/>
                        </a:rPr>
                        <a:t>业务</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人员，以及公司认为应当激励的其他员工</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但不应当包括独立董事和监事。</a:t>
                      </a:r>
                      <a:r>
                        <a:rPr lang="zh-CN" sz="1800" b="1" kern="100">
                          <a:solidFill>
                            <a:srgbClr val="002060"/>
                          </a:solidFill>
                          <a:effectLst/>
                          <a:latin typeface="黑体" panose="02010609060101010101" pitchFamily="49" charset="-122"/>
                          <a:ea typeface="黑体" panose="02010609060101010101" pitchFamily="49" charset="-122"/>
                        </a:rPr>
                        <a:t>外籍员工任职上市公司董事、高级管理人员，核心技术（业务）人员</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27119746"/>
                  </a:ext>
                </a:extLst>
              </a:tr>
              <a:tr h="0">
                <a:tc vMerge="1">
                  <a:txBody>
                    <a:bodyPr/>
                    <a:lstStyle/>
                    <a:p>
                      <a:endParaRPr lang="zh-CN" altLang="en-US"/>
                    </a:p>
                  </a:txBody>
                  <a:tcPr/>
                </a:tc>
                <a:tc>
                  <a:txBody>
                    <a:bodyPr/>
                    <a:lstStyle/>
                    <a:p>
                      <a:pPr marL="342900" lvl="0" indent="-342900" algn="l">
                        <a:lnSpc>
                          <a:spcPct val="150000"/>
                        </a:lnSpc>
                        <a:spcAft>
                          <a:spcPts val="0"/>
                        </a:spcAft>
                        <a:buFont typeface="+mj-lt"/>
                        <a:buAutoNum type="arabicPeriod" startAt="3"/>
                      </a:pPr>
                      <a:r>
                        <a:rPr lang="zh-CN" sz="1800" b="1" u="sng" kern="100">
                          <a:solidFill>
                            <a:srgbClr val="002060"/>
                          </a:solidFill>
                          <a:effectLst/>
                          <a:latin typeface="黑体" panose="02010609060101010101" pitchFamily="49" charset="-122"/>
                          <a:ea typeface="黑体" panose="02010609060101010101" pitchFamily="49" charset="-122"/>
                        </a:rPr>
                        <a:t>下列人员不得成为激励对象</a:t>
                      </a:r>
                      <a:r>
                        <a:rPr lang="en-US" sz="1800" b="1" u="sng"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 </a:t>
                      </a:r>
                      <a:r>
                        <a:rPr lang="zh-CN" sz="1800" b="1" kern="100">
                          <a:solidFill>
                            <a:srgbClr val="002060"/>
                          </a:solidFill>
                          <a:effectLst/>
                          <a:latin typeface="黑体" panose="02010609060101010101" pitchFamily="49" charset="-122"/>
                          <a:ea typeface="黑体" panose="02010609060101010101" pitchFamily="49" charset="-122"/>
                        </a:rPr>
                        <a:t>单独或合计持有上市公司</a:t>
                      </a: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以上股份的股东或实际控制人及其配偶、父母、子女，不得成为激励对象。</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①最近</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年内被证券交易所公开谴责或宣布为不适当人选的</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②最近</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年内因重大违法违规行为被中国证监会予以行政处罚的</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③具有我国《公司法》规定的不得担任公司董事、监事、高级管理人员情形的。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66959789"/>
                  </a:ext>
                </a:extLst>
              </a:tr>
              <a:tr h="0">
                <a:tc vMerge="1">
                  <a:txBody>
                    <a:bodyPr/>
                    <a:lstStyle/>
                    <a:p>
                      <a:endParaRPr lang="zh-CN" altLang="en-US"/>
                    </a:p>
                  </a:txBody>
                  <a:tcPr/>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 </a:t>
                      </a:r>
                      <a:r>
                        <a:rPr lang="zh-CN" sz="1800" b="1" kern="100" dirty="0">
                          <a:solidFill>
                            <a:srgbClr val="002060"/>
                          </a:solidFill>
                          <a:effectLst/>
                          <a:latin typeface="黑体" panose="02010609060101010101" pitchFamily="49" charset="-122"/>
                          <a:ea typeface="黑体" panose="02010609060101010101" pitchFamily="49" charset="-122"/>
                        </a:rPr>
                        <a:t>《备忘录</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号》规定，激励对象不能同时参加两个或两个以上上市公司的股权激励计划。</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72089948"/>
                  </a:ext>
                </a:extLst>
              </a:tr>
            </a:tbl>
          </a:graphicData>
        </a:graphic>
      </p:graphicFrame>
    </p:spTree>
    <p:extLst>
      <p:ext uri="{BB962C8B-B14F-4D97-AF65-F5344CB8AC3E}">
        <p14:creationId xmlns:p14="http://schemas.microsoft.com/office/powerpoint/2010/main" val="3196001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D213B66A-6BA7-4A7C-AB90-F0D8913D6121}"/>
              </a:ext>
            </a:extLst>
          </p:cNvPr>
          <p:cNvSpPr/>
          <p:nvPr/>
        </p:nvSpPr>
        <p:spPr>
          <a:xfrm>
            <a:off x="882729" y="573121"/>
            <a:ext cx="3672800"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上市公司股票期权的</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激励额度</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F5ACE5CE-7063-49FB-8C00-AE6DE92AEA4D}"/>
              </a:ext>
            </a:extLst>
          </p:cNvPr>
          <p:cNvGraphicFramePr>
            <a:graphicFrameLocks noGrp="1"/>
          </p:cNvGraphicFramePr>
          <p:nvPr>
            <p:extLst>
              <p:ext uri="{D42A27DB-BD31-4B8C-83A1-F6EECF244321}">
                <p14:modId xmlns:p14="http://schemas.microsoft.com/office/powerpoint/2010/main" val="3738815588"/>
              </p:ext>
            </p:extLst>
          </p:nvPr>
        </p:nvGraphicFramePr>
        <p:xfrm>
          <a:off x="958697" y="1069056"/>
          <a:ext cx="10558633" cy="1612499"/>
        </p:xfrm>
        <a:graphic>
          <a:graphicData uri="http://schemas.openxmlformats.org/drawingml/2006/table">
            <a:tbl>
              <a:tblPr>
                <a:tableStyleId>{5C22544A-7EE6-4342-B048-85BDC9FD1C3A}</a:tableStyleId>
              </a:tblPr>
              <a:tblGrid>
                <a:gridCol w="1571184">
                  <a:extLst>
                    <a:ext uri="{9D8B030D-6E8A-4147-A177-3AD203B41FA5}">
                      <a16:colId xmlns:a16="http://schemas.microsoft.com/office/drawing/2014/main" val="320545630"/>
                    </a:ext>
                  </a:extLst>
                </a:gridCol>
                <a:gridCol w="8987449">
                  <a:extLst>
                    <a:ext uri="{9D8B030D-6E8A-4147-A177-3AD203B41FA5}">
                      <a16:colId xmlns:a16="http://schemas.microsoft.com/office/drawing/2014/main" val="837562535"/>
                    </a:ext>
                  </a:extLst>
                </a:gridCol>
              </a:tblGrid>
              <a:tr h="632724">
                <a:tc rowSpan="2">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管理办法</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对股权激励额度的最高上限进行了规定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上市公司</a:t>
                      </a:r>
                      <a:r>
                        <a:rPr lang="zh-CN" altLang="en-US" sz="1800" b="1" kern="100" dirty="0">
                          <a:solidFill>
                            <a:srgbClr val="002060"/>
                          </a:solidFill>
                          <a:effectLst/>
                          <a:highlight>
                            <a:srgbClr val="FFFF00"/>
                          </a:highlight>
                          <a:latin typeface="黑体" panose="02010609060101010101" pitchFamily="49" charset="-122"/>
                          <a:ea typeface="黑体" panose="02010609060101010101" pitchFamily="49" charset="-122"/>
                        </a:rPr>
                        <a:t>全部</a:t>
                      </a:r>
                      <a:r>
                        <a:rPr lang="zh-CN" altLang="en-US" sz="1800" b="1" kern="100" dirty="0">
                          <a:solidFill>
                            <a:srgbClr val="002060"/>
                          </a:solidFill>
                          <a:effectLst/>
                          <a:latin typeface="黑体" panose="02010609060101010101" pitchFamily="49" charset="-122"/>
                          <a:ea typeface="黑体" panose="02010609060101010101" pitchFamily="49" charset="-122"/>
                        </a:rPr>
                        <a:t>的股权激励计划所涉及的标的股票总数累积不得超过公司股本总额的</a:t>
                      </a:r>
                      <a:r>
                        <a:rPr lang="en-US" altLang="zh-CN" sz="1800" b="1" kern="100" dirty="0">
                          <a:solidFill>
                            <a:srgbClr val="002060"/>
                          </a:solidFill>
                          <a:effectLst/>
                          <a:latin typeface="黑体" panose="02010609060101010101" pitchFamily="49" charset="-122"/>
                          <a:ea typeface="黑体" panose="02010609060101010101" pitchFamily="49" charset="-122"/>
                        </a:rPr>
                        <a:t>10%</a:t>
                      </a:r>
                      <a:endParaRPr lang="zh-CN" sz="1800" b="1" kern="100" dirty="0">
                        <a:solidFill>
                          <a:srgbClr val="002060"/>
                        </a:solidFill>
                        <a:effectLst/>
                        <a:latin typeface="黑体" panose="02010609060101010101" pitchFamily="49" charset="-122"/>
                        <a:ea typeface="黑体" panose="02010609060101010101" pitchFamily="49" charset="-122"/>
                      </a:endParaRPr>
                    </a:p>
                  </a:txBody>
                  <a:tcPr marL="68580" marR="68580" marT="0" marB="0"/>
                </a:tc>
                <a:extLst>
                  <a:ext uri="{0D108BD9-81ED-4DB2-BD59-A6C34878D82A}">
                    <a16:rowId xmlns:a16="http://schemas.microsoft.com/office/drawing/2014/main" val="1745110047"/>
                  </a:ext>
                </a:extLst>
              </a:tr>
              <a:tr h="979775">
                <a:tc vMerge="1">
                  <a:txBody>
                    <a:bodyPr/>
                    <a:lstStyle/>
                    <a:p>
                      <a:pPr algn="l">
                        <a:lnSpc>
                          <a:spcPct val="150000"/>
                        </a:lnSpc>
                        <a:spcAft>
                          <a:spcPts val="0"/>
                        </a:spcAft>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非经股东大会特别决议批准，任何</a:t>
                      </a:r>
                      <a:r>
                        <a:rPr lang="zh-CN" altLang="en-US" sz="1800" b="1" kern="100" dirty="0">
                          <a:solidFill>
                            <a:srgbClr val="002060"/>
                          </a:solidFill>
                          <a:effectLst/>
                          <a:highlight>
                            <a:srgbClr val="FFFF00"/>
                          </a:highlight>
                          <a:latin typeface="黑体" panose="02010609060101010101" pitchFamily="49" charset="-122"/>
                          <a:ea typeface="黑体" panose="02010609060101010101" pitchFamily="49" charset="-122"/>
                          <a:cs typeface="Times New Roman" panose="02020603050405020304" pitchFamily="18" charset="0"/>
                        </a:rPr>
                        <a:t>一名</a:t>
                      </a: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激励对象通过全部有效的股权激励计划获授的本公司股票累计不得超过公司股本总额的</a:t>
                      </a:r>
                      <a:r>
                        <a:rPr lang="en-US" alt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1%</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19616429"/>
                  </a:ext>
                </a:extLst>
              </a:tr>
            </a:tbl>
          </a:graphicData>
        </a:graphic>
      </p:graphicFrame>
      <p:graphicFrame>
        <p:nvGraphicFramePr>
          <p:cNvPr id="2" name="表格 1">
            <a:extLst>
              <a:ext uri="{FF2B5EF4-FFF2-40B4-BE49-F238E27FC236}">
                <a16:creationId xmlns:a16="http://schemas.microsoft.com/office/drawing/2014/main" id="{1D0EFB9D-F265-1415-C2D0-950C5938FC94}"/>
              </a:ext>
            </a:extLst>
          </p:cNvPr>
          <p:cNvGraphicFramePr>
            <a:graphicFrameLocks noGrp="1"/>
          </p:cNvGraphicFramePr>
          <p:nvPr>
            <p:extLst>
              <p:ext uri="{D42A27DB-BD31-4B8C-83A1-F6EECF244321}">
                <p14:modId xmlns:p14="http://schemas.microsoft.com/office/powerpoint/2010/main" val="3717425926"/>
              </p:ext>
            </p:extLst>
          </p:nvPr>
        </p:nvGraphicFramePr>
        <p:xfrm>
          <a:off x="979805" y="3226770"/>
          <a:ext cx="10537525" cy="3163190"/>
        </p:xfrm>
        <a:graphic>
          <a:graphicData uri="http://schemas.openxmlformats.org/drawingml/2006/table">
            <a:tbl>
              <a:tblPr>
                <a:tableStyleId>{5C22544A-7EE6-4342-B048-85BDC9FD1C3A}</a:tableStyleId>
              </a:tblPr>
              <a:tblGrid>
                <a:gridCol w="1383653">
                  <a:extLst>
                    <a:ext uri="{9D8B030D-6E8A-4147-A177-3AD203B41FA5}">
                      <a16:colId xmlns:a16="http://schemas.microsoft.com/office/drawing/2014/main" val="320545630"/>
                    </a:ext>
                  </a:extLst>
                </a:gridCol>
                <a:gridCol w="9153872">
                  <a:extLst>
                    <a:ext uri="{9D8B030D-6E8A-4147-A177-3AD203B41FA5}">
                      <a16:colId xmlns:a16="http://schemas.microsoft.com/office/drawing/2014/main" val="837562535"/>
                    </a:ext>
                  </a:extLst>
                </a:gridCol>
              </a:tblGrid>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股票来源</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一是公司</a:t>
                      </a:r>
                      <a:r>
                        <a:rPr lang="zh-CN" sz="1800" b="1" u="sng" kern="100" dirty="0">
                          <a:solidFill>
                            <a:srgbClr val="002060"/>
                          </a:solidFill>
                          <a:effectLst/>
                          <a:latin typeface="黑体" panose="02010609060101010101" pitchFamily="49" charset="-122"/>
                          <a:ea typeface="黑体" panose="02010609060101010101" pitchFamily="49" charset="-122"/>
                        </a:rPr>
                        <a:t>发行新股票</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二是通过</a:t>
                      </a:r>
                      <a:r>
                        <a:rPr lang="zh-CN" sz="1800" b="1" u="sng" kern="100" dirty="0">
                          <a:solidFill>
                            <a:srgbClr val="002060"/>
                          </a:solidFill>
                          <a:effectLst/>
                          <a:latin typeface="黑体" panose="02010609060101010101" pitchFamily="49" charset="-122"/>
                          <a:ea typeface="黑体" panose="02010609060101010101" pitchFamily="49" charset="-122"/>
                        </a:rPr>
                        <a:t>留存股票账户回购股票</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三是</a:t>
                      </a:r>
                      <a:r>
                        <a:rPr lang="zh-CN" sz="1800" b="1" u="sng" kern="100" dirty="0">
                          <a:solidFill>
                            <a:srgbClr val="002060"/>
                          </a:solidFill>
                          <a:effectLst/>
                          <a:latin typeface="黑体" panose="02010609060101010101" pitchFamily="49" charset="-122"/>
                          <a:ea typeface="黑体" panose="02010609060101010101" pitchFamily="49" charset="-122"/>
                        </a:rPr>
                        <a:t>从二级市场购买股票</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45110047"/>
                  </a:ext>
                </a:extLst>
              </a:tr>
              <a:tr h="1174750">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股票分类</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按性质分为增量方式和存量方式两大类。</a:t>
                      </a:r>
                    </a:p>
                    <a:p>
                      <a:pPr marL="342900" lvl="0" indent="-342900" algn="l">
                        <a:lnSpc>
                          <a:spcPct val="150000"/>
                        </a:lnSpc>
                        <a:spcAft>
                          <a:spcPts val="0"/>
                        </a:spcAft>
                        <a:buFont typeface="+mj-lt"/>
                        <a:buAutoNum type="arabicParenBoth"/>
                      </a:pPr>
                      <a:r>
                        <a:rPr lang="zh-CN" sz="1800" b="1" u="sng" kern="100" dirty="0">
                          <a:solidFill>
                            <a:srgbClr val="002060"/>
                          </a:solidFill>
                          <a:effectLst/>
                          <a:latin typeface="黑体" panose="02010609060101010101" pitchFamily="49" charset="-122"/>
                          <a:ea typeface="黑体" panose="02010609060101010101" pitchFamily="49" charset="-122"/>
                        </a:rPr>
                        <a:t>增量方式</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是在增加股本总额的情况下谋求股票的来源，</a:t>
                      </a:r>
                      <a:r>
                        <a:rPr lang="zh-CN" sz="1800" b="1" u="sng" kern="100" dirty="0">
                          <a:solidFill>
                            <a:srgbClr val="002060"/>
                          </a:solidFill>
                          <a:effectLst/>
                          <a:latin typeface="黑体" panose="02010609060101010101" pitchFamily="49" charset="-122"/>
                          <a:ea typeface="黑体" panose="02010609060101010101" pitchFamily="49" charset="-122"/>
                        </a:rPr>
                        <a:t>实质是在少量稀释现有股东权益</a:t>
                      </a:r>
                      <a:r>
                        <a:rPr lang="zh-CN" sz="1800" b="1" kern="100" dirty="0">
                          <a:solidFill>
                            <a:srgbClr val="002060"/>
                          </a:solidFill>
                          <a:effectLst/>
                          <a:latin typeface="黑体" panose="02010609060101010101" pitchFamily="49" charset="-122"/>
                          <a:ea typeface="黑体" panose="02010609060101010101" pitchFamily="49" charset="-122"/>
                        </a:rPr>
                        <a:t>的情况下带来小额融资，</a:t>
                      </a:r>
                      <a:r>
                        <a:rPr lang="zh-CN" sz="1800" b="1" u="sng" kern="100" dirty="0">
                          <a:solidFill>
                            <a:srgbClr val="002060"/>
                          </a:solidFill>
                          <a:effectLst/>
                          <a:latin typeface="黑体" panose="02010609060101010101" pitchFamily="49" charset="-122"/>
                          <a:ea typeface="黑体" panose="02010609060101010101" pitchFamily="49" charset="-122"/>
                        </a:rPr>
                        <a:t>定向增发股票</a:t>
                      </a:r>
                      <a:r>
                        <a:rPr lang="zh-CN" sz="1800" b="1" kern="100" dirty="0">
                          <a:solidFill>
                            <a:srgbClr val="002060"/>
                          </a:solidFill>
                          <a:effectLst/>
                          <a:latin typeface="黑体" panose="02010609060101010101" pitchFamily="49" charset="-122"/>
                          <a:ea typeface="黑体" panose="02010609060101010101" pitchFamily="49" charset="-122"/>
                        </a:rPr>
                        <a:t>就属于增量方式。</a:t>
                      </a:r>
                    </a:p>
                    <a:p>
                      <a:pPr marL="342900" lvl="0" indent="-342900" algn="l">
                        <a:lnSpc>
                          <a:spcPct val="150000"/>
                        </a:lnSpc>
                        <a:spcAft>
                          <a:spcPts val="0"/>
                        </a:spcAft>
                        <a:buFont typeface="+mj-lt"/>
                        <a:buAutoNum type="arabicParenBoth"/>
                      </a:pPr>
                      <a:r>
                        <a:rPr lang="zh-CN" sz="1800" b="1" u="sng" kern="100" dirty="0">
                          <a:solidFill>
                            <a:srgbClr val="002060"/>
                          </a:solidFill>
                          <a:effectLst/>
                          <a:latin typeface="黑体" panose="02010609060101010101" pitchFamily="49" charset="-122"/>
                          <a:ea typeface="黑体" panose="02010609060101010101" pitchFamily="49" charset="-122"/>
                        </a:rPr>
                        <a:t>存量方式：</a:t>
                      </a:r>
                      <a:r>
                        <a:rPr lang="zh-CN" sz="1800" b="1" kern="100" dirty="0">
                          <a:solidFill>
                            <a:srgbClr val="002060"/>
                          </a:solidFill>
                          <a:effectLst/>
                          <a:latin typeface="黑体" panose="02010609060101010101" pitchFamily="49" charset="-122"/>
                          <a:ea typeface="黑体" panose="02010609060101010101" pitchFamily="49" charset="-122"/>
                        </a:rPr>
                        <a:t>是在不增加股本总额的情况下谋求股票的来源，其好处是</a:t>
                      </a:r>
                      <a:r>
                        <a:rPr lang="zh-CN" sz="1800" b="1" u="sng" kern="100" dirty="0">
                          <a:solidFill>
                            <a:srgbClr val="002060"/>
                          </a:solidFill>
                          <a:effectLst/>
                          <a:latin typeface="黑体" panose="02010609060101010101" pitchFamily="49" charset="-122"/>
                          <a:ea typeface="黑体" panose="02010609060101010101" pitchFamily="49" charset="-122"/>
                        </a:rPr>
                        <a:t>不稀释现有股东权益</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公司股份回购、二级市场购买</a:t>
                      </a:r>
                      <a:r>
                        <a:rPr lang="zh-CN" sz="1800" b="1" kern="100" dirty="0">
                          <a:solidFill>
                            <a:srgbClr val="002060"/>
                          </a:solidFill>
                          <a:effectLst/>
                          <a:latin typeface="黑体" panose="02010609060101010101" pitchFamily="49" charset="-122"/>
                          <a:ea typeface="黑体" panose="02010609060101010101" pitchFamily="49" charset="-122"/>
                        </a:rPr>
                        <a:t>都属于存量方式。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19616429"/>
                  </a:ext>
                </a:extLst>
              </a:tr>
            </a:tbl>
          </a:graphicData>
        </a:graphic>
      </p:graphicFrame>
      <p:sp>
        <p:nvSpPr>
          <p:cNvPr id="7" name="矩形 6">
            <a:extLst>
              <a:ext uri="{FF2B5EF4-FFF2-40B4-BE49-F238E27FC236}">
                <a16:creationId xmlns:a16="http://schemas.microsoft.com/office/drawing/2014/main" id="{62A4E8A9-7930-A857-ACA6-28CA6A6D689C}"/>
              </a:ext>
            </a:extLst>
          </p:cNvPr>
          <p:cNvSpPr/>
          <p:nvPr/>
        </p:nvSpPr>
        <p:spPr>
          <a:xfrm>
            <a:off x="882729" y="2806163"/>
            <a:ext cx="3672800"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15</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上市公司股票期权的股票来源</a:t>
            </a:r>
            <a:r>
              <a:rPr lang="zh-CN" altLang="zh-CN" kern="100" dirty="0">
                <a:solidFill>
                  <a:srgbClr val="000080"/>
                </a:solidFill>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8086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6C13601-104D-4780-BBAD-21731A659D91}"/>
              </a:ext>
            </a:extLst>
          </p:cNvPr>
          <p:cNvSpPr/>
          <p:nvPr/>
        </p:nvSpPr>
        <p:spPr>
          <a:xfrm>
            <a:off x="820586" y="573121"/>
            <a:ext cx="1465466"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资金来源</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811726BF-BECE-4129-AEE2-B1DFE2336E08}"/>
              </a:ext>
            </a:extLst>
          </p:cNvPr>
          <p:cNvGraphicFramePr>
            <a:graphicFrameLocks noGrp="1"/>
          </p:cNvGraphicFramePr>
          <p:nvPr>
            <p:extLst>
              <p:ext uri="{D42A27DB-BD31-4B8C-83A1-F6EECF244321}">
                <p14:modId xmlns:p14="http://schemas.microsoft.com/office/powerpoint/2010/main" val="944211777"/>
              </p:ext>
            </p:extLst>
          </p:nvPr>
        </p:nvGraphicFramePr>
        <p:xfrm>
          <a:off x="958698" y="1019775"/>
          <a:ext cx="10774390" cy="2997823"/>
        </p:xfrm>
        <a:graphic>
          <a:graphicData uri="http://schemas.openxmlformats.org/drawingml/2006/table">
            <a:tbl>
              <a:tblPr>
                <a:tableStyleId>{5C22544A-7EE6-4342-B048-85BDC9FD1C3A}</a:tableStyleId>
              </a:tblPr>
              <a:tblGrid>
                <a:gridCol w="2000259">
                  <a:extLst>
                    <a:ext uri="{9D8B030D-6E8A-4147-A177-3AD203B41FA5}">
                      <a16:colId xmlns:a16="http://schemas.microsoft.com/office/drawing/2014/main" val="3638430138"/>
                    </a:ext>
                  </a:extLst>
                </a:gridCol>
                <a:gridCol w="8774131">
                  <a:extLst>
                    <a:ext uri="{9D8B030D-6E8A-4147-A177-3AD203B41FA5}">
                      <a16:colId xmlns:a16="http://schemas.microsoft.com/office/drawing/2014/main" val="2117489041"/>
                    </a:ext>
                  </a:extLst>
                </a:gridCol>
              </a:tblGrid>
              <a:tr h="593268">
                <a:tc>
                  <a:txBody>
                    <a:bodyPr/>
                    <a:lstStyle/>
                    <a:p>
                      <a:pPr algn="l">
                        <a:lnSpc>
                          <a:spcPct val="150000"/>
                        </a:lnSpc>
                        <a:spcAft>
                          <a:spcPts val="0"/>
                        </a:spcAft>
                      </a:pPr>
                      <a:r>
                        <a:rPr lang="en-US" altLang="zh-CN"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管理办法</a:t>
                      </a:r>
                      <a:r>
                        <a:rPr lang="en-US" altLang="zh-CN"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800" b="1" u="sng"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规定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上市公司不得为其激励对象提供贷款、其他形式的财务资助、包括为其贷款提供担保</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53319143"/>
                  </a:ext>
                </a:extLst>
              </a:tr>
              <a:tr h="0">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rPr>
                        <a:t>行权资金压力大小，取决于</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indent="-342900" algn="l">
                        <a:lnSpc>
                          <a:spcPct val="150000"/>
                        </a:lnSpc>
                        <a:spcAft>
                          <a:spcPts val="0"/>
                        </a:spcAft>
                        <a:buAutoNum type="arabicParenBoth"/>
                      </a:pPr>
                      <a:r>
                        <a:rPr lang="zh-CN" altLang="en-US" sz="1800" b="1" kern="100" dirty="0">
                          <a:solidFill>
                            <a:srgbClr val="002060"/>
                          </a:solidFill>
                          <a:effectLst/>
                          <a:latin typeface="黑体" panose="02010609060101010101" pitchFamily="49" charset="-122"/>
                          <a:ea typeface="黑体" panose="02010609060101010101" pitchFamily="49" charset="-122"/>
                        </a:rPr>
                        <a:t>激励力度的大小，具体体现在激励额度与非风险性年薪的比例，以及绝对股价的高低</a:t>
                      </a:r>
                      <a:r>
                        <a:rPr lang="en-US" sz="1800" b="1" kern="100" dirty="0">
                          <a:solidFill>
                            <a:srgbClr val="002060"/>
                          </a:solidFill>
                          <a:effectLst/>
                          <a:latin typeface="黑体" panose="02010609060101010101" pitchFamily="49" charset="-122"/>
                          <a:ea typeface="黑体" panose="02010609060101010101" pitchFamily="49" charset="-122"/>
                        </a:rPr>
                        <a:t>    </a:t>
                      </a:r>
                    </a:p>
                    <a:p>
                      <a:pPr marL="342900" indent="-342900" algn="l">
                        <a:lnSpc>
                          <a:spcPct val="150000"/>
                        </a:lnSpc>
                        <a:spcAft>
                          <a:spcPts val="0"/>
                        </a:spcAft>
                        <a:buAutoNum type="arabicParenBoth"/>
                      </a:pPr>
                      <a:r>
                        <a:rPr lang="zh-CN" altLang="en-US" sz="1800" b="1" kern="100" dirty="0">
                          <a:solidFill>
                            <a:srgbClr val="002060"/>
                          </a:solidFill>
                          <a:effectLst/>
                          <a:latin typeface="黑体" panose="02010609060101010101" pitchFamily="49" charset="-122"/>
                          <a:ea typeface="黑体" panose="02010609060101010101" pitchFamily="49" charset="-122"/>
                        </a:rPr>
                        <a:t>激励对象个体可支配资金的大小。</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0" indent="0" algn="l">
                        <a:lnSpc>
                          <a:spcPct val="150000"/>
                        </a:lnSpc>
                        <a:spcAft>
                          <a:spcPts val="0"/>
                        </a:spcAft>
                        <a:buNone/>
                      </a:pPr>
                      <a:r>
                        <a:rPr lang="zh-CN" altLang="en-US" sz="1800" b="1" kern="100" dirty="0">
                          <a:solidFill>
                            <a:srgbClr val="002060"/>
                          </a:solidFill>
                          <a:effectLst/>
                          <a:latin typeface="黑体" panose="02010609060101010101" pitchFamily="49" charset="-122"/>
                          <a:ea typeface="黑体" panose="02010609060101010101" pitchFamily="49" charset="-122"/>
                        </a:rPr>
                        <a:t>激励力度越大，股票价格越高，意味着非风险年薪中的很大比例需要用于行权，一旦这个比例超出激励对象可自由支配资金范围，就对行权造成了困难。</a:t>
                      </a:r>
                      <a:r>
                        <a:rPr lang="en-US" sz="1800" b="1" kern="100" dirty="0">
                          <a:solidFill>
                            <a:srgbClr val="002060"/>
                          </a:solidFill>
                          <a:effectLst/>
                          <a:latin typeface="黑体" panose="02010609060101010101" pitchFamily="49" charset="-122"/>
                          <a:ea typeface="黑体" panose="02010609060101010101" pitchFamily="49" charset="-122"/>
                        </a:rPr>
                        <a:t> </a:t>
                      </a:r>
                    </a:p>
                    <a:p>
                      <a:pPr marL="342900" indent="-342900" algn="l">
                        <a:lnSpc>
                          <a:spcPct val="150000"/>
                        </a:lnSpc>
                        <a:spcAft>
                          <a:spcPts val="0"/>
                        </a:spcAft>
                        <a:buAutoNum type="arabicParenBoth"/>
                      </a:pP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1114771"/>
                  </a:ext>
                </a:extLst>
              </a:tr>
            </a:tbl>
          </a:graphicData>
        </a:graphic>
      </p:graphicFrame>
    </p:spTree>
    <p:extLst>
      <p:ext uri="{BB962C8B-B14F-4D97-AF65-F5344CB8AC3E}">
        <p14:creationId xmlns:p14="http://schemas.microsoft.com/office/powerpoint/2010/main" val="259544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F88F00B2-9287-42E5-85FE-E4C677F68CB0}"/>
              </a:ext>
            </a:extLst>
          </p:cNvPr>
          <p:cNvSpPr/>
          <p:nvPr/>
        </p:nvSpPr>
        <p:spPr>
          <a:xfrm>
            <a:off x="958698" y="532901"/>
            <a:ext cx="332494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17</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上市公司股票期权时间规定</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26E5CE0-E47F-4A07-B662-6DD56D0958F8}"/>
              </a:ext>
            </a:extLst>
          </p:cNvPr>
          <p:cNvGraphicFramePr>
            <a:graphicFrameLocks noGrp="1"/>
          </p:cNvGraphicFramePr>
          <p:nvPr>
            <p:extLst>
              <p:ext uri="{D42A27DB-BD31-4B8C-83A1-F6EECF244321}">
                <p14:modId xmlns:p14="http://schemas.microsoft.com/office/powerpoint/2010/main" val="4156677956"/>
              </p:ext>
            </p:extLst>
          </p:nvPr>
        </p:nvGraphicFramePr>
        <p:xfrm>
          <a:off x="1040765" y="911259"/>
          <a:ext cx="10459872" cy="4834890"/>
        </p:xfrm>
        <a:graphic>
          <a:graphicData uri="http://schemas.openxmlformats.org/drawingml/2006/table">
            <a:tbl>
              <a:tblPr>
                <a:tableStyleId>{5C22544A-7EE6-4342-B048-85BDC9FD1C3A}</a:tableStyleId>
              </a:tblPr>
              <a:tblGrid>
                <a:gridCol w="1418350">
                  <a:extLst>
                    <a:ext uri="{9D8B030D-6E8A-4147-A177-3AD203B41FA5}">
                      <a16:colId xmlns:a16="http://schemas.microsoft.com/office/drawing/2014/main" val="963765921"/>
                    </a:ext>
                  </a:extLst>
                </a:gridCol>
                <a:gridCol w="9041522">
                  <a:extLst>
                    <a:ext uri="{9D8B030D-6E8A-4147-A177-3AD203B41FA5}">
                      <a16:colId xmlns:a16="http://schemas.microsoft.com/office/drawing/2014/main" val="2952660851"/>
                    </a:ext>
                  </a:extLst>
                </a:gridCol>
              </a:tblGrid>
              <a:tr h="0">
                <a:tc>
                  <a:txBody>
                    <a:bodyPr/>
                    <a:lstStyle/>
                    <a:p>
                      <a:pPr algn="l">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(1) </a:t>
                      </a:r>
                      <a:r>
                        <a:rPr lang="zh-CN" sz="1600" b="1" kern="100">
                          <a:solidFill>
                            <a:srgbClr val="002060"/>
                          </a:solidFill>
                          <a:effectLst/>
                          <a:latin typeface="黑体" panose="02010609060101010101" pitchFamily="49" charset="-122"/>
                          <a:ea typeface="黑体" panose="02010609060101010101" pitchFamily="49" charset="-122"/>
                        </a:rPr>
                        <a:t>授权日</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a:t>
                      </a:r>
                      <a:r>
                        <a:rPr lang="zh-CN" sz="1600" b="1" u="sng" kern="100" dirty="0">
                          <a:solidFill>
                            <a:srgbClr val="002060"/>
                          </a:solidFill>
                          <a:effectLst/>
                          <a:latin typeface="黑体" panose="02010609060101010101" pitchFamily="49" charset="-122"/>
                          <a:ea typeface="黑体" panose="02010609060101010101" pitchFamily="49" charset="-122"/>
                        </a:rPr>
                        <a:t>授权日必须是交易日。</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●《管理办法》规定，</a:t>
                      </a:r>
                      <a:r>
                        <a:rPr lang="zh-CN" sz="1600" b="1" u="sng" kern="100" dirty="0">
                          <a:solidFill>
                            <a:srgbClr val="002060"/>
                          </a:solidFill>
                          <a:effectLst/>
                          <a:latin typeface="黑体" panose="02010609060101010101" pitchFamily="49" charset="-122"/>
                          <a:ea typeface="黑体" panose="02010609060101010101" pitchFamily="49" charset="-122"/>
                        </a:rPr>
                        <a:t>授权日不得是下列期间</a:t>
                      </a:r>
                      <a:r>
                        <a:rPr lang="en-US" sz="1600" b="1" u="sng" kern="100" dirty="0">
                          <a:solidFill>
                            <a:srgbClr val="002060"/>
                          </a:solidFill>
                          <a:effectLst/>
                          <a:latin typeface="黑体" panose="02010609060101010101" pitchFamily="49" charset="-122"/>
                          <a:ea typeface="黑体" panose="02010609060101010101" pitchFamily="49" charset="-122"/>
                        </a:rPr>
                        <a:t>:</a:t>
                      </a:r>
                      <a:endParaRPr lang="zh-CN" sz="16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①定期报告公布前</a:t>
                      </a:r>
                      <a:r>
                        <a:rPr lang="en-US" sz="1600" b="1" kern="100" dirty="0">
                          <a:solidFill>
                            <a:srgbClr val="002060"/>
                          </a:solidFill>
                          <a:effectLst/>
                          <a:latin typeface="黑体" panose="02010609060101010101" pitchFamily="49" charset="-122"/>
                          <a:ea typeface="黑体" panose="02010609060101010101" pitchFamily="49" charset="-122"/>
                        </a:rPr>
                        <a:t>30</a:t>
                      </a:r>
                      <a:r>
                        <a:rPr lang="zh-CN" sz="1600" b="1" kern="100" dirty="0">
                          <a:solidFill>
                            <a:srgbClr val="002060"/>
                          </a:solidFill>
                          <a:effectLst/>
                          <a:latin typeface="黑体" panose="02010609060101010101" pitchFamily="49" charset="-122"/>
                          <a:ea typeface="黑体" panose="02010609060101010101" pitchFamily="49" charset="-122"/>
                        </a:rPr>
                        <a:t>日；</a:t>
                      </a:r>
                    </a:p>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②重大交易或重大事项决定过程中至该事项公告后</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个交易日；其他可能影响股价的重大事件发生之日起至公告后</a:t>
                      </a:r>
                      <a:r>
                        <a:rPr lang="en-US" sz="1600" b="1" kern="100" dirty="0">
                          <a:solidFill>
                            <a:srgbClr val="002060"/>
                          </a:solidFill>
                          <a:effectLst/>
                          <a:latin typeface="黑体" panose="02010609060101010101" pitchFamily="49" charset="-122"/>
                          <a:ea typeface="黑体" panose="02010609060101010101" pitchFamily="49" charset="-122"/>
                        </a:rPr>
                        <a:t>2</a:t>
                      </a:r>
                      <a:r>
                        <a:rPr lang="zh-CN" sz="1600" b="1" kern="100" dirty="0">
                          <a:solidFill>
                            <a:srgbClr val="002060"/>
                          </a:solidFill>
                          <a:effectLst/>
                          <a:latin typeface="黑体" panose="02010609060101010101" pitchFamily="49" charset="-122"/>
                          <a:ea typeface="黑体" panose="02010609060101010101" pitchFamily="49" charset="-122"/>
                        </a:rPr>
                        <a:t>个交易日。</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22284159"/>
                  </a:ext>
                </a:extLst>
              </a:tr>
              <a:tr h="0">
                <a:tc>
                  <a:txBody>
                    <a:bodyPr/>
                    <a:lstStyle/>
                    <a:p>
                      <a:pPr algn="l">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(2) </a:t>
                      </a:r>
                      <a:r>
                        <a:rPr lang="zh-CN" sz="1600" b="1" kern="100">
                          <a:solidFill>
                            <a:srgbClr val="002060"/>
                          </a:solidFill>
                          <a:effectLst/>
                          <a:latin typeface="黑体" panose="02010609060101010101" pitchFamily="49" charset="-122"/>
                          <a:ea typeface="黑体" panose="02010609060101010101" pitchFamily="49" charset="-122"/>
                        </a:rPr>
                        <a:t>等待期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即股票期权授予日与获授股票期权首次可以行权日之 间间隔</a:t>
                      </a:r>
                      <a:r>
                        <a:rPr lang="zh-CN" sz="1600" b="1" u="sng" kern="100">
                          <a:solidFill>
                            <a:srgbClr val="002060"/>
                          </a:solidFill>
                          <a:effectLst/>
                          <a:latin typeface="黑体" panose="02010609060101010101" pitchFamily="49" charset="-122"/>
                          <a:ea typeface="黑体" panose="02010609060101010101" pitchFamily="49" charset="-122"/>
                        </a:rPr>
                        <a:t>不得少于</a:t>
                      </a:r>
                      <a:r>
                        <a:rPr lang="en-US" sz="1600" b="1" u="sng" kern="100">
                          <a:solidFill>
                            <a:srgbClr val="002060"/>
                          </a:solidFill>
                          <a:effectLst/>
                          <a:latin typeface="黑体" panose="02010609060101010101" pitchFamily="49" charset="-122"/>
                          <a:ea typeface="黑体" panose="02010609060101010101" pitchFamily="49" charset="-122"/>
                        </a:rPr>
                        <a:t>1</a:t>
                      </a:r>
                      <a:r>
                        <a:rPr lang="zh-CN" sz="1600" b="1" u="sng" kern="100">
                          <a:solidFill>
                            <a:srgbClr val="002060"/>
                          </a:solidFill>
                          <a:effectLst/>
                          <a:latin typeface="黑体" panose="02010609060101010101" pitchFamily="49" charset="-122"/>
                          <a:ea typeface="黑体" panose="02010609060101010101" pitchFamily="49" charset="-122"/>
                        </a:rPr>
                        <a:t>年</a:t>
                      </a:r>
                      <a:r>
                        <a:rPr lang="zh-CN" sz="1600" b="1" kern="100">
                          <a:solidFill>
                            <a:srgbClr val="002060"/>
                          </a:solidFill>
                          <a:effectLst/>
                          <a:latin typeface="黑体" panose="02010609060101010101" pitchFamily="49" charset="-122"/>
                          <a:ea typeface="黑体" panose="02010609060101010101" pitchFamily="49" charset="-122"/>
                        </a:rPr>
                        <a:t>。</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48381287"/>
                  </a:ext>
                </a:extLst>
              </a:tr>
              <a:tr h="0">
                <a:tc>
                  <a:txBody>
                    <a:bodyPr/>
                    <a:lstStyle/>
                    <a:p>
                      <a:pPr algn="l">
                        <a:lnSpc>
                          <a:spcPct val="150000"/>
                        </a:lnSpc>
                        <a:spcAft>
                          <a:spcPts val="0"/>
                        </a:spcAft>
                      </a:pPr>
                      <a:r>
                        <a:rPr lang="en-US" sz="1600" b="1" kern="100">
                          <a:solidFill>
                            <a:srgbClr val="002060"/>
                          </a:solidFill>
                          <a:effectLst/>
                          <a:latin typeface="黑体" panose="02010609060101010101" pitchFamily="49" charset="-122"/>
                          <a:ea typeface="黑体" panose="02010609060101010101" pitchFamily="49" charset="-122"/>
                        </a:rPr>
                        <a:t>(3) </a:t>
                      </a:r>
                      <a:r>
                        <a:rPr lang="zh-CN" sz="1600" b="1" kern="100">
                          <a:solidFill>
                            <a:srgbClr val="002060"/>
                          </a:solidFill>
                          <a:effectLst/>
                          <a:latin typeface="黑体" panose="02010609060101010101" pitchFamily="49" charset="-122"/>
                          <a:ea typeface="黑体" panose="02010609060101010101" pitchFamily="49" charset="-122"/>
                        </a:rPr>
                        <a:t>有效期</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即从股票期权授予之日起至所有股票期权行权或注销完毕之日止，</a:t>
                      </a:r>
                      <a:r>
                        <a:rPr lang="zh-CN" sz="1600" b="1" u="sng" kern="100">
                          <a:solidFill>
                            <a:srgbClr val="002060"/>
                          </a:solidFill>
                          <a:effectLst/>
                          <a:latin typeface="黑体" panose="02010609060101010101" pitchFamily="49" charset="-122"/>
                          <a:ea typeface="黑体" panose="02010609060101010101" pitchFamily="49" charset="-122"/>
                        </a:rPr>
                        <a:t>从授权日计算不得超过</a:t>
                      </a:r>
                      <a:r>
                        <a:rPr lang="en-US" sz="1600" b="1" u="sng" kern="100">
                          <a:solidFill>
                            <a:srgbClr val="002060"/>
                          </a:solidFill>
                          <a:effectLst/>
                          <a:latin typeface="黑体" panose="02010609060101010101" pitchFamily="49" charset="-122"/>
                          <a:ea typeface="黑体" panose="02010609060101010101" pitchFamily="49" charset="-122"/>
                        </a:rPr>
                        <a:t>10</a:t>
                      </a:r>
                      <a:r>
                        <a:rPr lang="zh-CN" sz="1600" b="1" u="sng" kern="100">
                          <a:solidFill>
                            <a:srgbClr val="002060"/>
                          </a:solidFill>
                          <a:effectLst/>
                          <a:latin typeface="黑体" panose="02010609060101010101" pitchFamily="49" charset="-122"/>
                          <a:ea typeface="黑体" panose="02010609060101010101" pitchFamily="49" charset="-122"/>
                        </a:rPr>
                        <a:t>年</a:t>
                      </a:r>
                      <a:r>
                        <a:rPr lang="zh-CN" sz="1600" b="1" kern="100">
                          <a:solidFill>
                            <a:srgbClr val="002060"/>
                          </a:solidFill>
                          <a:effectLst/>
                          <a:latin typeface="黑体" panose="02010609060101010101" pitchFamily="49" charset="-122"/>
                          <a:ea typeface="黑体" panose="02010609060101010101" pitchFamily="49" charset="-122"/>
                        </a:rPr>
                        <a:t>。</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09150035"/>
                  </a:ext>
                </a:extLst>
              </a:tr>
              <a:tr h="0">
                <a:tc>
                  <a:txBody>
                    <a:bodyPr/>
                    <a:lstStyle/>
                    <a:p>
                      <a:pPr algn="l">
                        <a:lnSpc>
                          <a:spcPct val="150000"/>
                        </a:lnSpc>
                        <a:spcAft>
                          <a:spcPts val="0"/>
                        </a:spcAft>
                      </a:pPr>
                      <a:r>
                        <a:rPr lang="en-US" altLang="zh-CN" sz="1600" b="1" kern="100" dirty="0">
                          <a:solidFill>
                            <a:srgbClr val="002060"/>
                          </a:solidFill>
                          <a:effectLst/>
                          <a:latin typeface="黑体" panose="02010609060101010101" pitchFamily="49" charset="-122"/>
                          <a:ea typeface="黑体" panose="02010609060101010101" pitchFamily="49" charset="-122"/>
                        </a:rPr>
                        <a:t>(4)</a:t>
                      </a:r>
                      <a:r>
                        <a:rPr lang="zh-CN" sz="1600" b="1" kern="100" dirty="0">
                          <a:solidFill>
                            <a:srgbClr val="002060"/>
                          </a:solidFill>
                          <a:effectLst/>
                          <a:latin typeface="黑体" panose="02010609060101010101" pitchFamily="49" charset="-122"/>
                          <a:ea typeface="黑体" panose="02010609060101010101" pitchFamily="49" charset="-122"/>
                        </a:rPr>
                        <a:t>行权期</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●即激励对象可以开始行权的日期，</a:t>
                      </a:r>
                      <a:r>
                        <a:rPr lang="zh-CN" sz="1600" b="1" u="sng" kern="100">
                          <a:solidFill>
                            <a:srgbClr val="002060"/>
                          </a:solidFill>
                          <a:effectLst/>
                          <a:latin typeface="黑体" panose="02010609060101010101" pitchFamily="49" charset="-122"/>
                          <a:ea typeface="黑体" panose="02010609060101010101" pitchFamily="49" charset="-122"/>
                        </a:rPr>
                        <a:t>必须是交易日</a:t>
                      </a:r>
                      <a:r>
                        <a:rPr lang="zh-CN" sz="1600" b="1" kern="100">
                          <a:solidFill>
                            <a:srgbClr val="002060"/>
                          </a:solidFill>
                          <a:effectLst/>
                          <a:latin typeface="黑体" panose="02010609060101010101" pitchFamily="49" charset="-122"/>
                          <a:ea typeface="黑体" panose="02010609060101010101" pitchFamily="49" charset="-122"/>
                        </a:rPr>
                        <a:t>，应当在公司定期报告公布后的第</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个交易日，至下一次定期报告公布前</a:t>
                      </a:r>
                      <a:r>
                        <a:rPr lang="en-US" sz="1600" b="1" kern="100">
                          <a:solidFill>
                            <a:srgbClr val="002060"/>
                          </a:solidFill>
                          <a:effectLst/>
                          <a:latin typeface="黑体" panose="02010609060101010101" pitchFamily="49" charset="-122"/>
                          <a:ea typeface="黑体" panose="02010609060101010101" pitchFamily="49" charset="-122"/>
                        </a:rPr>
                        <a:t>10</a:t>
                      </a:r>
                      <a:r>
                        <a:rPr lang="zh-CN" sz="1600" b="1" kern="100">
                          <a:solidFill>
                            <a:srgbClr val="002060"/>
                          </a:solidFill>
                          <a:effectLst/>
                          <a:latin typeface="黑体" panose="02010609060101010101" pitchFamily="49" charset="-122"/>
                          <a:ea typeface="黑体" panose="02010609060101010101" pitchFamily="49" charset="-122"/>
                        </a:rPr>
                        <a:t>个交易日内行权。</a:t>
                      </a:r>
                    </a:p>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a:t>
                      </a:r>
                      <a:r>
                        <a:rPr lang="zh-CN" sz="1600" b="1" u="sng" kern="100">
                          <a:solidFill>
                            <a:srgbClr val="002060"/>
                          </a:solidFill>
                          <a:effectLst/>
                          <a:latin typeface="黑体" panose="02010609060101010101" pitchFamily="49" charset="-122"/>
                          <a:ea typeface="黑体" panose="02010609060101010101" pitchFamily="49" charset="-122"/>
                        </a:rPr>
                        <a:t>不得在下列期间内行权</a:t>
                      </a:r>
                      <a:r>
                        <a:rPr lang="en-US" sz="1600" b="1" u="sng" kern="100">
                          <a:solidFill>
                            <a:srgbClr val="002060"/>
                          </a:solidFill>
                          <a:effectLst/>
                          <a:latin typeface="黑体" panose="02010609060101010101" pitchFamily="49" charset="-122"/>
                          <a:ea typeface="黑体" panose="02010609060101010101" pitchFamily="49" charset="-122"/>
                        </a:rPr>
                        <a:t>:</a:t>
                      </a:r>
                      <a:endParaRPr lang="zh-CN" sz="16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①重大交易或重大事项决定过程中至该事项公告后</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个交易日；</a:t>
                      </a:r>
                    </a:p>
                    <a:p>
                      <a:pPr algn="l">
                        <a:lnSpc>
                          <a:spcPct val="150000"/>
                        </a:lnSpc>
                        <a:spcAft>
                          <a:spcPts val="0"/>
                        </a:spcAft>
                      </a:pPr>
                      <a:r>
                        <a:rPr lang="zh-CN" sz="1600" b="1" kern="100">
                          <a:solidFill>
                            <a:srgbClr val="002060"/>
                          </a:solidFill>
                          <a:effectLst/>
                          <a:latin typeface="黑体" panose="02010609060101010101" pitchFamily="49" charset="-122"/>
                          <a:ea typeface="黑体" panose="02010609060101010101" pitchFamily="49" charset="-122"/>
                        </a:rPr>
                        <a:t>②其他可能影响股价的重大事件发生之日起至公告后</a:t>
                      </a:r>
                      <a:r>
                        <a:rPr lang="en-US" sz="1600" b="1" kern="100">
                          <a:solidFill>
                            <a:srgbClr val="002060"/>
                          </a:solidFill>
                          <a:effectLst/>
                          <a:latin typeface="黑体" panose="02010609060101010101" pitchFamily="49" charset="-122"/>
                          <a:ea typeface="黑体" panose="02010609060101010101" pitchFamily="49" charset="-122"/>
                        </a:rPr>
                        <a:t>2</a:t>
                      </a:r>
                      <a:r>
                        <a:rPr lang="zh-CN" sz="1600" b="1" kern="100">
                          <a:solidFill>
                            <a:srgbClr val="002060"/>
                          </a:solidFill>
                          <a:effectLst/>
                          <a:latin typeface="黑体" panose="02010609060101010101" pitchFamily="49" charset="-122"/>
                          <a:ea typeface="黑体" panose="02010609060101010101" pitchFamily="49" charset="-122"/>
                        </a:rPr>
                        <a:t>个交易日。</a:t>
                      </a:r>
                      <a:endParaRPr lang="zh-CN" sz="16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2983504"/>
                  </a:ext>
                </a:extLst>
              </a:tr>
              <a:tr h="0">
                <a:tc>
                  <a:txBody>
                    <a:bodyPr/>
                    <a:lstStyle/>
                    <a:p>
                      <a:pPr algn="l">
                        <a:lnSpc>
                          <a:spcPct val="150000"/>
                        </a:lnSpc>
                        <a:spcAft>
                          <a:spcPts val="0"/>
                        </a:spcAft>
                      </a:pPr>
                      <a:r>
                        <a:rPr lang="en-US" sz="1600" b="1" kern="100" dirty="0">
                          <a:solidFill>
                            <a:srgbClr val="002060"/>
                          </a:solidFill>
                          <a:effectLst/>
                          <a:latin typeface="黑体" panose="02010609060101010101" pitchFamily="49" charset="-122"/>
                          <a:ea typeface="黑体" panose="02010609060101010101" pitchFamily="49" charset="-122"/>
                        </a:rPr>
                        <a:t>(5) </a:t>
                      </a:r>
                      <a:r>
                        <a:rPr lang="zh-CN" sz="1600" b="1" kern="100" dirty="0">
                          <a:solidFill>
                            <a:srgbClr val="002060"/>
                          </a:solidFill>
                          <a:effectLst/>
                          <a:latin typeface="黑体" panose="02010609060101010101" pitchFamily="49" charset="-122"/>
                          <a:ea typeface="黑体" panose="02010609060101010101" pitchFamily="49" charset="-122"/>
                        </a:rPr>
                        <a:t>有效期</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600" b="1" kern="100" dirty="0">
                          <a:solidFill>
                            <a:srgbClr val="002060"/>
                          </a:solidFill>
                          <a:effectLst/>
                          <a:latin typeface="黑体" panose="02010609060101010101" pitchFamily="49" charset="-122"/>
                          <a:ea typeface="黑体" panose="02010609060101010101" pitchFamily="49" charset="-122"/>
                        </a:rPr>
                        <a:t>《管理办法》规定，股权激励计划的有效期自股东大会通过之日起计算，一般不超过</a:t>
                      </a:r>
                      <a:r>
                        <a:rPr lang="en-US" sz="1600" b="1" kern="100" dirty="0">
                          <a:solidFill>
                            <a:srgbClr val="002060"/>
                          </a:solidFill>
                          <a:effectLst/>
                          <a:latin typeface="黑体" panose="02010609060101010101" pitchFamily="49" charset="-122"/>
                          <a:ea typeface="黑体" panose="02010609060101010101" pitchFamily="49" charset="-122"/>
                        </a:rPr>
                        <a:t>10</a:t>
                      </a:r>
                      <a:r>
                        <a:rPr lang="zh-CN" sz="1600" b="1" kern="100" dirty="0">
                          <a:solidFill>
                            <a:srgbClr val="002060"/>
                          </a:solidFill>
                          <a:effectLst/>
                          <a:latin typeface="黑体" panose="02010609060101010101" pitchFamily="49" charset="-122"/>
                          <a:ea typeface="黑体" panose="02010609060101010101" pitchFamily="49" charset="-122"/>
                        </a:rPr>
                        <a:t>年，股权激励计划有效期满，上市公司不得依据此计划再授予任何股权。</a:t>
                      </a:r>
                      <a:endParaRPr lang="zh-CN" sz="16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65619100"/>
                  </a:ext>
                </a:extLst>
              </a:tr>
            </a:tbl>
          </a:graphicData>
        </a:graphic>
      </p:graphicFrame>
    </p:spTree>
    <p:extLst>
      <p:ext uri="{BB962C8B-B14F-4D97-AF65-F5344CB8AC3E}">
        <p14:creationId xmlns:p14="http://schemas.microsoft.com/office/powerpoint/2010/main" val="2802903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6C13601-104D-4780-BBAD-21731A659D91}"/>
              </a:ext>
            </a:extLst>
          </p:cNvPr>
          <p:cNvSpPr/>
          <p:nvPr/>
        </p:nvSpPr>
        <p:spPr>
          <a:xfrm>
            <a:off x="820586" y="573121"/>
            <a:ext cx="4487126"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18</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上市公司股票期权行权价格和执行方式</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811726BF-BECE-4129-AEE2-B1DFE2336E08}"/>
              </a:ext>
            </a:extLst>
          </p:cNvPr>
          <p:cNvGraphicFramePr>
            <a:graphicFrameLocks noGrp="1"/>
          </p:cNvGraphicFramePr>
          <p:nvPr>
            <p:extLst>
              <p:ext uri="{D42A27DB-BD31-4B8C-83A1-F6EECF244321}">
                <p14:modId xmlns:p14="http://schemas.microsoft.com/office/powerpoint/2010/main" val="3283433870"/>
              </p:ext>
            </p:extLst>
          </p:nvPr>
        </p:nvGraphicFramePr>
        <p:xfrm>
          <a:off x="958698" y="1019775"/>
          <a:ext cx="10546762" cy="5220590"/>
        </p:xfrm>
        <a:graphic>
          <a:graphicData uri="http://schemas.openxmlformats.org/drawingml/2006/table">
            <a:tbl>
              <a:tblPr>
                <a:tableStyleId>{5C22544A-7EE6-4342-B048-85BDC9FD1C3A}</a:tableStyleId>
              </a:tblPr>
              <a:tblGrid>
                <a:gridCol w="2405880">
                  <a:extLst>
                    <a:ext uri="{9D8B030D-6E8A-4147-A177-3AD203B41FA5}">
                      <a16:colId xmlns:a16="http://schemas.microsoft.com/office/drawing/2014/main" val="3638430138"/>
                    </a:ext>
                  </a:extLst>
                </a:gridCol>
                <a:gridCol w="8140882">
                  <a:extLst>
                    <a:ext uri="{9D8B030D-6E8A-4147-A177-3AD203B41FA5}">
                      <a16:colId xmlns:a16="http://schemas.microsoft.com/office/drawing/2014/main" val="2117489041"/>
                    </a:ext>
                  </a:extLst>
                </a:gridCol>
              </a:tblGrid>
              <a:tr h="0">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行权价格</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是指上市公司向激励对象授予股票期权时所确定的激励对象购买上市公司股份的价格。</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行权价格分成三种方法：</a:t>
                      </a:r>
                      <a:r>
                        <a:rPr lang="zh-CN" sz="1800" b="1" kern="100" dirty="0">
                          <a:solidFill>
                            <a:srgbClr val="002060"/>
                          </a:solidFill>
                          <a:effectLst/>
                          <a:latin typeface="黑体" panose="02010609060101010101" pitchFamily="49" charset="-122"/>
                          <a:ea typeface="黑体" panose="02010609060101010101" pitchFamily="49" charset="-122"/>
                        </a:rPr>
                        <a:t>即实值法、平值法和虚值法， 其行权价格分别低于、等于或高于授予期权时的公平市价。</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《管理办法》采用了平值法，</a:t>
                      </a:r>
                      <a:r>
                        <a:rPr lang="zh-CN" altLang="en-US" sz="1800" b="1" kern="100" dirty="0">
                          <a:solidFill>
                            <a:srgbClr val="002060"/>
                          </a:solidFill>
                          <a:effectLst/>
                          <a:latin typeface="黑体" panose="02010609060101010101" pitchFamily="49" charset="-122"/>
                          <a:ea typeface="黑体" panose="02010609060101010101" pitchFamily="49" charset="-122"/>
                        </a:rPr>
                        <a:t>规定以股权激励计划草案摘要公布前</a:t>
                      </a: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日的公司标的股票收盘价与公布前</a:t>
                      </a:r>
                      <a:r>
                        <a:rPr lang="en-US" altLang="zh-CN" sz="1800" b="1" kern="100" dirty="0">
                          <a:solidFill>
                            <a:srgbClr val="002060"/>
                          </a:solidFill>
                          <a:effectLst/>
                          <a:latin typeface="黑体" panose="02010609060101010101" pitchFamily="49" charset="-122"/>
                          <a:ea typeface="黑体" panose="02010609060101010101" pitchFamily="49" charset="-122"/>
                        </a:rPr>
                        <a:t>30</a:t>
                      </a:r>
                      <a:r>
                        <a:rPr lang="zh-CN" altLang="en-US" sz="1800" b="1" kern="100" dirty="0">
                          <a:solidFill>
                            <a:srgbClr val="002060"/>
                          </a:solidFill>
                          <a:effectLst/>
                          <a:latin typeface="黑体" panose="02010609060101010101" pitchFamily="49" charset="-122"/>
                          <a:ea typeface="黑体" panose="02010609060101010101" pitchFamily="49" charset="-122"/>
                        </a:rPr>
                        <a:t>日个交易日的公司股票平均收盘价，</a:t>
                      </a:r>
                      <a:r>
                        <a:rPr lang="zh-CN" sz="1800" b="1" kern="100" dirty="0">
                          <a:solidFill>
                            <a:srgbClr val="002060"/>
                          </a:solidFill>
                          <a:effectLst/>
                          <a:latin typeface="黑体" panose="02010609060101010101" pitchFamily="49" charset="-122"/>
                          <a:ea typeface="黑体" panose="02010609060101010101" pitchFamily="49" charset="-122"/>
                        </a:rPr>
                        <a:t>“孰高原则”</a:t>
                      </a:r>
                      <a:r>
                        <a:rPr lang="zh-CN" altLang="en-US" sz="1800" b="1" kern="100" dirty="0">
                          <a:solidFill>
                            <a:srgbClr val="002060"/>
                          </a:solidFill>
                          <a:effectLst/>
                          <a:latin typeface="黑体" panose="02010609060101010101" pitchFamily="49" charset="-122"/>
                          <a:ea typeface="黑体" panose="02010609060101010101" pitchFamily="49" charset="-122"/>
                        </a:rPr>
                        <a:t>确定行权价格</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53319143"/>
                  </a:ext>
                </a:extLst>
              </a:tr>
              <a:tr h="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执行方式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marL="342900" indent="-342900" algn="l">
                        <a:lnSpc>
                          <a:spcPct val="150000"/>
                        </a:lnSpc>
                        <a:spcAft>
                          <a:spcPts val="0"/>
                        </a:spcAft>
                        <a:buAutoNum type="arabicParenBoth"/>
                      </a:pPr>
                      <a:r>
                        <a:rPr lang="zh-CN" sz="1800" b="1" kern="100" dirty="0">
                          <a:solidFill>
                            <a:srgbClr val="002060"/>
                          </a:solidFill>
                          <a:effectLst/>
                          <a:latin typeface="黑体" panose="02010609060101010101" pitchFamily="49" charset="-122"/>
                          <a:ea typeface="黑体" panose="02010609060101010101" pitchFamily="49" charset="-122"/>
                        </a:rPr>
                        <a:t>现金行权</a:t>
                      </a:r>
                      <a:r>
                        <a:rPr lang="zh-CN" altLang="en-US" sz="1800" b="1" kern="100" dirty="0">
                          <a:solidFill>
                            <a:srgbClr val="002060"/>
                          </a:solidFill>
                          <a:effectLst/>
                          <a:latin typeface="黑体" panose="02010609060101010101" pitchFamily="49" charset="-122"/>
                          <a:ea typeface="黑体" panose="02010609060101010101" pitchFamily="49" charset="-122"/>
                        </a:rPr>
                        <a:t>：个人先制定的证券商支付行权费用及相应的税金和费用，证券商收到付款凭证后，以行权价执行股票期权</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0" indent="0" algn="l">
                        <a:lnSpc>
                          <a:spcPct val="150000"/>
                        </a:lnSpc>
                        <a:spcAft>
                          <a:spcPts val="0"/>
                        </a:spcAft>
                        <a:buNone/>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kern="100" dirty="0">
                          <a:solidFill>
                            <a:srgbClr val="002060"/>
                          </a:solidFill>
                          <a:effectLst/>
                          <a:latin typeface="黑体" panose="02010609060101010101" pitchFamily="49" charset="-122"/>
                          <a:ea typeface="黑体" panose="02010609060101010101" pitchFamily="49" charset="-122"/>
                        </a:rPr>
                        <a:t>无现金行权</a:t>
                      </a:r>
                      <a:r>
                        <a:rPr lang="zh-CN" altLang="en-US" sz="1800" b="1" kern="100" dirty="0">
                          <a:solidFill>
                            <a:srgbClr val="002060"/>
                          </a:solidFill>
                          <a:effectLst/>
                          <a:latin typeface="黑体" panose="02010609060101010101" pitchFamily="49" charset="-122"/>
                          <a:ea typeface="黑体" panose="02010609060101010101" pitchFamily="49" charset="-122"/>
                        </a:rPr>
                        <a:t>：证券商以出售部分股票获得的收益来支付行权费用，并将余下股票存入经理人个人账户</a:t>
                      </a:r>
                      <a:r>
                        <a:rPr lang="en-US" sz="1800" b="1" kern="100" dirty="0">
                          <a:solidFill>
                            <a:srgbClr val="002060"/>
                          </a:solidFill>
                          <a:effectLst/>
                          <a:latin typeface="黑体" panose="02010609060101010101" pitchFamily="49" charset="-122"/>
                          <a:ea typeface="黑体" panose="02010609060101010101" pitchFamily="49" charset="-122"/>
                        </a:rPr>
                        <a:t>  </a:t>
                      </a:r>
                    </a:p>
                    <a:p>
                      <a:pPr marL="0" indent="0" algn="l">
                        <a:lnSpc>
                          <a:spcPct val="150000"/>
                        </a:lnSpc>
                        <a:spcAft>
                          <a:spcPts val="0"/>
                        </a:spcAft>
                        <a:buNone/>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无现金行权并出售</a:t>
                      </a:r>
                      <a:r>
                        <a:rPr lang="zh-CN" altLang="en-US" sz="1800" b="1" kern="100" dirty="0">
                          <a:solidFill>
                            <a:srgbClr val="002060"/>
                          </a:solidFill>
                          <a:effectLst/>
                          <a:latin typeface="黑体" panose="02010609060101010101" pitchFamily="49" charset="-122"/>
                          <a:ea typeface="黑体" panose="02010609060101010101" pitchFamily="49" charset="-122"/>
                        </a:rPr>
                        <a:t>：个人决定对部分或全部可行权的股票期权行权并立刻出售，以获取行权价与市场价的差价带来的利润。</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1114771"/>
                  </a:ext>
                </a:extLst>
              </a:tr>
            </a:tbl>
          </a:graphicData>
        </a:graphic>
      </p:graphicFrame>
    </p:spTree>
    <p:extLst>
      <p:ext uri="{BB962C8B-B14F-4D97-AF65-F5344CB8AC3E}">
        <p14:creationId xmlns:p14="http://schemas.microsoft.com/office/powerpoint/2010/main" val="97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F5A760D-5D01-4D31-9A00-E66B041492C9}"/>
              </a:ext>
            </a:extLst>
          </p:cNvPr>
          <p:cNvSpPr/>
          <p:nvPr/>
        </p:nvSpPr>
        <p:spPr>
          <a:xfrm>
            <a:off x="886422" y="532884"/>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19</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上市公司的限制性股票</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4F583FAF-BADF-4ED8-8855-1BDB5056052F}"/>
              </a:ext>
            </a:extLst>
          </p:cNvPr>
          <p:cNvGraphicFramePr>
            <a:graphicFrameLocks noGrp="1"/>
          </p:cNvGraphicFramePr>
          <p:nvPr>
            <p:extLst>
              <p:ext uri="{D42A27DB-BD31-4B8C-83A1-F6EECF244321}">
                <p14:modId xmlns:p14="http://schemas.microsoft.com/office/powerpoint/2010/main" val="1008011585"/>
              </p:ext>
            </p:extLst>
          </p:nvPr>
        </p:nvGraphicFramePr>
        <p:xfrm>
          <a:off x="958698" y="993105"/>
          <a:ext cx="10412716" cy="4616135"/>
        </p:xfrm>
        <a:graphic>
          <a:graphicData uri="http://schemas.openxmlformats.org/drawingml/2006/table">
            <a:tbl>
              <a:tblPr>
                <a:tableStyleId>{5C22544A-7EE6-4342-B048-85BDC9FD1C3A}</a:tableStyleId>
              </a:tblPr>
              <a:tblGrid>
                <a:gridCol w="2139609">
                  <a:extLst>
                    <a:ext uri="{9D8B030D-6E8A-4147-A177-3AD203B41FA5}">
                      <a16:colId xmlns:a16="http://schemas.microsoft.com/office/drawing/2014/main" val="1544343127"/>
                    </a:ext>
                  </a:extLst>
                </a:gridCol>
                <a:gridCol w="8273107">
                  <a:extLst>
                    <a:ext uri="{9D8B030D-6E8A-4147-A177-3AD203B41FA5}">
                      <a16:colId xmlns:a16="http://schemas.microsoft.com/office/drawing/2014/main" val="2700898083"/>
                    </a:ext>
                  </a:extLst>
                </a:gridCol>
              </a:tblGrid>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限制性股票是指激励对象按照股权激励计划规定的条件，从上市公司无偿或者低价获得一定数量的本公司股票，激励对象只有在工作年限或业绩目标符合股权激励计划规定条件的，才可出售限制性股票并从中获益。否则，公司有权将免费赠予的限制性股票收回或以激励对象购买时的价格回购。</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16059266"/>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禁售期</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●限制性股票的禁售期，是指公司员工取得限制性股票后</a:t>
                      </a:r>
                      <a:r>
                        <a:rPr lang="zh-CN" sz="1800" b="1" u="sng" kern="100">
                          <a:solidFill>
                            <a:srgbClr val="002060"/>
                          </a:solidFill>
                          <a:effectLst/>
                          <a:latin typeface="黑体" panose="02010609060101010101" pitchFamily="49" charset="-122"/>
                          <a:ea typeface="黑体" panose="02010609060101010101" pitchFamily="49" charset="-122"/>
                        </a:rPr>
                        <a:t>不得通过二级市场或其他方式进行转让的期限。</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禁售期不得低于</a:t>
                      </a:r>
                      <a:r>
                        <a:rPr lang="en-US" sz="1800" b="1" u="sng" kern="100">
                          <a:solidFill>
                            <a:srgbClr val="002060"/>
                          </a:solidFill>
                          <a:effectLst/>
                          <a:latin typeface="黑体" panose="02010609060101010101" pitchFamily="49" charset="-122"/>
                          <a:ea typeface="黑体" panose="02010609060101010101" pitchFamily="49" charset="-122"/>
                        </a:rPr>
                        <a:t>2</a:t>
                      </a:r>
                      <a:r>
                        <a:rPr lang="zh-CN" sz="1800" b="1" u="sng" kern="100">
                          <a:solidFill>
                            <a:srgbClr val="002060"/>
                          </a:solidFill>
                          <a:effectLst/>
                          <a:latin typeface="黑体" panose="02010609060101010101" pitchFamily="49" charset="-122"/>
                          <a:ea typeface="黑体" panose="02010609060101010101" pitchFamily="49" charset="-122"/>
                        </a:rPr>
                        <a:t>年</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6084345"/>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解锁期</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解锁期不得低于</a:t>
                      </a:r>
                      <a:r>
                        <a:rPr lang="en-US" sz="1800" b="1" u="sng" kern="100">
                          <a:solidFill>
                            <a:srgbClr val="002060"/>
                          </a:solidFill>
                          <a:effectLst/>
                          <a:latin typeface="黑体" panose="02010609060101010101" pitchFamily="49" charset="-122"/>
                          <a:ea typeface="黑体" panose="02010609060101010101" pitchFamily="49" charset="-122"/>
                        </a:rPr>
                        <a:t>3</a:t>
                      </a:r>
                      <a:r>
                        <a:rPr lang="zh-CN" sz="1800" b="1" u="sng" kern="100">
                          <a:solidFill>
                            <a:srgbClr val="002060"/>
                          </a:solidFill>
                          <a:effectLst/>
                          <a:latin typeface="黑体" panose="02010609060101010101" pitchFamily="49" charset="-122"/>
                          <a:ea typeface="黑体" panose="02010609060101010101" pitchFamily="49" charset="-122"/>
                        </a:rPr>
                        <a:t>年</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●解锁后，员工的股票就可以在二级市场自由出售。</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206531901"/>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有效期和授予日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与股票期权相同</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615795173"/>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5.</a:t>
                      </a:r>
                      <a:r>
                        <a:rPr lang="zh-CN" sz="1800" b="1" kern="100">
                          <a:solidFill>
                            <a:srgbClr val="002060"/>
                          </a:solidFill>
                          <a:effectLst/>
                          <a:latin typeface="黑体" panose="02010609060101010101" pitchFamily="49" charset="-122"/>
                          <a:ea typeface="黑体" panose="02010609060101010101" pitchFamily="49" charset="-122"/>
                        </a:rPr>
                        <a:t>授予价格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即上市公司向激励对象授予限制性股票时所确定的激励对象获得 上市公司股份的价格，为避免股价操纵，同样遵循“孰高原则”。</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68857945"/>
                  </a:ext>
                </a:extLst>
              </a:tr>
            </a:tbl>
          </a:graphicData>
        </a:graphic>
      </p:graphicFrame>
    </p:spTree>
    <p:extLst>
      <p:ext uri="{BB962C8B-B14F-4D97-AF65-F5344CB8AC3E}">
        <p14:creationId xmlns:p14="http://schemas.microsoft.com/office/powerpoint/2010/main" val="223570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B2CF606F-6ECC-4944-A109-B0138E03A3D5}"/>
              </a:ext>
            </a:extLst>
          </p:cNvPr>
          <p:cNvSpPr/>
          <p:nvPr/>
        </p:nvSpPr>
        <p:spPr>
          <a:xfrm>
            <a:off x="820586" y="532901"/>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上市公司的股票增值权</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7337BF14-19DB-401C-B1FD-06D1C6C9EA13}"/>
              </a:ext>
            </a:extLst>
          </p:cNvPr>
          <p:cNvGraphicFramePr>
            <a:graphicFrameLocks noGrp="1"/>
          </p:cNvGraphicFramePr>
          <p:nvPr>
            <p:extLst>
              <p:ext uri="{D42A27DB-BD31-4B8C-83A1-F6EECF244321}">
                <p14:modId xmlns:p14="http://schemas.microsoft.com/office/powerpoint/2010/main" val="703155689"/>
              </p:ext>
            </p:extLst>
          </p:nvPr>
        </p:nvGraphicFramePr>
        <p:xfrm>
          <a:off x="852728" y="911259"/>
          <a:ext cx="10518685" cy="4744785"/>
        </p:xfrm>
        <a:graphic>
          <a:graphicData uri="http://schemas.openxmlformats.org/drawingml/2006/table">
            <a:tbl>
              <a:tblPr>
                <a:tableStyleId>{5C22544A-7EE6-4342-B048-85BDC9FD1C3A}</a:tableStyleId>
              </a:tblPr>
              <a:tblGrid>
                <a:gridCol w="1214549">
                  <a:extLst>
                    <a:ext uri="{9D8B030D-6E8A-4147-A177-3AD203B41FA5}">
                      <a16:colId xmlns:a16="http://schemas.microsoft.com/office/drawing/2014/main" val="1056199483"/>
                    </a:ext>
                  </a:extLst>
                </a:gridCol>
                <a:gridCol w="9304136">
                  <a:extLst>
                    <a:ext uri="{9D8B030D-6E8A-4147-A177-3AD203B41FA5}">
                      <a16:colId xmlns:a16="http://schemas.microsoft.com/office/drawing/2014/main" val="303538316"/>
                    </a:ext>
                  </a:extLst>
                </a:gridCol>
              </a:tblGrid>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它是指上市公司授予激励对象在一定时期和条件下，获得规定数量的股票价格上升所带来的收益的权利。</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94627092"/>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特点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u="sng" kern="100" dirty="0">
                          <a:solidFill>
                            <a:srgbClr val="002060"/>
                          </a:solidFill>
                          <a:effectLst/>
                          <a:latin typeface="黑体" panose="02010609060101010101" pitchFamily="49" charset="-122"/>
                          <a:ea typeface="黑体" panose="02010609060101010101" pitchFamily="49" charset="-122"/>
                        </a:rPr>
                        <a:t>行权期一般超过任期，</a:t>
                      </a:r>
                      <a:r>
                        <a:rPr lang="zh-CN" sz="1800" b="1" kern="100" dirty="0">
                          <a:solidFill>
                            <a:srgbClr val="002060"/>
                          </a:solidFill>
                          <a:effectLst/>
                          <a:latin typeface="黑体" panose="02010609060101010101" pitchFamily="49" charset="-122"/>
                          <a:ea typeface="黑体" panose="02010609060101010101" pitchFamily="49" charset="-122"/>
                        </a:rPr>
                        <a:t>这样就将激励对象与公司的利益捆绑在一起，有效地约束他们的短期行为。</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 </a:t>
                      </a:r>
                      <a:r>
                        <a:rPr lang="zh-CN" sz="1800" b="1" u="sng" kern="100" dirty="0">
                          <a:solidFill>
                            <a:srgbClr val="002060"/>
                          </a:solidFill>
                          <a:effectLst/>
                          <a:latin typeface="黑体" panose="02010609060101010101" pitchFamily="49" charset="-122"/>
                          <a:ea typeface="黑体" panose="02010609060101010101" pitchFamily="49" charset="-122"/>
                        </a:rPr>
                        <a:t>激励对象</a:t>
                      </a:r>
                      <a:r>
                        <a:rPr lang="zh-CN" sz="1800" b="1" kern="100" dirty="0">
                          <a:solidFill>
                            <a:srgbClr val="002060"/>
                          </a:solidFill>
                          <a:effectLst/>
                          <a:latin typeface="黑体" panose="02010609060101010101" pitchFamily="49" charset="-122"/>
                          <a:ea typeface="黑体" panose="02010609060101010101" pitchFamily="49" charset="-122"/>
                        </a:rPr>
                        <a:t>拥有规定数量的股票股价上升所带来的收益，但</a:t>
                      </a:r>
                      <a:r>
                        <a:rPr lang="zh-CN" sz="1800" b="1" u="sng" kern="100" dirty="0">
                          <a:solidFill>
                            <a:srgbClr val="002060"/>
                          </a:solidFill>
                          <a:effectLst/>
                          <a:latin typeface="黑体" panose="02010609060101010101" pitchFamily="49" charset="-122"/>
                          <a:ea typeface="黑体" panose="02010609060101010101" pitchFamily="49" charset="-122"/>
                        </a:rPr>
                        <a:t>不拥有这些股票的所有权，也不拥有表决权、配股权。</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(3) </a:t>
                      </a:r>
                      <a:r>
                        <a:rPr lang="zh-CN" sz="1800" b="1" kern="100" dirty="0">
                          <a:solidFill>
                            <a:srgbClr val="002060"/>
                          </a:solidFill>
                          <a:effectLst/>
                          <a:latin typeface="黑体" panose="02010609060101010101" pitchFamily="49" charset="-122"/>
                          <a:ea typeface="黑体" panose="02010609060101010101" pitchFamily="49" charset="-122"/>
                        </a:rPr>
                        <a:t>实施股票增值权时，可以是全额兑现，也可以是部分兑现。</a:t>
                      </a:r>
                    </a:p>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(4)</a:t>
                      </a:r>
                      <a:r>
                        <a:rPr lang="zh-CN" sz="1800" b="1" kern="100" dirty="0">
                          <a:solidFill>
                            <a:srgbClr val="002060"/>
                          </a:solidFill>
                          <a:effectLst/>
                          <a:latin typeface="黑体" panose="02010609060101010101" pitchFamily="49" charset="-122"/>
                          <a:ea typeface="黑体" panose="02010609060101010101" pitchFamily="49" charset="-122"/>
                        </a:rPr>
                        <a:t>股票增值权的实施，可以用现金，也可以折合成股票，还可以是现金和股票形式的结合。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95895855"/>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实质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实质上是一种</a:t>
                      </a:r>
                      <a:r>
                        <a:rPr lang="zh-CN" sz="1800" b="1" u="sng" kern="100" dirty="0">
                          <a:solidFill>
                            <a:srgbClr val="002060"/>
                          </a:solidFill>
                          <a:effectLst/>
                          <a:latin typeface="黑体" panose="02010609060101010101" pitchFamily="49" charset="-122"/>
                          <a:ea typeface="黑体" panose="02010609060101010101" pitchFamily="49" charset="-122"/>
                        </a:rPr>
                        <a:t>虚拟的股票期权</a:t>
                      </a:r>
                      <a:r>
                        <a:rPr lang="zh-CN" sz="1800" b="1" kern="100" dirty="0">
                          <a:solidFill>
                            <a:srgbClr val="002060"/>
                          </a:solidFill>
                          <a:effectLst/>
                          <a:latin typeface="黑体" panose="02010609060101010101" pitchFamily="49" charset="-122"/>
                          <a:ea typeface="黑体" panose="02010609060101010101" pitchFamily="49" charset="-122"/>
                        </a:rPr>
                        <a:t>，是公司给予计划参与人的一种权利，不实际买卖股票，仅通过模拟股票市场价格变化的方式，在规定时段内，获得由公司支付的行权价格与行权日市场价格之间的差额。</a:t>
                      </a:r>
                      <a:r>
                        <a:rPr lang="zh-CN" sz="1800" b="1" u="sng" kern="100" dirty="0">
                          <a:solidFill>
                            <a:srgbClr val="002060"/>
                          </a:solidFill>
                          <a:effectLst/>
                          <a:latin typeface="黑体" panose="02010609060101010101" pitchFamily="49" charset="-122"/>
                          <a:ea typeface="黑体" panose="02010609060101010101" pitchFamily="49" charset="-122"/>
                        </a:rPr>
                        <a:t>它的实质就是股票期权的现金结算，</a:t>
                      </a:r>
                      <a:r>
                        <a:rPr lang="zh-CN" sz="1800" b="1" kern="100" dirty="0">
                          <a:solidFill>
                            <a:srgbClr val="002060"/>
                          </a:solidFill>
                          <a:effectLst/>
                          <a:latin typeface="黑体" panose="02010609060101010101" pitchFamily="49" charset="-122"/>
                          <a:ea typeface="黑体" panose="02010609060101010101" pitchFamily="49" charset="-122"/>
                        </a:rPr>
                        <a:t>也可以说</a:t>
                      </a:r>
                      <a:r>
                        <a:rPr lang="zh-CN" sz="1800" b="1" u="sng" kern="100" dirty="0">
                          <a:solidFill>
                            <a:srgbClr val="002060"/>
                          </a:solidFill>
                          <a:effectLst/>
                          <a:latin typeface="黑体" panose="02010609060101010101" pitchFamily="49" charset="-122"/>
                          <a:ea typeface="黑体" panose="02010609060101010101" pitchFamily="49" charset="-122"/>
                        </a:rPr>
                        <a:t>股票增值权实质上是企业奖金的延期支付。</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010355119"/>
                  </a:ext>
                </a:extLst>
              </a:tr>
            </a:tbl>
          </a:graphicData>
        </a:graphic>
      </p:graphicFrame>
    </p:spTree>
    <p:extLst>
      <p:ext uri="{BB962C8B-B14F-4D97-AF65-F5344CB8AC3E}">
        <p14:creationId xmlns:p14="http://schemas.microsoft.com/office/powerpoint/2010/main" val="2588682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21D4532-5FF7-4A7B-8A0F-421029AFCAD7}"/>
              </a:ext>
            </a:extLst>
          </p:cNvPr>
          <p:cNvSpPr/>
          <p:nvPr/>
        </p:nvSpPr>
        <p:spPr>
          <a:xfrm>
            <a:off x="891464" y="469582"/>
            <a:ext cx="4022255"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上市公司三种股权激励模式的适用</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7FFB5C53-02F0-4982-97E2-12E88C4F4E61}"/>
              </a:ext>
            </a:extLst>
          </p:cNvPr>
          <p:cNvGraphicFramePr>
            <a:graphicFrameLocks noGrp="1"/>
          </p:cNvGraphicFramePr>
          <p:nvPr>
            <p:extLst>
              <p:ext uri="{D42A27DB-BD31-4B8C-83A1-F6EECF244321}">
                <p14:modId xmlns:p14="http://schemas.microsoft.com/office/powerpoint/2010/main" val="1140949687"/>
              </p:ext>
            </p:extLst>
          </p:nvPr>
        </p:nvGraphicFramePr>
        <p:xfrm>
          <a:off x="958698" y="1036102"/>
          <a:ext cx="10412716" cy="1800100"/>
        </p:xfrm>
        <a:graphic>
          <a:graphicData uri="http://schemas.openxmlformats.org/drawingml/2006/table">
            <a:tbl>
              <a:tblPr>
                <a:tableStyleId>{5C22544A-7EE6-4342-B048-85BDC9FD1C3A}</a:tableStyleId>
              </a:tblPr>
              <a:tblGrid>
                <a:gridCol w="1833382">
                  <a:extLst>
                    <a:ext uri="{9D8B030D-6E8A-4147-A177-3AD203B41FA5}">
                      <a16:colId xmlns:a16="http://schemas.microsoft.com/office/drawing/2014/main" val="2193427716"/>
                    </a:ext>
                  </a:extLst>
                </a:gridCol>
                <a:gridCol w="8579334">
                  <a:extLst>
                    <a:ext uri="{9D8B030D-6E8A-4147-A177-3AD203B41FA5}">
                      <a16:colId xmlns:a16="http://schemas.microsoft.com/office/drawing/2014/main" val="3067409263"/>
                    </a:ext>
                  </a:extLst>
                </a:gridCol>
              </a:tblGrid>
              <a:tr h="239395">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激励模式</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适用企业</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392787834"/>
                  </a:ext>
                </a:extLst>
              </a:tr>
              <a:tr h="240665">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股票期权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成长性较好、股价呈强势上涨的</a:t>
                      </a:r>
                      <a:r>
                        <a:rPr lang="zh-CN" sz="1800" b="1" u="sng" kern="100">
                          <a:solidFill>
                            <a:srgbClr val="002060"/>
                          </a:solidFill>
                          <a:effectLst/>
                          <a:latin typeface="黑体" panose="02010609060101010101" pitchFamily="49" charset="-122"/>
                          <a:ea typeface="黑体" panose="02010609060101010101" pitchFamily="49" charset="-122"/>
                        </a:rPr>
                        <a:t>上市公司</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322539289"/>
                  </a:ext>
                </a:extLst>
              </a:tr>
              <a:tr h="27686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限制性股票</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成熟型企业</a:t>
                      </a:r>
                      <a:r>
                        <a:rPr lang="en-US" sz="1800" b="1" kern="100">
                          <a:solidFill>
                            <a:srgbClr val="002060"/>
                          </a:solidFill>
                          <a:effectLst/>
                          <a:latin typeface="黑体" panose="02010609060101010101" pitchFamily="49" charset="-122"/>
                          <a:ea typeface="黑体" panose="02010609060101010101" pitchFamily="49" charset="-122"/>
                        </a:rPr>
                        <a:t>;</a:t>
                      </a:r>
                      <a:r>
                        <a:rPr lang="zh-CN" sz="1800" b="1" kern="100">
                          <a:solidFill>
                            <a:srgbClr val="002060"/>
                          </a:solidFill>
                          <a:effectLst/>
                          <a:latin typeface="黑体" panose="02010609060101010101" pitchFamily="49" charset="-122"/>
                          <a:ea typeface="黑体" panose="02010609060101010101" pitchFamily="49" charset="-122"/>
                        </a:rPr>
                        <a:t>对资金投入要求不是非常高的企业</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86368706"/>
                  </a:ext>
                </a:extLst>
              </a:tr>
              <a:tr h="476250">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股票增值权</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）现金流量比较充裕且股价比较稳定的</a:t>
                      </a:r>
                      <a:r>
                        <a:rPr lang="zh-CN" sz="1800" b="1" u="sng" kern="100" dirty="0">
                          <a:solidFill>
                            <a:srgbClr val="002060"/>
                          </a:solidFill>
                          <a:effectLst/>
                          <a:latin typeface="黑体" panose="02010609060101010101" pitchFamily="49" charset="-122"/>
                          <a:ea typeface="黑体" panose="02010609060101010101" pitchFamily="49" charset="-122"/>
                        </a:rPr>
                        <a:t>上市公司；</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境外上市公司</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268898588"/>
                  </a:ext>
                </a:extLst>
              </a:tr>
            </a:tbl>
          </a:graphicData>
        </a:graphic>
      </p:graphicFrame>
    </p:spTree>
    <p:extLst>
      <p:ext uri="{BB962C8B-B14F-4D97-AF65-F5344CB8AC3E}">
        <p14:creationId xmlns:p14="http://schemas.microsoft.com/office/powerpoint/2010/main" val="390158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338" name="Rectangle 2"/>
          <p:cNvSpPr>
            <a:spLocks noChangeArrowheads="1"/>
          </p:cNvSpPr>
          <p:nvPr/>
        </p:nvSpPr>
        <p:spPr bwMode="auto">
          <a:xfrm>
            <a:off x="692150" y="653534"/>
            <a:ext cx="437010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2.</a:t>
            </a:r>
            <a:r>
              <a:rPr kumimoji="0" lang="zh-CN" altLang="en-US" b="1" i="0" u="sng" strike="noStrike" cap="none" normalizeH="0" baseline="0" dirty="0">
                <a:ln>
                  <a:noFill/>
                </a:ln>
                <a:solidFill>
                  <a:srgbClr val="993300"/>
                </a:solidFill>
                <a:effectLst/>
                <a:latin typeface="黑体" pitchFamily="49" charset="-122"/>
                <a:ea typeface="黑体" pitchFamily="49" charset="-122"/>
                <a:cs typeface="Times New Roman" pitchFamily="18" charset="0"/>
              </a:rPr>
              <a:t>战略的三个层次及战略管理的基本模型</a:t>
            </a:r>
            <a:endParaRPr kumimoji="0" lang="zh-CN" altLang="en-US" b="0" i="0" u="none" strike="noStrike" cap="none" normalizeH="0" baseline="0" dirty="0">
              <a:ln>
                <a:noFill/>
              </a:ln>
              <a:solidFill>
                <a:schemeClr val="tx1"/>
              </a:solidFill>
              <a:effectLst/>
              <a:latin typeface="黑体" pitchFamily="49" charset="-122"/>
              <a:ea typeface="黑体" pitchFamily="49" charset="-122"/>
              <a:cs typeface="宋体" pitchFamily="2" charset="-122"/>
            </a:endParaRPr>
          </a:p>
        </p:txBody>
      </p:sp>
      <p:graphicFrame>
        <p:nvGraphicFramePr>
          <p:cNvPr id="14" name="表格 13"/>
          <p:cNvGraphicFramePr>
            <a:graphicFrameLocks noGrp="1"/>
          </p:cNvGraphicFramePr>
          <p:nvPr>
            <p:extLst>
              <p:ext uri="{D42A27DB-BD31-4B8C-83A1-F6EECF244321}">
                <p14:modId xmlns:p14="http://schemas.microsoft.com/office/powerpoint/2010/main" val="3007168289"/>
              </p:ext>
            </p:extLst>
          </p:nvPr>
        </p:nvGraphicFramePr>
        <p:xfrm>
          <a:off x="692151" y="1049865"/>
          <a:ext cx="10837862" cy="5403322"/>
        </p:xfrm>
        <a:graphic>
          <a:graphicData uri="http://schemas.openxmlformats.org/drawingml/2006/table">
            <a:tbl>
              <a:tblPr/>
              <a:tblGrid>
                <a:gridCol w="1526116">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7990946">
                  <a:extLst>
                    <a:ext uri="{9D8B030D-6E8A-4147-A177-3AD203B41FA5}">
                      <a16:colId xmlns:a16="http://schemas.microsoft.com/office/drawing/2014/main" val="20002"/>
                    </a:ext>
                  </a:extLst>
                </a:gridCol>
              </a:tblGrid>
              <a:tr h="2161329">
                <a:tc rowSpan="3">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战略三个层次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组织战略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又称公司战略、企业战略、组织发展战略。</a:t>
                      </a:r>
                    </a:p>
                    <a:p>
                      <a:pPr algn="just">
                        <a:lnSpc>
                          <a:spcPct val="150000"/>
                        </a:lnSpc>
                        <a:spcAft>
                          <a:spcPts val="0"/>
                        </a:spcAft>
                      </a:pPr>
                      <a:r>
                        <a:rPr lang="zh-CN" sz="1800" b="1" kern="100" dirty="0">
                          <a:solidFill>
                            <a:srgbClr val="002060"/>
                          </a:solidFill>
                          <a:latin typeface="黑体" pitchFamily="49" charset="-122"/>
                          <a:ea typeface="黑体" pitchFamily="49" charset="-122"/>
                          <a:cs typeface="Times New Roman"/>
                        </a:rPr>
                        <a:t>组织战略划分为成长战略、稳定战略、收缩战略三种类型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0664">
                <a:tc vMerge="1">
                  <a:txBody>
                    <a:bodyPr/>
                    <a:lstStyle/>
                    <a:p>
                      <a:endParaRPr lang="zh-CN" altLang="en-US"/>
                    </a:p>
                  </a:txBody>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竞争战略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又称经营战略。竞争战略分为总成本领先战略、差别化战略、市场集中战略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0332">
                <a:tc vMerge="1">
                  <a:txBody>
                    <a:bodyPr/>
                    <a:lstStyle/>
                    <a:p>
                      <a:endParaRPr lang="zh-CN" altLang="en-US"/>
                    </a:p>
                  </a:txBody>
                  <a:tcPr/>
                </a:tc>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职能战略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800" b="1" kern="100" dirty="0">
                          <a:solidFill>
                            <a:srgbClr val="002060"/>
                          </a:solidFill>
                          <a:latin typeface="黑体" pitchFamily="49" charset="-122"/>
                          <a:ea typeface="黑体" pitchFamily="49" charset="-122"/>
                          <a:cs typeface="Times New Roman"/>
                        </a:rPr>
                        <a:t>市场营销战略、</a:t>
                      </a:r>
                      <a:r>
                        <a:rPr lang="zh-CN" sz="1800" b="1" kern="100" dirty="0">
                          <a:solidFill>
                            <a:srgbClr val="002060"/>
                          </a:solidFill>
                          <a:latin typeface="黑体" pitchFamily="49" charset="-122"/>
                          <a:ea typeface="黑体" pitchFamily="49" charset="-122"/>
                          <a:cs typeface="Times New Roman"/>
                        </a:rPr>
                        <a:t>人力资源战略</a:t>
                      </a:r>
                      <a:r>
                        <a:rPr lang="zh-CN" altLang="en-US" sz="1800" b="1" kern="100" dirty="0">
                          <a:solidFill>
                            <a:srgbClr val="002060"/>
                          </a:solidFill>
                          <a:latin typeface="黑体" pitchFamily="49" charset="-122"/>
                          <a:ea typeface="黑体" pitchFamily="49" charset="-122"/>
                          <a:cs typeface="Times New Roman"/>
                        </a:rPr>
                        <a:t>、财务</a:t>
                      </a:r>
                      <a:r>
                        <a:rPr lang="zh-CN" sz="1800" b="1" kern="100" dirty="0">
                          <a:solidFill>
                            <a:srgbClr val="002060"/>
                          </a:solidFill>
                          <a:latin typeface="黑体" pitchFamily="49" charset="-122"/>
                          <a:ea typeface="黑体" pitchFamily="49" charset="-122"/>
                          <a:cs typeface="Times New Roman"/>
                        </a:rPr>
                        <a:t>管理战略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0997">
                <a:tc>
                  <a:txBody>
                    <a:bodyPr/>
                    <a:lstStyle/>
                    <a:p>
                      <a:pPr algn="just">
                        <a:lnSpc>
                          <a:spcPct val="150000"/>
                        </a:lnSpc>
                        <a:spcAft>
                          <a:spcPts val="0"/>
                        </a:spcAft>
                      </a:pPr>
                      <a:r>
                        <a:rPr lang="zh-CN" sz="1800" b="1" kern="100">
                          <a:solidFill>
                            <a:srgbClr val="002060"/>
                          </a:solidFill>
                          <a:latin typeface="黑体" pitchFamily="49" charset="-122"/>
                          <a:ea typeface="黑体" pitchFamily="49" charset="-122"/>
                          <a:cs typeface="Times New Roman"/>
                        </a:rPr>
                        <a:t>战略管理的基本模型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1.</a:t>
                      </a:r>
                      <a:r>
                        <a:rPr lang="zh-CN" sz="1800" b="1" kern="100" dirty="0">
                          <a:solidFill>
                            <a:srgbClr val="002060"/>
                          </a:solidFill>
                          <a:latin typeface="黑体" pitchFamily="49" charset="-122"/>
                          <a:ea typeface="黑体" pitchFamily="49" charset="-122"/>
                          <a:cs typeface="Times New Roman"/>
                        </a:rPr>
                        <a:t>一个组织的战略管理过程主要包括战略制定和战略实施两个核心阶段</a:t>
                      </a:r>
                    </a:p>
                    <a:p>
                      <a:pPr algn="just">
                        <a:lnSpc>
                          <a:spcPct val="150000"/>
                        </a:lnSpc>
                        <a:spcAft>
                          <a:spcPts val="0"/>
                        </a:spcAft>
                      </a:pPr>
                      <a:r>
                        <a:rPr lang="en-US" sz="1800" b="1" kern="100" dirty="0">
                          <a:solidFill>
                            <a:srgbClr val="002060"/>
                          </a:solidFill>
                          <a:latin typeface="黑体" pitchFamily="49" charset="-122"/>
                          <a:ea typeface="黑体" pitchFamily="49" charset="-122"/>
                          <a:cs typeface="Times New Roman"/>
                        </a:rPr>
                        <a:t>2.</a:t>
                      </a:r>
                      <a:r>
                        <a:rPr lang="zh-CN" sz="1800" b="1" kern="100" dirty="0">
                          <a:solidFill>
                            <a:srgbClr val="002060"/>
                          </a:solidFill>
                          <a:latin typeface="黑体" pitchFamily="49" charset="-122"/>
                          <a:ea typeface="黑体" pitchFamily="49" charset="-122"/>
                          <a:cs typeface="Times New Roman"/>
                        </a:rPr>
                        <a:t>在组织管理过程中，战略执行阶段并非永远只能被动地处于战略制定阶段之后，没有任何选择地实施和执行预定的战略</a:t>
                      </a:r>
                      <a:endParaRPr lang="en-US" altLang="zh-CN" sz="1800" b="1" kern="100" dirty="0">
                        <a:solidFill>
                          <a:srgbClr val="002060"/>
                        </a:solidFill>
                        <a:latin typeface="黑体" pitchFamily="49" charset="-122"/>
                        <a:ea typeface="黑体" pitchFamily="49" charset="-122"/>
                        <a:cs typeface="Times New Roman"/>
                      </a:endParaRPr>
                    </a:p>
                    <a:p>
                      <a:pPr algn="just">
                        <a:lnSpc>
                          <a:spcPct val="150000"/>
                        </a:lnSpc>
                        <a:spcAft>
                          <a:spcPts val="0"/>
                        </a:spcAft>
                      </a:pPr>
                      <a:r>
                        <a:rPr lang="zh-CN" altLang="en-US" sz="1800" b="1" kern="100" dirty="0">
                          <a:solidFill>
                            <a:srgbClr val="002060"/>
                          </a:solidFill>
                          <a:latin typeface="黑体" pitchFamily="49" charset="-122"/>
                          <a:ea typeface="黑体" pitchFamily="49" charset="-122"/>
                          <a:cs typeface="Times New Roman"/>
                        </a:rPr>
                        <a:t>此外战略评价同样可能让组织对原来制定的战略加以反思和调整。</a:t>
                      </a:r>
                      <a:endParaRPr lang="zh-CN" sz="1800" b="1" kern="100" dirty="0">
                        <a:solidFill>
                          <a:srgbClr val="002060"/>
                        </a:solidFill>
                        <a:latin typeface="黑体" pitchFamily="49" charset="-122"/>
                        <a:ea typeface="黑体" pitchFamily="49"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3FD5819A-CA0E-4674-B83B-826FFD207ADF}"/>
              </a:ext>
            </a:extLst>
          </p:cNvPr>
          <p:cNvSpPr/>
          <p:nvPr/>
        </p:nvSpPr>
        <p:spPr>
          <a:xfrm>
            <a:off x="886075" y="487359"/>
            <a:ext cx="2860078"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22.</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非上市公司的股份期权</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03786229-F9B9-446C-BFA7-03A6B5DF2D15}"/>
              </a:ext>
            </a:extLst>
          </p:cNvPr>
          <p:cNvGraphicFramePr>
            <a:graphicFrameLocks noGrp="1"/>
          </p:cNvGraphicFramePr>
          <p:nvPr>
            <p:extLst>
              <p:ext uri="{D42A27DB-BD31-4B8C-83A1-F6EECF244321}">
                <p14:modId xmlns:p14="http://schemas.microsoft.com/office/powerpoint/2010/main" val="1672007149"/>
              </p:ext>
            </p:extLst>
          </p:nvPr>
        </p:nvGraphicFramePr>
        <p:xfrm>
          <a:off x="692149" y="930237"/>
          <a:ext cx="10837863" cy="5197856"/>
        </p:xfrm>
        <a:graphic>
          <a:graphicData uri="http://schemas.openxmlformats.org/drawingml/2006/table">
            <a:tbl>
              <a:tblPr>
                <a:tableStyleId>{5C22544A-7EE6-4342-B048-85BDC9FD1C3A}</a:tableStyleId>
              </a:tblPr>
              <a:tblGrid>
                <a:gridCol w="2873363">
                  <a:extLst>
                    <a:ext uri="{9D8B030D-6E8A-4147-A177-3AD203B41FA5}">
                      <a16:colId xmlns:a16="http://schemas.microsoft.com/office/drawing/2014/main" val="1194405320"/>
                    </a:ext>
                  </a:extLst>
                </a:gridCol>
                <a:gridCol w="7964500">
                  <a:extLst>
                    <a:ext uri="{9D8B030D-6E8A-4147-A177-3AD203B41FA5}">
                      <a16:colId xmlns:a16="http://schemas.microsoft.com/office/drawing/2014/main" val="3995137097"/>
                    </a:ext>
                  </a:extLst>
                </a:gridCol>
              </a:tblGrid>
              <a:tr h="0">
                <a:tc>
                  <a:txBody>
                    <a:bodyPr/>
                    <a:lstStyle/>
                    <a:p>
                      <a:pPr algn="l">
                        <a:lnSpc>
                          <a:spcPct val="150000"/>
                        </a:lnSpc>
                        <a:spcAft>
                          <a:spcPts val="0"/>
                        </a:spcAft>
                      </a:pPr>
                      <a:r>
                        <a:rPr lang="en-US" sz="1700" b="1" kern="100" dirty="0">
                          <a:solidFill>
                            <a:srgbClr val="002060"/>
                          </a:solidFill>
                          <a:effectLst/>
                          <a:latin typeface="黑体" panose="02010609060101010101" pitchFamily="49" charset="-122"/>
                          <a:ea typeface="黑体" panose="02010609060101010101" pitchFamily="49" charset="-122"/>
                        </a:rPr>
                        <a:t>1.</a:t>
                      </a:r>
                      <a:r>
                        <a:rPr lang="zh-CN" sz="1700" b="1" kern="100" dirty="0">
                          <a:solidFill>
                            <a:srgbClr val="002060"/>
                          </a:solidFill>
                          <a:effectLst/>
                          <a:latin typeface="黑体" panose="02010609060101010101" pitchFamily="49" charset="-122"/>
                          <a:ea typeface="黑体" panose="02010609060101010101" pitchFamily="49" charset="-122"/>
                        </a:rPr>
                        <a:t>股份期权模式概念</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又称期股模式，指公司授予激励对象在未来一定期限内以预先确定的价格和条件购买本公司一定数量股份的权利。</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38128170"/>
                  </a:ext>
                </a:extLst>
              </a:tr>
              <a:tr h="0">
                <a:tc>
                  <a:txBody>
                    <a:bodyPr/>
                    <a:lstStyle/>
                    <a:p>
                      <a:pPr algn="l">
                        <a:lnSpc>
                          <a:spcPct val="150000"/>
                        </a:lnSpc>
                        <a:spcAft>
                          <a:spcPts val="0"/>
                        </a:spcAft>
                      </a:pPr>
                      <a:r>
                        <a:rPr lang="en-US" sz="1700" b="1" kern="100" dirty="0">
                          <a:solidFill>
                            <a:srgbClr val="002060"/>
                          </a:solidFill>
                          <a:effectLst/>
                          <a:latin typeface="黑体" panose="02010609060101010101" pitchFamily="49" charset="-122"/>
                          <a:ea typeface="黑体" panose="02010609060101010101" pitchFamily="49" charset="-122"/>
                        </a:rPr>
                        <a:t>2.</a:t>
                      </a:r>
                      <a:r>
                        <a:rPr lang="zh-CN" sz="1700" b="1" kern="100" dirty="0">
                          <a:solidFill>
                            <a:srgbClr val="002060"/>
                          </a:solidFill>
                          <a:effectLst/>
                          <a:latin typeface="黑体" panose="02010609060101010101" pitchFamily="49" charset="-122"/>
                          <a:ea typeface="黑体" panose="02010609060101010101" pitchFamily="49" charset="-122"/>
                        </a:rPr>
                        <a:t>期股的操作要点</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●激励对象在未来某一时期内以一定价格购买一定数量的股份，</a:t>
                      </a:r>
                      <a:r>
                        <a:rPr lang="zh-CN" sz="1700" b="1" u="sng" kern="100">
                          <a:solidFill>
                            <a:srgbClr val="002060"/>
                          </a:solidFill>
                          <a:effectLst/>
                          <a:latin typeface="黑体" panose="02010609060101010101" pitchFamily="49" charset="-122"/>
                          <a:ea typeface="黑体" panose="02010609060101010101" pitchFamily="49" charset="-122"/>
                        </a:rPr>
                        <a:t>购股价格一般参照股份的当前价格决定，</a:t>
                      </a:r>
                      <a:r>
                        <a:rPr lang="zh-CN" sz="1700" b="1" kern="100">
                          <a:solidFill>
                            <a:srgbClr val="002060"/>
                          </a:solidFill>
                          <a:effectLst/>
                          <a:latin typeface="黑体" panose="02010609060101010101" pitchFamily="49" charset="-122"/>
                          <a:ea typeface="黑体" panose="02010609060101010101" pitchFamily="49" charset="-122"/>
                        </a:rPr>
                        <a:t>但这个过程</a:t>
                      </a:r>
                      <a:r>
                        <a:rPr lang="zh-CN" sz="1700" b="1" u="sng" kern="100">
                          <a:solidFill>
                            <a:srgbClr val="002060"/>
                          </a:solidFill>
                          <a:effectLst/>
                          <a:latin typeface="黑体" panose="02010609060101010101" pitchFamily="49" charset="-122"/>
                          <a:ea typeface="黑体" panose="02010609060101010101" pitchFamily="49" charset="-122"/>
                        </a:rPr>
                        <a:t>只是取得股份的分红权、配股权等部分权益（无处置权</a:t>
                      </a:r>
                      <a:r>
                        <a:rPr lang="en-US" sz="1700" b="1" u="sng" kern="100">
                          <a:solidFill>
                            <a:srgbClr val="002060"/>
                          </a:solidFill>
                          <a:effectLst/>
                          <a:latin typeface="黑体" panose="02010609060101010101" pitchFamily="49" charset="-122"/>
                          <a:ea typeface="黑体" panose="02010609060101010101" pitchFamily="49" charset="-122"/>
                        </a:rPr>
                        <a:t>)</a:t>
                      </a:r>
                      <a:r>
                        <a:rPr lang="zh-CN" sz="1700" b="1" u="sng" kern="100">
                          <a:solidFill>
                            <a:srgbClr val="002060"/>
                          </a:solidFill>
                          <a:effectLst/>
                          <a:latin typeface="黑体" panose="02010609060101010101" pitchFamily="49" charset="-122"/>
                          <a:ea typeface="黑体" panose="02010609060101010101" pitchFamily="49" charset="-122"/>
                        </a:rPr>
                        <a:t>。</a:t>
                      </a:r>
                      <a:r>
                        <a:rPr lang="zh-CN" sz="1700" b="1" kern="100">
                          <a:solidFill>
                            <a:srgbClr val="002060"/>
                          </a:solidFill>
                          <a:effectLst/>
                          <a:latin typeface="黑体" panose="02010609060101010101" pitchFamily="49" charset="-122"/>
                          <a:ea typeface="黑体" panose="02010609060101010101" pitchFamily="49" charset="-122"/>
                        </a:rPr>
                        <a:t>然后分期按约定价格购买期股的所有权，</a:t>
                      </a:r>
                      <a:r>
                        <a:rPr lang="zh-CN" sz="1700" b="1" u="sng" kern="100">
                          <a:solidFill>
                            <a:srgbClr val="002060"/>
                          </a:solidFill>
                          <a:effectLst/>
                          <a:latin typeface="黑体" panose="02010609060101010101" pitchFamily="49" charset="-122"/>
                          <a:ea typeface="黑体" panose="02010609060101010101" pitchFamily="49" charset="-122"/>
                        </a:rPr>
                        <a:t>购股资金来源为分红和现金</a:t>
                      </a:r>
                      <a:r>
                        <a:rPr lang="zh-CN" sz="1700" b="1" kern="10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a:t>
                      </a:r>
                      <a:r>
                        <a:rPr lang="zh-CN" sz="1700" b="1" u="sng" kern="100">
                          <a:solidFill>
                            <a:srgbClr val="002060"/>
                          </a:solidFill>
                          <a:effectLst/>
                          <a:latin typeface="黑体" panose="02010609060101010101" pitchFamily="49" charset="-122"/>
                          <a:ea typeface="黑体" panose="02010609060101010101" pitchFamily="49" charset="-122"/>
                        </a:rPr>
                        <a:t>股份期权的最终价值体现在购买价和行权价的价差上</a:t>
                      </a:r>
                      <a:r>
                        <a:rPr lang="zh-CN" sz="1700" b="1" kern="100">
                          <a:solidFill>
                            <a:srgbClr val="002060"/>
                          </a:solidFill>
                          <a:effectLst/>
                          <a:latin typeface="黑体" panose="02010609060101010101" pitchFamily="49" charset="-122"/>
                          <a:ea typeface="黑体" panose="02010609060101010101" pitchFamily="49" charset="-122"/>
                        </a:rPr>
                        <a:t>。</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86967822"/>
                  </a:ext>
                </a:extLst>
              </a:tr>
              <a:tr h="0">
                <a:tc>
                  <a:txBody>
                    <a:bodyPr/>
                    <a:lstStyle/>
                    <a:p>
                      <a:pPr algn="l">
                        <a:lnSpc>
                          <a:spcPct val="150000"/>
                        </a:lnSpc>
                        <a:spcAft>
                          <a:spcPts val="0"/>
                        </a:spcAft>
                      </a:pPr>
                      <a:r>
                        <a:rPr lang="en-US" sz="1700" b="1" kern="100">
                          <a:solidFill>
                            <a:srgbClr val="002060"/>
                          </a:solidFill>
                          <a:effectLst/>
                          <a:latin typeface="黑体" panose="02010609060101010101" pitchFamily="49" charset="-122"/>
                          <a:ea typeface="黑体" panose="02010609060101010101" pitchFamily="49" charset="-122"/>
                        </a:rPr>
                        <a:t>3.</a:t>
                      </a:r>
                      <a:r>
                        <a:rPr lang="zh-CN" sz="1700" b="1" kern="100">
                          <a:solidFill>
                            <a:srgbClr val="002060"/>
                          </a:solidFill>
                          <a:effectLst/>
                          <a:latin typeface="黑体" panose="02010609060101010101" pitchFamily="49" charset="-122"/>
                          <a:ea typeface="黑体" panose="02010609060101010101" pitchFamily="49" charset="-122"/>
                        </a:rPr>
                        <a:t>资金来源</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a:solidFill>
                            <a:srgbClr val="002060"/>
                          </a:solidFill>
                          <a:effectLst/>
                          <a:latin typeface="黑体" panose="02010609060101010101" pitchFamily="49" charset="-122"/>
                          <a:ea typeface="黑体" panose="02010609060101010101" pitchFamily="49" charset="-122"/>
                        </a:rPr>
                        <a:t>①税后利润中提取一定数量的奖励基金，给予激励对象特别奖励，专用于公司的股份②从支付给激励对象的年薪中提取一定比例用以认购股份③从公司公益金中划出一部分作为专项资金，无息贷给激励对象认购股份，然后从激励对象的薪金中定期扣还④激励对象的自有资金</a:t>
                      </a:r>
                      <a:endParaRPr lang="zh-CN" sz="17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085492397"/>
                  </a:ext>
                </a:extLst>
              </a:tr>
              <a:tr h="0">
                <a:tc>
                  <a:txBody>
                    <a:bodyPr/>
                    <a:lstStyle/>
                    <a:p>
                      <a:pPr algn="l">
                        <a:lnSpc>
                          <a:spcPct val="150000"/>
                        </a:lnSpc>
                        <a:spcAft>
                          <a:spcPts val="0"/>
                        </a:spcAft>
                      </a:pPr>
                      <a:r>
                        <a:rPr lang="en-US" sz="1700" b="1" kern="100" dirty="0">
                          <a:solidFill>
                            <a:srgbClr val="002060"/>
                          </a:solidFill>
                          <a:effectLst/>
                          <a:latin typeface="黑体" panose="02010609060101010101" pitchFamily="49" charset="-122"/>
                          <a:ea typeface="黑体" panose="02010609060101010101" pitchFamily="49" charset="-122"/>
                        </a:rPr>
                        <a:t>4.</a:t>
                      </a:r>
                      <a:r>
                        <a:rPr lang="zh-CN" sz="1700" b="1" kern="100" dirty="0">
                          <a:solidFill>
                            <a:srgbClr val="002060"/>
                          </a:solidFill>
                          <a:effectLst/>
                          <a:latin typeface="黑体" panose="02010609060101010101" pitchFamily="49" charset="-122"/>
                          <a:ea typeface="黑体" panose="02010609060101010101" pitchFamily="49" charset="-122"/>
                        </a:rPr>
                        <a:t>股份期权行权价的方法</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一是现值有利法，即行权价低于当前股价</a:t>
                      </a:r>
                      <a:r>
                        <a:rPr lang="en-US" sz="1700" b="1" kern="10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二是等现值法，即行权价等于当前市价</a:t>
                      </a:r>
                      <a:r>
                        <a:rPr lang="en-US" sz="1700" b="1" kern="100" dirty="0">
                          <a:solidFill>
                            <a:srgbClr val="002060"/>
                          </a:solidFill>
                          <a:effectLst/>
                          <a:latin typeface="黑体" panose="02010609060101010101" pitchFamily="49" charset="-122"/>
                          <a:ea typeface="黑体" panose="02010609060101010101" pitchFamily="49" charset="-122"/>
                        </a:rPr>
                        <a:t>;</a:t>
                      </a:r>
                      <a:endParaRPr lang="zh-CN" sz="17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700" b="1" kern="100" dirty="0">
                          <a:solidFill>
                            <a:srgbClr val="002060"/>
                          </a:solidFill>
                          <a:effectLst/>
                          <a:latin typeface="黑体" panose="02010609060101010101" pitchFamily="49" charset="-122"/>
                          <a:ea typeface="黑体" panose="02010609060101010101" pitchFamily="49" charset="-122"/>
                        </a:rPr>
                        <a:t>三是现值不利法，即行权价高于市价。</a:t>
                      </a:r>
                      <a:endParaRPr lang="zh-CN" sz="17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229139804"/>
                  </a:ext>
                </a:extLst>
              </a:tr>
            </a:tbl>
          </a:graphicData>
        </a:graphic>
      </p:graphicFrame>
    </p:spTree>
    <p:extLst>
      <p:ext uri="{BB962C8B-B14F-4D97-AF65-F5344CB8AC3E}">
        <p14:creationId xmlns:p14="http://schemas.microsoft.com/office/powerpoint/2010/main" val="152930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09B3A8E9-C476-4B45-A1C1-B3FE992D5022}"/>
              </a:ext>
            </a:extLst>
          </p:cNvPr>
          <p:cNvSpPr/>
          <p:nvPr/>
        </p:nvSpPr>
        <p:spPr>
          <a:xfrm>
            <a:off x="958698" y="532901"/>
            <a:ext cx="2860078"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23</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非上市公司的业绩股份</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B841079E-BC03-429D-AAF5-738ECD7D2566}"/>
              </a:ext>
            </a:extLst>
          </p:cNvPr>
          <p:cNvGraphicFramePr>
            <a:graphicFrameLocks noGrp="1"/>
          </p:cNvGraphicFramePr>
          <p:nvPr>
            <p:extLst>
              <p:ext uri="{D42A27DB-BD31-4B8C-83A1-F6EECF244321}">
                <p14:modId xmlns:p14="http://schemas.microsoft.com/office/powerpoint/2010/main" val="3130995128"/>
              </p:ext>
            </p:extLst>
          </p:nvPr>
        </p:nvGraphicFramePr>
        <p:xfrm>
          <a:off x="1040764" y="902233"/>
          <a:ext cx="10100711" cy="5091940"/>
        </p:xfrm>
        <a:graphic>
          <a:graphicData uri="http://schemas.openxmlformats.org/drawingml/2006/table">
            <a:tbl>
              <a:tblPr>
                <a:tableStyleId>{5C22544A-7EE6-4342-B048-85BDC9FD1C3A}</a:tableStyleId>
              </a:tblPr>
              <a:tblGrid>
                <a:gridCol w="2570810">
                  <a:extLst>
                    <a:ext uri="{9D8B030D-6E8A-4147-A177-3AD203B41FA5}">
                      <a16:colId xmlns:a16="http://schemas.microsoft.com/office/drawing/2014/main" val="1010925828"/>
                    </a:ext>
                  </a:extLst>
                </a:gridCol>
                <a:gridCol w="7529901">
                  <a:extLst>
                    <a:ext uri="{9D8B030D-6E8A-4147-A177-3AD203B41FA5}">
                      <a16:colId xmlns:a16="http://schemas.microsoft.com/office/drawing/2014/main" val="385215383"/>
                    </a:ext>
                  </a:extLst>
                </a:gridCol>
              </a:tblGrid>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业绩股份概念</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业绩股份是指确定</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个较为合理的业绩目标，如果激励对象一定期限内达到预定目标，则公司授予其一定股份或提取一定的奖励基金购买公司股份，激励对象在以后的若干年内；经业绩考核通过后可以获准兑现规定比例的业绩股份。</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14339193"/>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业绩股份来源</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第一，向激励对象</a:t>
                      </a:r>
                      <a:r>
                        <a:rPr lang="zh-CN" sz="1800" b="1" u="sng" kern="100">
                          <a:solidFill>
                            <a:srgbClr val="002060"/>
                          </a:solidFill>
                          <a:effectLst/>
                          <a:latin typeface="黑体" panose="02010609060101010101" pitchFamily="49" charset="-122"/>
                          <a:ea typeface="黑体" panose="02010609060101010101" pitchFamily="49" charset="-122"/>
                        </a:rPr>
                        <a:t>发行新股</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第二，</a:t>
                      </a:r>
                      <a:r>
                        <a:rPr lang="zh-CN" sz="1800" b="1" u="sng" kern="100">
                          <a:solidFill>
                            <a:srgbClr val="002060"/>
                          </a:solidFill>
                          <a:effectLst/>
                          <a:latin typeface="黑体" panose="02010609060101010101" pitchFamily="49" charset="-122"/>
                          <a:ea typeface="黑体" panose="02010609060101010101" pitchFamily="49" charset="-122"/>
                        </a:rPr>
                        <a:t>老股东转让股份</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第三，公司设立时</a:t>
                      </a:r>
                      <a:r>
                        <a:rPr lang="zh-CN" sz="1800" b="1" u="sng" kern="100">
                          <a:solidFill>
                            <a:srgbClr val="002060"/>
                          </a:solidFill>
                          <a:effectLst/>
                          <a:latin typeface="黑体" panose="02010609060101010101" pitchFamily="49" charset="-122"/>
                          <a:ea typeface="黑体" panose="02010609060101010101" pitchFamily="49" charset="-122"/>
                        </a:rPr>
                        <a:t>预留部分股份</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第四，公司股份</a:t>
                      </a:r>
                      <a:r>
                        <a:rPr lang="zh-CN" sz="1800" b="1" u="sng" kern="100">
                          <a:solidFill>
                            <a:srgbClr val="002060"/>
                          </a:solidFill>
                          <a:effectLst/>
                          <a:latin typeface="黑体" panose="02010609060101010101" pitchFamily="49" charset="-122"/>
                          <a:ea typeface="黑体" panose="02010609060101010101" pitchFamily="49" charset="-122"/>
                        </a:rPr>
                        <a:t>回购</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709998110"/>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业绩股份资金来源</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与股份期权相同</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83517638"/>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激励力度与激励基金</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业绩股份的激励力度与激励基金的提取比例密切相关：</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●激励范围和激励力度太大，则激励成本上升，现金流的压力也会增大</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●激励范围和激励力度太小，激励成本和现金流压力减小，但激励效果可能减弱。</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950377187"/>
                  </a:ext>
                </a:extLst>
              </a:tr>
            </a:tbl>
          </a:graphicData>
        </a:graphic>
      </p:graphicFrame>
    </p:spTree>
    <p:extLst>
      <p:ext uri="{BB962C8B-B14F-4D97-AF65-F5344CB8AC3E}">
        <p14:creationId xmlns:p14="http://schemas.microsoft.com/office/powerpoint/2010/main" val="494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AD85604C-94A9-454C-8181-AF15598F27B3}"/>
              </a:ext>
            </a:extLst>
          </p:cNvPr>
          <p:cNvSpPr/>
          <p:nvPr/>
        </p:nvSpPr>
        <p:spPr>
          <a:xfrm>
            <a:off x="958698" y="573121"/>
            <a:ext cx="3324949"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24</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非上市公司的虚拟股票期权</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FD7D4818-CC63-4FDA-8F27-681AB10F8F6D}"/>
              </a:ext>
            </a:extLst>
          </p:cNvPr>
          <p:cNvGraphicFramePr>
            <a:graphicFrameLocks noGrp="1"/>
          </p:cNvGraphicFramePr>
          <p:nvPr>
            <p:extLst>
              <p:ext uri="{D42A27DB-BD31-4B8C-83A1-F6EECF244321}">
                <p14:modId xmlns:p14="http://schemas.microsoft.com/office/powerpoint/2010/main" val="4258116148"/>
              </p:ext>
            </p:extLst>
          </p:nvPr>
        </p:nvGraphicFramePr>
        <p:xfrm>
          <a:off x="958697" y="1019775"/>
          <a:ext cx="10520130" cy="3098865"/>
        </p:xfrm>
        <a:graphic>
          <a:graphicData uri="http://schemas.openxmlformats.org/drawingml/2006/table">
            <a:tbl>
              <a:tblPr>
                <a:tableStyleId>{5C22544A-7EE6-4342-B048-85BDC9FD1C3A}</a:tableStyleId>
              </a:tblPr>
              <a:tblGrid>
                <a:gridCol w="1544995">
                  <a:extLst>
                    <a:ext uri="{9D8B030D-6E8A-4147-A177-3AD203B41FA5}">
                      <a16:colId xmlns:a16="http://schemas.microsoft.com/office/drawing/2014/main" val="3905306802"/>
                    </a:ext>
                  </a:extLst>
                </a:gridCol>
                <a:gridCol w="8975135">
                  <a:extLst>
                    <a:ext uri="{9D8B030D-6E8A-4147-A177-3AD203B41FA5}">
                      <a16:colId xmlns:a16="http://schemas.microsoft.com/office/drawing/2014/main" val="856184101"/>
                    </a:ext>
                  </a:extLst>
                </a:gridCol>
              </a:tblGrid>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概念</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虚拟股票期权又称为股票增值权模式，是股份期权模式的一种变通。虚拟股票期权指公司授予激励对象一种“虚拟”的股票，当公司股份增值时，则被授予者可以据此享受股份的溢价收益。</a:t>
                      </a:r>
                      <a:r>
                        <a:rPr lang="zh-CN" sz="1800" b="1" u="sng" kern="100" dirty="0">
                          <a:solidFill>
                            <a:srgbClr val="002060"/>
                          </a:solidFill>
                          <a:effectLst/>
                          <a:latin typeface="黑体" panose="02010609060101010101" pitchFamily="49" charset="-122"/>
                          <a:ea typeface="黑体" panose="02010609060101010101" pitchFamily="49" charset="-122"/>
                        </a:rPr>
                        <a:t>期权人只是在名义上持有而非真的购买公司股份，期权人没有表决权、股份不能转让和出售，在离开公司时自动失效。</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40516889"/>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资金来源</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虚拟股票期权所需资金是</a:t>
                      </a:r>
                      <a:r>
                        <a:rPr lang="zh-CN" sz="1800" b="1" u="sng" kern="100" dirty="0">
                          <a:solidFill>
                            <a:srgbClr val="002060"/>
                          </a:solidFill>
                          <a:effectLst/>
                          <a:latin typeface="黑体" panose="02010609060101010101" pitchFamily="49" charset="-122"/>
                          <a:ea typeface="黑体" panose="02010609060101010101" pitchFamily="49" charset="-122"/>
                        </a:rPr>
                        <a:t>公司的奖励基金</a:t>
                      </a:r>
                      <a:r>
                        <a:rPr lang="zh-CN" sz="1800" b="1" kern="100" dirty="0">
                          <a:solidFill>
                            <a:srgbClr val="002060"/>
                          </a:solidFill>
                          <a:effectLst/>
                          <a:latin typeface="黑体" panose="02010609060101010101" pitchFamily="49" charset="-122"/>
                          <a:ea typeface="黑体" panose="02010609060101010101" pitchFamily="49" charset="-122"/>
                        </a:rPr>
                        <a:t>。由于基金所需的资金来源</a:t>
                      </a:r>
                      <a:r>
                        <a:rPr lang="zh-CN" sz="1800" b="1" u="sng" kern="100" dirty="0">
                          <a:solidFill>
                            <a:srgbClr val="002060"/>
                          </a:solidFill>
                          <a:effectLst/>
                          <a:latin typeface="黑体" panose="02010609060101010101" pitchFamily="49" charset="-122"/>
                          <a:ea typeface="黑体" panose="02010609060101010101" pitchFamily="49" charset="-122"/>
                        </a:rPr>
                        <a:t>是从税后利润中拨出</a:t>
                      </a:r>
                      <a:r>
                        <a:rPr lang="zh-CN" sz="1800" b="1" kern="100" dirty="0">
                          <a:solidFill>
                            <a:srgbClr val="002060"/>
                          </a:solidFill>
                          <a:effectLst/>
                          <a:latin typeface="黑体" panose="02010609060101010101" pitchFamily="49" charset="-122"/>
                          <a:ea typeface="黑体" panose="02010609060101010101" pitchFamily="49" charset="-122"/>
                        </a:rPr>
                        <a:t>，必将影响一部分股东的 利益，所以，</a:t>
                      </a:r>
                      <a:r>
                        <a:rPr lang="zh-CN" sz="1800" b="1" u="sng" kern="100" dirty="0">
                          <a:solidFill>
                            <a:srgbClr val="002060"/>
                          </a:solidFill>
                          <a:effectLst/>
                          <a:latin typeface="黑体" panose="02010609060101010101" pitchFamily="49" charset="-122"/>
                          <a:ea typeface="黑体" panose="02010609060101010101" pitchFamily="49" charset="-122"/>
                        </a:rPr>
                        <a:t>实际提取比例要由股东会决定</a:t>
                      </a:r>
                      <a:r>
                        <a:rPr lang="zh-CN"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067394678"/>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行权价格</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不取决于公司股票的市价，而是公司虚拟股票的内部市场价格</a:t>
                      </a:r>
                      <a:r>
                        <a:rPr lang="zh-CN" sz="1800" b="1" kern="100" dirty="0">
                          <a:solidFill>
                            <a:srgbClr val="002060"/>
                          </a:solidFill>
                          <a:effectLst/>
                          <a:latin typeface="黑体" panose="02010609060101010101" pitchFamily="49" charset="-122"/>
                          <a:ea typeface="黑体" panose="02010609060101010101" pitchFamily="49" charset="-122"/>
                        </a:rPr>
                        <a:t>。 通常由公司或公司委托的专业中介机构，根据公司的各项财务指标来确定。</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44158594"/>
                  </a:ext>
                </a:extLst>
              </a:tr>
            </a:tbl>
          </a:graphicData>
        </a:graphic>
      </p:graphicFrame>
    </p:spTree>
    <p:extLst>
      <p:ext uri="{BB962C8B-B14F-4D97-AF65-F5344CB8AC3E}">
        <p14:creationId xmlns:p14="http://schemas.microsoft.com/office/powerpoint/2010/main" val="1766414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3262349-8BAA-41E9-9842-BC00F9528A4C}"/>
              </a:ext>
            </a:extLst>
          </p:cNvPr>
          <p:cNvSpPr/>
          <p:nvPr/>
        </p:nvSpPr>
        <p:spPr>
          <a:xfrm>
            <a:off x="958698" y="548481"/>
            <a:ext cx="239520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25</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员工持股计划概述</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32E42785-5ED1-4AB0-B0CD-1CDEE30EA370}"/>
              </a:ext>
            </a:extLst>
          </p:cNvPr>
          <p:cNvGraphicFramePr>
            <a:graphicFrameLocks noGrp="1"/>
          </p:cNvGraphicFramePr>
          <p:nvPr>
            <p:extLst>
              <p:ext uri="{D42A27DB-BD31-4B8C-83A1-F6EECF244321}">
                <p14:modId xmlns:p14="http://schemas.microsoft.com/office/powerpoint/2010/main" val="467578351"/>
              </p:ext>
            </p:extLst>
          </p:nvPr>
        </p:nvGraphicFramePr>
        <p:xfrm>
          <a:off x="958697" y="942453"/>
          <a:ext cx="10502375" cy="5091940"/>
        </p:xfrm>
        <a:graphic>
          <a:graphicData uri="http://schemas.openxmlformats.org/drawingml/2006/table">
            <a:tbl>
              <a:tblPr>
                <a:tableStyleId>{5C22544A-7EE6-4342-B048-85BDC9FD1C3A}</a:tableStyleId>
              </a:tblPr>
              <a:tblGrid>
                <a:gridCol w="1916399">
                  <a:extLst>
                    <a:ext uri="{9D8B030D-6E8A-4147-A177-3AD203B41FA5}">
                      <a16:colId xmlns:a16="http://schemas.microsoft.com/office/drawing/2014/main" val="3042509347"/>
                    </a:ext>
                  </a:extLst>
                </a:gridCol>
                <a:gridCol w="8585976">
                  <a:extLst>
                    <a:ext uri="{9D8B030D-6E8A-4147-A177-3AD203B41FA5}">
                      <a16:colId xmlns:a16="http://schemas.microsoft.com/office/drawing/2014/main" val="1354274877"/>
                    </a:ext>
                  </a:extLst>
                </a:gridCol>
              </a:tblGrid>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特点</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一是持股人或认购者必须是本企业的工作员工</a:t>
                      </a:r>
                      <a:r>
                        <a:rPr lang="en-US"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二是员工所认购的股份在转让、交易等方面受到一定的限制。</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13913269"/>
                  </a:ext>
                </a:extLst>
              </a:tr>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特点</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rPr>
                        <a:t>认购形式</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1.</a:t>
                      </a:r>
                      <a:r>
                        <a:rPr lang="zh-CN" altLang="en-US" sz="1800" b="1" kern="100" dirty="0">
                          <a:solidFill>
                            <a:srgbClr val="002060"/>
                          </a:solidFill>
                          <a:effectLst/>
                          <a:latin typeface="黑体" panose="02010609060101010101" pitchFamily="49" charset="-122"/>
                          <a:ea typeface="黑体" panose="02010609060101010101" pitchFamily="49" charset="-122"/>
                        </a:rPr>
                        <a:t>必须是本企业员工；</a:t>
                      </a:r>
                      <a:r>
                        <a:rPr lang="en-US" altLang="zh-CN" sz="1800" b="1" kern="100" dirty="0">
                          <a:solidFill>
                            <a:srgbClr val="002060"/>
                          </a:solidFill>
                          <a:effectLst/>
                          <a:latin typeface="黑体" panose="02010609060101010101" pitchFamily="49" charset="-122"/>
                          <a:ea typeface="黑体" panose="02010609060101010101" pitchFamily="49" charset="-122"/>
                        </a:rPr>
                        <a:t>2.</a:t>
                      </a:r>
                      <a:r>
                        <a:rPr lang="zh-CN" altLang="en-US" sz="1800" b="1" kern="100" dirty="0">
                          <a:solidFill>
                            <a:srgbClr val="002060"/>
                          </a:solidFill>
                          <a:effectLst/>
                          <a:latin typeface="黑体" panose="02010609060101010101" pitchFamily="49" charset="-122"/>
                          <a:ea typeface="黑体" panose="02010609060101010101" pitchFamily="49" charset="-122"/>
                        </a:rPr>
                        <a:t>员工说认购的股份在转让、交易等方面受到一定的限制</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●员工以现金认购</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●通过员工持股专项贷款资金贷款认购</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●将企业的奖励或红利转换成员工持股</a:t>
                      </a:r>
                      <a:r>
                        <a:rPr lang="en-US" sz="1800" b="1" kern="100" dirty="0">
                          <a:solidFill>
                            <a:srgbClr val="002060"/>
                          </a:solidFill>
                          <a:effectLst/>
                          <a:latin typeface="黑体" panose="02010609060101010101" pitchFamily="49" charset="-122"/>
                          <a:ea typeface="黑体" panose="02010609060101010101" pitchFamily="49" charset="-122"/>
                        </a:rPr>
                        <a:t>;</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●企业将历年累计的公益金转为员工股份。</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20126771"/>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基本原则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 </a:t>
                      </a:r>
                      <a:r>
                        <a:rPr lang="zh-CN" sz="1800" b="1" kern="100">
                          <a:solidFill>
                            <a:srgbClr val="002060"/>
                          </a:solidFill>
                          <a:effectLst/>
                          <a:latin typeface="黑体" panose="02010609060101010101" pitchFamily="49" charset="-122"/>
                          <a:ea typeface="黑体" panose="02010609060101010101" pitchFamily="49" charset="-122"/>
                        </a:rPr>
                        <a:t>依法合规原则</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 </a:t>
                      </a:r>
                      <a:r>
                        <a:rPr lang="zh-CN" sz="1800" b="1" kern="100">
                          <a:solidFill>
                            <a:srgbClr val="002060"/>
                          </a:solidFill>
                          <a:effectLst/>
                          <a:latin typeface="黑体" panose="02010609060101010101" pitchFamily="49" charset="-122"/>
                          <a:ea typeface="黑体" panose="02010609060101010101" pitchFamily="49" charset="-122"/>
                        </a:rPr>
                        <a:t>自愿参与原则</a:t>
                      </a:r>
                    </a:p>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 </a:t>
                      </a:r>
                      <a:r>
                        <a:rPr lang="zh-CN" sz="1800" b="1" kern="100">
                          <a:solidFill>
                            <a:srgbClr val="002060"/>
                          </a:solidFill>
                          <a:effectLst/>
                          <a:latin typeface="黑体" panose="02010609060101010101" pitchFamily="49" charset="-122"/>
                          <a:ea typeface="黑体" panose="02010609060101010101" pitchFamily="49" charset="-122"/>
                        </a:rPr>
                        <a:t>风险自担原则</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67447331"/>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种类</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）杠杆型员工持股计划：主要是利用信贷杠杆来实现，这种做法涉及员工持股基金会、公司、公司股东和贷款银行四个方面。</a:t>
                      </a: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）非杠杆型员工持股计划：资金来源</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自付型、他付型。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470953919"/>
                  </a:ext>
                </a:extLst>
              </a:tr>
            </a:tbl>
          </a:graphicData>
        </a:graphic>
      </p:graphicFrame>
    </p:spTree>
    <p:extLst>
      <p:ext uri="{BB962C8B-B14F-4D97-AF65-F5344CB8AC3E}">
        <p14:creationId xmlns:p14="http://schemas.microsoft.com/office/powerpoint/2010/main" val="570367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5BB58832-A382-42BC-9E56-782108C1B557}"/>
              </a:ext>
            </a:extLst>
          </p:cNvPr>
          <p:cNvSpPr/>
          <p:nvPr/>
        </p:nvSpPr>
        <p:spPr>
          <a:xfrm>
            <a:off x="900080" y="551859"/>
            <a:ext cx="3092513"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26</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员工持股计划的主要内容</a:t>
            </a:r>
            <a:endParaRPr lang="zh-CN" altLang="en-US" dirty="0">
              <a:latin typeface="黑体" panose="02010609060101010101" pitchFamily="49" charset="-122"/>
              <a:ea typeface="黑体" panose="02010609060101010101" pitchFamily="49" charset="-122"/>
            </a:endParaRPr>
          </a:p>
        </p:txBody>
      </p:sp>
      <p:graphicFrame>
        <p:nvGraphicFramePr>
          <p:cNvPr id="9" name="表格 8">
            <a:extLst>
              <a:ext uri="{FF2B5EF4-FFF2-40B4-BE49-F238E27FC236}">
                <a16:creationId xmlns:a16="http://schemas.microsoft.com/office/drawing/2014/main" id="{0BFE7FF8-3197-4C88-88DD-C64D83A9056A}"/>
              </a:ext>
            </a:extLst>
          </p:cNvPr>
          <p:cNvGraphicFramePr>
            <a:graphicFrameLocks noGrp="1"/>
          </p:cNvGraphicFramePr>
          <p:nvPr>
            <p:extLst>
              <p:ext uri="{D42A27DB-BD31-4B8C-83A1-F6EECF244321}">
                <p14:modId xmlns:p14="http://schemas.microsoft.com/office/powerpoint/2010/main" val="2861876821"/>
              </p:ext>
            </p:extLst>
          </p:nvPr>
        </p:nvGraphicFramePr>
        <p:xfrm>
          <a:off x="677333" y="921191"/>
          <a:ext cx="10852679" cy="5454362"/>
        </p:xfrm>
        <a:graphic>
          <a:graphicData uri="http://schemas.openxmlformats.org/drawingml/2006/table">
            <a:tbl>
              <a:tblPr>
                <a:tableStyleId>{5C22544A-7EE6-4342-B048-85BDC9FD1C3A}</a:tableStyleId>
              </a:tblPr>
              <a:tblGrid>
                <a:gridCol w="1441669">
                  <a:extLst>
                    <a:ext uri="{9D8B030D-6E8A-4147-A177-3AD203B41FA5}">
                      <a16:colId xmlns:a16="http://schemas.microsoft.com/office/drawing/2014/main" val="4277518469"/>
                    </a:ext>
                  </a:extLst>
                </a:gridCol>
                <a:gridCol w="9411010">
                  <a:extLst>
                    <a:ext uri="{9D8B030D-6E8A-4147-A177-3AD203B41FA5}">
                      <a16:colId xmlns:a16="http://schemas.microsoft.com/office/drawing/2014/main" val="3466326962"/>
                    </a:ext>
                  </a:extLst>
                </a:gridCol>
              </a:tblGrid>
              <a:tr h="848882">
                <a:tc>
                  <a:txBody>
                    <a:bodyPr/>
                    <a:lstStyle/>
                    <a:p>
                      <a:pPr algn="l">
                        <a:lnSpc>
                          <a:spcPct val="150000"/>
                        </a:lnSpc>
                        <a:spcAft>
                          <a:spcPts val="0"/>
                        </a:spcAft>
                      </a:pPr>
                      <a:r>
                        <a:rPr lang="en-US" sz="900" b="1" kern="100" dirty="0">
                          <a:solidFill>
                            <a:srgbClr val="002060"/>
                          </a:solidFill>
                          <a:effectLst/>
                          <a:latin typeface="黑体" panose="02010609060101010101" pitchFamily="49" charset="-122"/>
                          <a:ea typeface="黑体" panose="02010609060101010101" pitchFamily="49" charset="-122"/>
                        </a:rPr>
                        <a:t>1. </a:t>
                      </a:r>
                      <a:r>
                        <a:rPr lang="zh-CN" sz="900" b="1" kern="100" dirty="0">
                          <a:solidFill>
                            <a:srgbClr val="002060"/>
                          </a:solidFill>
                          <a:effectLst/>
                          <a:latin typeface="黑体" panose="02010609060101010101" pitchFamily="49" charset="-122"/>
                          <a:ea typeface="黑体" panose="02010609060101010101" pitchFamily="49" charset="-122"/>
                        </a:rPr>
                        <a:t>激励对象</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kern="100" dirty="0">
                          <a:solidFill>
                            <a:srgbClr val="002060"/>
                          </a:solidFill>
                          <a:effectLst/>
                          <a:latin typeface="黑体" panose="02010609060101010101" pitchFamily="49" charset="-122"/>
                          <a:ea typeface="黑体" panose="02010609060101010101" pitchFamily="49" charset="-122"/>
                        </a:rPr>
                        <a:t>通常包括四类人员</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900" b="1" kern="100" dirty="0">
                          <a:solidFill>
                            <a:srgbClr val="002060"/>
                          </a:solidFill>
                          <a:effectLst/>
                          <a:latin typeface="黑体" panose="02010609060101010101" pitchFamily="49" charset="-122"/>
                          <a:ea typeface="黑体" panose="02010609060101010101" pitchFamily="49" charset="-122"/>
                        </a:rPr>
                        <a:t>在企业工作满一定时间的正式员工</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900" b="1" kern="100" dirty="0">
                          <a:solidFill>
                            <a:srgbClr val="002060"/>
                          </a:solidFill>
                          <a:effectLst/>
                          <a:latin typeface="黑体" panose="02010609060101010101" pitchFamily="49" charset="-122"/>
                          <a:ea typeface="黑体" panose="02010609060101010101" pitchFamily="49" charset="-122"/>
                        </a:rPr>
                        <a:t>公司的董事、监事、经理</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900" b="1" kern="100" dirty="0">
                          <a:solidFill>
                            <a:srgbClr val="002060"/>
                          </a:solidFill>
                          <a:effectLst/>
                          <a:latin typeface="黑体" panose="02010609060101010101" pitchFamily="49" charset="-122"/>
                          <a:ea typeface="黑体" panose="02010609060101010101" pitchFamily="49" charset="-122"/>
                        </a:rPr>
                        <a:t>企业派往投资企业、代表处工作，劳动人事关系仍在本企业的外派人员</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900" b="1" kern="100" dirty="0">
                          <a:solidFill>
                            <a:srgbClr val="002060"/>
                          </a:solidFill>
                          <a:effectLst/>
                          <a:latin typeface="黑体" panose="02010609060101010101" pitchFamily="49" charset="-122"/>
                          <a:ea typeface="黑体" panose="02010609060101010101" pitchFamily="49" charset="-122"/>
                        </a:rPr>
                        <a:t>企业在册管理的离退休人员。</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1796519102"/>
                  </a:ext>
                </a:extLst>
              </a:tr>
              <a:tr h="343353">
                <a:tc>
                  <a:txBody>
                    <a:bodyPr/>
                    <a:lstStyle/>
                    <a:p>
                      <a:pPr algn="l">
                        <a:lnSpc>
                          <a:spcPct val="150000"/>
                        </a:lnSpc>
                        <a:spcAft>
                          <a:spcPts val="0"/>
                        </a:spcAft>
                      </a:pPr>
                      <a:r>
                        <a:rPr lang="en-US" sz="900" b="1" kern="100" dirty="0">
                          <a:solidFill>
                            <a:srgbClr val="002060"/>
                          </a:solidFill>
                          <a:effectLst/>
                          <a:latin typeface="黑体" panose="02010609060101010101" pitchFamily="49" charset="-122"/>
                          <a:ea typeface="黑体" panose="02010609060101010101" pitchFamily="49" charset="-122"/>
                        </a:rPr>
                        <a:t>2. </a:t>
                      </a:r>
                      <a:r>
                        <a:rPr lang="zh-CN" sz="900" b="1" kern="100" dirty="0">
                          <a:solidFill>
                            <a:srgbClr val="002060"/>
                          </a:solidFill>
                          <a:effectLst/>
                          <a:latin typeface="黑体" panose="02010609060101010101" pitchFamily="49" charset="-122"/>
                          <a:ea typeface="黑体" panose="02010609060101010101" pitchFamily="49" charset="-122"/>
                        </a:rPr>
                        <a:t>持股期限</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u="sng" kern="100" dirty="0">
                          <a:solidFill>
                            <a:srgbClr val="002060"/>
                          </a:solidFill>
                          <a:effectLst/>
                          <a:latin typeface="黑体" panose="02010609060101010101" pitchFamily="49" charset="-122"/>
                          <a:ea typeface="黑体" panose="02010609060101010101" pitchFamily="49" charset="-122"/>
                        </a:rPr>
                        <a:t>●每期</a:t>
                      </a:r>
                      <a:r>
                        <a:rPr lang="zh-CN" sz="900" b="1" kern="100" dirty="0">
                          <a:solidFill>
                            <a:srgbClr val="002060"/>
                          </a:solidFill>
                          <a:effectLst/>
                          <a:latin typeface="黑体" panose="02010609060101010101" pitchFamily="49" charset="-122"/>
                          <a:ea typeface="黑体" panose="02010609060101010101" pitchFamily="49" charset="-122"/>
                        </a:rPr>
                        <a:t>员工持股计划的持股期限</a:t>
                      </a:r>
                      <a:r>
                        <a:rPr lang="zh-CN" sz="900" b="1" u="sng" kern="100" dirty="0">
                          <a:solidFill>
                            <a:srgbClr val="002060"/>
                          </a:solidFill>
                          <a:effectLst/>
                          <a:latin typeface="黑体" panose="02010609060101010101" pitchFamily="49" charset="-122"/>
                          <a:ea typeface="黑体" panose="02010609060101010101" pitchFamily="49" charset="-122"/>
                        </a:rPr>
                        <a:t>不得低于</a:t>
                      </a:r>
                      <a:r>
                        <a:rPr lang="en-US" sz="900" b="1" u="sng" kern="100" dirty="0">
                          <a:solidFill>
                            <a:srgbClr val="002060"/>
                          </a:solidFill>
                          <a:effectLst/>
                          <a:latin typeface="黑体" panose="02010609060101010101" pitchFamily="49" charset="-122"/>
                          <a:ea typeface="黑体" panose="02010609060101010101" pitchFamily="49" charset="-122"/>
                        </a:rPr>
                        <a:t>12</a:t>
                      </a:r>
                      <a:r>
                        <a:rPr lang="zh-CN" sz="900" b="1" u="sng" kern="100" dirty="0">
                          <a:solidFill>
                            <a:srgbClr val="002060"/>
                          </a:solidFill>
                          <a:effectLst/>
                          <a:latin typeface="黑体" panose="02010609060101010101" pitchFamily="49" charset="-122"/>
                          <a:ea typeface="黑体" panose="02010609060101010101" pitchFamily="49" charset="-122"/>
                        </a:rPr>
                        <a:t>个月</a:t>
                      </a:r>
                      <a:r>
                        <a:rPr lang="zh-CN" sz="900" b="1" kern="100" dirty="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zh-CN" sz="900" b="1" u="sng" kern="100" dirty="0">
                          <a:solidFill>
                            <a:srgbClr val="002060"/>
                          </a:solidFill>
                          <a:effectLst/>
                          <a:latin typeface="黑体" panose="02010609060101010101" pitchFamily="49" charset="-122"/>
                          <a:ea typeface="黑体" panose="02010609060101010101" pitchFamily="49" charset="-122"/>
                        </a:rPr>
                        <a:t>●以非公开发行方式</a:t>
                      </a:r>
                      <a:r>
                        <a:rPr lang="zh-CN" sz="900" b="1" kern="100" dirty="0">
                          <a:solidFill>
                            <a:srgbClr val="002060"/>
                          </a:solidFill>
                          <a:effectLst/>
                          <a:latin typeface="黑体" panose="02010609060101010101" pitchFamily="49" charset="-122"/>
                          <a:ea typeface="黑体" panose="02010609060101010101" pitchFamily="49" charset="-122"/>
                        </a:rPr>
                        <a:t>实施员工持股计划的持股期限</a:t>
                      </a:r>
                      <a:r>
                        <a:rPr lang="zh-CN" sz="900" b="1" u="sng" kern="100" dirty="0">
                          <a:solidFill>
                            <a:srgbClr val="002060"/>
                          </a:solidFill>
                          <a:effectLst/>
                          <a:latin typeface="黑体" panose="02010609060101010101" pitchFamily="49" charset="-122"/>
                          <a:ea typeface="黑体" panose="02010609060101010101" pitchFamily="49" charset="-122"/>
                        </a:rPr>
                        <a:t>不得低于</a:t>
                      </a:r>
                      <a:r>
                        <a:rPr lang="en-US" sz="900" b="1" u="sng" kern="100" dirty="0">
                          <a:solidFill>
                            <a:srgbClr val="002060"/>
                          </a:solidFill>
                          <a:effectLst/>
                          <a:latin typeface="黑体" panose="02010609060101010101" pitchFamily="49" charset="-122"/>
                          <a:ea typeface="黑体" panose="02010609060101010101" pitchFamily="49" charset="-122"/>
                        </a:rPr>
                        <a:t>36</a:t>
                      </a:r>
                      <a:r>
                        <a:rPr lang="zh-CN" sz="900" b="1" u="sng" kern="100" dirty="0">
                          <a:solidFill>
                            <a:srgbClr val="002060"/>
                          </a:solidFill>
                          <a:effectLst/>
                          <a:latin typeface="黑体" panose="02010609060101010101" pitchFamily="49" charset="-122"/>
                          <a:ea typeface="黑体" panose="02010609060101010101" pitchFamily="49" charset="-122"/>
                        </a:rPr>
                        <a:t>个月</a:t>
                      </a:r>
                      <a:r>
                        <a:rPr lang="zh-CN"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1812058804"/>
                  </a:ext>
                </a:extLst>
              </a:tr>
              <a:tr h="560434">
                <a:tc>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3. </a:t>
                      </a:r>
                      <a:r>
                        <a:rPr lang="zh-CN" sz="900" b="1" kern="100">
                          <a:solidFill>
                            <a:srgbClr val="002060"/>
                          </a:solidFill>
                          <a:effectLst/>
                          <a:latin typeface="黑体" panose="02010609060101010101" pitchFamily="49" charset="-122"/>
                          <a:ea typeface="黑体" panose="02010609060101010101" pitchFamily="49" charset="-122"/>
                        </a:rPr>
                        <a:t>持股规模</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a:t>
                      </a:r>
                      <a:r>
                        <a:rPr lang="zh-CN" sz="900" b="1" kern="100">
                          <a:solidFill>
                            <a:srgbClr val="002060"/>
                          </a:solidFill>
                          <a:effectLst/>
                          <a:latin typeface="黑体" panose="02010609060101010101" pitchFamily="49" charset="-122"/>
                          <a:ea typeface="黑体" panose="02010609060101010101" pitchFamily="49" charset="-122"/>
                        </a:rPr>
                        <a:t>上市公司</a:t>
                      </a:r>
                      <a:r>
                        <a:rPr lang="zh-CN" sz="900" b="1" u="sng" kern="100">
                          <a:solidFill>
                            <a:srgbClr val="002060"/>
                          </a:solidFill>
                          <a:effectLst/>
                          <a:latin typeface="黑体" panose="02010609060101010101" pitchFamily="49" charset="-122"/>
                          <a:ea typeface="黑体" panose="02010609060101010101" pitchFamily="49" charset="-122"/>
                        </a:rPr>
                        <a:t>全部有效的员工持股</a:t>
                      </a:r>
                      <a:r>
                        <a:rPr lang="zh-CN" sz="900" b="1" kern="100">
                          <a:solidFill>
                            <a:srgbClr val="002060"/>
                          </a:solidFill>
                          <a:effectLst/>
                          <a:latin typeface="黑体" panose="02010609060101010101" pitchFamily="49" charset="-122"/>
                          <a:ea typeface="黑体" panose="02010609060101010101" pitchFamily="49" charset="-122"/>
                        </a:rPr>
                        <a:t>计划所持有的股票总数累计</a:t>
                      </a:r>
                      <a:r>
                        <a:rPr lang="zh-CN" sz="900" b="1" u="sng" kern="100">
                          <a:solidFill>
                            <a:srgbClr val="002060"/>
                          </a:solidFill>
                          <a:effectLst/>
                          <a:latin typeface="黑体" panose="02010609060101010101" pitchFamily="49" charset="-122"/>
                          <a:ea typeface="黑体" panose="02010609060101010101" pitchFamily="49" charset="-122"/>
                        </a:rPr>
                        <a:t>不得超过公司股本总额的</a:t>
                      </a:r>
                      <a:r>
                        <a:rPr lang="en-US" sz="900" b="1" u="sng" kern="100">
                          <a:solidFill>
                            <a:srgbClr val="002060"/>
                          </a:solidFill>
                          <a:effectLst/>
                          <a:latin typeface="黑体" panose="02010609060101010101" pitchFamily="49" charset="-122"/>
                          <a:ea typeface="黑体" panose="02010609060101010101" pitchFamily="49" charset="-122"/>
                        </a:rPr>
                        <a:t> 10%</a:t>
                      </a:r>
                      <a:r>
                        <a:rPr lang="zh-CN" sz="900" b="1" kern="100">
                          <a:solidFill>
                            <a:srgbClr val="002060"/>
                          </a:solidFill>
                          <a:effectLst/>
                          <a:latin typeface="黑体" panose="02010609060101010101" pitchFamily="49" charset="-122"/>
                          <a:ea typeface="黑体" panose="02010609060101010101" pitchFamily="49" charset="-122"/>
                        </a:rPr>
                        <a:t>。</a:t>
                      </a:r>
                    </a:p>
                    <a:p>
                      <a:pPr algn="l">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●单个员工</a:t>
                      </a:r>
                      <a:r>
                        <a:rPr lang="zh-CN" sz="900" b="1" kern="100">
                          <a:solidFill>
                            <a:srgbClr val="002060"/>
                          </a:solidFill>
                          <a:effectLst/>
                          <a:latin typeface="黑体" panose="02010609060101010101" pitchFamily="49" charset="-122"/>
                          <a:ea typeface="黑体" panose="02010609060101010101" pitchFamily="49" charset="-122"/>
                        </a:rPr>
                        <a:t>所获股份权益对应的股票总数累计</a:t>
                      </a:r>
                      <a:r>
                        <a:rPr lang="zh-CN" sz="900" b="1" u="sng" kern="100">
                          <a:solidFill>
                            <a:srgbClr val="002060"/>
                          </a:solidFill>
                          <a:effectLst/>
                          <a:latin typeface="黑体" panose="02010609060101010101" pitchFamily="49" charset="-122"/>
                          <a:ea typeface="黑体" panose="02010609060101010101" pitchFamily="49" charset="-122"/>
                        </a:rPr>
                        <a:t>不得超过公司股本总额的</a:t>
                      </a:r>
                      <a:r>
                        <a:rPr lang="en-US" sz="900" b="1" u="sng" kern="100">
                          <a:solidFill>
                            <a:srgbClr val="002060"/>
                          </a:solidFill>
                          <a:effectLst/>
                          <a:latin typeface="黑体" panose="02010609060101010101" pitchFamily="49" charset="-122"/>
                          <a:ea typeface="黑体" panose="02010609060101010101" pitchFamily="49" charset="-122"/>
                        </a:rPr>
                        <a:t>1%</a:t>
                      </a:r>
                      <a:r>
                        <a:rPr lang="zh-CN"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1845413134"/>
                  </a:ext>
                </a:extLst>
              </a:tr>
              <a:tr h="560434">
                <a:tc rowSpan="2">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4. </a:t>
                      </a:r>
                      <a:r>
                        <a:rPr lang="zh-CN" sz="900" b="1" u="sng" kern="100">
                          <a:solidFill>
                            <a:srgbClr val="002060"/>
                          </a:solidFill>
                          <a:effectLst/>
                          <a:latin typeface="黑体" panose="02010609060101010101" pitchFamily="49" charset="-122"/>
                          <a:ea typeface="黑体" panose="02010609060101010101" pitchFamily="49" charset="-122"/>
                        </a:rPr>
                        <a:t>资金来源</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●个人资金来源</a:t>
                      </a:r>
                      <a:r>
                        <a:rPr lang="en-US"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①员工的合法薪酬</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②自筹资金；</a:t>
                      </a: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③法律、行政法规允许的其他方式。</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474563365"/>
                  </a:ext>
                </a:extLst>
              </a:tr>
              <a:tr h="560434">
                <a:tc vMerge="1">
                  <a:txBody>
                    <a:bodyPr/>
                    <a:lstStyle/>
                    <a:p>
                      <a:endParaRPr lang="zh-CN" altLang="en-US"/>
                    </a:p>
                  </a:txBody>
                  <a:tcPr/>
                </a:tc>
                <a:tc>
                  <a:txBody>
                    <a:bodyPr/>
                    <a:lstStyle/>
                    <a:p>
                      <a:pPr algn="l">
                        <a:lnSpc>
                          <a:spcPct val="150000"/>
                        </a:lnSpc>
                        <a:spcAft>
                          <a:spcPts val="0"/>
                        </a:spcAft>
                      </a:pPr>
                      <a:r>
                        <a:rPr lang="zh-CN" sz="900" b="1" u="sng" kern="100">
                          <a:solidFill>
                            <a:srgbClr val="002060"/>
                          </a:solidFill>
                          <a:effectLst/>
                          <a:latin typeface="黑体" panose="02010609060101010101" pitchFamily="49" charset="-122"/>
                          <a:ea typeface="黑体" panose="02010609060101010101" pitchFamily="49" charset="-122"/>
                        </a:rPr>
                        <a:t>●公司资金来源</a:t>
                      </a:r>
                      <a:r>
                        <a:rPr lang="en-US" sz="900" b="1" u="sng"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①从工资基金节余、公益金、福利费中拨付</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②从员工工资中按月扣除</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③以员工持股机构未来将拥有的股票作为质押向银行申请贷款。</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839643348"/>
                  </a:ext>
                </a:extLst>
              </a:tr>
              <a:tr h="704658">
                <a:tc>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5. </a:t>
                      </a:r>
                      <a:r>
                        <a:rPr lang="zh-CN" sz="900" b="1" u="sng" kern="100">
                          <a:solidFill>
                            <a:srgbClr val="002060"/>
                          </a:solidFill>
                          <a:effectLst/>
                          <a:latin typeface="黑体" panose="02010609060101010101" pitchFamily="49" charset="-122"/>
                          <a:ea typeface="黑体" panose="02010609060101010101" pitchFamily="49" charset="-122"/>
                        </a:rPr>
                        <a:t>股票来源</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①上市公司回购本公司股票</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②二级市场购买</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③认购非公开发行股票</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④股东自愿赠予</a:t>
                      </a:r>
                      <a:r>
                        <a:rPr lang="en-US" sz="900" b="1" kern="100">
                          <a:solidFill>
                            <a:srgbClr val="002060"/>
                          </a:solidFill>
                          <a:effectLst/>
                          <a:latin typeface="黑体" panose="02010609060101010101" pitchFamily="49" charset="-122"/>
                          <a:ea typeface="黑体" panose="02010609060101010101" pitchFamily="49" charset="-122"/>
                        </a:rPr>
                        <a:t>;</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⑤法律、法规允许的其他方式。</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3718038188"/>
                  </a:ext>
                </a:extLst>
              </a:tr>
              <a:tr h="284077">
                <a:tc>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6. </a:t>
                      </a:r>
                      <a:r>
                        <a:rPr lang="zh-CN" sz="900" b="1" kern="100">
                          <a:solidFill>
                            <a:srgbClr val="002060"/>
                          </a:solidFill>
                          <a:effectLst/>
                          <a:latin typeface="黑体" panose="02010609060101010101" pitchFamily="49" charset="-122"/>
                          <a:ea typeface="黑体" panose="02010609060101010101" pitchFamily="49" charset="-122"/>
                        </a:rPr>
                        <a:t>股份的设置</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●应该把员工持股严格限定在</a:t>
                      </a:r>
                      <a:r>
                        <a:rPr lang="zh-CN" sz="900" b="1" u="sng" kern="100">
                          <a:solidFill>
                            <a:srgbClr val="002060"/>
                          </a:solidFill>
                          <a:effectLst/>
                          <a:latin typeface="黑体" panose="02010609060101010101" pitchFamily="49" charset="-122"/>
                          <a:ea typeface="黑体" panose="02010609060101010101" pitchFamily="49" charset="-122"/>
                        </a:rPr>
                        <a:t>本企业正式聘用的员工的范围以内；</a:t>
                      </a:r>
                      <a:endParaRPr lang="zh-CN" sz="900" b="1" kern="10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a:solidFill>
                            <a:srgbClr val="002060"/>
                          </a:solidFill>
                          <a:effectLst/>
                          <a:latin typeface="黑体" panose="02010609060101010101" pitchFamily="49" charset="-122"/>
                          <a:ea typeface="黑体" panose="02010609060101010101" pitchFamily="49" charset="-122"/>
                        </a:rPr>
                        <a:t>●明确规定参与</a:t>
                      </a:r>
                      <a:r>
                        <a:rPr lang="en-US" sz="900" b="1" kern="100">
                          <a:solidFill>
                            <a:srgbClr val="002060"/>
                          </a:solidFill>
                          <a:effectLst/>
                          <a:latin typeface="黑体" panose="02010609060101010101" pitchFamily="49" charset="-122"/>
                          <a:ea typeface="黑体" panose="02010609060101010101" pitchFamily="49" charset="-122"/>
                        </a:rPr>
                        <a:t> ESOP</a:t>
                      </a:r>
                      <a:r>
                        <a:rPr lang="zh-CN" sz="900" b="1" kern="100">
                          <a:solidFill>
                            <a:srgbClr val="002060"/>
                          </a:solidFill>
                          <a:effectLst/>
                          <a:latin typeface="黑体" panose="02010609060101010101" pitchFamily="49" charset="-122"/>
                          <a:ea typeface="黑体" panose="02010609060101010101" pitchFamily="49" charset="-122"/>
                        </a:rPr>
                        <a:t>的员工</a:t>
                      </a:r>
                      <a:r>
                        <a:rPr lang="zh-CN" sz="900" b="1" u="sng" kern="100">
                          <a:solidFill>
                            <a:srgbClr val="002060"/>
                          </a:solidFill>
                          <a:effectLst/>
                          <a:latin typeface="黑体" panose="02010609060101010101" pitchFamily="49" charset="-122"/>
                          <a:ea typeface="黑体" panose="02010609060101010101" pitchFamily="49" charset="-122"/>
                        </a:rPr>
                        <a:t>不得低于员工总数的</a:t>
                      </a:r>
                      <a:r>
                        <a:rPr lang="en-US" sz="900" b="1" u="sng" kern="100">
                          <a:solidFill>
                            <a:srgbClr val="002060"/>
                          </a:solidFill>
                          <a:effectLst/>
                          <a:latin typeface="黑体" panose="02010609060101010101" pitchFamily="49" charset="-122"/>
                          <a:ea typeface="黑体" panose="02010609060101010101" pitchFamily="49" charset="-122"/>
                        </a:rPr>
                        <a:t>90%</a:t>
                      </a:r>
                      <a:r>
                        <a:rPr lang="zh-CN" sz="900" b="1" u="sng" kern="100">
                          <a:solidFill>
                            <a:srgbClr val="002060"/>
                          </a:solidFill>
                          <a:effectLst/>
                          <a:latin typeface="黑体" panose="02010609060101010101" pitchFamily="49" charset="-122"/>
                          <a:ea typeface="黑体" panose="02010609060101010101" pitchFamily="49" charset="-122"/>
                        </a:rPr>
                        <a:t>。</a:t>
                      </a:r>
                      <a:r>
                        <a:rPr lang="en-US" sz="900" b="1" kern="100">
                          <a:solidFill>
                            <a:srgbClr val="002060"/>
                          </a:solidFill>
                          <a:effectLst/>
                          <a:latin typeface="黑体" panose="02010609060101010101" pitchFamily="49" charset="-122"/>
                          <a:ea typeface="黑体" panose="02010609060101010101" pitchFamily="49" charset="-122"/>
                        </a:rPr>
                        <a:t>   </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241597023"/>
                  </a:ext>
                </a:extLst>
              </a:tr>
              <a:tr h="560434">
                <a:tc>
                  <a:txBody>
                    <a:bodyPr/>
                    <a:lstStyle/>
                    <a:p>
                      <a:pPr algn="l">
                        <a:lnSpc>
                          <a:spcPct val="150000"/>
                        </a:lnSpc>
                        <a:spcAft>
                          <a:spcPts val="0"/>
                        </a:spcAft>
                      </a:pPr>
                      <a:r>
                        <a:rPr lang="en-US" sz="900" b="1" kern="100">
                          <a:solidFill>
                            <a:srgbClr val="002060"/>
                          </a:solidFill>
                          <a:effectLst/>
                          <a:latin typeface="黑体" panose="02010609060101010101" pitchFamily="49" charset="-122"/>
                          <a:ea typeface="黑体" panose="02010609060101010101" pitchFamily="49" charset="-122"/>
                        </a:rPr>
                        <a:t>7. </a:t>
                      </a:r>
                      <a:r>
                        <a:rPr lang="zh-CN" sz="900" b="1" kern="100">
                          <a:solidFill>
                            <a:srgbClr val="002060"/>
                          </a:solidFill>
                          <a:effectLst/>
                          <a:latin typeface="黑体" panose="02010609060101010101" pitchFamily="49" charset="-122"/>
                          <a:ea typeface="黑体" panose="02010609060101010101" pitchFamily="49" charset="-122"/>
                        </a:rPr>
                        <a:t>持股比例</a:t>
                      </a:r>
                      <a:endParaRPr lang="zh-CN" sz="9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tc>
                  <a:txBody>
                    <a:bodyPr/>
                    <a:lstStyle/>
                    <a:p>
                      <a:pPr algn="l">
                        <a:lnSpc>
                          <a:spcPct val="150000"/>
                        </a:lnSpc>
                        <a:spcAft>
                          <a:spcPts val="0"/>
                        </a:spcAft>
                      </a:pPr>
                      <a:r>
                        <a:rPr lang="zh-CN" sz="900" b="1" kern="100" dirty="0">
                          <a:solidFill>
                            <a:srgbClr val="002060"/>
                          </a:solidFill>
                          <a:effectLst/>
                          <a:latin typeface="黑体" panose="02010609060101010101" pitchFamily="49" charset="-122"/>
                          <a:ea typeface="黑体" panose="02010609060101010101" pitchFamily="49" charset="-122"/>
                        </a:rPr>
                        <a:t>①要明确界定员工持股占企业总股本的比例，</a:t>
                      </a:r>
                      <a:r>
                        <a:rPr lang="zh-CN" sz="900" b="1" u="sng" kern="100" dirty="0">
                          <a:solidFill>
                            <a:srgbClr val="002060"/>
                          </a:solidFill>
                          <a:effectLst/>
                          <a:latin typeface="黑体" panose="02010609060101010101" pitchFamily="49" charset="-122"/>
                          <a:ea typeface="黑体" panose="02010609060101010101" pitchFamily="49" charset="-122"/>
                        </a:rPr>
                        <a:t>一般不宜超过</a:t>
                      </a:r>
                      <a:r>
                        <a:rPr lang="en-US" sz="900" b="1" u="sng" kern="100" dirty="0">
                          <a:solidFill>
                            <a:srgbClr val="002060"/>
                          </a:solidFill>
                          <a:effectLst/>
                          <a:latin typeface="黑体" panose="02010609060101010101" pitchFamily="49" charset="-122"/>
                          <a:ea typeface="黑体" panose="02010609060101010101" pitchFamily="49" charset="-122"/>
                        </a:rPr>
                        <a:t>20% </a:t>
                      </a:r>
                      <a:r>
                        <a:rPr lang="en-US"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900" b="1" kern="100" dirty="0">
                          <a:solidFill>
                            <a:srgbClr val="002060"/>
                          </a:solidFill>
                          <a:effectLst/>
                          <a:latin typeface="黑体" panose="02010609060101010101" pitchFamily="49" charset="-122"/>
                          <a:ea typeface="黑体" panose="02010609060101010101" pitchFamily="49" charset="-122"/>
                        </a:rPr>
                        <a:t>②要明确界定企业内部员工持股额度的分配比例，一般企业高管人员与一般职工的认购比例不宜拉得太大，</a:t>
                      </a:r>
                      <a:r>
                        <a:rPr lang="zh-CN" sz="900" b="1" u="sng" kern="100" dirty="0">
                          <a:solidFill>
                            <a:srgbClr val="002060"/>
                          </a:solidFill>
                          <a:effectLst/>
                          <a:latin typeface="黑体" panose="02010609060101010101" pitchFamily="49" charset="-122"/>
                          <a:ea typeface="黑体" panose="02010609060101010101" pitchFamily="49" charset="-122"/>
                        </a:rPr>
                        <a:t>原则上控制在</a:t>
                      </a:r>
                      <a:r>
                        <a:rPr lang="en-US" sz="900" b="1" u="sng" kern="100" dirty="0">
                          <a:solidFill>
                            <a:srgbClr val="002060"/>
                          </a:solidFill>
                          <a:effectLst/>
                          <a:latin typeface="黑体" panose="02010609060101010101" pitchFamily="49" charset="-122"/>
                          <a:ea typeface="黑体" panose="02010609060101010101" pitchFamily="49" charset="-122"/>
                        </a:rPr>
                        <a:t>4:1</a:t>
                      </a:r>
                      <a:r>
                        <a:rPr lang="zh-CN" sz="900" b="1" u="sng" kern="100" dirty="0">
                          <a:solidFill>
                            <a:srgbClr val="002060"/>
                          </a:solidFill>
                          <a:effectLst/>
                          <a:latin typeface="黑体" panose="02010609060101010101" pitchFamily="49" charset="-122"/>
                          <a:ea typeface="黑体" panose="02010609060101010101" pitchFamily="49" charset="-122"/>
                        </a:rPr>
                        <a:t>的范围之内</a:t>
                      </a:r>
                      <a:r>
                        <a:rPr lang="zh-CN" sz="900" b="1" kern="100" dirty="0">
                          <a:solidFill>
                            <a:srgbClr val="002060"/>
                          </a:solidFill>
                          <a:effectLst/>
                          <a:latin typeface="黑体" panose="02010609060101010101" pitchFamily="49" charset="-122"/>
                          <a:ea typeface="黑体" panose="02010609060101010101" pitchFamily="49" charset="-122"/>
                        </a:rPr>
                        <a:t>。</a:t>
                      </a:r>
                      <a:endParaRPr lang="zh-CN" sz="9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39334" marR="39334" marT="0" marB="0"/>
                </a:tc>
                <a:extLst>
                  <a:ext uri="{0D108BD9-81ED-4DB2-BD59-A6C34878D82A}">
                    <a16:rowId xmlns:a16="http://schemas.microsoft.com/office/drawing/2014/main" val="3443731388"/>
                  </a:ext>
                </a:extLst>
              </a:tr>
            </a:tbl>
          </a:graphicData>
        </a:graphic>
      </p:graphicFrame>
    </p:spTree>
    <p:extLst>
      <p:ext uri="{BB962C8B-B14F-4D97-AF65-F5344CB8AC3E}">
        <p14:creationId xmlns:p14="http://schemas.microsoft.com/office/powerpoint/2010/main" val="41623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C09CD7B4-7866-46DB-9C6D-FE1124DDB23A}"/>
              </a:ext>
            </a:extLst>
          </p:cNvPr>
          <p:cNvSpPr/>
          <p:nvPr/>
        </p:nvSpPr>
        <p:spPr>
          <a:xfrm>
            <a:off x="731837" y="479803"/>
            <a:ext cx="2664512" cy="442878"/>
          </a:xfrm>
          <a:prstGeom prst="rect">
            <a:avLst/>
          </a:prstGeom>
        </p:spPr>
        <p:txBody>
          <a:bodyPr wrap="none">
            <a:spAutoFit/>
          </a:bodyPr>
          <a:lstStyle/>
          <a:p>
            <a:pPr indent="266700" algn="just">
              <a:lnSpc>
                <a:spcPct val="150000"/>
              </a:lnSpc>
              <a:spcAft>
                <a:spcPts val="0"/>
              </a:spcAft>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27</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经营者年薪制概述</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7" name="表格 6">
            <a:extLst>
              <a:ext uri="{FF2B5EF4-FFF2-40B4-BE49-F238E27FC236}">
                <a16:creationId xmlns:a16="http://schemas.microsoft.com/office/drawing/2014/main" id="{1A27E723-9F7D-4675-B2B9-02334E72E4C8}"/>
              </a:ext>
            </a:extLst>
          </p:cNvPr>
          <p:cNvGraphicFramePr>
            <a:graphicFrameLocks noGrp="1"/>
          </p:cNvGraphicFramePr>
          <p:nvPr>
            <p:extLst>
              <p:ext uri="{D42A27DB-BD31-4B8C-83A1-F6EECF244321}">
                <p14:modId xmlns:p14="http://schemas.microsoft.com/office/powerpoint/2010/main" val="44709094"/>
              </p:ext>
            </p:extLst>
          </p:nvPr>
        </p:nvGraphicFramePr>
        <p:xfrm>
          <a:off x="979804" y="983311"/>
          <a:ext cx="10391609" cy="3857500"/>
        </p:xfrm>
        <a:graphic>
          <a:graphicData uri="http://schemas.openxmlformats.org/drawingml/2006/table">
            <a:tbl>
              <a:tblPr>
                <a:tableStyleId>{5C22544A-7EE6-4342-B048-85BDC9FD1C3A}</a:tableStyleId>
              </a:tblPr>
              <a:tblGrid>
                <a:gridCol w="1415707">
                  <a:extLst>
                    <a:ext uri="{9D8B030D-6E8A-4147-A177-3AD203B41FA5}">
                      <a16:colId xmlns:a16="http://schemas.microsoft.com/office/drawing/2014/main" val="1528550196"/>
                    </a:ext>
                  </a:extLst>
                </a:gridCol>
                <a:gridCol w="8975902">
                  <a:extLst>
                    <a:ext uri="{9D8B030D-6E8A-4147-A177-3AD203B41FA5}">
                      <a16:colId xmlns:a16="http://schemas.microsoft.com/office/drawing/2014/main" val="503810364"/>
                    </a:ext>
                  </a:extLst>
                </a:gridCol>
              </a:tblGrid>
              <a:tr h="0">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概念</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）以企业会计年度为时间单位，根据经营者的业绩好坏而计发薪酬的一种薪酬制度</a:t>
                      </a:r>
                    </a:p>
                    <a:p>
                      <a:pPr marL="349250" indent="-34925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）一种</a:t>
                      </a:r>
                      <a:r>
                        <a:rPr lang="zh-CN" sz="1800" b="1" u="sng" kern="100">
                          <a:solidFill>
                            <a:srgbClr val="002060"/>
                          </a:solidFill>
                          <a:effectLst/>
                          <a:latin typeface="黑体" panose="02010609060101010101" pitchFamily="49" charset="-122"/>
                          <a:ea typeface="黑体" panose="02010609060101010101" pitchFamily="49" charset="-122"/>
                        </a:rPr>
                        <a:t>高风险的薪酬制度，依靠的是约束和激励互相制衡的机制</a:t>
                      </a:r>
                      <a:r>
                        <a:rPr lang="zh-CN" sz="1800" b="1" kern="100">
                          <a:solidFill>
                            <a:srgbClr val="002060"/>
                          </a:solidFill>
                          <a:effectLst/>
                          <a:latin typeface="黑体" panose="02010609060101010101" pitchFamily="49" charset="-122"/>
                          <a:ea typeface="黑体" panose="02010609060101010101" pitchFamily="49" charset="-122"/>
                        </a:rPr>
                        <a:t>，将企业经营者的业绩与薪酬直接联系在一起。</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231568667"/>
                  </a:ext>
                </a:extLst>
              </a:tr>
              <a:tr h="0">
                <a:tc>
                  <a:txBody>
                    <a:bodyPr/>
                    <a:lstStyle/>
                    <a:p>
                      <a:pPr indent="266700"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构成</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一般由四个部分构成</a:t>
                      </a:r>
                      <a:r>
                        <a:rPr lang="en-US"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基本薪酬</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奖金</a:t>
                      </a:r>
                      <a:r>
                        <a:rPr lang="zh-CN" sz="1800" b="1"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长期奖励、福利津贴</a:t>
                      </a:r>
                      <a:r>
                        <a:rPr lang="zh-CN" sz="1800" b="1" kern="100">
                          <a:solidFill>
                            <a:srgbClr val="002060"/>
                          </a:solidFill>
                          <a:effectLst/>
                          <a:latin typeface="黑体" panose="02010609060101010101" pitchFamily="49" charset="-122"/>
                          <a:ea typeface="黑体" panose="02010609060101010101" pitchFamily="49" charset="-122"/>
                        </a:rPr>
                        <a:t>。</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445879450"/>
                  </a:ext>
                </a:extLst>
              </a:tr>
              <a:tr h="0">
                <a:tc>
                  <a:txBody>
                    <a:bodyPr/>
                    <a:lstStyle/>
                    <a:p>
                      <a:pPr indent="266700"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优点</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）设置上比较灵活</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）薪酬结构中加大了风险收入的比例，有利于责任、风险和收入相对的基础上加大激励力度。</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3</a:t>
                      </a:r>
                      <a:r>
                        <a:rPr lang="zh-CN" sz="1800" b="1" kern="100" dirty="0">
                          <a:solidFill>
                            <a:srgbClr val="002060"/>
                          </a:solidFill>
                          <a:effectLst/>
                          <a:latin typeface="黑体" panose="02010609060101010101" pitchFamily="49" charset="-122"/>
                          <a:ea typeface="黑体" panose="02010609060101010101" pitchFamily="49" charset="-122"/>
                        </a:rPr>
                        <a:t>）可以把年薪收入的一部分直接转化成为股权激励形式，从而把经营者薪酬与资产所有者利益及企业发展前景紧密结合。</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150850686"/>
                  </a:ext>
                </a:extLst>
              </a:tr>
              <a:tr h="0">
                <a:tc>
                  <a:txBody>
                    <a:bodyPr/>
                    <a:lstStyle/>
                    <a:p>
                      <a:pPr indent="266700" algn="just">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4.</a:t>
                      </a:r>
                      <a:r>
                        <a:rPr lang="zh-CN" sz="1800" b="1" kern="100">
                          <a:solidFill>
                            <a:srgbClr val="002060"/>
                          </a:solidFill>
                          <a:effectLst/>
                          <a:latin typeface="黑体" panose="02010609060101010101" pitchFamily="49" charset="-122"/>
                          <a:ea typeface="黑体" panose="02010609060101010101" pitchFamily="49" charset="-122"/>
                        </a:rPr>
                        <a:t>缺点</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9250" indent="-34925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年薪制容易导致经营者短期行为，做出不利于公司长期发展的决策</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397397618"/>
                  </a:ext>
                </a:extLst>
              </a:tr>
            </a:tbl>
          </a:graphicData>
        </a:graphic>
      </p:graphicFrame>
    </p:spTree>
    <p:extLst>
      <p:ext uri="{BB962C8B-B14F-4D97-AF65-F5344CB8AC3E}">
        <p14:creationId xmlns:p14="http://schemas.microsoft.com/office/powerpoint/2010/main" val="808581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BB76EF0-FCD0-48E6-BDD5-DD114A4A0697}"/>
              </a:ext>
            </a:extLst>
          </p:cNvPr>
          <p:cNvSpPr/>
          <p:nvPr/>
        </p:nvSpPr>
        <p:spPr>
          <a:xfrm>
            <a:off x="691363" y="469582"/>
            <a:ext cx="3594254" cy="442878"/>
          </a:xfrm>
          <a:prstGeom prst="rect">
            <a:avLst/>
          </a:prstGeom>
        </p:spPr>
        <p:txBody>
          <a:bodyPr wrap="none">
            <a:spAutoFit/>
          </a:bodyPr>
          <a:lstStyle/>
          <a:p>
            <a:pPr indent="266700">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Calibri" panose="020F0502020204030204" pitchFamily="34" charset="0"/>
              </a:rPr>
              <a:t>28</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我国经营者年薪制典型模式</a:t>
            </a:r>
            <a:endParaRPr lang="zh-CN" altLang="zh-CN" sz="1600" kern="100" dirty="0">
              <a:effectLst/>
              <a:latin typeface="黑体" panose="02010609060101010101" pitchFamily="49" charset="-122"/>
              <a:ea typeface="黑体" panose="02010609060101010101" pitchFamily="49" charset="-122"/>
              <a:cs typeface="Calibri" panose="020F0502020204030204" pitchFamily="34" charset="0"/>
            </a:endParaRPr>
          </a:p>
        </p:txBody>
      </p:sp>
      <p:graphicFrame>
        <p:nvGraphicFramePr>
          <p:cNvPr id="9" name="表格 8">
            <a:extLst>
              <a:ext uri="{FF2B5EF4-FFF2-40B4-BE49-F238E27FC236}">
                <a16:creationId xmlns:a16="http://schemas.microsoft.com/office/drawing/2014/main" id="{738BA788-52C6-477C-874E-972218EAB3AF}"/>
              </a:ext>
            </a:extLst>
          </p:cNvPr>
          <p:cNvGraphicFramePr>
            <a:graphicFrameLocks noGrp="1"/>
          </p:cNvGraphicFramePr>
          <p:nvPr>
            <p:extLst>
              <p:ext uri="{D42A27DB-BD31-4B8C-83A1-F6EECF244321}">
                <p14:modId xmlns:p14="http://schemas.microsoft.com/office/powerpoint/2010/main" val="3489537784"/>
              </p:ext>
            </p:extLst>
          </p:nvPr>
        </p:nvGraphicFramePr>
        <p:xfrm>
          <a:off x="958698" y="965517"/>
          <a:ext cx="10412716" cy="3728850"/>
        </p:xfrm>
        <a:graphic>
          <a:graphicData uri="http://schemas.openxmlformats.org/drawingml/2006/table">
            <a:tbl>
              <a:tblPr>
                <a:tableStyleId>{5C22544A-7EE6-4342-B048-85BDC9FD1C3A}</a:tableStyleId>
              </a:tblPr>
              <a:tblGrid>
                <a:gridCol w="2260897">
                  <a:extLst>
                    <a:ext uri="{9D8B030D-6E8A-4147-A177-3AD203B41FA5}">
                      <a16:colId xmlns:a16="http://schemas.microsoft.com/office/drawing/2014/main" val="3949916796"/>
                    </a:ext>
                  </a:extLst>
                </a:gridCol>
                <a:gridCol w="8151819">
                  <a:extLst>
                    <a:ext uri="{9D8B030D-6E8A-4147-A177-3AD203B41FA5}">
                      <a16:colId xmlns:a16="http://schemas.microsoft.com/office/drawing/2014/main" val="2411837194"/>
                    </a:ext>
                  </a:extLst>
                </a:gridCol>
              </a:tblGrid>
              <a:tr h="0">
                <a:tc>
                  <a:txBody>
                    <a:bodyPr/>
                    <a:lstStyle/>
                    <a:p>
                      <a:pPr indent="266700"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一元结构模式</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algn="l">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将全部收入设计为风险收入。</a:t>
                      </a:r>
                      <a:endParaRPr lang="zh-CN" sz="1800" b="1" kern="100" dirty="0">
                        <a:solidFill>
                          <a:srgbClr val="002060"/>
                        </a:solidFill>
                        <a:effectLst/>
                        <a:latin typeface="黑体" panose="02010609060101010101" pitchFamily="49" charset="-122"/>
                        <a:ea typeface="黑体" panose="02010609060101010101" pitchFamily="49" charset="-122"/>
                      </a:endParaRP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风险收入</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企业职工平均工资</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调整系数</a:t>
                      </a:r>
                      <a:r>
                        <a:rPr lang="en-US" sz="1800" b="1" kern="100" dirty="0">
                          <a:solidFill>
                            <a:srgbClr val="002060"/>
                          </a:solidFill>
                          <a:effectLst/>
                          <a:latin typeface="黑体" panose="02010609060101010101" pitchFamily="49" charset="-122"/>
                          <a:ea typeface="黑体" panose="02010609060101010101" pitchFamily="49" charset="-122"/>
                        </a:rPr>
                        <a:t>× ( 1 </a:t>
                      </a:r>
                      <a:r>
                        <a:rPr lang="zh-CN" sz="1800" b="1" kern="100" dirty="0">
                          <a:solidFill>
                            <a:srgbClr val="002060"/>
                          </a:solidFill>
                          <a:effectLst/>
                          <a:latin typeface="黑体" panose="02010609060101010101" pitchFamily="49" charset="-122"/>
                          <a:ea typeface="黑体" panose="02010609060101010101" pitchFamily="49" charset="-122"/>
                        </a:rPr>
                        <a:t>±主要业绩指标的增减比例）；</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573323139"/>
                  </a:ext>
                </a:extLst>
              </a:tr>
              <a:tr h="0">
                <a:tc>
                  <a:txBody>
                    <a:bodyPr/>
                    <a:lstStyle/>
                    <a:p>
                      <a:pPr indent="266700"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二元结构模式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基本年薪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风险收入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444328428"/>
                  </a:ext>
                </a:extLst>
              </a:tr>
              <a:tr h="0">
                <a:tc>
                  <a:txBody>
                    <a:bodyPr/>
                    <a:lstStyle/>
                    <a:p>
                      <a:pPr indent="266700"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三元结构模式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algn="l">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基本年薪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风险收入</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基本年薪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（效益年薪</a:t>
                      </a:r>
                      <a:r>
                        <a:rPr lang="en-US" sz="1800" b="1" u="sng" kern="100">
                          <a:solidFill>
                            <a:srgbClr val="002060"/>
                          </a:solidFill>
                          <a:effectLst/>
                          <a:latin typeface="黑体" panose="02010609060101010101" pitchFamily="49" charset="-122"/>
                          <a:ea typeface="黑体" panose="02010609060101010101" pitchFamily="49" charset="-122"/>
                        </a:rPr>
                        <a:t>+</a:t>
                      </a:r>
                      <a:r>
                        <a:rPr lang="zh-CN" sz="1800" b="1" u="sng" kern="100">
                          <a:solidFill>
                            <a:srgbClr val="002060"/>
                          </a:solidFill>
                          <a:effectLst/>
                          <a:latin typeface="黑体" panose="02010609060101010101" pitchFamily="49" charset="-122"/>
                          <a:ea typeface="黑体" panose="02010609060101010101" pitchFamily="49" charset="-122"/>
                        </a:rPr>
                        <a:t>奖励年薪）</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642378840"/>
                  </a:ext>
                </a:extLst>
              </a:tr>
              <a:tr h="0">
                <a:tc>
                  <a:txBody>
                    <a:bodyPr/>
                    <a:lstStyle/>
                    <a:p>
                      <a:pPr indent="266700"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基本年薪的确定</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基本年薪主要由地区和企业职工平均工资水平决定。</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marL="342900" lvl="0" indent="-342900" algn="l">
                        <a:lnSpc>
                          <a:spcPct val="150000"/>
                        </a:lnSpc>
                        <a:spcAft>
                          <a:spcPts val="0"/>
                        </a:spcAft>
                        <a:buFont typeface="+mj-lt"/>
                        <a:buAutoNum type="arabicPeriod"/>
                      </a:pPr>
                      <a:r>
                        <a:rPr lang="zh-CN" sz="1800" b="1" kern="100" dirty="0">
                          <a:solidFill>
                            <a:srgbClr val="002060"/>
                          </a:solidFill>
                          <a:effectLst/>
                          <a:latin typeface="黑体" panose="02010609060101010101" pitchFamily="49" charset="-122"/>
                          <a:ea typeface="黑体" panose="02010609060101010101" pitchFamily="49" charset="-122"/>
                        </a:rPr>
                        <a:t>基本年薪</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本企业职工平均工资×调整系数</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843950950"/>
                  </a:ext>
                </a:extLst>
              </a:tr>
              <a:tr h="254000">
                <a:tc rowSpan="2">
                  <a:txBody>
                    <a:bodyPr/>
                    <a:lstStyle/>
                    <a:p>
                      <a:pPr indent="266700"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风险收入计算方法</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风险收入</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基薪</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倍数考核指标完成系数。</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4226623787"/>
                  </a:ext>
                </a:extLst>
              </a:tr>
              <a:tr h="0">
                <a:tc vMerge="1">
                  <a:txBody>
                    <a:bodyPr/>
                    <a:lstStyle/>
                    <a:p>
                      <a:endParaRPr lang="zh-CN" altLang="en-US"/>
                    </a:p>
                  </a:txBody>
                  <a:tcPr/>
                </a:tc>
                <a:tc>
                  <a:txBody>
                    <a:bodyPr/>
                    <a:lstStyle/>
                    <a:p>
                      <a:pPr algn="l">
                        <a:lnSpc>
                          <a:spcPct val="150000"/>
                        </a:lnSpc>
                        <a:spcAft>
                          <a:spcPts val="0"/>
                        </a:spcAft>
                      </a:pPr>
                      <a:r>
                        <a:rPr lang="en-US" altLang="zh-CN" sz="1800" b="1" kern="100" dirty="0">
                          <a:solidFill>
                            <a:srgbClr val="002060"/>
                          </a:solidFill>
                          <a:effectLst/>
                          <a:latin typeface="黑体" panose="02010609060101010101" pitchFamily="49" charset="-122"/>
                          <a:ea typeface="黑体" panose="02010609060101010101" pitchFamily="49" charset="-122"/>
                        </a:rPr>
                        <a:t>  2.</a:t>
                      </a:r>
                      <a:r>
                        <a:rPr lang="zh-CN" sz="1800" b="1" kern="100" dirty="0">
                          <a:solidFill>
                            <a:srgbClr val="002060"/>
                          </a:solidFill>
                          <a:effectLst/>
                          <a:latin typeface="黑体" panose="02010609060101010101" pitchFamily="49" charset="-122"/>
                          <a:ea typeface="黑体" panose="02010609060101010101" pitchFamily="49" charset="-122"/>
                        </a:rPr>
                        <a:t>风险收入</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超额利润</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比例系数</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考核指标完成系数</a:t>
                      </a:r>
                    </a:p>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这种方法能够阻止经营者通过不正常的途径增加当年的利润，还能在一定程度上防止经营者的短期行为</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118488527"/>
                  </a:ext>
                </a:extLst>
              </a:tr>
            </a:tbl>
          </a:graphicData>
        </a:graphic>
      </p:graphicFrame>
    </p:spTree>
    <p:extLst>
      <p:ext uri="{BB962C8B-B14F-4D97-AF65-F5344CB8AC3E}">
        <p14:creationId xmlns:p14="http://schemas.microsoft.com/office/powerpoint/2010/main" val="2244989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A98A3F7A-8F86-4860-B7AC-24027B2E6B3A}"/>
              </a:ext>
            </a:extLst>
          </p:cNvPr>
          <p:cNvSpPr/>
          <p:nvPr/>
        </p:nvSpPr>
        <p:spPr>
          <a:xfrm>
            <a:off x="958698" y="573121"/>
            <a:ext cx="1930337" cy="369332"/>
          </a:xfrm>
          <a:prstGeom prst="rect">
            <a:avLst/>
          </a:prstGeom>
        </p:spPr>
        <p:txBody>
          <a:bodyPr wrap="none">
            <a:spAutoFit/>
          </a:bodyPr>
          <a:lstStyle/>
          <a:p>
            <a:r>
              <a:rPr lang="en-US" altLang="zh-CN" b="1" u="sng" kern="100" dirty="0">
                <a:solidFill>
                  <a:srgbClr val="993300"/>
                </a:solidFill>
                <a:latin typeface="黑体" panose="02010609060101010101" pitchFamily="49" charset="-122"/>
                <a:ea typeface="黑体" panose="02010609060101010101" pitchFamily="49" charset="-122"/>
              </a:rPr>
              <a:t>29</a:t>
            </a: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销售人员薪酬</a:t>
            </a:r>
            <a:endParaRPr lang="zh-CN" altLang="en-US" dirty="0">
              <a:latin typeface="黑体" panose="02010609060101010101" pitchFamily="49" charset="-122"/>
              <a:ea typeface="黑体" panose="02010609060101010101" pitchFamily="49" charset="-122"/>
            </a:endParaRPr>
          </a:p>
        </p:txBody>
      </p:sp>
      <p:graphicFrame>
        <p:nvGraphicFramePr>
          <p:cNvPr id="7" name="表格 6">
            <a:extLst>
              <a:ext uri="{FF2B5EF4-FFF2-40B4-BE49-F238E27FC236}">
                <a16:creationId xmlns:a16="http://schemas.microsoft.com/office/drawing/2014/main" id="{8DBE3CFC-E8EC-46E0-A8D1-52861BC3B6E5}"/>
              </a:ext>
            </a:extLst>
          </p:cNvPr>
          <p:cNvGraphicFramePr>
            <a:graphicFrameLocks noGrp="1"/>
          </p:cNvGraphicFramePr>
          <p:nvPr>
            <p:extLst>
              <p:ext uri="{D42A27DB-BD31-4B8C-83A1-F6EECF244321}">
                <p14:modId xmlns:p14="http://schemas.microsoft.com/office/powerpoint/2010/main" val="1491370228"/>
              </p:ext>
            </p:extLst>
          </p:nvPr>
        </p:nvGraphicFramePr>
        <p:xfrm>
          <a:off x="1040765" y="942453"/>
          <a:ext cx="10459872" cy="4616135"/>
        </p:xfrm>
        <a:graphic>
          <a:graphicData uri="http://schemas.openxmlformats.org/drawingml/2006/table">
            <a:tbl>
              <a:tblPr>
                <a:tableStyleId>{5C22544A-7EE6-4342-B048-85BDC9FD1C3A}</a:tableStyleId>
              </a:tblPr>
              <a:tblGrid>
                <a:gridCol w="962696">
                  <a:extLst>
                    <a:ext uri="{9D8B030D-6E8A-4147-A177-3AD203B41FA5}">
                      <a16:colId xmlns:a16="http://schemas.microsoft.com/office/drawing/2014/main" val="260918079"/>
                    </a:ext>
                  </a:extLst>
                </a:gridCol>
                <a:gridCol w="1448656">
                  <a:extLst>
                    <a:ext uri="{9D8B030D-6E8A-4147-A177-3AD203B41FA5}">
                      <a16:colId xmlns:a16="http://schemas.microsoft.com/office/drawing/2014/main" val="3478245665"/>
                    </a:ext>
                  </a:extLst>
                </a:gridCol>
                <a:gridCol w="8048520">
                  <a:extLst>
                    <a:ext uri="{9D8B030D-6E8A-4147-A177-3AD203B41FA5}">
                      <a16:colId xmlns:a16="http://schemas.microsoft.com/office/drawing/2014/main" val="2509389039"/>
                    </a:ext>
                  </a:extLst>
                </a:gridCol>
              </a:tblGrid>
              <a:tr h="193675">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特点</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nchor="ctr"/>
                </a:tc>
                <a:tc gridSpan="2">
                  <a:txBody>
                    <a:bodyPr/>
                    <a:lstStyle/>
                    <a:p>
                      <a:pPr indent="266700" algn="ctr">
                        <a:lnSpc>
                          <a:spcPct val="150000"/>
                        </a:lnSpc>
                        <a:spcAft>
                          <a:spcPts val="0"/>
                        </a:spcAft>
                      </a:pPr>
                      <a:r>
                        <a:rPr lang="zh-CN" sz="1800" b="1" u="sng" kern="100" dirty="0">
                          <a:solidFill>
                            <a:srgbClr val="002060"/>
                          </a:solidFill>
                          <a:effectLst/>
                          <a:latin typeface="黑体" panose="02010609060101010101" pitchFamily="49" charset="-122"/>
                          <a:ea typeface="黑体" panose="02010609060101010101" pitchFamily="49" charset="-122"/>
                        </a:rPr>
                        <a:t>以结果为导向</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hMerge="1">
                  <a:txBody>
                    <a:bodyPr/>
                    <a:lstStyle/>
                    <a:p>
                      <a:endParaRPr lang="zh-CN" altLang="en-US"/>
                    </a:p>
                  </a:txBody>
                  <a:tcPr/>
                </a:tc>
                <a:extLst>
                  <a:ext uri="{0D108BD9-81ED-4DB2-BD59-A6C34878D82A}">
                    <a16:rowId xmlns:a16="http://schemas.microsoft.com/office/drawing/2014/main" val="2673686849"/>
                  </a:ext>
                </a:extLst>
              </a:tr>
              <a:tr h="241300">
                <a:tc rowSpan="4">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模式</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nchor="ctr"/>
                </a:tc>
                <a:tc>
                  <a:txBody>
                    <a:bodyPr/>
                    <a:lstStyle/>
                    <a:p>
                      <a:pPr indent="266700"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纯佣金制</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常称为销售提成，没有基本薪酬部分，全部薪酬收入都来自于佣金。</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优点：直接与工作绩效挂钩；成本低；</a:t>
                      </a:r>
                      <a:endParaRPr lang="en-US" alt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p>
                      <a:pPr indent="266700"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缺点：稳定性差，不利于培养归属感</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1858362465"/>
                  </a:ext>
                </a:extLst>
              </a:tr>
              <a:tr h="381000">
                <a:tc vMerge="1">
                  <a:txBody>
                    <a:bodyPr/>
                    <a:lstStyle/>
                    <a:p>
                      <a:endParaRPr lang="zh-CN" altLang="en-US"/>
                    </a:p>
                  </a:txBody>
                  <a:tcPr/>
                </a:tc>
                <a:tc>
                  <a:txBody>
                    <a:bodyPr/>
                    <a:lstStyle/>
                    <a:p>
                      <a:pPr indent="266700" algn="just">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基本薪酬加佣金制</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由每月的基本薪酬和按销售业绩提取的佣金组成</a:t>
                      </a:r>
                      <a:endParaRPr lang="en-US" alt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佣金直接或间接与绩效挂钩</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474911625"/>
                  </a:ext>
                </a:extLst>
              </a:tr>
              <a:tr h="567690">
                <a:tc vMerge="1">
                  <a:txBody>
                    <a:bodyPr/>
                    <a:lstStyle/>
                    <a:p>
                      <a:endParaRPr lang="zh-CN" altLang="en-US"/>
                    </a:p>
                  </a:txBody>
                  <a:tcPr/>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基本薪酬加奖金</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佣金直接由绩效表现决定，而奖金与业绩之间的关系是间接的，通常销售人员所达成的业绩只有超过某一销售额，才能获得一定数量的奖金。</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2368229434"/>
                  </a:ext>
                </a:extLst>
              </a:tr>
              <a:tr h="574040">
                <a:tc vMerge="1">
                  <a:txBody>
                    <a:bodyPr/>
                    <a:lstStyle/>
                    <a:p>
                      <a:endParaRPr lang="zh-CN" altLang="en-US"/>
                    </a:p>
                  </a:txBody>
                  <a:tcPr/>
                </a:tc>
                <a:tc>
                  <a:txBody>
                    <a:bodyPr/>
                    <a:lstStyle/>
                    <a:p>
                      <a:pPr indent="266700" algn="just">
                        <a:lnSpc>
                          <a:spcPct val="150000"/>
                        </a:lnSpc>
                        <a:spcAft>
                          <a:spcPts val="0"/>
                        </a:spcAft>
                      </a:pPr>
                      <a:r>
                        <a:rPr lang="zh-CN" sz="1800" b="1" u="sng" kern="100">
                          <a:solidFill>
                            <a:srgbClr val="002060"/>
                          </a:solidFill>
                          <a:effectLst/>
                          <a:latin typeface="黑体" panose="02010609060101010101" pitchFamily="49" charset="-122"/>
                          <a:ea typeface="黑体" panose="02010609060101010101" pitchFamily="49" charset="-122"/>
                        </a:rPr>
                        <a:t>基本薪酬加佣金加奖金制</a:t>
                      </a:r>
                      <a:endParaRPr lang="zh-CN" sz="1800" b="1" kern="10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tc>
                  <a:txBody>
                    <a:bodyPr/>
                    <a:lstStyle/>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1</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对保险、饮食行业销售人员：高佣金</a:t>
                      </a:r>
                      <a:r>
                        <a:rPr lang="en-US" sz="1800" b="1" u="sng"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低基本薪酬</a:t>
                      </a:r>
                      <a:endParaRPr lang="zh-CN" sz="1800" b="1"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a:t>
                      </a: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对技术含量较高，市场较为狭窄，销售周期较长产品的销售人员：高基本薪酬</a:t>
                      </a:r>
                      <a:r>
                        <a:rPr lang="en-US" sz="1800" b="1" u="sng" kern="100" dirty="0">
                          <a:solidFill>
                            <a:srgbClr val="002060"/>
                          </a:solidFill>
                          <a:effectLst/>
                          <a:latin typeface="黑体" panose="02010609060101010101" pitchFamily="49" charset="-122"/>
                          <a:ea typeface="黑体" panose="02010609060101010101" pitchFamily="49" charset="-122"/>
                        </a:rPr>
                        <a:t>+</a:t>
                      </a:r>
                      <a:r>
                        <a:rPr lang="zh-CN" sz="1800" b="1" u="sng" kern="100" dirty="0">
                          <a:solidFill>
                            <a:srgbClr val="002060"/>
                          </a:solidFill>
                          <a:effectLst/>
                          <a:latin typeface="黑体" panose="02010609060101010101" pitchFamily="49" charset="-122"/>
                          <a:ea typeface="黑体" panose="02010609060101010101" pitchFamily="49" charset="-122"/>
                        </a:rPr>
                        <a:t>低佣金或奖金。</a:t>
                      </a:r>
                      <a:endParaRPr lang="en-US" altLang="zh-CN" sz="1800" b="1" u="sng" kern="100" dirty="0">
                        <a:solidFill>
                          <a:srgbClr val="002060"/>
                        </a:solidFill>
                        <a:effectLst/>
                        <a:latin typeface="黑体" panose="02010609060101010101" pitchFamily="49" charset="-122"/>
                        <a:ea typeface="黑体" panose="02010609060101010101" pitchFamily="49" charset="-122"/>
                      </a:endParaRPr>
                    </a:p>
                    <a:p>
                      <a:pPr indent="266700" algn="just">
                        <a:lnSpc>
                          <a:spcPct val="150000"/>
                        </a:lnSpc>
                        <a:spcAft>
                          <a:spcPts val="0"/>
                        </a:spcAft>
                      </a:pPr>
                      <a:r>
                        <a:rPr lang="zh-CN" altLang="en-US" sz="1800" b="1" u="sng"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rPr>
                        <a:t>根据不同的行业来确定比例</a:t>
                      </a:r>
                      <a:endParaRPr lang="zh-CN" sz="1800" b="1" kern="100" dirty="0">
                        <a:solidFill>
                          <a:srgbClr val="002060"/>
                        </a:solidFill>
                        <a:effectLst/>
                        <a:latin typeface="黑体" panose="02010609060101010101" pitchFamily="49" charset="-122"/>
                        <a:ea typeface="黑体" panose="02010609060101010101" pitchFamily="49" charset="-122"/>
                        <a:cs typeface="Calibri" panose="020F0502020204030204" pitchFamily="34" charset="0"/>
                      </a:endParaRPr>
                    </a:p>
                  </a:txBody>
                  <a:tcPr marL="68580" marR="68580" marT="0" marB="0"/>
                </a:tc>
                <a:extLst>
                  <a:ext uri="{0D108BD9-81ED-4DB2-BD59-A6C34878D82A}">
                    <a16:rowId xmlns:a16="http://schemas.microsoft.com/office/drawing/2014/main" val="3780333677"/>
                  </a:ext>
                </a:extLst>
              </a:tr>
            </a:tbl>
          </a:graphicData>
        </a:graphic>
      </p:graphicFrame>
    </p:spTree>
    <p:extLst>
      <p:ext uri="{BB962C8B-B14F-4D97-AF65-F5344CB8AC3E}">
        <p14:creationId xmlns:p14="http://schemas.microsoft.com/office/powerpoint/2010/main" val="280267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681A331B-E788-46EF-BB06-37F172A8BD6F}"/>
              </a:ext>
            </a:extLst>
          </p:cNvPr>
          <p:cNvSpPr/>
          <p:nvPr/>
        </p:nvSpPr>
        <p:spPr>
          <a:xfrm>
            <a:off x="958698" y="496111"/>
            <a:ext cx="1930337"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30.</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驻外人员薪酬</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959BA8CF-57D0-479E-B277-F760EB7D0233}"/>
              </a:ext>
            </a:extLst>
          </p:cNvPr>
          <p:cNvGraphicFramePr>
            <a:graphicFrameLocks noGrp="1"/>
          </p:cNvGraphicFramePr>
          <p:nvPr>
            <p:extLst>
              <p:ext uri="{D42A27DB-BD31-4B8C-83A1-F6EECF244321}">
                <p14:modId xmlns:p14="http://schemas.microsoft.com/office/powerpoint/2010/main" val="335176854"/>
              </p:ext>
            </p:extLst>
          </p:nvPr>
        </p:nvGraphicFramePr>
        <p:xfrm>
          <a:off x="816747" y="992046"/>
          <a:ext cx="10679836" cy="3446020"/>
        </p:xfrm>
        <a:graphic>
          <a:graphicData uri="http://schemas.openxmlformats.org/drawingml/2006/table">
            <a:tbl>
              <a:tblPr>
                <a:tableStyleId>{5C22544A-7EE6-4342-B048-85BDC9FD1C3A}</a:tableStyleId>
              </a:tblPr>
              <a:tblGrid>
                <a:gridCol w="1584794">
                  <a:extLst>
                    <a:ext uri="{9D8B030D-6E8A-4147-A177-3AD203B41FA5}">
                      <a16:colId xmlns:a16="http://schemas.microsoft.com/office/drawing/2014/main" val="460861914"/>
                    </a:ext>
                  </a:extLst>
                </a:gridCol>
                <a:gridCol w="9095042">
                  <a:extLst>
                    <a:ext uri="{9D8B030D-6E8A-4147-A177-3AD203B41FA5}">
                      <a16:colId xmlns:a16="http://schemas.microsoft.com/office/drawing/2014/main" val="1457954984"/>
                    </a:ext>
                  </a:extLst>
                </a:gridCol>
              </a:tblGrid>
              <a:tr h="0">
                <a:tc rowSpan="2">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基本薪酬</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基于本国薪酬方法，给驻外员工提供与其在国内从事相似职位相同的薪酬</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517102601"/>
                  </a:ext>
                </a:extLst>
              </a:tr>
              <a:tr h="431800">
                <a:tc vMerge="1">
                  <a:txBody>
                    <a:bodyPr/>
                    <a:lstStyle/>
                    <a:p>
                      <a:endParaRPr lang="zh-CN" altLang="en-US"/>
                    </a:p>
                  </a:txBody>
                  <a:tcPr/>
                </a:tc>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基于东道国的方法，指依据东道国的薪酬标准补偿驻外人员</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⑶基于总部的方法，指依据总部所使用的薪酬标准来补偿所有员工</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808896779"/>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激励薪酬</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）驻外津贴：鼓励员工接受在海外的工作而发放的激励薪酬。</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）困难补助：补偿驻外员工为海外工作所作出的牺牲。基本薪酬的</a:t>
                      </a:r>
                      <a:r>
                        <a:rPr lang="en-US" sz="1800" b="1" kern="100">
                          <a:solidFill>
                            <a:srgbClr val="002060"/>
                          </a:solidFill>
                          <a:effectLst/>
                          <a:latin typeface="黑体" panose="02010609060101010101" pitchFamily="49" charset="-122"/>
                          <a:ea typeface="黑体" panose="02010609060101010101" pitchFamily="49" charset="-122"/>
                        </a:rPr>
                        <a:t>10-25%</a:t>
                      </a:r>
                      <a:r>
                        <a:rPr lang="zh-CN" sz="1800" b="1" kern="100">
                          <a:solidFill>
                            <a:srgbClr val="002060"/>
                          </a:solidFill>
                          <a:effectLst/>
                          <a:latin typeface="黑体" panose="02010609060101010101" pitchFamily="49" charset="-122"/>
                          <a:ea typeface="黑体" panose="02010609060101010101" pitchFamily="49" charset="-122"/>
                        </a:rPr>
                        <a:t>，地区越困难，津贴越高。</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）流动津贴：对员工变换工作地点的奖励。通常是一次性的</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959837528"/>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福利</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标准福利</a:t>
                      </a:r>
                      <a:r>
                        <a:rPr lang="en-US" sz="1800" b="1" kern="100" dirty="0">
                          <a:solidFill>
                            <a:srgbClr val="002060"/>
                          </a:solidFill>
                          <a:effectLst/>
                          <a:latin typeface="黑体" panose="02010609060101010101" pitchFamily="49" charset="-122"/>
                          <a:ea typeface="黑体" panose="02010609060101010101" pitchFamily="49" charset="-122"/>
                        </a:rPr>
                        <a:t>+</a:t>
                      </a:r>
                      <a:r>
                        <a:rPr lang="zh-CN" sz="1800" b="1" kern="100" dirty="0">
                          <a:solidFill>
                            <a:srgbClr val="002060"/>
                          </a:solidFill>
                          <a:effectLst/>
                          <a:latin typeface="黑体" panose="02010609060101010101" pitchFamily="49" charset="-122"/>
                          <a:ea typeface="黑体" panose="02010609060101010101" pitchFamily="49" charset="-122"/>
                        </a:rPr>
                        <a:t>额外福利；标准福利包括保障计划和带薪休假；额外福利包括搬家补助、驻外人员子女教育津贴、探亲假、差旅补助、带薪休假和津贴。</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566781725"/>
                  </a:ext>
                </a:extLst>
              </a:tr>
            </a:tbl>
          </a:graphicData>
        </a:graphic>
      </p:graphicFrame>
    </p:spTree>
    <p:extLst>
      <p:ext uri="{BB962C8B-B14F-4D97-AF65-F5344CB8AC3E}">
        <p14:creationId xmlns:p14="http://schemas.microsoft.com/office/powerpoint/2010/main" val="107352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cstate="print"/>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5881F511-38F7-45BF-ABC7-1AD8D602C0FA}"/>
              </a:ext>
            </a:extLst>
          </p:cNvPr>
          <p:cNvSpPr/>
          <p:nvPr/>
        </p:nvSpPr>
        <p:spPr>
          <a:xfrm>
            <a:off x="979805" y="487359"/>
            <a:ext cx="2395207" cy="442878"/>
          </a:xfrm>
          <a:prstGeom prst="rect">
            <a:avLst/>
          </a:prstGeom>
        </p:spPr>
        <p:txBody>
          <a:bodyPr wrap="none">
            <a:spAutoFit/>
          </a:bodyPr>
          <a:lstStyle/>
          <a:p>
            <a:pPr>
              <a:lnSpc>
                <a:spcPct val="150000"/>
              </a:lnSpc>
            </a:pPr>
            <a:r>
              <a:rPr lang="en-US"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31.</a:t>
            </a:r>
            <a:r>
              <a:rPr lang="zh-CN" altLang="zh-CN" b="1" u="sng" kern="100" dirty="0">
                <a:solidFill>
                  <a:srgbClr val="993300"/>
                </a:solidFill>
                <a:latin typeface="黑体" panose="02010609060101010101" pitchFamily="49" charset="-122"/>
                <a:ea typeface="黑体" panose="02010609060101010101" pitchFamily="49" charset="-122"/>
                <a:cs typeface="Times New Roman" panose="02020603050405020304" pitchFamily="18" charset="0"/>
              </a:rPr>
              <a:t>专业技术人员薪酬</a:t>
            </a:r>
            <a:endParaRPr lang="zh-CN" alt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2437ED12-55DB-44DD-9918-115507F9D2F7}"/>
              </a:ext>
            </a:extLst>
          </p:cNvPr>
          <p:cNvGraphicFramePr>
            <a:graphicFrameLocks noGrp="1"/>
          </p:cNvGraphicFramePr>
          <p:nvPr>
            <p:extLst>
              <p:ext uri="{D42A27DB-BD31-4B8C-83A1-F6EECF244321}">
                <p14:modId xmlns:p14="http://schemas.microsoft.com/office/powerpoint/2010/main" val="1420066139"/>
              </p:ext>
            </p:extLst>
          </p:nvPr>
        </p:nvGraphicFramePr>
        <p:xfrm>
          <a:off x="798287" y="1012318"/>
          <a:ext cx="10769709" cy="3857500"/>
        </p:xfrm>
        <a:graphic>
          <a:graphicData uri="http://schemas.openxmlformats.org/drawingml/2006/table">
            <a:tbl>
              <a:tblPr>
                <a:tableStyleId>{5C22544A-7EE6-4342-B048-85BDC9FD1C3A}</a:tableStyleId>
              </a:tblPr>
              <a:tblGrid>
                <a:gridCol w="2211635">
                  <a:extLst>
                    <a:ext uri="{9D8B030D-6E8A-4147-A177-3AD203B41FA5}">
                      <a16:colId xmlns:a16="http://schemas.microsoft.com/office/drawing/2014/main" val="1572630297"/>
                    </a:ext>
                  </a:extLst>
                </a:gridCol>
                <a:gridCol w="8558074">
                  <a:extLst>
                    <a:ext uri="{9D8B030D-6E8A-4147-A177-3AD203B41FA5}">
                      <a16:colId xmlns:a16="http://schemas.microsoft.com/office/drawing/2014/main" val="188067762"/>
                    </a:ext>
                  </a:extLst>
                </a:gridCol>
              </a:tblGrid>
              <a:tr h="0">
                <a:tc rowSpan="2">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基本薪酬与加薪</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en-US" sz="1800" b="1" u="sng" kern="100">
                          <a:solidFill>
                            <a:srgbClr val="002060"/>
                          </a:solidFill>
                          <a:effectLst/>
                          <a:latin typeface="黑体" panose="02010609060101010101" pitchFamily="49" charset="-122"/>
                          <a:ea typeface="黑体" panose="02010609060101010101" pitchFamily="49" charset="-122"/>
                        </a:rPr>
                        <a:t>(1)</a:t>
                      </a:r>
                      <a:r>
                        <a:rPr lang="zh-CN" sz="1800" b="1" u="sng" kern="100">
                          <a:solidFill>
                            <a:srgbClr val="002060"/>
                          </a:solidFill>
                          <a:effectLst/>
                          <a:latin typeface="黑体" panose="02010609060101010101" pitchFamily="49" charset="-122"/>
                          <a:ea typeface="黑体" panose="02010609060101010101" pitchFamily="49" charset="-122"/>
                        </a:rPr>
                        <a:t>基本薪酬</a:t>
                      </a:r>
                      <a:r>
                        <a:rPr lang="zh-CN" sz="1800" b="1" kern="100">
                          <a:solidFill>
                            <a:srgbClr val="002060"/>
                          </a:solidFill>
                          <a:effectLst/>
                          <a:latin typeface="黑体" panose="02010609060101010101" pitchFamily="49" charset="-122"/>
                          <a:ea typeface="黑体" panose="02010609060101010101" pitchFamily="49" charset="-122"/>
                        </a:rPr>
                        <a:t>：取决于他们所掌握的专业知识与技术的广度与深度以及运用这些专业知识与技术的熟练程度，</a:t>
                      </a:r>
                      <a:r>
                        <a:rPr lang="zh-CN" sz="1800" b="1" u="sng" kern="100">
                          <a:solidFill>
                            <a:srgbClr val="002060"/>
                          </a:solidFill>
                          <a:effectLst/>
                          <a:latin typeface="黑体" panose="02010609060101010101" pitchFamily="49" charset="-122"/>
                          <a:ea typeface="黑体" panose="02010609060101010101" pitchFamily="49" charset="-122"/>
                        </a:rPr>
                        <a:t>而不是所从事岗位的重要性。</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3187015549"/>
                  </a:ext>
                </a:extLst>
              </a:tr>
              <a:tr h="431800">
                <a:tc vMerge="1">
                  <a:txBody>
                    <a:bodyPr/>
                    <a:lstStyle/>
                    <a:p>
                      <a:endParaRPr lang="zh-CN" altLang="en-US"/>
                    </a:p>
                  </a:txBody>
                  <a:tcPr/>
                </a:tc>
                <a:tc>
                  <a:txBody>
                    <a:bodyPr/>
                    <a:lstStyle/>
                    <a:p>
                      <a:pPr algn="l">
                        <a:lnSpc>
                          <a:spcPct val="150000"/>
                        </a:lnSpc>
                        <a:spcAft>
                          <a:spcPts val="0"/>
                        </a:spcAft>
                      </a:pPr>
                      <a:r>
                        <a:rPr lang="en-US" sz="1800" b="1" u="sng" kern="100" dirty="0">
                          <a:solidFill>
                            <a:srgbClr val="002060"/>
                          </a:solidFill>
                          <a:effectLst/>
                          <a:latin typeface="黑体" panose="02010609060101010101" pitchFamily="49" charset="-122"/>
                          <a:ea typeface="黑体" panose="02010609060101010101" pitchFamily="49" charset="-122"/>
                        </a:rPr>
                        <a:t>(2)</a:t>
                      </a:r>
                      <a:r>
                        <a:rPr lang="zh-CN" sz="1800" b="1" u="sng" kern="100" dirty="0">
                          <a:solidFill>
                            <a:srgbClr val="002060"/>
                          </a:solidFill>
                          <a:effectLst/>
                          <a:latin typeface="黑体" panose="02010609060101010101" pitchFamily="49" charset="-122"/>
                          <a:ea typeface="黑体" panose="02010609060101010101" pitchFamily="49" charset="-122"/>
                        </a:rPr>
                        <a:t>加薪：</a:t>
                      </a:r>
                      <a:r>
                        <a:rPr lang="zh-CN" sz="1800" b="1" kern="100" dirty="0">
                          <a:solidFill>
                            <a:srgbClr val="002060"/>
                          </a:solidFill>
                          <a:effectLst/>
                          <a:latin typeface="黑体" panose="02010609060101010101" pitchFamily="49" charset="-122"/>
                          <a:ea typeface="黑体" panose="02010609060101010101" pitchFamily="49" charset="-122"/>
                        </a:rPr>
                        <a:t>主要取决于他们的</a:t>
                      </a:r>
                      <a:r>
                        <a:rPr lang="zh-CN" sz="1800" b="1" u="sng" kern="100" dirty="0">
                          <a:solidFill>
                            <a:srgbClr val="002060"/>
                          </a:solidFill>
                          <a:effectLst/>
                          <a:latin typeface="黑体" panose="02010609060101010101" pitchFamily="49" charset="-122"/>
                          <a:ea typeface="黑体" panose="02010609060101010101" pitchFamily="49" charset="-122"/>
                        </a:rPr>
                        <a:t>专业知识和技能的积累程度</a:t>
                      </a:r>
                      <a:r>
                        <a:rPr lang="zh-CN" sz="1800" b="1" kern="100" dirty="0">
                          <a:solidFill>
                            <a:srgbClr val="002060"/>
                          </a:solidFill>
                          <a:effectLst/>
                          <a:latin typeface="黑体" panose="02010609060101010101" pitchFamily="49" charset="-122"/>
                          <a:ea typeface="黑体" panose="02010609060101010101" pitchFamily="49" charset="-122"/>
                        </a:rPr>
                        <a:t>以及运用这些专业知识和技能的熟练水平的提高。（主要途径）</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4238385417"/>
                  </a:ext>
                </a:extLst>
              </a:tr>
              <a:tr h="0">
                <a:tc>
                  <a:txBody>
                    <a:bodyPr/>
                    <a:lstStyle/>
                    <a:p>
                      <a:pPr algn="l">
                        <a:lnSpc>
                          <a:spcPct val="150000"/>
                        </a:lnSpc>
                        <a:spcAft>
                          <a:spcPts val="0"/>
                        </a:spcAft>
                      </a:pPr>
                      <a:r>
                        <a:rPr lang="en-US" sz="1800" b="1" kern="100" dirty="0">
                          <a:solidFill>
                            <a:srgbClr val="002060"/>
                          </a:solidFill>
                          <a:effectLst/>
                          <a:latin typeface="黑体" panose="02010609060101010101" pitchFamily="49" charset="-122"/>
                          <a:ea typeface="黑体" panose="02010609060101010101" pitchFamily="49" charset="-122"/>
                        </a:rPr>
                        <a:t>2.</a:t>
                      </a:r>
                      <a:r>
                        <a:rPr lang="zh-CN" sz="1800" b="1" kern="100" dirty="0">
                          <a:solidFill>
                            <a:srgbClr val="002060"/>
                          </a:solidFill>
                          <a:effectLst/>
                          <a:latin typeface="黑体" panose="02010609060101010101" pitchFamily="49" charset="-122"/>
                          <a:ea typeface="黑体" panose="02010609060101010101" pitchFamily="49" charset="-122"/>
                        </a:rPr>
                        <a:t>奖金</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1</a:t>
                      </a:r>
                      <a:r>
                        <a:rPr lang="zh-CN" sz="1800" b="1" kern="100">
                          <a:solidFill>
                            <a:srgbClr val="002060"/>
                          </a:solidFill>
                          <a:effectLst/>
                          <a:latin typeface="黑体" panose="02010609060101010101" pitchFamily="49" charset="-122"/>
                          <a:ea typeface="黑体" panose="02010609060101010101" pitchFamily="49" charset="-122"/>
                        </a:rPr>
                        <a:t>）专业技术人员通常会获得较高的基本薪酬，即使有一定的奖金发放，奖金所占的比重通常也比较小。</a:t>
                      </a:r>
                    </a:p>
                    <a:p>
                      <a:pPr algn="l">
                        <a:lnSpc>
                          <a:spcPct val="150000"/>
                        </a:lnSpc>
                        <a:spcAft>
                          <a:spcPts val="0"/>
                        </a:spcAft>
                      </a:pPr>
                      <a:r>
                        <a:rPr lang="zh-CN" sz="1800" b="1" kern="100">
                          <a:solidFill>
                            <a:srgbClr val="002060"/>
                          </a:solidFill>
                          <a:effectLst/>
                          <a:latin typeface="黑体" panose="02010609060101010101" pitchFamily="49" charset="-122"/>
                          <a:ea typeface="黑体" panose="02010609060101010101" pitchFamily="49" charset="-122"/>
                        </a:rPr>
                        <a:t>（</a:t>
                      </a:r>
                      <a:r>
                        <a:rPr lang="en-US" sz="1800" b="1" kern="100">
                          <a:solidFill>
                            <a:srgbClr val="002060"/>
                          </a:solidFill>
                          <a:effectLst/>
                          <a:latin typeface="黑体" panose="02010609060101010101" pitchFamily="49" charset="-122"/>
                          <a:ea typeface="黑体" panose="02010609060101010101" pitchFamily="49" charset="-122"/>
                        </a:rPr>
                        <a:t>2</a:t>
                      </a:r>
                      <a:r>
                        <a:rPr lang="zh-CN" sz="1800" b="1" kern="100">
                          <a:solidFill>
                            <a:srgbClr val="002060"/>
                          </a:solidFill>
                          <a:effectLst/>
                          <a:latin typeface="黑体" panose="02010609060101010101" pitchFamily="49" charset="-122"/>
                          <a:ea typeface="黑体" panose="02010609060101010101" pitchFamily="49" charset="-122"/>
                        </a:rPr>
                        <a:t>）一种可能的例外是对从事技术或产品研发的专业技术人员，企业往往会给予一定金额的一次性奖励，或者是让他们分享新产品上市后一段时期中所产生的利润。</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174707918"/>
                  </a:ext>
                </a:extLst>
              </a:tr>
              <a:tr h="0">
                <a:tc>
                  <a:txBody>
                    <a:bodyPr/>
                    <a:lstStyle/>
                    <a:p>
                      <a:pPr algn="l">
                        <a:lnSpc>
                          <a:spcPct val="150000"/>
                        </a:lnSpc>
                        <a:spcAft>
                          <a:spcPts val="0"/>
                        </a:spcAft>
                      </a:pPr>
                      <a:r>
                        <a:rPr lang="en-US" sz="1800" b="1" kern="100">
                          <a:solidFill>
                            <a:srgbClr val="002060"/>
                          </a:solidFill>
                          <a:effectLst/>
                          <a:latin typeface="黑体" panose="02010609060101010101" pitchFamily="49" charset="-122"/>
                          <a:ea typeface="黑体" panose="02010609060101010101" pitchFamily="49" charset="-122"/>
                        </a:rPr>
                        <a:t>3.</a:t>
                      </a:r>
                      <a:r>
                        <a:rPr lang="zh-CN" sz="1800" b="1" kern="100">
                          <a:solidFill>
                            <a:srgbClr val="002060"/>
                          </a:solidFill>
                          <a:effectLst/>
                          <a:latin typeface="黑体" panose="02010609060101010101" pitchFamily="49" charset="-122"/>
                          <a:ea typeface="黑体" panose="02010609060101010101" pitchFamily="49" charset="-122"/>
                        </a:rPr>
                        <a:t>福利与服务</a:t>
                      </a:r>
                      <a:endParaRPr lang="zh-CN" sz="1800" b="1" kern="10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tc>
                  <a:txBody>
                    <a:bodyPr/>
                    <a:lstStyle/>
                    <a:p>
                      <a:pPr algn="l">
                        <a:lnSpc>
                          <a:spcPct val="150000"/>
                        </a:lnSpc>
                        <a:spcAft>
                          <a:spcPts val="0"/>
                        </a:spcAft>
                      </a:pPr>
                      <a:r>
                        <a:rPr lang="zh-CN" sz="1800" b="1" kern="100" dirty="0">
                          <a:solidFill>
                            <a:srgbClr val="002060"/>
                          </a:solidFill>
                          <a:effectLst/>
                          <a:latin typeface="黑体" panose="02010609060101010101" pitchFamily="49" charset="-122"/>
                          <a:ea typeface="黑体" panose="02010609060101010101" pitchFamily="49" charset="-122"/>
                        </a:rPr>
                        <a:t>专业技术人员非常看重继续受教育和受培训的机会，企业为他们参加各种学术活动提供费用和时间上的便利。</a:t>
                      </a:r>
                      <a:endParaRPr lang="zh-CN" sz="1800" b="1" kern="100" dirty="0">
                        <a:solidFill>
                          <a:srgbClr val="00206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1858906936"/>
                  </a:ext>
                </a:extLst>
              </a:tr>
            </a:tbl>
          </a:graphicData>
        </a:graphic>
      </p:graphicFrame>
    </p:spTree>
    <p:extLst>
      <p:ext uri="{BB962C8B-B14F-4D97-AF65-F5344CB8AC3E}">
        <p14:creationId xmlns:p14="http://schemas.microsoft.com/office/powerpoint/2010/main" val="285836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5780</TotalTime>
  <Words>22377</Words>
  <Application>Microsoft Office PowerPoint</Application>
  <PresentationFormat>宽屏</PresentationFormat>
  <Paragraphs>1894</Paragraphs>
  <Slides>130</Slides>
  <Notes>130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130</vt:i4>
      </vt:variant>
    </vt:vector>
  </HeadingPairs>
  <TitlesOfParts>
    <vt:vector size="138" baseType="lpstr">
      <vt:lpstr>等线</vt:lpstr>
      <vt:lpstr>黑体</vt:lpstr>
      <vt:lpstr>华文新魏</vt:lpstr>
      <vt:lpstr>华文中宋</vt:lpstr>
      <vt:lpstr>Arial</vt:lpstr>
      <vt:lpstr>Calibri</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周 润芝</cp:lastModifiedBy>
  <cp:revision>169</cp:revision>
  <dcterms:created xsi:type="dcterms:W3CDTF">2017-05-13T03:05:00Z</dcterms:created>
  <dcterms:modified xsi:type="dcterms:W3CDTF">2023-08-30T10:10:29Z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