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7"/>
  </p:notesMasterIdLst>
  <p:sldIdLst>
    <p:sldId id="256" r:id="rId2"/>
    <p:sldId id="353" r:id="rId3"/>
    <p:sldId id="310" r:id="rId4"/>
    <p:sldId id="354" r:id="rId5"/>
    <p:sldId id="264" r:id="rId6"/>
    <p:sldId id="355" r:id="rId7"/>
    <p:sldId id="362" r:id="rId8"/>
    <p:sldId id="305" r:id="rId9"/>
    <p:sldId id="306" r:id="rId10"/>
    <p:sldId id="363" r:id="rId11"/>
    <p:sldId id="307" r:id="rId12"/>
    <p:sldId id="308" r:id="rId13"/>
    <p:sldId id="432" r:id="rId14"/>
    <p:sldId id="309" r:id="rId15"/>
    <p:sldId id="364" r:id="rId16"/>
    <p:sldId id="312" r:id="rId17"/>
    <p:sldId id="365" r:id="rId18"/>
    <p:sldId id="313" r:id="rId19"/>
    <p:sldId id="366" r:id="rId20"/>
    <p:sldId id="314" r:id="rId21"/>
    <p:sldId id="367" r:id="rId22"/>
    <p:sldId id="315" r:id="rId23"/>
    <p:sldId id="316" r:id="rId24"/>
    <p:sldId id="368" r:id="rId25"/>
    <p:sldId id="318" r:id="rId26"/>
    <p:sldId id="369" r:id="rId27"/>
    <p:sldId id="319" r:id="rId28"/>
    <p:sldId id="370" r:id="rId29"/>
    <p:sldId id="320" r:id="rId30"/>
    <p:sldId id="360" r:id="rId31"/>
    <p:sldId id="356" r:id="rId32"/>
    <p:sldId id="375" r:id="rId33"/>
    <p:sldId id="376" r:id="rId34"/>
    <p:sldId id="377" r:id="rId35"/>
    <p:sldId id="378" r:id="rId36"/>
    <p:sldId id="379" r:id="rId37"/>
    <p:sldId id="388" r:id="rId38"/>
    <p:sldId id="389" r:id="rId39"/>
    <p:sldId id="390" r:id="rId40"/>
    <p:sldId id="391" r:id="rId41"/>
    <p:sldId id="392" r:id="rId42"/>
    <p:sldId id="393" r:id="rId43"/>
    <p:sldId id="394" r:id="rId44"/>
    <p:sldId id="395" r:id="rId45"/>
    <p:sldId id="396" r:id="rId46"/>
    <p:sldId id="397" r:id="rId47"/>
    <p:sldId id="398" r:id="rId48"/>
    <p:sldId id="399" r:id="rId49"/>
    <p:sldId id="400" r:id="rId50"/>
    <p:sldId id="401" r:id="rId51"/>
    <p:sldId id="402" r:id="rId52"/>
    <p:sldId id="403" r:id="rId53"/>
    <p:sldId id="404" r:id="rId54"/>
    <p:sldId id="321" r:id="rId55"/>
    <p:sldId id="359" r:id="rId56"/>
    <p:sldId id="322" r:id="rId57"/>
    <p:sldId id="323" r:id="rId58"/>
    <p:sldId id="380" r:id="rId59"/>
    <p:sldId id="324" r:id="rId60"/>
    <p:sldId id="325" r:id="rId61"/>
    <p:sldId id="381" r:id="rId62"/>
    <p:sldId id="326" r:id="rId63"/>
    <p:sldId id="327" r:id="rId64"/>
    <p:sldId id="383" r:id="rId65"/>
    <p:sldId id="328" r:id="rId66"/>
    <p:sldId id="385" r:id="rId67"/>
    <p:sldId id="329" r:id="rId68"/>
    <p:sldId id="386" r:id="rId69"/>
    <p:sldId id="330" r:id="rId70"/>
    <p:sldId id="331" r:id="rId71"/>
    <p:sldId id="332" r:id="rId72"/>
    <p:sldId id="387" r:id="rId73"/>
    <p:sldId id="345" r:id="rId74"/>
    <p:sldId id="358" r:id="rId75"/>
    <p:sldId id="346" r:id="rId76"/>
    <p:sldId id="424" r:id="rId77"/>
    <p:sldId id="347" r:id="rId78"/>
    <p:sldId id="425" r:id="rId79"/>
    <p:sldId id="348" r:id="rId80"/>
    <p:sldId id="426" r:id="rId81"/>
    <p:sldId id="427" r:id="rId82"/>
    <p:sldId id="349" r:id="rId83"/>
    <p:sldId id="428" r:id="rId84"/>
    <p:sldId id="429" r:id="rId85"/>
    <p:sldId id="350" r:id="rId86"/>
    <p:sldId id="430" r:id="rId87"/>
    <p:sldId id="431" r:id="rId88"/>
    <p:sldId id="351" r:id="rId89"/>
    <p:sldId id="361" r:id="rId90"/>
    <p:sldId id="352" r:id="rId91"/>
    <p:sldId id="405" r:id="rId92"/>
    <p:sldId id="415" r:id="rId93"/>
    <p:sldId id="416" r:id="rId94"/>
    <p:sldId id="417" r:id="rId95"/>
    <p:sldId id="418" r:id="rId96"/>
    <p:sldId id="419" r:id="rId97"/>
    <p:sldId id="406" r:id="rId98"/>
    <p:sldId id="420" r:id="rId99"/>
    <p:sldId id="421" r:id="rId100"/>
    <p:sldId id="407" r:id="rId101"/>
    <p:sldId id="408" r:id="rId102"/>
    <p:sldId id="409" r:id="rId103"/>
    <p:sldId id="422" r:id="rId104"/>
    <p:sldId id="423" r:id="rId105"/>
    <p:sldId id="414" r:id="rId106"/>
  </p:sldIdLst>
  <p:sldSz cx="12192000" cy="6858000"/>
  <p:notesSz cx="6858000" cy="9144000"/>
  <p:custDataLst>
    <p:tags r:id="rId10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2">
          <p15:clr>
            <a:srgbClr val="A4A3A4"/>
          </p15:clr>
        </p15:guide>
        <p15:guide id="2" orient="horz" pos="818">
          <p15:clr>
            <a:srgbClr val="A4A3A4"/>
          </p15:clr>
        </p15:guide>
        <p15:guide id="3" orient="horz" pos="4065">
          <p15:clr>
            <a:srgbClr val="A4A3A4"/>
          </p15:clr>
        </p15:guide>
        <p15:guide id="4" pos="3840">
          <p15:clr>
            <a:srgbClr val="A4A3A4"/>
          </p15:clr>
        </p15:guide>
        <p15:guide id="5" pos="436">
          <p15:clr>
            <a:srgbClr val="A4A3A4"/>
          </p15:clr>
        </p15:guide>
        <p15:guide id="6" pos="72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2" autoAdjust="0"/>
    <p:restoredTop sz="94660"/>
  </p:normalViewPr>
  <p:slideViewPr>
    <p:cSldViewPr snapToGrid="0" showGuides="1">
      <p:cViewPr varScale="1">
        <p:scale>
          <a:sx n="62" d="100"/>
          <a:sy n="62" d="100"/>
        </p:scale>
        <p:origin x="608" y="52"/>
      </p:cViewPr>
      <p:guideLst>
        <p:guide orient="horz" pos="2432"/>
        <p:guide orient="horz" pos="818"/>
        <p:guide orient="horz" pos="4065"/>
        <p:guide pos="3840"/>
        <p:guide pos="436"/>
        <p:guide pos="7263"/>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5DA7-C378-4EA6-96C8-9729AD8A43DD}" type="datetimeFigureOut">
              <a:rPr lang="zh-CN" altLang="en-US" smtClean="0"/>
              <a:pPr/>
              <a:t>2023/9/9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398E3-16CD-4F8A-A268-FE366D8E738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a:t>
            </a:fld>
            <a:endParaRPr lang="zh-CN" altLang="en-US"/>
          </a:p>
        </p:txBody>
      </p:sp>
    </p:spTree>
    <p:extLst>
      <p:ext uri="{BB962C8B-B14F-4D97-AF65-F5344CB8AC3E}">
        <p14:creationId xmlns:p14="http://schemas.microsoft.com/office/powerpoint/2010/main" val="167218273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100</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101</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102</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103</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104</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105</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13</a:t>
            </a:fld>
            <a:endParaRPr lang="zh-CN" altLang="en-US"/>
          </a:p>
        </p:txBody>
      </p:sp>
    </p:spTree>
    <p:extLst>
      <p:ext uri="{BB962C8B-B14F-4D97-AF65-F5344CB8AC3E}">
        <p14:creationId xmlns:p14="http://schemas.microsoft.com/office/powerpoint/2010/main" val="132682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15</a:t>
            </a:fld>
            <a:endParaRPr lang="zh-CN" altLang="en-US"/>
          </a:p>
        </p:txBody>
      </p:sp>
    </p:spTree>
    <p:extLst>
      <p:ext uri="{BB962C8B-B14F-4D97-AF65-F5344CB8AC3E}">
        <p14:creationId xmlns:p14="http://schemas.microsoft.com/office/powerpoint/2010/main" val="3978402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16</a:t>
            </a:fld>
            <a:endParaRPr lang="zh-CN" altLang="en-US"/>
          </a:p>
        </p:txBody>
      </p:sp>
    </p:spTree>
    <p:extLst>
      <p:ext uri="{BB962C8B-B14F-4D97-AF65-F5344CB8AC3E}">
        <p14:creationId xmlns:p14="http://schemas.microsoft.com/office/powerpoint/2010/main" val="2325117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17</a:t>
            </a:fld>
            <a:endParaRPr lang="zh-CN" altLang="en-US"/>
          </a:p>
        </p:txBody>
      </p:sp>
    </p:spTree>
    <p:extLst>
      <p:ext uri="{BB962C8B-B14F-4D97-AF65-F5344CB8AC3E}">
        <p14:creationId xmlns:p14="http://schemas.microsoft.com/office/powerpoint/2010/main" val="299918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18</a:t>
            </a:fld>
            <a:endParaRPr lang="zh-CN" altLang="en-US"/>
          </a:p>
        </p:txBody>
      </p:sp>
    </p:spTree>
    <p:extLst>
      <p:ext uri="{BB962C8B-B14F-4D97-AF65-F5344CB8AC3E}">
        <p14:creationId xmlns:p14="http://schemas.microsoft.com/office/powerpoint/2010/main" val="1456093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19</a:t>
            </a:fld>
            <a:endParaRPr lang="zh-CN" altLang="en-US"/>
          </a:p>
        </p:txBody>
      </p:sp>
    </p:spTree>
    <p:extLst>
      <p:ext uri="{BB962C8B-B14F-4D97-AF65-F5344CB8AC3E}">
        <p14:creationId xmlns:p14="http://schemas.microsoft.com/office/powerpoint/2010/main" val="4136030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20</a:t>
            </a:fld>
            <a:endParaRPr lang="zh-CN" altLang="en-US"/>
          </a:p>
        </p:txBody>
      </p:sp>
    </p:spTree>
    <p:extLst>
      <p:ext uri="{BB962C8B-B14F-4D97-AF65-F5344CB8AC3E}">
        <p14:creationId xmlns:p14="http://schemas.microsoft.com/office/powerpoint/2010/main" val="256208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21</a:t>
            </a:fld>
            <a:endParaRPr lang="zh-CN" altLang="en-US"/>
          </a:p>
        </p:txBody>
      </p:sp>
    </p:spTree>
    <p:extLst>
      <p:ext uri="{BB962C8B-B14F-4D97-AF65-F5344CB8AC3E}">
        <p14:creationId xmlns:p14="http://schemas.microsoft.com/office/powerpoint/2010/main" val="1468288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22</a:t>
            </a:fld>
            <a:endParaRPr lang="zh-CN" altLang="en-US"/>
          </a:p>
        </p:txBody>
      </p:sp>
    </p:spTree>
    <p:extLst>
      <p:ext uri="{BB962C8B-B14F-4D97-AF65-F5344CB8AC3E}">
        <p14:creationId xmlns:p14="http://schemas.microsoft.com/office/powerpoint/2010/main" val="4155753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23</a:t>
            </a:fld>
            <a:endParaRPr lang="zh-CN" altLang="en-US"/>
          </a:p>
        </p:txBody>
      </p:sp>
    </p:spTree>
    <p:extLst>
      <p:ext uri="{BB962C8B-B14F-4D97-AF65-F5344CB8AC3E}">
        <p14:creationId xmlns:p14="http://schemas.microsoft.com/office/powerpoint/2010/main" val="4049152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24</a:t>
            </a:fld>
            <a:endParaRPr lang="zh-CN" altLang="en-US"/>
          </a:p>
        </p:txBody>
      </p:sp>
    </p:spTree>
    <p:extLst>
      <p:ext uri="{BB962C8B-B14F-4D97-AF65-F5344CB8AC3E}">
        <p14:creationId xmlns:p14="http://schemas.microsoft.com/office/powerpoint/2010/main" val="48041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25</a:t>
            </a:fld>
            <a:endParaRPr lang="zh-CN" altLang="en-US"/>
          </a:p>
        </p:txBody>
      </p:sp>
    </p:spTree>
    <p:extLst>
      <p:ext uri="{BB962C8B-B14F-4D97-AF65-F5344CB8AC3E}">
        <p14:creationId xmlns:p14="http://schemas.microsoft.com/office/powerpoint/2010/main" val="3739462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26</a:t>
            </a:fld>
            <a:endParaRPr lang="zh-CN" altLang="en-US"/>
          </a:p>
        </p:txBody>
      </p:sp>
    </p:spTree>
    <p:extLst>
      <p:ext uri="{BB962C8B-B14F-4D97-AF65-F5344CB8AC3E}">
        <p14:creationId xmlns:p14="http://schemas.microsoft.com/office/powerpoint/2010/main" val="2391074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27</a:t>
            </a:fld>
            <a:endParaRPr lang="zh-CN" altLang="en-US"/>
          </a:p>
        </p:txBody>
      </p:sp>
    </p:spTree>
    <p:extLst>
      <p:ext uri="{BB962C8B-B14F-4D97-AF65-F5344CB8AC3E}">
        <p14:creationId xmlns:p14="http://schemas.microsoft.com/office/powerpoint/2010/main" val="1080299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28</a:t>
            </a:fld>
            <a:endParaRPr lang="zh-CN" altLang="en-US"/>
          </a:p>
        </p:txBody>
      </p:sp>
    </p:spTree>
    <p:extLst>
      <p:ext uri="{BB962C8B-B14F-4D97-AF65-F5344CB8AC3E}">
        <p14:creationId xmlns:p14="http://schemas.microsoft.com/office/powerpoint/2010/main" val="2736443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29</a:t>
            </a:fld>
            <a:endParaRPr lang="zh-CN" altLang="en-US"/>
          </a:p>
        </p:txBody>
      </p:sp>
    </p:spTree>
    <p:extLst>
      <p:ext uri="{BB962C8B-B14F-4D97-AF65-F5344CB8AC3E}">
        <p14:creationId xmlns:p14="http://schemas.microsoft.com/office/powerpoint/2010/main" val="50056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a:t>
            </a:fld>
            <a:endParaRPr lang="zh-CN" altLang="en-US"/>
          </a:p>
        </p:txBody>
      </p:sp>
    </p:spTree>
    <p:extLst>
      <p:ext uri="{BB962C8B-B14F-4D97-AF65-F5344CB8AC3E}">
        <p14:creationId xmlns:p14="http://schemas.microsoft.com/office/powerpoint/2010/main" val="3725307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30</a:t>
            </a:fld>
            <a:endParaRPr lang="zh-CN" altLang="en-US"/>
          </a:p>
        </p:txBody>
      </p:sp>
    </p:spTree>
    <p:extLst>
      <p:ext uri="{BB962C8B-B14F-4D97-AF65-F5344CB8AC3E}">
        <p14:creationId xmlns:p14="http://schemas.microsoft.com/office/powerpoint/2010/main" val="7696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31</a:t>
            </a:fld>
            <a:endParaRPr lang="zh-CN" altLang="en-US"/>
          </a:p>
        </p:txBody>
      </p:sp>
    </p:spTree>
    <p:extLst>
      <p:ext uri="{BB962C8B-B14F-4D97-AF65-F5344CB8AC3E}">
        <p14:creationId xmlns:p14="http://schemas.microsoft.com/office/powerpoint/2010/main" val="1177794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32</a:t>
            </a:fld>
            <a:endParaRPr lang="zh-CN" altLang="en-US"/>
          </a:p>
        </p:txBody>
      </p:sp>
    </p:spTree>
    <p:extLst>
      <p:ext uri="{BB962C8B-B14F-4D97-AF65-F5344CB8AC3E}">
        <p14:creationId xmlns:p14="http://schemas.microsoft.com/office/powerpoint/2010/main" val="1786100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33</a:t>
            </a:fld>
            <a:endParaRPr lang="zh-CN" altLang="en-US"/>
          </a:p>
        </p:txBody>
      </p:sp>
    </p:spTree>
    <p:extLst>
      <p:ext uri="{BB962C8B-B14F-4D97-AF65-F5344CB8AC3E}">
        <p14:creationId xmlns:p14="http://schemas.microsoft.com/office/powerpoint/2010/main" val="1786100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34</a:t>
            </a:fld>
            <a:endParaRPr lang="zh-CN" altLang="en-US"/>
          </a:p>
        </p:txBody>
      </p:sp>
    </p:spTree>
    <p:extLst>
      <p:ext uri="{BB962C8B-B14F-4D97-AF65-F5344CB8AC3E}">
        <p14:creationId xmlns:p14="http://schemas.microsoft.com/office/powerpoint/2010/main" val="1786100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35</a:t>
            </a:fld>
            <a:endParaRPr lang="zh-CN" altLang="en-US"/>
          </a:p>
        </p:txBody>
      </p:sp>
    </p:spTree>
    <p:extLst>
      <p:ext uri="{BB962C8B-B14F-4D97-AF65-F5344CB8AC3E}">
        <p14:creationId xmlns:p14="http://schemas.microsoft.com/office/powerpoint/2010/main" val="1786100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36</a:t>
            </a:fld>
            <a:endParaRPr lang="zh-CN" altLang="en-US"/>
          </a:p>
        </p:txBody>
      </p:sp>
    </p:spTree>
    <p:extLst>
      <p:ext uri="{BB962C8B-B14F-4D97-AF65-F5344CB8AC3E}">
        <p14:creationId xmlns:p14="http://schemas.microsoft.com/office/powerpoint/2010/main" val="1786100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37</a:t>
            </a:fld>
            <a:endParaRPr lang="zh-CN" altLang="en-US"/>
          </a:p>
        </p:txBody>
      </p:sp>
    </p:spTree>
    <p:extLst>
      <p:ext uri="{BB962C8B-B14F-4D97-AF65-F5344CB8AC3E}">
        <p14:creationId xmlns:p14="http://schemas.microsoft.com/office/powerpoint/2010/main" val="17861002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38</a:t>
            </a:fld>
            <a:endParaRPr lang="zh-CN" altLang="en-US"/>
          </a:p>
        </p:txBody>
      </p:sp>
    </p:spTree>
    <p:extLst>
      <p:ext uri="{BB962C8B-B14F-4D97-AF65-F5344CB8AC3E}">
        <p14:creationId xmlns:p14="http://schemas.microsoft.com/office/powerpoint/2010/main" val="3557772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39</a:t>
            </a:fld>
            <a:endParaRPr lang="zh-CN" altLang="en-US"/>
          </a:p>
        </p:txBody>
      </p:sp>
    </p:spTree>
    <p:extLst>
      <p:ext uri="{BB962C8B-B14F-4D97-AF65-F5344CB8AC3E}">
        <p14:creationId xmlns:p14="http://schemas.microsoft.com/office/powerpoint/2010/main" val="3073637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a:t>
            </a:fld>
            <a:endParaRPr lang="zh-CN" altLang="en-US"/>
          </a:p>
        </p:txBody>
      </p:sp>
    </p:spTree>
    <p:extLst>
      <p:ext uri="{BB962C8B-B14F-4D97-AF65-F5344CB8AC3E}">
        <p14:creationId xmlns:p14="http://schemas.microsoft.com/office/powerpoint/2010/main" val="4038598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40</a:t>
            </a:fld>
            <a:endParaRPr lang="zh-CN" altLang="en-US"/>
          </a:p>
        </p:txBody>
      </p:sp>
    </p:spTree>
    <p:extLst>
      <p:ext uri="{BB962C8B-B14F-4D97-AF65-F5344CB8AC3E}">
        <p14:creationId xmlns:p14="http://schemas.microsoft.com/office/powerpoint/2010/main" val="8982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41</a:t>
            </a:fld>
            <a:endParaRPr lang="zh-CN" altLang="en-US"/>
          </a:p>
        </p:txBody>
      </p:sp>
    </p:spTree>
    <p:extLst>
      <p:ext uri="{BB962C8B-B14F-4D97-AF65-F5344CB8AC3E}">
        <p14:creationId xmlns:p14="http://schemas.microsoft.com/office/powerpoint/2010/main" val="474692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42</a:t>
            </a:fld>
            <a:endParaRPr lang="zh-CN" altLang="en-US"/>
          </a:p>
        </p:txBody>
      </p:sp>
    </p:spTree>
    <p:extLst>
      <p:ext uri="{BB962C8B-B14F-4D97-AF65-F5344CB8AC3E}">
        <p14:creationId xmlns:p14="http://schemas.microsoft.com/office/powerpoint/2010/main" val="8043156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43</a:t>
            </a:fld>
            <a:endParaRPr lang="zh-CN" altLang="en-US"/>
          </a:p>
        </p:txBody>
      </p:sp>
    </p:spTree>
    <p:extLst>
      <p:ext uri="{BB962C8B-B14F-4D97-AF65-F5344CB8AC3E}">
        <p14:creationId xmlns:p14="http://schemas.microsoft.com/office/powerpoint/2010/main" val="2239288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44</a:t>
            </a:fld>
            <a:endParaRPr lang="zh-CN" altLang="en-US"/>
          </a:p>
        </p:txBody>
      </p:sp>
    </p:spTree>
    <p:extLst>
      <p:ext uri="{BB962C8B-B14F-4D97-AF65-F5344CB8AC3E}">
        <p14:creationId xmlns:p14="http://schemas.microsoft.com/office/powerpoint/2010/main" val="3870115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45</a:t>
            </a:fld>
            <a:endParaRPr lang="zh-CN" altLang="en-US"/>
          </a:p>
        </p:txBody>
      </p:sp>
    </p:spTree>
    <p:extLst>
      <p:ext uri="{BB962C8B-B14F-4D97-AF65-F5344CB8AC3E}">
        <p14:creationId xmlns:p14="http://schemas.microsoft.com/office/powerpoint/2010/main" val="82350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46</a:t>
            </a:fld>
            <a:endParaRPr lang="zh-CN" altLang="en-US"/>
          </a:p>
        </p:txBody>
      </p:sp>
    </p:spTree>
    <p:extLst>
      <p:ext uri="{BB962C8B-B14F-4D97-AF65-F5344CB8AC3E}">
        <p14:creationId xmlns:p14="http://schemas.microsoft.com/office/powerpoint/2010/main" val="295375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47</a:t>
            </a:fld>
            <a:endParaRPr lang="zh-CN" altLang="en-US"/>
          </a:p>
        </p:txBody>
      </p:sp>
    </p:spTree>
    <p:extLst>
      <p:ext uri="{BB962C8B-B14F-4D97-AF65-F5344CB8AC3E}">
        <p14:creationId xmlns:p14="http://schemas.microsoft.com/office/powerpoint/2010/main" val="30654680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48</a:t>
            </a:fld>
            <a:endParaRPr lang="zh-CN" altLang="en-US"/>
          </a:p>
        </p:txBody>
      </p:sp>
    </p:spTree>
    <p:extLst>
      <p:ext uri="{BB962C8B-B14F-4D97-AF65-F5344CB8AC3E}">
        <p14:creationId xmlns:p14="http://schemas.microsoft.com/office/powerpoint/2010/main" val="39512319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49</a:t>
            </a:fld>
            <a:endParaRPr lang="zh-CN" altLang="en-US"/>
          </a:p>
        </p:txBody>
      </p:sp>
    </p:spTree>
    <p:extLst>
      <p:ext uri="{BB962C8B-B14F-4D97-AF65-F5344CB8AC3E}">
        <p14:creationId xmlns:p14="http://schemas.microsoft.com/office/powerpoint/2010/main" val="841701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50</a:t>
            </a:fld>
            <a:endParaRPr lang="zh-CN" altLang="en-US"/>
          </a:p>
        </p:txBody>
      </p:sp>
    </p:spTree>
    <p:extLst>
      <p:ext uri="{BB962C8B-B14F-4D97-AF65-F5344CB8AC3E}">
        <p14:creationId xmlns:p14="http://schemas.microsoft.com/office/powerpoint/2010/main" val="12646134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51</a:t>
            </a:fld>
            <a:endParaRPr lang="zh-CN" altLang="en-US"/>
          </a:p>
        </p:txBody>
      </p:sp>
    </p:spTree>
    <p:extLst>
      <p:ext uri="{BB962C8B-B14F-4D97-AF65-F5344CB8AC3E}">
        <p14:creationId xmlns:p14="http://schemas.microsoft.com/office/powerpoint/2010/main" val="19041531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52</a:t>
            </a:fld>
            <a:endParaRPr lang="zh-CN" altLang="en-US"/>
          </a:p>
        </p:txBody>
      </p:sp>
    </p:spTree>
    <p:extLst>
      <p:ext uri="{BB962C8B-B14F-4D97-AF65-F5344CB8AC3E}">
        <p14:creationId xmlns:p14="http://schemas.microsoft.com/office/powerpoint/2010/main" val="15786004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53</a:t>
            </a:fld>
            <a:endParaRPr lang="zh-CN" altLang="en-US"/>
          </a:p>
        </p:txBody>
      </p:sp>
    </p:spTree>
    <p:extLst>
      <p:ext uri="{BB962C8B-B14F-4D97-AF65-F5344CB8AC3E}">
        <p14:creationId xmlns:p14="http://schemas.microsoft.com/office/powerpoint/2010/main" val="5983734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54</a:t>
            </a:fld>
            <a:endParaRPr lang="zh-CN" altLang="en-US"/>
          </a:p>
        </p:txBody>
      </p:sp>
    </p:spTree>
    <p:extLst>
      <p:ext uri="{BB962C8B-B14F-4D97-AF65-F5344CB8AC3E}">
        <p14:creationId xmlns:p14="http://schemas.microsoft.com/office/powerpoint/2010/main" val="13555738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55</a:t>
            </a:fld>
            <a:endParaRPr lang="zh-CN" altLang="en-US"/>
          </a:p>
        </p:txBody>
      </p:sp>
    </p:spTree>
    <p:extLst>
      <p:ext uri="{BB962C8B-B14F-4D97-AF65-F5344CB8AC3E}">
        <p14:creationId xmlns:p14="http://schemas.microsoft.com/office/powerpoint/2010/main" val="11571664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56</a:t>
            </a:fld>
            <a:endParaRPr lang="zh-CN" altLang="en-US"/>
          </a:p>
        </p:txBody>
      </p:sp>
    </p:spTree>
    <p:extLst>
      <p:ext uri="{BB962C8B-B14F-4D97-AF65-F5344CB8AC3E}">
        <p14:creationId xmlns:p14="http://schemas.microsoft.com/office/powerpoint/2010/main" val="125409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57</a:t>
            </a:fld>
            <a:endParaRPr lang="zh-CN" altLang="en-US"/>
          </a:p>
        </p:txBody>
      </p:sp>
    </p:spTree>
    <p:extLst>
      <p:ext uri="{BB962C8B-B14F-4D97-AF65-F5344CB8AC3E}">
        <p14:creationId xmlns:p14="http://schemas.microsoft.com/office/powerpoint/2010/main" val="1893675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58</a:t>
            </a:fld>
            <a:endParaRPr lang="zh-CN" altLang="en-US"/>
          </a:p>
        </p:txBody>
      </p:sp>
    </p:spTree>
    <p:extLst>
      <p:ext uri="{BB962C8B-B14F-4D97-AF65-F5344CB8AC3E}">
        <p14:creationId xmlns:p14="http://schemas.microsoft.com/office/powerpoint/2010/main" val="7414072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59</a:t>
            </a:fld>
            <a:endParaRPr lang="zh-CN" altLang="en-US"/>
          </a:p>
        </p:txBody>
      </p:sp>
    </p:spTree>
    <p:extLst>
      <p:ext uri="{BB962C8B-B14F-4D97-AF65-F5344CB8AC3E}">
        <p14:creationId xmlns:p14="http://schemas.microsoft.com/office/powerpoint/2010/main" val="194301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a:t>
            </a:fld>
            <a:endParaRPr lang="zh-CN" altLang="en-US"/>
          </a:p>
        </p:txBody>
      </p:sp>
    </p:spTree>
    <p:extLst>
      <p:ext uri="{BB962C8B-B14F-4D97-AF65-F5344CB8AC3E}">
        <p14:creationId xmlns:p14="http://schemas.microsoft.com/office/powerpoint/2010/main" val="1618414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60</a:t>
            </a:fld>
            <a:endParaRPr lang="zh-CN" altLang="en-US"/>
          </a:p>
        </p:txBody>
      </p:sp>
    </p:spTree>
    <p:extLst>
      <p:ext uri="{BB962C8B-B14F-4D97-AF65-F5344CB8AC3E}">
        <p14:creationId xmlns:p14="http://schemas.microsoft.com/office/powerpoint/2010/main" val="29167591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61</a:t>
            </a:fld>
            <a:endParaRPr lang="zh-CN" altLang="en-US"/>
          </a:p>
        </p:txBody>
      </p:sp>
    </p:spTree>
    <p:extLst>
      <p:ext uri="{BB962C8B-B14F-4D97-AF65-F5344CB8AC3E}">
        <p14:creationId xmlns:p14="http://schemas.microsoft.com/office/powerpoint/2010/main" val="35034908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62</a:t>
            </a:fld>
            <a:endParaRPr lang="zh-CN" altLang="en-US"/>
          </a:p>
        </p:txBody>
      </p:sp>
    </p:spTree>
    <p:extLst>
      <p:ext uri="{BB962C8B-B14F-4D97-AF65-F5344CB8AC3E}">
        <p14:creationId xmlns:p14="http://schemas.microsoft.com/office/powerpoint/2010/main" val="9479149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63</a:t>
            </a:fld>
            <a:endParaRPr lang="zh-CN" altLang="en-US"/>
          </a:p>
        </p:txBody>
      </p:sp>
    </p:spTree>
    <p:extLst>
      <p:ext uri="{BB962C8B-B14F-4D97-AF65-F5344CB8AC3E}">
        <p14:creationId xmlns:p14="http://schemas.microsoft.com/office/powerpoint/2010/main" val="14121287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64</a:t>
            </a:fld>
            <a:endParaRPr lang="zh-CN" altLang="en-US"/>
          </a:p>
        </p:txBody>
      </p:sp>
    </p:spTree>
    <p:extLst>
      <p:ext uri="{BB962C8B-B14F-4D97-AF65-F5344CB8AC3E}">
        <p14:creationId xmlns:p14="http://schemas.microsoft.com/office/powerpoint/2010/main" val="2475625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65</a:t>
            </a:fld>
            <a:endParaRPr lang="zh-CN" altLang="en-US"/>
          </a:p>
        </p:txBody>
      </p:sp>
    </p:spTree>
    <p:extLst>
      <p:ext uri="{BB962C8B-B14F-4D97-AF65-F5344CB8AC3E}">
        <p14:creationId xmlns:p14="http://schemas.microsoft.com/office/powerpoint/2010/main" val="34541288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66</a:t>
            </a:fld>
            <a:endParaRPr lang="zh-CN" altLang="en-US"/>
          </a:p>
        </p:txBody>
      </p:sp>
    </p:spTree>
    <p:extLst>
      <p:ext uri="{BB962C8B-B14F-4D97-AF65-F5344CB8AC3E}">
        <p14:creationId xmlns:p14="http://schemas.microsoft.com/office/powerpoint/2010/main" val="8527271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67</a:t>
            </a:fld>
            <a:endParaRPr lang="zh-CN" altLang="en-US"/>
          </a:p>
        </p:txBody>
      </p:sp>
    </p:spTree>
    <p:extLst>
      <p:ext uri="{BB962C8B-B14F-4D97-AF65-F5344CB8AC3E}">
        <p14:creationId xmlns:p14="http://schemas.microsoft.com/office/powerpoint/2010/main" val="11379780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68</a:t>
            </a:fld>
            <a:endParaRPr lang="zh-CN" altLang="en-US"/>
          </a:p>
        </p:txBody>
      </p:sp>
    </p:spTree>
    <p:extLst>
      <p:ext uri="{BB962C8B-B14F-4D97-AF65-F5344CB8AC3E}">
        <p14:creationId xmlns:p14="http://schemas.microsoft.com/office/powerpoint/2010/main" val="9109140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69</a:t>
            </a:fld>
            <a:endParaRPr lang="zh-CN" altLang="en-US"/>
          </a:p>
        </p:txBody>
      </p:sp>
    </p:spTree>
    <p:extLst>
      <p:ext uri="{BB962C8B-B14F-4D97-AF65-F5344CB8AC3E}">
        <p14:creationId xmlns:p14="http://schemas.microsoft.com/office/powerpoint/2010/main" val="173595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a:t>
            </a:fld>
            <a:endParaRPr lang="zh-CN" altLang="en-US"/>
          </a:p>
        </p:txBody>
      </p:sp>
    </p:spTree>
    <p:extLst>
      <p:ext uri="{BB962C8B-B14F-4D97-AF65-F5344CB8AC3E}">
        <p14:creationId xmlns:p14="http://schemas.microsoft.com/office/powerpoint/2010/main" val="42440193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70</a:t>
            </a:fld>
            <a:endParaRPr lang="zh-CN" altLang="en-US"/>
          </a:p>
        </p:txBody>
      </p:sp>
    </p:spTree>
    <p:extLst>
      <p:ext uri="{BB962C8B-B14F-4D97-AF65-F5344CB8AC3E}">
        <p14:creationId xmlns:p14="http://schemas.microsoft.com/office/powerpoint/2010/main" val="42592632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71</a:t>
            </a:fld>
            <a:endParaRPr lang="zh-CN" altLang="en-US"/>
          </a:p>
        </p:txBody>
      </p:sp>
    </p:spTree>
    <p:extLst>
      <p:ext uri="{BB962C8B-B14F-4D97-AF65-F5344CB8AC3E}">
        <p14:creationId xmlns:p14="http://schemas.microsoft.com/office/powerpoint/2010/main" val="22971354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72</a:t>
            </a:fld>
            <a:endParaRPr lang="zh-CN" altLang="en-US"/>
          </a:p>
        </p:txBody>
      </p:sp>
    </p:spTree>
    <p:extLst>
      <p:ext uri="{BB962C8B-B14F-4D97-AF65-F5344CB8AC3E}">
        <p14:creationId xmlns:p14="http://schemas.microsoft.com/office/powerpoint/2010/main" val="23817990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73</a:t>
            </a:fld>
            <a:endParaRPr lang="zh-CN" altLang="en-US"/>
          </a:p>
        </p:txBody>
      </p:sp>
    </p:spTree>
    <p:extLst>
      <p:ext uri="{BB962C8B-B14F-4D97-AF65-F5344CB8AC3E}">
        <p14:creationId xmlns:p14="http://schemas.microsoft.com/office/powerpoint/2010/main" val="3174648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74</a:t>
            </a:fld>
            <a:endParaRPr lang="zh-CN" altLang="en-US"/>
          </a:p>
        </p:txBody>
      </p:sp>
    </p:spTree>
    <p:extLst>
      <p:ext uri="{BB962C8B-B14F-4D97-AF65-F5344CB8AC3E}">
        <p14:creationId xmlns:p14="http://schemas.microsoft.com/office/powerpoint/2010/main" val="17283273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75</a:t>
            </a:fld>
            <a:endParaRPr lang="zh-CN" altLang="en-US"/>
          </a:p>
        </p:txBody>
      </p:sp>
    </p:spTree>
    <p:extLst>
      <p:ext uri="{BB962C8B-B14F-4D97-AF65-F5344CB8AC3E}">
        <p14:creationId xmlns:p14="http://schemas.microsoft.com/office/powerpoint/2010/main" val="32071003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76</a:t>
            </a:fld>
            <a:endParaRPr lang="zh-CN" altLang="en-US"/>
          </a:p>
        </p:txBody>
      </p:sp>
    </p:spTree>
    <p:extLst>
      <p:ext uri="{BB962C8B-B14F-4D97-AF65-F5344CB8AC3E}">
        <p14:creationId xmlns:p14="http://schemas.microsoft.com/office/powerpoint/2010/main" val="32071003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77</a:t>
            </a:fld>
            <a:endParaRPr lang="zh-CN" altLang="en-US"/>
          </a:p>
        </p:txBody>
      </p:sp>
    </p:spTree>
    <p:extLst>
      <p:ext uri="{BB962C8B-B14F-4D97-AF65-F5344CB8AC3E}">
        <p14:creationId xmlns:p14="http://schemas.microsoft.com/office/powerpoint/2010/main" val="18161245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78</a:t>
            </a:fld>
            <a:endParaRPr lang="zh-CN" altLang="en-US"/>
          </a:p>
        </p:txBody>
      </p:sp>
    </p:spTree>
    <p:extLst>
      <p:ext uri="{BB962C8B-B14F-4D97-AF65-F5344CB8AC3E}">
        <p14:creationId xmlns:p14="http://schemas.microsoft.com/office/powerpoint/2010/main" val="18161245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79</a:t>
            </a:fld>
            <a:endParaRPr lang="zh-CN" altLang="en-US"/>
          </a:p>
        </p:txBody>
      </p:sp>
    </p:spTree>
    <p:extLst>
      <p:ext uri="{BB962C8B-B14F-4D97-AF65-F5344CB8AC3E}">
        <p14:creationId xmlns:p14="http://schemas.microsoft.com/office/powerpoint/2010/main" val="3508274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80</a:t>
            </a:fld>
            <a:endParaRPr lang="zh-CN" altLang="en-US"/>
          </a:p>
        </p:txBody>
      </p:sp>
    </p:spTree>
    <p:extLst>
      <p:ext uri="{BB962C8B-B14F-4D97-AF65-F5344CB8AC3E}">
        <p14:creationId xmlns:p14="http://schemas.microsoft.com/office/powerpoint/2010/main" val="18161245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81</a:t>
            </a:fld>
            <a:endParaRPr lang="zh-CN" altLang="en-US"/>
          </a:p>
        </p:txBody>
      </p:sp>
    </p:spTree>
    <p:extLst>
      <p:ext uri="{BB962C8B-B14F-4D97-AF65-F5344CB8AC3E}">
        <p14:creationId xmlns:p14="http://schemas.microsoft.com/office/powerpoint/2010/main" val="18161245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82</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83</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84</a:t>
            </a:fld>
            <a:endParaRPr lang="zh-CN" altLang="en-US"/>
          </a:p>
        </p:txBody>
      </p:sp>
    </p:spTree>
    <p:extLst>
      <p:ext uri="{BB962C8B-B14F-4D97-AF65-F5344CB8AC3E}">
        <p14:creationId xmlns:p14="http://schemas.microsoft.com/office/powerpoint/2010/main" val="18161245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85</a:t>
            </a:fld>
            <a:endParaRPr lang="zh-CN" altLang="en-US"/>
          </a:p>
        </p:txBody>
      </p:sp>
    </p:spTree>
    <p:extLst>
      <p:ext uri="{BB962C8B-B14F-4D97-AF65-F5344CB8AC3E}">
        <p14:creationId xmlns:p14="http://schemas.microsoft.com/office/powerpoint/2010/main" val="26599574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86</a:t>
            </a:fld>
            <a:endParaRPr lang="zh-CN" altLang="en-US"/>
          </a:p>
        </p:txBody>
      </p:sp>
    </p:spTree>
    <p:extLst>
      <p:ext uri="{BB962C8B-B14F-4D97-AF65-F5344CB8AC3E}">
        <p14:creationId xmlns:p14="http://schemas.microsoft.com/office/powerpoint/2010/main" val="26599574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87</a:t>
            </a:fld>
            <a:endParaRPr lang="zh-CN" altLang="en-US"/>
          </a:p>
        </p:txBody>
      </p:sp>
    </p:spTree>
    <p:extLst>
      <p:ext uri="{BB962C8B-B14F-4D97-AF65-F5344CB8AC3E}">
        <p14:creationId xmlns:p14="http://schemas.microsoft.com/office/powerpoint/2010/main" val="26599574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88</a:t>
            </a:fld>
            <a:endParaRPr lang="zh-CN" altLang="en-US"/>
          </a:p>
        </p:txBody>
      </p:sp>
    </p:spTree>
    <p:extLst>
      <p:ext uri="{BB962C8B-B14F-4D97-AF65-F5344CB8AC3E}">
        <p14:creationId xmlns:p14="http://schemas.microsoft.com/office/powerpoint/2010/main" val="40335069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89</a:t>
            </a:fld>
            <a:endParaRPr lang="zh-CN" altLang="en-US"/>
          </a:p>
        </p:txBody>
      </p:sp>
    </p:spTree>
    <p:extLst>
      <p:ext uri="{BB962C8B-B14F-4D97-AF65-F5344CB8AC3E}">
        <p14:creationId xmlns:p14="http://schemas.microsoft.com/office/powerpoint/2010/main" val="1788972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a:t>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90</a:t>
            </a:fld>
            <a:endParaRPr lang="zh-CN" altLang="en-US"/>
          </a:p>
        </p:txBody>
      </p:sp>
    </p:spTree>
    <p:extLst>
      <p:ext uri="{BB962C8B-B14F-4D97-AF65-F5344CB8AC3E}">
        <p14:creationId xmlns:p14="http://schemas.microsoft.com/office/powerpoint/2010/main" val="22305549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91</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92</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93</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94</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95</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96</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97</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98</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99</a:t>
            </a:fld>
            <a:endParaRPr lang="zh-CN" altLang="en-US"/>
          </a:p>
        </p:txBody>
      </p:sp>
    </p:spTree>
    <p:extLst>
      <p:ext uri="{BB962C8B-B14F-4D97-AF65-F5344CB8AC3E}">
        <p14:creationId xmlns:p14="http://schemas.microsoft.com/office/powerpoint/2010/main" val="10446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2023/9/9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95495" y="1716603"/>
            <a:ext cx="4262993" cy="4262992"/>
          </a:xfrm>
          <a:custGeom>
            <a:avLst/>
            <a:gdLst>
              <a:gd name="connsiteX0" fmla="*/ 2187077 w 4262993"/>
              <a:gd name="connsiteY0" fmla="*/ 0 h 4262992"/>
              <a:gd name="connsiteX1" fmla="*/ 2323431 w 4262993"/>
              <a:gd name="connsiteY1" fmla="*/ 56479 h 4262992"/>
              <a:gd name="connsiteX2" fmla="*/ 4206514 w 4262993"/>
              <a:gd name="connsiteY2" fmla="*/ 1939563 h 4262992"/>
              <a:gd name="connsiteX3" fmla="*/ 4206514 w 4262993"/>
              <a:gd name="connsiteY3" fmla="*/ 2212270 h 4262992"/>
              <a:gd name="connsiteX4" fmla="*/ 2212271 w 4262993"/>
              <a:gd name="connsiteY4" fmla="*/ 4206513 h 4262992"/>
              <a:gd name="connsiteX5" fmla="*/ 1939564 w 4262993"/>
              <a:gd name="connsiteY5" fmla="*/ 4206513 h 4262992"/>
              <a:gd name="connsiteX6" fmla="*/ 56480 w 4262993"/>
              <a:gd name="connsiteY6" fmla="*/ 2323430 h 4262992"/>
              <a:gd name="connsiteX7" fmla="*/ 56480 w 4262993"/>
              <a:gd name="connsiteY7" fmla="*/ 2050723 h 4262992"/>
              <a:gd name="connsiteX8" fmla="*/ 2050724 w 4262993"/>
              <a:gd name="connsiteY8" fmla="*/ 56479 h 4262992"/>
              <a:gd name="connsiteX9" fmla="*/ 2187077 w 4262993"/>
              <a:gd name="connsiteY9" fmla="*/ 0 h 42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993" h="4262992">
                <a:moveTo>
                  <a:pt x="2187077" y="0"/>
                </a:moveTo>
                <a:cubicBezTo>
                  <a:pt x="2236427" y="0"/>
                  <a:pt x="2285777" y="18826"/>
                  <a:pt x="2323431" y="56479"/>
                </a:cubicBezTo>
                <a:lnTo>
                  <a:pt x="4206514" y="1939563"/>
                </a:lnTo>
                <a:cubicBezTo>
                  <a:pt x="4281820" y="2014869"/>
                  <a:pt x="4281820" y="2136963"/>
                  <a:pt x="4206514" y="2212270"/>
                </a:cubicBezTo>
                <a:lnTo>
                  <a:pt x="2212271" y="4206513"/>
                </a:lnTo>
                <a:cubicBezTo>
                  <a:pt x="2136964" y="4281819"/>
                  <a:pt x="2014870" y="4281819"/>
                  <a:pt x="1939564" y="4206513"/>
                </a:cubicBezTo>
                <a:lnTo>
                  <a:pt x="56480" y="2323430"/>
                </a:lnTo>
                <a:cubicBezTo>
                  <a:pt x="-18826" y="2248123"/>
                  <a:pt x="-18826" y="2126029"/>
                  <a:pt x="56480" y="2050723"/>
                </a:cubicBezTo>
                <a:lnTo>
                  <a:pt x="2050724" y="56479"/>
                </a:lnTo>
                <a:cubicBezTo>
                  <a:pt x="2088377" y="18826"/>
                  <a:pt x="2137727" y="0"/>
                  <a:pt x="2187077"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349054" y="21308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5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5"/>
                </a:lnTo>
                <a:cubicBezTo>
                  <a:pt x="-8882" y="1060685"/>
                  <a:pt x="-8882" y="1003079"/>
                  <a:pt x="26648" y="967549"/>
                </a:cubicBezTo>
                <a:lnTo>
                  <a:pt x="967550" y="26647"/>
                </a:lnTo>
                <a:cubicBezTo>
                  <a:pt x="985315" y="8882"/>
                  <a:pt x="1008599" y="0"/>
                  <a:pt x="1031884"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739453" y="40104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6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6"/>
                </a:lnTo>
                <a:cubicBezTo>
                  <a:pt x="-8882" y="1060686"/>
                  <a:pt x="-8882" y="1003079"/>
                  <a:pt x="26648" y="967549"/>
                </a:cubicBezTo>
                <a:lnTo>
                  <a:pt x="967550" y="26647"/>
                </a:lnTo>
                <a:cubicBezTo>
                  <a:pt x="985315" y="8882"/>
                  <a:pt x="1008600" y="0"/>
                  <a:pt x="1031884"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3"/>
          </p:nvPr>
        </p:nvSpPr>
        <p:spPr>
          <a:xfrm>
            <a:off x="4315366" y="2034973"/>
            <a:ext cx="2093747" cy="1201420"/>
          </a:xfrm>
          <a:custGeom>
            <a:avLst/>
            <a:gdLst>
              <a:gd name="connsiteX0" fmla="*/ 115228 w 2093747"/>
              <a:gd name="connsiteY0" fmla="*/ 0 h 1201420"/>
              <a:gd name="connsiteX1" fmla="*/ 1978519 w 2093747"/>
              <a:gd name="connsiteY1" fmla="*/ 0 h 1201420"/>
              <a:gd name="connsiteX2" fmla="*/ 2093747 w 2093747"/>
              <a:gd name="connsiteY2" fmla="*/ 115228 h 1201420"/>
              <a:gd name="connsiteX3" fmla="*/ 2093747 w 2093747"/>
              <a:gd name="connsiteY3" fmla="*/ 1086192 h 1201420"/>
              <a:gd name="connsiteX4" fmla="*/ 1978519 w 2093747"/>
              <a:gd name="connsiteY4" fmla="*/ 1201420 h 1201420"/>
              <a:gd name="connsiteX5" fmla="*/ 115228 w 2093747"/>
              <a:gd name="connsiteY5" fmla="*/ 1201420 h 1201420"/>
              <a:gd name="connsiteX6" fmla="*/ 0 w 2093747"/>
              <a:gd name="connsiteY6" fmla="*/ 1086192 h 1201420"/>
              <a:gd name="connsiteX7" fmla="*/ 0 w 2093747"/>
              <a:gd name="connsiteY7" fmla="*/ 115228 h 1201420"/>
              <a:gd name="connsiteX8" fmla="*/ 115228 w 2093747"/>
              <a:gd name="connsiteY8" fmla="*/ 0 h 12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1201420">
                <a:moveTo>
                  <a:pt x="115228" y="0"/>
                </a:moveTo>
                <a:lnTo>
                  <a:pt x="1978519" y="0"/>
                </a:lnTo>
                <a:cubicBezTo>
                  <a:pt x="2042158" y="0"/>
                  <a:pt x="2093747" y="51589"/>
                  <a:pt x="2093747" y="115228"/>
                </a:cubicBezTo>
                <a:lnTo>
                  <a:pt x="2093747" y="1086192"/>
                </a:lnTo>
                <a:cubicBezTo>
                  <a:pt x="2093747" y="1149831"/>
                  <a:pt x="2042158" y="1201420"/>
                  <a:pt x="1978519" y="1201420"/>
                </a:cubicBezTo>
                <a:lnTo>
                  <a:pt x="115228" y="1201420"/>
                </a:lnTo>
                <a:cubicBezTo>
                  <a:pt x="51589" y="1201420"/>
                  <a:pt x="0" y="1149831"/>
                  <a:pt x="0" y="1086192"/>
                </a:cubicBezTo>
                <a:lnTo>
                  <a:pt x="0" y="115228"/>
                </a:lnTo>
                <a:cubicBezTo>
                  <a:pt x="0" y="51589"/>
                  <a:pt x="51589" y="0"/>
                  <a:pt x="115228" y="0"/>
                </a:cubicBez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315366" y="3368473"/>
            <a:ext cx="2093747" cy="2298700"/>
          </a:xfrm>
          <a:custGeom>
            <a:avLst/>
            <a:gdLst>
              <a:gd name="connsiteX0" fmla="*/ 107849 w 2093747"/>
              <a:gd name="connsiteY0" fmla="*/ 0 h 2298700"/>
              <a:gd name="connsiteX1" fmla="*/ 1985898 w 2093747"/>
              <a:gd name="connsiteY1" fmla="*/ 0 h 2298700"/>
              <a:gd name="connsiteX2" fmla="*/ 2093747 w 2093747"/>
              <a:gd name="connsiteY2" fmla="*/ 107849 h 2298700"/>
              <a:gd name="connsiteX3" fmla="*/ 2093747 w 2093747"/>
              <a:gd name="connsiteY3" fmla="*/ 2190851 h 2298700"/>
              <a:gd name="connsiteX4" fmla="*/ 1985898 w 2093747"/>
              <a:gd name="connsiteY4" fmla="*/ 2298700 h 2298700"/>
              <a:gd name="connsiteX5" fmla="*/ 107849 w 2093747"/>
              <a:gd name="connsiteY5" fmla="*/ 2298700 h 2298700"/>
              <a:gd name="connsiteX6" fmla="*/ 0 w 2093747"/>
              <a:gd name="connsiteY6" fmla="*/ 2190851 h 2298700"/>
              <a:gd name="connsiteX7" fmla="*/ 0 w 2093747"/>
              <a:gd name="connsiteY7" fmla="*/ 107849 h 2298700"/>
              <a:gd name="connsiteX8" fmla="*/ 107849 w 2093747"/>
              <a:gd name="connsiteY8"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2298700">
                <a:moveTo>
                  <a:pt x="107849" y="0"/>
                </a:moveTo>
                <a:lnTo>
                  <a:pt x="1985898" y="0"/>
                </a:lnTo>
                <a:cubicBezTo>
                  <a:pt x="2045461" y="0"/>
                  <a:pt x="2093747" y="48286"/>
                  <a:pt x="2093747" y="107849"/>
                </a:cubicBezTo>
                <a:lnTo>
                  <a:pt x="2093747" y="2190851"/>
                </a:lnTo>
                <a:cubicBezTo>
                  <a:pt x="2093747" y="2250414"/>
                  <a:pt x="2045461" y="2298700"/>
                  <a:pt x="1985898" y="2298700"/>
                </a:cubicBezTo>
                <a:lnTo>
                  <a:pt x="107849" y="2298700"/>
                </a:lnTo>
                <a:cubicBezTo>
                  <a:pt x="48286" y="2298700"/>
                  <a:pt x="0" y="2250414"/>
                  <a:pt x="0" y="2190851"/>
                </a:cubicBezTo>
                <a:lnTo>
                  <a:pt x="0" y="107849"/>
                </a:lnTo>
                <a:cubicBezTo>
                  <a:pt x="0" y="48286"/>
                  <a:pt x="48286" y="0"/>
                  <a:pt x="107849"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6596436" y="2034973"/>
            <a:ext cx="4773780" cy="3632200"/>
          </a:xfrm>
          <a:custGeom>
            <a:avLst/>
            <a:gdLst>
              <a:gd name="connsiteX0" fmla="*/ 187095 w 4773780"/>
              <a:gd name="connsiteY0" fmla="*/ 0 h 3632200"/>
              <a:gd name="connsiteX1" fmla="*/ 4586685 w 4773780"/>
              <a:gd name="connsiteY1" fmla="*/ 0 h 3632200"/>
              <a:gd name="connsiteX2" fmla="*/ 4773780 w 4773780"/>
              <a:gd name="connsiteY2" fmla="*/ 187095 h 3632200"/>
              <a:gd name="connsiteX3" fmla="*/ 4773780 w 4773780"/>
              <a:gd name="connsiteY3" fmla="*/ 3445105 h 3632200"/>
              <a:gd name="connsiteX4" fmla="*/ 4586685 w 4773780"/>
              <a:gd name="connsiteY4" fmla="*/ 3632200 h 3632200"/>
              <a:gd name="connsiteX5" fmla="*/ 187095 w 4773780"/>
              <a:gd name="connsiteY5" fmla="*/ 3632200 h 3632200"/>
              <a:gd name="connsiteX6" fmla="*/ 0 w 4773780"/>
              <a:gd name="connsiteY6" fmla="*/ 3445105 h 3632200"/>
              <a:gd name="connsiteX7" fmla="*/ 0 w 4773780"/>
              <a:gd name="connsiteY7" fmla="*/ 187095 h 3632200"/>
              <a:gd name="connsiteX8" fmla="*/ 187095 w 4773780"/>
              <a:gd name="connsiteY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80" h="3632200">
                <a:moveTo>
                  <a:pt x="187095" y="0"/>
                </a:moveTo>
                <a:lnTo>
                  <a:pt x="4586685" y="0"/>
                </a:lnTo>
                <a:cubicBezTo>
                  <a:pt x="4690015" y="0"/>
                  <a:pt x="4773780" y="83765"/>
                  <a:pt x="4773780" y="187095"/>
                </a:cubicBezTo>
                <a:lnTo>
                  <a:pt x="4773780" y="3445105"/>
                </a:lnTo>
                <a:cubicBezTo>
                  <a:pt x="4773780" y="3548435"/>
                  <a:pt x="4690015" y="3632200"/>
                  <a:pt x="4586685" y="3632200"/>
                </a:cubicBezTo>
                <a:lnTo>
                  <a:pt x="187095" y="3632200"/>
                </a:lnTo>
                <a:cubicBezTo>
                  <a:pt x="83765" y="3632200"/>
                  <a:pt x="0" y="3548435"/>
                  <a:pt x="0" y="3445105"/>
                </a:cubicBezTo>
                <a:lnTo>
                  <a:pt x="0" y="187095"/>
                </a:lnTo>
                <a:cubicBezTo>
                  <a:pt x="0" y="83765"/>
                  <a:pt x="83765" y="0"/>
                  <a:pt x="18709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2023/9/9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6" name="图片占位符 25"/>
          <p:cNvSpPr>
            <a:spLocks noGrp="1"/>
          </p:cNvSpPr>
          <p:nvPr>
            <p:ph type="pic" sz="quarter" idx="18"/>
          </p:nvPr>
        </p:nvSpPr>
        <p:spPr>
          <a:xfrm>
            <a:off x="9089489"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1" name="图片占位符 30"/>
          <p:cNvSpPr>
            <a:spLocks noGrp="1"/>
          </p:cNvSpPr>
          <p:nvPr>
            <p:ph type="pic" sz="quarter" idx="14"/>
          </p:nvPr>
        </p:nvSpPr>
        <p:spPr>
          <a:xfrm>
            <a:off x="1538935"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2" name="图片占位符 31"/>
          <p:cNvSpPr>
            <a:spLocks noGrp="1"/>
          </p:cNvSpPr>
          <p:nvPr>
            <p:ph type="pic" sz="quarter" idx="15"/>
          </p:nvPr>
        </p:nvSpPr>
        <p:spPr>
          <a:xfrm>
            <a:off x="3426574"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3" name="图片占位符 32"/>
          <p:cNvSpPr>
            <a:spLocks noGrp="1"/>
          </p:cNvSpPr>
          <p:nvPr>
            <p:ph type="pic" sz="quarter" idx="16"/>
          </p:nvPr>
        </p:nvSpPr>
        <p:spPr>
          <a:xfrm>
            <a:off x="5314212"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4" name="图片占位符 33"/>
          <p:cNvSpPr>
            <a:spLocks noGrp="1"/>
          </p:cNvSpPr>
          <p:nvPr>
            <p:ph type="pic" sz="quarter" idx="17"/>
          </p:nvPr>
        </p:nvSpPr>
        <p:spPr>
          <a:xfrm>
            <a:off x="7201851"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27" name="图片占位符 26"/>
          <p:cNvSpPr>
            <a:spLocks noGrp="1"/>
          </p:cNvSpPr>
          <p:nvPr>
            <p:ph type="pic" sz="quarter" idx="10"/>
          </p:nvPr>
        </p:nvSpPr>
        <p:spPr>
          <a:xfrm>
            <a:off x="2461837"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8" name="图片占位符 27"/>
          <p:cNvSpPr>
            <a:spLocks noGrp="1"/>
          </p:cNvSpPr>
          <p:nvPr>
            <p:ph type="pic" sz="quarter" idx="11"/>
          </p:nvPr>
        </p:nvSpPr>
        <p:spPr>
          <a:xfrm>
            <a:off x="4349476"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9" name="图片占位符 28"/>
          <p:cNvSpPr>
            <a:spLocks noGrp="1"/>
          </p:cNvSpPr>
          <p:nvPr>
            <p:ph type="pic" sz="quarter" idx="12"/>
          </p:nvPr>
        </p:nvSpPr>
        <p:spPr>
          <a:xfrm>
            <a:off x="6237114"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5" y="20398"/>
                  <a:pt x="746385" y="0"/>
                  <a:pt x="799855" y="0"/>
                </a:cubicBezTo>
                <a:close/>
              </a:path>
            </a:pathLst>
          </a:custGeom>
        </p:spPr>
        <p:txBody>
          <a:bodyPr wrap="square">
            <a:noAutofit/>
          </a:bodyPr>
          <a:lstStyle/>
          <a:p>
            <a:endParaRPr lang="zh-CN" altLang="en-US"/>
          </a:p>
        </p:txBody>
      </p:sp>
      <p:sp>
        <p:nvSpPr>
          <p:cNvPr id="30" name="图片占位符 29"/>
          <p:cNvSpPr>
            <a:spLocks noGrp="1"/>
          </p:cNvSpPr>
          <p:nvPr>
            <p:ph type="pic" sz="quarter" idx="13"/>
          </p:nvPr>
        </p:nvSpPr>
        <p:spPr>
          <a:xfrm>
            <a:off x="8124752"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4"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2023/9/9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
        <p:nvSpPr>
          <p:cNvPr id="7" name="矩形 6"/>
          <p:cNvSpPr/>
          <p:nvPr userDrawn="1"/>
        </p:nvSpPr>
        <p:spPr>
          <a:xfrm>
            <a:off x="8729683" y="6422330"/>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C28D3-987D-401E-95A8-72784AD93D33}" type="datetimeFigureOut">
              <a:rPr lang="zh-CN" altLang="en-US" smtClean="0"/>
              <a:pPr/>
              <a:t>2023/9/9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4A5A-5C6D-4E6F-81A3-06DF189A7A6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www.chinaacc.com/web/lc_sh_2"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4"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5" cstate="screen"/>
          <a:srcRect/>
          <a:stretch>
            <a:fillRect/>
          </a:stretch>
        </p:blipFill>
        <p:spPr/>
      </p:pic>
      <p:pic>
        <p:nvPicPr>
          <p:cNvPr id="21" name="图片占位符 20"/>
          <p:cNvPicPr>
            <a:picLocks noGrp="1" noChangeAspect="1"/>
          </p:cNvPicPr>
          <p:nvPr>
            <p:ph type="pic" sz="quarter" idx="10"/>
          </p:nvPr>
        </p:nvPicPr>
        <p:blipFill>
          <a:blip r:embed="rId6"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38" name="组合 37"/>
          <p:cNvGrpSpPr/>
          <p:nvPr/>
        </p:nvGrpSpPr>
        <p:grpSpPr>
          <a:xfrm>
            <a:off x="550545" y="2637155"/>
            <a:ext cx="2639060" cy="601980"/>
            <a:chOff x="602533" y="3311161"/>
            <a:chExt cx="1584325" cy="360000"/>
          </a:xfrm>
        </p:grpSpPr>
        <p:sp>
          <p:nvSpPr>
            <p:cNvPr id="30"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02533" y="3398136"/>
              <a:ext cx="1584325" cy="183418"/>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人力资源管理师</a:t>
              </a:r>
            </a:p>
          </p:txBody>
        </p:sp>
      </p:grpSp>
      <p:sp>
        <p:nvSpPr>
          <p:cNvPr id="34" name="文本框 33"/>
          <p:cNvSpPr txBox="1"/>
          <p:nvPr/>
        </p:nvSpPr>
        <p:spPr>
          <a:xfrm>
            <a:off x="1224915" y="4150995"/>
            <a:ext cx="716280" cy="306705"/>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b="0" dirty="0">
                <a:solidFill>
                  <a:schemeClr val="bg1"/>
                </a:solidFill>
              </a:rPr>
              <a:t>育说课</a:t>
            </a:r>
          </a:p>
        </p:txBody>
      </p:sp>
      <p:grpSp>
        <p:nvGrpSpPr>
          <p:cNvPr id="2" name="组合 1"/>
          <p:cNvGrpSpPr/>
          <p:nvPr/>
        </p:nvGrpSpPr>
        <p:grpSpPr>
          <a:xfrm>
            <a:off x="550545" y="3569335"/>
            <a:ext cx="2639060" cy="594360"/>
            <a:chOff x="602533" y="3311161"/>
            <a:chExt cx="1584325" cy="360000"/>
          </a:xfrm>
        </p:grpSpPr>
        <p:sp>
          <p:nvSpPr>
            <p:cNvPr id="3"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劳动关系协调师</a:t>
              </a:r>
            </a:p>
          </p:txBody>
        </p:sp>
      </p:grpSp>
      <p:grpSp>
        <p:nvGrpSpPr>
          <p:cNvPr id="5" name="组合 4"/>
          <p:cNvGrpSpPr/>
          <p:nvPr/>
        </p:nvGrpSpPr>
        <p:grpSpPr>
          <a:xfrm>
            <a:off x="550545" y="4448810"/>
            <a:ext cx="2639060" cy="594360"/>
            <a:chOff x="602533" y="3311161"/>
            <a:chExt cx="1584325" cy="360000"/>
          </a:xfrm>
        </p:grpSpPr>
        <p:sp>
          <p:nvSpPr>
            <p:cNvPr id="6"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中级经济师</a:t>
              </a:r>
            </a:p>
          </p:txBody>
        </p:sp>
      </p:grpSp>
      <p:pic>
        <p:nvPicPr>
          <p:cNvPr id="8" name="图片 7" descr="123456"/>
          <p:cNvPicPr>
            <a:picLocks noChangeAspect="1"/>
          </p:cNvPicPr>
          <p:nvPr/>
        </p:nvPicPr>
        <p:blipFill>
          <a:blip r:embed="rId7" cstate="print"/>
          <a:stretch>
            <a:fillRect/>
          </a:stretch>
        </p:blipFill>
        <p:spPr>
          <a:xfrm>
            <a:off x="460375" y="541020"/>
            <a:ext cx="974090" cy="974090"/>
          </a:xfrm>
          <a:prstGeom prst="rect">
            <a:avLst/>
          </a:prstGeom>
        </p:spPr>
      </p:pic>
      <p:grpSp>
        <p:nvGrpSpPr>
          <p:cNvPr id="9" name="组合 8"/>
          <p:cNvGrpSpPr/>
          <p:nvPr/>
        </p:nvGrpSpPr>
        <p:grpSpPr>
          <a:xfrm>
            <a:off x="550545" y="5372100"/>
            <a:ext cx="2639060" cy="594360"/>
            <a:chOff x="602533" y="3311161"/>
            <a:chExt cx="1584325" cy="360000"/>
          </a:xfrm>
        </p:grpSpPr>
        <p:sp>
          <p:nvSpPr>
            <p:cNvPr id="10"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学历提升</a:t>
              </a:r>
            </a:p>
          </p:txBody>
        </p:sp>
      </p:grpSp>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EB706DAD-9C43-4541-B7E7-FBE64BD9AA57}"/>
              </a:ext>
            </a:extLst>
          </p:cNvPr>
          <p:cNvSpPr/>
          <p:nvPr/>
        </p:nvSpPr>
        <p:spPr>
          <a:xfrm>
            <a:off x="593005" y="469582"/>
            <a:ext cx="3258905"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5.</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劳动合同解除概念和分类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EADE68A1-7590-45ED-A192-044E968E836B}"/>
              </a:ext>
            </a:extLst>
          </p:cNvPr>
          <p:cNvGraphicFramePr>
            <a:graphicFrameLocks noGrp="1"/>
          </p:cNvGraphicFramePr>
          <p:nvPr>
            <p:extLst>
              <p:ext uri="{D42A27DB-BD31-4B8C-83A1-F6EECF244321}">
                <p14:modId xmlns:p14="http://schemas.microsoft.com/office/powerpoint/2010/main" val="3839266998"/>
              </p:ext>
            </p:extLst>
          </p:nvPr>
        </p:nvGraphicFramePr>
        <p:xfrm>
          <a:off x="692149" y="992082"/>
          <a:ext cx="10837863" cy="1645920"/>
        </p:xfrm>
        <a:graphic>
          <a:graphicData uri="http://schemas.openxmlformats.org/drawingml/2006/table">
            <a:tbl>
              <a:tblPr>
                <a:tableStyleId>{5C22544A-7EE6-4342-B048-85BDC9FD1C3A}</a:tableStyleId>
              </a:tblPr>
              <a:tblGrid>
                <a:gridCol w="1869665">
                  <a:extLst>
                    <a:ext uri="{9D8B030D-6E8A-4147-A177-3AD203B41FA5}">
                      <a16:colId xmlns:a16="http://schemas.microsoft.com/office/drawing/2014/main" val="774017927"/>
                    </a:ext>
                  </a:extLst>
                </a:gridCol>
                <a:gridCol w="8968198">
                  <a:extLst>
                    <a:ext uri="{9D8B030D-6E8A-4147-A177-3AD203B41FA5}">
                      <a16:colId xmlns:a16="http://schemas.microsoft.com/office/drawing/2014/main" val="3539607204"/>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概念</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a:solidFill>
                            <a:srgbClr val="002060"/>
                          </a:solidFill>
                          <a:effectLst/>
                          <a:latin typeface="黑体" panose="02010609060101010101" pitchFamily="49" charset="-122"/>
                          <a:ea typeface="黑体" panose="02010609060101010101" pitchFamily="49" charset="-122"/>
                        </a:rPr>
                        <a:t>劳动合同解除是指劳动合同</a:t>
                      </a:r>
                      <a:r>
                        <a:rPr lang="zh-CN" sz="1800" b="1" u="sng" kern="0">
                          <a:solidFill>
                            <a:srgbClr val="002060"/>
                          </a:solidFill>
                          <a:effectLst/>
                          <a:latin typeface="黑体" panose="02010609060101010101" pitchFamily="49" charset="-122"/>
                          <a:ea typeface="黑体" panose="02010609060101010101" pitchFamily="49" charset="-122"/>
                        </a:rPr>
                        <a:t>签订以后，没有履行完毕之前</a:t>
                      </a:r>
                      <a:r>
                        <a:rPr lang="zh-CN" sz="1800" b="1" kern="0">
                          <a:solidFill>
                            <a:srgbClr val="002060"/>
                          </a:solidFill>
                          <a:effectLst/>
                          <a:latin typeface="黑体" panose="02010609060101010101" pitchFamily="49" charset="-122"/>
                          <a:ea typeface="黑体" panose="02010609060101010101" pitchFamily="49" charset="-122"/>
                        </a:rPr>
                        <a:t>，由于某种因素导致双方提前终止合同效力的法律行为。</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74175669"/>
                  </a:ext>
                </a:extLst>
              </a:tr>
              <a:tr h="0">
                <a:tc rowSpan="2">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分类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）协商解除：是指合同双方当事人因某种原因，在</a:t>
                      </a:r>
                      <a:r>
                        <a:rPr lang="zh-CN" sz="1800" b="1" u="sng" kern="0" dirty="0">
                          <a:solidFill>
                            <a:srgbClr val="002060"/>
                          </a:solidFill>
                          <a:effectLst/>
                          <a:latin typeface="黑体" panose="02010609060101010101" pitchFamily="49" charset="-122"/>
                          <a:ea typeface="黑体" panose="02010609060101010101" pitchFamily="49" charset="-122"/>
                        </a:rPr>
                        <a:t>完全自愿的情况下，互相协商，在彼此达成一致的基础上提前</a:t>
                      </a:r>
                      <a:r>
                        <a:rPr lang="zh-CN" sz="1800" b="1" kern="0" dirty="0">
                          <a:solidFill>
                            <a:srgbClr val="002060"/>
                          </a:solidFill>
                          <a:effectLst/>
                          <a:latin typeface="黑体" panose="02010609060101010101" pitchFamily="49" charset="-122"/>
                          <a:ea typeface="黑体" panose="02010609060101010101" pitchFamily="49" charset="-122"/>
                        </a:rPr>
                        <a:t>解除劳动合同的情形。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12751654"/>
                  </a:ext>
                </a:extLst>
              </a:tr>
              <a:tr h="0">
                <a:tc vMerge="1">
                  <a:txBody>
                    <a:bodyPr/>
                    <a:lstStyle/>
                    <a:p>
                      <a:endParaRPr lang="zh-CN" altLang="en-US"/>
                    </a:p>
                  </a:txBody>
                  <a:tcPr/>
                </a:tc>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）法定解除：是指出现了法律法规规定的可以解除劳动合同的情况时，</a:t>
                      </a:r>
                      <a:r>
                        <a:rPr lang="zh-CN" sz="1800" b="1" u="sng" kern="0" dirty="0">
                          <a:solidFill>
                            <a:srgbClr val="002060"/>
                          </a:solidFill>
                          <a:effectLst/>
                          <a:latin typeface="黑体" panose="02010609060101010101" pitchFamily="49" charset="-122"/>
                          <a:ea typeface="黑体" panose="02010609060101010101" pitchFamily="49" charset="-122"/>
                        </a:rPr>
                        <a:t>不需双方当事人一致同意</a:t>
                      </a:r>
                      <a:r>
                        <a:rPr lang="zh-CN" sz="1800" b="1" kern="0" dirty="0">
                          <a:solidFill>
                            <a:srgbClr val="002060"/>
                          </a:solidFill>
                          <a:effectLst/>
                          <a:latin typeface="黑体" panose="02010609060101010101" pitchFamily="49" charset="-122"/>
                          <a:ea typeface="黑体" panose="02010609060101010101" pitchFamily="49" charset="-122"/>
                        </a:rPr>
                        <a:t>，劳动合词可以被单方解除的情形。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69675184"/>
                  </a:ext>
                </a:extLst>
              </a:tr>
            </a:tbl>
          </a:graphicData>
        </a:graphic>
      </p:graphicFrame>
      <p:sp>
        <p:nvSpPr>
          <p:cNvPr id="15" name="矩形 14">
            <a:extLst>
              <a:ext uri="{FF2B5EF4-FFF2-40B4-BE49-F238E27FC236}">
                <a16:creationId xmlns:a16="http://schemas.microsoft.com/office/drawing/2014/main" id="{241ECFA5-17DC-4FA6-B906-2EBBEDE86149}"/>
              </a:ext>
            </a:extLst>
          </p:cNvPr>
          <p:cNvSpPr/>
          <p:nvPr/>
        </p:nvSpPr>
        <p:spPr>
          <a:xfrm>
            <a:off x="593005" y="2717624"/>
            <a:ext cx="2970365" cy="460382"/>
          </a:xfrm>
          <a:prstGeom prst="rect">
            <a:avLst/>
          </a:prstGeom>
        </p:spPr>
        <p:txBody>
          <a:bodyPr wrap="none">
            <a:spAutoFit/>
          </a:bodyPr>
          <a:lstStyle/>
          <a:p>
            <a:pPr indent="280670">
              <a:lnSpc>
                <a:spcPct val="150000"/>
              </a:lnSpc>
            </a:pPr>
            <a:r>
              <a:rPr lang="en-US" altLang="zh-CN" b="1" u="sng" kern="100" dirty="0">
                <a:solidFill>
                  <a:srgbClr val="800000"/>
                </a:solidFill>
                <a:latin typeface="Calibri" panose="020F0502020204030204" pitchFamily="34" charset="0"/>
                <a:ea typeface="宋体" panose="02010600030101010101" pitchFamily="2" charset="-122"/>
                <a:cs typeface="宋体" panose="02010600030101010101" pitchFamily="2" charset="-122"/>
              </a:rPr>
              <a:t>6.</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协商一致解除劳动合同</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id="{C122ABE9-90C4-48E9-905D-6F1871A8949D}"/>
              </a:ext>
            </a:extLst>
          </p:cNvPr>
          <p:cNvGraphicFramePr>
            <a:graphicFrameLocks noGrp="1"/>
          </p:cNvGraphicFramePr>
          <p:nvPr>
            <p:extLst>
              <p:ext uri="{D42A27DB-BD31-4B8C-83A1-F6EECF244321}">
                <p14:modId xmlns:p14="http://schemas.microsoft.com/office/powerpoint/2010/main" val="2651844955"/>
              </p:ext>
            </p:extLst>
          </p:nvPr>
        </p:nvGraphicFramePr>
        <p:xfrm>
          <a:off x="692151" y="3405153"/>
          <a:ext cx="10837862" cy="27432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2544466526"/>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用人单位与劳动者协商一致，可以解除劳动合同。</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209857842"/>
                  </a:ext>
                </a:extLst>
              </a:tr>
            </a:tbl>
          </a:graphicData>
        </a:graphic>
      </p:graphicFrame>
    </p:spTree>
    <p:extLst>
      <p:ext uri="{BB962C8B-B14F-4D97-AF65-F5344CB8AC3E}">
        <p14:creationId xmlns:p14="http://schemas.microsoft.com/office/powerpoint/2010/main" val="4180592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F9023A3-66EC-4825-9B68-8CFA91F433BE}"/>
              </a:ext>
            </a:extLst>
          </p:cNvPr>
          <p:cNvSpPr/>
          <p:nvPr/>
        </p:nvSpPr>
        <p:spPr>
          <a:xfrm>
            <a:off x="958698" y="590781"/>
            <a:ext cx="2162772" cy="369332"/>
          </a:xfrm>
          <a:prstGeom prst="rect">
            <a:avLst/>
          </a:prstGeom>
        </p:spPr>
        <p:txBody>
          <a:bodyPr wrap="none">
            <a:spAutoFit/>
          </a:bodyPr>
          <a:lstStyle/>
          <a:p>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第三节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管理使用</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id="{D34649EA-7834-4780-8DFC-998671C40883}"/>
              </a:ext>
            </a:extLst>
          </p:cNvPr>
          <p:cNvSpPr/>
          <p:nvPr/>
        </p:nvSpPr>
        <p:spPr>
          <a:xfrm>
            <a:off x="1021799" y="1013882"/>
            <a:ext cx="1580882"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公务员管理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1557867"/>
          <a:ext cx="10128950" cy="1551115"/>
        </p:xfrm>
        <a:graphic>
          <a:graphicData uri="http://schemas.openxmlformats.org/drawingml/2006/table">
            <a:tbl>
              <a:tblPr>
                <a:tableStyleId>{5C22544A-7EE6-4342-B048-85BDC9FD1C3A}</a:tableStyleId>
              </a:tblPr>
              <a:tblGrid>
                <a:gridCol w="10128950">
                  <a:extLst>
                    <a:ext uri="{9D8B030D-6E8A-4147-A177-3AD203B41FA5}">
                      <a16:colId xmlns:a16="http://schemas.microsoft.com/office/drawing/2014/main" val="369757999"/>
                    </a:ext>
                  </a:extLst>
                </a:gridCol>
              </a:tblGrid>
              <a:tr h="0">
                <a:tc>
                  <a:txBody>
                    <a:bodyPr/>
                    <a:lstStyle/>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（一）录用（录用原则、录用程序、录用计划、招考公告、资格条件）</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zh-CN" altLang="en-US" sz="1800" b="1" kern="0" dirty="0">
                          <a:solidFill>
                            <a:srgbClr val="002060"/>
                          </a:solidFill>
                          <a:effectLst/>
                          <a:latin typeface="黑体" panose="02010609060101010101" pitchFamily="49" charset="-122"/>
                          <a:ea typeface="黑体" panose="02010609060101010101" pitchFamily="49" charset="-122"/>
                        </a:rPr>
                        <a:t>（二）考核（考核方式、平时考核、定期考核）</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zh-CN" altLang="en-US" sz="1800" b="1" kern="100" dirty="0">
                          <a:solidFill>
                            <a:srgbClr val="002060"/>
                          </a:solidFill>
                          <a:effectLst/>
                          <a:latin typeface="黑体" panose="02010609060101010101" pitchFamily="49" charset="-122"/>
                          <a:ea typeface="黑体" panose="02010609060101010101" pitchFamily="49" charset="-122"/>
                        </a:rPr>
                        <a:t>（三）职务与职级的任免和升降</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zh-CN" altLang="en-US" sz="1800" b="1" kern="100" dirty="0">
                          <a:solidFill>
                            <a:srgbClr val="002060"/>
                          </a:solidFill>
                          <a:effectLst/>
                          <a:latin typeface="黑体" panose="02010609060101010101" pitchFamily="49" charset="-122"/>
                          <a:ea typeface="黑体" panose="02010609060101010101" pitchFamily="49" charset="-122"/>
                        </a:rPr>
                        <a:t>（四）处分</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（种类、内容、期间）</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F9023A3-66EC-4825-9B68-8CFA91F433BE}"/>
              </a:ext>
            </a:extLst>
          </p:cNvPr>
          <p:cNvSpPr/>
          <p:nvPr/>
        </p:nvSpPr>
        <p:spPr>
          <a:xfrm>
            <a:off x="958698" y="590781"/>
            <a:ext cx="2162772" cy="369332"/>
          </a:xfrm>
          <a:prstGeom prst="rect">
            <a:avLst/>
          </a:prstGeom>
        </p:spPr>
        <p:txBody>
          <a:bodyPr wrap="none">
            <a:spAutoFit/>
          </a:bodyPr>
          <a:lstStyle/>
          <a:p>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a:t>
            </a:r>
            <a:r>
              <a:rPr lang="zh-CN" altLang="en-US"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四</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教育培训</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id="{D34649EA-7834-4780-8DFC-998671C40883}"/>
              </a:ext>
            </a:extLst>
          </p:cNvPr>
          <p:cNvSpPr/>
          <p:nvPr/>
        </p:nvSpPr>
        <p:spPr>
          <a:xfrm>
            <a:off x="990250" y="1013882"/>
            <a:ext cx="1813317"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职业技能培训</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1" y="1298576"/>
          <a:ext cx="5149849" cy="2562224"/>
        </p:xfrm>
        <a:graphic>
          <a:graphicData uri="http://schemas.openxmlformats.org/drawingml/2006/table">
            <a:tbl>
              <a:tblPr>
                <a:tableStyleId>{5C22544A-7EE6-4342-B048-85BDC9FD1C3A}</a:tableStyleId>
              </a:tblPr>
              <a:tblGrid>
                <a:gridCol w="5149849">
                  <a:extLst>
                    <a:ext uri="{9D8B030D-6E8A-4147-A177-3AD203B41FA5}">
                      <a16:colId xmlns:a16="http://schemas.microsoft.com/office/drawing/2014/main" val="369757999"/>
                    </a:ext>
                  </a:extLst>
                </a:gridCol>
              </a:tblGrid>
              <a:tr h="2562224">
                <a:tc>
                  <a:txBody>
                    <a:bodyPr/>
                    <a:lstStyle/>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rPr>
                        <a:t>就业技能培训</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cs typeface="+mn-cs"/>
                        </a:rPr>
                        <a:t>企业职工岗位技能提升培训</a:t>
                      </a:r>
                      <a:endParaRPr lang="en-US" altLang="zh-CN" sz="1800" b="1" kern="0" dirty="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cs typeface="+mn-cs"/>
                        </a:rPr>
                        <a:t>高技能人才培训</a:t>
                      </a:r>
                      <a:endParaRPr lang="en-US" altLang="zh-CN" sz="1800" b="1" kern="0" dirty="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cs typeface="+mn-cs"/>
                        </a:rPr>
                        <a:t>创业创新培训</a:t>
                      </a:r>
                      <a:endParaRPr lang="en-US"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455247"/>
                  </a:ext>
                </a:extLst>
              </a:tr>
            </a:tbl>
          </a:graphicData>
        </a:graphic>
      </p:graphicFrame>
      <p:graphicFrame>
        <p:nvGraphicFramePr>
          <p:cNvPr id="15" name="表格 14">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095999" y="1298575"/>
          <a:ext cx="5434013" cy="2562225"/>
        </p:xfrm>
        <a:graphic>
          <a:graphicData uri="http://schemas.openxmlformats.org/drawingml/2006/table">
            <a:tbl>
              <a:tblPr>
                <a:tableStyleId>{5C22544A-7EE6-4342-B048-85BDC9FD1C3A}</a:tableStyleId>
              </a:tblPr>
              <a:tblGrid>
                <a:gridCol w="5434013">
                  <a:extLst>
                    <a:ext uri="{9D8B030D-6E8A-4147-A177-3AD203B41FA5}">
                      <a16:colId xmlns:a16="http://schemas.microsoft.com/office/drawing/2014/main" val="369757999"/>
                    </a:ext>
                  </a:extLst>
                </a:gridCol>
              </a:tblGrid>
              <a:tr h="2562225">
                <a:tc>
                  <a:txBody>
                    <a:bodyPr/>
                    <a:lstStyle/>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rPr>
                        <a:t>总体要求（对象、原则、机制、体制）</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cs typeface="+mn-cs"/>
                        </a:rPr>
                        <a:t>继续教育内容（公需科目、专业科目）</a:t>
                      </a:r>
                      <a:endParaRPr lang="en-US" altLang="zh-CN" sz="1800" b="1" kern="0" dirty="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cs typeface="+mn-cs"/>
                        </a:rPr>
                        <a:t>继续教育方式（</a:t>
                      </a:r>
                      <a:r>
                        <a:rPr lang="en-US" altLang="zh-CN" sz="1800" b="1" kern="0" dirty="0">
                          <a:solidFill>
                            <a:srgbClr val="002060"/>
                          </a:solidFill>
                          <a:effectLst/>
                          <a:latin typeface="黑体" panose="02010609060101010101" pitchFamily="49" charset="-122"/>
                          <a:ea typeface="黑体" panose="02010609060101010101" pitchFamily="49" charset="-122"/>
                          <a:cs typeface="+mn-cs"/>
                        </a:rPr>
                        <a:t>1-5</a:t>
                      </a:r>
                      <a:r>
                        <a:rPr lang="zh-CN" altLang="en-US" sz="1800" b="1" kern="0" dirty="0">
                          <a:solidFill>
                            <a:srgbClr val="002060"/>
                          </a:solidFill>
                          <a:effectLst/>
                          <a:latin typeface="黑体" panose="02010609060101010101" pitchFamily="49" charset="-122"/>
                          <a:ea typeface="黑体" panose="02010609060101010101" pitchFamily="49" charset="-122"/>
                          <a:cs typeface="+mn-cs"/>
                        </a:rPr>
                        <a:t>）</a:t>
                      </a:r>
                      <a:endParaRPr lang="en-US" altLang="zh-CN" sz="1800" b="1" kern="0" dirty="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cs typeface="+mn-cs"/>
                        </a:rPr>
                        <a:t>权利和义务</a:t>
                      </a:r>
                      <a:endParaRPr lang="en-US" altLang="zh-CN" sz="1800" b="1" kern="0" dirty="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cs typeface="+mn-cs"/>
                        </a:rPr>
                        <a:t>法律责任</a:t>
                      </a:r>
                      <a:endParaRPr lang="en-US"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455247"/>
                  </a:ext>
                </a:extLst>
              </a:tr>
            </a:tbl>
          </a:graphicData>
        </a:graphic>
      </p:graphicFrame>
      <p:sp>
        <p:nvSpPr>
          <p:cNvPr id="16" name="矩形 15">
            <a:extLst>
              <a:ext uri="{FF2B5EF4-FFF2-40B4-BE49-F238E27FC236}">
                <a16:creationId xmlns:a16="http://schemas.microsoft.com/office/drawing/2014/main" id="{D34649EA-7834-4780-8DFC-998671C40883}"/>
              </a:ext>
            </a:extLst>
          </p:cNvPr>
          <p:cNvSpPr/>
          <p:nvPr/>
        </p:nvSpPr>
        <p:spPr>
          <a:xfrm>
            <a:off x="6096000" y="1013882"/>
            <a:ext cx="2743059"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专业技术人员继续教育</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7" name="矩形 16">
            <a:extLst>
              <a:ext uri="{FF2B5EF4-FFF2-40B4-BE49-F238E27FC236}">
                <a16:creationId xmlns:a16="http://schemas.microsoft.com/office/drawing/2014/main" id="{D34649EA-7834-4780-8DFC-998671C40883}"/>
              </a:ext>
            </a:extLst>
          </p:cNvPr>
          <p:cNvSpPr/>
          <p:nvPr/>
        </p:nvSpPr>
        <p:spPr>
          <a:xfrm>
            <a:off x="692150" y="3860800"/>
            <a:ext cx="1580882"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公务员培训</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8" name="矩形 17">
            <a:extLst>
              <a:ext uri="{FF2B5EF4-FFF2-40B4-BE49-F238E27FC236}">
                <a16:creationId xmlns:a16="http://schemas.microsoft.com/office/drawing/2014/main" id="{D34649EA-7834-4780-8DFC-998671C40883}"/>
              </a:ext>
            </a:extLst>
          </p:cNvPr>
          <p:cNvSpPr/>
          <p:nvPr/>
        </p:nvSpPr>
        <p:spPr>
          <a:xfrm>
            <a:off x="6096000" y="3860800"/>
            <a:ext cx="2743059"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事业单位工作人员培训</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9" name="表格 18">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4419600"/>
          <a:ext cx="5149849" cy="2121957"/>
        </p:xfrm>
        <a:graphic>
          <a:graphicData uri="http://schemas.openxmlformats.org/drawingml/2006/table">
            <a:tbl>
              <a:tblPr>
                <a:tableStyleId>{5C22544A-7EE6-4342-B048-85BDC9FD1C3A}</a:tableStyleId>
              </a:tblPr>
              <a:tblGrid>
                <a:gridCol w="5149849">
                  <a:extLst>
                    <a:ext uri="{9D8B030D-6E8A-4147-A177-3AD203B41FA5}">
                      <a16:colId xmlns:a16="http://schemas.microsoft.com/office/drawing/2014/main" val="369757999"/>
                    </a:ext>
                  </a:extLst>
                </a:gridCol>
              </a:tblGrid>
              <a:tr h="2121957">
                <a:tc>
                  <a:txBody>
                    <a:bodyPr/>
                    <a:lstStyle/>
                    <a:p>
                      <a:pPr marL="342900" lvl="0" indent="-342900" algn="just">
                        <a:lnSpc>
                          <a:spcPct val="150000"/>
                        </a:lnSpc>
                        <a:spcAft>
                          <a:spcPts val="0"/>
                        </a:spcAft>
                        <a:buFont typeface="+mj-lt"/>
                        <a:buNone/>
                      </a:pP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总体要求（原则、结果的使用、管理体制）</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en-US" altLang="zh-CN" sz="1800" b="1" kern="0" dirty="0">
                          <a:solidFill>
                            <a:srgbClr val="002060"/>
                          </a:solidFill>
                          <a:effectLst/>
                          <a:latin typeface="黑体" panose="02010609060101010101" pitchFamily="49" charset="-122"/>
                          <a:ea typeface="黑体" panose="02010609060101010101" pitchFamily="49" charset="-122"/>
                          <a:cs typeface="+mn-cs"/>
                        </a:rPr>
                        <a:t>2.</a:t>
                      </a:r>
                      <a:r>
                        <a:rPr lang="zh-CN" altLang="en-US" sz="1800" b="1" kern="0" dirty="0">
                          <a:solidFill>
                            <a:srgbClr val="002060"/>
                          </a:solidFill>
                          <a:effectLst/>
                          <a:latin typeface="黑体" panose="02010609060101010101" pitchFamily="49" charset="-122"/>
                          <a:ea typeface="黑体" panose="02010609060101010101" pitchFamily="49" charset="-122"/>
                          <a:cs typeface="+mn-cs"/>
                        </a:rPr>
                        <a:t>培训对象</a:t>
                      </a:r>
                      <a:endParaRPr lang="en-US" altLang="zh-CN" sz="1800" b="1" kern="0" dirty="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None/>
                      </a:pPr>
                      <a:r>
                        <a:rPr lang="en-US" altLang="zh-CN" sz="1800" b="1" kern="0" dirty="0">
                          <a:solidFill>
                            <a:srgbClr val="002060"/>
                          </a:solidFill>
                          <a:effectLst/>
                          <a:latin typeface="黑体" panose="02010609060101010101" pitchFamily="49" charset="-122"/>
                          <a:ea typeface="黑体" panose="02010609060101010101" pitchFamily="49" charset="-122"/>
                          <a:cs typeface="+mn-cs"/>
                        </a:rPr>
                        <a:t>3.</a:t>
                      </a:r>
                      <a:r>
                        <a:rPr lang="zh-CN" altLang="en-US" sz="1800" b="1" kern="0" dirty="0">
                          <a:solidFill>
                            <a:srgbClr val="002060"/>
                          </a:solidFill>
                          <a:effectLst/>
                          <a:latin typeface="黑体" panose="02010609060101010101" pitchFamily="49" charset="-122"/>
                          <a:ea typeface="黑体" panose="02010609060101010101" pitchFamily="49" charset="-122"/>
                          <a:cs typeface="+mn-cs"/>
                        </a:rPr>
                        <a:t>培训内容</a:t>
                      </a:r>
                      <a:endParaRPr lang="en-US" altLang="zh-CN" sz="1800" b="1" kern="0" dirty="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None/>
                      </a:pPr>
                      <a:r>
                        <a:rPr lang="en-US" altLang="zh-CN" sz="1800" b="1" kern="0" dirty="0">
                          <a:solidFill>
                            <a:srgbClr val="002060"/>
                          </a:solidFill>
                          <a:effectLst/>
                          <a:latin typeface="黑体" panose="02010609060101010101" pitchFamily="49" charset="-122"/>
                          <a:ea typeface="黑体" panose="02010609060101010101" pitchFamily="49" charset="-122"/>
                          <a:cs typeface="+mn-cs"/>
                        </a:rPr>
                        <a:t>4.</a:t>
                      </a:r>
                      <a:r>
                        <a:rPr lang="zh-CN" altLang="en-US" sz="1800" b="1" kern="0" dirty="0">
                          <a:solidFill>
                            <a:srgbClr val="002060"/>
                          </a:solidFill>
                          <a:effectLst/>
                          <a:latin typeface="黑体" panose="02010609060101010101" pitchFamily="49" charset="-122"/>
                          <a:ea typeface="黑体" panose="02010609060101010101" pitchFamily="49" charset="-122"/>
                          <a:cs typeface="+mn-cs"/>
                        </a:rPr>
                        <a:t>培训类型</a:t>
                      </a:r>
                      <a:endParaRPr lang="en-US" altLang="zh-CN" sz="1800" b="1" kern="0" dirty="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None/>
                      </a:pPr>
                      <a:r>
                        <a:rPr lang="en-US" altLang="zh-CN" sz="1800" b="1" kern="0" dirty="0">
                          <a:solidFill>
                            <a:srgbClr val="002060"/>
                          </a:solidFill>
                          <a:effectLst/>
                          <a:latin typeface="黑体" panose="02010609060101010101" pitchFamily="49" charset="-122"/>
                          <a:ea typeface="黑体" panose="02010609060101010101" pitchFamily="49" charset="-122"/>
                          <a:cs typeface="+mn-cs"/>
                        </a:rPr>
                        <a:t>5.</a:t>
                      </a:r>
                      <a:r>
                        <a:rPr lang="zh-CN" altLang="en-US" sz="1800" b="1" kern="0" dirty="0">
                          <a:solidFill>
                            <a:srgbClr val="002060"/>
                          </a:solidFill>
                          <a:effectLst/>
                          <a:latin typeface="黑体" panose="02010609060101010101" pitchFamily="49" charset="-122"/>
                          <a:ea typeface="黑体" panose="02010609060101010101" pitchFamily="49" charset="-122"/>
                          <a:cs typeface="+mn-cs"/>
                        </a:rPr>
                        <a:t>培训方式与方法</a:t>
                      </a:r>
                      <a:endParaRPr lang="en-US"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3099455247"/>
                  </a:ext>
                </a:extLst>
              </a:tr>
            </a:tbl>
          </a:graphicData>
        </a:graphic>
      </p:graphicFrame>
      <p:graphicFrame>
        <p:nvGraphicFramePr>
          <p:cNvPr id="20" name="表格 19">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096000" y="4331231"/>
          <a:ext cx="5434013" cy="2121957"/>
        </p:xfrm>
        <a:graphic>
          <a:graphicData uri="http://schemas.openxmlformats.org/drawingml/2006/table">
            <a:tbl>
              <a:tblPr>
                <a:tableStyleId>{5C22544A-7EE6-4342-B048-85BDC9FD1C3A}</a:tableStyleId>
              </a:tblPr>
              <a:tblGrid>
                <a:gridCol w="5434013">
                  <a:extLst>
                    <a:ext uri="{9D8B030D-6E8A-4147-A177-3AD203B41FA5}">
                      <a16:colId xmlns:a16="http://schemas.microsoft.com/office/drawing/2014/main" val="369757999"/>
                    </a:ext>
                  </a:extLst>
                </a:gridCol>
              </a:tblGrid>
              <a:tr h="2121957">
                <a:tc>
                  <a:txBody>
                    <a:bodyPr/>
                    <a:lstStyle/>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rPr>
                        <a:t>岗前培训</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cs typeface="+mn-cs"/>
                        </a:rPr>
                        <a:t>在岗培训</a:t>
                      </a:r>
                      <a:endParaRPr lang="en-US" altLang="zh-CN" sz="1800" b="1" kern="0" dirty="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cs typeface="+mn-cs"/>
                        </a:rPr>
                        <a:t>转岗培训</a:t>
                      </a:r>
                      <a:endParaRPr lang="en-US" altLang="zh-CN" sz="1800" b="1" kern="0" dirty="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cs typeface="+mn-cs"/>
                        </a:rPr>
                        <a:t>专项培训</a:t>
                      </a:r>
                      <a:endParaRPr lang="en-US"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F9023A3-66EC-4825-9B68-8CFA91F433BE}"/>
              </a:ext>
            </a:extLst>
          </p:cNvPr>
          <p:cNvSpPr/>
          <p:nvPr/>
        </p:nvSpPr>
        <p:spPr>
          <a:xfrm>
            <a:off x="958698" y="590781"/>
            <a:ext cx="3092513" cy="369332"/>
          </a:xfrm>
          <a:prstGeom prst="rect">
            <a:avLst/>
          </a:prstGeom>
        </p:spPr>
        <p:txBody>
          <a:bodyPr wrap="none">
            <a:spAutoFit/>
          </a:bodyPr>
          <a:lstStyle/>
          <a:p>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a:t>
            </a:r>
            <a:r>
              <a:rPr lang="zh-CN" altLang="en-US"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五</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人力资源的流动与</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id="{D34649EA-7834-4780-8DFC-998671C40883}"/>
              </a:ext>
            </a:extLst>
          </p:cNvPr>
          <p:cNvSpPr/>
          <p:nvPr/>
        </p:nvSpPr>
        <p:spPr>
          <a:xfrm>
            <a:off x="996950" y="1013882"/>
            <a:ext cx="2278188"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人力资源市场建设</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1540933"/>
          <a:ext cx="10837863" cy="401999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9757999"/>
                    </a:ext>
                  </a:extLst>
                </a:gridCol>
              </a:tblGrid>
              <a:tr h="0">
                <a:tc>
                  <a:txBody>
                    <a:bodyPr/>
                    <a:lstStyle/>
                    <a:p>
                      <a:pPr marL="0" marR="0" lvl="0" indent="0" algn="just" defTabSz="914400" rtl="0" eaLnBrk="1" fontAlgn="auto" latinLnBrk="0" hangingPunct="1">
                        <a:lnSpc>
                          <a:spcPts val="1500"/>
                        </a:lnSpc>
                        <a:spcBef>
                          <a:spcPts val="0"/>
                        </a:spcBef>
                        <a:spcAft>
                          <a:spcPts val="0"/>
                        </a:spcAft>
                        <a:buClrTx/>
                        <a:buSzTx/>
                        <a:buFontTx/>
                        <a:buNone/>
                        <a:tabLst/>
                        <a:defRPr/>
                      </a:pPr>
                      <a:r>
                        <a:rPr lang="zh-CN" altLang="en-US" sz="1800" b="1" kern="0" dirty="0">
                          <a:solidFill>
                            <a:srgbClr val="002060"/>
                          </a:solidFill>
                          <a:effectLst/>
                          <a:latin typeface="黑体" panose="02010609060101010101" pitchFamily="49" charset="-122"/>
                          <a:ea typeface="黑体" panose="02010609060101010101" pitchFamily="49" charset="-122"/>
                        </a:rPr>
                        <a:t>（一）人力资源服务机构                         （二）人力资源市场活动规范</a:t>
                      </a:r>
                      <a:endParaRPr lang="zh-CN" alt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marR="0" lvl="0" indent="-342900" algn="just" defTabSz="914400" rtl="0" eaLnBrk="1" fontAlgn="auto" latinLnBrk="0" hangingPunct="1">
                        <a:lnSpc>
                          <a:spcPct val="150000"/>
                        </a:lnSpc>
                        <a:spcBef>
                          <a:spcPts val="0"/>
                        </a:spcBef>
                        <a:spcAft>
                          <a:spcPts val="0"/>
                        </a:spcAft>
                        <a:buClrTx/>
                        <a:buSzTx/>
                        <a:buFont typeface="+mj-lt"/>
                        <a:buNone/>
                        <a:tabLst/>
                        <a:defRPr/>
                      </a:pP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公共人力资源服务机构</a:t>
                      </a:r>
                      <a:r>
                        <a:rPr lang="zh-CN" sz="1800" b="1" kern="0" dirty="0">
                          <a:solidFill>
                            <a:srgbClr val="002060"/>
                          </a:solidFill>
                          <a:effectLst/>
                          <a:latin typeface="黑体" panose="02010609060101010101" pitchFamily="49" charset="-122"/>
                          <a:ea typeface="黑体" panose="02010609060101010101" pitchFamily="49" charset="-122"/>
                        </a:rPr>
                        <a:t>；</a:t>
                      </a:r>
                      <a:r>
                        <a:rPr lang="en-US" altLang="zh-CN" sz="1800" b="1" kern="0" dirty="0">
                          <a:solidFill>
                            <a:srgbClr val="002060"/>
                          </a:solidFill>
                          <a:effectLst/>
                          <a:latin typeface="黑体" panose="02010609060101010101" pitchFamily="49" charset="-122"/>
                          <a:ea typeface="黑体" panose="02010609060101010101" pitchFamily="49" charset="-122"/>
                        </a:rPr>
                        <a:t>                       </a:t>
                      </a:r>
                      <a:r>
                        <a:rPr lang="en-US" altLang="zh-CN" sz="1800" b="1" kern="0" dirty="0">
                          <a:solidFill>
                            <a:srgbClr val="002060"/>
                          </a:solidFill>
                          <a:effectLst/>
                          <a:latin typeface="黑体" panose="02010609060101010101" pitchFamily="49" charset="-122"/>
                          <a:ea typeface="黑体" panose="02010609060101010101" pitchFamily="49" charset="-122"/>
                          <a:cs typeface="+mn-cs"/>
                        </a:rPr>
                        <a:t>1.</a:t>
                      </a:r>
                      <a:r>
                        <a:rPr lang="zh-CN" altLang="en-US" sz="1800" b="1" kern="0" dirty="0">
                          <a:solidFill>
                            <a:srgbClr val="002060"/>
                          </a:solidFill>
                          <a:effectLst/>
                          <a:latin typeface="黑体" panose="02010609060101010101" pitchFamily="49" charset="-122"/>
                          <a:ea typeface="黑体" panose="02010609060101010101" pitchFamily="49" charset="-122"/>
                          <a:cs typeface="+mn-cs"/>
                        </a:rPr>
                        <a:t>劳动者</a:t>
                      </a:r>
                      <a:endParaRPr lang="zh-CN"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lvl="0" indent="-342900" algn="just">
                        <a:lnSpc>
                          <a:spcPct val="150000"/>
                        </a:lnSpc>
                        <a:spcAft>
                          <a:spcPts val="0"/>
                        </a:spcAft>
                        <a:buFont typeface="+mj-lt"/>
                        <a:buNone/>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经营性人力资源服务机构；                     </a:t>
                      </a:r>
                      <a:r>
                        <a:rPr lang="en-US" alt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用人单位 </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0" baseline="0" dirty="0">
                          <a:solidFill>
                            <a:srgbClr val="002060"/>
                          </a:solidFill>
                          <a:effectLst/>
                          <a:latin typeface="黑体" panose="02010609060101010101" pitchFamily="49" charset="-122"/>
                          <a:ea typeface="黑体" panose="02010609060101010101" pitchFamily="49" charset="-122"/>
                        </a:rPr>
                        <a:t>                                               </a:t>
                      </a:r>
                      <a:r>
                        <a:rPr lang="en-US" alt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人力资源服务机构</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（三）监督管理</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监督检查人员不得少于</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人，出示执法证件，并对被检查单位的商业秘密予以保护</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被检查单位应当配合，如实提供相关资料和信息，不得隐瞒、拒绝、阻碍</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行政处罚、监督检查结果可以通过国家企业信用信息公示系统或者其他系统向社会公示</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（四）法律责任</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34649EA-7834-4780-8DFC-998671C40883}"/>
              </a:ext>
            </a:extLst>
          </p:cNvPr>
          <p:cNvSpPr/>
          <p:nvPr/>
        </p:nvSpPr>
        <p:spPr>
          <a:xfrm>
            <a:off x="1009250" y="573615"/>
            <a:ext cx="1813317"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人才流动管理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1083733"/>
          <a:ext cx="10837863" cy="158159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9757999"/>
                    </a:ext>
                  </a:extLst>
                </a:gridCol>
              </a:tblGrid>
              <a:tr h="0">
                <a:tc>
                  <a:txBody>
                    <a:bodyPr/>
                    <a:lstStyle/>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（一）引导人才向艰苦边远地区和基层一线流动</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（二）深化区域人才交流开发合作</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（三）维护国家重点领域人才流动秩序</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（四）完善政府人才流动宏观调控机制</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455247"/>
                  </a:ext>
                </a:extLst>
              </a:tr>
            </a:tbl>
          </a:graphicData>
        </a:graphic>
      </p:graphicFrame>
      <p:sp>
        <p:nvSpPr>
          <p:cNvPr id="14" name="矩形 13">
            <a:extLst>
              <a:ext uri="{FF2B5EF4-FFF2-40B4-BE49-F238E27FC236}">
                <a16:creationId xmlns:a16="http://schemas.microsoft.com/office/drawing/2014/main" id="{D34649EA-7834-4780-8DFC-998671C40883}"/>
              </a:ext>
            </a:extLst>
          </p:cNvPr>
          <p:cNvSpPr/>
          <p:nvPr/>
        </p:nvSpPr>
        <p:spPr>
          <a:xfrm>
            <a:off x="1033131" y="2808815"/>
            <a:ext cx="2510624"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人力资源的国际流动</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3302000"/>
          <a:ext cx="10837863" cy="158159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9757999"/>
                    </a:ext>
                  </a:extLst>
                </a:gridCol>
              </a:tblGrid>
              <a:tr h="0">
                <a:tc>
                  <a:txBody>
                    <a:bodyPr/>
                    <a:lstStyle/>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（一）外国人来华工作许可</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（二）外国人永久居留服务管理</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（三）移民与出入境便利化</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34649EA-7834-4780-8DFC-998671C40883}"/>
              </a:ext>
            </a:extLst>
          </p:cNvPr>
          <p:cNvSpPr/>
          <p:nvPr/>
        </p:nvSpPr>
        <p:spPr>
          <a:xfrm>
            <a:off x="1033130" y="624415"/>
            <a:ext cx="2510624"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外国人来华工作许可</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1083733"/>
          <a:ext cx="10837863" cy="199307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9757999"/>
                    </a:ext>
                  </a:extLst>
                </a:gridCol>
              </a:tblGrid>
              <a:tr h="0">
                <a:tc>
                  <a:txBody>
                    <a:bodyPr/>
                    <a:lstStyle/>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）许可依据：取得工作许可和工作类居留证件</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）受理和决定机构：受理机构</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外国人工作管理部门及委托的机构；决定机构</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外国人管理部门</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）数量限制：</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无限制；</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B</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根据市场需求限制；</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C</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按照国家有关规定执行</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）申请条件：用人单位、申请人、</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B</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C</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）批准条件：具备批准的条件；不予批准的情形之一</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455247"/>
                  </a:ext>
                </a:extLst>
              </a:tr>
            </a:tbl>
          </a:graphicData>
        </a:graphic>
      </p:graphicFrame>
      <p:sp>
        <p:nvSpPr>
          <p:cNvPr id="14" name="矩形 13">
            <a:extLst>
              <a:ext uri="{FF2B5EF4-FFF2-40B4-BE49-F238E27FC236}">
                <a16:creationId xmlns:a16="http://schemas.microsoft.com/office/drawing/2014/main" id="{D34649EA-7834-4780-8DFC-998671C40883}"/>
              </a:ext>
            </a:extLst>
          </p:cNvPr>
          <p:cNvSpPr/>
          <p:nvPr/>
        </p:nvSpPr>
        <p:spPr>
          <a:xfrm>
            <a:off x="1054694" y="3244320"/>
            <a:ext cx="2975495"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5.</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外国人永久居留服务管理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3606800"/>
          <a:ext cx="10837863" cy="117011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9757999"/>
                    </a:ext>
                  </a:extLst>
                </a:gridCol>
              </a:tblGrid>
              <a:tr h="0">
                <a:tc>
                  <a:txBody>
                    <a:bodyPr/>
                    <a:lstStyle/>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）明确外国人永久居留证功能作用</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）完善工作生活相关待遇</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）落实资格待遇</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455247"/>
                  </a:ext>
                </a:extLst>
              </a:tr>
            </a:tbl>
          </a:graphicData>
        </a:graphic>
      </p:graphicFrame>
      <p:sp>
        <p:nvSpPr>
          <p:cNvPr id="16" name="矩形 15">
            <a:extLst>
              <a:ext uri="{FF2B5EF4-FFF2-40B4-BE49-F238E27FC236}">
                <a16:creationId xmlns:a16="http://schemas.microsoft.com/office/drawing/2014/main" id="{D34649EA-7834-4780-8DFC-998671C40883}"/>
              </a:ext>
            </a:extLst>
          </p:cNvPr>
          <p:cNvSpPr/>
          <p:nvPr/>
        </p:nvSpPr>
        <p:spPr>
          <a:xfrm>
            <a:off x="1151662" y="4925481"/>
            <a:ext cx="2510624"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6.</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移民与出入境便利化</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7" name="表格 16">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77068" y="5320348"/>
          <a:ext cx="10837863" cy="34715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9757999"/>
                    </a:ext>
                  </a:extLst>
                </a:gridCol>
              </a:tblGrid>
              <a:tr h="0">
                <a:tc>
                  <a:txBody>
                    <a:bodyPr/>
                    <a:lstStyle/>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12</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F9023A3-66EC-4825-9B68-8CFA91F433BE}"/>
              </a:ext>
            </a:extLst>
          </p:cNvPr>
          <p:cNvSpPr/>
          <p:nvPr/>
        </p:nvSpPr>
        <p:spPr>
          <a:xfrm>
            <a:off x="4841490" y="2660471"/>
            <a:ext cx="2509020" cy="1200329"/>
          </a:xfrm>
          <a:prstGeom prst="rect">
            <a:avLst/>
          </a:prstGeom>
        </p:spPr>
        <p:txBody>
          <a:bodyPr wrap="none">
            <a:spAutoFit/>
          </a:bodyPr>
          <a:lstStyle/>
          <a:p>
            <a:r>
              <a:rPr lang="en-US" altLang="zh-CN" sz="7200"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THANK</a:t>
            </a:r>
            <a:endParaRPr lang="zh-CN" altLang="en-US" sz="7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23596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0A871C92-D657-4CA9-A95F-F303F5B292F0}"/>
              </a:ext>
            </a:extLst>
          </p:cNvPr>
          <p:cNvSpPr/>
          <p:nvPr/>
        </p:nvSpPr>
        <p:spPr>
          <a:xfrm>
            <a:off x="642958" y="469582"/>
            <a:ext cx="3026470"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7.</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用人单位解除劳动合同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E8F56DF6-CDE0-47F1-9853-426EDE1FFF7D}"/>
              </a:ext>
            </a:extLst>
          </p:cNvPr>
          <p:cNvSpPr/>
          <p:nvPr/>
        </p:nvSpPr>
        <p:spPr>
          <a:xfrm>
            <a:off x="642958" y="796628"/>
            <a:ext cx="5556329" cy="460382"/>
          </a:xfrm>
          <a:prstGeom prst="rect">
            <a:avLst/>
          </a:prstGeom>
        </p:spPr>
        <p:txBody>
          <a:bodyPr wrap="none">
            <a:spAutoFit/>
          </a:bodyPr>
          <a:lstStyle/>
          <a:p>
            <a:pPr indent="279400">
              <a:lnSpc>
                <a:spcPct val="150000"/>
              </a:lnSpc>
            </a:pPr>
            <a:r>
              <a:rPr lang="en-US" altLang="zh-CN" b="1" u="sng" kern="0" dirty="0">
                <a:solidFill>
                  <a:srgbClr val="002060"/>
                </a:solidFill>
                <a:latin typeface="黑体" panose="02010609060101010101" pitchFamily="49" charset="-122"/>
                <a:ea typeface="黑体" panose="02010609060101010101" pitchFamily="49" charset="-122"/>
                <a:cs typeface="宋体" panose="02010600030101010101" pitchFamily="2" charset="-122"/>
              </a:rPr>
              <a:t>1.</a:t>
            </a:r>
            <a:r>
              <a:rPr lang="zh-CN" altLang="zh-CN" b="1" u="sng" kern="0" dirty="0">
                <a:solidFill>
                  <a:srgbClr val="002060"/>
                </a:solidFill>
                <a:latin typeface="黑体" panose="02010609060101010101" pitchFamily="49" charset="-122"/>
                <a:ea typeface="黑体" panose="02010609060101010101" pitchFamily="49" charset="-122"/>
                <a:cs typeface="宋体" panose="02010600030101010101" pitchFamily="2" charset="-122"/>
              </a:rPr>
              <a:t>用人单位因劳动者过失可以随时解除劳动合同。</a:t>
            </a:r>
            <a:endParaRPr lang="zh-CN"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D5BD32BA-55DF-44FE-8595-6B5C6359E5E5}"/>
              </a:ext>
            </a:extLst>
          </p:cNvPr>
          <p:cNvGraphicFramePr>
            <a:graphicFrameLocks noGrp="1"/>
          </p:cNvGraphicFramePr>
          <p:nvPr>
            <p:extLst>
              <p:ext uri="{D42A27DB-BD31-4B8C-83A1-F6EECF244321}">
                <p14:modId xmlns:p14="http://schemas.microsoft.com/office/powerpoint/2010/main" val="2527153464"/>
              </p:ext>
            </p:extLst>
          </p:nvPr>
        </p:nvGraphicFramePr>
        <p:xfrm>
          <a:off x="692150" y="1257010"/>
          <a:ext cx="10837863" cy="246888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2741553924"/>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《劳动合同法》第三十九条规定，劳动者有下列情形之一的，用人单位可以解除劳动合同</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①在试用期间被证明</a:t>
                      </a:r>
                      <a:r>
                        <a:rPr lang="zh-CN" sz="1800" b="1" u="sng" kern="0" dirty="0">
                          <a:solidFill>
                            <a:srgbClr val="002060"/>
                          </a:solidFill>
                          <a:effectLst/>
                          <a:latin typeface="黑体" panose="02010609060101010101" pitchFamily="49" charset="-122"/>
                          <a:ea typeface="黑体" panose="02010609060101010101" pitchFamily="49" charset="-122"/>
                        </a:rPr>
                        <a:t>不符合录用条件</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②严重</a:t>
                      </a:r>
                      <a:r>
                        <a:rPr lang="zh-CN" sz="1800" b="1" u="sng" kern="0" dirty="0">
                          <a:solidFill>
                            <a:srgbClr val="002060"/>
                          </a:solidFill>
                          <a:effectLst/>
                          <a:latin typeface="黑体" panose="02010609060101010101" pitchFamily="49" charset="-122"/>
                          <a:ea typeface="黑体" panose="02010609060101010101" pitchFamily="49" charset="-122"/>
                        </a:rPr>
                        <a:t>违反</a:t>
                      </a:r>
                      <a:r>
                        <a:rPr lang="zh-CN" sz="1800" b="1" kern="0" dirty="0">
                          <a:solidFill>
                            <a:srgbClr val="002060"/>
                          </a:solidFill>
                          <a:effectLst/>
                          <a:latin typeface="黑体" panose="02010609060101010101" pitchFamily="49" charset="-122"/>
                          <a:ea typeface="黑体" panose="02010609060101010101" pitchFamily="49" charset="-122"/>
                        </a:rPr>
                        <a:t>用人单位的</a:t>
                      </a:r>
                      <a:r>
                        <a:rPr lang="zh-CN" sz="1800" b="1" u="sng" kern="0" dirty="0">
                          <a:solidFill>
                            <a:srgbClr val="002060"/>
                          </a:solidFill>
                          <a:effectLst/>
                          <a:latin typeface="黑体" panose="02010609060101010101" pitchFamily="49" charset="-122"/>
                          <a:ea typeface="黑体" panose="02010609060101010101" pitchFamily="49" charset="-122"/>
                        </a:rPr>
                        <a:t>规章制度</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a:t>
                      </a:r>
                      <a:r>
                        <a:rPr lang="zh-CN" sz="1800" b="1" u="sng" kern="0" dirty="0">
                          <a:solidFill>
                            <a:srgbClr val="002060"/>
                          </a:solidFill>
                          <a:effectLst/>
                          <a:latin typeface="黑体" panose="02010609060101010101" pitchFamily="49" charset="-122"/>
                          <a:ea typeface="黑体" panose="02010609060101010101" pitchFamily="49" charset="-122"/>
                        </a:rPr>
                        <a:t>严重失职、营私舞弊</a:t>
                      </a:r>
                      <a:r>
                        <a:rPr lang="zh-CN" sz="1800" b="1" kern="0" dirty="0">
                          <a:solidFill>
                            <a:srgbClr val="002060"/>
                          </a:solidFill>
                          <a:effectLst/>
                          <a:latin typeface="黑体" panose="02010609060101010101" pitchFamily="49" charset="-122"/>
                          <a:ea typeface="黑体" panose="02010609060101010101" pitchFamily="49" charset="-122"/>
                        </a:rPr>
                        <a:t>，对用人单位造成重大损害的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④劳动者同时</a:t>
                      </a:r>
                      <a:r>
                        <a:rPr lang="zh-CN" sz="1800" b="1" u="sng" kern="0" dirty="0">
                          <a:solidFill>
                            <a:srgbClr val="002060"/>
                          </a:solidFill>
                          <a:effectLst/>
                          <a:latin typeface="黑体" panose="02010609060101010101" pitchFamily="49" charset="-122"/>
                          <a:ea typeface="黑体" panose="02010609060101010101" pitchFamily="49" charset="-122"/>
                        </a:rPr>
                        <a:t>与其他用人单位</a:t>
                      </a:r>
                      <a:r>
                        <a:rPr lang="zh-CN" sz="1800" b="1" kern="0" dirty="0">
                          <a:solidFill>
                            <a:srgbClr val="002060"/>
                          </a:solidFill>
                          <a:effectLst/>
                          <a:latin typeface="黑体" panose="02010609060101010101" pitchFamily="49" charset="-122"/>
                          <a:ea typeface="黑体" panose="02010609060101010101" pitchFamily="49" charset="-122"/>
                        </a:rPr>
                        <a:t>建立劳动关系，对完成本单位的工作任务造成严重影响，或者经用人单位提出，拒不改正的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⑤因劳动者</a:t>
                      </a:r>
                      <a:r>
                        <a:rPr lang="zh-CN" sz="1800" b="1" u="sng" kern="0" dirty="0">
                          <a:solidFill>
                            <a:srgbClr val="002060"/>
                          </a:solidFill>
                          <a:effectLst/>
                          <a:latin typeface="黑体" panose="02010609060101010101" pitchFamily="49" charset="-122"/>
                          <a:ea typeface="黑体" panose="02010609060101010101" pitchFamily="49" charset="-122"/>
                        </a:rPr>
                        <a:t>以欺诈、胁迫的手段或者乘人之危</a:t>
                      </a:r>
                      <a:r>
                        <a:rPr lang="zh-CN" sz="1800" b="1" kern="0" dirty="0">
                          <a:solidFill>
                            <a:srgbClr val="002060"/>
                          </a:solidFill>
                          <a:effectLst/>
                          <a:latin typeface="黑体" panose="02010609060101010101" pitchFamily="49" charset="-122"/>
                          <a:ea typeface="黑体" panose="02010609060101010101" pitchFamily="49" charset="-122"/>
                        </a:rPr>
                        <a:t>，使用人单位在违背真实意思的情况下订立或者变更劳动合同致使劳动合同无效的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⑥被依法追究</a:t>
                      </a:r>
                      <a:r>
                        <a:rPr lang="zh-CN" sz="1800" b="1" u="sng" kern="0" dirty="0">
                          <a:solidFill>
                            <a:srgbClr val="002060"/>
                          </a:solidFill>
                          <a:effectLst/>
                          <a:latin typeface="黑体" panose="02010609060101010101" pitchFamily="49" charset="-122"/>
                          <a:ea typeface="黑体" panose="02010609060101010101" pitchFamily="49" charset="-122"/>
                        </a:rPr>
                        <a:t>刑事</a:t>
                      </a:r>
                      <a:r>
                        <a:rPr lang="zh-CN" sz="1800" b="1" kern="0" dirty="0">
                          <a:solidFill>
                            <a:srgbClr val="002060"/>
                          </a:solidFill>
                          <a:effectLst/>
                          <a:latin typeface="黑体" panose="02010609060101010101" pitchFamily="49" charset="-122"/>
                          <a:ea typeface="黑体" panose="02010609060101010101" pitchFamily="49" charset="-122"/>
                        </a:rPr>
                        <a:t>责任的。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1745031"/>
                  </a:ext>
                </a:extLst>
              </a:tr>
            </a:tbl>
          </a:graphicData>
        </a:graphic>
      </p:graphicFrame>
      <p:sp>
        <p:nvSpPr>
          <p:cNvPr id="9" name="矩形 8">
            <a:extLst>
              <a:ext uri="{FF2B5EF4-FFF2-40B4-BE49-F238E27FC236}">
                <a16:creationId xmlns:a16="http://schemas.microsoft.com/office/drawing/2014/main" id="{445837DD-679B-4B43-A870-15BFA4321992}"/>
              </a:ext>
            </a:extLst>
          </p:cNvPr>
          <p:cNvSpPr/>
          <p:nvPr/>
        </p:nvSpPr>
        <p:spPr>
          <a:xfrm>
            <a:off x="642958" y="3632499"/>
            <a:ext cx="11145671" cy="442878"/>
          </a:xfrm>
          <a:prstGeom prst="rect">
            <a:avLst/>
          </a:prstGeom>
        </p:spPr>
        <p:txBody>
          <a:bodyPr wrap="square">
            <a:spAutoFit/>
          </a:bodyPr>
          <a:lstStyle/>
          <a:p>
            <a:pPr indent="279400">
              <a:lnSpc>
                <a:spcPct val="150000"/>
              </a:lnSpc>
            </a:pPr>
            <a:r>
              <a:rPr lang="en-US"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2.</a:t>
            </a:r>
            <a:r>
              <a:rPr lang="zh-CN"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用人单位</a:t>
            </a:r>
            <a:r>
              <a:rPr lang="zh-CN" altLang="en-US"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提前通知无过失的劳动者后，与劳动者解除劳动合</a:t>
            </a:r>
            <a:r>
              <a:rPr lang="zh-CN"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a:t>
            </a:r>
            <a:endParaRPr lang="zh-CN"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A124C6E8-EFED-436A-997B-ED0A6B259A3D}"/>
              </a:ext>
            </a:extLst>
          </p:cNvPr>
          <p:cNvGraphicFramePr>
            <a:graphicFrameLocks noGrp="1"/>
          </p:cNvGraphicFramePr>
          <p:nvPr>
            <p:extLst>
              <p:ext uri="{D42A27DB-BD31-4B8C-83A1-F6EECF244321}">
                <p14:modId xmlns:p14="http://schemas.microsoft.com/office/powerpoint/2010/main" val="1366850580"/>
              </p:ext>
            </p:extLst>
          </p:nvPr>
        </p:nvGraphicFramePr>
        <p:xfrm>
          <a:off x="731837" y="4141132"/>
          <a:ext cx="10837863" cy="19202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328180839"/>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有下列情形之一的，用人单位</a:t>
                      </a:r>
                      <a:r>
                        <a:rPr lang="zh-CN" sz="1800" b="1" u="sng" kern="0" dirty="0">
                          <a:solidFill>
                            <a:srgbClr val="002060"/>
                          </a:solidFill>
                          <a:effectLst/>
                          <a:latin typeface="黑体" panose="02010609060101010101" pitchFamily="49" charset="-122"/>
                          <a:ea typeface="黑体" panose="02010609060101010101" pitchFamily="49" charset="-122"/>
                        </a:rPr>
                        <a:t>提前三十日以书面</a:t>
                      </a:r>
                      <a:r>
                        <a:rPr lang="zh-CN" sz="1800" b="1" kern="0" dirty="0">
                          <a:solidFill>
                            <a:srgbClr val="002060"/>
                          </a:solidFill>
                          <a:effectLst/>
                          <a:latin typeface="黑体" panose="02010609060101010101" pitchFamily="49" charset="-122"/>
                          <a:ea typeface="黑体" panose="02010609060101010101" pitchFamily="49" charset="-122"/>
                        </a:rPr>
                        <a:t>形式通知劳动者本人或者</a:t>
                      </a:r>
                      <a:r>
                        <a:rPr lang="zh-CN" sz="1800" b="1" u="sng" kern="0" dirty="0">
                          <a:solidFill>
                            <a:srgbClr val="002060"/>
                          </a:solidFill>
                          <a:effectLst/>
                          <a:latin typeface="黑体" panose="02010609060101010101" pitchFamily="49" charset="-122"/>
                          <a:ea typeface="黑体" panose="02010609060101010101" pitchFamily="49" charset="-122"/>
                        </a:rPr>
                        <a:t>额外支付劳动者一个月工资</a:t>
                      </a:r>
                      <a:r>
                        <a:rPr lang="zh-CN" sz="1800" b="1" kern="0" dirty="0">
                          <a:solidFill>
                            <a:srgbClr val="002060"/>
                          </a:solidFill>
                          <a:effectLst/>
                          <a:latin typeface="黑体" panose="02010609060101010101" pitchFamily="49" charset="-122"/>
                          <a:ea typeface="黑体" panose="02010609060101010101" pitchFamily="49" charset="-122"/>
                        </a:rPr>
                        <a:t>后，可以解除劳动合同</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①劳动者</a:t>
                      </a:r>
                      <a:r>
                        <a:rPr lang="zh-CN" sz="1800" b="1" u="sng" kern="0" dirty="0">
                          <a:solidFill>
                            <a:srgbClr val="002060"/>
                          </a:solidFill>
                          <a:effectLst/>
                          <a:latin typeface="黑体" panose="02010609060101010101" pitchFamily="49" charset="-122"/>
                          <a:ea typeface="黑体" panose="02010609060101010101" pitchFamily="49" charset="-122"/>
                        </a:rPr>
                        <a:t>患病或者非因工负伤</a:t>
                      </a:r>
                      <a:r>
                        <a:rPr lang="zh-CN" sz="1800" b="1" kern="0" dirty="0">
                          <a:solidFill>
                            <a:srgbClr val="002060"/>
                          </a:solidFill>
                          <a:effectLst/>
                          <a:latin typeface="黑体" panose="02010609060101010101" pitchFamily="49" charset="-122"/>
                          <a:ea typeface="黑体" panose="02010609060101010101" pitchFamily="49" charset="-122"/>
                        </a:rPr>
                        <a:t>，在规定的医疗期满后不能从事原工作，也不能从事由用人单位另行安排的工作的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②劳动者</a:t>
                      </a:r>
                      <a:r>
                        <a:rPr lang="zh-CN" sz="1800" b="1" u="sng" kern="0" dirty="0">
                          <a:solidFill>
                            <a:srgbClr val="002060"/>
                          </a:solidFill>
                          <a:effectLst/>
                          <a:latin typeface="黑体" panose="02010609060101010101" pitchFamily="49" charset="-122"/>
                          <a:ea typeface="黑体" panose="02010609060101010101" pitchFamily="49" charset="-122"/>
                        </a:rPr>
                        <a:t>不能胜任工作</a:t>
                      </a:r>
                      <a:r>
                        <a:rPr lang="zh-CN" sz="1800" b="1" kern="0" dirty="0">
                          <a:solidFill>
                            <a:srgbClr val="002060"/>
                          </a:solidFill>
                          <a:effectLst/>
                          <a:latin typeface="黑体" panose="02010609060101010101" pitchFamily="49" charset="-122"/>
                          <a:ea typeface="黑体" panose="02010609060101010101" pitchFamily="49" charset="-122"/>
                        </a:rPr>
                        <a:t>，经过培训或者调整工作岗位，仍不能胜任工作的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③劳动合同订立时所依据的</a:t>
                      </a:r>
                      <a:r>
                        <a:rPr lang="zh-CN" sz="1800" b="1" u="sng" kern="0" dirty="0">
                          <a:solidFill>
                            <a:srgbClr val="002060"/>
                          </a:solidFill>
                          <a:effectLst/>
                          <a:latin typeface="黑体" panose="02010609060101010101" pitchFamily="49" charset="-122"/>
                          <a:ea typeface="黑体" panose="02010609060101010101" pitchFamily="49" charset="-122"/>
                        </a:rPr>
                        <a:t>客观情况发生重大变化</a:t>
                      </a:r>
                      <a:r>
                        <a:rPr lang="zh-CN" sz="1800" b="1" kern="0" dirty="0">
                          <a:solidFill>
                            <a:srgbClr val="002060"/>
                          </a:solidFill>
                          <a:effectLst/>
                          <a:latin typeface="黑体" panose="02010609060101010101" pitchFamily="49" charset="-122"/>
                          <a:ea typeface="黑体" panose="02010609060101010101" pitchFamily="49" charset="-122"/>
                        </a:rPr>
                        <a:t>，致使劳动合同无法履行，经用人单位与劳动者协商，未能就变更劳动合同内容达成协议的。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00916565"/>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BF2733B2-8213-4BD1-B589-8703CF42A6FB}"/>
              </a:ext>
            </a:extLst>
          </p:cNvPr>
          <p:cNvSpPr/>
          <p:nvPr/>
        </p:nvSpPr>
        <p:spPr>
          <a:xfrm>
            <a:off x="731837" y="469582"/>
            <a:ext cx="4394152" cy="460382"/>
          </a:xfrm>
          <a:prstGeom prst="rect">
            <a:avLst/>
          </a:prstGeom>
        </p:spPr>
        <p:txBody>
          <a:bodyPr wrap="none">
            <a:spAutoFit/>
          </a:bodyPr>
          <a:lstStyle/>
          <a:p>
            <a:pPr indent="279400">
              <a:lnSpc>
                <a:spcPct val="150000"/>
              </a:lnSpc>
            </a:pPr>
            <a:r>
              <a:rPr lang="en-US" altLang="zh-CN" kern="0" dirty="0">
                <a:solidFill>
                  <a:srgbClr val="000080"/>
                </a:solidFill>
                <a:latin typeface="黑体" panose="02010609060101010101" pitchFamily="49" charset="-122"/>
                <a:ea typeface="黑体" panose="02010609060101010101" pitchFamily="49" charset="-122"/>
                <a:cs typeface="宋体" panose="02010600030101010101" pitchFamily="2" charset="-122"/>
              </a:rPr>
              <a:t>3.</a:t>
            </a:r>
            <a:r>
              <a:rPr lang="zh-CN" altLang="zh-CN" kern="0" dirty="0">
                <a:solidFill>
                  <a:srgbClr val="000080"/>
                </a:solidFill>
                <a:latin typeface="黑体" panose="02010609060101010101" pitchFamily="49" charset="-122"/>
                <a:ea typeface="黑体" panose="02010609060101010101" pitchFamily="49" charset="-122"/>
                <a:cs typeface="宋体" panose="02010600030101010101" pitchFamily="2" charset="-122"/>
              </a:rPr>
              <a:t>用人单位因实施</a:t>
            </a:r>
            <a:r>
              <a:rPr lang="zh-CN" altLang="zh-CN" b="1" u="sng" kern="0" dirty="0">
                <a:solidFill>
                  <a:srgbClr val="000080"/>
                </a:solidFill>
                <a:latin typeface="黑体" panose="02010609060101010101" pitchFamily="49" charset="-122"/>
                <a:ea typeface="黑体" panose="02010609060101010101" pitchFamily="49" charset="-122"/>
                <a:cs typeface="宋体" panose="02010600030101010101" pitchFamily="2" charset="-122"/>
              </a:rPr>
              <a:t>裁员</a:t>
            </a:r>
            <a:r>
              <a:rPr lang="zh-CN" altLang="zh-CN" kern="0" dirty="0">
                <a:solidFill>
                  <a:srgbClr val="000080"/>
                </a:solidFill>
                <a:latin typeface="黑体" panose="02010609060101010101" pitchFamily="49" charset="-122"/>
                <a:ea typeface="黑体" panose="02010609060101010101" pitchFamily="49" charset="-122"/>
                <a:cs typeface="宋体" panose="02010600030101010101" pitchFamily="2" charset="-122"/>
              </a:rPr>
              <a:t>解除劳动合同。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287F6C23-FAC0-4D7B-B3FC-F61BB9EC44AB}"/>
              </a:ext>
            </a:extLst>
          </p:cNvPr>
          <p:cNvGraphicFramePr>
            <a:graphicFrameLocks noGrp="1"/>
          </p:cNvGraphicFramePr>
          <p:nvPr>
            <p:extLst>
              <p:ext uri="{D42A27DB-BD31-4B8C-83A1-F6EECF244321}">
                <p14:modId xmlns:p14="http://schemas.microsoft.com/office/powerpoint/2010/main" val="3560788394"/>
              </p:ext>
            </p:extLst>
          </p:nvPr>
        </p:nvGraphicFramePr>
        <p:xfrm>
          <a:off x="692150" y="938847"/>
          <a:ext cx="10768922" cy="1920240"/>
        </p:xfrm>
        <a:graphic>
          <a:graphicData uri="http://schemas.openxmlformats.org/drawingml/2006/table">
            <a:tbl>
              <a:tblPr>
                <a:tableStyleId>{5C22544A-7EE6-4342-B048-85BDC9FD1C3A}</a:tableStyleId>
              </a:tblPr>
              <a:tblGrid>
                <a:gridCol w="10768922">
                  <a:extLst>
                    <a:ext uri="{9D8B030D-6E8A-4147-A177-3AD203B41FA5}">
                      <a16:colId xmlns:a16="http://schemas.microsoft.com/office/drawing/2014/main" val="3539835467"/>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《劳动合同法》第四十一条规定，有下列情形之一，</a:t>
                      </a:r>
                      <a:r>
                        <a:rPr lang="zh-CN" sz="1800" b="1" u="sng" kern="0" dirty="0">
                          <a:solidFill>
                            <a:srgbClr val="002060"/>
                          </a:solidFill>
                          <a:effectLst/>
                          <a:latin typeface="黑体" panose="02010609060101010101" pitchFamily="49" charset="-122"/>
                          <a:ea typeface="黑体" panose="02010609060101010101" pitchFamily="49" charset="-122"/>
                        </a:rPr>
                        <a:t>需要裁减人员二十人以上或者裁减不足二十人但占企业职工总数百分之十以上的，</a:t>
                      </a:r>
                      <a:r>
                        <a:rPr lang="zh-CN" sz="1800" b="1" kern="0" dirty="0">
                          <a:solidFill>
                            <a:srgbClr val="002060"/>
                          </a:solidFill>
                          <a:effectLst/>
                          <a:latin typeface="黑体" panose="02010609060101010101" pitchFamily="49" charset="-122"/>
                          <a:ea typeface="黑体" panose="02010609060101010101" pitchFamily="49" charset="-122"/>
                        </a:rPr>
                        <a:t>用人单位提前三十日向工会或者全体职工说明情况，听取工会或者职工意见后，裁减人员方案经向劳动行政部门报告，</a:t>
                      </a:r>
                      <a:r>
                        <a:rPr lang="zh-CN" sz="1800" b="1" u="sng" kern="0" dirty="0">
                          <a:solidFill>
                            <a:srgbClr val="002060"/>
                          </a:solidFill>
                          <a:effectLst/>
                          <a:latin typeface="黑体" panose="02010609060101010101" pitchFamily="49" charset="-122"/>
                          <a:ea typeface="黑体" panose="02010609060101010101" pitchFamily="49" charset="-122"/>
                        </a:rPr>
                        <a:t>可以裁减人员</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①依照企业</a:t>
                      </a:r>
                      <a:r>
                        <a:rPr lang="zh-CN" sz="1800" b="1" u="sng" kern="0" dirty="0">
                          <a:solidFill>
                            <a:srgbClr val="002060"/>
                          </a:solidFill>
                          <a:effectLst/>
                          <a:latin typeface="黑体" panose="02010609060101010101" pitchFamily="49" charset="-122"/>
                          <a:ea typeface="黑体" panose="02010609060101010101" pitchFamily="49" charset="-122"/>
                        </a:rPr>
                        <a:t>破产法</a:t>
                      </a:r>
                      <a:r>
                        <a:rPr lang="zh-CN" sz="1800" b="1" kern="0" dirty="0">
                          <a:solidFill>
                            <a:srgbClr val="002060"/>
                          </a:solidFill>
                          <a:effectLst/>
                          <a:latin typeface="黑体" panose="02010609060101010101" pitchFamily="49" charset="-122"/>
                          <a:ea typeface="黑体" panose="02010609060101010101" pitchFamily="49" charset="-122"/>
                        </a:rPr>
                        <a:t>规定进行重整的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a:t>
                      </a:r>
                      <a:r>
                        <a:rPr lang="zh-CN" sz="1800" b="1" u="sng" kern="0" dirty="0">
                          <a:solidFill>
                            <a:srgbClr val="002060"/>
                          </a:solidFill>
                          <a:effectLst/>
                          <a:latin typeface="黑体" panose="02010609060101010101" pitchFamily="49" charset="-122"/>
                          <a:ea typeface="黑体" panose="02010609060101010101" pitchFamily="49" charset="-122"/>
                        </a:rPr>
                        <a:t>生产经营发生严重困难</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③企业</a:t>
                      </a:r>
                      <a:r>
                        <a:rPr lang="zh-CN" sz="1800" b="1" u="sng" kern="0" dirty="0">
                          <a:solidFill>
                            <a:srgbClr val="002060"/>
                          </a:solidFill>
                          <a:effectLst/>
                          <a:latin typeface="黑体" panose="02010609060101010101" pitchFamily="49" charset="-122"/>
                          <a:ea typeface="黑体" panose="02010609060101010101" pitchFamily="49" charset="-122"/>
                        </a:rPr>
                        <a:t>转产、重大技术革新或者经营方式调整</a:t>
                      </a:r>
                      <a:r>
                        <a:rPr lang="zh-CN" sz="1800" b="1" kern="0" dirty="0">
                          <a:solidFill>
                            <a:srgbClr val="002060"/>
                          </a:solidFill>
                          <a:effectLst/>
                          <a:latin typeface="黑体" panose="02010609060101010101" pitchFamily="49" charset="-122"/>
                          <a:ea typeface="黑体" panose="02010609060101010101" pitchFamily="49" charset="-122"/>
                        </a:rPr>
                        <a:t>，经变更劳动合同后，仍需裁减人员的；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a:t>
                      </a:r>
                      <a:r>
                        <a:rPr lang="zh-CN" sz="1800" b="1" u="sng" kern="0" dirty="0">
                          <a:solidFill>
                            <a:srgbClr val="002060"/>
                          </a:solidFill>
                          <a:effectLst/>
                          <a:latin typeface="黑体" panose="02010609060101010101" pitchFamily="49" charset="-122"/>
                          <a:ea typeface="黑体" panose="02010609060101010101" pitchFamily="49" charset="-122"/>
                        </a:rPr>
                        <a:t>其他</a:t>
                      </a:r>
                      <a:r>
                        <a:rPr lang="zh-CN" sz="1800" b="1" kern="0" dirty="0">
                          <a:solidFill>
                            <a:srgbClr val="002060"/>
                          </a:solidFill>
                          <a:effectLst/>
                          <a:latin typeface="黑体" panose="02010609060101010101" pitchFamily="49" charset="-122"/>
                          <a:ea typeface="黑体" panose="02010609060101010101" pitchFamily="49" charset="-122"/>
                        </a:rPr>
                        <a:t>因劳动合同订立时所依据的客观经济情况发生重大变化，致使劳动合同无法履行的。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28767306"/>
                  </a:ext>
                </a:extLst>
              </a:tr>
            </a:tbl>
          </a:graphicData>
        </a:graphic>
      </p:graphicFrame>
      <p:sp>
        <p:nvSpPr>
          <p:cNvPr id="8" name="矩形 7">
            <a:extLst>
              <a:ext uri="{FF2B5EF4-FFF2-40B4-BE49-F238E27FC236}">
                <a16:creationId xmlns:a16="http://schemas.microsoft.com/office/drawing/2014/main" id="{DC015E24-126E-460D-9982-0DFABE221397}"/>
              </a:ext>
            </a:extLst>
          </p:cNvPr>
          <p:cNvSpPr/>
          <p:nvPr/>
        </p:nvSpPr>
        <p:spPr>
          <a:xfrm>
            <a:off x="895271" y="2904761"/>
            <a:ext cx="4137671" cy="369332"/>
          </a:xfrm>
          <a:prstGeom prst="rect">
            <a:avLst/>
          </a:prstGeom>
        </p:spPr>
        <p:txBody>
          <a:bodyPr wrap="none">
            <a:spAutoFit/>
          </a:bodyPr>
          <a:lstStyle/>
          <a:p>
            <a:r>
              <a:rPr lang="en-US" altLang="zh-CN" u="sng" kern="100" dirty="0">
                <a:solidFill>
                  <a:srgbClr val="002060"/>
                </a:solidFill>
                <a:latin typeface="黑体" panose="02010609060101010101" pitchFamily="49" charset="-122"/>
                <a:ea typeface="黑体" panose="02010609060101010101" pitchFamily="49" charset="-122"/>
                <a:cs typeface="宋体" panose="02010600030101010101" pitchFamily="2" charset="-122"/>
              </a:rPr>
              <a:t>4.</a:t>
            </a:r>
            <a:r>
              <a:rPr lang="zh-CN" altLang="en-US" u="sng" kern="100" dirty="0">
                <a:solidFill>
                  <a:srgbClr val="002060"/>
                </a:solidFill>
                <a:latin typeface="黑体" panose="02010609060101010101" pitchFamily="49" charset="-122"/>
                <a:ea typeface="黑体" panose="02010609060101010101" pitchFamily="49" charset="-122"/>
                <a:cs typeface="宋体" panose="02010600030101010101" pitchFamily="2" charset="-122"/>
              </a:rPr>
              <a:t>用人单位裁员时，应当优先留用人员</a:t>
            </a:r>
            <a:endParaRPr lang="zh-CN" altLang="en-US" dirty="0">
              <a:solidFill>
                <a:srgbClr val="002060"/>
              </a:solidFill>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D431B50F-C129-4AB1-B811-0FC73EED7783}"/>
              </a:ext>
            </a:extLst>
          </p:cNvPr>
          <p:cNvGraphicFramePr>
            <a:graphicFrameLocks noGrp="1"/>
          </p:cNvGraphicFramePr>
          <p:nvPr>
            <p:extLst>
              <p:ext uri="{D42A27DB-BD31-4B8C-83A1-F6EECF244321}">
                <p14:modId xmlns:p14="http://schemas.microsoft.com/office/powerpoint/2010/main" val="1442506607"/>
              </p:ext>
            </p:extLst>
          </p:nvPr>
        </p:nvGraphicFramePr>
        <p:xfrm>
          <a:off x="692150" y="3295469"/>
          <a:ext cx="10768921" cy="2964815"/>
        </p:xfrm>
        <a:graphic>
          <a:graphicData uri="http://schemas.openxmlformats.org/drawingml/2006/table">
            <a:tbl>
              <a:tblPr>
                <a:tableStyleId>{5C22544A-7EE6-4342-B048-85BDC9FD1C3A}</a:tableStyleId>
              </a:tblPr>
              <a:tblGrid>
                <a:gridCol w="10768921">
                  <a:extLst>
                    <a:ext uri="{9D8B030D-6E8A-4147-A177-3AD203B41FA5}">
                      <a16:colId xmlns:a16="http://schemas.microsoft.com/office/drawing/2014/main" val="1539848691"/>
                    </a:ext>
                  </a:extLst>
                </a:gridCol>
              </a:tblGrid>
              <a:tr h="2964815">
                <a:tc>
                  <a:txBody>
                    <a:bodyPr/>
                    <a:lstStyle/>
                    <a:p>
                      <a:pPr algn="l">
                        <a:spcAft>
                          <a:spcPts val="0"/>
                        </a:spcAft>
                      </a:pPr>
                      <a:r>
                        <a:rPr lang="en-US" sz="1700" b="1" u="sng" kern="0" dirty="0">
                          <a:solidFill>
                            <a:srgbClr val="002060"/>
                          </a:solidFill>
                          <a:effectLst/>
                          <a:latin typeface="黑体" panose="02010609060101010101" pitchFamily="49" charset="-122"/>
                          <a:ea typeface="黑体" panose="02010609060101010101" pitchFamily="49" charset="-122"/>
                        </a:rPr>
                        <a:t>1.</a:t>
                      </a:r>
                      <a:r>
                        <a:rPr lang="zh-CN" altLang="en-US" sz="1700" b="1" u="sng" kern="0" dirty="0">
                          <a:solidFill>
                            <a:srgbClr val="002060"/>
                          </a:solidFill>
                          <a:effectLst/>
                          <a:latin typeface="黑体" panose="02010609060101010101" pitchFamily="49" charset="-122"/>
                          <a:ea typeface="黑体" panose="02010609060101010101" pitchFamily="49" charset="-122"/>
                        </a:rPr>
                        <a:t>与本单位订立较长期限的固定期限劳动合同</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700" b="1" kern="0" dirty="0">
                          <a:solidFill>
                            <a:srgbClr val="002060"/>
                          </a:solidFill>
                          <a:effectLst/>
                          <a:latin typeface="黑体" panose="02010609060101010101" pitchFamily="49" charset="-122"/>
                          <a:ea typeface="黑体" panose="02010609060101010101" pitchFamily="49" charset="-122"/>
                        </a:rPr>
                        <a:t>2.</a:t>
                      </a:r>
                      <a:r>
                        <a:rPr lang="zh-CN" altLang="en-US" sz="1700" b="1" u="sng" kern="0" dirty="0">
                          <a:solidFill>
                            <a:srgbClr val="002060"/>
                          </a:solidFill>
                          <a:effectLst/>
                          <a:latin typeface="黑体" panose="02010609060101010101" pitchFamily="49" charset="-122"/>
                          <a:ea typeface="黑体" panose="02010609060101010101" pitchFamily="49" charset="-122"/>
                        </a:rPr>
                        <a:t>与本单位订立无固定期限劳动的合同</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altLang="zh-CN" sz="1700" b="1" kern="0" dirty="0">
                          <a:solidFill>
                            <a:srgbClr val="002060"/>
                          </a:solidFill>
                          <a:effectLst/>
                          <a:latin typeface="黑体" panose="02010609060101010101" pitchFamily="49" charset="-122"/>
                          <a:ea typeface="黑体" panose="02010609060101010101" pitchFamily="49" charset="-122"/>
                        </a:rPr>
                        <a:t>3.</a:t>
                      </a:r>
                      <a:r>
                        <a:rPr lang="zh-CN" altLang="en-US" sz="1700" b="1" kern="0" dirty="0">
                          <a:solidFill>
                            <a:srgbClr val="002060"/>
                          </a:solidFill>
                          <a:effectLst/>
                          <a:latin typeface="黑体" panose="02010609060101010101" pitchFamily="49" charset="-122"/>
                          <a:ea typeface="黑体" panose="02010609060101010101" pitchFamily="49" charset="-122"/>
                        </a:rPr>
                        <a:t>家庭无其他就业人员，有需要抚养的老人或者未成年人的</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altLang="en-US" sz="17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在</a:t>
                      </a:r>
                      <a:r>
                        <a:rPr lang="en-US" altLang="zh-CN" sz="17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6</a:t>
                      </a:r>
                      <a:r>
                        <a:rPr lang="zh-CN" altLang="en-US" sz="17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个月内重新招用人员的，应当通知被裁减的人员，并在同等条件下优先招用被裁减的人员。（</a:t>
                      </a:r>
                      <a:r>
                        <a:rPr lang="en-US" altLang="zh-CN" sz="17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7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劳动合同法</a:t>
                      </a:r>
                      <a:r>
                        <a:rPr lang="en-US" altLang="zh-CN" sz="17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7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第四十一条第一款）</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76461212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DC015E24-126E-460D-9982-0DFABE221397}"/>
              </a:ext>
            </a:extLst>
          </p:cNvPr>
          <p:cNvSpPr/>
          <p:nvPr/>
        </p:nvSpPr>
        <p:spPr>
          <a:xfrm>
            <a:off x="820586" y="641400"/>
            <a:ext cx="2510624" cy="369332"/>
          </a:xfrm>
          <a:prstGeom prst="rect">
            <a:avLst/>
          </a:prstGeom>
        </p:spPr>
        <p:txBody>
          <a:bodyPr wrap="none">
            <a:spAutoFit/>
          </a:bodyPr>
          <a:lstStyle/>
          <a:p>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8.</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劳动者解除劳动合同</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D431B50F-C129-4AB1-B811-0FC73EED7783}"/>
              </a:ext>
            </a:extLst>
          </p:cNvPr>
          <p:cNvGraphicFramePr>
            <a:graphicFrameLocks noGrp="1"/>
          </p:cNvGraphicFramePr>
          <p:nvPr>
            <p:extLst>
              <p:ext uri="{D42A27DB-BD31-4B8C-83A1-F6EECF244321}">
                <p14:modId xmlns:p14="http://schemas.microsoft.com/office/powerpoint/2010/main" val="1262867975"/>
              </p:ext>
            </p:extLst>
          </p:nvPr>
        </p:nvGraphicFramePr>
        <p:xfrm>
          <a:off x="879738" y="1209815"/>
          <a:ext cx="10768921" cy="3108960"/>
        </p:xfrm>
        <a:graphic>
          <a:graphicData uri="http://schemas.openxmlformats.org/drawingml/2006/table">
            <a:tbl>
              <a:tblPr>
                <a:tableStyleId>{5C22544A-7EE6-4342-B048-85BDC9FD1C3A}</a:tableStyleId>
              </a:tblPr>
              <a:tblGrid>
                <a:gridCol w="10768921">
                  <a:extLst>
                    <a:ext uri="{9D8B030D-6E8A-4147-A177-3AD203B41FA5}">
                      <a16:colId xmlns:a16="http://schemas.microsoft.com/office/drawing/2014/main" val="1539848691"/>
                    </a:ext>
                  </a:extLst>
                </a:gridCol>
              </a:tblGrid>
              <a:tr h="2964815">
                <a:tc>
                  <a:txBody>
                    <a:bodyPr/>
                    <a:lstStyle/>
                    <a:p>
                      <a:pPr algn="l">
                        <a:spcAft>
                          <a:spcPts val="0"/>
                        </a:spcAft>
                      </a:pPr>
                      <a:r>
                        <a:rPr lang="en-US" sz="1700" b="1" u="sng" kern="0" dirty="0">
                          <a:solidFill>
                            <a:srgbClr val="002060"/>
                          </a:solidFill>
                          <a:effectLst/>
                          <a:latin typeface="黑体" panose="02010609060101010101" pitchFamily="49" charset="-122"/>
                          <a:ea typeface="黑体" panose="02010609060101010101" pitchFamily="49" charset="-122"/>
                        </a:rPr>
                        <a:t>1.</a:t>
                      </a:r>
                      <a:r>
                        <a:rPr lang="zh-CN" sz="1700" b="1" u="sng" kern="0" dirty="0">
                          <a:solidFill>
                            <a:srgbClr val="002060"/>
                          </a:solidFill>
                          <a:effectLst/>
                          <a:latin typeface="黑体" panose="02010609060101010101" pitchFamily="49" charset="-122"/>
                          <a:ea typeface="黑体" panose="02010609060101010101" pitchFamily="49" charset="-122"/>
                        </a:rPr>
                        <a:t>提前三十日</a:t>
                      </a:r>
                      <a:r>
                        <a:rPr lang="zh-CN" sz="1700" b="1" kern="0" dirty="0">
                          <a:solidFill>
                            <a:srgbClr val="002060"/>
                          </a:solidFill>
                          <a:effectLst/>
                          <a:latin typeface="黑体" panose="02010609060101010101" pitchFamily="49" charset="-122"/>
                          <a:ea typeface="黑体" panose="02010609060101010101" pitchFamily="49" charset="-122"/>
                        </a:rPr>
                        <a:t>书面通知用人单位。</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700" b="1" kern="0" dirty="0">
                          <a:solidFill>
                            <a:srgbClr val="002060"/>
                          </a:solidFill>
                          <a:effectLst/>
                          <a:latin typeface="黑体" panose="02010609060101010101" pitchFamily="49" charset="-122"/>
                          <a:ea typeface="黑体" panose="02010609060101010101" pitchFamily="49" charset="-122"/>
                        </a:rPr>
                        <a:t>2.</a:t>
                      </a:r>
                      <a:r>
                        <a:rPr lang="zh-CN" sz="1700" b="1" u="sng" kern="0" dirty="0">
                          <a:solidFill>
                            <a:srgbClr val="002060"/>
                          </a:solidFill>
                          <a:effectLst/>
                          <a:latin typeface="黑体" panose="02010609060101010101" pitchFamily="49" charset="-122"/>
                          <a:ea typeface="黑体" panose="02010609060101010101" pitchFamily="49" charset="-122"/>
                        </a:rPr>
                        <a:t>无须提前通知用人单位</a:t>
                      </a:r>
                      <a:r>
                        <a:rPr lang="zh-CN" sz="1700" b="1" kern="0" dirty="0">
                          <a:solidFill>
                            <a:srgbClr val="002060"/>
                          </a:solidFill>
                          <a:effectLst/>
                          <a:latin typeface="黑体" panose="02010609060101010101" pitchFamily="49" charset="-122"/>
                          <a:ea typeface="黑体" panose="02010609060101010101" pitchFamily="49" charset="-122"/>
                        </a:rPr>
                        <a:t>。</a:t>
                      </a:r>
                      <a:r>
                        <a:rPr lang="en-US" altLang="zh-CN" sz="1700" b="1" kern="0" dirty="0">
                          <a:solidFill>
                            <a:srgbClr val="002060"/>
                          </a:solidFill>
                          <a:effectLst/>
                          <a:latin typeface="黑体" panose="02010609060101010101" pitchFamily="49" charset="-122"/>
                          <a:ea typeface="黑体" panose="02010609060101010101" pitchFamily="49" charset="-122"/>
                        </a:rPr>
                        <a:t>《</a:t>
                      </a:r>
                      <a:r>
                        <a:rPr lang="zh-CN" sz="1700" b="1" kern="0" dirty="0">
                          <a:solidFill>
                            <a:srgbClr val="002060"/>
                          </a:solidFill>
                          <a:effectLst/>
                          <a:latin typeface="黑体" panose="02010609060101010101" pitchFamily="49" charset="-122"/>
                          <a:ea typeface="黑体" panose="02010609060101010101" pitchFamily="49" charset="-122"/>
                        </a:rPr>
                        <a:t>劳动合同法》第三十八条规定，</a:t>
                      </a:r>
                      <a:r>
                        <a:rPr lang="zh-CN" sz="1700" b="1" u="sng" kern="0" dirty="0">
                          <a:solidFill>
                            <a:srgbClr val="002060"/>
                          </a:solidFill>
                          <a:effectLst/>
                          <a:latin typeface="黑体" panose="02010609060101010101" pitchFamily="49" charset="-122"/>
                          <a:ea typeface="黑体" panose="02010609060101010101" pitchFamily="49" charset="-122"/>
                        </a:rPr>
                        <a:t>用人单位有下列情形之一的，劳动者可以解除劳动合同</a:t>
                      </a:r>
                      <a:r>
                        <a:rPr lang="zh-CN"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①未按照劳动合同约定提供</a:t>
                      </a:r>
                      <a:r>
                        <a:rPr lang="zh-CN" sz="1700" b="1" u="sng" kern="0" dirty="0">
                          <a:solidFill>
                            <a:srgbClr val="002060"/>
                          </a:solidFill>
                          <a:effectLst/>
                          <a:latin typeface="黑体" panose="02010609060101010101" pitchFamily="49" charset="-122"/>
                          <a:ea typeface="黑体" panose="02010609060101010101" pitchFamily="49" charset="-122"/>
                        </a:rPr>
                        <a:t>劳动保护或者劳动条件</a:t>
                      </a:r>
                      <a:r>
                        <a:rPr lang="zh-CN" sz="1700" b="1" kern="0" dirty="0">
                          <a:solidFill>
                            <a:srgbClr val="002060"/>
                          </a:solidFill>
                          <a:effectLst/>
                          <a:latin typeface="黑体" panose="02010609060101010101" pitchFamily="49" charset="-122"/>
                          <a:ea typeface="黑体" panose="02010609060101010101" pitchFamily="49" charset="-122"/>
                        </a:rPr>
                        <a:t>的</a:t>
                      </a:r>
                      <a:r>
                        <a:rPr lang="en-US"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②未及时足额支付</a:t>
                      </a:r>
                      <a:r>
                        <a:rPr lang="zh-CN" sz="1700" b="1" u="sng" kern="0" dirty="0">
                          <a:solidFill>
                            <a:srgbClr val="002060"/>
                          </a:solidFill>
                          <a:effectLst/>
                          <a:latin typeface="黑体" panose="02010609060101010101" pitchFamily="49" charset="-122"/>
                          <a:ea typeface="黑体" panose="02010609060101010101" pitchFamily="49" charset="-122"/>
                        </a:rPr>
                        <a:t>劳动报酬</a:t>
                      </a:r>
                      <a:r>
                        <a:rPr lang="zh-CN" sz="1700" b="1" kern="0" dirty="0">
                          <a:solidFill>
                            <a:srgbClr val="002060"/>
                          </a:solidFill>
                          <a:effectLst/>
                          <a:latin typeface="黑体" panose="02010609060101010101" pitchFamily="49" charset="-122"/>
                          <a:ea typeface="黑体" panose="02010609060101010101" pitchFamily="49" charset="-122"/>
                        </a:rPr>
                        <a:t>的；</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③未依法为劳动者缴纳</a:t>
                      </a:r>
                      <a:r>
                        <a:rPr lang="zh-CN" sz="1700" b="1" u="sng" kern="0" dirty="0">
                          <a:solidFill>
                            <a:srgbClr val="002060"/>
                          </a:solidFill>
                          <a:effectLst/>
                          <a:latin typeface="黑体" panose="02010609060101010101" pitchFamily="49" charset="-122"/>
                          <a:ea typeface="黑体" panose="02010609060101010101" pitchFamily="49" charset="-122"/>
                        </a:rPr>
                        <a:t>社会保险费</a:t>
                      </a:r>
                      <a:r>
                        <a:rPr lang="zh-CN" sz="1700" b="1" kern="0" dirty="0">
                          <a:solidFill>
                            <a:srgbClr val="002060"/>
                          </a:solidFill>
                          <a:effectLst/>
                          <a:latin typeface="黑体" panose="02010609060101010101" pitchFamily="49" charset="-122"/>
                          <a:ea typeface="黑体" panose="02010609060101010101" pitchFamily="49" charset="-122"/>
                        </a:rPr>
                        <a:t>的</a:t>
                      </a:r>
                      <a:r>
                        <a:rPr lang="en-US"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④用人单位的</a:t>
                      </a:r>
                      <a:r>
                        <a:rPr lang="zh-CN" sz="1700" b="1" u="sng" kern="0" dirty="0">
                          <a:solidFill>
                            <a:srgbClr val="002060"/>
                          </a:solidFill>
                          <a:effectLst/>
                          <a:latin typeface="黑体" panose="02010609060101010101" pitchFamily="49" charset="-122"/>
                          <a:ea typeface="黑体" panose="02010609060101010101" pitchFamily="49" charset="-122"/>
                        </a:rPr>
                        <a:t>规章制度</a:t>
                      </a:r>
                      <a:r>
                        <a:rPr lang="zh-CN" sz="1700" b="1" kern="0" dirty="0">
                          <a:solidFill>
                            <a:srgbClr val="002060"/>
                          </a:solidFill>
                          <a:effectLst/>
                          <a:latin typeface="黑体" panose="02010609060101010101" pitchFamily="49" charset="-122"/>
                          <a:ea typeface="黑体" panose="02010609060101010101" pitchFamily="49" charset="-122"/>
                        </a:rPr>
                        <a:t>违反法律法规的规定，损害劳动者权益的</a:t>
                      </a:r>
                      <a:r>
                        <a:rPr lang="en-US"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⑤因用人单位</a:t>
                      </a:r>
                      <a:r>
                        <a:rPr lang="zh-CN" sz="1700" b="1" u="sng" kern="0" dirty="0">
                          <a:solidFill>
                            <a:srgbClr val="002060"/>
                          </a:solidFill>
                          <a:effectLst/>
                          <a:latin typeface="黑体" panose="02010609060101010101" pitchFamily="49" charset="-122"/>
                          <a:ea typeface="黑体" panose="02010609060101010101" pitchFamily="49" charset="-122"/>
                        </a:rPr>
                        <a:t>以欺诈、胁迫的手段或者乘人之危</a:t>
                      </a:r>
                      <a:r>
                        <a:rPr lang="zh-CN" sz="1700" b="1" kern="0" dirty="0">
                          <a:solidFill>
                            <a:srgbClr val="002060"/>
                          </a:solidFill>
                          <a:effectLst/>
                          <a:latin typeface="黑体" panose="02010609060101010101" pitchFamily="49" charset="-122"/>
                          <a:ea typeface="黑体" panose="02010609060101010101" pitchFamily="49" charset="-122"/>
                        </a:rPr>
                        <a:t>，使劳动者在违背真实意思的情况下订立或者变更劳动合同致使劳动合同无效的</a:t>
                      </a:r>
                      <a:r>
                        <a:rPr lang="en-US"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⑥法律、行政法规规定劳动者可以解除劳动合同的其他情形。</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用人单位</a:t>
                      </a:r>
                      <a:r>
                        <a:rPr lang="zh-CN" sz="1700" b="1" u="sng" kern="0" dirty="0">
                          <a:solidFill>
                            <a:srgbClr val="002060"/>
                          </a:solidFill>
                          <a:effectLst/>
                          <a:latin typeface="黑体" panose="02010609060101010101" pitchFamily="49" charset="-122"/>
                          <a:ea typeface="黑体" panose="02010609060101010101" pitchFamily="49" charset="-122"/>
                        </a:rPr>
                        <a:t>以暴力、威胁或者非法限制人身自由</a:t>
                      </a:r>
                      <a:r>
                        <a:rPr lang="zh-CN" sz="1700" b="1" kern="0" dirty="0">
                          <a:solidFill>
                            <a:srgbClr val="002060"/>
                          </a:solidFill>
                          <a:effectLst/>
                          <a:latin typeface="黑体" panose="02010609060101010101" pitchFamily="49" charset="-122"/>
                          <a:ea typeface="黑体" panose="02010609060101010101" pitchFamily="49" charset="-122"/>
                        </a:rPr>
                        <a:t>的手段强迫劳动者劳动的，或者用人单位违章指挥、强令冒险作业危及劳动者人身安全的，</a:t>
                      </a:r>
                      <a:r>
                        <a:rPr lang="zh-CN" sz="1700" b="1" u="sng" kern="0" dirty="0">
                          <a:solidFill>
                            <a:srgbClr val="002060"/>
                          </a:solidFill>
                          <a:effectLst/>
                          <a:latin typeface="黑体" panose="02010609060101010101" pitchFamily="49" charset="-122"/>
                          <a:ea typeface="黑体" panose="02010609060101010101" pitchFamily="49" charset="-122"/>
                        </a:rPr>
                        <a:t>劳动者可以立即解除劳动合同，不需事先告知用人单位。</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764612122"/>
                  </a:ext>
                </a:extLst>
              </a:tr>
            </a:tbl>
          </a:graphicData>
        </a:graphic>
      </p:graphicFrame>
    </p:spTree>
    <p:extLst>
      <p:ext uri="{BB962C8B-B14F-4D97-AF65-F5344CB8AC3E}">
        <p14:creationId xmlns:p14="http://schemas.microsoft.com/office/powerpoint/2010/main" val="3697491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977E0AF-06D5-492B-9CC4-F32549DD461B}"/>
              </a:ext>
            </a:extLst>
          </p:cNvPr>
          <p:cNvSpPr/>
          <p:nvPr/>
        </p:nvSpPr>
        <p:spPr>
          <a:xfrm>
            <a:off x="627351" y="523840"/>
            <a:ext cx="3956211"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9.</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对用人单位解除劳动合同的限制</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09AB1C25-C62E-42A6-AD54-A22BE8CD28A3}"/>
              </a:ext>
            </a:extLst>
          </p:cNvPr>
          <p:cNvGraphicFramePr>
            <a:graphicFrameLocks noGrp="1"/>
          </p:cNvGraphicFramePr>
          <p:nvPr>
            <p:extLst>
              <p:ext uri="{D42A27DB-BD31-4B8C-83A1-F6EECF244321}">
                <p14:modId xmlns:p14="http://schemas.microsoft.com/office/powerpoint/2010/main" val="3541973060"/>
              </p:ext>
            </p:extLst>
          </p:nvPr>
        </p:nvGraphicFramePr>
        <p:xfrm>
          <a:off x="692151" y="984222"/>
          <a:ext cx="10808486" cy="2194560"/>
        </p:xfrm>
        <a:graphic>
          <a:graphicData uri="http://schemas.openxmlformats.org/drawingml/2006/table">
            <a:tbl>
              <a:tblPr>
                <a:tableStyleId>{5C22544A-7EE6-4342-B048-85BDC9FD1C3A}</a:tableStyleId>
              </a:tblPr>
              <a:tblGrid>
                <a:gridCol w="10808486">
                  <a:extLst>
                    <a:ext uri="{9D8B030D-6E8A-4147-A177-3AD203B41FA5}">
                      <a16:colId xmlns:a16="http://schemas.microsoft.com/office/drawing/2014/main" val="1936174368"/>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劳动者有下列情形之一的，用人单位</a:t>
                      </a:r>
                      <a:r>
                        <a:rPr lang="zh-CN" sz="1800" b="1" u="sng" kern="0" dirty="0">
                          <a:solidFill>
                            <a:srgbClr val="002060"/>
                          </a:solidFill>
                          <a:effectLst/>
                          <a:latin typeface="黑体" panose="02010609060101010101" pitchFamily="49" charset="-122"/>
                          <a:ea typeface="黑体" panose="02010609060101010101" pitchFamily="49" charset="-122"/>
                        </a:rPr>
                        <a:t>不得解除劳动合同</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①从事接触职业病</a:t>
                      </a:r>
                      <a:r>
                        <a:rPr lang="zh-CN" sz="1800" b="1" u="sng" kern="0" dirty="0">
                          <a:solidFill>
                            <a:srgbClr val="002060"/>
                          </a:solidFill>
                          <a:effectLst/>
                          <a:latin typeface="黑体" panose="02010609060101010101" pitchFamily="49" charset="-122"/>
                          <a:ea typeface="黑体" panose="02010609060101010101" pitchFamily="49" charset="-122"/>
                        </a:rPr>
                        <a:t>危害作业</a:t>
                      </a:r>
                      <a:r>
                        <a:rPr lang="zh-CN" sz="1800" b="1" kern="0" dirty="0">
                          <a:solidFill>
                            <a:srgbClr val="002060"/>
                          </a:solidFill>
                          <a:effectLst/>
                          <a:latin typeface="黑体" panose="02010609060101010101" pitchFamily="49" charset="-122"/>
                          <a:ea typeface="黑体" panose="02010609060101010101" pitchFamily="49" charset="-122"/>
                        </a:rPr>
                        <a:t>的劳动者未进行离岗前职业健康检查，或者疑似职业病病人在诊断或者医学观察期间的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②在本单位患</a:t>
                      </a:r>
                      <a:r>
                        <a:rPr lang="zh-CN" sz="1800" b="1" u="sng" kern="0" dirty="0">
                          <a:solidFill>
                            <a:srgbClr val="002060"/>
                          </a:solidFill>
                          <a:effectLst/>
                          <a:latin typeface="黑体" panose="02010609060101010101" pitchFamily="49" charset="-122"/>
                          <a:ea typeface="黑体" panose="02010609060101010101" pitchFamily="49" charset="-122"/>
                        </a:rPr>
                        <a:t>职业病或者因工负伤</a:t>
                      </a:r>
                      <a:r>
                        <a:rPr lang="zh-CN" sz="1800" b="1" kern="0" dirty="0">
                          <a:solidFill>
                            <a:srgbClr val="002060"/>
                          </a:solidFill>
                          <a:effectLst/>
                          <a:latin typeface="黑体" panose="02010609060101010101" pitchFamily="49" charset="-122"/>
                          <a:ea typeface="黑体" panose="02010609060101010101" pitchFamily="49" charset="-122"/>
                        </a:rPr>
                        <a:t>并被确认丧失或者部分丧失劳动能力的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③患病或者</a:t>
                      </a:r>
                      <a:r>
                        <a:rPr lang="zh-CN" sz="1800" b="1" u="sng" kern="0" dirty="0">
                          <a:solidFill>
                            <a:srgbClr val="002060"/>
                          </a:solidFill>
                          <a:effectLst/>
                          <a:latin typeface="黑体" panose="02010609060101010101" pitchFamily="49" charset="-122"/>
                          <a:ea typeface="黑体" panose="02010609060101010101" pitchFamily="49" charset="-122"/>
                        </a:rPr>
                        <a:t>非因工负伤</a:t>
                      </a:r>
                      <a:r>
                        <a:rPr lang="zh-CN" sz="1800" b="1" kern="0" dirty="0">
                          <a:solidFill>
                            <a:srgbClr val="002060"/>
                          </a:solidFill>
                          <a:effectLst/>
                          <a:latin typeface="黑体" panose="02010609060101010101" pitchFamily="49" charset="-122"/>
                          <a:ea typeface="黑体" panose="02010609060101010101" pitchFamily="49" charset="-122"/>
                        </a:rPr>
                        <a:t>，在规定的医疗期内的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a:t>
                      </a:r>
                      <a:r>
                        <a:rPr lang="zh-CN" sz="1800" b="1" u="sng" kern="0" dirty="0">
                          <a:solidFill>
                            <a:srgbClr val="002060"/>
                          </a:solidFill>
                          <a:effectLst/>
                          <a:latin typeface="黑体" panose="02010609060101010101" pitchFamily="49" charset="-122"/>
                          <a:ea typeface="黑体" panose="02010609060101010101" pitchFamily="49" charset="-122"/>
                        </a:rPr>
                        <a:t>女职工</a:t>
                      </a:r>
                      <a:r>
                        <a:rPr lang="zh-CN" sz="1800" b="1" kern="0" dirty="0">
                          <a:solidFill>
                            <a:srgbClr val="002060"/>
                          </a:solidFill>
                          <a:effectLst/>
                          <a:latin typeface="黑体" panose="02010609060101010101" pitchFamily="49" charset="-122"/>
                          <a:ea typeface="黑体" panose="02010609060101010101" pitchFamily="49" charset="-122"/>
                        </a:rPr>
                        <a:t>在孕期、产期、哺乳期的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a:t>
                      </a:r>
                      <a:r>
                        <a:rPr lang="zh-CN" sz="1800" b="1" u="sng" kern="0" dirty="0">
                          <a:solidFill>
                            <a:srgbClr val="002060"/>
                          </a:solidFill>
                          <a:effectLst/>
                          <a:latin typeface="黑体" panose="02010609060101010101" pitchFamily="49" charset="-122"/>
                          <a:ea typeface="黑体" panose="02010609060101010101" pitchFamily="49" charset="-122"/>
                        </a:rPr>
                        <a:t>在本单位连续工作满十五年，</a:t>
                      </a:r>
                      <a:r>
                        <a:rPr lang="zh-CN" sz="1800" b="1" kern="0" dirty="0">
                          <a:solidFill>
                            <a:srgbClr val="002060"/>
                          </a:solidFill>
                          <a:effectLst/>
                          <a:latin typeface="黑体" panose="02010609060101010101" pitchFamily="49" charset="-122"/>
                          <a:ea typeface="黑体" panose="02010609060101010101" pitchFamily="49" charset="-122"/>
                        </a:rPr>
                        <a:t>且距</a:t>
                      </a:r>
                      <a:r>
                        <a:rPr lang="zh-CN" sz="1800" b="1" u="sng" kern="0" dirty="0">
                          <a:solidFill>
                            <a:srgbClr val="002060"/>
                          </a:solidFill>
                          <a:effectLst/>
                          <a:latin typeface="黑体" panose="02010609060101010101" pitchFamily="49" charset="-122"/>
                          <a:ea typeface="黑体" panose="02010609060101010101" pitchFamily="49" charset="-122"/>
                        </a:rPr>
                        <a:t>法定退休年龄不足五年</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⑥法律、行政法规规定的</a:t>
                      </a:r>
                      <a:r>
                        <a:rPr lang="zh-CN" sz="1800" b="1" u="sng" kern="0" dirty="0">
                          <a:solidFill>
                            <a:srgbClr val="002060"/>
                          </a:solidFill>
                          <a:effectLst/>
                          <a:latin typeface="黑体" panose="02010609060101010101" pitchFamily="49" charset="-122"/>
                          <a:ea typeface="黑体" panose="02010609060101010101" pitchFamily="49" charset="-122"/>
                        </a:rPr>
                        <a:t>其他</a:t>
                      </a:r>
                      <a:r>
                        <a:rPr lang="zh-CN" sz="1800" b="1" kern="0" dirty="0">
                          <a:solidFill>
                            <a:srgbClr val="002060"/>
                          </a:solidFill>
                          <a:effectLst/>
                          <a:latin typeface="黑体" panose="02010609060101010101" pitchFamily="49" charset="-122"/>
                          <a:ea typeface="黑体" panose="02010609060101010101" pitchFamily="49" charset="-122"/>
                        </a:rPr>
                        <a:t>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32934389"/>
                  </a:ext>
                </a:extLst>
              </a:tr>
            </a:tbl>
          </a:graphicData>
        </a:graphic>
      </p:graphicFrame>
      <p:sp>
        <p:nvSpPr>
          <p:cNvPr id="8" name="矩形 7">
            <a:extLst>
              <a:ext uri="{FF2B5EF4-FFF2-40B4-BE49-F238E27FC236}">
                <a16:creationId xmlns:a16="http://schemas.microsoft.com/office/drawing/2014/main" id="{82394E5B-1F90-4B45-94F3-D973DC6CAC12}"/>
              </a:ext>
            </a:extLst>
          </p:cNvPr>
          <p:cNvSpPr/>
          <p:nvPr/>
        </p:nvSpPr>
        <p:spPr>
          <a:xfrm>
            <a:off x="627351" y="3143006"/>
            <a:ext cx="4073231"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10.</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对用人单位解除劳动合同的要求</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EA1D027E-3A27-4B0C-8F59-7FDD56574525}"/>
              </a:ext>
            </a:extLst>
          </p:cNvPr>
          <p:cNvGraphicFramePr>
            <a:graphicFrameLocks noGrp="1"/>
          </p:cNvGraphicFramePr>
          <p:nvPr>
            <p:extLst>
              <p:ext uri="{D42A27DB-BD31-4B8C-83A1-F6EECF244321}">
                <p14:modId xmlns:p14="http://schemas.microsoft.com/office/powerpoint/2010/main" val="3675830128"/>
              </p:ext>
            </p:extLst>
          </p:nvPr>
        </p:nvGraphicFramePr>
        <p:xfrm>
          <a:off x="692150" y="3739121"/>
          <a:ext cx="10837863" cy="5486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2505447506"/>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a:t>
                      </a:r>
                      <a:r>
                        <a:rPr lang="zh-CN" sz="1800" b="1" u="sng" kern="0" dirty="0">
                          <a:solidFill>
                            <a:srgbClr val="002060"/>
                          </a:solidFill>
                          <a:effectLst/>
                          <a:latin typeface="黑体" panose="02010609060101010101" pitchFamily="49" charset="-122"/>
                          <a:ea typeface="黑体" panose="02010609060101010101" pitchFamily="49" charset="-122"/>
                        </a:rPr>
                        <a:t>单方解除</a:t>
                      </a:r>
                      <a:r>
                        <a:rPr lang="zh-CN" sz="1800" b="1" kern="0" dirty="0">
                          <a:solidFill>
                            <a:srgbClr val="002060"/>
                          </a:solidFill>
                          <a:effectLst/>
                          <a:latin typeface="黑体" panose="02010609060101010101" pitchFamily="49" charset="-122"/>
                          <a:ea typeface="黑体" panose="02010609060101010101" pitchFamily="49" charset="-122"/>
                        </a:rPr>
                        <a:t>劳动合同，应当事先将理由</a:t>
                      </a:r>
                      <a:r>
                        <a:rPr lang="zh-CN" sz="1800" b="1" u="sng" kern="0" dirty="0">
                          <a:solidFill>
                            <a:srgbClr val="002060"/>
                          </a:solidFill>
                          <a:effectLst/>
                          <a:latin typeface="黑体" panose="02010609060101010101" pitchFamily="49" charset="-122"/>
                          <a:ea typeface="黑体" panose="02010609060101010101" pitchFamily="49" charset="-122"/>
                        </a:rPr>
                        <a:t>通知工会</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171168081"/>
                  </a:ext>
                </a:extLst>
              </a:tr>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用人单位违反法律、行政法规规定或者劳动合同约定的，</a:t>
                      </a:r>
                      <a:r>
                        <a:rPr lang="zh-CN" sz="1800" b="1" u="sng" kern="0" dirty="0">
                          <a:solidFill>
                            <a:srgbClr val="002060"/>
                          </a:solidFill>
                          <a:effectLst/>
                          <a:latin typeface="黑体" panose="02010609060101010101" pitchFamily="49" charset="-122"/>
                          <a:ea typeface="黑体" panose="02010609060101010101" pitchFamily="49" charset="-122"/>
                        </a:rPr>
                        <a:t>工会有权要求</a:t>
                      </a:r>
                      <a:r>
                        <a:rPr lang="zh-CN" sz="1800" b="1" kern="0" dirty="0">
                          <a:solidFill>
                            <a:srgbClr val="002060"/>
                          </a:solidFill>
                          <a:effectLst/>
                          <a:latin typeface="黑体" panose="02010609060101010101" pitchFamily="49" charset="-122"/>
                          <a:ea typeface="黑体" panose="02010609060101010101" pitchFamily="49" charset="-122"/>
                        </a:rPr>
                        <a:t>用人单位纠正。</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8922351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535A3CD2-52E0-4385-8324-8A425ACF267A}"/>
              </a:ext>
            </a:extLst>
          </p:cNvPr>
          <p:cNvSpPr/>
          <p:nvPr/>
        </p:nvSpPr>
        <p:spPr>
          <a:xfrm>
            <a:off x="627350" y="454936"/>
            <a:ext cx="2213748"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11.</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劳动合同终止</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a:extLst>
              <a:ext uri="{FF2B5EF4-FFF2-40B4-BE49-F238E27FC236}">
                <a16:creationId xmlns:a16="http://schemas.microsoft.com/office/drawing/2014/main" id="{93A781DF-E0D1-41F6-ABDD-F75F695D54CC}"/>
              </a:ext>
            </a:extLst>
          </p:cNvPr>
          <p:cNvSpPr/>
          <p:nvPr/>
        </p:nvSpPr>
        <p:spPr>
          <a:xfrm>
            <a:off x="627350" y="788116"/>
            <a:ext cx="2794035" cy="460382"/>
          </a:xfrm>
          <a:prstGeom prst="rect">
            <a:avLst/>
          </a:prstGeom>
        </p:spPr>
        <p:txBody>
          <a:bodyPr wrap="none">
            <a:spAutoFit/>
          </a:bodyPr>
          <a:lstStyle/>
          <a:p>
            <a:pPr indent="280670">
              <a:lnSpc>
                <a:spcPct val="150000"/>
              </a:lnSpc>
            </a:pPr>
            <a:r>
              <a:rPr lang="en-US"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1.</a:t>
            </a:r>
            <a:r>
              <a:rPr lang="zh-CN"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劳动合同终止的规定</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60C20079-CB09-464D-97B3-BFDE937C432E}"/>
              </a:ext>
            </a:extLst>
          </p:cNvPr>
          <p:cNvGraphicFramePr>
            <a:graphicFrameLocks noGrp="1"/>
          </p:cNvGraphicFramePr>
          <p:nvPr>
            <p:extLst>
              <p:ext uri="{D42A27DB-BD31-4B8C-83A1-F6EECF244321}">
                <p14:modId xmlns:p14="http://schemas.microsoft.com/office/powerpoint/2010/main" val="2754518224"/>
              </p:ext>
            </p:extLst>
          </p:nvPr>
        </p:nvGraphicFramePr>
        <p:xfrm>
          <a:off x="692150" y="1248498"/>
          <a:ext cx="10751167" cy="2194560"/>
        </p:xfrm>
        <a:graphic>
          <a:graphicData uri="http://schemas.openxmlformats.org/drawingml/2006/table">
            <a:tbl>
              <a:tblPr>
                <a:tableStyleId>{5C22544A-7EE6-4342-B048-85BDC9FD1C3A}</a:tableStyleId>
              </a:tblPr>
              <a:tblGrid>
                <a:gridCol w="10751167">
                  <a:extLst>
                    <a:ext uri="{9D8B030D-6E8A-4147-A177-3AD203B41FA5}">
                      <a16:colId xmlns:a16="http://schemas.microsoft.com/office/drawing/2014/main" val="2990669761"/>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劳动合同终止是指劳动合同双方当事人在劳动合同中约定的合同期限届满或达到其他法定终止条件的情形。</a:t>
                      </a:r>
                      <a:r>
                        <a:rPr lang="zh-CN" sz="1800" b="1" u="sng" kern="0" dirty="0">
                          <a:solidFill>
                            <a:srgbClr val="002060"/>
                          </a:solidFill>
                          <a:effectLst/>
                          <a:latin typeface="黑体" panose="02010609060101010101" pitchFamily="49" charset="-122"/>
                          <a:ea typeface="黑体" panose="02010609060101010101" pitchFamily="49" charset="-122"/>
                        </a:rPr>
                        <a:t>有下列情形之一的，劳动合同终止</a:t>
                      </a:r>
                      <a:r>
                        <a:rPr lang="en-US"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①劳动合同</a:t>
                      </a:r>
                      <a:r>
                        <a:rPr lang="zh-CN" sz="1800" b="1" u="sng" kern="0" dirty="0">
                          <a:solidFill>
                            <a:srgbClr val="002060"/>
                          </a:solidFill>
                          <a:effectLst/>
                          <a:latin typeface="黑体" panose="02010609060101010101" pitchFamily="49" charset="-122"/>
                          <a:ea typeface="黑体" panose="02010609060101010101" pitchFamily="49" charset="-122"/>
                        </a:rPr>
                        <a:t>期满</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②劳动者开始依法享受</a:t>
                      </a:r>
                      <a:r>
                        <a:rPr lang="zh-CN" sz="1800" b="1" u="sng" kern="0" dirty="0">
                          <a:solidFill>
                            <a:srgbClr val="002060"/>
                          </a:solidFill>
                          <a:effectLst/>
                          <a:latin typeface="黑体" panose="02010609060101010101" pitchFamily="49" charset="-122"/>
                          <a:ea typeface="黑体" panose="02010609060101010101" pitchFamily="49" charset="-122"/>
                        </a:rPr>
                        <a:t>基本养老保险</a:t>
                      </a:r>
                      <a:r>
                        <a:rPr lang="zh-CN" sz="1800" b="1" kern="0" dirty="0">
                          <a:solidFill>
                            <a:srgbClr val="002060"/>
                          </a:solidFill>
                          <a:effectLst/>
                          <a:latin typeface="黑体" panose="02010609060101010101" pitchFamily="49" charset="-122"/>
                          <a:ea typeface="黑体" panose="02010609060101010101" pitchFamily="49" charset="-122"/>
                        </a:rPr>
                        <a:t>待遇的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③劳动者死亡，或者被人民法院</a:t>
                      </a:r>
                      <a:r>
                        <a:rPr lang="zh-CN" sz="1800" b="1" u="sng" kern="0" dirty="0">
                          <a:solidFill>
                            <a:srgbClr val="002060"/>
                          </a:solidFill>
                          <a:effectLst/>
                          <a:latin typeface="黑体" panose="02010609060101010101" pitchFamily="49" charset="-122"/>
                          <a:ea typeface="黑体" panose="02010609060101010101" pitchFamily="49" charset="-122"/>
                        </a:rPr>
                        <a:t>宣告死亡或者宣告失踪</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④用人单位被依法</a:t>
                      </a:r>
                      <a:r>
                        <a:rPr lang="zh-CN" sz="1800" b="1" u="sng" kern="0" dirty="0">
                          <a:solidFill>
                            <a:srgbClr val="002060"/>
                          </a:solidFill>
                          <a:effectLst/>
                          <a:latin typeface="黑体" panose="02010609060101010101" pitchFamily="49" charset="-122"/>
                          <a:ea typeface="黑体" panose="02010609060101010101" pitchFamily="49" charset="-122"/>
                        </a:rPr>
                        <a:t>宣告破产</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⑤用人单位</a:t>
                      </a:r>
                      <a:r>
                        <a:rPr lang="zh-CN" sz="1800" b="1" u="sng" kern="0" dirty="0">
                          <a:solidFill>
                            <a:srgbClr val="002060"/>
                          </a:solidFill>
                          <a:effectLst/>
                          <a:latin typeface="黑体" panose="02010609060101010101" pitchFamily="49" charset="-122"/>
                          <a:ea typeface="黑体" panose="02010609060101010101" pitchFamily="49" charset="-122"/>
                        </a:rPr>
                        <a:t>被吊销营业执照、责令关闭、</a:t>
                      </a:r>
                      <a:r>
                        <a:rPr lang="zh-CN" sz="1800" b="1" kern="0" dirty="0">
                          <a:solidFill>
                            <a:srgbClr val="002060"/>
                          </a:solidFill>
                          <a:effectLst/>
                          <a:latin typeface="黑体" panose="02010609060101010101" pitchFamily="49" charset="-122"/>
                          <a:ea typeface="黑体" panose="02010609060101010101" pitchFamily="49" charset="-122"/>
                        </a:rPr>
                        <a:t>撤销或者用人单位决定</a:t>
                      </a:r>
                      <a:r>
                        <a:rPr lang="zh-CN" sz="1800" b="1" u="sng" kern="0" dirty="0">
                          <a:solidFill>
                            <a:srgbClr val="002060"/>
                          </a:solidFill>
                          <a:effectLst/>
                          <a:latin typeface="黑体" panose="02010609060101010101" pitchFamily="49" charset="-122"/>
                          <a:ea typeface="黑体" panose="02010609060101010101" pitchFamily="49" charset="-122"/>
                        </a:rPr>
                        <a:t>提前解散</a:t>
                      </a:r>
                      <a:r>
                        <a:rPr lang="zh-CN" sz="1800" b="1" kern="0" dirty="0">
                          <a:solidFill>
                            <a:srgbClr val="002060"/>
                          </a:solidFill>
                          <a:effectLst/>
                          <a:latin typeface="黑体" panose="02010609060101010101" pitchFamily="49" charset="-122"/>
                          <a:ea typeface="黑体" panose="02010609060101010101" pitchFamily="49" charset="-122"/>
                        </a:rPr>
                        <a:t>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⑥法律、行政法规规定的</a:t>
                      </a:r>
                      <a:r>
                        <a:rPr lang="zh-CN" sz="1800" b="1" u="sng" kern="0" dirty="0">
                          <a:solidFill>
                            <a:srgbClr val="002060"/>
                          </a:solidFill>
                          <a:effectLst/>
                          <a:latin typeface="黑体" panose="02010609060101010101" pitchFamily="49" charset="-122"/>
                          <a:ea typeface="黑体" panose="02010609060101010101" pitchFamily="49" charset="-122"/>
                        </a:rPr>
                        <a:t>其他</a:t>
                      </a:r>
                      <a:r>
                        <a:rPr lang="zh-CN" sz="1800" b="1" kern="0" dirty="0">
                          <a:solidFill>
                            <a:srgbClr val="002060"/>
                          </a:solidFill>
                          <a:effectLst/>
                          <a:latin typeface="黑体" panose="02010609060101010101" pitchFamily="49" charset="-122"/>
                          <a:ea typeface="黑体" panose="02010609060101010101" pitchFamily="49" charset="-122"/>
                        </a:rPr>
                        <a:t>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35345209"/>
                  </a:ext>
                </a:extLst>
              </a:tr>
            </a:tbl>
          </a:graphicData>
        </a:graphic>
      </p:graphicFrame>
      <p:sp>
        <p:nvSpPr>
          <p:cNvPr id="16" name="矩形 15">
            <a:extLst>
              <a:ext uri="{FF2B5EF4-FFF2-40B4-BE49-F238E27FC236}">
                <a16:creationId xmlns:a16="http://schemas.microsoft.com/office/drawing/2014/main" id="{4ADACC9B-9223-44DB-B1AA-886E086C9FDA}"/>
              </a:ext>
            </a:extLst>
          </p:cNvPr>
          <p:cNvSpPr/>
          <p:nvPr/>
        </p:nvSpPr>
        <p:spPr>
          <a:xfrm>
            <a:off x="627350" y="3355801"/>
            <a:ext cx="11033125" cy="875881"/>
          </a:xfrm>
          <a:prstGeom prst="rect">
            <a:avLst/>
          </a:prstGeom>
        </p:spPr>
        <p:txBody>
          <a:bodyPr wrap="square">
            <a:spAutoFit/>
          </a:bodyPr>
          <a:lstStyle/>
          <a:p>
            <a:pPr indent="280670">
              <a:lnSpc>
                <a:spcPct val="150000"/>
              </a:lnSpc>
            </a:pPr>
            <a:r>
              <a:rPr lang="en-US"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2.</a:t>
            </a:r>
            <a:r>
              <a:rPr lang="zh-CN"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劳动合同期满的，根据《劳动合同法》第四十五条规定，且有《劳动合同法》第四十二条规定情形之一的，劳动合同应当续延至相应的情形消失时终止。</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7" name="表格 16">
            <a:extLst>
              <a:ext uri="{FF2B5EF4-FFF2-40B4-BE49-F238E27FC236}">
                <a16:creationId xmlns:a16="http://schemas.microsoft.com/office/drawing/2014/main" id="{06C5A90C-6B03-46AD-A926-65736CAB3365}"/>
              </a:ext>
            </a:extLst>
          </p:cNvPr>
          <p:cNvGraphicFramePr>
            <a:graphicFrameLocks noGrp="1"/>
          </p:cNvGraphicFramePr>
          <p:nvPr>
            <p:extLst>
              <p:ext uri="{D42A27DB-BD31-4B8C-83A1-F6EECF244321}">
                <p14:modId xmlns:p14="http://schemas.microsoft.com/office/powerpoint/2010/main" val="3999672258"/>
              </p:ext>
            </p:extLst>
          </p:nvPr>
        </p:nvGraphicFramePr>
        <p:xfrm>
          <a:off x="692150" y="4231682"/>
          <a:ext cx="10751165" cy="1920240"/>
        </p:xfrm>
        <a:graphic>
          <a:graphicData uri="http://schemas.openxmlformats.org/drawingml/2006/table">
            <a:tbl>
              <a:tblPr>
                <a:tableStyleId>{5C22544A-7EE6-4342-B048-85BDC9FD1C3A}</a:tableStyleId>
              </a:tblPr>
              <a:tblGrid>
                <a:gridCol w="10751165">
                  <a:extLst>
                    <a:ext uri="{9D8B030D-6E8A-4147-A177-3AD203B41FA5}">
                      <a16:colId xmlns:a16="http://schemas.microsoft.com/office/drawing/2014/main" val="4233760398"/>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①从事接触</a:t>
                      </a:r>
                      <a:r>
                        <a:rPr lang="zh-CN" sz="1800" b="1" u="sng" kern="0" dirty="0">
                          <a:solidFill>
                            <a:srgbClr val="002060"/>
                          </a:solidFill>
                          <a:effectLst/>
                          <a:latin typeface="黑体" panose="02010609060101010101" pitchFamily="49" charset="-122"/>
                          <a:ea typeface="黑体" panose="02010609060101010101" pitchFamily="49" charset="-122"/>
                        </a:rPr>
                        <a:t>职业病危害作业</a:t>
                      </a:r>
                      <a:r>
                        <a:rPr lang="zh-CN" sz="1800" b="1" kern="0" dirty="0">
                          <a:solidFill>
                            <a:srgbClr val="002060"/>
                          </a:solidFill>
                          <a:effectLst/>
                          <a:latin typeface="黑体" panose="02010609060101010101" pitchFamily="49" charset="-122"/>
                          <a:ea typeface="黑体" panose="02010609060101010101" pitchFamily="49" charset="-122"/>
                        </a:rPr>
                        <a:t>的劳动者</a:t>
                      </a:r>
                      <a:r>
                        <a:rPr lang="zh-CN" sz="1800" b="1" u="sng" kern="0" dirty="0">
                          <a:solidFill>
                            <a:srgbClr val="002060"/>
                          </a:solidFill>
                          <a:effectLst/>
                          <a:latin typeface="黑体" panose="02010609060101010101" pitchFamily="49" charset="-122"/>
                          <a:ea typeface="黑体" panose="02010609060101010101" pitchFamily="49" charset="-122"/>
                        </a:rPr>
                        <a:t>未进行离岗前职业健康检查</a:t>
                      </a:r>
                      <a:r>
                        <a:rPr lang="zh-CN" sz="1800" b="1" kern="0" dirty="0">
                          <a:solidFill>
                            <a:srgbClr val="002060"/>
                          </a:solidFill>
                          <a:effectLst/>
                          <a:latin typeface="黑体" panose="02010609060101010101" pitchFamily="49" charset="-122"/>
                          <a:ea typeface="黑体" panose="02010609060101010101" pitchFamily="49" charset="-122"/>
                        </a:rPr>
                        <a:t>，或者疑似职业病病人在</a:t>
                      </a:r>
                      <a:r>
                        <a:rPr lang="zh-CN" sz="1800" b="1" u="sng" kern="0" dirty="0">
                          <a:solidFill>
                            <a:srgbClr val="002060"/>
                          </a:solidFill>
                          <a:effectLst/>
                          <a:latin typeface="黑体" panose="02010609060101010101" pitchFamily="49" charset="-122"/>
                          <a:ea typeface="黑体" panose="02010609060101010101" pitchFamily="49" charset="-122"/>
                        </a:rPr>
                        <a:t>诊断或者医学观察期间的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②在本单位患职业病或者因工负伤并被确认</a:t>
                      </a:r>
                      <a:r>
                        <a:rPr lang="zh-CN" sz="1800" b="1" u="sng" kern="0" dirty="0">
                          <a:solidFill>
                            <a:srgbClr val="002060"/>
                          </a:solidFill>
                          <a:effectLst/>
                          <a:latin typeface="黑体" panose="02010609060101010101" pitchFamily="49" charset="-122"/>
                          <a:ea typeface="黑体" panose="02010609060101010101" pitchFamily="49" charset="-122"/>
                        </a:rPr>
                        <a:t>丧失或者部分丧失劳动能力</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③患病或者非因工负伤，在规定的</a:t>
                      </a:r>
                      <a:r>
                        <a:rPr lang="zh-CN" sz="1800" b="1" u="sng" kern="0" dirty="0">
                          <a:solidFill>
                            <a:srgbClr val="002060"/>
                          </a:solidFill>
                          <a:effectLst/>
                          <a:latin typeface="黑体" panose="02010609060101010101" pitchFamily="49" charset="-122"/>
                          <a:ea typeface="黑体" panose="02010609060101010101" pitchFamily="49" charset="-122"/>
                        </a:rPr>
                        <a:t>医疗期内</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a:t>
                      </a:r>
                      <a:r>
                        <a:rPr lang="zh-CN" sz="1800" b="1" u="sng" kern="0" dirty="0">
                          <a:solidFill>
                            <a:srgbClr val="002060"/>
                          </a:solidFill>
                          <a:effectLst/>
                          <a:latin typeface="黑体" panose="02010609060101010101" pitchFamily="49" charset="-122"/>
                          <a:ea typeface="黑体" panose="02010609060101010101" pitchFamily="49" charset="-122"/>
                        </a:rPr>
                        <a:t>女职工在孕期、产期、哺乳期的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⑤在本单位连续工作</a:t>
                      </a:r>
                      <a:r>
                        <a:rPr lang="zh-CN" sz="1800" b="1" u="sng" kern="0" dirty="0">
                          <a:solidFill>
                            <a:srgbClr val="002060"/>
                          </a:solidFill>
                          <a:effectLst/>
                          <a:latin typeface="黑体" panose="02010609060101010101" pitchFamily="49" charset="-122"/>
                          <a:ea typeface="黑体" panose="02010609060101010101" pitchFamily="49" charset="-122"/>
                        </a:rPr>
                        <a:t>满十五年</a:t>
                      </a:r>
                      <a:r>
                        <a:rPr lang="zh-CN" sz="1800" b="1" kern="0" dirty="0">
                          <a:solidFill>
                            <a:srgbClr val="002060"/>
                          </a:solidFill>
                          <a:effectLst/>
                          <a:latin typeface="黑体" panose="02010609060101010101" pitchFamily="49" charset="-122"/>
                          <a:ea typeface="黑体" panose="02010609060101010101" pitchFamily="49" charset="-122"/>
                        </a:rPr>
                        <a:t>，且距法定退休年龄</a:t>
                      </a:r>
                      <a:r>
                        <a:rPr lang="zh-CN" sz="1800" b="1" u="sng" kern="0" dirty="0">
                          <a:solidFill>
                            <a:srgbClr val="002060"/>
                          </a:solidFill>
                          <a:effectLst/>
                          <a:latin typeface="黑体" panose="02010609060101010101" pitchFamily="49" charset="-122"/>
                          <a:ea typeface="黑体" panose="02010609060101010101" pitchFamily="49" charset="-122"/>
                        </a:rPr>
                        <a:t>不足五年</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⑥法律、行政法规规定的其他情形。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25703736"/>
                  </a:ext>
                </a:extLst>
              </a:tr>
            </a:tbl>
          </a:graphicData>
        </a:graphic>
      </p:graphicFrame>
    </p:spTree>
    <p:extLst>
      <p:ext uri="{BB962C8B-B14F-4D97-AF65-F5344CB8AC3E}">
        <p14:creationId xmlns:p14="http://schemas.microsoft.com/office/powerpoint/2010/main" val="1785526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D697B7B0-EAEA-4AD0-8C74-A8E08205EFD2}"/>
              </a:ext>
            </a:extLst>
          </p:cNvPr>
          <p:cNvSpPr/>
          <p:nvPr/>
        </p:nvSpPr>
        <p:spPr>
          <a:xfrm>
            <a:off x="717716" y="523806"/>
            <a:ext cx="5002973"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12.</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用人单位解除、终止劳动合同的附随义务</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7C57AFD0-9D44-4A5E-B68A-1BFCA140C3F3}"/>
              </a:ext>
            </a:extLst>
          </p:cNvPr>
          <p:cNvGraphicFramePr>
            <a:graphicFrameLocks noGrp="1"/>
          </p:cNvGraphicFramePr>
          <p:nvPr>
            <p:extLst>
              <p:ext uri="{D42A27DB-BD31-4B8C-83A1-F6EECF244321}">
                <p14:modId xmlns:p14="http://schemas.microsoft.com/office/powerpoint/2010/main" val="3454887685"/>
              </p:ext>
            </p:extLst>
          </p:nvPr>
        </p:nvGraphicFramePr>
        <p:xfrm>
          <a:off x="692151" y="984188"/>
          <a:ext cx="10837862" cy="54864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4022262479"/>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用人单位应当在解除或者终止劳动合同时出具解除或者终止劳动合同的证明，并在</a:t>
                      </a:r>
                      <a:r>
                        <a:rPr lang="en-US" sz="1800" b="1" u="sng" kern="0" dirty="0">
                          <a:solidFill>
                            <a:srgbClr val="002060"/>
                          </a:solidFill>
                          <a:effectLst/>
                          <a:latin typeface="黑体" panose="02010609060101010101" pitchFamily="49" charset="-122"/>
                          <a:ea typeface="黑体" panose="02010609060101010101" pitchFamily="49" charset="-122"/>
                        </a:rPr>
                        <a:t>15</a:t>
                      </a:r>
                      <a:r>
                        <a:rPr lang="zh-CN" sz="1800" b="1" u="sng" kern="0" dirty="0">
                          <a:solidFill>
                            <a:srgbClr val="002060"/>
                          </a:solidFill>
                          <a:effectLst/>
                          <a:latin typeface="黑体" panose="02010609060101010101" pitchFamily="49" charset="-122"/>
                          <a:ea typeface="黑体" panose="02010609060101010101" pitchFamily="49" charset="-122"/>
                        </a:rPr>
                        <a:t>日内</a:t>
                      </a:r>
                      <a:r>
                        <a:rPr lang="zh-CN" sz="1800" b="1" kern="0" dirty="0">
                          <a:solidFill>
                            <a:srgbClr val="002060"/>
                          </a:solidFill>
                          <a:effectLst/>
                          <a:latin typeface="黑体" panose="02010609060101010101" pitchFamily="49" charset="-122"/>
                          <a:ea typeface="黑体" panose="02010609060101010101" pitchFamily="49" charset="-122"/>
                        </a:rPr>
                        <a:t>为劳动者办理档案和社会保险关系转移手续。</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26325157"/>
                  </a:ext>
                </a:extLst>
              </a:tr>
            </a:tbl>
          </a:graphicData>
        </a:graphic>
      </p:graphicFrame>
      <p:sp>
        <p:nvSpPr>
          <p:cNvPr id="8" name="矩形 7">
            <a:extLst>
              <a:ext uri="{FF2B5EF4-FFF2-40B4-BE49-F238E27FC236}">
                <a16:creationId xmlns:a16="http://schemas.microsoft.com/office/drawing/2014/main" id="{02DA1A70-9925-4B3C-8978-22B5904F965D}"/>
              </a:ext>
            </a:extLst>
          </p:cNvPr>
          <p:cNvSpPr/>
          <p:nvPr/>
        </p:nvSpPr>
        <p:spPr>
          <a:xfrm>
            <a:off x="731837" y="1443335"/>
            <a:ext cx="1981312"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13.</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培训服务期</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943DA69D-1496-4870-B3DE-597CEEC5779E}"/>
              </a:ext>
            </a:extLst>
          </p:cNvPr>
          <p:cNvGraphicFramePr>
            <a:graphicFrameLocks noGrp="1"/>
          </p:cNvGraphicFramePr>
          <p:nvPr>
            <p:extLst>
              <p:ext uri="{D42A27DB-BD31-4B8C-83A1-F6EECF244321}">
                <p14:modId xmlns:p14="http://schemas.microsoft.com/office/powerpoint/2010/main" val="1697364082"/>
              </p:ext>
            </p:extLst>
          </p:nvPr>
        </p:nvGraphicFramePr>
        <p:xfrm>
          <a:off x="692151" y="1953030"/>
          <a:ext cx="10837862" cy="109728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137357844"/>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 </a:t>
                      </a:r>
                      <a:r>
                        <a:rPr lang="zh-CN" sz="1800" b="1" kern="0" dirty="0">
                          <a:solidFill>
                            <a:srgbClr val="002060"/>
                          </a:solidFill>
                          <a:effectLst/>
                          <a:latin typeface="黑体" panose="02010609060101010101" pitchFamily="49" charset="-122"/>
                          <a:ea typeface="黑体" panose="02010609060101010101" pitchFamily="49" charset="-122"/>
                        </a:rPr>
                        <a:t>用人单位</a:t>
                      </a:r>
                      <a:r>
                        <a:rPr lang="zh-CN" sz="1800" b="1" u="sng" kern="0" dirty="0">
                          <a:solidFill>
                            <a:srgbClr val="002060"/>
                          </a:solidFill>
                          <a:effectLst/>
                          <a:latin typeface="黑体" panose="02010609060101010101" pitchFamily="49" charset="-122"/>
                          <a:ea typeface="黑体" panose="02010609060101010101" pitchFamily="49" charset="-122"/>
                        </a:rPr>
                        <a:t>为劳动者提供专项培训费用</a:t>
                      </a:r>
                      <a:r>
                        <a:rPr lang="zh-CN" sz="1800" b="1" kern="0" dirty="0">
                          <a:solidFill>
                            <a:srgbClr val="002060"/>
                          </a:solidFill>
                          <a:effectLst/>
                          <a:latin typeface="黑体" panose="02010609060101010101" pitchFamily="49" charset="-122"/>
                          <a:ea typeface="黑体" panose="02010609060101010101" pitchFamily="49" charset="-122"/>
                        </a:rPr>
                        <a:t>，对其进行专业技术培训的，可以与该劳动者订立协议，</a:t>
                      </a:r>
                      <a:r>
                        <a:rPr lang="zh-CN" sz="1800" b="1" u="sng" kern="0" dirty="0">
                          <a:solidFill>
                            <a:srgbClr val="002060"/>
                          </a:solidFill>
                          <a:effectLst/>
                          <a:latin typeface="黑体" panose="02010609060101010101" pitchFamily="49" charset="-122"/>
                          <a:ea typeface="黑体" panose="02010609060101010101" pitchFamily="49" charset="-122"/>
                        </a:rPr>
                        <a:t>约定服务期</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 </a:t>
                      </a:r>
                      <a:r>
                        <a:rPr lang="zh-CN" sz="1800" b="1" kern="0" dirty="0">
                          <a:solidFill>
                            <a:srgbClr val="002060"/>
                          </a:solidFill>
                          <a:effectLst/>
                          <a:latin typeface="黑体" panose="02010609060101010101" pitchFamily="49" charset="-122"/>
                          <a:ea typeface="黑体" panose="02010609060101010101" pitchFamily="49" charset="-122"/>
                        </a:rPr>
                        <a:t>用人单位与劳动者约定服务期的，</a:t>
                      </a:r>
                      <a:r>
                        <a:rPr lang="zh-CN" sz="1800" b="1" u="sng" kern="0" dirty="0">
                          <a:solidFill>
                            <a:srgbClr val="002060"/>
                          </a:solidFill>
                          <a:effectLst/>
                          <a:latin typeface="黑体" panose="02010609060101010101" pitchFamily="49" charset="-122"/>
                          <a:ea typeface="黑体" panose="02010609060101010101" pitchFamily="49" charset="-122"/>
                        </a:rPr>
                        <a:t>不影响</a:t>
                      </a:r>
                      <a:r>
                        <a:rPr lang="zh-CN" sz="1800" b="1" kern="0" dirty="0">
                          <a:solidFill>
                            <a:srgbClr val="002060"/>
                          </a:solidFill>
                          <a:effectLst/>
                          <a:latin typeface="黑体" panose="02010609060101010101" pitchFamily="49" charset="-122"/>
                          <a:ea typeface="黑体" panose="02010609060101010101" pitchFamily="49" charset="-122"/>
                        </a:rPr>
                        <a:t>按照正常的工资调整机制</a:t>
                      </a:r>
                      <a:r>
                        <a:rPr lang="zh-CN" sz="1800" b="1" u="sng" kern="0" dirty="0">
                          <a:solidFill>
                            <a:srgbClr val="002060"/>
                          </a:solidFill>
                          <a:effectLst/>
                          <a:latin typeface="黑体" panose="02010609060101010101" pitchFamily="49" charset="-122"/>
                          <a:ea typeface="黑体" panose="02010609060101010101" pitchFamily="49" charset="-122"/>
                        </a:rPr>
                        <a:t>提高</a:t>
                      </a:r>
                      <a:r>
                        <a:rPr lang="zh-CN" sz="1800" b="1" kern="0" dirty="0">
                          <a:solidFill>
                            <a:srgbClr val="002060"/>
                          </a:solidFill>
                          <a:effectLst/>
                          <a:latin typeface="黑体" panose="02010609060101010101" pitchFamily="49" charset="-122"/>
                          <a:ea typeface="黑体" panose="02010609060101010101" pitchFamily="49" charset="-122"/>
                        </a:rPr>
                        <a:t>劳动者在</a:t>
                      </a:r>
                      <a:r>
                        <a:rPr lang="zh-CN" sz="1800" b="1" u="sng" kern="0" dirty="0">
                          <a:solidFill>
                            <a:srgbClr val="002060"/>
                          </a:solidFill>
                          <a:effectLst/>
                          <a:latin typeface="黑体" panose="02010609060101010101" pitchFamily="49" charset="-122"/>
                          <a:ea typeface="黑体" panose="02010609060101010101" pitchFamily="49" charset="-122"/>
                        </a:rPr>
                        <a:t>服务期期间的劳动报酬。</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14664063"/>
                  </a:ext>
                </a:extLst>
              </a:tr>
            </a:tbl>
          </a:graphicData>
        </a:graphic>
      </p:graphicFrame>
    </p:spTree>
    <p:extLst>
      <p:ext uri="{BB962C8B-B14F-4D97-AF65-F5344CB8AC3E}">
        <p14:creationId xmlns:p14="http://schemas.microsoft.com/office/powerpoint/2010/main" val="3734360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54B5E7FB-2F8E-45C5-BEB5-1F3EEE886E0E}"/>
              </a:ext>
            </a:extLst>
          </p:cNvPr>
          <p:cNvSpPr/>
          <p:nvPr/>
        </p:nvSpPr>
        <p:spPr>
          <a:xfrm>
            <a:off x="580194" y="469230"/>
            <a:ext cx="1748877"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14.</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竞业限制</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1EDAA203-3468-4AE4-83E2-FEBD0C49211B}"/>
              </a:ext>
            </a:extLst>
          </p:cNvPr>
          <p:cNvGraphicFramePr>
            <a:graphicFrameLocks noGrp="1"/>
          </p:cNvGraphicFramePr>
          <p:nvPr>
            <p:extLst>
              <p:ext uri="{D42A27DB-BD31-4B8C-83A1-F6EECF244321}">
                <p14:modId xmlns:p14="http://schemas.microsoft.com/office/powerpoint/2010/main" val="1067105172"/>
              </p:ext>
            </p:extLst>
          </p:nvPr>
        </p:nvGraphicFramePr>
        <p:xfrm>
          <a:off x="692149" y="1023062"/>
          <a:ext cx="10837863" cy="43891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516665916"/>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用人单位与劳动者可以在劳动合同中约定保守用人单位的商业秘密和与知识产权相关的</a:t>
                      </a:r>
                      <a:r>
                        <a:rPr lang="zh-CN" sz="1800" b="1" u="sng" kern="0" dirty="0">
                          <a:solidFill>
                            <a:srgbClr val="002060"/>
                          </a:solidFill>
                          <a:effectLst/>
                          <a:latin typeface="黑体" panose="02010609060101010101" pitchFamily="49" charset="-122"/>
                          <a:ea typeface="黑体" panose="02010609060101010101" pitchFamily="49" charset="-122"/>
                        </a:rPr>
                        <a:t>保密事项</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竞业限制的人员限于用人单位的高级管理人员、高级技术人员和其他</a:t>
                      </a:r>
                      <a:r>
                        <a:rPr lang="zh-CN" sz="1800" b="1" u="sng" kern="0" dirty="0">
                          <a:solidFill>
                            <a:srgbClr val="002060"/>
                          </a:solidFill>
                          <a:effectLst/>
                          <a:latin typeface="黑体" panose="02010609060101010101" pitchFamily="49" charset="-122"/>
                          <a:ea typeface="黑体" panose="02010609060101010101" pitchFamily="49" charset="-122"/>
                        </a:rPr>
                        <a:t>负有保密义务的人员</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竞业限制期限</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dbl" kern="0" dirty="0">
                          <a:solidFill>
                            <a:srgbClr val="002060"/>
                          </a:solidFill>
                          <a:effectLst/>
                          <a:latin typeface="黑体" panose="02010609060101010101" pitchFamily="49" charset="-122"/>
                          <a:ea typeface="黑体" panose="02010609060101010101" pitchFamily="49" charset="-122"/>
                        </a:rPr>
                        <a:t>不得超过</a:t>
                      </a:r>
                      <a:r>
                        <a:rPr lang="en-US" sz="1800" b="1" u="dbl" kern="0" dirty="0">
                          <a:solidFill>
                            <a:srgbClr val="002060"/>
                          </a:solidFill>
                          <a:effectLst/>
                          <a:latin typeface="黑体" panose="02010609060101010101" pitchFamily="49" charset="-122"/>
                          <a:ea typeface="黑体" panose="02010609060101010101" pitchFamily="49" charset="-122"/>
                        </a:rPr>
                        <a:t>2</a:t>
                      </a:r>
                      <a:r>
                        <a:rPr lang="zh-CN" sz="1800" b="1" u="dbl" kern="0" dirty="0">
                          <a:solidFill>
                            <a:srgbClr val="002060"/>
                          </a:solidFill>
                          <a:effectLst/>
                          <a:latin typeface="黑体" panose="02010609060101010101" pitchFamily="49" charset="-122"/>
                          <a:ea typeface="黑体" panose="02010609060101010101" pitchFamily="49" charset="-122"/>
                        </a:rPr>
                        <a:t>年</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《最高人民法院关于审理劳动争议案件适用法律若干问题的解释（四）》关于竞业限制的规定</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①劳动者履行了竞业限制义务，要求用人单位按照劳动者在劳动合同解除或者</a:t>
                      </a:r>
                      <a:r>
                        <a:rPr lang="zh-CN" sz="1800" b="1" u="sng" kern="0" dirty="0">
                          <a:solidFill>
                            <a:srgbClr val="002060"/>
                          </a:solidFill>
                          <a:effectLst/>
                          <a:latin typeface="黑体" panose="02010609060101010101" pitchFamily="49" charset="-122"/>
                          <a:ea typeface="黑体" panose="02010609060101010101" pitchFamily="49" charset="-122"/>
                        </a:rPr>
                        <a:t>终止前</a:t>
                      </a:r>
                      <a:r>
                        <a:rPr lang="en-US" sz="1800" b="1" u="sng" kern="0" dirty="0">
                          <a:solidFill>
                            <a:srgbClr val="002060"/>
                          </a:solidFill>
                          <a:effectLst/>
                          <a:latin typeface="黑体" panose="02010609060101010101" pitchFamily="49" charset="-122"/>
                          <a:ea typeface="黑体" panose="02010609060101010101" pitchFamily="49" charset="-122"/>
                        </a:rPr>
                        <a:t>12</a:t>
                      </a:r>
                      <a:r>
                        <a:rPr lang="zh-CN" sz="1800" b="1" u="sng" kern="0" dirty="0">
                          <a:solidFill>
                            <a:srgbClr val="002060"/>
                          </a:solidFill>
                          <a:effectLst/>
                          <a:latin typeface="黑体" panose="02010609060101010101" pitchFamily="49" charset="-122"/>
                          <a:ea typeface="黑体" panose="02010609060101010101" pitchFamily="49" charset="-122"/>
                        </a:rPr>
                        <a:t>个月平均工资的</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按月支付经济补偿的</a:t>
                      </a:r>
                      <a:r>
                        <a:rPr lang="zh-CN" sz="1800" b="1" kern="0" dirty="0">
                          <a:solidFill>
                            <a:srgbClr val="002060"/>
                          </a:solidFill>
                          <a:effectLst/>
                          <a:latin typeface="黑体" panose="02010609060101010101" pitchFamily="49" charset="-122"/>
                          <a:ea typeface="黑体" panose="02010609060101010101" pitchFamily="49" charset="-122"/>
                        </a:rPr>
                        <a:t>，人民法院应予支持。</a:t>
                      </a:r>
                      <a:r>
                        <a:rPr lang="zh-CN" sz="1800" b="1" u="sng" kern="0" dirty="0">
                          <a:solidFill>
                            <a:srgbClr val="002060"/>
                          </a:solidFill>
                          <a:effectLst/>
                          <a:latin typeface="黑体" panose="02010609060101010101" pitchFamily="49" charset="-122"/>
                          <a:ea typeface="黑体" panose="02010609060101010101" pitchFamily="49" charset="-122"/>
                        </a:rPr>
                        <a:t>如月平均工资的</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低于劳动合同履行地最低工资标准的</a:t>
                      </a:r>
                      <a:r>
                        <a:rPr lang="zh-CN" sz="1800" b="1" kern="0" dirty="0">
                          <a:solidFill>
                            <a:srgbClr val="002060"/>
                          </a:solidFill>
                          <a:effectLst/>
                          <a:latin typeface="黑体" panose="02010609060101010101" pitchFamily="49" charset="-122"/>
                          <a:ea typeface="黑体" panose="02010609060101010101" pitchFamily="49" charset="-122"/>
                        </a:rPr>
                        <a:t>，按照</a:t>
                      </a:r>
                      <a:r>
                        <a:rPr lang="zh-CN" sz="1800" b="1" u="sng" kern="0" dirty="0">
                          <a:solidFill>
                            <a:srgbClr val="002060"/>
                          </a:solidFill>
                          <a:effectLst/>
                          <a:latin typeface="黑体" panose="02010609060101010101" pitchFamily="49" charset="-122"/>
                          <a:ea typeface="黑体" panose="02010609060101010101" pitchFamily="49" charset="-122"/>
                        </a:rPr>
                        <a:t>劳动合同履行地最低工资标准支付</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当事人在劳动合同或者保密协议中约定了竞业限制和经济补偿，当事人解除劳动合同时，除另有约定外，用人单位要求劳动者履行竞业限制义务，或劳动者履行了竞业限制义务后要求用人单位支付经济补偿的，人民法院应予支持</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③当事人在劳动合同或者保密协议中约定了竞业限制和经济补偿，劳动合同解除或者终止后，因用人单位的原因导致</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个月未支付经济补偿</a:t>
                      </a:r>
                      <a:r>
                        <a:rPr lang="zh-CN" sz="1800" b="1" kern="0" dirty="0">
                          <a:solidFill>
                            <a:srgbClr val="002060"/>
                          </a:solidFill>
                          <a:effectLst/>
                          <a:latin typeface="黑体" panose="02010609060101010101" pitchFamily="49" charset="-122"/>
                          <a:ea typeface="黑体" panose="02010609060101010101" pitchFamily="49" charset="-122"/>
                        </a:rPr>
                        <a:t>，劳动者</a:t>
                      </a:r>
                      <a:r>
                        <a:rPr lang="zh-CN" sz="1800" b="1" u="sng" kern="0" dirty="0">
                          <a:solidFill>
                            <a:srgbClr val="002060"/>
                          </a:solidFill>
                          <a:effectLst/>
                          <a:latin typeface="黑体" panose="02010609060101010101" pitchFamily="49" charset="-122"/>
                          <a:ea typeface="黑体" panose="02010609060101010101" pitchFamily="49" charset="-122"/>
                        </a:rPr>
                        <a:t>请求解除竞业限制</a:t>
                      </a:r>
                      <a:r>
                        <a:rPr lang="zh-CN" sz="1800" b="1" kern="0" dirty="0">
                          <a:solidFill>
                            <a:srgbClr val="002060"/>
                          </a:solidFill>
                          <a:effectLst/>
                          <a:latin typeface="黑体" panose="02010609060101010101" pitchFamily="49" charset="-122"/>
                          <a:ea typeface="黑体" panose="02010609060101010101" pitchFamily="49" charset="-122"/>
                        </a:rPr>
                        <a:t>约定的，人民法院应予</a:t>
                      </a:r>
                      <a:r>
                        <a:rPr lang="zh-CN" sz="1800" b="1" u="sng" kern="0" dirty="0">
                          <a:solidFill>
                            <a:srgbClr val="002060"/>
                          </a:solidFill>
                          <a:effectLst/>
                          <a:latin typeface="黑体" panose="02010609060101010101" pitchFamily="49" charset="-122"/>
                          <a:ea typeface="黑体" panose="02010609060101010101" pitchFamily="49" charset="-122"/>
                        </a:rPr>
                        <a:t>支持。</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④在竞业限制期限内，用人单位请求解除竞业限制协议时，人民法院应予以支持。</a:t>
                      </a:r>
                      <a:r>
                        <a:rPr lang="zh-CN" altLang="en-US" sz="1800" b="1" u="sng" kern="0" dirty="0">
                          <a:solidFill>
                            <a:srgbClr val="002060"/>
                          </a:solidFill>
                          <a:effectLst/>
                          <a:latin typeface="黑体" panose="02010609060101010101" pitchFamily="49" charset="-122"/>
                          <a:ea typeface="黑体" panose="02010609060101010101" pitchFamily="49" charset="-122"/>
                        </a:rPr>
                        <a:t>在解除竞业限制协议时，劳动者请求用人单位额外支付劳动者</a:t>
                      </a:r>
                      <a:r>
                        <a:rPr lang="en-US" altLang="zh-CN" sz="1800" b="1" u="sng" kern="0" dirty="0">
                          <a:solidFill>
                            <a:srgbClr val="002060"/>
                          </a:solidFill>
                          <a:effectLst/>
                          <a:latin typeface="黑体" panose="02010609060101010101" pitchFamily="49" charset="-122"/>
                          <a:ea typeface="黑体" panose="02010609060101010101" pitchFamily="49" charset="-122"/>
                        </a:rPr>
                        <a:t>3</a:t>
                      </a:r>
                      <a:r>
                        <a:rPr lang="zh-CN" altLang="en-US" sz="1800" b="1" u="sng" kern="0" dirty="0">
                          <a:solidFill>
                            <a:srgbClr val="002060"/>
                          </a:solidFill>
                          <a:effectLst/>
                          <a:latin typeface="黑体" panose="02010609060101010101" pitchFamily="49" charset="-122"/>
                          <a:ea typeface="黑体" panose="02010609060101010101" pitchFamily="49" charset="-122"/>
                        </a:rPr>
                        <a:t>个月的竞业限制补偿的，人民法院应予支持。</a:t>
                      </a:r>
                      <a:endParaRPr lang="en-US" altLang="zh-CN" sz="1800" b="1" u="sng" kern="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altLang="zh-CN" sz="1800" b="1" u="sng"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⑤</a:t>
                      </a:r>
                      <a:r>
                        <a:rPr lang="zh-CN" altLang="en-US" sz="1800" b="1" u="sng"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劳动者违反竞业限制规定，向用人单位支付违约金后，用人单位要求劳动者按照约定继续履行竞业限制义务的，人民法院应予支持。</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00033254"/>
                  </a:ext>
                </a:extLst>
              </a:tr>
            </a:tbl>
          </a:graphicData>
        </a:graphic>
      </p:graphicFrame>
    </p:spTree>
    <p:extLst>
      <p:ext uri="{BB962C8B-B14F-4D97-AF65-F5344CB8AC3E}">
        <p14:creationId xmlns:p14="http://schemas.microsoft.com/office/powerpoint/2010/main" val="85175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9965A7F6-3818-4A16-B176-61833BF91177}"/>
              </a:ext>
            </a:extLst>
          </p:cNvPr>
          <p:cNvSpPr/>
          <p:nvPr/>
        </p:nvSpPr>
        <p:spPr>
          <a:xfrm>
            <a:off x="618717" y="469230"/>
            <a:ext cx="4073231"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15.</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解除与终止劳动合同的经济补偿</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F89E5C9D-D357-4331-A830-D00ED68D760D}"/>
              </a:ext>
            </a:extLst>
          </p:cNvPr>
          <p:cNvSpPr/>
          <p:nvPr/>
        </p:nvSpPr>
        <p:spPr>
          <a:xfrm>
            <a:off x="483870" y="786577"/>
            <a:ext cx="2329164" cy="460382"/>
          </a:xfrm>
          <a:prstGeom prst="rect">
            <a:avLst/>
          </a:prstGeom>
        </p:spPr>
        <p:txBody>
          <a:bodyPr wrap="none">
            <a:spAutoFit/>
          </a:bodyPr>
          <a:lstStyle/>
          <a:p>
            <a:pPr indent="280670">
              <a:lnSpc>
                <a:spcPct val="150000"/>
              </a:lnSpc>
            </a:pPr>
            <a:r>
              <a:rPr lang="en-US" altLang="zh-CN" b="1" kern="100" dirty="0">
                <a:solidFill>
                  <a:srgbClr val="000080"/>
                </a:solidFill>
                <a:latin typeface="宋体" panose="02010600030101010101" pitchFamily="2" charset="-122"/>
                <a:ea typeface="宋体" panose="02010600030101010101" pitchFamily="2" charset="-122"/>
                <a:cs typeface="宋体" panose="02010600030101010101" pitchFamily="2" charset="-122"/>
              </a:rPr>
              <a:t>1.</a:t>
            </a:r>
            <a:r>
              <a:rPr lang="zh-CN" altLang="zh-CN" b="1" kern="100" dirty="0">
                <a:solidFill>
                  <a:srgbClr val="000080"/>
                </a:solidFill>
                <a:latin typeface="Calibri" panose="020F0502020204030204" pitchFamily="34" charset="0"/>
                <a:ea typeface="宋体" panose="02010600030101010101" pitchFamily="2" charset="-122"/>
                <a:cs typeface="宋体" panose="02010600030101010101" pitchFamily="2" charset="-122"/>
              </a:rPr>
              <a:t>经济补偿的范围</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809CFE46-DB61-47BB-B1CF-4A99DE7F4FDE}"/>
              </a:ext>
            </a:extLst>
          </p:cNvPr>
          <p:cNvGraphicFramePr>
            <a:graphicFrameLocks noGrp="1"/>
          </p:cNvGraphicFramePr>
          <p:nvPr>
            <p:extLst>
              <p:ext uri="{D42A27DB-BD31-4B8C-83A1-F6EECF244321}">
                <p14:modId xmlns:p14="http://schemas.microsoft.com/office/powerpoint/2010/main" val="4178574839"/>
              </p:ext>
            </p:extLst>
          </p:nvPr>
        </p:nvGraphicFramePr>
        <p:xfrm>
          <a:off x="692150" y="1246959"/>
          <a:ext cx="10837863" cy="219456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158304270"/>
                    </a:ext>
                  </a:extLst>
                </a:gridCol>
              </a:tblGrid>
              <a:tr h="0">
                <a:tc>
                  <a:txBody>
                    <a:bodyPr/>
                    <a:lstStyle/>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有下列情形之一的，用人单位应当给予劳动者经济补偿。</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①劳动者依照《劳动合同法》</a:t>
                      </a:r>
                      <a:r>
                        <a:rPr lang="zh-CN" sz="1600" b="1" u="sng" kern="0" dirty="0">
                          <a:solidFill>
                            <a:srgbClr val="002060"/>
                          </a:solidFill>
                          <a:effectLst/>
                          <a:latin typeface="黑体" panose="02010609060101010101" pitchFamily="49" charset="-122"/>
                          <a:ea typeface="黑体" panose="02010609060101010101" pitchFamily="49" charset="-122"/>
                        </a:rPr>
                        <a:t>第三十八条</a:t>
                      </a:r>
                      <a:r>
                        <a:rPr lang="zh-CN" sz="1600" b="1" kern="0" dirty="0">
                          <a:solidFill>
                            <a:srgbClr val="002060"/>
                          </a:solidFill>
                          <a:effectLst/>
                          <a:latin typeface="黑体" panose="02010609060101010101" pitchFamily="49" charset="-122"/>
                          <a:ea typeface="黑体" panose="02010609060101010101" pitchFamily="49" charset="-122"/>
                        </a:rPr>
                        <a:t>规定解除劳动合同的</a:t>
                      </a:r>
                      <a:r>
                        <a:rPr lang="en-US" sz="1600" b="1" kern="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②用人单位向</a:t>
                      </a:r>
                      <a:r>
                        <a:rPr lang="zh-CN" sz="1600" b="1" u="sng" kern="0" dirty="0">
                          <a:solidFill>
                            <a:srgbClr val="002060"/>
                          </a:solidFill>
                          <a:effectLst/>
                          <a:latin typeface="黑体" panose="02010609060101010101" pitchFamily="49" charset="-122"/>
                          <a:ea typeface="黑体" panose="02010609060101010101" pitchFamily="49" charset="-122"/>
                        </a:rPr>
                        <a:t>劳动者提出</a:t>
                      </a:r>
                      <a:r>
                        <a:rPr lang="zh-CN" sz="1600" b="1" kern="0" dirty="0">
                          <a:solidFill>
                            <a:srgbClr val="002060"/>
                          </a:solidFill>
                          <a:effectLst/>
                          <a:latin typeface="黑体" panose="02010609060101010101" pitchFamily="49" charset="-122"/>
                          <a:ea typeface="黑体" panose="02010609060101010101" pitchFamily="49" charset="-122"/>
                        </a:rPr>
                        <a:t>解除劳动合同并与劳动者</a:t>
                      </a:r>
                      <a:r>
                        <a:rPr lang="zh-CN" sz="1600" b="1" u="sng" kern="0" dirty="0">
                          <a:solidFill>
                            <a:srgbClr val="002060"/>
                          </a:solidFill>
                          <a:effectLst/>
                          <a:latin typeface="黑体" panose="02010609060101010101" pitchFamily="49" charset="-122"/>
                          <a:ea typeface="黑体" panose="02010609060101010101" pitchFamily="49" charset="-122"/>
                        </a:rPr>
                        <a:t>协商一致</a:t>
                      </a:r>
                      <a:r>
                        <a:rPr lang="zh-CN" sz="1600" b="1" kern="0" dirty="0">
                          <a:solidFill>
                            <a:srgbClr val="002060"/>
                          </a:solidFill>
                          <a:effectLst/>
                          <a:latin typeface="黑体" panose="02010609060101010101" pitchFamily="49" charset="-122"/>
                          <a:ea typeface="黑体" panose="02010609060101010101" pitchFamily="49" charset="-122"/>
                        </a:rPr>
                        <a:t>解除劳动合同的</a:t>
                      </a:r>
                      <a:r>
                        <a:rPr lang="en-US" sz="1600" b="1" kern="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③用人单位依照《劳动合同法》</a:t>
                      </a:r>
                      <a:r>
                        <a:rPr lang="zh-CN" sz="1600" b="1" u="sng" kern="0" dirty="0">
                          <a:solidFill>
                            <a:srgbClr val="002060"/>
                          </a:solidFill>
                          <a:effectLst/>
                          <a:latin typeface="黑体" panose="02010609060101010101" pitchFamily="49" charset="-122"/>
                          <a:ea typeface="黑体" panose="02010609060101010101" pitchFamily="49" charset="-122"/>
                        </a:rPr>
                        <a:t>第四十条</a:t>
                      </a:r>
                      <a:r>
                        <a:rPr lang="zh-CN" sz="1600" b="1" kern="0" dirty="0">
                          <a:solidFill>
                            <a:srgbClr val="002060"/>
                          </a:solidFill>
                          <a:effectLst/>
                          <a:latin typeface="黑体" panose="02010609060101010101" pitchFamily="49" charset="-122"/>
                          <a:ea typeface="黑体" panose="02010609060101010101" pitchFamily="49" charset="-122"/>
                        </a:rPr>
                        <a:t>规定解除劳动合同的</a:t>
                      </a:r>
                      <a:r>
                        <a:rPr lang="en-US" sz="1600" b="1" kern="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④用人单位依照《劳动合同法》实施</a:t>
                      </a:r>
                      <a:r>
                        <a:rPr lang="zh-CN" sz="1600" b="1" u="sng" kern="0" dirty="0">
                          <a:solidFill>
                            <a:srgbClr val="002060"/>
                          </a:solidFill>
                          <a:effectLst/>
                          <a:latin typeface="黑体" panose="02010609060101010101" pitchFamily="49" charset="-122"/>
                          <a:ea typeface="黑体" panose="02010609060101010101" pitchFamily="49" charset="-122"/>
                        </a:rPr>
                        <a:t>裁减</a:t>
                      </a:r>
                      <a:r>
                        <a:rPr lang="zh-CN" sz="1600" b="1" kern="0" dirty="0">
                          <a:solidFill>
                            <a:srgbClr val="002060"/>
                          </a:solidFill>
                          <a:effectLst/>
                          <a:latin typeface="黑体" panose="02010609060101010101" pitchFamily="49" charset="-122"/>
                          <a:ea typeface="黑体" panose="02010609060101010101" pitchFamily="49" charset="-122"/>
                        </a:rPr>
                        <a:t>人员而解除劳动合同的</a:t>
                      </a:r>
                      <a:r>
                        <a:rPr lang="en-US" sz="1600" b="1" kern="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⑤除用人单位</a:t>
                      </a:r>
                      <a:r>
                        <a:rPr lang="zh-CN" sz="1600" b="1" u="sng" kern="0" dirty="0">
                          <a:solidFill>
                            <a:srgbClr val="002060"/>
                          </a:solidFill>
                          <a:effectLst/>
                          <a:latin typeface="黑体" panose="02010609060101010101" pitchFamily="49" charset="-122"/>
                          <a:ea typeface="黑体" panose="02010609060101010101" pitchFamily="49" charset="-122"/>
                        </a:rPr>
                        <a:t>维持或者提高</a:t>
                      </a:r>
                      <a:r>
                        <a:rPr lang="zh-CN" sz="1600" b="1" kern="0" dirty="0">
                          <a:solidFill>
                            <a:srgbClr val="002060"/>
                          </a:solidFill>
                          <a:effectLst/>
                          <a:latin typeface="黑体" panose="02010609060101010101" pitchFamily="49" charset="-122"/>
                          <a:ea typeface="黑体" panose="02010609060101010101" pitchFamily="49" charset="-122"/>
                        </a:rPr>
                        <a:t>劳动合同约定条件</a:t>
                      </a:r>
                      <a:r>
                        <a:rPr lang="zh-CN" sz="1600" b="1" u="sng" kern="0" dirty="0">
                          <a:solidFill>
                            <a:srgbClr val="002060"/>
                          </a:solidFill>
                          <a:effectLst/>
                          <a:latin typeface="黑体" panose="02010609060101010101" pitchFamily="49" charset="-122"/>
                          <a:ea typeface="黑体" panose="02010609060101010101" pitchFamily="49" charset="-122"/>
                        </a:rPr>
                        <a:t>续订</a:t>
                      </a:r>
                      <a:r>
                        <a:rPr lang="zh-CN" sz="1600" b="1" kern="0" dirty="0">
                          <a:solidFill>
                            <a:srgbClr val="002060"/>
                          </a:solidFill>
                          <a:effectLst/>
                          <a:latin typeface="黑体" panose="02010609060101010101" pitchFamily="49" charset="-122"/>
                          <a:ea typeface="黑体" panose="02010609060101010101" pitchFamily="49" charset="-122"/>
                        </a:rPr>
                        <a:t>劳动合同，劳动者不同意续订的情形外，因劳动合同期满而终止固定期限劳动合同的</a:t>
                      </a:r>
                      <a:r>
                        <a:rPr lang="en-US" sz="1600" b="1" kern="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⑥用人单位</a:t>
                      </a:r>
                      <a:r>
                        <a:rPr lang="zh-CN" sz="1600" b="1" u="sng" kern="0" dirty="0">
                          <a:solidFill>
                            <a:srgbClr val="002060"/>
                          </a:solidFill>
                          <a:effectLst/>
                          <a:latin typeface="黑体" panose="02010609060101010101" pitchFamily="49" charset="-122"/>
                          <a:ea typeface="黑体" panose="02010609060101010101" pitchFamily="49" charset="-122"/>
                        </a:rPr>
                        <a:t>被依法宣告破产</a:t>
                      </a:r>
                      <a:r>
                        <a:rPr lang="zh-CN" sz="1600" b="1" kern="0" dirty="0">
                          <a:solidFill>
                            <a:srgbClr val="002060"/>
                          </a:solidFill>
                          <a:effectLst/>
                          <a:latin typeface="黑体" panose="02010609060101010101" pitchFamily="49" charset="-122"/>
                          <a:ea typeface="黑体" panose="02010609060101010101" pitchFamily="49" charset="-122"/>
                        </a:rPr>
                        <a:t>或用人单位</a:t>
                      </a:r>
                      <a:r>
                        <a:rPr lang="zh-CN" sz="1600" b="1" u="sng" kern="0" dirty="0">
                          <a:solidFill>
                            <a:srgbClr val="002060"/>
                          </a:solidFill>
                          <a:effectLst/>
                          <a:latin typeface="黑体" panose="02010609060101010101" pitchFamily="49" charset="-122"/>
                          <a:ea typeface="黑体" panose="02010609060101010101" pitchFamily="49" charset="-122"/>
                        </a:rPr>
                        <a:t>被吊销营业执照、责令关闭、撤销</a:t>
                      </a:r>
                      <a:r>
                        <a:rPr lang="zh-CN" sz="1600" b="1" kern="0" dirty="0">
                          <a:solidFill>
                            <a:srgbClr val="002060"/>
                          </a:solidFill>
                          <a:effectLst/>
                          <a:latin typeface="黑体" panose="02010609060101010101" pitchFamily="49" charset="-122"/>
                          <a:ea typeface="黑体" panose="02010609060101010101" pitchFamily="49" charset="-122"/>
                        </a:rPr>
                        <a:t>或者用人单位决定</a:t>
                      </a:r>
                      <a:r>
                        <a:rPr lang="zh-CN" sz="1600" b="1" u="sng" kern="0" dirty="0">
                          <a:solidFill>
                            <a:srgbClr val="002060"/>
                          </a:solidFill>
                          <a:effectLst/>
                          <a:latin typeface="黑体" panose="02010609060101010101" pitchFamily="49" charset="-122"/>
                          <a:ea typeface="黑体" panose="02010609060101010101" pitchFamily="49" charset="-122"/>
                        </a:rPr>
                        <a:t>提前解散</a:t>
                      </a:r>
                      <a:r>
                        <a:rPr lang="zh-CN" sz="1600" b="1" kern="0" dirty="0">
                          <a:solidFill>
                            <a:srgbClr val="002060"/>
                          </a:solidFill>
                          <a:effectLst/>
                          <a:latin typeface="黑体" panose="02010609060101010101" pitchFamily="49" charset="-122"/>
                          <a:ea typeface="黑体" panose="02010609060101010101" pitchFamily="49" charset="-122"/>
                        </a:rPr>
                        <a:t>而终止劳动合同的</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⑦以完成一定工作任务为期限的劳动合同因</a:t>
                      </a:r>
                      <a:r>
                        <a:rPr lang="zh-CN" sz="1600" b="1" u="sng" kern="0" dirty="0">
                          <a:solidFill>
                            <a:srgbClr val="002060"/>
                          </a:solidFill>
                          <a:effectLst/>
                          <a:latin typeface="黑体" panose="02010609060101010101" pitchFamily="49" charset="-122"/>
                          <a:ea typeface="黑体" panose="02010609060101010101" pitchFamily="49" charset="-122"/>
                        </a:rPr>
                        <a:t>任务完成</a:t>
                      </a:r>
                      <a:r>
                        <a:rPr lang="zh-CN" sz="1600" b="1" kern="0" dirty="0">
                          <a:solidFill>
                            <a:srgbClr val="002060"/>
                          </a:solidFill>
                          <a:effectLst/>
                          <a:latin typeface="黑体" panose="02010609060101010101" pitchFamily="49" charset="-122"/>
                          <a:ea typeface="黑体" panose="02010609060101010101" pitchFamily="49" charset="-122"/>
                        </a:rPr>
                        <a:t>而终止的。</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723181"/>
                  </a:ext>
                </a:extLst>
              </a:tr>
            </a:tbl>
          </a:graphicData>
        </a:graphic>
      </p:graphicFrame>
      <p:sp>
        <p:nvSpPr>
          <p:cNvPr id="9" name="矩形 8">
            <a:extLst>
              <a:ext uri="{FF2B5EF4-FFF2-40B4-BE49-F238E27FC236}">
                <a16:creationId xmlns:a16="http://schemas.microsoft.com/office/drawing/2014/main" id="{AC0C32DB-5D58-40B2-ABA2-5C60A8FCCAEB}"/>
              </a:ext>
            </a:extLst>
          </p:cNvPr>
          <p:cNvSpPr/>
          <p:nvPr/>
        </p:nvSpPr>
        <p:spPr>
          <a:xfrm>
            <a:off x="618717" y="3662004"/>
            <a:ext cx="2794035" cy="460382"/>
          </a:xfrm>
          <a:prstGeom prst="rect">
            <a:avLst/>
          </a:prstGeom>
        </p:spPr>
        <p:txBody>
          <a:bodyPr wrap="none">
            <a:spAutoFit/>
          </a:bodyPr>
          <a:lstStyle/>
          <a:p>
            <a:pPr indent="280670">
              <a:lnSpc>
                <a:spcPct val="150000"/>
              </a:lnSpc>
            </a:pPr>
            <a:r>
              <a:rPr lang="en-US"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2.</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经济补偿的特殊情形</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C0E5944F-1E5C-4B69-A669-B12A8E87D4A2}"/>
              </a:ext>
            </a:extLst>
          </p:cNvPr>
          <p:cNvGraphicFramePr>
            <a:graphicFrameLocks noGrp="1"/>
          </p:cNvGraphicFramePr>
          <p:nvPr>
            <p:extLst>
              <p:ext uri="{D42A27DB-BD31-4B8C-83A1-F6EECF244321}">
                <p14:modId xmlns:p14="http://schemas.microsoft.com/office/powerpoint/2010/main" val="3315492179"/>
              </p:ext>
            </p:extLst>
          </p:nvPr>
        </p:nvGraphicFramePr>
        <p:xfrm>
          <a:off x="692151" y="4063853"/>
          <a:ext cx="10837862" cy="23114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1855410563"/>
                    </a:ext>
                  </a:extLst>
                </a:gridCol>
              </a:tblGrid>
              <a:tr h="2311400">
                <a:tc>
                  <a:txBody>
                    <a:bodyPr/>
                    <a:lstStyle/>
                    <a:p>
                      <a:pPr algn="just">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a:t>
                      </a:r>
                      <a:r>
                        <a:rPr lang="zh-CN" sz="1700" b="1" kern="0" dirty="0">
                          <a:solidFill>
                            <a:srgbClr val="002060"/>
                          </a:solidFill>
                          <a:effectLst/>
                          <a:latin typeface="黑体" panose="02010609060101010101" pitchFamily="49" charset="-122"/>
                          <a:ea typeface="黑体" panose="02010609060101010101" pitchFamily="49" charset="-122"/>
                        </a:rPr>
                        <a:t>）劳动者</a:t>
                      </a:r>
                      <a:r>
                        <a:rPr lang="zh-CN" sz="1700" b="1" u="sng" kern="0" dirty="0">
                          <a:solidFill>
                            <a:srgbClr val="002060"/>
                          </a:solidFill>
                          <a:effectLst/>
                          <a:latin typeface="黑体" panose="02010609060101010101" pitchFamily="49" charset="-122"/>
                          <a:ea typeface="黑体" panose="02010609060101010101" pitchFamily="49" charset="-122"/>
                        </a:rPr>
                        <a:t>非因本人原因</a:t>
                      </a:r>
                      <a:r>
                        <a:rPr lang="zh-CN" sz="1700" b="1" kern="0" dirty="0">
                          <a:solidFill>
                            <a:srgbClr val="002060"/>
                          </a:solidFill>
                          <a:effectLst/>
                          <a:latin typeface="黑体" panose="02010609060101010101" pitchFamily="49" charset="-122"/>
                          <a:ea typeface="黑体" panose="02010609060101010101" pitchFamily="49" charset="-122"/>
                        </a:rPr>
                        <a:t>从原用人单位被安排到新用人单位工作的，劳动者在原用人单位的工作年限</a:t>
                      </a:r>
                      <a:r>
                        <a:rPr lang="zh-CN" sz="1700" b="1" u="sng" kern="0" dirty="0">
                          <a:solidFill>
                            <a:srgbClr val="002060"/>
                          </a:solidFill>
                          <a:effectLst/>
                          <a:latin typeface="黑体" panose="02010609060101010101" pitchFamily="49" charset="-122"/>
                          <a:ea typeface="黑体" panose="02010609060101010101" pitchFamily="49" charset="-122"/>
                        </a:rPr>
                        <a:t>合并计算</a:t>
                      </a:r>
                      <a:r>
                        <a:rPr lang="zh-CN" sz="1700" b="1" kern="0" dirty="0">
                          <a:solidFill>
                            <a:srgbClr val="002060"/>
                          </a:solidFill>
                          <a:effectLst/>
                          <a:latin typeface="黑体" panose="02010609060101010101" pitchFamily="49" charset="-122"/>
                          <a:ea typeface="黑体" panose="02010609060101010101" pitchFamily="49" charset="-122"/>
                        </a:rPr>
                        <a:t>为新用人单位的工作年限。</a:t>
                      </a:r>
                      <a:endParaRPr lang="zh-CN" sz="17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2</a:t>
                      </a:r>
                      <a:r>
                        <a:rPr lang="zh-CN" sz="1700" b="1" kern="0" dirty="0">
                          <a:solidFill>
                            <a:srgbClr val="002060"/>
                          </a:solidFill>
                          <a:effectLst/>
                          <a:latin typeface="黑体" panose="02010609060101010101" pitchFamily="49" charset="-122"/>
                          <a:ea typeface="黑体" panose="02010609060101010101" pitchFamily="49" charset="-122"/>
                        </a:rPr>
                        <a:t>）劳动者</a:t>
                      </a:r>
                      <a:r>
                        <a:rPr lang="zh-CN" sz="1700" b="1" u="sng" kern="0" dirty="0">
                          <a:solidFill>
                            <a:srgbClr val="002060"/>
                          </a:solidFill>
                          <a:effectLst/>
                          <a:latin typeface="黑体" panose="02010609060101010101" pitchFamily="49" charset="-122"/>
                          <a:ea typeface="黑体" panose="02010609060101010101" pitchFamily="49" charset="-122"/>
                        </a:rPr>
                        <a:t>非因本人原因</a:t>
                      </a:r>
                      <a:r>
                        <a:rPr lang="zh-CN" sz="1700" b="1" kern="0" dirty="0">
                          <a:solidFill>
                            <a:srgbClr val="002060"/>
                          </a:solidFill>
                          <a:effectLst/>
                          <a:latin typeface="黑体" panose="02010609060101010101" pitchFamily="49" charset="-122"/>
                          <a:ea typeface="黑体" panose="02010609060101010101" pitchFamily="49" charset="-122"/>
                        </a:rPr>
                        <a:t>从原用人单位被安排到新用人单位工作，原用人单位</a:t>
                      </a:r>
                      <a:r>
                        <a:rPr lang="zh-CN" sz="1700" b="1" u="sng" kern="0" dirty="0">
                          <a:solidFill>
                            <a:srgbClr val="002060"/>
                          </a:solidFill>
                          <a:effectLst/>
                          <a:latin typeface="黑体" panose="02010609060101010101" pitchFamily="49" charset="-122"/>
                          <a:ea typeface="黑体" panose="02010609060101010101" pitchFamily="49" charset="-122"/>
                        </a:rPr>
                        <a:t>未支付经济补偿，</a:t>
                      </a:r>
                      <a:r>
                        <a:rPr lang="zh-CN" sz="1700" b="1" kern="0" dirty="0">
                          <a:solidFill>
                            <a:srgbClr val="002060"/>
                          </a:solidFill>
                          <a:effectLst/>
                          <a:latin typeface="黑体" panose="02010609060101010101" pitchFamily="49" charset="-122"/>
                          <a:ea typeface="黑体" panose="02010609060101010101" pitchFamily="49" charset="-122"/>
                        </a:rPr>
                        <a:t>劳动者依照《劳动合同法》第三十八条规定与新用人单位解除劳动合同，或者新用人单位向劳动者提出解除、终止劳动合同，在计算支付经济补偿或赔偿金的工作年限时，劳动者请求把在</a:t>
                      </a:r>
                      <a:r>
                        <a:rPr lang="zh-CN" sz="1700" b="1" u="sng" kern="0" dirty="0">
                          <a:solidFill>
                            <a:srgbClr val="002060"/>
                          </a:solidFill>
                          <a:effectLst/>
                          <a:latin typeface="黑体" panose="02010609060101010101" pitchFamily="49" charset="-122"/>
                          <a:ea typeface="黑体" panose="02010609060101010101" pitchFamily="49" charset="-122"/>
                        </a:rPr>
                        <a:t>原用人单位的工作年限合并计算为新用人单位工作年限的</a:t>
                      </a:r>
                      <a:r>
                        <a:rPr lang="zh-CN" sz="1700" b="1" kern="0" dirty="0">
                          <a:solidFill>
                            <a:srgbClr val="002060"/>
                          </a:solidFill>
                          <a:effectLst/>
                          <a:latin typeface="黑体" panose="02010609060101010101" pitchFamily="49" charset="-122"/>
                          <a:ea typeface="黑体" panose="02010609060101010101" pitchFamily="49" charset="-122"/>
                        </a:rPr>
                        <a:t>，人民法院应予</a:t>
                      </a:r>
                      <a:r>
                        <a:rPr lang="zh-CN" sz="1700" b="1" u="sng" kern="0" dirty="0">
                          <a:solidFill>
                            <a:srgbClr val="002060"/>
                          </a:solidFill>
                          <a:effectLst/>
                          <a:latin typeface="黑体" panose="02010609060101010101" pitchFamily="49" charset="-122"/>
                          <a:ea typeface="黑体" panose="02010609060101010101" pitchFamily="49" charset="-122"/>
                        </a:rPr>
                        <a:t>支持</a:t>
                      </a:r>
                      <a:r>
                        <a:rPr lang="zh-CN"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3</a:t>
                      </a:r>
                      <a:r>
                        <a:rPr lang="zh-CN" sz="1700" b="1" kern="0" dirty="0">
                          <a:solidFill>
                            <a:srgbClr val="002060"/>
                          </a:solidFill>
                          <a:effectLst/>
                          <a:latin typeface="黑体" panose="02010609060101010101" pitchFamily="49" charset="-122"/>
                          <a:ea typeface="黑体" panose="02010609060101010101" pitchFamily="49" charset="-122"/>
                        </a:rPr>
                        <a:t>）地方各级人民政府及县级以上地方人民政府有关部门为</a:t>
                      </a:r>
                      <a:r>
                        <a:rPr lang="zh-CN" sz="1700" b="1" u="sng" kern="0" dirty="0">
                          <a:solidFill>
                            <a:srgbClr val="002060"/>
                          </a:solidFill>
                          <a:effectLst/>
                          <a:latin typeface="黑体" panose="02010609060101010101" pitchFamily="49" charset="-122"/>
                          <a:ea typeface="黑体" panose="02010609060101010101" pitchFamily="49" charset="-122"/>
                        </a:rPr>
                        <a:t>安置就业困难人员</a:t>
                      </a:r>
                      <a:r>
                        <a:rPr lang="zh-CN" sz="1700" b="1" kern="0" dirty="0">
                          <a:solidFill>
                            <a:srgbClr val="002060"/>
                          </a:solidFill>
                          <a:effectLst/>
                          <a:latin typeface="黑体" panose="02010609060101010101" pitchFamily="49" charset="-122"/>
                          <a:ea typeface="黑体" panose="02010609060101010101" pitchFamily="49" charset="-122"/>
                        </a:rPr>
                        <a:t>提供的给予岗位补贴和社会保险补贴的</a:t>
                      </a:r>
                      <a:r>
                        <a:rPr lang="zh-CN" sz="1700" b="1" u="sng" kern="0" dirty="0">
                          <a:solidFill>
                            <a:srgbClr val="002060"/>
                          </a:solidFill>
                          <a:effectLst/>
                          <a:latin typeface="黑体" panose="02010609060101010101" pitchFamily="49" charset="-122"/>
                          <a:ea typeface="黑体" panose="02010609060101010101" pitchFamily="49" charset="-122"/>
                        </a:rPr>
                        <a:t>公益性岗位</a:t>
                      </a:r>
                      <a:r>
                        <a:rPr lang="zh-CN" sz="1700" b="1" kern="0" dirty="0">
                          <a:solidFill>
                            <a:srgbClr val="002060"/>
                          </a:solidFill>
                          <a:effectLst/>
                          <a:latin typeface="黑体" panose="02010609060101010101" pitchFamily="49" charset="-122"/>
                          <a:ea typeface="黑体" panose="02010609060101010101" pitchFamily="49" charset="-122"/>
                        </a:rPr>
                        <a:t>，其劳动合同</a:t>
                      </a:r>
                      <a:r>
                        <a:rPr lang="zh-CN" sz="1700" b="1" u="sng" kern="0" dirty="0">
                          <a:solidFill>
                            <a:srgbClr val="002060"/>
                          </a:solidFill>
                          <a:effectLst/>
                          <a:latin typeface="黑体" panose="02010609060101010101" pitchFamily="49" charset="-122"/>
                          <a:ea typeface="黑体" panose="02010609060101010101" pitchFamily="49" charset="-122"/>
                        </a:rPr>
                        <a:t>不适用</a:t>
                      </a:r>
                      <a:r>
                        <a:rPr lang="zh-CN" sz="1700" b="1" kern="0" dirty="0">
                          <a:solidFill>
                            <a:srgbClr val="002060"/>
                          </a:solidFill>
                          <a:effectLst/>
                          <a:latin typeface="黑体" panose="02010609060101010101" pitchFamily="49" charset="-122"/>
                          <a:ea typeface="黑体" panose="02010609060101010101" pitchFamily="49" charset="-122"/>
                        </a:rPr>
                        <a:t>《劳动合同法》有关无固定期限劳动合同的规定以及支付经济补偿的规定。</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09775153"/>
                  </a:ext>
                </a:extLst>
              </a:tr>
            </a:tbl>
          </a:graphicData>
        </a:graphic>
      </p:graphicFrame>
    </p:spTree>
    <p:extLst>
      <p:ext uri="{BB962C8B-B14F-4D97-AF65-F5344CB8AC3E}">
        <p14:creationId xmlns:p14="http://schemas.microsoft.com/office/powerpoint/2010/main" val="3099678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9965A7F6-3818-4A16-B176-61833BF91177}"/>
              </a:ext>
            </a:extLst>
          </p:cNvPr>
          <p:cNvSpPr/>
          <p:nvPr/>
        </p:nvSpPr>
        <p:spPr>
          <a:xfrm>
            <a:off x="618717" y="469230"/>
            <a:ext cx="4073231"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15.</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解除与终止劳动合同的经济补偿</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a:extLst>
              <a:ext uri="{FF2B5EF4-FFF2-40B4-BE49-F238E27FC236}">
                <a16:creationId xmlns:a16="http://schemas.microsoft.com/office/drawing/2014/main" id="{83544A05-75BA-46A1-B5CB-DF7B9192B953}"/>
              </a:ext>
            </a:extLst>
          </p:cNvPr>
          <p:cNvSpPr/>
          <p:nvPr/>
        </p:nvSpPr>
        <p:spPr>
          <a:xfrm>
            <a:off x="618717" y="810482"/>
            <a:ext cx="2794035" cy="460382"/>
          </a:xfrm>
          <a:prstGeom prst="rect">
            <a:avLst/>
          </a:prstGeom>
        </p:spPr>
        <p:txBody>
          <a:bodyPr wrap="none">
            <a:spAutoFit/>
          </a:bodyPr>
          <a:lstStyle/>
          <a:p>
            <a:pPr indent="280670">
              <a:lnSpc>
                <a:spcPct val="150000"/>
              </a:lnSpc>
            </a:pPr>
            <a:r>
              <a:rPr lang="en-US"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3.</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经济补偿的计算标准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EB31DA7E-78A3-47DD-9781-B2069F570584}"/>
              </a:ext>
            </a:extLst>
          </p:cNvPr>
          <p:cNvGraphicFramePr>
            <a:graphicFrameLocks noGrp="1"/>
          </p:cNvGraphicFramePr>
          <p:nvPr>
            <p:extLst>
              <p:ext uri="{D42A27DB-BD31-4B8C-83A1-F6EECF244321}">
                <p14:modId xmlns:p14="http://schemas.microsoft.com/office/powerpoint/2010/main" val="636575935"/>
              </p:ext>
            </p:extLst>
          </p:nvPr>
        </p:nvGraphicFramePr>
        <p:xfrm>
          <a:off x="692150" y="1227272"/>
          <a:ext cx="10881133" cy="1097280"/>
        </p:xfrm>
        <a:graphic>
          <a:graphicData uri="http://schemas.openxmlformats.org/drawingml/2006/table">
            <a:tbl>
              <a:tblPr>
                <a:tableStyleId>{5C22544A-7EE6-4342-B048-85BDC9FD1C3A}</a:tableStyleId>
              </a:tblPr>
              <a:tblGrid>
                <a:gridCol w="10881133">
                  <a:extLst>
                    <a:ext uri="{9D8B030D-6E8A-4147-A177-3AD203B41FA5}">
                      <a16:colId xmlns:a16="http://schemas.microsoft.com/office/drawing/2014/main" val="1744880268"/>
                    </a:ext>
                  </a:extLst>
                </a:gridCol>
              </a:tblGrid>
              <a:tr h="0">
                <a:tc>
                  <a:txBody>
                    <a:bodyPr/>
                    <a:lstStyle/>
                    <a:p>
                      <a:pPr algn="l">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经济补偿按劳动者在本单位工作的年限：</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●每满</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年支付</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个月工资的标准向劳动者支付。</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个月以上不满</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年的，按</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年计算</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●不满</a:t>
                      </a:r>
                      <a:r>
                        <a:rPr lang="en-US"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个月的，向劳动者支付半个月工资的经济补偿。</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04668256"/>
                  </a:ext>
                </a:extLst>
              </a:tr>
            </a:tbl>
          </a:graphicData>
        </a:graphic>
      </p:graphicFrame>
      <p:sp>
        <p:nvSpPr>
          <p:cNvPr id="16" name="矩形 15">
            <a:extLst>
              <a:ext uri="{FF2B5EF4-FFF2-40B4-BE49-F238E27FC236}">
                <a16:creationId xmlns:a16="http://schemas.microsoft.com/office/drawing/2014/main" id="{FE9DBFCF-C299-4108-AECE-E46E92B82982}"/>
              </a:ext>
            </a:extLst>
          </p:cNvPr>
          <p:cNvSpPr/>
          <p:nvPr/>
        </p:nvSpPr>
        <p:spPr>
          <a:xfrm>
            <a:off x="618717" y="2286311"/>
            <a:ext cx="2324675" cy="460382"/>
          </a:xfrm>
          <a:prstGeom prst="rect">
            <a:avLst/>
          </a:prstGeom>
        </p:spPr>
        <p:txBody>
          <a:bodyPr wrap="none">
            <a:spAutoFit/>
          </a:bodyPr>
          <a:lstStyle/>
          <a:p>
            <a:pPr indent="279400">
              <a:lnSpc>
                <a:spcPct val="150000"/>
              </a:lnSpc>
            </a:pPr>
            <a:r>
              <a:rPr lang="en-US"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4.</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经济补偿的纳税</a:t>
            </a:r>
            <a:endParaRPr lang="zh-CN" altLang="zh-CN" sz="1600"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7" name="表格 16">
            <a:extLst>
              <a:ext uri="{FF2B5EF4-FFF2-40B4-BE49-F238E27FC236}">
                <a16:creationId xmlns:a16="http://schemas.microsoft.com/office/drawing/2014/main" id="{F552A96B-B686-4173-BB69-71D887338B4E}"/>
              </a:ext>
            </a:extLst>
          </p:cNvPr>
          <p:cNvGraphicFramePr>
            <a:graphicFrameLocks noGrp="1"/>
          </p:cNvGraphicFramePr>
          <p:nvPr>
            <p:extLst>
              <p:ext uri="{D42A27DB-BD31-4B8C-83A1-F6EECF244321}">
                <p14:modId xmlns:p14="http://schemas.microsoft.com/office/powerpoint/2010/main" val="1414455884"/>
              </p:ext>
            </p:extLst>
          </p:nvPr>
        </p:nvGraphicFramePr>
        <p:xfrm>
          <a:off x="692150" y="2775742"/>
          <a:ext cx="10881131" cy="1920240"/>
        </p:xfrm>
        <a:graphic>
          <a:graphicData uri="http://schemas.openxmlformats.org/drawingml/2006/table">
            <a:tbl>
              <a:tblPr>
                <a:tableStyleId>{5C22544A-7EE6-4342-B048-85BDC9FD1C3A}</a:tableStyleId>
              </a:tblPr>
              <a:tblGrid>
                <a:gridCol w="10881131">
                  <a:extLst>
                    <a:ext uri="{9D8B030D-6E8A-4147-A177-3AD203B41FA5}">
                      <a16:colId xmlns:a16="http://schemas.microsoft.com/office/drawing/2014/main" val="3427787821"/>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①个人因与用人单位</a:t>
                      </a:r>
                      <a:r>
                        <a:rPr lang="zh-CN" sz="1800" b="1" u="sng" kern="0" dirty="0">
                          <a:solidFill>
                            <a:srgbClr val="002060"/>
                          </a:solidFill>
                          <a:effectLst/>
                          <a:latin typeface="黑体" panose="02010609060101010101" pitchFamily="49" charset="-122"/>
                          <a:ea typeface="黑体" panose="02010609060101010101" pitchFamily="49" charset="-122"/>
                        </a:rPr>
                        <a:t>解除劳动关系</a:t>
                      </a:r>
                      <a:r>
                        <a:rPr lang="zh-CN" sz="1800" b="1" kern="0" dirty="0">
                          <a:solidFill>
                            <a:srgbClr val="002060"/>
                          </a:solidFill>
                          <a:effectLst/>
                          <a:latin typeface="黑体" panose="02010609060101010101" pitchFamily="49" charset="-122"/>
                          <a:ea typeface="黑体" panose="02010609060101010101" pitchFamily="49" charset="-122"/>
                        </a:rPr>
                        <a:t>而取得的</a:t>
                      </a:r>
                      <a:r>
                        <a:rPr lang="zh-CN" sz="1800" b="1" u="sng" kern="0" dirty="0">
                          <a:solidFill>
                            <a:srgbClr val="002060"/>
                          </a:solidFill>
                          <a:effectLst/>
                          <a:latin typeface="黑体" panose="02010609060101010101" pitchFamily="49" charset="-122"/>
                          <a:ea typeface="黑体" panose="02010609060101010101" pitchFamily="49" charset="-122"/>
                        </a:rPr>
                        <a:t>一次性补偿收入</a:t>
                      </a:r>
                      <a:r>
                        <a:rPr lang="en-US" sz="1800" b="1" kern="0" dirty="0">
                          <a:solidFill>
                            <a:srgbClr val="002060"/>
                          </a:solidFill>
                          <a:effectLst/>
                          <a:latin typeface="黑体" panose="02010609060101010101" pitchFamily="49" charset="-122"/>
                          <a:ea typeface="黑体" panose="02010609060101010101" pitchFamily="49" charset="-122"/>
                        </a:rPr>
                        <a:t>(</a:t>
                      </a:r>
                      <a:r>
                        <a:rPr lang="zh-CN" sz="1800" b="1" kern="0" dirty="0">
                          <a:solidFill>
                            <a:srgbClr val="002060"/>
                          </a:solidFill>
                          <a:effectLst/>
                          <a:latin typeface="黑体" panose="02010609060101010101" pitchFamily="49" charset="-122"/>
                          <a:ea typeface="黑体" panose="02010609060101010101" pitchFamily="49" charset="-122"/>
                        </a:rPr>
                        <a:t>包括用人单位发放的经济补偿金、生活补助费和其他补助费用），其收入在当地上一年职工平均工资</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倍数额以内</a:t>
                      </a:r>
                      <a:r>
                        <a:rPr lang="zh-CN" sz="1800" b="1" kern="0" dirty="0">
                          <a:solidFill>
                            <a:srgbClr val="002060"/>
                          </a:solidFill>
                          <a:effectLst/>
                          <a:latin typeface="黑体" panose="02010609060101010101" pitchFamily="49" charset="-122"/>
                          <a:ea typeface="黑体" panose="02010609060101010101" pitchFamily="49" charset="-122"/>
                        </a:rPr>
                        <a:t>的部分，</a:t>
                      </a:r>
                      <a:r>
                        <a:rPr lang="zh-CN" sz="1800" b="1" u="sng" kern="0" dirty="0">
                          <a:solidFill>
                            <a:srgbClr val="002060"/>
                          </a:solidFill>
                          <a:effectLst/>
                          <a:latin typeface="黑体" panose="02010609060101010101" pitchFamily="49" charset="-122"/>
                          <a:ea typeface="黑体" panose="02010609060101010101" pitchFamily="49" charset="-122"/>
                        </a:rPr>
                        <a:t>免征个人所得税</a:t>
                      </a:r>
                      <a:r>
                        <a:rPr lang="en-US" sz="1800" b="1" kern="0" dirty="0">
                          <a:solidFill>
                            <a:srgbClr val="002060"/>
                          </a:solidFill>
                          <a:effectLst/>
                          <a:latin typeface="黑体" panose="02010609060101010101" pitchFamily="49" charset="-122"/>
                          <a:ea typeface="黑体" panose="02010609060101010101" pitchFamily="49" charset="-122"/>
                        </a:rPr>
                        <a:t>;</a:t>
                      </a:r>
                      <a:r>
                        <a:rPr lang="zh-CN" sz="1800" b="1" kern="0" dirty="0">
                          <a:solidFill>
                            <a:srgbClr val="002060"/>
                          </a:solidFill>
                          <a:effectLst/>
                          <a:latin typeface="黑体" panose="02010609060101010101" pitchFamily="49" charset="-122"/>
                          <a:ea typeface="黑体" panose="02010609060101010101" pitchFamily="49" charset="-122"/>
                        </a:rPr>
                        <a:t>超过部分按照有关规定，计算征收个人所得税。</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②个人领取一次性补偿收入时按照国家和地方政府规定的比例</a:t>
                      </a:r>
                      <a:r>
                        <a:rPr lang="zh-CN" sz="1800" b="1" u="sng" kern="0" dirty="0">
                          <a:solidFill>
                            <a:srgbClr val="002060"/>
                          </a:solidFill>
                          <a:effectLst/>
                          <a:latin typeface="黑体" panose="02010609060101010101" pitchFamily="49" charset="-122"/>
                          <a:ea typeface="黑体" panose="02010609060101010101" pitchFamily="49" charset="-122"/>
                        </a:rPr>
                        <a:t>实际缴纳的住房公积金、医疗保险费、基本养老保险费、失业保险费，</a:t>
                      </a:r>
                      <a:r>
                        <a:rPr lang="zh-CN" sz="1800" b="1" kern="0" dirty="0">
                          <a:solidFill>
                            <a:srgbClr val="002060"/>
                          </a:solidFill>
                          <a:effectLst/>
                          <a:latin typeface="黑体" panose="02010609060101010101" pitchFamily="49" charset="-122"/>
                          <a:ea typeface="黑体" panose="02010609060101010101" pitchFamily="49" charset="-122"/>
                        </a:rPr>
                        <a:t>可以在计征其一次性补偿收入的个人所得税时予以</a:t>
                      </a:r>
                      <a:r>
                        <a:rPr lang="zh-CN" sz="1800" b="1" u="sng" kern="0" dirty="0">
                          <a:solidFill>
                            <a:srgbClr val="002060"/>
                          </a:solidFill>
                          <a:effectLst/>
                          <a:latin typeface="黑体" panose="02010609060101010101" pitchFamily="49" charset="-122"/>
                          <a:ea typeface="黑体" panose="02010609060101010101" pitchFamily="49" charset="-122"/>
                        </a:rPr>
                        <a:t>扣除</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③企业依照国家有关法律规定</a:t>
                      </a:r>
                      <a:r>
                        <a:rPr lang="zh-CN" sz="1800" b="1" u="sng" kern="0" dirty="0">
                          <a:solidFill>
                            <a:srgbClr val="002060"/>
                          </a:solidFill>
                          <a:effectLst/>
                          <a:latin typeface="黑体" panose="02010609060101010101" pitchFamily="49" charset="-122"/>
                          <a:ea typeface="黑体" panose="02010609060101010101" pitchFamily="49" charset="-122"/>
                        </a:rPr>
                        <a:t>宣告破产</a:t>
                      </a:r>
                      <a:r>
                        <a:rPr lang="zh-CN" sz="1800" b="1" kern="0" dirty="0">
                          <a:solidFill>
                            <a:srgbClr val="002060"/>
                          </a:solidFill>
                          <a:effectLst/>
                          <a:latin typeface="黑体" panose="02010609060101010101" pitchFamily="49" charset="-122"/>
                          <a:ea typeface="黑体" panose="02010609060101010101" pitchFamily="49" charset="-122"/>
                        </a:rPr>
                        <a:t>，企业职工从该破产企业取得的</a:t>
                      </a:r>
                      <a:r>
                        <a:rPr lang="zh-CN" sz="1800" b="1" u="sng" kern="0" dirty="0">
                          <a:solidFill>
                            <a:srgbClr val="002060"/>
                          </a:solidFill>
                          <a:effectLst/>
                          <a:latin typeface="黑体" panose="02010609060101010101" pitchFamily="49" charset="-122"/>
                          <a:ea typeface="黑体" panose="02010609060101010101" pitchFamily="49" charset="-122"/>
                        </a:rPr>
                        <a:t>一次性安置费收入</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免征个人所得税</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39503591"/>
                  </a:ext>
                </a:extLst>
              </a:tr>
            </a:tbl>
          </a:graphicData>
        </a:graphic>
      </p:graphicFrame>
    </p:spTree>
    <p:extLst>
      <p:ext uri="{BB962C8B-B14F-4D97-AF65-F5344CB8AC3E}">
        <p14:creationId xmlns:p14="http://schemas.microsoft.com/office/powerpoint/2010/main" val="2599239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BCEFB4BA-EF17-4A40-B4C3-9BBAC5A53A63}"/>
              </a:ext>
            </a:extLst>
          </p:cNvPr>
          <p:cNvSpPr txBox="1"/>
          <p:nvPr/>
        </p:nvSpPr>
        <p:spPr>
          <a:xfrm>
            <a:off x="1092200" y="1298575"/>
            <a:ext cx="10007600" cy="4154984"/>
          </a:xfrm>
          <a:prstGeom prst="rect">
            <a:avLst/>
          </a:prstGeom>
          <a:noFill/>
        </p:spPr>
        <p:txBody>
          <a:bodyPr wrap="square" rtlCol="0">
            <a:spAutoFit/>
          </a:bodyPr>
          <a:lstStyle/>
          <a:p>
            <a:r>
              <a:rPr lang="zh-CN" altLang="en-US" sz="6600" b="1" dirty="0">
                <a:solidFill>
                  <a:srgbClr val="002060"/>
                </a:solidFill>
                <a:latin typeface="黑体" panose="02010609060101010101" pitchFamily="49" charset="-122"/>
                <a:ea typeface="黑体" panose="02010609060101010101" pitchFamily="49" charset="-122"/>
              </a:rPr>
              <a:t>       中级经济师  </a:t>
            </a:r>
            <a:endParaRPr lang="en-US" altLang="zh-CN" sz="6600" b="1" dirty="0">
              <a:solidFill>
                <a:srgbClr val="002060"/>
              </a:solidFill>
              <a:latin typeface="黑体" panose="02010609060101010101" pitchFamily="49" charset="-122"/>
              <a:ea typeface="黑体" panose="02010609060101010101" pitchFamily="49" charset="-122"/>
            </a:endParaRPr>
          </a:p>
          <a:p>
            <a:r>
              <a:rPr lang="en-US" altLang="zh-CN" sz="6600" b="1" dirty="0">
                <a:solidFill>
                  <a:srgbClr val="002060"/>
                </a:solidFill>
                <a:latin typeface="黑体" panose="02010609060101010101" pitchFamily="49" charset="-122"/>
                <a:ea typeface="黑体" panose="02010609060101010101" pitchFamily="49" charset="-122"/>
              </a:rPr>
              <a:t>      </a:t>
            </a:r>
            <a:r>
              <a:rPr lang="zh-CN" altLang="en-US" sz="5400" b="1" dirty="0">
                <a:solidFill>
                  <a:srgbClr val="002060"/>
                </a:solidFill>
                <a:latin typeface="黑体" panose="02010609060101010101" pitchFamily="49" charset="-122"/>
                <a:ea typeface="黑体" panose="02010609060101010101" pitchFamily="49" charset="-122"/>
              </a:rPr>
              <a:t>人力资源管理专业</a:t>
            </a:r>
            <a:endParaRPr lang="en-US" altLang="zh-CN" sz="5400" b="1" dirty="0">
              <a:solidFill>
                <a:srgbClr val="002060"/>
              </a:solidFill>
              <a:latin typeface="黑体" panose="02010609060101010101" pitchFamily="49" charset="-122"/>
              <a:ea typeface="黑体" panose="02010609060101010101" pitchFamily="49" charset="-122"/>
            </a:endParaRPr>
          </a:p>
          <a:p>
            <a:endParaRPr lang="en-US" altLang="zh-CN" sz="4400" b="1" dirty="0">
              <a:solidFill>
                <a:srgbClr val="002060"/>
              </a:solidFill>
              <a:latin typeface="黑体" panose="02010609060101010101" pitchFamily="49" charset="-122"/>
              <a:ea typeface="黑体" panose="02010609060101010101" pitchFamily="49" charset="-122"/>
            </a:endParaRPr>
          </a:p>
          <a:p>
            <a:r>
              <a:rPr lang="zh-CN" altLang="en-US" sz="4400" b="1" dirty="0">
                <a:solidFill>
                  <a:srgbClr val="002060"/>
                </a:solidFill>
                <a:latin typeface="黑体" panose="02010609060101010101" pitchFamily="49" charset="-122"/>
                <a:ea typeface="黑体" panose="02010609060101010101" pitchFamily="49" charset="-122"/>
              </a:rPr>
              <a:t>               </a:t>
            </a:r>
            <a:endParaRPr lang="en-US" altLang="zh-CN" sz="4400" b="1" dirty="0">
              <a:solidFill>
                <a:srgbClr val="002060"/>
              </a:solidFill>
              <a:latin typeface="黑体" panose="02010609060101010101" pitchFamily="49" charset="-122"/>
              <a:ea typeface="黑体" panose="02010609060101010101" pitchFamily="49" charset="-122"/>
            </a:endParaRPr>
          </a:p>
          <a:p>
            <a:r>
              <a:rPr lang="en-US" altLang="zh-CN" sz="4400" b="1" dirty="0">
                <a:solidFill>
                  <a:srgbClr val="002060"/>
                </a:solidFill>
                <a:latin typeface="黑体" panose="02010609060101010101" pitchFamily="49" charset="-122"/>
                <a:ea typeface="黑体" panose="02010609060101010101" pitchFamily="49" charset="-122"/>
              </a:rPr>
              <a:t>           </a:t>
            </a:r>
            <a:r>
              <a:rPr lang="zh-CN" altLang="en-US" sz="4400" b="1" dirty="0">
                <a:solidFill>
                  <a:srgbClr val="002060"/>
                </a:solidFill>
                <a:latin typeface="黑体" panose="02010609060101010101" pitchFamily="49" charset="-122"/>
                <a:ea typeface="黑体" panose="02010609060101010101" pitchFamily="49" charset="-122"/>
              </a:rPr>
              <a:t>主讲：周润芝</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7E1A017D-CFCD-4A67-8CF3-5FECE33383D2}"/>
              </a:ext>
            </a:extLst>
          </p:cNvPr>
          <p:cNvSpPr/>
          <p:nvPr/>
        </p:nvSpPr>
        <p:spPr>
          <a:xfrm>
            <a:off x="648046" y="477541"/>
            <a:ext cx="3375924"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16.</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劳动规章制度制定的程序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4DC504B4-1846-4391-BF5F-906616FF5790}"/>
              </a:ext>
            </a:extLst>
          </p:cNvPr>
          <p:cNvGraphicFramePr>
            <a:graphicFrameLocks noGrp="1"/>
          </p:cNvGraphicFramePr>
          <p:nvPr>
            <p:extLst>
              <p:ext uri="{D42A27DB-BD31-4B8C-83A1-F6EECF244321}">
                <p14:modId xmlns:p14="http://schemas.microsoft.com/office/powerpoint/2010/main" val="1921756872"/>
              </p:ext>
            </p:extLst>
          </p:nvPr>
        </p:nvGraphicFramePr>
        <p:xfrm>
          <a:off x="692151" y="929612"/>
          <a:ext cx="10837862" cy="164592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1253558004"/>
                    </a:ext>
                  </a:extLst>
                </a:gridCol>
              </a:tblGrid>
              <a:tr h="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）用人单位在制定、修改或者决定有关劳动方面的直接涉及劳动者切身利益的规章制度或者重大事项时，应当经职工代表大会或者全体职工讨论，提出方案和意见，与工会或者职工代表平等协商确定；</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）《全民所有制企业法》、《全民所有制企业职工代表大会条例》等均规定，</a:t>
                      </a:r>
                      <a:r>
                        <a:rPr lang="zh-CN" sz="1800" b="1" u="sng" kern="0" dirty="0">
                          <a:solidFill>
                            <a:srgbClr val="002060"/>
                          </a:solidFill>
                          <a:effectLst/>
                          <a:latin typeface="黑体" panose="02010609060101010101" pitchFamily="49" charset="-122"/>
                          <a:ea typeface="黑体" panose="02010609060101010101" pitchFamily="49" charset="-122"/>
                        </a:rPr>
                        <a:t>国有企业</a:t>
                      </a:r>
                      <a:r>
                        <a:rPr lang="zh-CN" sz="1800" b="1" kern="0" dirty="0">
                          <a:solidFill>
                            <a:srgbClr val="002060"/>
                          </a:solidFill>
                          <a:effectLst/>
                          <a:latin typeface="黑体" panose="02010609060101010101" pitchFamily="49" charset="-122"/>
                          <a:ea typeface="黑体" panose="02010609060101010101" pitchFamily="49" charset="-122"/>
                        </a:rPr>
                        <a:t>制定劳动规章应当</a:t>
                      </a:r>
                      <a:r>
                        <a:rPr lang="zh-CN" sz="1800" b="1" u="sng" kern="0" dirty="0">
                          <a:solidFill>
                            <a:srgbClr val="002060"/>
                          </a:solidFill>
                          <a:effectLst/>
                          <a:latin typeface="黑体" panose="02010609060101010101" pitchFamily="49" charset="-122"/>
                          <a:ea typeface="黑体" panose="02010609060101010101" pitchFamily="49" charset="-122"/>
                        </a:rPr>
                        <a:t>经职代会讨论通过</a:t>
                      </a:r>
                      <a:r>
                        <a:rPr lang="zh-CN" sz="1800" b="1" kern="0" dirty="0">
                          <a:solidFill>
                            <a:srgbClr val="002060"/>
                          </a:solidFill>
                          <a:effectLst/>
                          <a:latin typeface="黑体" panose="02010609060101010101" pitchFamily="49" charset="-122"/>
                          <a:ea typeface="黑体" panose="02010609060101010101" pitchFamily="49" charset="-122"/>
                        </a:rPr>
                        <a:t>；而</a:t>
                      </a:r>
                      <a:r>
                        <a:rPr lang="zh-CN" sz="1800" b="1" u="sng" kern="0" dirty="0">
                          <a:solidFill>
                            <a:srgbClr val="002060"/>
                          </a:solidFill>
                          <a:effectLst/>
                          <a:latin typeface="黑体" panose="02010609060101010101" pitchFamily="49" charset="-122"/>
                          <a:ea typeface="黑体" panose="02010609060101010101" pitchFamily="49" charset="-122"/>
                        </a:rPr>
                        <a:t>非国有</a:t>
                      </a:r>
                      <a:r>
                        <a:rPr lang="zh-CN" sz="1800" b="1" kern="0" dirty="0">
                          <a:solidFill>
                            <a:srgbClr val="002060"/>
                          </a:solidFill>
                          <a:effectLst/>
                          <a:latin typeface="黑体" panose="02010609060101010101" pitchFamily="49" charset="-122"/>
                          <a:ea typeface="黑体" panose="02010609060101010101" pitchFamily="49" charset="-122"/>
                        </a:rPr>
                        <a:t>企业制定劳动规章制度，</a:t>
                      </a:r>
                      <a:r>
                        <a:rPr lang="zh-CN" sz="1800" b="1" u="sng" kern="0" dirty="0">
                          <a:solidFill>
                            <a:srgbClr val="002060"/>
                          </a:solidFill>
                          <a:effectLst/>
                          <a:latin typeface="黑体" panose="02010609060101010101" pitchFamily="49" charset="-122"/>
                          <a:ea typeface="黑体" panose="02010609060101010101" pitchFamily="49" charset="-122"/>
                        </a:rPr>
                        <a:t>法律没有强制必须经职代会讨论通过；</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）在规章制度和重大事项决定实施过程中，</a:t>
                      </a:r>
                      <a:r>
                        <a:rPr lang="zh-CN" sz="1800" b="1" u="sng" kern="0" dirty="0">
                          <a:solidFill>
                            <a:srgbClr val="002060"/>
                          </a:solidFill>
                          <a:effectLst/>
                          <a:latin typeface="黑体" panose="02010609060101010101" pitchFamily="49" charset="-122"/>
                          <a:ea typeface="黑体" panose="02010609060101010101" pitchFamily="49" charset="-122"/>
                        </a:rPr>
                        <a:t>工会或者职工</a:t>
                      </a:r>
                      <a:r>
                        <a:rPr lang="zh-CN" sz="1800" b="1" kern="0" dirty="0">
                          <a:solidFill>
                            <a:srgbClr val="002060"/>
                          </a:solidFill>
                          <a:effectLst/>
                          <a:latin typeface="黑体" panose="02010609060101010101" pitchFamily="49" charset="-122"/>
                          <a:ea typeface="黑体" panose="02010609060101010101" pitchFamily="49" charset="-122"/>
                        </a:rPr>
                        <a:t>认为不适当的，有权向用人单位提出，通过协商予以修改完善。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25828841"/>
                  </a:ext>
                </a:extLst>
              </a:tr>
            </a:tbl>
          </a:graphicData>
        </a:graphic>
      </p:graphicFrame>
      <p:sp>
        <p:nvSpPr>
          <p:cNvPr id="8" name="矩形 7">
            <a:extLst>
              <a:ext uri="{FF2B5EF4-FFF2-40B4-BE49-F238E27FC236}">
                <a16:creationId xmlns:a16="http://schemas.microsoft.com/office/drawing/2014/main" id="{138BE372-B40F-4E4C-BE41-275ACFA26BB2}"/>
              </a:ext>
            </a:extLst>
          </p:cNvPr>
          <p:cNvSpPr/>
          <p:nvPr/>
        </p:nvSpPr>
        <p:spPr>
          <a:xfrm>
            <a:off x="648046" y="2515922"/>
            <a:ext cx="2911053"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17.</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劳动规章制度的公示</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D4323C04-996E-41EA-AA6B-01F0DE3ED0A7}"/>
              </a:ext>
            </a:extLst>
          </p:cNvPr>
          <p:cNvGraphicFramePr>
            <a:graphicFrameLocks noGrp="1"/>
          </p:cNvGraphicFramePr>
          <p:nvPr>
            <p:extLst>
              <p:ext uri="{D42A27DB-BD31-4B8C-83A1-F6EECF244321}">
                <p14:modId xmlns:p14="http://schemas.microsoft.com/office/powerpoint/2010/main" val="1466779516"/>
              </p:ext>
            </p:extLst>
          </p:nvPr>
        </p:nvGraphicFramePr>
        <p:xfrm>
          <a:off x="692150" y="2981303"/>
          <a:ext cx="10837863" cy="5486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500753019"/>
                    </a:ext>
                  </a:extLst>
                </a:gridCol>
              </a:tblGrid>
              <a:tr h="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《劳动合同法》规定：用人单位应当将直接涉及劳动者切身利益的规章制度和重大事项决定公示，或者告知劳动者。</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4579178"/>
                  </a:ext>
                </a:extLst>
              </a:tr>
            </a:tbl>
          </a:graphicData>
        </a:graphic>
      </p:graphicFrame>
      <p:sp>
        <p:nvSpPr>
          <p:cNvPr id="10" name="矩形 9">
            <a:extLst>
              <a:ext uri="{FF2B5EF4-FFF2-40B4-BE49-F238E27FC236}">
                <a16:creationId xmlns:a16="http://schemas.microsoft.com/office/drawing/2014/main" id="{16CA7E2D-120C-4A8B-B55C-2DC9F4A563F5}"/>
              </a:ext>
            </a:extLst>
          </p:cNvPr>
          <p:cNvSpPr/>
          <p:nvPr/>
        </p:nvSpPr>
        <p:spPr>
          <a:xfrm>
            <a:off x="578791" y="3456323"/>
            <a:ext cx="2911053"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18.</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劳动规章制度的效力</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A6CDE746-3626-434F-B846-7766422B0F5A}"/>
              </a:ext>
            </a:extLst>
          </p:cNvPr>
          <p:cNvGraphicFramePr>
            <a:graphicFrameLocks noGrp="1"/>
          </p:cNvGraphicFramePr>
          <p:nvPr>
            <p:extLst>
              <p:ext uri="{D42A27DB-BD31-4B8C-83A1-F6EECF244321}">
                <p14:modId xmlns:p14="http://schemas.microsoft.com/office/powerpoint/2010/main" val="3942092019"/>
              </p:ext>
            </p:extLst>
          </p:nvPr>
        </p:nvGraphicFramePr>
        <p:xfrm>
          <a:off x="692150" y="4025571"/>
          <a:ext cx="10837863" cy="109728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840851651"/>
                    </a:ext>
                  </a:extLst>
                </a:gridCol>
              </a:tblGrid>
              <a:tr h="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劳动规章制度具有法律效力，应满足三个条件：</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内容合法；</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经过民主程序制定；</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要向劳动者公示</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15260439"/>
                  </a:ext>
                </a:extLst>
              </a:tr>
            </a:tbl>
          </a:graphicData>
        </a:graphic>
      </p:graphicFrame>
    </p:spTree>
    <p:extLst>
      <p:ext uri="{BB962C8B-B14F-4D97-AF65-F5344CB8AC3E}">
        <p14:creationId xmlns:p14="http://schemas.microsoft.com/office/powerpoint/2010/main" val="202757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8C7F3FBC-7A29-4943-B21E-C0834712C9F2}"/>
              </a:ext>
            </a:extLst>
          </p:cNvPr>
          <p:cNvSpPr/>
          <p:nvPr/>
        </p:nvSpPr>
        <p:spPr>
          <a:xfrm>
            <a:off x="455817" y="458246"/>
            <a:ext cx="3608360"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19.</a:t>
            </a:r>
            <a:r>
              <a:rPr lang="zh-CN"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违法的</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劳动规章制度的处理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id="{75BA6281-0882-4B02-8668-AEE302165E69}"/>
              </a:ext>
            </a:extLst>
          </p:cNvPr>
          <p:cNvGraphicFramePr>
            <a:graphicFrameLocks noGrp="1"/>
          </p:cNvGraphicFramePr>
          <p:nvPr>
            <p:extLst>
              <p:ext uri="{D42A27DB-BD31-4B8C-83A1-F6EECF244321}">
                <p14:modId xmlns:p14="http://schemas.microsoft.com/office/powerpoint/2010/main" val="4284262364"/>
              </p:ext>
            </p:extLst>
          </p:nvPr>
        </p:nvGraphicFramePr>
        <p:xfrm>
          <a:off x="692150" y="943445"/>
          <a:ext cx="10837863" cy="5486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204893552"/>
                    </a:ext>
                  </a:extLst>
                </a:gridCol>
              </a:tblGrid>
              <a:tr h="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方式：</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允许劳动者以此为由随时提出解除劳动合同，并有获得经济补偿的权利；</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由劳动行政部门责令改正。</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64099545"/>
                  </a:ext>
                </a:extLst>
              </a:tr>
            </a:tbl>
          </a:graphicData>
        </a:graphic>
      </p:graphicFrame>
      <p:sp>
        <p:nvSpPr>
          <p:cNvPr id="17" name="矩形 16">
            <a:extLst>
              <a:ext uri="{FF2B5EF4-FFF2-40B4-BE49-F238E27FC236}">
                <a16:creationId xmlns:a16="http://schemas.microsoft.com/office/drawing/2014/main" id="{864B4838-D9EC-4511-AF43-BE156B7B0EF0}"/>
              </a:ext>
            </a:extLst>
          </p:cNvPr>
          <p:cNvSpPr/>
          <p:nvPr/>
        </p:nvSpPr>
        <p:spPr>
          <a:xfrm>
            <a:off x="455818" y="1487379"/>
            <a:ext cx="3375924"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20.</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经营劳务派遣业务的条件</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8" name="表格 17">
            <a:extLst>
              <a:ext uri="{FF2B5EF4-FFF2-40B4-BE49-F238E27FC236}">
                <a16:creationId xmlns:a16="http://schemas.microsoft.com/office/drawing/2014/main" id="{7AEA3A3A-DE89-4310-A521-84C0C0941AB7}"/>
              </a:ext>
            </a:extLst>
          </p:cNvPr>
          <p:cNvGraphicFramePr>
            <a:graphicFrameLocks noGrp="1"/>
          </p:cNvGraphicFramePr>
          <p:nvPr>
            <p:extLst>
              <p:ext uri="{D42A27DB-BD31-4B8C-83A1-F6EECF244321}">
                <p14:modId xmlns:p14="http://schemas.microsoft.com/office/powerpoint/2010/main" val="1674915648"/>
              </p:ext>
            </p:extLst>
          </p:nvPr>
        </p:nvGraphicFramePr>
        <p:xfrm>
          <a:off x="692150" y="2054494"/>
          <a:ext cx="10837863" cy="219456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4156401747"/>
                    </a:ext>
                  </a:extLst>
                </a:gridCol>
              </a:tblGrid>
              <a:tr h="0">
                <a:tc>
                  <a:txBody>
                    <a:bodyPr/>
                    <a:lstStyle/>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1</a:t>
                      </a:r>
                      <a:r>
                        <a:rPr lang="zh-CN" sz="1800" b="1" dirty="0">
                          <a:solidFill>
                            <a:srgbClr val="002060"/>
                          </a:solidFill>
                          <a:effectLst/>
                          <a:latin typeface="黑体" panose="02010609060101010101" pitchFamily="49" charset="-122"/>
                          <a:ea typeface="黑体" panose="02010609060101010101" pitchFamily="49" charset="-122"/>
                        </a:rPr>
                        <a:t>）经营劳务派遣业务，应当向劳动行政部门依法</a:t>
                      </a:r>
                      <a:r>
                        <a:rPr lang="zh-CN" sz="1800" b="1" u="sng" dirty="0">
                          <a:solidFill>
                            <a:srgbClr val="002060"/>
                          </a:solidFill>
                          <a:effectLst/>
                          <a:latin typeface="黑体" panose="02010609060101010101" pitchFamily="49" charset="-122"/>
                          <a:ea typeface="黑体" panose="02010609060101010101" pitchFamily="49" charset="-122"/>
                        </a:rPr>
                        <a:t>申请行政许可</a:t>
                      </a:r>
                      <a:r>
                        <a:rPr lang="zh-CN" sz="1800" b="1" dirty="0">
                          <a:solidFill>
                            <a:srgbClr val="002060"/>
                          </a:solidFill>
                          <a:effectLst/>
                          <a:latin typeface="黑体" panose="02010609060101010101" pitchFamily="49" charset="-122"/>
                          <a:ea typeface="黑体" panose="02010609060101010101" pitchFamily="49" charset="-122"/>
                        </a:rPr>
                        <a:t>；经许可的，依法办理相应的</a:t>
                      </a:r>
                      <a:r>
                        <a:rPr lang="zh-CN" sz="1800" b="1" u="sng" dirty="0">
                          <a:solidFill>
                            <a:srgbClr val="002060"/>
                          </a:solidFill>
                          <a:effectLst/>
                          <a:latin typeface="黑体" panose="02010609060101010101" pitchFamily="49" charset="-122"/>
                          <a:ea typeface="黑体" panose="02010609060101010101" pitchFamily="49" charset="-122"/>
                        </a:rPr>
                        <a:t>公司登记</a:t>
                      </a:r>
                      <a:r>
                        <a:rPr lang="zh-CN" sz="1800" b="1" dirty="0">
                          <a:solidFill>
                            <a:srgbClr val="002060"/>
                          </a:solidFill>
                          <a:effectLst/>
                          <a:latin typeface="黑体" panose="02010609060101010101" pitchFamily="49" charset="-122"/>
                          <a:ea typeface="黑体" panose="02010609060101010101" pitchFamily="49" charset="-122"/>
                        </a:rPr>
                        <a:t>。未经许可，任何单位和个人不得经营劳务派遣业务。</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2</a:t>
                      </a:r>
                      <a:r>
                        <a:rPr lang="zh-CN" sz="1800" b="1" dirty="0">
                          <a:solidFill>
                            <a:srgbClr val="002060"/>
                          </a:solidFill>
                          <a:effectLst/>
                          <a:latin typeface="黑体" panose="02010609060101010101" pitchFamily="49" charset="-122"/>
                          <a:ea typeface="黑体" panose="02010609060101010101" pitchFamily="49" charset="-122"/>
                        </a:rPr>
                        <a:t>）经营劳务派遣业务应当具备下列</a:t>
                      </a:r>
                      <a:r>
                        <a:rPr lang="zh-CN" sz="1800" b="1" u="sng" dirty="0">
                          <a:solidFill>
                            <a:srgbClr val="002060"/>
                          </a:solidFill>
                          <a:effectLst/>
                          <a:latin typeface="黑体" panose="02010609060101010101" pitchFamily="49" charset="-122"/>
                          <a:ea typeface="黑体" panose="02010609060101010101" pitchFamily="49" charset="-122"/>
                        </a:rPr>
                        <a:t>条件</a:t>
                      </a:r>
                      <a:r>
                        <a:rPr lang="zh-CN" sz="1800" b="1" dirty="0">
                          <a:solidFill>
                            <a:srgbClr val="002060"/>
                          </a:solidFill>
                          <a:effectLst/>
                          <a:latin typeface="黑体" panose="02010609060101010101" pitchFamily="49" charset="-122"/>
                          <a:ea typeface="黑体" panose="02010609060101010101" pitchFamily="49" charset="-122"/>
                        </a:rPr>
                        <a:t>：</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a:t>
                      </a:r>
                      <a:r>
                        <a:rPr lang="zh-CN" sz="1800" b="1" dirty="0">
                          <a:solidFill>
                            <a:srgbClr val="002060"/>
                          </a:solidFill>
                          <a:effectLst/>
                          <a:latin typeface="黑体" panose="02010609060101010101" pitchFamily="49" charset="-122"/>
                          <a:ea typeface="黑体" panose="02010609060101010101" pitchFamily="49" charset="-122"/>
                        </a:rPr>
                        <a:t>注册资本不得少于人民币</a:t>
                      </a:r>
                      <a:r>
                        <a:rPr lang="zh-CN" sz="1800" b="1" u="sng" dirty="0">
                          <a:solidFill>
                            <a:srgbClr val="002060"/>
                          </a:solidFill>
                          <a:effectLst/>
                          <a:latin typeface="黑体" panose="02010609060101010101" pitchFamily="49" charset="-122"/>
                          <a:ea typeface="黑体" panose="02010609060101010101" pitchFamily="49" charset="-122"/>
                        </a:rPr>
                        <a:t>二百万元</a:t>
                      </a:r>
                      <a:r>
                        <a:rPr lang="zh-CN" sz="1800" b="1" dirty="0">
                          <a:solidFill>
                            <a:srgbClr val="002060"/>
                          </a:solidFill>
                          <a:effectLst/>
                          <a:latin typeface="黑体" panose="02010609060101010101" pitchFamily="49" charset="-122"/>
                          <a:ea typeface="黑体" panose="02010609060101010101" pitchFamily="49" charset="-122"/>
                        </a:rPr>
                        <a:t>；</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a:t>
                      </a:r>
                      <a:r>
                        <a:rPr lang="zh-CN" sz="1800" b="1" dirty="0">
                          <a:solidFill>
                            <a:srgbClr val="002060"/>
                          </a:solidFill>
                          <a:effectLst/>
                          <a:latin typeface="黑体" panose="02010609060101010101" pitchFamily="49" charset="-122"/>
                          <a:ea typeface="黑体" panose="02010609060101010101" pitchFamily="49" charset="-122"/>
                        </a:rPr>
                        <a:t>有与开展业务相适应的固定的经营场所和设施；</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a:t>
                      </a:r>
                      <a:r>
                        <a:rPr lang="zh-CN" sz="1800" b="1" dirty="0">
                          <a:solidFill>
                            <a:srgbClr val="002060"/>
                          </a:solidFill>
                          <a:effectLst/>
                          <a:latin typeface="黑体" panose="02010609060101010101" pitchFamily="49" charset="-122"/>
                          <a:ea typeface="黑体" panose="02010609060101010101" pitchFamily="49" charset="-122"/>
                        </a:rPr>
                        <a:t>有符合法律、行政法规规定的劳务派遣管理制度；</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a:t>
                      </a:r>
                      <a:r>
                        <a:rPr lang="zh-CN" sz="1800" b="1" dirty="0">
                          <a:solidFill>
                            <a:srgbClr val="002060"/>
                          </a:solidFill>
                          <a:effectLst/>
                          <a:latin typeface="黑体" panose="02010609060101010101" pitchFamily="49" charset="-122"/>
                          <a:ea typeface="黑体" panose="02010609060101010101" pitchFamily="49" charset="-122"/>
                        </a:rPr>
                        <a:t>法律、行政法规规定的其他条件。</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）用人单位</a:t>
                      </a:r>
                      <a:r>
                        <a:rPr lang="zh-CN" sz="1800" b="1" u="sng" kern="100" dirty="0">
                          <a:solidFill>
                            <a:srgbClr val="002060"/>
                          </a:solidFill>
                          <a:effectLst/>
                          <a:latin typeface="黑体" panose="02010609060101010101" pitchFamily="49" charset="-122"/>
                          <a:ea typeface="黑体" panose="02010609060101010101" pitchFamily="49" charset="-122"/>
                        </a:rPr>
                        <a:t>不得设立劳务派遣单位</a:t>
                      </a:r>
                      <a:r>
                        <a:rPr lang="zh-CN" sz="1800" b="1" kern="100" dirty="0">
                          <a:solidFill>
                            <a:srgbClr val="002060"/>
                          </a:solidFill>
                          <a:effectLst/>
                          <a:latin typeface="黑体" panose="02010609060101010101" pitchFamily="49" charset="-122"/>
                          <a:ea typeface="黑体" panose="02010609060101010101" pitchFamily="49" charset="-122"/>
                        </a:rPr>
                        <a:t>向本单位或所属单位派遣劳动者。</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169409808"/>
                  </a:ext>
                </a:extLst>
              </a:tr>
            </a:tbl>
          </a:graphicData>
        </a:graphic>
      </p:graphicFrame>
      <p:sp>
        <p:nvSpPr>
          <p:cNvPr id="19" name="矩形 18">
            <a:extLst>
              <a:ext uri="{FF2B5EF4-FFF2-40B4-BE49-F238E27FC236}">
                <a16:creationId xmlns:a16="http://schemas.microsoft.com/office/drawing/2014/main" id="{0F811DF8-DAF4-4B07-8718-7C33E9010905}"/>
              </a:ext>
            </a:extLst>
          </p:cNvPr>
          <p:cNvSpPr/>
          <p:nvPr/>
        </p:nvSpPr>
        <p:spPr>
          <a:xfrm>
            <a:off x="455817" y="4151852"/>
            <a:ext cx="2911053"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21.</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劳务派遣的劳动合同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20" name="表格 19">
            <a:extLst>
              <a:ext uri="{FF2B5EF4-FFF2-40B4-BE49-F238E27FC236}">
                <a16:creationId xmlns:a16="http://schemas.microsoft.com/office/drawing/2014/main" id="{3ADF1D98-53B9-4E9C-A847-20B029034CB7}"/>
              </a:ext>
            </a:extLst>
          </p:cNvPr>
          <p:cNvGraphicFramePr>
            <a:graphicFrameLocks noGrp="1"/>
          </p:cNvGraphicFramePr>
          <p:nvPr>
            <p:extLst>
              <p:ext uri="{D42A27DB-BD31-4B8C-83A1-F6EECF244321}">
                <p14:modId xmlns:p14="http://schemas.microsoft.com/office/powerpoint/2010/main" val="3092517635"/>
              </p:ext>
            </p:extLst>
          </p:nvPr>
        </p:nvGraphicFramePr>
        <p:xfrm>
          <a:off x="692150" y="4662901"/>
          <a:ext cx="10837863" cy="16459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904830341"/>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）劳动合同中应当载明</a:t>
                      </a:r>
                      <a:r>
                        <a:rPr lang="zh-CN" sz="1800" b="1" u="sng" kern="100" dirty="0">
                          <a:solidFill>
                            <a:srgbClr val="002060"/>
                          </a:solidFill>
                          <a:effectLst/>
                          <a:latin typeface="黑体" panose="02010609060101010101" pitchFamily="49" charset="-122"/>
                          <a:ea typeface="黑体" panose="02010609060101010101" pitchFamily="49" charset="-122"/>
                        </a:rPr>
                        <a:t>用工单位、派遣期限、工作岗位</a:t>
                      </a:r>
                      <a:r>
                        <a:rPr lang="zh-CN" sz="1800" b="1" kern="100" dirty="0">
                          <a:solidFill>
                            <a:srgbClr val="002060"/>
                          </a:solidFill>
                          <a:effectLst/>
                          <a:latin typeface="黑体" panose="02010609060101010101" pitchFamily="49" charset="-122"/>
                          <a:ea typeface="黑体" panose="02010609060101010101" pitchFamily="49" charset="-122"/>
                        </a:rPr>
                        <a:t>等</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）劳务派遣单位与劳动者应签订</a:t>
                      </a: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年以上的固定期限劳动合同，</a:t>
                      </a:r>
                      <a:r>
                        <a:rPr lang="zh-CN" sz="1800" b="1" kern="100" dirty="0">
                          <a:solidFill>
                            <a:srgbClr val="002060"/>
                          </a:solidFill>
                          <a:effectLst/>
                          <a:latin typeface="黑体" panose="02010609060101010101" pitchFamily="49" charset="-122"/>
                          <a:ea typeface="黑体" panose="02010609060101010101" pitchFamily="49" charset="-122"/>
                        </a:rPr>
                        <a:t>按月支付劳动报酬。</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）被派遣劳动者在</a:t>
                      </a:r>
                      <a:r>
                        <a:rPr lang="zh-CN" sz="1800" b="1" u="sng" kern="100" dirty="0">
                          <a:solidFill>
                            <a:srgbClr val="002060"/>
                          </a:solidFill>
                          <a:effectLst/>
                          <a:latin typeface="黑体" panose="02010609060101010101" pitchFamily="49" charset="-122"/>
                          <a:ea typeface="黑体" panose="02010609060101010101" pitchFamily="49" charset="-122"/>
                        </a:rPr>
                        <a:t>无工作期间</a:t>
                      </a:r>
                      <a:r>
                        <a:rPr lang="zh-CN" sz="1800" b="1" kern="100" dirty="0">
                          <a:solidFill>
                            <a:srgbClr val="002060"/>
                          </a:solidFill>
                          <a:effectLst/>
                          <a:latin typeface="黑体" panose="02010609060101010101" pitchFamily="49" charset="-122"/>
                          <a:ea typeface="黑体" panose="02010609060101010101" pitchFamily="49" charset="-122"/>
                        </a:rPr>
                        <a:t>，劳务派遣单位应当按照所在地人民政府规定的</a:t>
                      </a:r>
                      <a:r>
                        <a:rPr lang="zh-CN" sz="1800" b="1" u="sng" kern="100" dirty="0">
                          <a:solidFill>
                            <a:srgbClr val="002060"/>
                          </a:solidFill>
                          <a:effectLst/>
                          <a:latin typeface="黑体" panose="02010609060101010101" pitchFamily="49" charset="-122"/>
                          <a:ea typeface="黑体" panose="02010609060101010101" pitchFamily="49" charset="-122"/>
                        </a:rPr>
                        <a:t>最低工资标准</a:t>
                      </a:r>
                      <a:r>
                        <a:rPr lang="zh-CN" sz="1800" b="1" kern="100" dirty="0">
                          <a:solidFill>
                            <a:srgbClr val="002060"/>
                          </a:solidFill>
                          <a:effectLst/>
                          <a:latin typeface="黑体" panose="02010609060101010101" pitchFamily="49" charset="-122"/>
                          <a:ea typeface="黑体" panose="02010609060101010101" pitchFamily="49" charset="-122"/>
                        </a:rPr>
                        <a:t>，向其按月支付报酬。</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a:t>
                      </a:r>
                      <a:r>
                        <a:rPr lang="en-US" altLang="zh-CN" sz="1800" b="1" kern="100" dirty="0">
                          <a:solidFill>
                            <a:srgbClr val="002060"/>
                          </a:solidFill>
                          <a:effectLst/>
                          <a:latin typeface="黑体" panose="02010609060101010101" pitchFamily="49" charset="-122"/>
                          <a:ea typeface="黑体" panose="02010609060101010101" pitchFamily="49" charset="-122"/>
                        </a:rPr>
                        <a:t>4</a:t>
                      </a:r>
                      <a:r>
                        <a:rPr lang="zh-CN" alt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可以</a:t>
                      </a:r>
                      <a:r>
                        <a:rPr lang="zh-CN" sz="1800" b="1" kern="100" dirty="0">
                          <a:solidFill>
                            <a:srgbClr val="002060"/>
                          </a:solidFill>
                          <a:effectLst/>
                          <a:latin typeface="黑体" panose="02010609060101010101" pitchFamily="49" charset="-122"/>
                          <a:ea typeface="黑体" panose="02010609060101010101" pitchFamily="49" charset="-122"/>
                        </a:rPr>
                        <a:t>依法与被派遣劳动者</a:t>
                      </a:r>
                      <a:r>
                        <a:rPr lang="zh-CN" sz="1800" b="1" u="sng" kern="100" dirty="0">
                          <a:solidFill>
                            <a:srgbClr val="002060"/>
                          </a:solidFill>
                          <a:effectLst/>
                          <a:latin typeface="黑体" panose="02010609060101010101" pitchFamily="49" charset="-122"/>
                          <a:ea typeface="黑体" panose="02010609060101010101" pitchFamily="49" charset="-122"/>
                        </a:rPr>
                        <a:t>约定试用期</a:t>
                      </a:r>
                      <a:r>
                        <a:rPr lang="zh-CN" sz="1800" b="1" kern="100" dirty="0">
                          <a:solidFill>
                            <a:srgbClr val="002060"/>
                          </a:solidFill>
                          <a:effectLst/>
                          <a:latin typeface="黑体" panose="02010609060101010101" pitchFamily="49" charset="-122"/>
                          <a:ea typeface="黑体" panose="02010609060101010101" pitchFamily="49" charset="-122"/>
                        </a:rPr>
                        <a:t>。</a:t>
                      </a:r>
                    </a:p>
                    <a:p>
                      <a:pPr marL="0" lvl="0" indent="0" algn="just">
                        <a:spcAft>
                          <a:spcPts val="0"/>
                        </a:spcAft>
                        <a:buFont typeface="+mj-lt"/>
                        <a:buNone/>
                      </a:pPr>
                      <a:r>
                        <a:rPr lang="zh-CN" altLang="en-US" sz="1800" b="1" kern="100" dirty="0">
                          <a:solidFill>
                            <a:srgbClr val="002060"/>
                          </a:solidFill>
                          <a:effectLst/>
                          <a:latin typeface="黑体" panose="02010609060101010101" pitchFamily="49" charset="-122"/>
                          <a:ea typeface="黑体" panose="02010609060101010101" pitchFamily="49" charset="-122"/>
                        </a:rPr>
                        <a:t>（</a:t>
                      </a:r>
                      <a:r>
                        <a:rPr lang="en-US" altLang="zh-CN" sz="1800" b="1" kern="100" dirty="0">
                          <a:solidFill>
                            <a:srgbClr val="002060"/>
                          </a:solidFill>
                          <a:effectLst/>
                          <a:latin typeface="黑体" panose="02010609060101010101" pitchFamily="49" charset="-122"/>
                          <a:ea typeface="黑体" panose="02010609060101010101" pitchFamily="49" charset="-122"/>
                        </a:rPr>
                        <a:t>5</a:t>
                      </a:r>
                      <a:r>
                        <a:rPr lang="zh-CN" alt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劳务派遣单位与</a:t>
                      </a:r>
                      <a:r>
                        <a:rPr lang="zh-CN" sz="1800" b="1" u="sng" kern="100" dirty="0">
                          <a:solidFill>
                            <a:srgbClr val="002060"/>
                          </a:solidFill>
                          <a:effectLst/>
                          <a:latin typeface="黑体" panose="02010609060101010101" pitchFamily="49" charset="-122"/>
                          <a:ea typeface="黑体" panose="02010609060101010101" pitchFamily="49" charset="-122"/>
                        </a:rPr>
                        <a:t>同一</a:t>
                      </a:r>
                      <a:r>
                        <a:rPr lang="zh-CN" sz="1800" b="1" kern="100" dirty="0">
                          <a:solidFill>
                            <a:srgbClr val="002060"/>
                          </a:solidFill>
                          <a:effectLst/>
                          <a:latin typeface="黑体" panose="02010609060101010101" pitchFamily="49" charset="-122"/>
                          <a:ea typeface="黑体" panose="02010609060101010101" pitchFamily="49" charset="-122"/>
                        </a:rPr>
                        <a:t>被派遣劳动者</a:t>
                      </a:r>
                      <a:r>
                        <a:rPr lang="zh-CN" sz="1800" b="1" u="sng" kern="100" dirty="0">
                          <a:solidFill>
                            <a:srgbClr val="002060"/>
                          </a:solidFill>
                          <a:effectLst/>
                          <a:latin typeface="黑体" panose="02010609060101010101" pitchFamily="49" charset="-122"/>
                          <a:ea typeface="黑体" panose="02010609060101010101" pitchFamily="49" charset="-122"/>
                        </a:rPr>
                        <a:t>只能约定一次试用期。</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593566547"/>
                  </a:ext>
                </a:extLst>
              </a:tr>
            </a:tbl>
          </a:graphicData>
        </a:graphic>
      </p:graphicFrame>
    </p:spTree>
    <p:extLst>
      <p:ext uri="{BB962C8B-B14F-4D97-AF65-F5344CB8AC3E}">
        <p14:creationId xmlns:p14="http://schemas.microsoft.com/office/powerpoint/2010/main" val="202366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06520B99-7C49-4758-A820-6DB8FC5C8CDD}"/>
              </a:ext>
            </a:extLst>
          </p:cNvPr>
          <p:cNvSpPr/>
          <p:nvPr/>
        </p:nvSpPr>
        <p:spPr>
          <a:xfrm>
            <a:off x="691363" y="403894"/>
            <a:ext cx="2213748"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22.</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劳务派遣协议</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33CA19AD-A1E7-4546-83B7-74AC23847667}"/>
              </a:ext>
            </a:extLst>
          </p:cNvPr>
          <p:cNvGraphicFramePr>
            <a:graphicFrameLocks noGrp="1"/>
          </p:cNvGraphicFramePr>
          <p:nvPr>
            <p:extLst>
              <p:ext uri="{D42A27DB-BD31-4B8C-83A1-F6EECF244321}">
                <p14:modId xmlns:p14="http://schemas.microsoft.com/office/powerpoint/2010/main" val="2039603632"/>
              </p:ext>
            </p:extLst>
          </p:nvPr>
        </p:nvGraphicFramePr>
        <p:xfrm>
          <a:off x="692151" y="895393"/>
          <a:ext cx="10837862" cy="466344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3906524245"/>
                    </a:ext>
                  </a:extLst>
                </a:gridCol>
              </a:tblGrid>
              <a:tr h="0">
                <a:tc>
                  <a:txBody>
                    <a:bodyPr/>
                    <a:lstStyle/>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劳务派遣单位派遣劳动者应当与接受以劳务派遣形式用工的单位订立劳务派遣协议。</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劳务派遣协议应当载明下列内容：</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派遣的工作岗位名称和岗位性质；</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工作地点；</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派遣人员数量和派遣期限；</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按照同工同酬原则确定的劳动报酬数额和支付方式；</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社会保险费的数额和支付方式；</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工作时间和休息休假事项；</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(7)</a:t>
                      </a:r>
                      <a:r>
                        <a:rPr lang="zh-CN" sz="1800" b="1" kern="100" dirty="0">
                          <a:solidFill>
                            <a:srgbClr val="002060"/>
                          </a:solidFill>
                          <a:effectLst/>
                          <a:latin typeface="黑体" panose="02010609060101010101" pitchFamily="49" charset="-122"/>
                          <a:ea typeface="黑体" panose="02010609060101010101" pitchFamily="49" charset="-122"/>
                        </a:rPr>
                        <a:t>被派遣劳动者工伤、生育或者患病期间的相关待遇；</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(8)</a:t>
                      </a:r>
                      <a:r>
                        <a:rPr lang="zh-CN" sz="1800" b="1" kern="100" dirty="0">
                          <a:solidFill>
                            <a:srgbClr val="002060"/>
                          </a:solidFill>
                          <a:effectLst/>
                          <a:latin typeface="黑体" panose="02010609060101010101" pitchFamily="49" charset="-122"/>
                          <a:ea typeface="黑体" panose="02010609060101010101" pitchFamily="49" charset="-122"/>
                        </a:rPr>
                        <a:t>劳动安全卫生以及培训事项；</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(9)</a:t>
                      </a:r>
                      <a:r>
                        <a:rPr lang="zh-CN" sz="1800" b="1" kern="100" dirty="0">
                          <a:solidFill>
                            <a:srgbClr val="002060"/>
                          </a:solidFill>
                          <a:effectLst/>
                          <a:latin typeface="黑体" panose="02010609060101010101" pitchFamily="49" charset="-122"/>
                          <a:ea typeface="黑体" panose="02010609060101010101" pitchFamily="49" charset="-122"/>
                        </a:rPr>
                        <a:t>经济补偿等费用；</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(10)</a:t>
                      </a:r>
                      <a:r>
                        <a:rPr lang="zh-CN" sz="1800" b="1" kern="100" dirty="0">
                          <a:solidFill>
                            <a:srgbClr val="002060"/>
                          </a:solidFill>
                          <a:effectLst/>
                          <a:latin typeface="黑体" panose="02010609060101010101" pitchFamily="49" charset="-122"/>
                          <a:ea typeface="黑体" panose="02010609060101010101" pitchFamily="49" charset="-122"/>
                        </a:rPr>
                        <a:t>劳务派遣协议期限；</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(11)</a:t>
                      </a:r>
                      <a:r>
                        <a:rPr lang="zh-CN" sz="1800" b="1" kern="100" dirty="0">
                          <a:solidFill>
                            <a:srgbClr val="002060"/>
                          </a:solidFill>
                          <a:effectLst/>
                          <a:latin typeface="黑体" panose="02010609060101010101" pitchFamily="49" charset="-122"/>
                          <a:ea typeface="黑体" panose="02010609060101010101" pitchFamily="49" charset="-122"/>
                        </a:rPr>
                        <a:t>劳务派遣服务费的支付方式和标准；</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(12)</a:t>
                      </a:r>
                      <a:r>
                        <a:rPr lang="zh-CN" sz="1800" b="1" kern="100" dirty="0">
                          <a:solidFill>
                            <a:srgbClr val="002060"/>
                          </a:solidFill>
                          <a:effectLst/>
                          <a:latin typeface="黑体" panose="02010609060101010101" pitchFamily="49" charset="-122"/>
                          <a:ea typeface="黑体" panose="02010609060101010101" pitchFamily="49" charset="-122"/>
                        </a:rPr>
                        <a:t>违反劳务派遣协议的责任；</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(13)</a:t>
                      </a:r>
                      <a:r>
                        <a:rPr lang="zh-CN" sz="1800" b="1" kern="100" dirty="0">
                          <a:solidFill>
                            <a:srgbClr val="002060"/>
                          </a:solidFill>
                          <a:effectLst/>
                          <a:latin typeface="黑体" panose="02010609060101010101" pitchFamily="49" charset="-122"/>
                          <a:ea typeface="黑体" panose="02010609060101010101" pitchFamily="49" charset="-122"/>
                        </a:rPr>
                        <a:t>法律、法规、规章规定应当纳入劳务派遣协议的其他事项。</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用工单位应当根据工作岗位的实际需要与劳务派遣单位</a:t>
                      </a:r>
                      <a:r>
                        <a:rPr lang="zh-CN" sz="1800" b="1" u="sng" kern="100" dirty="0">
                          <a:solidFill>
                            <a:srgbClr val="002060"/>
                          </a:solidFill>
                          <a:effectLst/>
                          <a:latin typeface="黑体" panose="02010609060101010101" pitchFamily="49" charset="-122"/>
                          <a:ea typeface="黑体" panose="02010609060101010101" pitchFamily="49" charset="-122"/>
                        </a:rPr>
                        <a:t>确定派遣期限，不得将连续用工期限分割订立数个短期劳务派遣协议。</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161667669"/>
                  </a:ext>
                </a:extLst>
              </a:tr>
            </a:tbl>
          </a:graphicData>
        </a:graphic>
      </p:graphicFrame>
    </p:spTree>
    <p:extLst>
      <p:ext uri="{BB962C8B-B14F-4D97-AF65-F5344CB8AC3E}">
        <p14:creationId xmlns:p14="http://schemas.microsoft.com/office/powerpoint/2010/main" val="4267759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491EBF28-7EA2-4A63-8441-3C353B71E8A0}"/>
              </a:ext>
            </a:extLst>
          </p:cNvPr>
          <p:cNvSpPr/>
          <p:nvPr/>
        </p:nvSpPr>
        <p:spPr>
          <a:xfrm>
            <a:off x="691363" y="469230"/>
            <a:ext cx="3319820" cy="460382"/>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Calibri" panose="020F0502020204030204" pitchFamily="34" charset="0"/>
                <a:ea typeface="宋体" panose="02010600030101010101" pitchFamily="2" charset="-122"/>
                <a:cs typeface="宋体" panose="02010600030101010101" pitchFamily="2" charset="-122"/>
              </a:rPr>
              <a:t>23.</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劳务派遣单位的法定义务</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3CC28BAF-912D-40F2-80C2-99943A4F31BD}"/>
              </a:ext>
            </a:extLst>
          </p:cNvPr>
          <p:cNvGraphicFramePr>
            <a:graphicFrameLocks noGrp="1"/>
          </p:cNvGraphicFramePr>
          <p:nvPr>
            <p:extLst>
              <p:ext uri="{D42A27DB-BD31-4B8C-83A1-F6EECF244321}">
                <p14:modId xmlns:p14="http://schemas.microsoft.com/office/powerpoint/2010/main" val="366167936"/>
              </p:ext>
            </p:extLst>
          </p:nvPr>
        </p:nvGraphicFramePr>
        <p:xfrm>
          <a:off x="692150" y="993105"/>
          <a:ext cx="10837863" cy="43891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4210250770"/>
                    </a:ext>
                  </a:extLst>
                </a:gridCol>
              </a:tblGrid>
              <a:tr h="0">
                <a:tc>
                  <a:txBody>
                    <a:bodyPr/>
                    <a:lstStyle/>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如实告知被派遣劳动者</a:t>
                      </a:r>
                      <a:r>
                        <a:rPr lang="zh-CN" sz="1800" b="1" u="sng" kern="100" dirty="0">
                          <a:solidFill>
                            <a:srgbClr val="002060"/>
                          </a:solidFill>
                          <a:effectLst/>
                          <a:latin typeface="黑体" panose="02010609060101010101" pitchFamily="49" charset="-122"/>
                          <a:ea typeface="黑体" panose="02010609060101010101" pitchFamily="49" charset="-122"/>
                        </a:rPr>
                        <a:t>《劳动合同法》</a:t>
                      </a:r>
                      <a:r>
                        <a:rPr lang="zh-CN" sz="1800" b="1" kern="100" dirty="0">
                          <a:solidFill>
                            <a:srgbClr val="002060"/>
                          </a:solidFill>
                          <a:effectLst/>
                          <a:latin typeface="黑体" panose="02010609060101010101" pitchFamily="49" charset="-122"/>
                          <a:ea typeface="黑体" panose="02010609060101010101" pitchFamily="49" charset="-122"/>
                        </a:rPr>
                        <a:t>第</a:t>
                      </a:r>
                      <a:r>
                        <a:rPr lang="en-US" sz="1800" b="1" kern="100" dirty="0">
                          <a:solidFill>
                            <a:srgbClr val="002060"/>
                          </a:solidFill>
                          <a:effectLst/>
                          <a:latin typeface="黑体" panose="02010609060101010101" pitchFamily="49" charset="-122"/>
                          <a:ea typeface="黑体" panose="02010609060101010101" pitchFamily="49" charset="-122"/>
                        </a:rPr>
                        <a:t>8</a:t>
                      </a:r>
                      <a:r>
                        <a:rPr lang="zh-CN" sz="1800" b="1" kern="100" dirty="0">
                          <a:solidFill>
                            <a:srgbClr val="002060"/>
                          </a:solidFill>
                          <a:effectLst/>
                          <a:latin typeface="黑体" panose="02010609060101010101" pitchFamily="49" charset="-122"/>
                          <a:ea typeface="黑体" panose="02010609060101010101" pitchFamily="49" charset="-122"/>
                        </a:rPr>
                        <a:t>条规定的事项、应遵守的</a:t>
                      </a:r>
                      <a:r>
                        <a:rPr lang="zh-CN" sz="1800" b="1" u="sng" kern="100" dirty="0">
                          <a:solidFill>
                            <a:srgbClr val="002060"/>
                          </a:solidFill>
                          <a:effectLst/>
                          <a:latin typeface="黑体" panose="02010609060101010101" pitchFamily="49" charset="-122"/>
                          <a:ea typeface="黑体" panose="02010609060101010101" pitchFamily="49" charset="-122"/>
                        </a:rPr>
                        <a:t>规章制度以及劳务派遣协议的内容。</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建立培训制度，对被派遣劳动者进行</a:t>
                      </a:r>
                      <a:r>
                        <a:rPr lang="zh-CN" sz="1800" b="1" u="sng" kern="100" dirty="0">
                          <a:solidFill>
                            <a:srgbClr val="002060"/>
                          </a:solidFill>
                          <a:effectLst/>
                          <a:latin typeface="黑体" panose="02010609060101010101" pitchFamily="49" charset="-122"/>
                          <a:ea typeface="黑体" panose="02010609060101010101" pitchFamily="49" charset="-122"/>
                        </a:rPr>
                        <a:t>上岗知识、安全教育培训</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按照国家规定和劳务派遣协议约定，</a:t>
                      </a:r>
                      <a:r>
                        <a:rPr lang="zh-CN" sz="1800" b="1" u="sng" kern="100" dirty="0">
                          <a:solidFill>
                            <a:srgbClr val="002060"/>
                          </a:solidFill>
                          <a:effectLst/>
                          <a:latin typeface="黑体" panose="02010609060101010101" pitchFamily="49" charset="-122"/>
                          <a:ea typeface="黑体" panose="02010609060101010101" pitchFamily="49" charset="-122"/>
                        </a:rPr>
                        <a:t>依法支付</a:t>
                      </a:r>
                      <a:r>
                        <a:rPr lang="zh-CN" sz="1800" b="1" kern="100" dirty="0">
                          <a:solidFill>
                            <a:srgbClr val="002060"/>
                          </a:solidFill>
                          <a:effectLst/>
                          <a:latin typeface="黑体" panose="02010609060101010101" pitchFamily="49" charset="-122"/>
                          <a:ea typeface="黑体" panose="02010609060101010101" pitchFamily="49" charset="-122"/>
                        </a:rPr>
                        <a:t>被派遣劳动者的</a:t>
                      </a:r>
                      <a:r>
                        <a:rPr lang="zh-CN" sz="1800" b="1" u="sng" kern="100" dirty="0">
                          <a:solidFill>
                            <a:srgbClr val="002060"/>
                          </a:solidFill>
                          <a:effectLst/>
                          <a:latin typeface="黑体" panose="02010609060101010101" pitchFamily="49" charset="-122"/>
                          <a:ea typeface="黑体" panose="02010609060101010101" pitchFamily="49" charset="-122"/>
                        </a:rPr>
                        <a:t>劳动报酬和相关待遇</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按照国家规定和劳务派遣协议约定，</a:t>
                      </a:r>
                      <a:r>
                        <a:rPr lang="zh-CN" sz="1800" b="1" u="sng" kern="100" dirty="0">
                          <a:solidFill>
                            <a:srgbClr val="002060"/>
                          </a:solidFill>
                          <a:effectLst/>
                          <a:latin typeface="黑体" panose="02010609060101010101" pitchFamily="49" charset="-122"/>
                          <a:ea typeface="黑体" panose="02010609060101010101" pitchFamily="49" charset="-122"/>
                        </a:rPr>
                        <a:t>依法</a:t>
                      </a:r>
                      <a:r>
                        <a:rPr lang="zh-CN" sz="1800" b="1" kern="100" dirty="0">
                          <a:solidFill>
                            <a:srgbClr val="002060"/>
                          </a:solidFill>
                          <a:effectLst/>
                          <a:latin typeface="黑体" panose="02010609060101010101" pitchFamily="49" charset="-122"/>
                          <a:ea typeface="黑体" panose="02010609060101010101" pitchFamily="49" charset="-122"/>
                        </a:rPr>
                        <a:t>为被派遣劳动者</a:t>
                      </a:r>
                      <a:r>
                        <a:rPr lang="zh-CN" sz="1800" b="1" u="sng" kern="100" dirty="0">
                          <a:solidFill>
                            <a:srgbClr val="002060"/>
                          </a:solidFill>
                          <a:effectLst/>
                          <a:latin typeface="黑体" panose="02010609060101010101" pitchFamily="49" charset="-122"/>
                          <a:ea typeface="黑体" panose="02010609060101010101" pitchFamily="49" charset="-122"/>
                        </a:rPr>
                        <a:t>缴纳社会保险费，并办理社会保险相关手续。</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u="sng" kern="100" dirty="0">
                          <a:solidFill>
                            <a:srgbClr val="002060"/>
                          </a:solidFill>
                          <a:effectLst/>
                          <a:latin typeface="黑体" panose="02010609060101010101" pitchFamily="49" charset="-122"/>
                          <a:ea typeface="黑体" panose="02010609060101010101" pitchFamily="49" charset="-122"/>
                        </a:rPr>
                        <a:t>督促</a:t>
                      </a:r>
                      <a:r>
                        <a:rPr lang="zh-CN" sz="1800" b="1" kern="100" dirty="0">
                          <a:solidFill>
                            <a:srgbClr val="002060"/>
                          </a:solidFill>
                          <a:effectLst/>
                          <a:latin typeface="黑体" panose="02010609060101010101" pitchFamily="49" charset="-122"/>
                          <a:ea typeface="黑体" panose="02010609060101010101" pitchFamily="49" charset="-122"/>
                        </a:rPr>
                        <a:t>用工单位依法为被派遣劳动者提供</a:t>
                      </a:r>
                      <a:r>
                        <a:rPr lang="zh-CN" sz="1800" b="1" u="sng" kern="100" dirty="0">
                          <a:solidFill>
                            <a:srgbClr val="002060"/>
                          </a:solidFill>
                          <a:effectLst/>
                          <a:latin typeface="黑体" panose="02010609060101010101" pitchFamily="49" charset="-122"/>
                          <a:ea typeface="黑体" panose="02010609060101010101" pitchFamily="49" charset="-122"/>
                        </a:rPr>
                        <a:t>劳动保护期劳动安全卫生条件</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u="sng" kern="100" dirty="0">
                          <a:solidFill>
                            <a:srgbClr val="002060"/>
                          </a:solidFill>
                          <a:effectLst/>
                          <a:latin typeface="黑体" panose="02010609060101010101" pitchFamily="49" charset="-122"/>
                          <a:ea typeface="黑体" panose="02010609060101010101" pitchFamily="49" charset="-122"/>
                        </a:rPr>
                        <a:t>依法出具解除或者终止劳动合同的证明</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(7)</a:t>
                      </a:r>
                      <a:r>
                        <a:rPr lang="zh-CN" sz="1800" b="1" u="sng" kern="100" dirty="0">
                          <a:solidFill>
                            <a:srgbClr val="002060"/>
                          </a:solidFill>
                          <a:effectLst/>
                          <a:latin typeface="黑体" panose="02010609060101010101" pitchFamily="49" charset="-122"/>
                          <a:ea typeface="黑体" panose="02010609060101010101" pitchFamily="49" charset="-122"/>
                        </a:rPr>
                        <a:t>协助处理</a:t>
                      </a:r>
                      <a:r>
                        <a:rPr lang="zh-CN" sz="1800" b="1" kern="100" dirty="0">
                          <a:solidFill>
                            <a:srgbClr val="002060"/>
                          </a:solidFill>
                          <a:effectLst/>
                          <a:latin typeface="黑体" panose="02010609060101010101" pitchFamily="49" charset="-122"/>
                          <a:ea typeface="黑体" panose="02010609060101010101" pitchFamily="49" charset="-122"/>
                        </a:rPr>
                        <a:t>被派遣劳动者与用工单位的</a:t>
                      </a:r>
                      <a:r>
                        <a:rPr lang="zh-CN" sz="1800" b="1" u="sng" kern="100" dirty="0">
                          <a:solidFill>
                            <a:srgbClr val="002060"/>
                          </a:solidFill>
                          <a:effectLst/>
                          <a:latin typeface="黑体" panose="02010609060101010101" pitchFamily="49" charset="-122"/>
                          <a:ea typeface="黑体" panose="02010609060101010101" pitchFamily="49" charset="-122"/>
                        </a:rPr>
                        <a:t>纠纷</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(8)</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不得克扣</a:t>
                      </a:r>
                      <a:r>
                        <a:rPr lang="zh-CN" sz="1800" b="1" kern="100" dirty="0">
                          <a:solidFill>
                            <a:srgbClr val="002060"/>
                          </a:solidFill>
                          <a:effectLst/>
                          <a:latin typeface="黑体" panose="02010609060101010101" pitchFamily="49" charset="-122"/>
                          <a:ea typeface="黑体" panose="02010609060101010101" pitchFamily="49" charset="-122"/>
                        </a:rPr>
                        <a:t>用工单位按照劳务派遣协议</a:t>
                      </a:r>
                      <a:r>
                        <a:rPr lang="zh-CN" sz="1800" b="1" u="sng" kern="100" dirty="0">
                          <a:solidFill>
                            <a:srgbClr val="002060"/>
                          </a:solidFill>
                          <a:effectLst/>
                          <a:latin typeface="黑体" panose="02010609060101010101" pitchFamily="49" charset="-122"/>
                          <a:ea typeface="黑体" panose="02010609060101010101" pitchFamily="49" charset="-122"/>
                        </a:rPr>
                        <a:t>支付给被派遣劳动者的劳动报酬</a:t>
                      </a:r>
                      <a:r>
                        <a:rPr lang="zh-CN" sz="1800" b="1" kern="100" dirty="0">
                          <a:solidFill>
                            <a:srgbClr val="002060"/>
                          </a:solidFill>
                          <a:effectLst/>
                          <a:latin typeface="黑体" panose="02010609060101010101" pitchFamily="49" charset="-122"/>
                          <a:ea typeface="黑体" panose="02010609060101010101" pitchFamily="49" charset="-122"/>
                        </a:rPr>
                        <a:t>。劳动派遣单位与被派遣劳动者订立的劳动合同与用工单位订立的劳务派遣协议，载明或者约定的向被派遣劳动者支付的</a:t>
                      </a:r>
                      <a:r>
                        <a:rPr lang="zh-CN" sz="1800" b="1" u="sng" kern="100" dirty="0">
                          <a:solidFill>
                            <a:srgbClr val="002060"/>
                          </a:solidFill>
                          <a:effectLst/>
                          <a:latin typeface="黑体" panose="02010609060101010101" pitchFamily="49" charset="-122"/>
                          <a:ea typeface="黑体" panose="02010609060101010101" pitchFamily="49" charset="-122"/>
                        </a:rPr>
                        <a:t>劳动报酬应当符合同工同酬规定</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(9)</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不得</a:t>
                      </a:r>
                      <a:r>
                        <a:rPr lang="zh-CN" sz="1800" b="1" kern="100" dirty="0">
                          <a:solidFill>
                            <a:srgbClr val="002060"/>
                          </a:solidFill>
                          <a:effectLst/>
                          <a:latin typeface="黑体" panose="02010609060101010101" pitchFamily="49" charset="-122"/>
                          <a:ea typeface="黑体" panose="02010609060101010101" pitchFamily="49" charset="-122"/>
                        </a:rPr>
                        <a:t>向被派遣劳动者</a:t>
                      </a:r>
                      <a:r>
                        <a:rPr lang="zh-CN" sz="1800" b="1" u="sng" kern="100" dirty="0">
                          <a:solidFill>
                            <a:srgbClr val="002060"/>
                          </a:solidFill>
                          <a:effectLst/>
                          <a:latin typeface="黑体" panose="02010609060101010101" pitchFamily="49" charset="-122"/>
                          <a:ea typeface="黑体" panose="02010609060101010101" pitchFamily="49" charset="-122"/>
                        </a:rPr>
                        <a:t>收取费用</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(10)</a:t>
                      </a:r>
                      <a:r>
                        <a:rPr lang="zh-CN" sz="1800" b="1" kern="100" dirty="0">
                          <a:solidFill>
                            <a:srgbClr val="002060"/>
                          </a:solidFill>
                          <a:effectLst/>
                          <a:latin typeface="黑体" panose="02010609060101010101" pitchFamily="49" charset="-122"/>
                          <a:ea typeface="黑体" panose="02010609060101010101" pitchFamily="49" charset="-122"/>
                        </a:rPr>
                        <a:t>在</a:t>
                      </a:r>
                      <a:r>
                        <a:rPr lang="zh-CN" sz="1800" b="1" u="sng" kern="100" dirty="0">
                          <a:solidFill>
                            <a:srgbClr val="002060"/>
                          </a:solidFill>
                          <a:effectLst/>
                          <a:latin typeface="黑体" panose="02010609060101010101" pitchFamily="49" charset="-122"/>
                          <a:ea typeface="黑体" panose="02010609060101010101" pitchFamily="49" charset="-122"/>
                        </a:rPr>
                        <a:t>跨地区</a:t>
                      </a:r>
                      <a:r>
                        <a:rPr lang="zh-CN" sz="1800" b="1" kern="100" dirty="0">
                          <a:solidFill>
                            <a:srgbClr val="002060"/>
                          </a:solidFill>
                          <a:effectLst/>
                          <a:latin typeface="黑体" panose="02010609060101010101" pitchFamily="49" charset="-122"/>
                          <a:ea typeface="黑体" panose="02010609060101010101" pitchFamily="49" charset="-122"/>
                        </a:rPr>
                        <a:t>派遣劳动者时，劳务派遣单位应当保证被派遣劳动者享有的</a:t>
                      </a:r>
                      <a:r>
                        <a:rPr lang="zh-CN" sz="1800" b="1" u="sng" kern="100" dirty="0">
                          <a:solidFill>
                            <a:srgbClr val="002060"/>
                          </a:solidFill>
                          <a:effectLst/>
                          <a:latin typeface="黑体" panose="02010609060101010101" pitchFamily="49" charset="-122"/>
                          <a:ea typeface="黑体" panose="02010609060101010101" pitchFamily="49" charset="-122"/>
                        </a:rPr>
                        <a:t>劳动报酬和劳动条件，符合用工单位所在地规定的标准。</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(11)</a:t>
                      </a:r>
                      <a:r>
                        <a:rPr lang="zh-CN" sz="1800" b="1" kern="100" dirty="0">
                          <a:solidFill>
                            <a:srgbClr val="002060"/>
                          </a:solidFill>
                          <a:effectLst/>
                          <a:latin typeface="黑体" panose="02010609060101010101" pitchFamily="49" charset="-122"/>
                          <a:ea typeface="黑体" panose="02010609060101010101" pitchFamily="49" charset="-122"/>
                        </a:rPr>
                        <a:t>因劳务派遣单位存在违法行为，给被派遣劳动者造成损害的，</a:t>
                      </a:r>
                      <a:r>
                        <a:rPr lang="zh-CN" sz="1800" b="1" u="sng" kern="100" dirty="0">
                          <a:solidFill>
                            <a:srgbClr val="002060"/>
                          </a:solidFill>
                          <a:effectLst/>
                          <a:latin typeface="黑体" panose="02010609060101010101" pitchFamily="49" charset="-122"/>
                          <a:ea typeface="黑体" panose="02010609060101010101" pitchFamily="49" charset="-122"/>
                        </a:rPr>
                        <a:t>劳务派遣单位与用工单位承担连带赔偿责任。</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(12)</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不得以非全日制用工形式招用</a:t>
                      </a:r>
                      <a:r>
                        <a:rPr lang="zh-CN" sz="1800" b="1" kern="100" dirty="0">
                          <a:solidFill>
                            <a:srgbClr val="002060"/>
                          </a:solidFill>
                          <a:effectLst/>
                          <a:latin typeface="黑体" panose="02010609060101010101" pitchFamily="49" charset="-122"/>
                          <a:ea typeface="黑体" panose="02010609060101010101" pitchFamily="49" charset="-122"/>
                        </a:rPr>
                        <a:t>被派遣劳动者。</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16523382"/>
                  </a:ext>
                </a:extLst>
              </a:tr>
            </a:tbl>
          </a:graphicData>
        </a:graphic>
      </p:graphicFrame>
    </p:spTree>
    <p:extLst>
      <p:ext uri="{BB962C8B-B14F-4D97-AF65-F5344CB8AC3E}">
        <p14:creationId xmlns:p14="http://schemas.microsoft.com/office/powerpoint/2010/main" val="2243035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2FBD222D-6941-4485-B5D7-23447C326587}"/>
              </a:ext>
            </a:extLst>
          </p:cNvPr>
          <p:cNvSpPr/>
          <p:nvPr/>
        </p:nvSpPr>
        <p:spPr>
          <a:xfrm>
            <a:off x="590888" y="426430"/>
            <a:ext cx="2911053"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24.</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被派遣劳动者的权利</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1A2354F7-9414-46D9-8A01-1B318E1A7452}"/>
              </a:ext>
            </a:extLst>
          </p:cNvPr>
          <p:cNvGraphicFramePr>
            <a:graphicFrameLocks noGrp="1"/>
          </p:cNvGraphicFramePr>
          <p:nvPr>
            <p:extLst>
              <p:ext uri="{D42A27DB-BD31-4B8C-83A1-F6EECF244321}">
                <p14:modId xmlns:p14="http://schemas.microsoft.com/office/powerpoint/2010/main" val="2201675124"/>
              </p:ext>
            </p:extLst>
          </p:nvPr>
        </p:nvGraphicFramePr>
        <p:xfrm>
          <a:off x="692151" y="895695"/>
          <a:ext cx="10837862" cy="192024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3556424163"/>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）享有与用工单位的劳动者</a:t>
                      </a:r>
                      <a:r>
                        <a:rPr lang="zh-CN" sz="1800" b="1" u="sng" kern="100" dirty="0">
                          <a:solidFill>
                            <a:srgbClr val="002060"/>
                          </a:solidFill>
                          <a:effectLst/>
                          <a:latin typeface="黑体" panose="02010609060101010101" pitchFamily="49" charset="-122"/>
                          <a:ea typeface="黑体" panose="02010609060101010101" pitchFamily="49" charset="-122"/>
                        </a:rPr>
                        <a:t>同工同酬</a:t>
                      </a:r>
                      <a:r>
                        <a:rPr lang="zh-CN" sz="1800" b="1" kern="100" dirty="0">
                          <a:solidFill>
                            <a:srgbClr val="002060"/>
                          </a:solidFill>
                          <a:effectLst/>
                          <a:latin typeface="黑体" panose="02010609060101010101" pitchFamily="49" charset="-122"/>
                          <a:ea typeface="黑体" panose="02010609060101010101" pitchFamily="49" charset="-122"/>
                        </a:rPr>
                        <a:t>的权利</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）有权在劳务派遣单位或用工单位</a:t>
                      </a:r>
                      <a:r>
                        <a:rPr lang="zh-CN" sz="1800" b="1" u="sng" kern="100" dirty="0">
                          <a:solidFill>
                            <a:srgbClr val="002060"/>
                          </a:solidFill>
                          <a:effectLst/>
                          <a:latin typeface="黑体" panose="02010609060101010101" pitchFamily="49" charset="-122"/>
                          <a:ea typeface="黑体" panose="02010609060101010101" pitchFamily="49" charset="-122"/>
                        </a:rPr>
                        <a:t>依法参加或组织工会</a:t>
                      </a:r>
                      <a:r>
                        <a:rPr lang="zh-CN" sz="1800" b="1" kern="100" dirty="0">
                          <a:solidFill>
                            <a:srgbClr val="002060"/>
                          </a:solidFill>
                          <a:effectLst/>
                          <a:latin typeface="黑体" panose="02010609060101010101" pitchFamily="49" charset="-122"/>
                          <a:ea typeface="黑体" panose="02010609060101010101" pitchFamily="49" charset="-122"/>
                        </a:rPr>
                        <a:t>，维护自身的合法权益。</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）可以与劳务派遣单位</a:t>
                      </a:r>
                      <a:r>
                        <a:rPr lang="zh-CN" sz="1800" b="1" u="sng" kern="100" dirty="0">
                          <a:solidFill>
                            <a:srgbClr val="002060"/>
                          </a:solidFill>
                          <a:effectLst/>
                          <a:latin typeface="黑体" panose="02010609060101010101" pitchFamily="49" charset="-122"/>
                          <a:ea typeface="黑体" panose="02010609060101010101" pitchFamily="49" charset="-122"/>
                        </a:rPr>
                        <a:t>协商一致</a:t>
                      </a:r>
                      <a:r>
                        <a:rPr lang="zh-CN" sz="1800" b="1" kern="100" dirty="0">
                          <a:solidFill>
                            <a:srgbClr val="002060"/>
                          </a:solidFill>
                          <a:effectLst/>
                          <a:latin typeface="黑体" panose="02010609060101010101" pitchFamily="49" charset="-122"/>
                          <a:ea typeface="黑体" panose="02010609060101010101" pitchFamily="49" charset="-122"/>
                        </a:rPr>
                        <a:t>解除劳动合同，也可以在劳务派遣单位存在《劳动合同法》</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第</a:t>
                      </a:r>
                      <a:r>
                        <a:rPr lang="en-US" sz="1800" b="1" kern="100" dirty="0">
                          <a:solidFill>
                            <a:srgbClr val="002060"/>
                          </a:solidFill>
                          <a:effectLst/>
                          <a:latin typeface="黑体" panose="02010609060101010101" pitchFamily="49" charset="-122"/>
                          <a:ea typeface="黑体" panose="02010609060101010101" pitchFamily="49" charset="-122"/>
                        </a:rPr>
                        <a:t>38</a:t>
                      </a:r>
                      <a:r>
                        <a:rPr lang="zh-CN" sz="1800" b="1" kern="100" dirty="0">
                          <a:solidFill>
                            <a:srgbClr val="002060"/>
                          </a:solidFill>
                          <a:effectLst/>
                          <a:latin typeface="黑体" panose="02010609060101010101" pitchFamily="49" charset="-122"/>
                          <a:ea typeface="黑体" panose="02010609060101010101" pitchFamily="49" charset="-122"/>
                        </a:rPr>
                        <a:t>条规定的情形下，与其解除劳动合同。</a:t>
                      </a:r>
                    </a:p>
                    <a:p>
                      <a:pPr algn="just">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a:t>
                      </a:r>
                      <a:r>
                        <a:rPr lang="en-US" altLang="zh-CN" sz="1800" b="1" kern="100" dirty="0">
                          <a:solidFill>
                            <a:srgbClr val="002060"/>
                          </a:solidFill>
                          <a:effectLst/>
                          <a:latin typeface="黑体" panose="02010609060101010101" pitchFamily="49" charset="-122"/>
                          <a:ea typeface="黑体" panose="02010609060101010101" pitchFamily="49" charset="-122"/>
                        </a:rPr>
                        <a:t>4</a:t>
                      </a:r>
                      <a:r>
                        <a:rPr lang="zh-CN" alt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被派遣劳动者</a:t>
                      </a:r>
                      <a:r>
                        <a:rPr lang="zh-CN" sz="1800" b="1" u="sng" kern="100" dirty="0">
                          <a:solidFill>
                            <a:srgbClr val="002060"/>
                          </a:solidFill>
                          <a:effectLst/>
                          <a:latin typeface="黑体" panose="02010609060101010101" pitchFamily="49" charset="-122"/>
                          <a:ea typeface="黑体" panose="02010609060101010101" pitchFamily="49" charset="-122"/>
                        </a:rPr>
                        <a:t>提前</a:t>
                      </a:r>
                      <a:r>
                        <a:rPr lang="en-US" sz="1800" b="1" u="sng" kern="100" dirty="0">
                          <a:solidFill>
                            <a:srgbClr val="002060"/>
                          </a:solidFill>
                          <a:effectLst/>
                          <a:latin typeface="黑体" panose="02010609060101010101" pitchFamily="49" charset="-122"/>
                          <a:ea typeface="黑体" panose="02010609060101010101" pitchFamily="49" charset="-122"/>
                        </a:rPr>
                        <a:t>30</a:t>
                      </a:r>
                      <a:r>
                        <a:rPr lang="zh-CN" sz="1800" b="1" u="sng" kern="100" dirty="0">
                          <a:solidFill>
                            <a:srgbClr val="002060"/>
                          </a:solidFill>
                          <a:effectLst/>
                          <a:latin typeface="黑体" panose="02010609060101010101" pitchFamily="49" charset="-122"/>
                          <a:ea typeface="黑体" panose="02010609060101010101" pitchFamily="49" charset="-122"/>
                        </a:rPr>
                        <a:t>日以书面形式</a:t>
                      </a:r>
                      <a:r>
                        <a:rPr lang="zh-CN" sz="1800" b="1" kern="100" dirty="0">
                          <a:solidFill>
                            <a:srgbClr val="002060"/>
                          </a:solidFill>
                          <a:effectLst/>
                          <a:latin typeface="黑体" panose="02010609060101010101" pitchFamily="49" charset="-122"/>
                          <a:ea typeface="黑体" panose="02010609060101010101" pitchFamily="49" charset="-122"/>
                        </a:rPr>
                        <a:t>通知劳务派遣单位，</a:t>
                      </a:r>
                      <a:r>
                        <a:rPr lang="zh-CN" sz="1800" b="1" u="sng" kern="100" dirty="0">
                          <a:solidFill>
                            <a:srgbClr val="002060"/>
                          </a:solidFill>
                          <a:effectLst/>
                          <a:latin typeface="黑体" panose="02010609060101010101" pitchFamily="49" charset="-122"/>
                          <a:ea typeface="黑体" panose="02010609060101010101" pitchFamily="49" charset="-122"/>
                        </a:rPr>
                        <a:t>可以解除劳动合同</a:t>
                      </a:r>
                      <a:r>
                        <a:rPr lang="zh-CN" sz="1800" b="1" kern="100" dirty="0">
                          <a:solidFill>
                            <a:srgbClr val="002060"/>
                          </a:solidFill>
                          <a:effectLst/>
                          <a:latin typeface="黑体" panose="02010609060101010101" pitchFamily="49" charset="-122"/>
                          <a:ea typeface="黑体" panose="02010609060101010101" pitchFamily="49" charset="-122"/>
                        </a:rPr>
                        <a:t>。被派遣劳动</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者</a:t>
                      </a:r>
                      <a:r>
                        <a:rPr lang="zh-CN" sz="1800" b="1" u="sng" kern="100" dirty="0">
                          <a:solidFill>
                            <a:srgbClr val="002060"/>
                          </a:solidFill>
                          <a:effectLst/>
                          <a:latin typeface="黑体" panose="02010609060101010101" pitchFamily="49" charset="-122"/>
                          <a:ea typeface="黑体" panose="02010609060101010101" pitchFamily="49" charset="-122"/>
                        </a:rPr>
                        <a:t>在试用期内提前</a:t>
                      </a:r>
                      <a:r>
                        <a:rPr lang="en-US" sz="1800" b="1" u="sng" kern="100" dirty="0">
                          <a:solidFill>
                            <a:srgbClr val="002060"/>
                          </a:solidFill>
                          <a:effectLst/>
                          <a:latin typeface="黑体" panose="02010609060101010101" pitchFamily="49" charset="-122"/>
                          <a:ea typeface="黑体" panose="02010609060101010101" pitchFamily="49" charset="-122"/>
                        </a:rPr>
                        <a:t>3</a:t>
                      </a:r>
                      <a:r>
                        <a:rPr lang="zh-CN" sz="1800" b="1" u="sng" kern="100" dirty="0">
                          <a:solidFill>
                            <a:srgbClr val="002060"/>
                          </a:solidFill>
                          <a:effectLst/>
                          <a:latin typeface="黑体" panose="02010609060101010101" pitchFamily="49" charset="-122"/>
                          <a:ea typeface="黑体" panose="02010609060101010101" pitchFamily="49" charset="-122"/>
                        </a:rPr>
                        <a:t>日通知</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可以解除劳动合同</a:t>
                      </a:r>
                      <a:r>
                        <a:rPr lang="zh-CN" sz="1800" b="1" kern="100" dirty="0">
                          <a:solidFill>
                            <a:srgbClr val="002060"/>
                          </a:solidFill>
                          <a:effectLst/>
                          <a:latin typeface="黑体" panose="02010609060101010101" pitchFamily="49" charset="-122"/>
                          <a:ea typeface="黑体" panose="02010609060101010101" pitchFamily="49" charset="-122"/>
                        </a:rPr>
                        <a:t>。劳务派遣单位应当将被派遣</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劳动者通知</a:t>
                      </a:r>
                      <a:r>
                        <a:rPr lang="zh-CN" sz="1800" b="1" u="sng" kern="100" dirty="0">
                          <a:solidFill>
                            <a:srgbClr val="002060"/>
                          </a:solidFill>
                          <a:effectLst/>
                          <a:latin typeface="黑体" panose="02010609060101010101" pitchFamily="49" charset="-122"/>
                          <a:ea typeface="黑体" panose="02010609060101010101" pitchFamily="49" charset="-122"/>
                        </a:rPr>
                        <a:t>解除劳动合同的情况及时告知用工单位</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608139999"/>
                  </a:ext>
                </a:extLst>
              </a:tr>
            </a:tbl>
          </a:graphicData>
        </a:graphic>
      </p:graphicFrame>
      <p:sp>
        <p:nvSpPr>
          <p:cNvPr id="14" name="矩形 13">
            <a:extLst>
              <a:ext uri="{FF2B5EF4-FFF2-40B4-BE49-F238E27FC236}">
                <a16:creationId xmlns:a16="http://schemas.microsoft.com/office/drawing/2014/main" id="{412D92F9-3225-4F80-BBB7-E7E6D1471ECD}"/>
              </a:ext>
            </a:extLst>
          </p:cNvPr>
          <p:cNvSpPr/>
          <p:nvPr/>
        </p:nvSpPr>
        <p:spPr>
          <a:xfrm>
            <a:off x="731646" y="2744877"/>
            <a:ext cx="2446182"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25.</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用工单位</a:t>
            </a:r>
            <a:r>
              <a:rPr lang="zh-CN" altLang="en-US"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的</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义务</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E1098EE8-47FB-494B-A217-4149D0FFADA9}"/>
              </a:ext>
            </a:extLst>
          </p:cNvPr>
          <p:cNvGraphicFramePr>
            <a:graphicFrameLocks noGrp="1"/>
          </p:cNvGraphicFramePr>
          <p:nvPr>
            <p:extLst>
              <p:ext uri="{D42A27DB-BD31-4B8C-83A1-F6EECF244321}">
                <p14:modId xmlns:p14="http://schemas.microsoft.com/office/powerpoint/2010/main" val="1817449685"/>
              </p:ext>
            </p:extLst>
          </p:nvPr>
        </p:nvGraphicFramePr>
        <p:xfrm>
          <a:off x="692151" y="3201891"/>
          <a:ext cx="10837862" cy="192024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719434461"/>
                    </a:ext>
                  </a:extLst>
                </a:gridCol>
              </a:tblGrid>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a:t>
                      </a:r>
                      <a:r>
                        <a:rPr lang="zh-CN" altLang="zh-CN" sz="1800" b="1" kern="100" dirty="0">
                          <a:solidFill>
                            <a:srgbClr val="002060"/>
                          </a:solidFill>
                          <a:effectLst/>
                          <a:latin typeface="黑体" panose="02010609060101010101" pitchFamily="49" charset="-122"/>
                          <a:ea typeface="黑体" panose="02010609060101010101" pitchFamily="49" charset="-122"/>
                        </a:rPr>
                        <a:t>执行国家劳动标准，</a:t>
                      </a:r>
                      <a:r>
                        <a:rPr lang="zh-CN" altLang="zh-CN" sz="1800" b="1" u="sng" kern="100" dirty="0">
                          <a:solidFill>
                            <a:srgbClr val="002060"/>
                          </a:solidFill>
                          <a:effectLst/>
                          <a:latin typeface="黑体" panose="02010609060101010101" pitchFamily="49" charset="-122"/>
                          <a:ea typeface="黑体" panose="02010609060101010101" pitchFamily="49" charset="-122"/>
                        </a:rPr>
                        <a:t>提供</a:t>
                      </a:r>
                      <a:r>
                        <a:rPr lang="zh-CN" altLang="zh-CN" sz="1800" b="1" kern="100" dirty="0">
                          <a:solidFill>
                            <a:srgbClr val="002060"/>
                          </a:solidFill>
                          <a:effectLst/>
                          <a:latin typeface="黑体" panose="02010609060101010101" pitchFamily="49" charset="-122"/>
                          <a:ea typeface="黑体" panose="02010609060101010101" pitchFamily="49" charset="-122"/>
                        </a:rPr>
                        <a:t>相应的</a:t>
                      </a:r>
                      <a:r>
                        <a:rPr lang="zh-CN" altLang="zh-CN" sz="1800" b="1" u="sng" kern="100" dirty="0">
                          <a:solidFill>
                            <a:srgbClr val="002060"/>
                          </a:solidFill>
                          <a:effectLst/>
                          <a:latin typeface="黑体" panose="02010609060101010101" pitchFamily="49" charset="-122"/>
                          <a:ea typeface="黑体" panose="02010609060101010101" pitchFamily="49" charset="-122"/>
                        </a:rPr>
                        <a:t>劳动条件和劳动保护</a:t>
                      </a:r>
                      <a:r>
                        <a:rPr lang="zh-CN" alt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altLang="zh-CN" sz="1800" b="1" u="sng" kern="100" dirty="0">
                          <a:solidFill>
                            <a:srgbClr val="002060"/>
                          </a:solidFill>
                          <a:effectLst/>
                          <a:latin typeface="黑体" panose="02010609060101010101" pitchFamily="49" charset="-122"/>
                          <a:ea typeface="黑体" panose="02010609060101010101" pitchFamily="49" charset="-122"/>
                        </a:rPr>
                        <a:t>告知</a:t>
                      </a:r>
                      <a:r>
                        <a:rPr lang="zh-CN" altLang="zh-CN" sz="1800" b="1" kern="100" dirty="0">
                          <a:solidFill>
                            <a:srgbClr val="002060"/>
                          </a:solidFill>
                          <a:effectLst/>
                          <a:latin typeface="黑体" panose="02010609060101010101" pitchFamily="49" charset="-122"/>
                          <a:ea typeface="黑体" panose="02010609060101010101" pitchFamily="49" charset="-122"/>
                        </a:rPr>
                        <a:t>被派遣劳动者的</a:t>
                      </a:r>
                      <a:r>
                        <a:rPr lang="zh-CN" altLang="zh-CN" sz="1800" b="1" u="sng" kern="100" dirty="0">
                          <a:solidFill>
                            <a:srgbClr val="002060"/>
                          </a:solidFill>
                          <a:effectLst/>
                          <a:latin typeface="黑体" panose="02010609060101010101" pitchFamily="49" charset="-122"/>
                          <a:ea typeface="黑体" panose="02010609060101010101" pitchFamily="49" charset="-122"/>
                        </a:rPr>
                        <a:t>工作要求和劳动报酬</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a:t>
                      </a:r>
                      <a:r>
                        <a:rPr lang="zh-CN" altLang="zh-CN" sz="1800" b="1" u="sng" kern="100" dirty="0">
                          <a:solidFill>
                            <a:srgbClr val="002060"/>
                          </a:solidFill>
                          <a:effectLst/>
                          <a:latin typeface="黑体" panose="02010609060101010101" pitchFamily="49" charset="-122"/>
                          <a:ea typeface="黑体" panose="02010609060101010101" pitchFamily="49" charset="-122"/>
                        </a:rPr>
                        <a:t>支付加班费、绩效奖金，提供与工作岗位相关的福利待遇</a:t>
                      </a:r>
                      <a:r>
                        <a:rPr lang="zh-CN" alt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a:t>
                      </a:r>
                      <a:r>
                        <a:rPr lang="zh-CN" altLang="zh-CN" sz="1800" b="1" kern="100" dirty="0">
                          <a:solidFill>
                            <a:srgbClr val="002060"/>
                          </a:solidFill>
                          <a:effectLst/>
                          <a:latin typeface="黑体" panose="02010609060101010101" pitchFamily="49" charset="-122"/>
                          <a:ea typeface="黑体" panose="02010609060101010101" pitchFamily="49" charset="-122"/>
                        </a:rPr>
                        <a:t>对在岗被派遣劳动者</a:t>
                      </a:r>
                      <a:r>
                        <a:rPr lang="zh-CN" altLang="zh-CN" sz="1800" b="1" u="sng" kern="100" dirty="0">
                          <a:solidFill>
                            <a:srgbClr val="002060"/>
                          </a:solidFill>
                          <a:effectLst/>
                          <a:latin typeface="黑体" panose="02010609060101010101" pitchFamily="49" charset="-122"/>
                          <a:ea typeface="黑体" panose="02010609060101010101" pitchFamily="49" charset="-122"/>
                        </a:rPr>
                        <a:t>进行工作岗位所必须的培训</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a:t>
                      </a:r>
                      <a:r>
                        <a:rPr lang="zh-CN" altLang="zh-CN" sz="1800" b="1" u="sng" kern="100" dirty="0">
                          <a:solidFill>
                            <a:srgbClr val="002060"/>
                          </a:solidFill>
                          <a:effectLst/>
                          <a:latin typeface="黑体" panose="02010609060101010101" pitchFamily="49" charset="-122"/>
                          <a:ea typeface="黑体" panose="02010609060101010101" pitchFamily="49" charset="-122"/>
                        </a:rPr>
                        <a:t>连续用工的，实行正常的工资调整机制</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a:t>
                      </a:r>
                      <a:r>
                        <a:rPr lang="zh-CN" altLang="zh-CN" sz="1800" b="1" u="sng" kern="100" dirty="0">
                          <a:solidFill>
                            <a:srgbClr val="002060"/>
                          </a:solidFill>
                          <a:effectLst/>
                          <a:latin typeface="黑体" panose="02010609060101010101" pitchFamily="49" charset="-122"/>
                          <a:ea typeface="黑体" panose="02010609060101010101" pitchFamily="49" charset="-122"/>
                        </a:rPr>
                        <a:t>不得将被派遣劳动者再派遣到其他用人单位</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1949993"/>
                  </a:ext>
                </a:extLst>
              </a:tr>
            </a:tbl>
          </a:graphicData>
        </a:graphic>
      </p:graphicFrame>
    </p:spTree>
    <p:extLst>
      <p:ext uri="{BB962C8B-B14F-4D97-AF65-F5344CB8AC3E}">
        <p14:creationId xmlns:p14="http://schemas.microsoft.com/office/powerpoint/2010/main" val="3194109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2458FA0-2698-4E04-AF65-61951DCE79D2}"/>
              </a:ext>
            </a:extLst>
          </p:cNvPr>
          <p:cNvSpPr/>
          <p:nvPr/>
        </p:nvSpPr>
        <p:spPr>
          <a:xfrm>
            <a:off x="954641" y="523806"/>
            <a:ext cx="10882393" cy="460382"/>
          </a:xfrm>
          <a:prstGeom prst="rect">
            <a:avLst/>
          </a:prstGeom>
        </p:spPr>
        <p:txBody>
          <a:bodyPr wrap="squar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26.</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用工单位退回被派遣劳动者与劳务派遣单位解除或终止劳动合同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0D917DC2-1224-492D-88EB-818757372935}"/>
              </a:ext>
            </a:extLst>
          </p:cNvPr>
          <p:cNvSpPr/>
          <p:nvPr/>
        </p:nvSpPr>
        <p:spPr>
          <a:xfrm>
            <a:off x="954641" y="799396"/>
            <a:ext cx="10575372" cy="923330"/>
          </a:xfrm>
          <a:prstGeom prst="rect">
            <a:avLst/>
          </a:prstGeom>
        </p:spPr>
        <p:txBody>
          <a:bodyPr wrap="square">
            <a:spAutoFit/>
          </a:bodyPr>
          <a:lstStyle/>
          <a:p>
            <a:pPr indent="280670" algn="just">
              <a:lnSpc>
                <a:spcPct val="150000"/>
              </a:lnSpc>
              <a:spcAft>
                <a:spcPts val="0"/>
              </a:spcAft>
            </a:pPr>
            <a:r>
              <a:rPr lang="en-US"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1.</a:t>
            </a:r>
            <a:r>
              <a:rPr lang="zh-CN"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被派遣劳动者</a:t>
            </a:r>
            <a:r>
              <a:rPr lang="zh-CN" altLang="zh-CN" kern="100" dirty="0">
                <a:solidFill>
                  <a:srgbClr val="FF0000"/>
                </a:solidFill>
                <a:latin typeface="黑体" panose="02010609060101010101" pitchFamily="49" charset="-122"/>
                <a:ea typeface="黑体" panose="02010609060101010101" pitchFamily="49" charset="-122"/>
                <a:cs typeface="宋体" panose="02010600030101010101" pitchFamily="2" charset="-122"/>
              </a:rPr>
              <a:t>有以下情形之一，用工单位可以将被派遣劳动者</a:t>
            </a:r>
            <a:r>
              <a:rPr lang="zh-CN"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退回</a:t>
            </a:r>
            <a:r>
              <a:rPr lang="zh-CN" altLang="zh-CN" kern="100" dirty="0">
                <a:solidFill>
                  <a:srgbClr val="FF0000"/>
                </a:solidFill>
                <a:latin typeface="黑体" panose="02010609060101010101" pitchFamily="49" charset="-122"/>
                <a:ea typeface="黑体" panose="02010609060101010101" pitchFamily="49" charset="-122"/>
                <a:cs typeface="宋体" panose="02010600030101010101" pitchFamily="2" charset="-122"/>
              </a:rPr>
              <a:t>劳务派遣单位</a:t>
            </a:r>
            <a:r>
              <a:rPr lang="zh-CN" altLang="zh-CN" b="1" kern="100" dirty="0">
                <a:solidFill>
                  <a:srgbClr val="FF0000"/>
                </a:solidFill>
                <a:latin typeface="黑体" panose="02010609060101010101" pitchFamily="49" charset="-122"/>
                <a:ea typeface="黑体" panose="02010609060101010101" pitchFamily="49" charset="-122"/>
                <a:cs typeface="宋体" panose="02010600030101010101" pitchFamily="2" charset="-122"/>
              </a:rPr>
              <a:t>，</a:t>
            </a:r>
            <a:r>
              <a:rPr lang="zh-CN" altLang="zh-CN" kern="100" dirty="0">
                <a:solidFill>
                  <a:srgbClr val="FF0000"/>
                </a:solidFill>
                <a:latin typeface="黑体" panose="02010609060101010101" pitchFamily="49" charset="-122"/>
                <a:ea typeface="黑体" panose="02010609060101010101" pitchFamily="49" charset="-122"/>
                <a:cs typeface="宋体" panose="02010600030101010101" pitchFamily="2" charset="-122"/>
              </a:rPr>
              <a:t>劳务派遣单位可以</a:t>
            </a:r>
            <a:r>
              <a:rPr lang="zh-CN"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依法解除劳动合同。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133EA071-E588-479C-B813-387C6F6131B6}"/>
              </a:ext>
            </a:extLst>
          </p:cNvPr>
          <p:cNvGraphicFramePr>
            <a:graphicFrameLocks noGrp="1"/>
          </p:cNvGraphicFramePr>
          <p:nvPr>
            <p:extLst>
              <p:ext uri="{D42A27DB-BD31-4B8C-83A1-F6EECF244321}">
                <p14:modId xmlns:p14="http://schemas.microsoft.com/office/powerpoint/2010/main" val="3250262271"/>
              </p:ext>
            </p:extLst>
          </p:nvPr>
        </p:nvGraphicFramePr>
        <p:xfrm>
          <a:off x="692149" y="1827677"/>
          <a:ext cx="10837863" cy="30175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372512662"/>
                    </a:ext>
                  </a:extLst>
                </a:gridCol>
              </a:tblGrid>
              <a:tr h="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①在</a:t>
                      </a:r>
                      <a:r>
                        <a:rPr lang="zh-CN" sz="1800" b="1" u="sng" kern="0" dirty="0">
                          <a:solidFill>
                            <a:srgbClr val="002060"/>
                          </a:solidFill>
                          <a:effectLst/>
                          <a:latin typeface="黑体" panose="02010609060101010101" pitchFamily="49" charset="-122"/>
                          <a:ea typeface="黑体" panose="02010609060101010101" pitchFamily="49" charset="-122"/>
                        </a:rPr>
                        <a:t>试用期间</a:t>
                      </a:r>
                      <a:r>
                        <a:rPr lang="zh-CN" sz="1800" b="1" kern="0" dirty="0">
                          <a:solidFill>
                            <a:srgbClr val="002060"/>
                          </a:solidFill>
                          <a:effectLst/>
                          <a:latin typeface="黑体" panose="02010609060101010101" pitchFamily="49" charset="-122"/>
                          <a:ea typeface="黑体" panose="02010609060101010101" pitchFamily="49" charset="-122"/>
                        </a:rPr>
                        <a:t>被证明</a:t>
                      </a:r>
                      <a:r>
                        <a:rPr lang="zh-CN" sz="1800" b="1" u="sng" kern="0" dirty="0">
                          <a:solidFill>
                            <a:srgbClr val="002060"/>
                          </a:solidFill>
                          <a:effectLst/>
                          <a:latin typeface="黑体" panose="02010609060101010101" pitchFamily="49" charset="-122"/>
                          <a:ea typeface="黑体" panose="02010609060101010101" pitchFamily="49" charset="-122"/>
                        </a:rPr>
                        <a:t>不符合</a:t>
                      </a:r>
                      <a:r>
                        <a:rPr lang="zh-CN" sz="1800" b="1" kern="0" dirty="0">
                          <a:solidFill>
                            <a:srgbClr val="002060"/>
                          </a:solidFill>
                          <a:effectLst/>
                          <a:latin typeface="黑体" panose="02010609060101010101" pitchFamily="49" charset="-122"/>
                          <a:ea typeface="黑体" panose="02010609060101010101" pitchFamily="49" charset="-122"/>
                        </a:rPr>
                        <a:t>录用条件的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a:t>
                      </a:r>
                      <a:r>
                        <a:rPr lang="zh-CN" sz="1800" b="1" u="sng" kern="0" dirty="0">
                          <a:solidFill>
                            <a:srgbClr val="002060"/>
                          </a:solidFill>
                          <a:effectLst/>
                          <a:latin typeface="黑体" panose="02010609060101010101" pitchFamily="49" charset="-122"/>
                          <a:ea typeface="黑体" panose="02010609060101010101" pitchFamily="49" charset="-122"/>
                        </a:rPr>
                        <a:t>严重违反</a:t>
                      </a:r>
                      <a:r>
                        <a:rPr lang="zh-CN" sz="1800" b="1" kern="0" dirty="0">
                          <a:solidFill>
                            <a:srgbClr val="002060"/>
                          </a:solidFill>
                          <a:effectLst/>
                          <a:latin typeface="黑体" panose="02010609060101010101" pitchFamily="49" charset="-122"/>
                          <a:ea typeface="黑体" panose="02010609060101010101" pitchFamily="49" charset="-122"/>
                        </a:rPr>
                        <a:t>用人单位的规章制度的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③严重失职、营私舞弊，对用人单位造成</a:t>
                      </a:r>
                      <a:r>
                        <a:rPr lang="zh-CN" sz="1800" b="1" u="sng" kern="0" dirty="0">
                          <a:solidFill>
                            <a:srgbClr val="002060"/>
                          </a:solidFill>
                          <a:effectLst/>
                          <a:latin typeface="黑体" panose="02010609060101010101" pitchFamily="49" charset="-122"/>
                          <a:ea typeface="黑体" panose="02010609060101010101" pitchFamily="49" charset="-122"/>
                        </a:rPr>
                        <a:t>重大损害</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a:t>
                      </a:r>
                      <a:r>
                        <a:rPr lang="zh-CN" sz="1800" b="1" u="sng" kern="0" dirty="0">
                          <a:solidFill>
                            <a:srgbClr val="002060"/>
                          </a:solidFill>
                          <a:effectLst/>
                          <a:latin typeface="黑体" panose="02010609060101010101" pitchFamily="49" charset="-122"/>
                          <a:ea typeface="黑体" panose="02010609060101010101" pitchFamily="49" charset="-122"/>
                        </a:rPr>
                        <a:t>劳动者同时与其他用人单位建立劳动关系，</a:t>
                      </a:r>
                      <a:r>
                        <a:rPr lang="zh-CN" sz="1800" b="1" kern="0" dirty="0">
                          <a:solidFill>
                            <a:srgbClr val="002060"/>
                          </a:solidFill>
                          <a:effectLst/>
                          <a:latin typeface="黑体" panose="02010609060101010101" pitchFamily="49" charset="-122"/>
                          <a:ea typeface="黑体" panose="02010609060101010101" pitchFamily="49" charset="-122"/>
                        </a:rPr>
                        <a:t>对完成</a:t>
                      </a:r>
                      <a:r>
                        <a:rPr lang="zh-CN" sz="1800" b="1" u="sng" kern="0" dirty="0">
                          <a:solidFill>
                            <a:srgbClr val="002060"/>
                          </a:solidFill>
                          <a:effectLst/>
                          <a:latin typeface="黑体" panose="02010609060101010101" pitchFamily="49" charset="-122"/>
                          <a:ea typeface="黑体" panose="02010609060101010101" pitchFamily="49" charset="-122"/>
                        </a:rPr>
                        <a:t>本单位</a:t>
                      </a:r>
                      <a:r>
                        <a:rPr lang="zh-CN" sz="1800" b="1" kern="0" dirty="0">
                          <a:solidFill>
                            <a:srgbClr val="002060"/>
                          </a:solidFill>
                          <a:effectLst/>
                          <a:latin typeface="黑体" panose="02010609060101010101" pitchFamily="49" charset="-122"/>
                          <a:ea typeface="黑体" panose="02010609060101010101" pitchFamily="49" charset="-122"/>
                        </a:rPr>
                        <a:t>的工作任务造成</a:t>
                      </a:r>
                      <a:r>
                        <a:rPr lang="zh-CN" sz="1800" b="1" u="sng" kern="0" dirty="0">
                          <a:solidFill>
                            <a:srgbClr val="002060"/>
                          </a:solidFill>
                          <a:effectLst/>
                          <a:latin typeface="黑体" panose="02010609060101010101" pitchFamily="49" charset="-122"/>
                          <a:ea typeface="黑体" panose="02010609060101010101" pitchFamily="49" charset="-122"/>
                        </a:rPr>
                        <a:t>严重影响</a:t>
                      </a:r>
                      <a:r>
                        <a:rPr lang="zh-CN" sz="1800" b="1" kern="0" dirty="0">
                          <a:solidFill>
                            <a:srgbClr val="002060"/>
                          </a:solidFill>
                          <a:effectLst/>
                          <a:latin typeface="黑体" panose="02010609060101010101" pitchFamily="49" charset="-122"/>
                          <a:ea typeface="黑体" panose="02010609060101010101" pitchFamily="49" charset="-122"/>
                        </a:rPr>
                        <a:t>，或者经用人单位提出，</a:t>
                      </a:r>
                      <a:r>
                        <a:rPr lang="zh-CN" sz="1800" b="1" u="sng" kern="0" dirty="0">
                          <a:solidFill>
                            <a:srgbClr val="002060"/>
                          </a:solidFill>
                          <a:effectLst/>
                          <a:latin typeface="黑体" panose="02010609060101010101" pitchFamily="49" charset="-122"/>
                          <a:ea typeface="黑体" panose="02010609060101010101" pitchFamily="49" charset="-122"/>
                        </a:rPr>
                        <a:t>拒不改正的</a:t>
                      </a:r>
                      <a:r>
                        <a:rPr lang="en-US"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⑤因劳动者以</a:t>
                      </a:r>
                      <a:r>
                        <a:rPr lang="zh-CN" sz="1800" b="1" u="sng" kern="0" dirty="0">
                          <a:solidFill>
                            <a:srgbClr val="002060"/>
                          </a:solidFill>
                          <a:effectLst/>
                          <a:latin typeface="黑体" panose="02010609060101010101" pitchFamily="49" charset="-122"/>
                          <a:ea typeface="黑体" panose="02010609060101010101" pitchFamily="49" charset="-122"/>
                        </a:rPr>
                        <a:t>欺诈、胁迫</a:t>
                      </a:r>
                      <a:r>
                        <a:rPr lang="zh-CN" sz="1800" b="1" kern="0" dirty="0">
                          <a:solidFill>
                            <a:srgbClr val="002060"/>
                          </a:solidFill>
                          <a:effectLst/>
                          <a:latin typeface="黑体" panose="02010609060101010101" pitchFamily="49" charset="-122"/>
                          <a:ea typeface="黑体" panose="02010609060101010101" pitchFamily="49" charset="-122"/>
                        </a:rPr>
                        <a:t>的手段或者乘人之危，使</a:t>
                      </a:r>
                      <a:r>
                        <a:rPr lang="zh-CN" sz="1800" b="1" u="sng" kern="0" dirty="0">
                          <a:solidFill>
                            <a:srgbClr val="002060"/>
                          </a:solidFill>
                          <a:effectLst/>
                          <a:latin typeface="黑体" panose="02010609060101010101" pitchFamily="49" charset="-122"/>
                          <a:ea typeface="黑体" panose="02010609060101010101" pitchFamily="49" charset="-122"/>
                        </a:rPr>
                        <a:t>用人单位在违背真实意思</a:t>
                      </a:r>
                      <a:r>
                        <a:rPr lang="zh-CN" sz="1800" b="1" kern="0" dirty="0">
                          <a:solidFill>
                            <a:srgbClr val="002060"/>
                          </a:solidFill>
                          <a:effectLst/>
                          <a:latin typeface="黑体" panose="02010609060101010101" pitchFamily="49" charset="-122"/>
                          <a:ea typeface="黑体" panose="02010609060101010101" pitchFamily="49" charset="-122"/>
                        </a:rPr>
                        <a:t>的情况下订立或者变更劳动合同致使劳动合同无效的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⑥被依法追究</a:t>
                      </a:r>
                      <a:r>
                        <a:rPr lang="zh-CN" sz="1800" b="1" u="sng" kern="0" dirty="0">
                          <a:solidFill>
                            <a:srgbClr val="002060"/>
                          </a:solidFill>
                          <a:effectLst/>
                          <a:latin typeface="黑体" panose="02010609060101010101" pitchFamily="49" charset="-122"/>
                          <a:ea typeface="黑体" panose="02010609060101010101" pitchFamily="49" charset="-122"/>
                        </a:rPr>
                        <a:t>刑事责任</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⑦劳动者</a:t>
                      </a:r>
                      <a:r>
                        <a:rPr lang="zh-CN" sz="1800" b="1" u="sng" kern="0" dirty="0">
                          <a:solidFill>
                            <a:srgbClr val="002060"/>
                          </a:solidFill>
                          <a:effectLst/>
                          <a:latin typeface="黑体" panose="02010609060101010101" pitchFamily="49" charset="-122"/>
                          <a:ea typeface="黑体" panose="02010609060101010101" pitchFamily="49" charset="-122"/>
                        </a:rPr>
                        <a:t>患病或者非因工负伤</a:t>
                      </a:r>
                      <a:r>
                        <a:rPr lang="zh-CN" sz="1800" b="1" kern="0" dirty="0">
                          <a:solidFill>
                            <a:srgbClr val="002060"/>
                          </a:solidFill>
                          <a:effectLst/>
                          <a:latin typeface="黑体" panose="02010609060101010101" pitchFamily="49" charset="-122"/>
                          <a:ea typeface="黑体" panose="02010609060101010101" pitchFamily="49" charset="-122"/>
                        </a:rPr>
                        <a:t>，在规定的医疗期满后</a:t>
                      </a:r>
                      <a:r>
                        <a:rPr lang="zh-CN" sz="1800" b="1" u="sng" kern="0" dirty="0">
                          <a:solidFill>
                            <a:srgbClr val="002060"/>
                          </a:solidFill>
                          <a:effectLst/>
                          <a:latin typeface="黑体" panose="02010609060101010101" pitchFamily="49" charset="-122"/>
                          <a:ea typeface="黑体" panose="02010609060101010101" pitchFamily="49" charset="-122"/>
                        </a:rPr>
                        <a:t>不能从事原工作，也不能从事由用人单位另行安排的工作的；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⑧劳动者</a:t>
                      </a:r>
                      <a:r>
                        <a:rPr lang="zh-CN" sz="1800" b="1" u="sng" kern="0" dirty="0">
                          <a:solidFill>
                            <a:srgbClr val="002060"/>
                          </a:solidFill>
                          <a:effectLst/>
                          <a:latin typeface="黑体" panose="02010609060101010101" pitchFamily="49" charset="-122"/>
                          <a:ea typeface="黑体" panose="02010609060101010101" pitchFamily="49" charset="-122"/>
                        </a:rPr>
                        <a:t>不能胜任工作</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经过培训或者调整工作岗位，仍不能胜任工作的。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64714755"/>
                  </a:ext>
                </a:extLst>
              </a:tr>
            </a:tbl>
          </a:graphicData>
        </a:graphic>
      </p:graphicFrame>
    </p:spTree>
    <p:extLst>
      <p:ext uri="{BB962C8B-B14F-4D97-AF65-F5344CB8AC3E}">
        <p14:creationId xmlns:p14="http://schemas.microsoft.com/office/powerpoint/2010/main" val="105085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2458FA0-2698-4E04-AF65-61951DCE79D2}"/>
              </a:ext>
            </a:extLst>
          </p:cNvPr>
          <p:cNvSpPr/>
          <p:nvPr/>
        </p:nvSpPr>
        <p:spPr>
          <a:xfrm>
            <a:off x="954641" y="523806"/>
            <a:ext cx="10882393" cy="460382"/>
          </a:xfrm>
          <a:prstGeom prst="rect">
            <a:avLst/>
          </a:prstGeom>
        </p:spPr>
        <p:txBody>
          <a:bodyPr wrap="squar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26.</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用工单位退回被派遣劳动者与劳务派遣单位解除或终止劳动合同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9" name="矩形 8">
            <a:extLst>
              <a:ext uri="{FF2B5EF4-FFF2-40B4-BE49-F238E27FC236}">
                <a16:creationId xmlns:a16="http://schemas.microsoft.com/office/drawing/2014/main" id="{C2E0D410-0942-4BDD-AB0E-8960D36A4D56}"/>
              </a:ext>
            </a:extLst>
          </p:cNvPr>
          <p:cNvSpPr/>
          <p:nvPr/>
        </p:nvSpPr>
        <p:spPr>
          <a:xfrm>
            <a:off x="1161012" y="941053"/>
            <a:ext cx="10676022" cy="369332"/>
          </a:xfrm>
          <a:prstGeom prst="rect">
            <a:avLst/>
          </a:prstGeom>
        </p:spPr>
        <p:txBody>
          <a:bodyPr wrap="square">
            <a:spAutoFit/>
          </a:bodyPr>
          <a:lstStyle/>
          <a:p>
            <a:r>
              <a:rPr lang="en-US"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2.</a:t>
            </a:r>
            <a:r>
              <a:rPr lang="zh-CN"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用工单位</a:t>
            </a:r>
            <a:r>
              <a:rPr lang="zh-CN" altLang="zh-CN" kern="100" dirty="0">
                <a:solidFill>
                  <a:srgbClr val="FF0000"/>
                </a:solidFill>
                <a:latin typeface="黑体" panose="02010609060101010101" pitchFamily="49" charset="-122"/>
                <a:ea typeface="黑体" panose="02010609060101010101" pitchFamily="49" charset="-122"/>
                <a:cs typeface="宋体" panose="02010600030101010101" pitchFamily="2" charset="-122"/>
              </a:rPr>
              <a:t>有下列情形之一，可以将被派遣劳动者</a:t>
            </a:r>
            <a:r>
              <a:rPr lang="zh-CN"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退回</a:t>
            </a:r>
            <a:r>
              <a:rPr lang="zh-CN" altLang="zh-CN" kern="100" dirty="0">
                <a:solidFill>
                  <a:srgbClr val="FF0000"/>
                </a:solidFill>
                <a:latin typeface="黑体" panose="02010609060101010101" pitchFamily="49" charset="-122"/>
                <a:ea typeface="黑体" panose="02010609060101010101" pitchFamily="49" charset="-122"/>
                <a:cs typeface="宋体" panose="02010600030101010101" pitchFamily="2" charset="-122"/>
              </a:rPr>
              <a:t>劳务派遣单位。</a:t>
            </a:r>
            <a:endParaRPr lang="zh-CN" altLang="en-US" dirty="0">
              <a:latin typeface="黑体" panose="02010609060101010101" pitchFamily="49" charset="-122"/>
              <a:ea typeface="黑体" panose="02010609060101010101" pitchFamily="49" charset="-122"/>
            </a:endParaRPr>
          </a:p>
        </p:txBody>
      </p:sp>
      <p:graphicFrame>
        <p:nvGraphicFramePr>
          <p:cNvPr id="10" name="表格 9">
            <a:extLst>
              <a:ext uri="{FF2B5EF4-FFF2-40B4-BE49-F238E27FC236}">
                <a16:creationId xmlns:a16="http://schemas.microsoft.com/office/drawing/2014/main" id="{4AD2B44D-FF25-4C07-AE05-1CC9EA74E4E5}"/>
              </a:ext>
            </a:extLst>
          </p:cNvPr>
          <p:cNvGraphicFramePr>
            <a:graphicFrameLocks noGrp="1"/>
          </p:cNvGraphicFramePr>
          <p:nvPr>
            <p:extLst>
              <p:ext uri="{D42A27DB-BD31-4B8C-83A1-F6EECF244321}">
                <p14:modId xmlns:p14="http://schemas.microsoft.com/office/powerpoint/2010/main" val="836587514"/>
              </p:ext>
            </p:extLst>
          </p:nvPr>
        </p:nvGraphicFramePr>
        <p:xfrm>
          <a:off x="692150" y="1344346"/>
          <a:ext cx="10837863" cy="41148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386721527"/>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①劳动合同订立时所依据的</a:t>
                      </a:r>
                      <a:r>
                        <a:rPr lang="zh-CN" sz="1800" b="1" u="sng" kern="0" dirty="0">
                          <a:solidFill>
                            <a:srgbClr val="002060"/>
                          </a:solidFill>
                          <a:effectLst/>
                          <a:latin typeface="黑体" panose="02010609060101010101" pitchFamily="49" charset="-122"/>
                          <a:ea typeface="黑体" panose="02010609060101010101" pitchFamily="49" charset="-122"/>
                        </a:rPr>
                        <a:t>客观情况发生重大变化</a:t>
                      </a:r>
                      <a:r>
                        <a:rPr lang="zh-CN" sz="1800" b="1" kern="0" dirty="0">
                          <a:solidFill>
                            <a:srgbClr val="002060"/>
                          </a:solidFill>
                          <a:effectLst/>
                          <a:latin typeface="黑体" panose="02010609060101010101" pitchFamily="49" charset="-122"/>
                          <a:ea typeface="黑体" panose="02010609060101010101" pitchFamily="49" charset="-122"/>
                        </a:rPr>
                        <a:t>，致使劳动合同无法履行，经用人单位与劳动者协商，</a:t>
                      </a:r>
                      <a:r>
                        <a:rPr lang="zh-CN" sz="1800" b="1" u="sng" kern="0" dirty="0">
                          <a:solidFill>
                            <a:srgbClr val="002060"/>
                          </a:solidFill>
                          <a:effectLst/>
                          <a:latin typeface="黑体" panose="02010609060101010101" pitchFamily="49" charset="-122"/>
                          <a:ea typeface="黑体" panose="02010609060101010101" pitchFamily="49" charset="-122"/>
                        </a:rPr>
                        <a:t>未能就变更劳动合同内容达成协议的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②依照</a:t>
                      </a:r>
                      <a:r>
                        <a:rPr lang="zh-CN" sz="1800" b="1" u="sng" kern="0" dirty="0">
                          <a:solidFill>
                            <a:srgbClr val="002060"/>
                          </a:solidFill>
                          <a:effectLst/>
                          <a:latin typeface="黑体" panose="02010609060101010101" pitchFamily="49" charset="-122"/>
                          <a:ea typeface="黑体" panose="02010609060101010101" pitchFamily="49" charset="-122"/>
                        </a:rPr>
                        <a:t>企业破产法</a:t>
                      </a:r>
                      <a:r>
                        <a:rPr lang="zh-CN" sz="1800" b="1" kern="0" dirty="0">
                          <a:solidFill>
                            <a:srgbClr val="002060"/>
                          </a:solidFill>
                          <a:effectLst/>
                          <a:latin typeface="黑体" panose="02010609060101010101" pitchFamily="49" charset="-122"/>
                          <a:ea typeface="黑体" panose="02010609060101010101" pitchFamily="49" charset="-122"/>
                        </a:rPr>
                        <a:t>规定进行</a:t>
                      </a:r>
                      <a:r>
                        <a:rPr lang="zh-CN" sz="1800" b="1" u="sng" kern="0" dirty="0">
                          <a:solidFill>
                            <a:srgbClr val="002060"/>
                          </a:solidFill>
                          <a:effectLst/>
                          <a:latin typeface="黑体" panose="02010609060101010101" pitchFamily="49" charset="-122"/>
                          <a:ea typeface="黑体" panose="02010609060101010101" pitchFamily="49" charset="-122"/>
                        </a:rPr>
                        <a:t>重整</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a:t>
                      </a:r>
                      <a:r>
                        <a:rPr lang="zh-CN" sz="1800" b="1" u="sng" kern="0" dirty="0">
                          <a:solidFill>
                            <a:srgbClr val="002060"/>
                          </a:solidFill>
                          <a:effectLst/>
                          <a:latin typeface="黑体" panose="02010609060101010101" pitchFamily="49" charset="-122"/>
                          <a:ea typeface="黑体" panose="02010609060101010101" pitchFamily="49" charset="-122"/>
                        </a:rPr>
                        <a:t>生产经营</a:t>
                      </a:r>
                      <a:r>
                        <a:rPr lang="zh-CN" sz="1800" b="1" kern="0" dirty="0">
                          <a:solidFill>
                            <a:srgbClr val="002060"/>
                          </a:solidFill>
                          <a:effectLst/>
                          <a:latin typeface="黑体" panose="02010609060101010101" pitchFamily="49" charset="-122"/>
                          <a:ea typeface="黑体" panose="02010609060101010101" pitchFamily="49" charset="-122"/>
                        </a:rPr>
                        <a:t>发生</a:t>
                      </a:r>
                      <a:r>
                        <a:rPr lang="zh-CN" sz="1800" b="1" u="sng" kern="0" dirty="0">
                          <a:solidFill>
                            <a:srgbClr val="002060"/>
                          </a:solidFill>
                          <a:effectLst/>
                          <a:latin typeface="黑体" panose="02010609060101010101" pitchFamily="49" charset="-122"/>
                          <a:ea typeface="黑体" panose="02010609060101010101" pitchFamily="49" charset="-122"/>
                        </a:rPr>
                        <a:t>严重困难</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④企业</a:t>
                      </a:r>
                      <a:r>
                        <a:rPr lang="zh-CN" sz="1800" b="1" u="sng" kern="0" dirty="0">
                          <a:solidFill>
                            <a:srgbClr val="002060"/>
                          </a:solidFill>
                          <a:effectLst/>
                          <a:latin typeface="黑体" panose="02010609060101010101" pitchFamily="49" charset="-122"/>
                          <a:ea typeface="黑体" panose="02010609060101010101" pitchFamily="49" charset="-122"/>
                        </a:rPr>
                        <a:t>转产、重大技术革新或者经营方式调整</a:t>
                      </a:r>
                      <a:r>
                        <a:rPr lang="zh-CN" sz="1800" b="1" kern="0" dirty="0">
                          <a:solidFill>
                            <a:srgbClr val="002060"/>
                          </a:solidFill>
                          <a:effectLst/>
                          <a:latin typeface="黑体" panose="02010609060101010101" pitchFamily="49" charset="-122"/>
                          <a:ea typeface="黑体" panose="02010609060101010101" pitchFamily="49" charset="-122"/>
                        </a:rPr>
                        <a:t>，经变更劳动合同后，</a:t>
                      </a:r>
                      <a:r>
                        <a:rPr lang="zh-CN" sz="1800" b="1" u="sng" kern="0" dirty="0">
                          <a:solidFill>
                            <a:srgbClr val="002060"/>
                          </a:solidFill>
                          <a:effectLst/>
                          <a:latin typeface="黑体" panose="02010609060101010101" pitchFamily="49" charset="-122"/>
                          <a:ea typeface="黑体" panose="02010609060101010101" pitchFamily="49" charset="-122"/>
                        </a:rPr>
                        <a:t>仍需裁减人员的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a:t>
                      </a:r>
                      <a:r>
                        <a:rPr lang="zh-CN" sz="1800" b="1" u="sng" kern="0" dirty="0">
                          <a:solidFill>
                            <a:srgbClr val="002060"/>
                          </a:solidFill>
                          <a:effectLst/>
                          <a:latin typeface="黑体" panose="02010609060101010101" pitchFamily="49" charset="-122"/>
                          <a:ea typeface="黑体" panose="02010609060101010101" pitchFamily="49" charset="-122"/>
                        </a:rPr>
                        <a:t>其他</a:t>
                      </a:r>
                      <a:r>
                        <a:rPr lang="zh-CN" sz="1800" b="1" kern="0" dirty="0">
                          <a:solidFill>
                            <a:srgbClr val="002060"/>
                          </a:solidFill>
                          <a:effectLst/>
                          <a:latin typeface="黑体" panose="02010609060101010101" pitchFamily="49" charset="-122"/>
                          <a:ea typeface="黑体" panose="02010609060101010101" pitchFamily="49" charset="-122"/>
                        </a:rPr>
                        <a:t>因劳动合同订立时所依据的</a:t>
                      </a:r>
                      <a:r>
                        <a:rPr lang="zh-CN" sz="1800" b="1" u="sng" kern="0" dirty="0">
                          <a:solidFill>
                            <a:srgbClr val="002060"/>
                          </a:solidFill>
                          <a:effectLst/>
                          <a:latin typeface="黑体" panose="02010609060101010101" pitchFamily="49" charset="-122"/>
                          <a:ea typeface="黑体" panose="02010609060101010101" pitchFamily="49" charset="-122"/>
                        </a:rPr>
                        <a:t>客观经济情况发生重大变化</a:t>
                      </a:r>
                      <a:r>
                        <a:rPr lang="zh-CN" sz="1800" b="1" kern="0" dirty="0">
                          <a:solidFill>
                            <a:srgbClr val="002060"/>
                          </a:solidFill>
                          <a:effectLst/>
                          <a:latin typeface="黑体" panose="02010609060101010101" pitchFamily="49" charset="-122"/>
                          <a:ea typeface="黑体" panose="02010609060101010101" pitchFamily="49" charset="-122"/>
                        </a:rPr>
                        <a:t>，致使劳动合同无法履行的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⑥用工单位</a:t>
                      </a:r>
                      <a:r>
                        <a:rPr lang="zh-CN" sz="1800" b="1" u="sng" kern="0" dirty="0">
                          <a:solidFill>
                            <a:srgbClr val="002060"/>
                          </a:solidFill>
                          <a:effectLst/>
                          <a:latin typeface="黑体" panose="02010609060101010101" pitchFamily="49" charset="-122"/>
                          <a:ea typeface="黑体" panose="02010609060101010101" pitchFamily="49" charset="-122"/>
                        </a:rPr>
                        <a:t>被依法宣告破产、吊销营业执照、责令关闭、撤销、决定提前解散或者经营期限届满不再继续经营</a:t>
                      </a:r>
                      <a:r>
                        <a:rPr lang="en-US"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⑦劳务派遣协议</a:t>
                      </a:r>
                      <a:r>
                        <a:rPr lang="zh-CN" sz="1800" b="1" u="sng" kern="0" dirty="0">
                          <a:solidFill>
                            <a:srgbClr val="002060"/>
                          </a:solidFill>
                          <a:effectLst/>
                          <a:latin typeface="黑体" panose="02010609060101010101" pitchFamily="49" charset="-122"/>
                          <a:ea typeface="黑体" panose="02010609060101010101" pitchFamily="49" charset="-122"/>
                        </a:rPr>
                        <a:t>期满终止</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●被派遣劳动者被用工单位退回后，劳务派遣单位</a:t>
                      </a:r>
                      <a:r>
                        <a:rPr lang="zh-CN" sz="1800" b="1" u="sng" kern="0" dirty="0">
                          <a:solidFill>
                            <a:srgbClr val="002060"/>
                          </a:solidFill>
                          <a:effectLst/>
                          <a:latin typeface="黑体" panose="02010609060101010101" pitchFamily="49" charset="-122"/>
                          <a:ea typeface="黑体" panose="02010609060101010101" pitchFamily="49" charset="-122"/>
                        </a:rPr>
                        <a:t>重新派遣时维持或者提高</a:t>
                      </a:r>
                      <a:r>
                        <a:rPr lang="zh-CN" sz="1800" b="1" kern="0" dirty="0">
                          <a:solidFill>
                            <a:srgbClr val="002060"/>
                          </a:solidFill>
                          <a:effectLst/>
                          <a:latin typeface="黑体" panose="02010609060101010101" pitchFamily="49" charset="-122"/>
                          <a:ea typeface="黑体" panose="02010609060101010101" pitchFamily="49" charset="-122"/>
                        </a:rPr>
                        <a:t>劳动合同约定条件，</a:t>
                      </a:r>
                      <a:r>
                        <a:rPr lang="zh-CN" sz="1800" b="1" u="sng" kern="0" dirty="0">
                          <a:solidFill>
                            <a:srgbClr val="002060"/>
                          </a:solidFill>
                          <a:effectLst/>
                          <a:latin typeface="黑体" panose="02010609060101010101" pitchFamily="49" charset="-122"/>
                          <a:ea typeface="黑体" panose="02010609060101010101" pitchFamily="49" charset="-122"/>
                        </a:rPr>
                        <a:t>被派遣劳动者不同意的</a:t>
                      </a:r>
                      <a:r>
                        <a:rPr lang="zh-CN" sz="1800" b="1" kern="0" dirty="0">
                          <a:solidFill>
                            <a:srgbClr val="002060"/>
                          </a:solidFill>
                          <a:effectLst/>
                          <a:latin typeface="黑体" panose="02010609060101010101" pitchFamily="49" charset="-122"/>
                          <a:ea typeface="黑体" panose="02010609060101010101" pitchFamily="49" charset="-122"/>
                        </a:rPr>
                        <a:t>，劳务派遣单位</a:t>
                      </a:r>
                      <a:r>
                        <a:rPr lang="zh-CN" sz="1800" b="1" u="sng" kern="0" dirty="0">
                          <a:solidFill>
                            <a:srgbClr val="002060"/>
                          </a:solidFill>
                          <a:effectLst/>
                          <a:latin typeface="黑体" panose="02010609060101010101" pitchFamily="49" charset="-122"/>
                          <a:ea typeface="黑体" panose="02010609060101010101" pitchFamily="49" charset="-122"/>
                        </a:rPr>
                        <a:t>可以解除劳动合同</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●劳务派遣单位</a:t>
                      </a:r>
                      <a:r>
                        <a:rPr lang="zh-CN" sz="1800" b="1" u="sng" kern="0" dirty="0">
                          <a:solidFill>
                            <a:srgbClr val="002060"/>
                          </a:solidFill>
                          <a:effectLst/>
                          <a:latin typeface="黑体" panose="02010609060101010101" pitchFamily="49" charset="-122"/>
                          <a:ea typeface="黑体" panose="02010609060101010101" pitchFamily="49" charset="-122"/>
                        </a:rPr>
                        <a:t>重新派遣时降低</a:t>
                      </a:r>
                      <a:r>
                        <a:rPr lang="zh-CN" sz="1800" b="1" kern="0" dirty="0">
                          <a:solidFill>
                            <a:srgbClr val="002060"/>
                          </a:solidFill>
                          <a:effectLst/>
                          <a:latin typeface="黑体" panose="02010609060101010101" pitchFamily="49" charset="-122"/>
                          <a:ea typeface="黑体" panose="02010609060101010101" pitchFamily="49" charset="-122"/>
                        </a:rPr>
                        <a:t>劳动合同约定条件，</a:t>
                      </a:r>
                      <a:r>
                        <a:rPr lang="zh-CN" sz="1800" b="1" u="sng" kern="0" dirty="0">
                          <a:solidFill>
                            <a:srgbClr val="002060"/>
                          </a:solidFill>
                          <a:effectLst/>
                          <a:latin typeface="黑体" panose="02010609060101010101" pitchFamily="49" charset="-122"/>
                          <a:ea typeface="黑体" panose="02010609060101010101" pitchFamily="49" charset="-122"/>
                        </a:rPr>
                        <a:t>被派遣劳动者不同意的</a:t>
                      </a:r>
                      <a:r>
                        <a:rPr lang="zh-CN" sz="1800" b="1" kern="0" dirty="0">
                          <a:solidFill>
                            <a:srgbClr val="002060"/>
                          </a:solidFill>
                          <a:effectLst/>
                          <a:latin typeface="黑体" panose="02010609060101010101" pitchFamily="49" charset="-122"/>
                          <a:ea typeface="黑体" panose="02010609060101010101" pitchFamily="49" charset="-122"/>
                        </a:rPr>
                        <a:t>，劳务派遣单位</a:t>
                      </a:r>
                      <a:r>
                        <a:rPr lang="zh-CN" sz="1800" b="1" u="sng" kern="0" dirty="0">
                          <a:solidFill>
                            <a:srgbClr val="002060"/>
                          </a:solidFill>
                          <a:effectLst/>
                          <a:latin typeface="黑体" panose="02010609060101010101" pitchFamily="49" charset="-122"/>
                          <a:ea typeface="黑体" panose="02010609060101010101" pitchFamily="49" charset="-122"/>
                        </a:rPr>
                        <a:t>不得解除劳动合同</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但被派遣劳动者提出解除劳动合同的除外</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●被派遣劳动者</a:t>
                      </a:r>
                      <a:r>
                        <a:rPr lang="zh-CN" sz="1800" b="1" u="sng" kern="0" dirty="0">
                          <a:solidFill>
                            <a:srgbClr val="002060"/>
                          </a:solidFill>
                          <a:effectLst/>
                          <a:latin typeface="黑体" panose="02010609060101010101" pitchFamily="49" charset="-122"/>
                          <a:ea typeface="黑体" panose="02010609060101010101" pitchFamily="49" charset="-122"/>
                        </a:rPr>
                        <a:t>退回后在无工作期间</a:t>
                      </a:r>
                      <a:r>
                        <a:rPr lang="zh-CN" sz="1800" b="1" kern="0" dirty="0">
                          <a:solidFill>
                            <a:srgbClr val="002060"/>
                          </a:solidFill>
                          <a:effectLst/>
                          <a:latin typeface="黑体" panose="02010609060101010101" pitchFamily="49" charset="-122"/>
                          <a:ea typeface="黑体" panose="02010609060101010101" pitchFamily="49" charset="-122"/>
                        </a:rPr>
                        <a:t>，劳务派遣单位应当按照</a:t>
                      </a:r>
                      <a:r>
                        <a:rPr lang="zh-CN" sz="1800" b="1" u="sng" kern="0" dirty="0">
                          <a:solidFill>
                            <a:srgbClr val="002060"/>
                          </a:solidFill>
                          <a:effectLst/>
                          <a:latin typeface="黑体" panose="02010609060101010101" pitchFamily="49" charset="-122"/>
                          <a:ea typeface="黑体" panose="02010609060101010101" pitchFamily="49" charset="-122"/>
                        </a:rPr>
                        <a:t>不低于所在地人民政府规定的最低工资标准，</a:t>
                      </a:r>
                      <a:r>
                        <a:rPr lang="zh-CN" sz="1800" b="1" kern="0" dirty="0">
                          <a:solidFill>
                            <a:srgbClr val="002060"/>
                          </a:solidFill>
                          <a:effectLst/>
                          <a:latin typeface="黑体" panose="02010609060101010101" pitchFamily="49" charset="-122"/>
                          <a:ea typeface="黑体" panose="02010609060101010101" pitchFamily="49" charset="-122"/>
                        </a:rPr>
                        <a:t>向其</a:t>
                      </a:r>
                      <a:r>
                        <a:rPr lang="zh-CN" sz="1800" b="1" u="sng" kern="0" dirty="0">
                          <a:solidFill>
                            <a:srgbClr val="002060"/>
                          </a:solidFill>
                          <a:effectLst/>
                          <a:latin typeface="黑体" panose="02010609060101010101" pitchFamily="49" charset="-122"/>
                          <a:ea typeface="黑体" panose="02010609060101010101" pitchFamily="49" charset="-122"/>
                        </a:rPr>
                        <a:t>按月</a:t>
                      </a:r>
                      <a:r>
                        <a:rPr lang="zh-CN" sz="1800" b="1" kern="0" dirty="0">
                          <a:solidFill>
                            <a:srgbClr val="002060"/>
                          </a:solidFill>
                          <a:effectLst/>
                          <a:latin typeface="黑体" panose="02010609060101010101" pitchFamily="49" charset="-122"/>
                          <a:ea typeface="黑体" panose="02010609060101010101" pitchFamily="49" charset="-122"/>
                        </a:rPr>
                        <a:t>支付报酬。</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342367442"/>
                  </a:ext>
                </a:extLst>
              </a:tr>
            </a:tbl>
          </a:graphicData>
        </a:graphic>
      </p:graphicFrame>
    </p:spTree>
    <p:extLst>
      <p:ext uri="{BB962C8B-B14F-4D97-AF65-F5344CB8AC3E}">
        <p14:creationId xmlns:p14="http://schemas.microsoft.com/office/powerpoint/2010/main" val="2712438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 name="表格 1">
            <a:extLst>
              <a:ext uri="{FF2B5EF4-FFF2-40B4-BE49-F238E27FC236}">
                <a16:creationId xmlns:a16="http://schemas.microsoft.com/office/drawing/2014/main" id="{99F407E4-8D78-4B53-BA74-AF7065769CFA}"/>
              </a:ext>
            </a:extLst>
          </p:cNvPr>
          <p:cNvGraphicFramePr>
            <a:graphicFrameLocks noGrp="1"/>
          </p:cNvGraphicFramePr>
          <p:nvPr>
            <p:extLst>
              <p:ext uri="{D42A27DB-BD31-4B8C-83A1-F6EECF244321}">
                <p14:modId xmlns:p14="http://schemas.microsoft.com/office/powerpoint/2010/main" val="1350122148"/>
              </p:ext>
            </p:extLst>
          </p:nvPr>
        </p:nvGraphicFramePr>
        <p:xfrm>
          <a:off x="692150" y="1107190"/>
          <a:ext cx="10837863" cy="19202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2104165108"/>
                    </a:ext>
                  </a:extLst>
                </a:gridCol>
              </a:tblGrid>
              <a:tr h="0">
                <a:tc>
                  <a:txBody>
                    <a:bodyPr/>
                    <a:lstStyle/>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行政许可有效期未延续或者《劳务派遣经营许可证》被撤销、吊销的，</a:t>
                      </a:r>
                      <a:r>
                        <a:rPr lang="zh-CN" sz="1800" b="1" kern="100" dirty="0">
                          <a:solidFill>
                            <a:srgbClr val="002060"/>
                          </a:solidFill>
                          <a:effectLst/>
                          <a:latin typeface="黑体" panose="02010609060101010101" pitchFamily="49" charset="-122"/>
                          <a:ea typeface="黑体" panose="02010609060101010101" pitchFamily="49" charset="-122"/>
                        </a:rPr>
                        <a:t>已经与被派遣劳动者依法订立的</a:t>
                      </a:r>
                      <a:r>
                        <a:rPr lang="zh-CN" sz="1800" b="1" u="sng" kern="100" dirty="0">
                          <a:solidFill>
                            <a:srgbClr val="002060"/>
                          </a:solidFill>
                          <a:effectLst/>
                          <a:latin typeface="黑体" panose="02010609060101010101" pitchFamily="49" charset="-122"/>
                          <a:ea typeface="黑体" panose="02010609060101010101" pitchFamily="49" charset="-122"/>
                        </a:rPr>
                        <a:t>劳动合同应当履行至期限届满</a:t>
                      </a:r>
                      <a:r>
                        <a:rPr lang="zh-CN" sz="1800" b="1" kern="100" dirty="0">
                          <a:solidFill>
                            <a:srgbClr val="002060"/>
                          </a:solidFill>
                          <a:effectLst/>
                          <a:latin typeface="黑体" panose="02010609060101010101" pitchFamily="49" charset="-122"/>
                          <a:ea typeface="黑体" panose="02010609060101010101" pitchFamily="49" charset="-122"/>
                        </a:rPr>
                        <a:t>。双方经协商一致，可以解除劳动合同。</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被依法宣告破产、吊销营业执照、责令关闭、撤销、决定提前解散或者经营期限届满不再继续经营的，劳动合同终止</a:t>
                      </a:r>
                      <a:r>
                        <a:rPr lang="zh-CN" sz="1800" b="1" kern="100" dirty="0">
                          <a:solidFill>
                            <a:srgbClr val="002060"/>
                          </a:solidFill>
                          <a:effectLst/>
                          <a:latin typeface="黑体" panose="02010609060101010101" pitchFamily="49" charset="-122"/>
                          <a:ea typeface="黑体" panose="02010609060101010101" pitchFamily="49" charset="-122"/>
                        </a:rPr>
                        <a:t>。用工单位应当与劳务派遣单位协商妥善安置被派遣劳动者。</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劳务派遣单位与被派遣劳动者</a:t>
                      </a:r>
                      <a:r>
                        <a:rPr lang="zh-CN" sz="1800" b="1" u="sng" kern="100" dirty="0">
                          <a:solidFill>
                            <a:srgbClr val="002060"/>
                          </a:solidFill>
                          <a:effectLst/>
                          <a:latin typeface="黑体" panose="02010609060101010101" pitchFamily="49" charset="-122"/>
                          <a:ea typeface="黑体" panose="02010609060101010101" pitchFamily="49" charset="-122"/>
                        </a:rPr>
                        <a:t>解除或者终止劳动合同时</a:t>
                      </a:r>
                      <a:r>
                        <a:rPr lang="zh-CN" sz="1800" b="1" kern="100" dirty="0">
                          <a:solidFill>
                            <a:srgbClr val="002060"/>
                          </a:solidFill>
                          <a:effectLst/>
                          <a:latin typeface="黑体" panose="02010609060101010101" pitchFamily="49" charset="-122"/>
                          <a:ea typeface="黑体" panose="02010609060101010101" pitchFamily="49" charset="-122"/>
                        </a:rPr>
                        <a:t>，应当依法向被派遣劳动者</a:t>
                      </a:r>
                      <a:r>
                        <a:rPr lang="zh-CN" sz="1800" b="1" u="sng" kern="100" dirty="0">
                          <a:solidFill>
                            <a:srgbClr val="002060"/>
                          </a:solidFill>
                          <a:effectLst/>
                          <a:latin typeface="黑体" panose="02010609060101010101" pitchFamily="49" charset="-122"/>
                          <a:ea typeface="黑体" panose="02010609060101010101" pitchFamily="49" charset="-122"/>
                        </a:rPr>
                        <a:t>支付经济补偿。</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劳务派遣单位违法</a:t>
                      </a:r>
                      <a:r>
                        <a:rPr lang="zh-CN" sz="1800" b="1" u="sng" kern="100" dirty="0">
                          <a:solidFill>
                            <a:srgbClr val="002060"/>
                          </a:solidFill>
                          <a:effectLst/>
                          <a:latin typeface="黑体" panose="02010609060101010101" pitchFamily="49" charset="-122"/>
                          <a:ea typeface="黑体" panose="02010609060101010101" pitchFamily="49" charset="-122"/>
                        </a:rPr>
                        <a:t>解除或终止</a:t>
                      </a:r>
                      <a:r>
                        <a:rPr lang="zh-CN" sz="1800" b="1" kern="100" dirty="0">
                          <a:solidFill>
                            <a:srgbClr val="002060"/>
                          </a:solidFill>
                          <a:effectLst/>
                          <a:latin typeface="黑体" panose="02010609060101010101" pitchFamily="49" charset="-122"/>
                          <a:ea typeface="黑体" panose="02010609060101010101" pitchFamily="49" charset="-122"/>
                        </a:rPr>
                        <a:t>被派遣劳动者劳动合同，应按照《劳动合同法》规定的</a:t>
                      </a:r>
                      <a:r>
                        <a:rPr lang="zh-CN" sz="1800" b="1" u="sng" kern="100" dirty="0">
                          <a:solidFill>
                            <a:srgbClr val="002060"/>
                          </a:solidFill>
                          <a:effectLst/>
                          <a:latin typeface="黑体" panose="02010609060101010101" pitchFamily="49" charset="-122"/>
                          <a:ea typeface="黑体" panose="02010609060101010101" pitchFamily="49" charset="-122"/>
                        </a:rPr>
                        <a:t>经济补偿标准的</a:t>
                      </a: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倍向劳动者支付赔偿金。</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348365008"/>
                  </a:ext>
                </a:extLst>
              </a:tr>
            </a:tbl>
          </a:graphicData>
        </a:graphic>
      </p:graphicFrame>
      <p:sp>
        <p:nvSpPr>
          <p:cNvPr id="14" name="矩形 13">
            <a:extLst>
              <a:ext uri="{FF2B5EF4-FFF2-40B4-BE49-F238E27FC236}">
                <a16:creationId xmlns:a16="http://schemas.microsoft.com/office/drawing/2014/main" id="{9D189AA5-4519-49F3-BF43-7BC19C638ECF}"/>
              </a:ext>
            </a:extLst>
          </p:cNvPr>
          <p:cNvSpPr/>
          <p:nvPr/>
        </p:nvSpPr>
        <p:spPr>
          <a:xfrm>
            <a:off x="609713" y="523806"/>
            <a:ext cx="10882393" cy="460382"/>
          </a:xfrm>
          <a:prstGeom prst="rect">
            <a:avLst/>
          </a:prstGeom>
        </p:spPr>
        <p:txBody>
          <a:bodyPr wrap="squar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26.</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用工单位退回被派遣劳动者与劳务派遣单位解除或终止劳动合同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182516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84E1AA5A-65E1-47DD-A40F-57F697D60ECB}"/>
              </a:ext>
            </a:extLst>
          </p:cNvPr>
          <p:cNvSpPr/>
          <p:nvPr/>
        </p:nvSpPr>
        <p:spPr>
          <a:xfrm>
            <a:off x="873273" y="523806"/>
            <a:ext cx="3294492" cy="369332"/>
          </a:xfrm>
          <a:prstGeom prst="rect">
            <a:avLst/>
          </a:prstGeom>
        </p:spPr>
        <p:txBody>
          <a:bodyPr wrap="none">
            <a:spAutoFit/>
          </a:bodyPr>
          <a:lstStyle/>
          <a:p>
            <a:r>
              <a:rPr lang="en-US" altLang="zh-CN" b="1" u="sng" kern="100" dirty="0">
                <a:solidFill>
                  <a:srgbClr val="800000"/>
                </a:solidFill>
                <a:ea typeface="宋体" panose="02010600030101010101" pitchFamily="2" charset="-122"/>
                <a:cs typeface="宋体" panose="02010600030101010101" pitchFamily="2" charset="-122"/>
              </a:rPr>
              <a:t>27.</a:t>
            </a:r>
            <a:r>
              <a:rPr lang="zh-CN" altLang="zh-CN" b="1" u="sng" kern="100" dirty="0">
                <a:solidFill>
                  <a:srgbClr val="993300"/>
                </a:solidFill>
                <a:ea typeface="宋体" panose="02010600030101010101" pitchFamily="2" charset="-122"/>
                <a:cs typeface="宋体" panose="02010600030101010101" pitchFamily="2" charset="-122"/>
              </a:rPr>
              <a:t>劳务派遣岗位的范围和比例</a:t>
            </a:r>
            <a:endParaRPr lang="zh-CN" altLang="en-US" dirty="0"/>
          </a:p>
        </p:txBody>
      </p:sp>
      <p:graphicFrame>
        <p:nvGraphicFramePr>
          <p:cNvPr id="8" name="表格 7">
            <a:extLst>
              <a:ext uri="{FF2B5EF4-FFF2-40B4-BE49-F238E27FC236}">
                <a16:creationId xmlns:a16="http://schemas.microsoft.com/office/drawing/2014/main" id="{28391CE1-DEA0-48D1-9F05-2CB1A584B9B7}"/>
              </a:ext>
            </a:extLst>
          </p:cNvPr>
          <p:cNvGraphicFramePr>
            <a:graphicFrameLocks noGrp="1"/>
          </p:cNvGraphicFramePr>
          <p:nvPr>
            <p:extLst>
              <p:ext uri="{D42A27DB-BD31-4B8C-83A1-F6EECF244321}">
                <p14:modId xmlns:p14="http://schemas.microsoft.com/office/powerpoint/2010/main" val="4086114882"/>
              </p:ext>
            </p:extLst>
          </p:nvPr>
        </p:nvGraphicFramePr>
        <p:xfrm>
          <a:off x="692151" y="993071"/>
          <a:ext cx="10837862" cy="3017520"/>
        </p:xfrm>
        <a:graphic>
          <a:graphicData uri="http://schemas.openxmlformats.org/drawingml/2006/table">
            <a:tbl>
              <a:tblPr>
                <a:tableStyleId>{5C22544A-7EE6-4342-B048-85BDC9FD1C3A}</a:tableStyleId>
              </a:tblPr>
              <a:tblGrid>
                <a:gridCol w="1806557">
                  <a:extLst>
                    <a:ext uri="{9D8B030D-6E8A-4147-A177-3AD203B41FA5}">
                      <a16:colId xmlns:a16="http://schemas.microsoft.com/office/drawing/2014/main" val="3233807937"/>
                    </a:ext>
                  </a:extLst>
                </a:gridCol>
                <a:gridCol w="9031305">
                  <a:extLst>
                    <a:ext uri="{9D8B030D-6E8A-4147-A177-3AD203B41FA5}">
                      <a16:colId xmlns:a16="http://schemas.microsoft.com/office/drawing/2014/main" val="2566437402"/>
                    </a:ext>
                  </a:extLst>
                </a:gridCol>
              </a:tblGrid>
              <a:tr h="0">
                <a:tc>
                  <a:txBody>
                    <a:bodyPr/>
                    <a:lstStyle/>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范围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劳务派遣用工是</a:t>
                      </a:r>
                      <a:r>
                        <a:rPr lang="zh-CN" sz="1800" b="1" u="sng" kern="0">
                          <a:solidFill>
                            <a:srgbClr val="002060"/>
                          </a:solidFill>
                          <a:effectLst/>
                          <a:latin typeface="黑体" panose="02010609060101010101" pitchFamily="49" charset="-122"/>
                          <a:ea typeface="黑体" panose="02010609060101010101" pitchFamily="49" charset="-122"/>
                        </a:rPr>
                        <a:t>补充</a:t>
                      </a:r>
                      <a:r>
                        <a:rPr lang="zh-CN" sz="1800" b="1" kern="0">
                          <a:solidFill>
                            <a:srgbClr val="002060"/>
                          </a:solidFill>
                          <a:effectLst/>
                          <a:latin typeface="黑体" panose="02010609060101010101" pitchFamily="49" charset="-122"/>
                          <a:ea typeface="黑体" panose="02010609060101010101" pitchFamily="49" charset="-122"/>
                        </a:rPr>
                        <a:t>形式，只能在</a:t>
                      </a:r>
                      <a:r>
                        <a:rPr lang="zh-CN" sz="1800" b="1" u="sng" kern="0">
                          <a:solidFill>
                            <a:srgbClr val="002060"/>
                          </a:solidFill>
                          <a:effectLst/>
                          <a:latin typeface="黑体" panose="02010609060101010101" pitchFamily="49" charset="-122"/>
                          <a:ea typeface="黑体" panose="02010609060101010101" pitchFamily="49" charset="-122"/>
                        </a:rPr>
                        <a:t>临时性、辅助性或者替代性</a:t>
                      </a:r>
                      <a:r>
                        <a:rPr lang="zh-CN" sz="1800" b="1" kern="0">
                          <a:solidFill>
                            <a:srgbClr val="002060"/>
                          </a:solidFill>
                          <a:effectLst/>
                          <a:latin typeface="黑体" panose="02010609060101010101" pitchFamily="49" charset="-122"/>
                          <a:ea typeface="黑体" panose="02010609060101010101" pitchFamily="49" charset="-122"/>
                        </a:rPr>
                        <a:t>的工作岗位上实施。其中：</a:t>
                      </a:r>
                      <a:endParaRPr lang="zh-CN" sz="1800" b="1" kern="10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临时性</a:t>
                      </a:r>
                      <a:r>
                        <a:rPr lang="zh-CN" sz="1800" b="1" kern="0">
                          <a:solidFill>
                            <a:srgbClr val="002060"/>
                          </a:solidFill>
                          <a:effectLst/>
                          <a:latin typeface="黑体" panose="02010609060101010101" pitchFamily="49" charset="-122"/>
                          <a:ea typeface="黑体" panose="02010609060101010101" pitchFamily="49" charset="-122"/>
                        </a:rPr>
                        <a:t>工作岗位是指存续时间</a:t>
                      </a:r>
                      <a:r>
                        <a:rPr lang="zh-CN" sz="1800" b="1" u="sng" kern="0">
                          <a:solidFill>
                            <a:srgbClr val="002060"/>
                          </a:solidFill>
                          <a:effectLst/>
                          <a:latin typeface="黑体" panose="02010609060101010101" pitchFamily="49" charset="-122"/>
                          <a:ea typeface="黑体" panose="02010609060101010101" pitchFamily="49" charset="-122"/>
                        </a:rPr>
                        <a:t>不超过六个月</a:t>
                      </a:r>
                      <a:r>
                        <a:rPr lang="zh-CN" sz="1800" b="1" kern="0">
                          <a:solidFill>
                            <a:srgbClr val="002060"/>
                          </a:solidFill>
                          <a:effectLst/>
                          <a:latin typeface="黑体" panose="02010609060101010101" pitchFamily="49" charset="-122"/>
                          <a:ea typeface="黑体" panose="02010609060101010101" pitchFamily="49" charset="-122"/>
                        </a:rPr>
                        <a:t>的岗位；</a:t>
                      </a:r>
                      <a:endParaRPr lang="zh-CN" sz="1800" b="1" kern="10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辅助性</a:t>
                      </a:r>
                      <a:r>
                        <a:rPr lang="zh-CN" sz="1800" b="1" kern="0">
                          <a:solidFill>
                            <a:srgbClr val="002060"/>
                          </a:solidFill>
                          <a:effectLst/>
                          <a:latin typeface="黑体" panose="02010609060101010101" pitchFamily="49" charset="-122"/>
                          <a:ea typeface="黑体" panose="02010609060101010101" pitchFamily="49" charset="-122"/>
                        </a:rPr>
                        <a:t>工作岗位是指为主营业务岗位提供服务的</a:t>
                      </a:r>
                      <a:r>
                        <a:rPr lang="zh-CN" sz="1800" b="1" u="sng" kern="0">
                          <a:solidFill>
                            <a:srgbClr val="002060"/>
                          </a:solidFill>
                          <a:effectLst/>
                          <a:latin typeface="黑体" panose="02010609060101010101" pitchFamily="49" charset="-122"/>
                          <a:ea typeface="黑体" panose="02010609060101010101" pitchFamily="49" charset="-122"/>
                        </a:rPr>
                        <a:t>非主营业务岗位</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替代性</a:t>
                      </a:r>
                      <a:r>
                        <a:rPr lang="zh-CN" sz="1800" b="1" kern="0">
                          <a:solidFill>
                            <a:srgbClr val="002060"/>
                          </a:solidFill>
                          <a:effectLst/>
                          <a:latin typeface="黑体" panose="02010609060101010101" pitchFamily="49" charset="-122"/>
                          <a:ea typeface="黑体" panose="02010609060101010101" pitchFamily="49" charset="-122"/>
                        </a:rPr>
                        <a:t>工作岗位是指用工单位的劳动者</a:t>
                      </a:r>
                      <a:r>
                        <a:rPr lang="zh-CN" sz="1800" b="1" u="sng" kern="0">
                          <a:solidFill>
                            <a:srgbClr val="002060"/>
                          </a:solidFill>
                          <a:effectLst/>
                          <a:latin typeface="黑体" panose="02010609060101010101" pitchFamily="49" charset="-122"/>
                          <a:ea typeface="黑体" panose="02010609060101010101" pitchFamily="49" charset="-122"/>
                        </a:rPr>
                        <a:t>因脱产学习、休假</a:t>
                      </a:r>
                      <a:r>
                        <a:rPr lang="zh-CN" sz="1800" b="1" kern="0">
                          <a:solidFill>
                            <a:srgbClr val="002060"/>
                          </a:solidFill>
                          <a:effectLst/>
                          <a:latin typeface="黑体" panose="02010609060101010101" pitchFamily="49" charset="-122"/>
                          <a:ea typeface="黑体" panose="02010609060101010101" pitchFamily="49" charset="-122"/>
                        </a:rPr>
                        <a:t>等原因无法工作的一定期间内，可以由其他劳动者替代工作的岗位。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98288801"/>
                  </a:ext>
                </a:extLst>
              </a:tr>
              <a:tr h="0">
                <a:tc>
                  <a:txBody>
                    <a:bodyPr/>
                    <a:lstStyle/>
                    <a:p>
                      <a:pPr algn="just">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控制用工数量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用工单位应当严格控制劳务派遣用工数量，</a:t>
                      </a:r>
                      <a:r>
                        <a:rPr lang="zh-CN" sz="1800" b="1" u="sng" kern="0" dirty="0">
                          <a:solidFill>
                            <a:srgbClr val="002060"/>
                          </a:solidFill>
                          <a:effectLst/>
                          <a:latin typeface="黑体" panose="02010609060101010101" pitchFamily="49" charset="-122"/>
                          <a:ea typeface="黑体" panose="02010609060101010101" pitchFamily="49" charset="-122"/>
                        </a:rPr>
                        <a:t>使用的被派遣劳动者数量不得超过其用工总量的</a:t>
                      </a:r>
                      <a:r>
                        <a:rPr lang="en-US" sz="1800" b="1" u="sng" kern="0" dirty="0">
                          <a:solidFill>
                            <a:srgbClr val="002060"/>
                          </a:solidFill>
                          <a:effectLst/>
                          <a:latin typeface="黑体" panose="02010609060101010101" pitchFamily="49" charset="-122"/>
                          <a:ea typeface="黑体" panose="02010609060101010101" pitchFamily="49" charset="-122"/>
                        </a:rPr>
                        <a:t>10%</a:t>
                      </a:r>
                      <a:r>
                        <a:rPr lang="zh-CN" sz="1800" b="1" u="sng" kern="0" dirty="0">
                          <a:solidFill>
                            <a:srgbClr val="002060"/>
                          </a:solidFill>
                          <a:effectLst/>
                          <a:latin typeface="黑体" panose="02010609060101010101" pitchFamily="49" charset="-122"/>
                          <a:ea typeface="黑体" panose="02010609060101010101" pitchFamily="49" charset="-122"/>
                        </a:rPr>
                        <a:t>。</a:t>
                      </a:r>
                      <a:r>
                        <a:rPr lang="zh-CN" sz="1800" b="1" kern="0" dirty="0">
                          <a:solidFill>
                            <a:srgbClr val="002060"/>
                          </a:solidFill>
                          <a:effectLst/>
                          <a:latin typeface="黑体" panose="02010609060101010101" pitchFamily="49" charset="-122"/>
                          <a:ea typeface="黑体" panose="02010609060101010101" pitchFamily="49" charset="-122"/>
                        </a:rPr>
                        <a:t>用工总量是指用工单位订立劳动合同人数与使用的被派遣劳动者人数之和。</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●用工单位在</a:t>
                      </a:r>
                      <a:r>
                        <a:rPr lang="en-US" sz="1800" b="1" u="sng" kern="0" dirty="0">
                          <a:solidFill>
                            <a:srgbClr val="002060"/>
                          </a:solidFill>
                          <a:effectLst/>
                          <a:latin typeface="黑体" panose="02010609060101010101" pitchFamily="49" charset="-122"/>
                          <a:ea typeface="黑体" panose="02010609060101010101" pitchFamily="49" charset="-122"/>
                        </a:rPr>
                        <a:t>2014</a:t>
                      </a:r>
                      <a:r>
                        <a:rPr lang="zh-CN" sz="1800" b="1" u="sng" kern="0" dirty="0">
                          <a:solidFill>
                            <a:srgbClr val="002060"/>
                          </a:solidFill>
                          <a:effectLst/>
                          <a:latin typeface="黑体" panose="02010609060101010101" pitchFamily="49" charset="-122"/>
                          <a:ea typeface="黑体" panose="02010609060101010101" pitchFamily="49" charset="-122"/>
                        </a:rPr>
                        <a:t>年</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月</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日前</a:t>
                      </a:r>
                      <a:r>
                        <a:rPr lang="zh-CN" sz="1800" b="1" kern="0" dirty="0">
                          <a:solidFill>
                            <a:srgbClr val="002060"/>
                          </a:solidFill>
                          <a:effectLst/>
                          <a:latin typeface="黑体" panose="02010609060101010101" pitchFamily="49" charset="-122"/>
                          <a:ea typeface="黑体" panose="02010609060101010101" pitchFamily="49" charset="-122"/>
                        </a:rPr>
                        <a:t>使用被派遣劳动者数量</a:t>
                      </a:r>
                      <a:r>
                        <a:rPr lang="zh-CN" sz="1800" b="1" u="sng" kern="0" dirty="0">
                          <a:solidFill>
                            <a:srgbClr val="002060"/>
                          </a:solidFill>
                          <a:effectLst/>
                          <a:latin typeface="黑体" panose="02010609060101010101" pitchFamily="49" charset="-122"/>
                          <a:ea typeface="黑体" panose="02010609060101010101" pitchFamily="49" charset="-122"/>
                        </a:rPr>
                        <a:t>超过其用工总量</a:t>
                      </a:r>
                      <a:r>
                        <a:rPr lang="en-US" sz="1800" b="1" u="sng" kern="0" dirty="0">
                          <a:solidFill>
                            <a:srgbClr val="002060"/>
                          </a:solidFill>
                          <a:effectLst/>
                          <a:latin typeface="黑体" panose="02010609060101010101" pitchFamily="49" charset="-122"/>
                          <a:ea typeface="黑体" panose="02010609060101010101" pitchFamily="49" charset="-122"/>
                        </a:rPr>
                        <a:t>10%</a:t>
                      </a:r>
                      <a:r>
                        <a:rPr lang="zh-CN" sz="1800" b="1" u="sng" kern="0" dirty="0">
                          <a:solidFill>
                            <a:srgbClr val="002060"/>
                          </a:solidFill>
                          <a:effectLst/>
                          <a:latin typeface="黑体" panose="02010609060101010101" pitchFamily="49" charset="-122"/>
                          <a:ea typeface="黑体" panose="02010609060101010101" pitchFamily="49" charset="-122"/>
                        </a:rPr>
                        <a:t>的，应当制定调整用工方案</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于</a:t>
                      </a:r>
                      <a:r>
                        <a:rPr lang="en-US" sz="1800" b="1" u="sng" kern="0" dirty="0">
                          <a:solidFill>
                            <a:srgbClr val="002060"/>
                          </a:solidFill>
                          <a:effectLst/>
                          <a:latin typeface="黑体" panose="02010609060101010101" pitchFamily="49" charset="-122"/>
                          <a:ea typeface="黑体" panose="02010609060101010101" pitchFamily="49" charset="-122"/>
                        </a:rPr>
                        <a:t>2014</a:t>
                      </a:r>
                      <a:r>
                        <a:rPr lang="zh-CN" sz="1800" b="1" u="sng" kern="0" dirty="0">
                          <a:solidFill>
                            <a:srgbClr val="002060"/>
                          </a:solidFill>
                          <a:effectLst/>
                          <a:latin typeface="黑体" panose="02010609060101010101" pitchFamily="49" charset="-122"/>
                          <a:ea typeface="黑体" panose="02010609060101010101" pitchFamily="49" charset="-122"/>
                        </a:rPr>
                        <a:t>年</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月</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日起</a:t>
                      </a:r>
                      <a:r>
                        <a:rPr lang="en-US" sz="1800" b="1" u="sng"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年内降至规定比例。</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●用工单位</a:t>
                      </a:r>
                      <a:r>
                        <a:rPr lang="zh-CN" sz="1800" b="1" u="sng" kern="0" dirty="0">
                          <a:solidFill>
                            <a:srgbClr val="002060"/>
                          </a:solidFill>
                          <a:effectLst/>
                          <a:latin typeface="黑体" panose="02010609060101010101" pitchFamily="49" charset="-122"/>
                          <a:ea typeface="黑体" panose="02010609060101010101" pitchFamily="49" charset="-122"/>
                        </a:rPr>
                        <a:t>未在</a:t>
                      </a:r>
                      <a:r>
                        <a:rPr lang="en-US" sz="1800" b="1" u="sng" kern="0" dirty="0">
                          <a:solidFill>
                            <a:srgbClr val="002060"/>
                          </a:solidFill>
                          <a:effectLst/>
                          <a:latin typeface="黑体" panose="02010609060101010101" pitchFamily="49" charset="-122"/>
                          <a:ea typeface="黑体" panose="02010609060101010101" pitchFamily="49" charset="-122"/>
                        </a:rPr>
                        <a:t>2014</a:t>
                      </a:r>
                      <a:r>
                        <a:rPr lang="zh-CN" sz="1800" b="1" u="sng" kern="0" dirty="0">
                          <a:solidFill>
                            <a:srgbClr val="002060"/>
                          </a:solidFill>
                          <a:effectLst/>
                          <a:latin typeface="黑体" panose="02010609060101010101" pitchFamily="49" charset="-122"/>
                          <a:ea typeface="黑体" panose="02010609060101010101" pitchFamily="49" charset="-122"/>
                        </a:rPr>
                        <a:t>年</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月</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日前</a:t>
                      </a:r>
                      <a:r>
                        <a:rPr lang="zh-CN" sz="1800" b="1" kern="0" dirty="0">
                          <a:solidFill>
                            <a:srgbClr val="002060"/>
                          </a:solidFill>
                          <a:effectLst/>
                          <a:latin typeface="黑体" panose="02010609060101010101" pitchFamily="49" charset="-122"/>
                          <a:ea typeface="黑体" panose="02010609060101010101" pitchFamily="49" charset="-122"/>
                        </a:rPr>
                        <a:t>将使用的被派遣劳动者数量</a:t>
                      </a:r>
                      <a:r>
                        <a:rPr lang="zh-CN" sz="1800" b="1" u="sng" kern="0" dirty="0">
                          <a:solidFill>
                            <a:srgbClr val="002060"/>
                          </a:solidFill>
                          <a:effectLst/>
                          <a:latin typeface="黑体" panose="02010609060101010101" pitchFamily="49" charset="-122"/>
                          <a:ea typeface="黑体" panose="02010609060101010101" pitchFamily="49" charset="-122"/>
                        </a:rPr>
                        <a:t>降至不超过其用工总量的</a:t>
                      </a:r>
                      <a:r>
                        <a:rPr lang="en-US" sz="1800" b="1" u="sng" kern="0" dirty="0">
                          <a:solidFill>
                            <a:srgbClr val="002060"/>
                          </a:solidFill>
                          <a:effectLst/>
                          <a:latin typeface="黑体" panose="02010609060101010101" pitchFamily="49" charset="-122"/>
                          <a:ea typeface="黑体" panose="02010609060101010101" pitchFamily="49" charset="-122"/>
                        </a:rPr>
                        <a:t>10%</a:t>
                      </a:r>
                      <a:r>
                        <a:rPr lang="zh-CN" sz="1800" b="1" u="sng" kern="0" dirty="0">
                          <a:solidFill>
                            <a:srgbClr val="002060"/>
                          </a:solidFill>
                          <a:effectLst/>
                          <a:latin typeface="黑体" panose="02010609060101010101" pitchFamily="49" charset="-122"/>
                          <a:ea typeface="黑体" panose="02010609060101010101" pitchFamily="49" charset="-122"/>
                        </a:rPr>
                        <a:t>之前</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不得新用</a:t>
                      </a:r>
                      <a:r>
                        <a:rPr lang="zh-CN" sz="1800" b="1" kern="0" dirty="0">
                          <a:solidFill>
                            <a:srgbClr val="002060"/>
                          </a:solidFill>
                          <a:effectLst/>
                          <a:latin typeface="黑体" panose="02010609060101010101" pitchFamily="49" charset="-122"/>
                          <a:ea typeface="黑体" panose="02010609060101010101" pitchFamily="49" charset="-122"/>
                        </a:rPr>
                        <a:t>被派遣劳动者。</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78536675"/>
                  </a:ext>
                </a:extLst>
              </a:tr>
            </a:tbl>
          </a:graphicData>
        </a:graphic>
      </p:graphicFrame>
    </p:spTree>
    <p:extLst>
      <p:ext uri="{BB962C8B-B14F-4D97-AF65-F5344CB8AC3E}">
        <p14:creationId xmlns:p14="http://schemas.microsoft.com/office/powerpoint/2010/main" val="2912534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9FD8C41-B09E-416D-95C0-360A6B39B741}"/>
              </a:ext>
            </a:extLst>
          </p:cNvPr>
          <p:cNvSpPr/>
          <p:nvPr/>
        </p:nvSpPr>
        <p:spPr>
          <a:xfrm>
            <a:off x="663311" y="442654"/>
            <a:ext cx="3840795"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28.</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违反劳务派遣规定的法律责任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D0BA18CF-6983-4042-93BB-75D6B4642DCA}"/>
              </a:ext>
            </a:extLst>
          </p:cNvPr>
          <p:cNvGraphicFramePr>
            <a:graphicFrameLocks noGrp="1"/>
          </p:cNvGraphicFramePr>
          <p:nvPr>
            <p:extLst>
              <p:ext uri="{D42A27DB-BD31-4B8C-83A1-F6EECF244321}">
                <p14:modId xmlns:p14="http://schemas.microsoft.com/office/powerpoint/2010/main" val="3366231872"/>
              </p:ext>
            </p:extLst>
          </p:nvPr>
        </p:nvGraphicFramePr>
        <p:xfrm>
          <a:off x="692151" y="884033"/>
          <a:ext cx="10837862" cy="219456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1190115806"/>
                    </a:ext>
                  </a:extLst>
                </a:gridCol>
              </a:tblGrid>
              <a:tr h="0">
                <a:tc>
                  <a:txBody>
                    <a:bodyPr/>
                    <a:lstStyle/>
                    <a:p>
                      <a:pPr algn="just">
                        <a:spcAft>
                          <a:spcPts val="0"/>
                        </a:spcAft>
                      </a:pPr>
                      <a:r>
                        <a:rPr lang="en-US"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违反规定，未经许可擅自经营劳务派遣业务的：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）由劳动行政部门</a:t>
                      </a:r>
                      <a:r>
                        <a:rPr lang="zh-CN" sz="1800" b="1" u="sng" kern="100" dirty="0">
                          <a:solidFill>
                            <a:srgbClr val="002060"/>
                          </a:solidFill>
                          <a:effectLst/>
                          <a:latin typeface="黑体" panose="02010609060101010101" pitchFamily="49" charset="-122"/>
                          <a:ea typeface="黑体" panose="02010609060101010101" pitchFamily="49" charset="-122"/>
                        </a:rPr>
                        <a:t>责令停止违法行为，没收违法所得，并处违法所得</a:t>
                      </a:r>
                      <a:r>
                        <a:rPr lang="en-US"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倍以上</a:t>
                      </a:r>
                      <a:r>
                        <a:rPr lang="en-US" sz="1800" b="1" u="sng" kern="100" dirty="0">
                          <a:solidFill>
                            <a:srgbClr val="002060"/>
                          </a:solidFill>
                          <a:effectLst/>
                          <a:latin typeface="黑体" panose="02010609060101010101" pitchFamily="49" charset="-122"/>
                          <a:ea typeface="黑体" panose="02010609060101010101" pitchFamily="49" charset="-122"/>
                        </a:rPr>
                        <a:t>5</a:t>
                      </a:r>
                      <a:r>
                        <a:rPr lang="zh-CN" sz="1800" b="1" u="sng" kern="100" dirty="0">
                          <a:solidFill>
                            <a:srgbClr val="002060"/>
                          </a:solidFill>
                          <a:effectLst/>
                          <a:latin typeface="黑体" panose="02010609060101010101" pitchFamily="49" charset="-122"/>
                          <a:ea typeface="黑体" panose="02010609060101010101" pitchFamily="49" charset="-122"/>
                        </a:rPr>
                        <a:t>倍以下的罚款。</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a:t>
                      </a: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）没有违法所得的：可以处</a:t>
                      </a:r>
                      <a:r>
                        <a:rPr lang="en-US" sz="1800" b="1" u="sng" kern="100" dirty="0">
                          <a:solidFill>
                            <a:srgbClr val="002060"/>
                          </a:solidFill>
                          <a:effectLst/>
                          <a:latin typeface="黑体" panose="02010609060101010101" pitchFamily="49" charset="-122"/>
                          <a:ea typeface="黑体" panose="02010609060101010101" pitchFamily="49" charset="-122"/>
                        </a:rPr>
                        <a:t>5</a:t>
                      </a:r>
                      <a:r>
                        <a:rPr lang="zh-CN" sz="1800" b="1" u="sng" kern="100" dirty="0">
                          <a:solidFill>
                            <a:srgbClr val="002060"/>
                          </a:solidFill>
                          <a:effectLst/>
                          <a:latin typeface="黑体" panose="02010609060101010101" pitchFamily="49" charset="-122"/>
                          <a:ea typeface="黑体" panose="02010609060101010101" pitchFamily="49" charset="-122"/>
                        </a:rPr>
                        <a:t>万元以下的罚款。</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劳务派遣单位、用工单位违反有关劳务派遣规定的：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）由劳动行政部门责令</a:t>
                      </a:r>
                      <a:r>
                        <a:rPr lang="zh-CN" sz="1800" b="1" u="sng" kern="100" dirty="0">
                          <a:solidFill>
                            <a:srgbClr val="002060"/>
                          </a:solidFill>
                          <a:effectLst/>
                          <a:latin typeface="黑体" panose="02010609060101010101" pitchFamily="49" charset="-122"/>
                          <a:ea typeface="黑体" panose="02010609060101010101" pitchFamily="49" charset="-122"/>
                        </a:rPr>
                        <a:t>限期改正</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）逾期不改正的：</a:t>
                      </a:r>
                      <a:r>
                        <a:rPr lang="zh-CN" sz="1800" b="1" u="sng" kern="100" dirty="0">
                          <a:solidFill>
                            <a:srgbClr val="002060"/>
                          </a:solidFill>
                          <a:effectLst/>
                          <a:latin typeface="黑体" panose="02010609060101010101" pitchFamily="49" charset="-122"/>
                          <a:ea typeface="黑体" panose="02010609060101010101" pitchFamily="49" charset="-122"/>
                        </a:rPr>
                        <a:t>以每人</a:t>
                      </a:r>
                      <a:r>
                        <a:rPr lang="en-US" sz="1800" b="1" u="sng" kern="100" dirty="0">
                          <a:solidFill>
                            <a:srgbClr val="002060"/>
                          </a:solidFill>
                          <a:effectLst/>
                          <a:latin typeface="黑体" panose="02010609060101010101" pitchFamily="49" charset="-122"/>
                          <a:ea typeface="黑体" panose="02010609060101010101" pitchFamily="49" charset="-122"/>
                        </a:rPr>
                        <a:t>5000</a:t>
                      </a:r>
                      <a:r>
                        <a:rPr lang="zh-CN" sz="1800" b="1" u="sng" kern="100" dirty="0">
                          <a:solidFill>
                            <a:srgbClr val="002060"/>
                          </a:solidFill>
                          <a:effectLst/>
                          <a:latin typeface="黑体" panose="02010609060101010101" pitchFamily="49" charset="-122"/>
                          <a:ea typeface="黑体" panose="02010609060101010101" pitchFamily="49" charset="-122"/>
                        </a:rPr>
                        <a:t>元以上</a:t>
                      </a:r>
                      <a:r>
                        <a:rPr lang="en-US" sz="1800" b="1" u="sng" kern="100" dirty="0">
                          <a:solidFill>
                            <a:srgbClr val="002060"/>
                          </a:solidFill>
                          <a:effectLst/>
                          <a:latin typeface="黑体" panose="02010609060101010101" pitchFamily="49" charset="-122"/>
                          <a:ea typeface="黑体" panose="02010609060101010101" pitchFamily="49" charset="-122"/>
                        </a:rPr>
                        <a:t>10000</a:t>
                      </a:r>
                      <a:r>
                        <a:rPr lang="zh-CN" sz="1800" b="1" u="sng" kern="100" dirty="0">
                          <a:solidFill>
                            <a:srgbClr val="002060"/>
                          </a:solidFill>
                          <a:effectLst/>
                          <a:latin typeface="黑体" panose="02010609060101010101" pitchFamily="49" charset="-122"/>
                          <a:ea typeface="黑体" panose="02010609060101010101" pitchFamily="49" charset="-122"/>
                        </a:rPr>
                        <a:t>元以下</a:t>
                      </a:r>
                      <a:r>
                        <a:rPr lang="zh-CN" sz="1800" b="1" kern="100" dirty="0">
                          <a:solidFill>
                            <a:srgbClr val="002060"/>
                          </a:solidFill>
                          <a:effectLst/>
                          <a:latin typeface="黑体" panose="02010609060101010101" pitchFamily="49" charset="-122"/>
                          <a:ea typeface="黑体" panose="02010609060101010101" pitchFamily="49" charset="-122"/>
                        </a:rPr>
                        <a:t>的标准处以罚款，</a:t>
                      </a:r>
                      <a:r>
                        <a:rPr lang="zh-CN" sz="1800" b="1" u="sng" kern="100" dirty="0">
                          <a:solidFill>
                            <a:srgbClr val="002060"/>
                          </a:solidFill>
                          <a:effectLst/>
                          <a:latin typeface="黑体" panose="02010609060101010101" pitchFamily="49" charset="-122"/>
                          <a:ea typeface="黑体" panose="02010609060101010101" pitchFamily="49" charset="-122"/>
                        </a:rPr>
                        <a:t>对劳务派遣单位，吊销其劳务派遣业务经营许可证。</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）用工单位给被派遣劳动者造成损害的，劳务派遣单位与用工单位</a:t>
                      </a:r>
                      <a:r>
                        <a:rPr lang="zh-CN" sz="1800" b="1" u="sng" kern="100" dirty="0">
                          <a:solidFill>
                            <a:srgbClr val="002060"/>
                          </a:solidFill>
                          <a:effectLst/>
                          <a:latin typeface="黑体" panose="02010609060101010101" pitchFamily="49" charset="-122"/>
                          <a:ea typeface="黑体" panose="02010609060101010101" pitchFamily="49" charset="-122"/>
                        </a:rPr>
                        <a:t>承担连带赔偿责任</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24542582"/>
                  </a:ext>
                </a:extLst>
              </a:tr>
            </a:tbl>
          </a:graphicData>
        </a:graphic>
      </p:graphicFrame>
      <p:sp>
        <p:nvSpPr>
          <p:cNvPr id="8" name="矩形 7">
            <a:extLst>
              <a:ext uri="{FF2B5EF4-FFF2-40B4-BE49-F238E27FC236}">
                <a16:creationId xmlns:a16="http://schemas.microsoft.com/office/drawing/2014/main" id="{34773F15-B67D-4752-9142-F7B161E1B50D}"/>
              </a:ext>
            </a:extLst>
          </p:cNvPr>
          <p:cNvSpPr/>
          <p:nvPr/>
        </p:nvSpPr>
        <p:spPr>
          <a:xfrm>
            <a:off x="691363" y="2968618"/>
            <a:ext cx="2157642" cy="460382"/>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Calibri" panose="020F0502020204030204" pitchFamily="34" charset="0"/>
                <a:ea typeface="宋体" panose="02010600030101010101" pitchFamily="2" charset="-122"/>
                <a:cs typeface="宋体" panose="02010600030101010101" pitchFamily="2" charset="-122"/>
              </a:rPr>
              <a:t>29.</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非全日制用工</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7E7C2666-0D65-432A-9E8C-F3B68DF65432}"/>
              </a:ext>
            </a:extLst>
          </p:cNvPr>
          <p:cNvGraphicFramePr>
            <a:graphicFrameLocks noGrp="1"/>
          </p:cNvGraphicFramePr>
          <p:nvPr>
            <p:extLst>
              <p:ext uri="{D42A27DB-BD31-4B8C-83A1-F6EECF244321}">
                <p14:modId xmlns:p14="http://schemas.microsoft.com/office/powerpoint/2010/main" val="3558191516"/>
              </p:ext>
            </p:extLst>
          </p:nvPr>
        </p:nvGraphicFramePr>
        <p:xfrm>
          <a:off x="692151" y="3438751"/>
          <a:ext cx="10837862" cy="2743200"/>
        </p:xfrm>
        <a:graphic>
          <a:graphicData uri="http://schemas.openxmlformats.org/drawingml/2006/table">
            <a:tbl>
              <a:tblPr>
                <a:tableStyleId>{5C22544A-7EE6-4342-B048-85BDC9FD1C3A}</a:tableStyleId>
              </a:tblPr>
              <a:tblGrid>
                <a:gridCol w="1082642">
                  <a:extLst>
                    <a:ext uri="{9D8B030D-6E8A-4147-A177-3AD203B41FA5}">
                      <a16:colId xmlns:a16="http://schemas.microsoft.com/office/drawing/2014/main" val="3332152269"/>
                    </a:ext>
                  </a:extLst>
                </a:gridCol>
                <a:gridCol w="9755220">
                  <a:extLst>
                    <a:ext uri="{9D8B030D-6E8A-4147-A177-3AD203B41FA5}">
                      <a16:colId xmlns:a16="http://schemas.microsoft.com/office/drawing/2014/main" val="1407365007"/>
                    </a:ext>
                  </a:extLst>
                </a:gridCol>
              </a:tblGrid>
              <a:tr h="435610">
                <a:tc>
                  <a:txBody>
                    <a:bodyPr/>
                    <a:lstStyle/>
                    <a:p>
                      <a:pPr algn="l">
                        <a:spcAft>
                          <a:spcPts val="0"/>
                        </a:spcAft>
                      </a:pP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特征</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）以小时计酬为主</a:t>
                      </a:r>
                      <a:endParaRPr lang="zh-CN" sz="1800" b="1" kern="10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）每周工作时间累计不能超过</a:t>
                      </a:r>
                      <a:r>
                        <a:rPr lang="en-US" sz="1800" b="1" kern="0">
                          <a:solidFill>
                            <a:srgbClr val="002060"/>
                          </a:solidFill>
                          <a:effectLst/>
                          <a:latin typeface="黑体" panose="02010609060101010101" pitchFamily="49" charset="-122"/>
                          <a:ea typeface="黑体" panose="02010609060101010101" pitchFamily="49" charset="-122"/>
                        </a:rPr>
                        <a:t>24</a:t>
                      </a:r>
                      <a:r>
                        <a:rPr lang="zh-CN" sz="1800" b="1" kern="0">
                          <a:solidFill>
                            <a:srgbClr val="002060"/>
                          </a:solidFill>
                          <a:effectLst/>
                          <a:latin typeface="黑体" panose="02010609060101010101" pitchFamily="49" charset="-122"/>
                          <a:ea typeface="黑体" panose="02010609060101010101" pitchFamily="49" charset="-122"/>
                        </a:rPr>
                        <a:t>小时</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883256684"/>
                  </a:ext>
                </a:extLst>
              </a:tr>
              <a:tr h="0">
                <a:tc>
                  <a:txBody>
                    <a:bodyPr/>
                    <a:lstStyle/>
                    <a:p>
                      <a:pPr algn="l">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主要规定</a:t>
                      </a:r>
                      <a:endParaRPr lang="zh-CN" sz="1800" b="1" kern="10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）劳动者可以</a:t>
                      </a:r>
                      <a:r>
                        <a:rPr lang="zh-CN" sz="1800" b="1" u="sng" kern="0" dirty="0">
                          <a:solidFill>
                            <a:srgbClr val="002060"/>
                          </a:solidFill>
                          <a:effectLst/>
                          <a:latin typeface="黑体" panose="02010609060101010101" pitchFamily="49" charset="-122"/>
                          <a:ea typeface="黑体" panose="02010609060101010101" pitchFamily="49" charset="-122"/>
                        </a:rPr>
                        <a:t>与一个或一个以上</a:t>
                      </a:r>
                      <a:r>
                        <a:rPr lang="zh-CN" sz="1800" b="1" kern="0" dirty="0">
                          <a:solidFill>
                            <a:srgbClr val="002060"/>
                          </a:solidFill>
                          <a:effectLst/>
                          <a:latin typeface="黑体" panose="02010609060101010101" pitchFamily="49" charset="-122"/>
                          <a:ea typeface="黑体" panose="02010609060101010101" pitchFamily="49" charset="-122"/>
                        </a:rPr>
                        <a:t>用人单位订立劳动合同，但</a:t>
                      </a:r>
                      <a:r>
                        <a:rPr lang="zh-CN" sz="1800" b="1" u="sng" kern="0" dirty="0">
                          <a:solidFill>
                            <a:srgbClr val="002060"/>
                          </a:solidFill>
                          <a:effectLst/>
                          <a:latin typeface="黑体" panose="02010609060101010101" pitchFamily="49" charset="-122"/>
                          <a:ea typeface="黑体" panose="02010609060101010101" pitchFamily="49" charset="-122"/>
                        </a:rPr>
                        <a:t>后订立的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劳动合同不得影响先订立</a:t>
                      </a:r>
                      <a:r>
                        <a:rPr lang="zh-CN" sz="1800" b="1" kern="0" dirty="0">
                          <a:solidFill>
                            <a:srgbClr val="002060"/>
                          </a:solidFill>
                          <a:effectLst/>
                          <a:latin typeface="黑体" panose="02010609060101010101" pitchFamily="49" charset="-122"/>
                          <a:ea typeface="黑体" panose="02010609060101010101" pitchFamily="49" charset="-122"/>
                        </a:rPr>
                        <a:t>的劳动合同的履行；</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）双方当事人</a:t>
                      </a:r>
                      <a:r>
                        <a:rPr lang="zh-CN" sz="1800" b="1" u="sng" kern="0" dirty="0">
                          <a:solidFill>
                            <a:srgbClr val="002060"/>
                          </a:solidFill>
                          <a:effectLst/>
                          <a:latin typeface="黑体" panose="02010609060101010101" pitchFamily="49" charset="-122"/>
                          <a:ea typeface="黑体" panose="02010609060101010101" pitchFamily="49" charset="-122"/>
                        </a:rPr>
                        <a:t>可以订立口头协议</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）双方当事人</a:t>
                      </a:r>
                      <a:r>
                        <a:rPr lang="zh-CN" sz="1800" b="1" u="sng" kern="0" dirty="0">
                          <a:solidFill>
                            <a:srgbClr val="002060"/>
                          </a:solidFill>
                          <a:effectLst/>
                          <a:latin typeface="黑体" panose="02010609060101010101" pitchFamily="49" charset="-122"/>
                          <a:ea typeface="黑体" panose="02010609060101010101" pitchFamily="49" charset="-122"/>
                        </a:rPr>
                        <a:t>不得约定试用期；</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）双方当事人任何一方都可以</a:t>
                      </a:r>
                      <a:r>
                        <a:rPr lang="zh-CN" sz="1800" b="1" u="sng" kern="0" dirty="0">
                          <a:solidFill>
                            <a:srgbClr val="002060"/>
                          </a:solidFill>
                          <a:effectLst/>
                          <a:latin typeface="黑体" panose="02010609060101010101" pitchFamily="49" charset="-122"/>
                          <a:ea typeface="黑体" panose="02010609060101010101" pitchFamily="49" charset="-122"/>
                        </a:rPr>
                        <a:t>随时通知对方终止用工</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）小时计酬标准</a:t>
                      </a:r>
                      <a:r>
                        <a:rPr lang="zh-CN" sz="1800" b="1" u="sng" kern="0" dirty="0">
                          <a:solidFill>
                            <a:srgbClr val="002060"/>
                          </a:solidFill>
                          <a:effectLst/>
                          <a:latin typeface="黑体" panose="02010609060101010101" pitchFamily="49" charset="-122"/>
                          <a:ea typeface="黑体" panose="02010609060101010101" pitchFamily="49" charset="-122"/>
                        </a:rPr>
                        <a:t>不得低于</a:t>
                      </a:r>
                      <a:r>
                        <a:rPr lang="zh-CN" sz="1800" b="1" kern="0" dirty="0">
                          <a:solidFill>
                            <a:srgbClr val="002060"/>
                          </a:solidFill>
                          <a:effectLst/>
                          <a:latin typeface="黑体" panose="02010609060101010101" pitchFamily="49" charset="-122"/>
                          <a:ea typeface="黑体" panose="02010609060101010101" pitchFamily="49" charset="-122"/>
                        </a:rPr>
                        <a:t>用人单位所在地人民政府规定</a:t>
                      </a:r>
                      <a:r>
                        <a:rPr lang="zh-CN" sz="1800" b="1" u="sng" kern="0" dirty="0">
                          <a:solidFill>
                            <a:srgbClr val="002060"/>
                          </a:solidFill>
                          <a:effectLst/>
                          <a:latin typeface="黑体" panose="02010609060101010101" pitchFamily="49" charset="-122"/>
                          <a:ea typeface="黑体" panose="02010609060101010101" pitchFamily="49" charset="-122"/>
                        </a:rPr>
                        <a:t>最低小时工资标准；</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）劳动报酬结算支付周期最长</a:t>
                      </a:r>
                      <a:r>
                        <a:rPr lang="zh-CN" sz="1800" b="1" u="sng" kern="0" dirty="0">
                          <a:solidFill>
                            <a:srgbClr val="002060"/>
                          </a:solidFill>
                          <a:effectLst/>
                          <a:latin typeface="黑体" panose="02010609060101010101" pitchFamily="49" charset="-122"/>
                          <a:ea typeface="黑体" panose="02010609060101010101" pitchFamily="49" charset="-122"/>
                        </a:rPr>
                        <a:t>不得超过</a:t>
                      </a:r>
                      <a:r>
                        <a:rPr lang="en-US" sz="1800" b="1" u="sng" kern="0" dirty="0">
                          <a:solidFill>
                            <a:srgbClr val="002060"/>
                          </a:solidFill>
                          <a:effectLst/>
                          <a:latin typeface="黑体" panose="02010609060101010101" pitchFamily="49" charset="-122"/>
                          <a:ea typeface="黑体" panose="02010609060101010101" pitchFamily="49" charset="-122"/>
                        </a:rPr>
                        <a:t>15</a:t>
                      </a:r>
                      <a:r>
                        <a:rPr lang="zh-CN" sz="1800" b="1" u="sng" kern="0" dirty="0">
                          <a:solidFill>
                            <a:srgbClr val="002060"/>
                          </a:solidFill>
                          <a:effectLst/>
                          <a:latin typeface="黑体" panose="02010609060101010101" pitchFamily="49" charset="-122"/>
                          <a:ea typeface="黑体" panose="02010609060101010101" pitchFamily="49" charset="-122"/>
                        </a:rPr>
                        <a:t>日</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注：①</a:t>
                      </a:r>
                      <a:r>
                        <a:rPr lang="zh-CN" sz="1800" b="1" u="sng" kern="0" dirty="0">
                          <a:solidFill>
                            <a:srgbClr val="002060"/>
                          </a:solidFill>
                          <a:effectLst/>
                          <a:latin typeface="黑体" panose="02010609060101010101" pitchFamily="49" charset="-122"/>
                          <a:ea typeface="黑体" panose="02010609060101010101" pitchFamily="49" charset="-122"/>
                        </a:rPr>
                        <a:t>终止用工</a:t>
                      </a:r>
                      <a:r>
                        <a:rPr lang="zh-CN" sz="1800" b="1" kern="0" dirty="0">
                          <a:solidFill>
                            <a:srgbClr val="002060"/>
                          </a:solidFill>
                          <a:effectLst/>
                          <a:latin typeface="黑体" panose="02010609060101010101" pitchFamily="49" charset="-122"/>
                          <a:ea typeface="黑体" panose="02010609060101010101" pitchFamily="49" charset="-122"/>
                        </a:rPr>
                        <a:t>，用人单位</a:t>
                      </a:r>
                      <a:r>
                        <a:rPr lang="zh-CN" sz="1800" b="1" u="sng" kern="0" dirty="0">
                          <a:solidFill>
                            <a:srgbClr val="002060"/>
                          </a:solidFill>
                          <a:effectLst/>
                          <a:latin typeface="黑体" panose="02010609060101010101" pitchFamily="49" charset="-122"/>
                          <a:ea typeface="黑体" panose="02010609060101010101" pitchFamily="49" charset="-122"/>
                        </a:rPr>
                        <a:t>不向劳动者支付经济补偿</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773394000"/>
                  </a:ext>
                </a:extLst>
              </a:tr>
            </a:tbl>
          </a:graphicData>
        </a:graphic>
      </p:graphicFrame>
    </p:spTree>
    <p:extLst>
      <p:ext uri="{BB962C8B-B14F-4D97-AF65-F5344CB8AC3E}">
        <p14:creationId xmlns:p14="http://schemas.microsoft.com/office/powerpoint/2010/main" val="163077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10E843DD-640A-475A-8488-25B97882A746}"/>
              </a:ext>
            </a:extLst>
          </p:cNvPr>
          <p:cNvSpPr/>
          <p:nvPr/>
        </p:nvSpPr>
        <p:spPr>
          <a:xfrm>
            <a:off x="1488017" y="1552575"/>
            <a:ext cx="9813584" cy="2901243"/>
          </a:xfrm>
          <a:prstGeom prst="rect">
            <a:avLst/>
          </a:prstGeom>
        </p:spPr>
        <p:txBody>
          <a:bodyPr wrap="none">
            <a:spAutoFit/>
          </a:bodyPr>
          <a:lstStyle/>
          <a:p>
            <a:pPr indent="280670" algn="just">
              <a:lnSpc>
                <a:spcPct val="150000"/>
              </a:lnSpc>
              <a:spcAft>
                <a:spcPts val="0"/>
              </a:spcAft>
            </a:pPr>
            <a:r>
              <a:rPr lang="zh-CN" altLang="en-US" sz="6600" b="1" kern="100" dirty="0">
                <a:solidFill>
                  <a:srgbClr val="002060"/>
                </a:solidFill>
                <a:latin typeface="黑体" pitchFamily="49" charset="-122"/>
                <a:ea typeface="黑体" pitchFamily="49" charset="-122"/>
                <a:cs typeface="Times New Roman" panose="02020603050405020304" pitchFamily="18" charset="0"/>
              </a:rPr>
              <a:t>      第四部分</a:t>
            </a:r>
            <a:endParaRPr lang="en-US" altLang="zh-CN" sz="6600" b="1" kern="100" dirty="0">
              <a:solidFill>
                <a:srgbClr val="002060"/>
              </a:solidFill>
              <a:latin typeface="黑体" pitchFamily="49" charset="-122"/>
              <a:ea typeface="黑体" pitchFamily="49" charset="-122"/>
              <a:cs typeface="Times New Roman" panose="02020603050405020304" pitchFamily="18" charset="0"/>
            </a:endParaRPr>
          </a:p>
          <a:p>
            <a:pPr indent="280670" algn="just">
              <a:lnSpc>
                <a:spcPct val="150000"/>
              </a:lnSpc>
              <a:spcAft>
                <a:spcPts val="0"/>
              </a:spcAft>
            </a:pPr>
            <a:r>
              <a:rPr lang="zh-CN" altLang="en-US" sz="6600" b="1" kern="100" dirty="0">
                <a:solidFill>
                  <a:srgbClr val="002060"/>
                </a:solidFill>
                <a:latin typeface="黑体" pitchFamily="49" charset="-122"/>
                <a:ea typeface="黑体" pitchFamily="49" charset="-122"/>
                <a:cs typeface="Times New Roman" panose="02020603050405020304" pitchFamily="18" charset="0"/>
              </a:rPr>
              <a:t>人力资源与社会保险政策</a:t>
            </a:r>
            <a:endParaRPr lang="zh-CN" altLang="zh-CN" sz="6600" kern="100" dirty="0">
              <a:solidFill>
                <a:srgbClr val="002060"/>
              </a:solidFill>
              <a:effectLst/>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411691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B6C540F9-1CE4-4A6D-AF9D-FD94ADBAEC5E}"/>
              </a:ext>
            </a:extLst>
          </p:cNvPr>
          <p:cNvSpPr/>
          <p:nvPr/>
        </p:nvSpPr>
        <p:spPr>
          <a:xfrm>
            <a:off x="2650769" y="2709232"/>
            <a:ext cx="6410409" cy="949299"/>
          </a:xfrm>
          <a:prstGeom prst="rect">
            <a:avLst/>
          </a:prstGeom>
        </p:spPr>
        <p:txBody>
          <a:bodyPr wrap="none">
            <a:spAutoFit/>
          </a:bodyPr>
          <a:lstStyle/>
          <a:p>
            <a:pPr indent="280670" algn="just">
              <a:lnSpc>
                <a:spcPct val="150000"/>
              </a:lnSpc>
              <a:spcAft>
                <a:spcPts val="0"/>
              </a:spcAft>
            </a:pPr>
            <a:r>
              <a:rPr lang="zh-CN" altLang="en-US"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第十五章</a:t>
            </a:r>
            <a:r>
              <a:rPr lang="en-US" altLang="zh-CN"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4400" b="1" u="sng" kern="1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社会保险法律</a:t>
            </a:r>
            <a:endParaRPr lang="zh-CN" altLang="zh-CN" sz="44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621636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手机屏幕的截图&#10;&#10;描述已自动生成">
            <a:extLst>
              <a:ext uri="{FF2B5EF4-FFF2-40B4-BE49-F238E27FC236}">
                <a16:creationId xmlns:a16="http://schemas.microsoft.com/office/drawing/2014/main" id="{83F3AB96-8AF1-43CB-B3EE-CE16984C35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082" y="826066"/>
            <a:ext cx="9179510" cy="5375789"/>
          </a:xfrm>
          <a:prstGeom prst="rect">
            <a:avLst/>
          </a:prstGeom>
        </p:spPr>
      </p:pic>
    </p:spTree>
    <p:extLst>
      <p:ext uri="{BB962C8B-B14F-4D97-AF65-F5344CB8AC3E}">
        <p14:creationId xmlns:p14="http://schemas.microsoft.com/office/powerpoint/2010/main" val="617782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529" name="Rectangle 1"/>
          <p:cNvSpPr>
            <a:spLocks noChangeArrowheads="1"/>
          </p:cNvSpPr>
          <p:nvPr/>
        </p:nvSpPr>
        <p:spPr bwMode="auto">
          <a:xfrm>
            <a:off x="692150" y="670467"/>
            <a:ext cx="325954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a:solidFill>
                  <a:srgbClr val="002060"/>
                </a:solidFill>
                <a:latin typeface="黑体" pitchFamily="49" charset="-122"/>
                <a:ea typeface="黑体" pitchFamily="49" charset="-122"/>
                <a:cs typeface="宋体" pitchFamily="2" charset="-122"/>
              </a:rPr>
              <a:t>第一节  社会保险法律关系</a:t>
            </a:r>
            <a:endParaRPr kumimoji="0" lang="zh-CN" altLang="en-US" b="0" i="0" u="none" strike="noStrike" cap="none" normalizeH="0" baseline="0" dirty="0">
              <a:ln>
                <a:noFill/>
              </a:ln>
              <a:solidFill>
                <a:srgbClr val="002060"/>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1233413607"/>
              </p:ext>
            </p:extLst>
          </p:nvPr>
        </p:nvGraphicFramePr>
        <p:xfrm>
          <a:off x="677068" y="1676400"/>
          <a:ext cx="10837863" cy="3021730"/>
        </p:xfrm>
        <a:graphic>
          <a:graphicData uri="http://schemas.openxmlformats.org/drawingml/2006/table">
            <a:tbl>
              <a:tblPr/>
              <a:tblGrid>
                <a:gridCol w="1095815">
                  <a:extLst>
                    <a:ext uri="{9D8B030D-6E8A-4147-A177-3AD203B41FA5}">
                      <a16:colId xmlns:a16="http://schemas.microsoft.com/office/drawing/2014/main" val="20000"/>
                    </a:ext>
                  </a:extLst>
                </a:gridCol>
                <a:gridCol w="9742048">
                  <a:extLst>
                    <a:ext uri="{9D8B030D-6E8A-4147-A177-3AD203B41FA5}">
                      <a16:colId xmlns:a16="http://schemas.microsoft.com/office/drawing/2014/main" val="20001"/>
                    </a:ext>
                  </a:extLst>
                </a:gridCol>
              </a:tblGrid>
              <a:tr h="974854">
                <a:tc rowSpan="2">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主体</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56972" marR="5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从社会保险责任划分</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）国家</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l">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）社会保险的管理和经办机构。</a:t>
                      </a:r>
                      <a:r>
                        <a:rPr lang="zh-CN" sz="1800" b="1" kern="0" dirty="0">
                          <a:solidFill>
                            <a:srgbClr val="002060"/>
                          </a:solidFill>
                          <a:latin typeface="黑体" panose="02010609060101010101" pitchFamily="49" charset="-122"/>
                          <a:ea typeface="黑体" panose="02010609060101010101" pitchFamily="49" charset="-122"/>
                          <a:cs typeface="宋体"/>
                        </a:rPr>
                        <a:t>我国征缴社会保险费的法定机构有</a:t>
                      </a:r>
                      <a:r>
                        <a:rPr lang="en-US" sz="1800" b="1" kern="0" dirty="0">
                          <a:solidFill>
                            <a:srgbClr val="002060"/>
                          </a:solidFill>
                          <a:latin typeface="黑体" panose="02010609060101010101" pitchFamily="49" charset="-122"/>
                          <a:ea typeface="黑体" panose="02010609060101010101" pitchFamily="49" charset="-122"/>
                          <a:cs typeface="宋体"/>
                        </a:rPr>
                        <a:t>2</a:t>
                      </a:r>
                      <a:r>
                        <a:rPr lang="zh-CN" sz="1800" b="1" kern="0" dirty="0">
                          <a:solidFill>
                            <a:srgbClr val="002060"/>
                          </a:solidFill>
                          <a:latin typeface="黑体" panose="02010609060101010101" pitchFamily="49" charset="-122"/>
                          <a:ea typeface="黑体" panose="02010609060101010101" pitchFamily="49" charset="-122"/>
                          <a:cs typeface="宋体"/>
                        </a:rPr>
                        <a:t>个：税务机关、社会保险经办机构。</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）用人单位：社会保险基金的主要缴纳者</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4</a:t>
                      </a:r>
                      <a:r>
                        <a:rPr lang="zh-CN" sz="1800" b="1" kern="100" dirty="0">
                          <a:solidFill>
                            <a:srgbClr val="002060"/>
                          </a:solidFill>
                          <a:latin typeface="黑体" panose="02010609060101010101" pitchFamily="49" charset="-122"/>
                          <a:ea typeface="黑体" panose="02010609060101010101" pitchFamily="49" charset="-122"/>
                          <a:cs typeface="宋体"/>
                        </a:rPr>
                        <a:t>）劳动者及其家庭：既是社会保险的受益人，同时又要承担相应的缴费义务</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56972" marR="5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6324">
                <a:tc vMerge="1">
                  <a:txBody>
                    <a:bodyPr/>
                    <a:lstStyle/>
                    <a:p>
                      <a:endParaRPr lang="zh-CN" altLang="en-US"/>
                    </a:p>
                  </a:txBody>
                  <a:tcPr/>
                </a:tc>
                <a:tc>
                  <a:txBody>
                    <a:bodyPr/>
                    <a:lstStyle/>
                    <a:p>
                      <a:pPr algn="just">
                        <a:spcAft>
                          <a:spcPts val="0"/>
                        </a:spcAft>
                      </a:pPr>
                      <a:r>
                        <a:rPr lang="zh-CN" sz="1800" b="1" kern="100">
                          <a:solidFill>
                            <a:srgbClr val="002060"/>
                          </a:solidFill>
                          <a:latin typeface="黑体" panose="02010609060101010101" pitchFamily="49" charset="-122"/>
                          <a:ea typeface="黑体" panose="02010609060101010101" pitchFamily="49" charset="-122"/>
                          <a:cs typeface="宋体"/>
                        </a:rPr>
                        <a:t>从保险业务划分</a:t>
                      </a:r>
                      <a:endParaRPr lang="zh-CN" sz="1800" b="1" kern="10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a:solidFill>
                            <a:srgbClr val="002060"/>
                          </a:solidFill>
                          <a:latin typeface="黑体" panose="02010609060101010101" pitchFamily="49" charset="-122"/>
                          <a:ea typeface="黑体" panose="02010609060101010101" pitchFamily="49" charset="-122"/>
                          <a:cs typeface="宋体"/>
                        </a:rPr>
                        <a:t>（</a:t>
                      </a:r>
                      <a:r>
                        <a:rPr lang="en-US" sz="1800" b="1" kern="100">
                          <a:solidFill>
                            <a:srgbClr val="002060"/>
                          </a:solidFill>
                          <a:latin typeface="黑体" panose="02010609060101010101" pitchFamily="49" charset="-122"/>
                          <a:ea typeface="黑体" panose="02010609060101010101" pitchFamily="49" charset="-122"/>
                          <a:cs typeface="宋体"/>
                        </a:rPr>
                        <a:t>1</a:t>
                      </a:r>
                      <a:r>
                        <a:rPr lang="zh-CN" sz="1800" b="1" kern="100">
                          <a:solidFill>
                            <a:srgbClr val="002060"/>
                          </a:solidFill>
                          <a:latin typeface="黑体" panose="02010609060101010101" pitchFamily="49" charset="-122"/>
                          <a:ea typeface="黑体" panose="02010609060101010101" pitchFamily="49" charset="-122"/>
                          <a:cs typeface="宋体"/>
                        </a:rPr>
                        <a:t>）保险人</a:t>
                      </a:r>
                      <a:r>
                        <a:rPr lang="en-US" sz="1800" b="1" kern="100">
                          <a:solidFill>
                            <a:srgbClr val="002060"/>
                          </a:solidFill>
                          <a:latin typeface="黑体" panose="02010609060101010101" pitchFamily="49" charset="-122"/>
                          <a:ea typeface="黑体" panose="02010609060101010101" pitchFamily="49" charset="-122"/>
                          <a:cs typeface="宋体"/>
                        </a:rPr>
                        <a:t>-</a:t>
                      </a:r>
                      <a:r>
                        <a:rPr lang="zh-CN" sz="1800" b="1" kern="100">
                          <a:solidFill>
                            <a:srgbClr val="002060"/>
                          </a:solidFill>
                          <a:latin typeface="黑体" panose="02010609060101010101" pitchFamily="49" charset="-122"/>
                          <a:ea typeface="黑体" panose="02010609060101010101" pitchFamily="49" charset="-122"/>
                          <a:cs typeface="宋体"/>
                        </a:rPr>
                        <a:t>社会保险经办机构；（</a:t>
                      </a:r>
                      <a:r>
                        <a:rPr lang="en-US" sz="1800" b="1" kern="100">
                          <a:solidFill>
                            <a:srgbClr val="002060"/>
                          </a:solidFill>
                          <a:latin typeface="黑体" panose="02010609060101010101" pitchFamily="49" charset="-122"/>
                          <a:ea typeface="黑体" panose="02010609060101010101" pitchFamily="49" charset="-122"/>
                          <a:cs typeface="宋体"/>
                        </a:rPr>
                        <a:t>2</a:t>
                      </a:r>
                      <a:r>
                        <a:rPr lang="zh-CN" sz="1800" b="1" kern="100">
                          <a:solidFill>
                            <a:srgbClr val="002060"/>
                          </a:solidFill>
                          <a:latin typeface="黑体" panose="02010609060101010101" pitchFamily="49" charset="-122"/>
                          <a:ea typeface="黑体" panose="02010609060101010101" pitchFamily="49" charset="-122"/>
                          <a:cs typeface="宋体"/>
                        </a:rPr>
                        <a:t>）投保人</a:t>
                      </a:r>
                      <a:r>
                        <a:rPr lang="en-US" sz="1800" b="1" kern="100">
                          <a:solidFill>
                            <a:srgbClr val="002060"/>
                          </a:solidFill>
                          <a:latin typeface="黑体" panose="02010609060101010101" pitchFamily="49" charset="-122"/>
                          <a:ea typeface="黑体" panose="02010609060101010101" pitchFamily="49" charset="-122"/>
                          <a:cs typeface="宋体"/>
                        </a:rPr>
                        <a:t>-</a:t>
                      </a:r>
                      <a:r>
                        <a:rPr lang="zh-CN" sz="1800" b="1" kern="100">
                          <a:solidFill>
                            <a:srgbClr val="002060"/>
                          </a:solidFill>
                          <a:latin typeface="黑体" panose="02010609060101010101" pitchFamily="49" charset="-122"/>
                          <a:ea typeface="黑体" panose="02010609060101010101" pitchFamily="49" charset="-122"/>
                          <a:cs typeface="宋体"/>
                        </a:rPr>
                        <a:t>用人单位；（</a:t>
                      </a:r>
                      <a:r>
                        <a:rPr lang="en-US" sz="1800" b="1" kern="100">
                          <a:solidFill>
                            <a:srgbClr val="002060"/>
                          </a:solidFill>
                          <a:latin typeface="黑体" panose="02010609060101010101" pitchFamily="49" charset="-122"/>
                          <a:ea typeface="黑体" panose="02010609060101010101" pitchFamily="49" charset="-122"/>
                          <a:cs typeface="宋体"/>
                        </a:rPr>
                        <a:t>3</a:t>
                      </a:r>
                      <a:r>
                        <a:rPr lang="zh-CN" sz="1800" b="1" kern="100">
                          <a:solidFill>
                            <a:srgbClr val="002060"/>
                          </a:solidFill>
                          <a:latin typeface="黑体" panose="02010609060101010101" pitchFamily="49" charset="-122"/>
                          <a:ea typeface="黑体" panose="02010609060101010101" pitchFamily="49" charset="-122"/>
                          <a:cs typeface="宋体"/>
                        </a:rPr>
                        <a:t>）被保险人</a:t>
                      </a:r>
                      <a:r>
                        <a:rPr lang="en-US" sz="1800" b="1" kern="100">
                          <a:solidFill>
                            <a:srgbClr val="002060"/>
                          </a:solidFill>
                          <a:latin typeface="黑体" panose="02010609060101010101" pitchFamily="49" charset="-122"/>
                          <a:ea typeface="黑体" panose="02010609060101010101" pitchFamily="49" charset="-122"/>
                          <a:cs typeface="宋体"/>
                        </a:rPr>
                        <a:t>-</a:t>
                      </a:r>
                      <a:r>
                        <a:rPr lang="zh-CN" sz="1800" b="1" kern="100">
                          <a:solidFill>
                            <a:srgbClr val="002060"/>
                          </a:solidFill>
                          <a:latin typeface="黑体" panose="02010609060101010101" pitchFamily="49" charset="-122"/>
                          <a:ea typeface="黑体" panose="02010609060101010101" pitchFamily="49" charset="-122"/>
                          <a:cs typeface="宋体"/>
                        </a:rPr>
                        <a:t>在参保单位就业的劳动者；（</a:t>
                      </a:r>
                      <a:r>
                        <a:rPr lang="en-US" sz="1800" b="1" kern="100">
                          <a:solidFill>
                            <a:srgbClr val="002060"/>
                          </a:solidFill>
                          <a:latin typeface="黑体" panose="02010609060101010101" pitchFamily="49" charset="-122"/>
                          <a:ea typeface="黑体" panose="02010609060101010101" pitchFamily="49" charset="-122"/>
                          <a:cs typeface="宋体"/>
                        </a:rPr>
                        <a:t>4</a:t>
                      </a:r>
                      <a:r>
                        <a:rPr lang="zh-CN" sz="1800" b="1" kern="100">
                          <a:solidFill>
                            <a:srgbClr val="002060"/>
                          </a:solidFill>
                          <a:latin typeface="黑体" panose="02010609060101010101" pitchFamily="49" charset="-122"/>
                          <a:ea typeface="黑体" panose="02010609060101010101" pitchFamily="49" charset="-122"/>
                          <a:cs typeface="宋体"/>
                        </a:rPr>
                        <a:t>）受益人</a:t>
                      </a:r>
                      <a:r>
                        <a:rPr lang="en-US" sz="1800" b="1" kern="100">
                          <a:solidFill>
                            <a:srgbClr val="002060"/>
                          </a:solidFill>
                          <a:latin typeface="黑体" panose="02010609060101010101" pitchFamily="49" charset="-122"/>
                          <a:ea typeface="黑体" panose="02010609060101010101" pitchFamily="49" charset="-122"/>
                          <a:cs typeface="宋体"/>
                        </a:rPr>
                        <a:t>-</a:t>
                      </a:r>
                      <a:r>
                        <a:rPr lang="zh-CN" sz="1800" b="1" kern="100">
                          <a:solidFill>
                            <a:srgbClr val="002060"/>
                          </a:solidFill>
                          <a:latin typeface="黑体" panose="02010609060101010101" pitchFamily="49" charset="-122"/>
                          <a:ea typeface="黑体" panose="02010609060101010101" pitchFamily="49" charset="-122"/>
                          <a:cs typeface="宋体"/>
                        </a:rPr>
                        <a:t>基于被保险人的一定关系而享有一定保险利益的主体；（</a:t>
                      </a:r>
                      <a:r>
                        <a:rPr lang="en-US" sz="1800" b="1" kern="100">
                          <a:solidFill>
                            <a:srgbClr val="002060"/>
                          </a:solidFill>
                          <a:latin typeface="黑体" panose="02010609060101010101" pitchFamily="49" charset="-122"/>
                          <a:ea typeface="黑体" panose="02010609060101010101" pitchFamily="49" charset="-122"/>
                          <a:cs typeface="宋体"/>
                        </a:rPr>
                        <a:t>5</a:t>
                      </a:r>
                      <a:r>
                        <a:rPr lang="zh-CN" sz="1800" b="1" kern="100">
                          <a:solidFill>
                            <a:srgbClr val="002060"/>
                          </a:solidFill>
                          <a:latin typeface="黑体" panose="02010609060101010101" pitchFamily="49" charset="-122"/>
                          <a:ea typeface="黑体" panose="02010609060101010101" pitchFamily="49" charset="-122"/>
                          <a:cs typeface="宋体"/>
                        </a:rPr>
                        <a:t>）管理人</a:t>
                      </a:r>
                      <a:r>
                        <a:rPr lang="en-US" sz="1800" b="1" kern="100">
                          <a:solidFill>
                            <a:srgbClr val="002060"/>
                          </a:solidFill>
                          <a:latin typeface="黑体" panose="02010609060101010101" pitchFamily="49" charset="-122"/>
                          <a:ea typeface="黑体" panose="02010609060101010101" pitchFamily="49" charset="-122"/>
                          <a:cs typeface="宋体"/>
                        </a:rPr>
                        <a:t>-</a:t>
                      </a:r>
                      <a:r>
                        <a:rPr lang="zh-CN" sz="1800" b="1" kern="100">
                          <a:solidFill>
                            <a:srgbClr val="002060"/>
                          </a:solidFill>
                          <a:latin typeface="黑体" panose="02010609060101010101" pitchFamily="49" charset="-122"/>
                          <a:ea typeface="黑体" panose="02010609060101010101" pitchFamily="49" charset="-122"/>
                          <a:cs typeface="宋体"/>
                        </a:rPr>
                        <a:t>社会保险行政部门；（</a:t>
                      </a:r>
                      <a:r>
                        <a:rPr lang="en-US" sz="1800" b="1" kern="100">
                          <a:solidFill>
                            <a:srgbClr val="002060"/>
                          </a:solidFill>
                          <a:latin typeface="黑体" panose="02010609060101010101" pitchFamily="49" charset="-122"/>
                          <a:ea typeface="黑体" panose="02010609060101010101" pitchFamily="49" charset="-122"/>
                          <a:cs typeface="宋体"/>
                        </a:rPr>
                        <a:t>6</a:t>
                      </a:r>
                      <a:r>
                        <a:rPr lang="zh-CN" sz="1800" b="1" kern="100">
                          <a:solidFill>
                            <a:srgbClr val="002060"/>
                          </a:solidFill>
                          <a:latin typeface="黑体" panose="02010609060101010101" pitchFamily="49" charset="-122"/>
                          <a:ea typeface="黑体" panose="02010609060101010101" pitchFamily="49" charset="-122"/>
                          <a:cs typeface="宋体"/>
                        </a:rPr>
                        <a:t>）监督人</a:t>
                      </a:r>
                      <a:r>
                        <a:rPr lang="en-US" sz="1800" b="1" kern="100">
                          <a:solidFill>
                            <a:srgbClr val="002060"/>
                          </a:solidFill>
                          <a:latin typeface="黑体" panose="02010609060101010101" pitchFamily="49" charset="-122"/>
                          <a:ea typeface="黑体" panose="02010609060101010101" pitchFamily="49" charset="-122"/>
                          <a:cs typeface="宋体"/>
                        </a:rPr>
                        <a:t>-</a:t>
                      </a:r>
                      <a:r>
                        <a:rPr lang="zh-CN" sz="1800" b="1" kern="100">
                          <a:solidFill>
                            <a:srgbClr val="002060"/>
                          </a:solidFill>
                          <a:latin typeface="黑体" panose="02010609060101010101" pitchFamily="49" charset="-122"/>
                          <a:ea typeface="黑体" panose="02010609060101010101" pitchFamily="49" charset="-122"/>
                          <a:cs typeface="宋体"/>
                        </a:rPr>
                        <a:t>社会保险监督机构和社会保险行政部门</a:t>
                      </a:r>
                      <a:endParaRPr lang="zh-CN" sz="1800" b="1" kern="100">
                        <a:solidFill>
                          <a:srgbClr val="002060"/>
                        </a:solidFill>
                        <a:latin typeface="黑体" panose="02010609060101010101" pitchFamily="49" charset="-122"/>
                        <a:ea typeface="黑体" panose="02010609060101010101" pitchFamily="49" charset="-122"/>
                        <a:cs typeface="Times New Roman"/>
                      </a:endParaRPr>
                    </a:p>
                  </a:txBody>
                  <a:tcPr marL="56972" marR="5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8530">
                <a:tc>
                  <a:txBody>
                    <a:bodyPr/>
                    <a:lstStyle/>
                    <a:p>
                      <a:pPr algn="just">
                        <a:spcAft>
                          <a:spcPts val="0"/>
                        </a:spcAft>
                      </a:pPr>
                      <a:r>
                        <a:rPr lang="zh-CN" sz="1800" b="1" kern="100">
                          <a:solidFill>
                            <a:srgbClr val="002060"/>
                          </a:solidFill>
                          <a:latin typeface="黑体" panose="02010609060101010101" pitchFamily="49" charset="-122"/>
                          <a:ea typeface="黑体" panose="02010609060101010101" pitchFamily="49" charset="-122"/>
                          <a:cs typeface="宋体"/>
                        </a:rPr>
                        <a:t>客体</a:t>
                      </a:r>
                      <a:endParaRPr lang="zh-CN" sz="1800" b="1" kern="100">
                        <a:solidFill>
                          <a:srgbClr val="002060"/>
                        </a:solidFill>
                        <a:latin typeface="黑体" panose="02010609060101010101" pitchFamily="49" charset="-122"/>
                        <a:ea typeface="黑体" panose="02010609060101010101" pitchFamily="49" charset="-122"/>
                        <a:cs typeface="Times New Roman"/>
                      </a:endParaRPr>
                    </a:p>
                  </a:txBody>
                  <a:tcPr marL="56972" marR="5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社会保险法律关系主体的权利和义务所指向的对象，包括资金、物、服务行为</a:t>
                      </a:r>
                      <a:r>
                        <a:rPr lang="en-US" sz="1800" b="1" kern="100" dirty="0">
                          <a:solidFill>
                            <a:srgbClr val="002060"/>
                          </a:solidFill>
                          <a:latin typeface="黑体" panose="02010609060101010101" pitchFamily="49" charset="-122"/>
                          <a:ea typeface="黑体" panose="02010609060101010101" pitchFamily="49" charset="-122"/>
                          <a:cs typeface="宋体"/>
                        </a:rPr>
                        <a:t>.</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56972" marR="5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4" name="Rectangle 1"/>
          <p:cNvSpPr>
            <a:spLocks noChangeArrowheads="1"/>
          </p:cNvSpPr>
          <p:nvPr/>
        </p:nvSpPr>
        <p:spPr bwMode="auto">
          <a:xfrm>
            <a:off x="692150" y="1113909"/>
            <a:ext cx="325954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C00000"/>
                </a:solidFill>
                <a:effectLst/>
                <a:latin typeface="黑体" pitchFamily="49" charset="-122"/>
                <a:ea typeface="黑体" pitchFamily="49" charset="-122"/>
                <a:cs typeface="宋体" pitchFamily="2" charset="-122"/>
              </a:rPr>
              <a:t>1</a:t>
            </a:r>
            <a:r>
              <a:rPr lang="en-US" altLang="zh-CN" b="1" u="sng" dirty="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社会保险法律关系主客体</a:t>
            </a:r>
            <a:endParaRPr kumimoji="0" lang="zh-CN" altLang="en-US" b="0" i="0" u="none" strike="noStrike" cap="none" normalizeH="0" baseline="0" dirty="0">
              <a:ln>
                <a:noFill/>
              </a:ln>
              <a:solidFill>
                <a:srgbClr val="C00000"/>
              </a:solidFill>
              <a:effectLst/>
              <a:latin typeface="黑体" pitchFamily="49" charset="-122"/>
              <a:ea typeface="黑体" pitchFamily="49" charset="-122"/>
              <a:cs typeface="宋体" pitchFamily="2" charset="-122"/>
            </a:endParaRPr>
          </a:p>
        </p:txBody>
      </p:sp>
    </p:spTree>
    <p:extLst>
      <p:ext uri="{BB962C8B-B14F-4D97-AF65-F5344CB8AC3E}">
        <p14:creationId xmlns:p14="http://schemas.microsoft.com/office/powerpoint/2010/main" val="1284144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481" name="Rectangle 1"/>
          <p:cNvSpPr>
            <a:spLocks noChangeArrowheads="1"/>
          </p:cNvSpPr>
          <p:nvPr/>
        </p:nvSpPr>
        <p:spPr bwMode="auto">
          <a:xfrm>
            <a:off x="692150" y="670467"/>
            <a:ext cx="325954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a:solidFill>
                  <a:srgbClr val="002060"/>
                </a:solidFill>
                <a:latin typeface="黑体" pitchFamily="49" charset="-122"/>
                <a:ea typeface="黑体" pitchFamily="49" charset="-122"/>
                <a:cs typeface="宋体" pitchFamily="2" charset="-122"/>
              </a:rPr>
              <a:t>第二节  社会保险法律适用</a:t>
            </a:r>
            <a:endParaRPr kumimoji="0" lang="zh-CN" altLang="en-US" b="0" i="0" u="none" strike="noStrike" cap="none" normalizeH="0" baseline="0" dirty="0">
              <a:ln>
                <a:noFill/>
              </a:ln>
              <a:solidFill>
                <a:srgbClr val="002060"/>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2345933865"/>
              </p:ext>
            </p:extLst>
          </p:nvPr>
        </p:nvGraphicFramePr>
        <p:xfrm>
          <a:off x="692150" y="2000884"/>
          <a:ext cx="10837863" cy="1645920"/>
        </p:xfrm>
        <a:graphic>
          <a:graphicData uri="http://schemas.openxmlformats.org/drawingml/2006/table">
            <a:tbl>
              <a:tblPr/>
              <a:tblGrid>
                <a:gridCol w="10837863">
                  <a:extLst>
                    <a:ext uri="{9D8B030D-6E8A-4147-A177-3AD203B41FA5}">
                      <a16:colId xmlns:a16="http://schemas.microsoft.com/office/drawing/2014/main" val="20000"/>
                    </a:ext>
                  </a:extLst>
                </a:gridCol>
              </a:tblGrid>
              <a:tr h="0">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a:t>
                      </a:r>
                      <a:r>
                        <a:rPr lang="zh-CN" sz="1800" b="1" u="sng" kern="100" dirty="0">
                          <a:solidFill>
                            <a:srgbClr val="002060"/>
                          </a:solidFill>
                          <a:latin typeface="黑体" panose="02010609060101010101" pitchFamily="49" charset="-122"/>
                          <a:ea typeface="黑体" panose="02010609060101010101" pitchFamily="49" charset="-122"/>
                          <a:cs typeface="宋体"/>
                        </a:rPr>
                        <a:t>社会保险法律适用具有</a:t>
                      </a:r>
                      <a:r>
                        <a:rPr lang="zh-CN" altLang="en-US" sz="1800" b="1" u="sng" kern="100" dirty="0">
                          <a:solidFill>
                            <a:srgbClr val="002060"/>
                          </a:solidFill>
                          <a:latin typeface="黑体" panose="02010609060101010101" pitchFamily="49" charset="-122"/>
                          <a:ea typeface="黑体" panose="02010609060101010101" pitchFamily="49" charset="-122"/>
                          <a:cs typeface="宋体"/>
                        </a:rPr>
                        <a:t>主体的特殊性：司法适用、行政适用、仲裁和调解</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）社会保险法律适用具有专业性</a:t>
                      </a:r>
                      <a:r>
                        <a:rPr lang="zh-CN" altLang="en-US" sz="1800" b="1" kern="100" dirty="0">
                          <a:solidFill>
                            <a:srgbClr val="002060"/>
                          </a:solidFill>
                          <a:latin typeface="黑体" panose="02010609060101010101" pitchFamily="49" charset="-122"/>
                          <a:ea typeface="黑体" panose="02010609060101010101" pitchFamily="49" charset="-122"/>
                          <a:cs typeface="宋体"/>
                        </a:rPr>
                        <a:t>：是国家特定部门的专门机构及其工作人员按照法定职权实施法律的专门活动</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）社会保险法律适用具有国家强制性</a:t>
                      </a:r>
                      <a:r>
                        <a:rPr lang="zh-CN" altLang="en-US" sz="1800" b="1" kern="100" dirty="0">
                          <a:solidFill>
                            <a:srgbClr val="002060"/>
                          </a:solidFill>
                          <a:latin typeface="黑体" panose="02010609060101010101" pitchFamily="49" charset="-122"/>
                          <a:ea typeface="黑体" panose="02010609060101010101" pitchFamily="49" charset="-122"/>
                          <a:cs typeface="宋体"/>
                        </a:rPr>
                        <a:t>：法律强制性</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4</a:t>
                      </a:r>
                      <a:r>
                        <a:rPr lang="zh-CN" sz="1800" b="1" kern="100" dirty="0">
                          <a:solidFill>
                            <a:srgbClr val="002060"/>
                          </a:solidFill>
                          <a:latin typeface="黑体" panose="02010609060101010101" pitchFamily="49" charset="-122"/>
                          <a:ea typeface="黑体" panose="02010609060101010101" pitchFamily="49" charset="-122"/>
                          <a:cs typeface="宋体"/>
                        </a:rPr>
                        <a:t>）社会保险法律适用具有程序性</a:t>
                      </a:r>
                      <a:r>
                        <a:rPr lang="zh-CN" altLang="en-US" sz="1800" b="1" kern="100" dirty="0">
                          <a:solidFill>
                            <a:srgbClr val="002060"/>
                          </a:solidFill>
                          <a:latin typeface="黑体" panose="02010609060101010101" pitchFamily="49" charset="-122"/>
                          <a:ea typeface="黑体" panose="02010609060101010101" pitchFamily="49" charset="-122"/>
                          <a:cs typeface="宋体"/>
                        </a:rPr>
                        <a:t>：特定机构按照法定职权和法定程序所进行的专门活动</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5</a:t>
                      </a:r>
                      <a:r>
                        <a:rPr lang="zh-CN" sz="1800" b="1" kern="100" dirty="0">
                          <a:solidFill>
                            <a:srgbClr val="002060"/>
                          </a:solidFill>
                          <a:latin typeface="黑体" panose="02010609060101010101" pitchFamily="49" charset="-122"/>
                          <a:ea typeface="黑体" panose="02010609060101010101" pitchFamily="49" charset="-122"/>
                          <a:cs typeface="宋体"/>
                        </a:rPr>
                        <a:t>）社会保险法律适用</a:t>
                      </a:r>
                      <a:r>
                        <a:rPr lang="zh-CN" altLang="en-US" sz="1800" b="1" kern="100" dirty="0">
                          <a:solidFill>
                            <a:srgbClr val="002060"/>
                          </a:solidFill>
                          <a:latin typeface="黑体" panose="02010609060101010101" pitchFamily="49" charset="-122"/>
                          <a:ea typeface="黑体" panose="02010609060101010101" pitchFamily="49" charset="-122"/>
                          <a:cs typeface="宋体"/>
                        </a:rPr>
                        <a:t>的明确性：</a:t>
                      </a:r>
                      <a:r>
                        <a:rPr lang="zh-CN" sz="1800" b="1" kern="100" dirty="0">
                          <a:solidFill>
                            <a:srgbClr val="002060"/>
                          </a:solidFill>
                          <a:latin typeface="黑体" panose="02010609060101010101" pitchFamily="49" charset="-122"/>
                          <a:ea typeface="黑体" panose="02010609060101010101" pitchFamily="49" charset="-122"/>
                          <a:cs typeface="宋体"/>
                        </a:rPr>
                        <a:t>必须有</a:t>
                      </a:r>
                      <a:r>
                        <a:rPr lang="zh-CN" altLang="en-US" sz="1800" b="1" kern="100" dirty="0">
                          <a:solidFill>
                            <a:srgbClr val="002060"/>
                          </a:solidFill>
                          <a:latin typeface="黑体" panose="02010609060101010101" pitchFamily="49" charset="-122"/>
                          <a:ea typeface="黑体" panose="02010609060101010101" pitchFamily="49" charset="-122"/>
                          <a:cs typeface="宋体"/>
                        </a:rPr>
                        <a:t>表</a:t>
                      </a:r>
                      <a:r>
                        <a:rPr lang="zh-CN" sz="1800" b="1" kern="100" dirty="0">
                          <a:solidFill>
                            <a:srgbClr val="002060"/>
                          </a:solidFill>
                          <a:latin typeface="黑体" panose="02010609060101010101" pitchFamily="49" charset="-122"/>
                          <a:ea typeface="黑体" panose="02010609060101010101" pitchFamily="49" charset="-122"/>
                          <a:cs typeface="宋体"/>
                        </a:rPr>
                        <a:t>明法律适用结果的法律文书</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4" name="Rectangle 1"/>
          <p:cNvSpPr>
            <a:spLocks noChangeArrowheads="1"/>
          </p:cNvSpPr>
          <p:nvPr/>
        </p:nvSpPr>
        <p:spPr bwMode="auto">
          <a:xfrm>
            <a:off x="692150" y="1298575"/>
            <a:ext cx="325954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C00000"/>
                </a:solidFill>
                <a:effectLst/>
                <a:latin typeface="黑体" pitchFamily="49" charset="-122"/>
                <a:ea typeface="黑体" pitchFamily="49" charset="-122"/>
                <a:cs typeface="宋体" pitchFamily="2" charset="-122"/>
              </a:rPr>
              <a:t>2</a:t>
            </a:r>
            <a:r>
              <a:rPr lang="en-US" altLang="zh-CN" b="1" u="sng" dirty="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社会保险法律适用的特征</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spTree>
    <p:extLst>
      <p:ext uri="{BB962C8B-B14F-4D97-AF65-F5344CB8AC3E}">
        <p14:creationId xmlns:p14="http://schemas.microsoft.com/office/powerpoint/2010/main" val="1773002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433" name="Rectangle 1"/>
          <p:cNvSpPr>
            <a:spLocks noChangeArrowheads="1"/>
          </p:cNvSpPr>
          <p:nvPr/>
        </p:nvSpPr>
        <p:spPr bwMode="auto">
          <a:xfrm>
            <a:off x="698783" y="678887"/>
            <a:ext cx="372441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C00000"/>
                </a:solidFill>
                <a:effectLst/>
                <a:latin typeface="黑体" pitchFamily="49" charset="-122"/>
                <a:ea typeface="黑体" pitchFamily="49" charset="-122"/>
                <a:cs typeface="宋体" pitchFamily="2" charset="-122"/>
              </a:rPr>
              <a:t>3</a:t>
            </a:r>
            <a:r>
              <a:rPr lang="en-US" altLang="zh-CN" b="1" u="sng" dirty="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社会保险法律适用的基本</a:t>
            </a:r>
            <a:r>
              <a:rPr lang="zh-CN" altLang="en-US" b="1" u="sng" dirty="0">
                <a:solidFill>
                  <a:srgbClr val="C00000"/>
                </a:solidFill>
                <a:latin typeface="黑体" pitchFamily="49" charset="-122"/>
                <a:ea typeface="黑体" pitchFamily="49" charset="-122"/>
                <a:cs typeface="宋体" pitchFamily="2" charset="-122"/>
              </a:rPr>
              <a:t>原则</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3151234502"/>
              </p:ext>
            </p:extLst>
          </p:nvPr>
        </p:nvGraphicFramePr>
        <p:xfrm>
          <a:off x="692151" y="1203231"/>
          <a:ext cx="10837862" cy="822960"/>
        </p:xfrm>
        <a:graphic>
          <a:graphicData uri="http://schemas.openxmlformats.org/drawingml/2006/table">
            <a:tbl>
              <a:tblPr/>
              <a:tblGrid>
                <a:gridCol w="10837862">
                  <a:extLst>
                    <a:ext uri="{9D8B030D-6E8A-4147-A177-3AD203B41FA5}">
                      <a16:colId xmlns:a16="http://schemas.microsoft.com/office/drawing/2014/main" val="20000"/>
                    </a:ext>
                  </a:extLst>
                </a:gridCol>
              </a:tblGrid>
              <a:tr h="0">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a:t>
                      </a:r>
                      <a:r>
                        <a:rPr lang="zh-CN" sz="1800" b="1" u="sng" kern="100" dirty="0">
                          <a:solidFill>
                            <a:srgbClr val="002060"/>
                          </a:solidFill>
                          <a:latin typeface="黑体" panose="02010609060101010101" pitchFamily="49" charset="-122"/>
                          <a:ea typeface="黑体" panose="02010609060101010101" pitchFamily="49" charset="-122"/>
                          <a:cs typeface="宋体"/>
                        </a:rPr>
                        <a:t>以事实为依据，以法律为准绳</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）公民在法律面前一律平等</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）实事求是，有错必纠</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8434" name="Rectangle 2"/>
          <p:cNvSpPr>
            <a:spLocks noChangeArrowheads="1"/>
          </p:cNvSpPr>
          <p:nvPr/>
        </p:nvSpPr>
        <p:spPr bwMode="auto">
          <a:xfrm>
            <a:off x="731837" y="2400761"/>
            <a:ext cx="372441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C00000"/>
                </a:solidFill>
                <a:effectLst/>
                <a:latin typeface="黑体" pitchFamily="49" charset="-122"/>
                <a:ea typeface="黑体" pitchFamily="49" charset="-122"/>
                <a:cs typeface="宋体" pitchFamily="2" charset="-122"/>
              </a:rPr>
              <a:t>4</a:t>
            </a:r>
            <a:r>
              <a:rPr lang="en-US" altLang="zh-CN" b="1" u="sng" dirty="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社会保险法律适用的基本要求</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4" name="表格 13"/>
          <p:cNvGraphicFramePr>
            <a:graphicFrameLocks noGrp="1"/>
          </p:cNvGraphicFramePr>
          <p:nvPr>
            <p:extLst>
              <p:ext uri="{D42A27DB-BD31-4B8C-83A1-F6EECF244321}">
                <p14:modId xmlns:p14="http://schemas.microsoft.com/office/powerpoint/2010/main" val="4175949923"/>
              </p:ext>
            </p:extLst>
          </p:nvPr>
        </p:nvGraphicFramePr>
        <p:xfrm>
          <a:off x="692150" y="3048195"/>
          <a:ext cx="10837863" cy="822960"/>
        </p:xfrm>
        <a:graphic>
          <a:graphicData uri="http://schemas.openxmlformats.org/drawingml/2006/table">
            <a:tbl>
              <a:tblPr/>
              <a:tblGrid>
                <a:gridCol w="10837863">
                  <a:extLst>
                    <a:ext uri="{9D8B030D-6E8A-4147-A177-3AD203B41FA5}">
                      <a16:colId xmlns:a16="http://schemas.microsoft.com/office/drawing/2014/main" val="20000"/>
                    </a:ext>
                  </a:extLst>
                </a:gridCol>
              </a:tblGrid>
              <a:tr h="0">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）合法</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）准备</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）及时</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76076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385" name="Rectangle 1"/>
          <p:cNvSpPr>
            <a:spLocks noChangeArrowheads="1"/>
          </p:cNvSpPr>
          <p:nvPr/>
        </p:nvSpPr>
        <p:spPr bwMode="auto">
          <a:xfrm>
            <a:off x="692150" y="670467"/>
            <a:ext cx="372441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C00000"/>
                </a:solidFill>
                <a:effectLst/>
                <a:latin typeface="黑体" pitchFamily="49" charset="-122"/>
                <a:ea typeface="黑体" pitchFamily="49" charset="-122"/>
                <a:cs typeface="宋体" pitchFamily="2" charset="-122"/>
              </a:rPr>
              <a:t>5</a:t>
            </a:r>
            <a:r>
              <a:rPr lang="en-US" altLang="zh-CN" b="1" u="sng" dirty="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社会保险法律适用的基本规则</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3456575701"/>
              </p:ext>
            </p:extLst>
          </p:nvPr>
        </p:nvGraphicFramePr>
        <p:xfrm>
          <a:off x="692150" y="1186391"/>
          <a:ext cx="10837863" cy="1097280"/>
        </p:xfrm>
        <a:graphic>
          <a:graphicData uri="http://schemas.openxmlformats.org/drawingml/2006/table">
            <a:tbl>
              <a:tblPr/>
              <a:tblGrid>
                <a:gridCol w="10837863">
                  <a:extLst>
                    <a:ext uri="{9D8B030D-6E8A-4147-A177-3AD203B41FA5}">
                      <a16:colId xmlns:a16="http://schemas.microsoft.com/office/drawing/2014/main" val="20000"/>
                    </a:ext>
                  </a:extLst>
                </a:gridCol>
              </a:tblGrid>
              <a:tr h="0">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）上位法的效力高于下位法</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）同位法中特别规定与一般规定不一致时，适用特别规定</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）同位法中新的规定与旧的规定不一致时，适用新的规定</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4</a:t>
                      </a:r>
                      <a:r>
                        <a:rPr lang="zh-CN" sz="1800" b="1" kern="100" dirty="0">
                          <a:solidFill>
                            <a:srgbClr val="002060"/>
                          </a:solidFill>
                          <a:latin typeface="黑体" panose="02010609060101010101" pitchFamily="49" charset="-122"/>
                          <a:ea typeface="黑体" panose="02010609060101010101" pitchFamily="49" charset="-122"/>
                          <a:cs typeface="宋体"/>
                        </a:rPr>
                        <a:t>）原则上不溯及既往</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34754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337" name="Rectangle 1"/>
          <p:cNvSpPr>
            <a:spLocks noChangeArrowheads="1"/>
          </p:cNvSpPr>
          <p:nvPr/>
        </p:nvSpPr>
        <p:spPr bwMode="auto">
          <a:xfrm>
            <a:off x="982134" y="1113909"/>
            <a:ext cx="302711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C00000"/>
                </a:solidFill>
                <a:effectLst/>
                <a:latin typeface="黑体" pitchFamily="49" charset="-122"/>
                <a:ea typeface="黑体" pitchFamily="49" charset="-122"/>
                <a:cs typeface="宋体" pitchFamily="2" charset="-122"/>
              </a:rPr>
              <a:t>6</a:t>
            </a:r>
            <a:r>
              <a:rPr lang="en-US" altLang="zh-CN" b="1" u="sng" dirty="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社会保险法的覆盖范围</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3969580863"/>
              </p:ext>
            </p:extLst>
          </p:nvPr>
        </p:nvGraphicFramePr>
        <p:xfrm>
          <a:off x="692150" y="1676400"/>
          <a:ext cx="10837863" cy="3017520"/>
        </p:xfrm>
        <a:graphic>
          <a:graphicData uri="http://schemas.openxmlformats.org/drawingml/2006/table">
            <a:tbl>
              <a:tblPr/>
              <a:tblGrid>
                <a:gridCol w="10837863">
                  <a:extLst>
                    <a:ext uri="{9D8B030D-6E8A-4147-A177-3AD203B41FA5}">
                      <a16:colId xmlns:a16="http://schemas.microsoft.com/office/drawing/2014/main" val="20000"/>
                    </a:ext>
                  </a:extLst>
                </a:gridCol>
              </a:tblGrid>
              <a:tr h="0">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）基本养老保险和基本医疗保险：覆盖了我国城乡全体居民</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）工伤保险、失业保险和生育保险制度：覆盖了所有用人单位及其职工</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）被征地农民：按照国务院规定纳入相应的社会保险制度</a:t>
                      </a:r>
                      <a:endParaRPr lang="en-US" altLang="zh-CN" sz="1800" b="1" kern="100" dirty="0">
                        <a:solidFill>
                          <a:srgbClr val="002060"/>
                        </a:solidFill>
                        <a:latin typeface="黑体" panose="02010609060101010101" pitchFamily="49" charset="-122"/>
                        <a:ea typeface="黑体" panose="02010609060101010101" pitchFamily="49" charset="-122"/>
                        <a:cs typeface="宋体"/>
                      </a:endParaRPr>
                    </a:p>
                    <a:p>
                      <a:pPr algn="just">
                        <a:spcAft>
                          <a:spcPts val="0"/>
                        </a:spcAft>
                      </a:pPr>
                      <a:r>
                        <a:rPr lang="zh-CN" altLang="en-US" sz="1800" b="1" kern="100" dirty="0">
                          <a:solidFill>
                            <a:srgbClr val="002060"/>
                          </a:solidFill>
                          <a:latin typeface="黑体" panose="02010609060101010101" pitchFamily="49" charset="-122"/>
                          <a:ea typeface="黑体" panose="02010609060101010101" pitchFamily="49" charset="-122"/>
                          <a:cs typeface="Times New Roman"/>
                        </a:rPr>
                        <a:t>（</a:t>
                      </a:r>
                      <a:r>
                        <a:rPr lang="en-US" altLang="zh-CN" sz="1800" b="1" kern="100" dirty="0">
                          <a:solidFill>
                            <a:srgbClr val="002060"/>
                          </a:solidFill>
                          <a:latin typeface="黑体" panose="02010609060101010101" pitchFamily="49" charset="-122"/>
                          <a:ea typeface="黑体" panose="02010609060101010101" pitchFamily="49" charset="-122"/>
                          <a:cs typeface="Times New Roman"/>
                        </a:rPr>
                        <a:t>4</a:t>
                      </a:r>
                      <a:r>
                        <a:rPr lang="zh-CN" altLang="en-US" sz="1800" b="1" kern="100" dirty="0">
                          <a:solidFill>
                            <a:srgbClr val="002060"/>
                          </a:solidFill>
                          <a:latin typeface="黑体" panose="02010609060101010101" pitchFamily="49" charset="-122"/>
                          <a:ea typeface="黑体" panose="02010609060101010101" pitchFamily="49" charset="-122"/>
                          <a:cs typeface="Times New Roman"/>
                        </a:rPr>
                        <a:t>）香港澳门台湾居民在内地（大陆）按照规定参加社会保险</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altLang="zh-CN" sz="1800" b="1" kern="100" dirty="0">
                          <a:solidFill>
                            <a:srgbClr val="002060"/>
                          </a:solidFill>
                          <a:latin typeface="黑体" panose="02010609060101010101" pitchFamily="49" charset="-122"/>
                          <a:ea typeface="黑体" panose="02010609060101010101" pitchFamily="49" charset="-122"/>
                          <a:cs typeface="宋体"/>
                        </a:rPr>
                        <a:t>5</a:t>
                      </a:r>
                      <a:r>
                        <a:rPr lang="zh-CN" sz="1800" b="1" kern="100" dirty="0">
                          <a:solidFill>
                            <a:srgbClr val="002060"/>
                          </a:solidFill>
                          <a:latin typeface="黑体" panose="02010609060101010101" pitchFamily="49" charset="-122"/>
                          <a:ea typeface="黑体" panose="02010609060101010101" pitchFamily="49" charset="-122"/>
                          <a:cs typeface="宋体"/>
                        </a:rPr>
                        <a:t>）在中国境内就业的外国人：也应当参照规定参加我国的社会保险</a:t>
                      </a:r>
                      <a:r>
                        <a:rPr lang="en-US" sz="1800" b="1" kern="100" dirty="0">
                          <a:solidFill>
                            <a:srgbClr val="002060"/>
                          </a:solidFill>
                          <a:latin typeface="黑体" panose="02010609060101010101" pitchFamily="49" charset="-122"/>
                          <a:ea typeface="黑体" panose="02010609060101010101" pitchFamily="49" charset="-122"/>
                          <a:cs typeface="宋体"/>
                        </a:rPr>
                        <a:t>.</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具有与我国签订社会保险缴费双边或多边协议的国家国籍的就业人员：</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●在其依法获得在我国境内就业证件</a:t>
                      </a:r>
                      <a:r>
                        <a:rPr lang="en-US" sz="1800" b="1" u="sng" kern="100" dirty="0">
                          <a:solidFill>
                            <a:srgbClr val="002060"/>
                          </a:solidFill>
                          <a:latin typeface="黑体" panose="02010609060101010101" pitchFamily="49" charset="-122"/>
                          <a:ea typeface="黑体" panose="02010609060101010101" pitchFamily="49" charset="-122"/>
                          <a:cs typeface="宋体"/>
                        </a:rPr>
                        <a:t>3</a:t>
                      </a:r>
                      <a:r>
                        <a:rPr lang="zh-CN" sz="1800" b="1" u="sng" kern="100" dirty="0">
                          <a:solidFill>
                            <a:srgbClr val="002060"/>
                          </a:solidFill>
                          <a:latin typeface="黑体" panose="02010609060101010101" pitchFamily="49" charset="-122"/>
                          <a:ea typeface="黑体" panose="02010609060101010101" pitchFamily="49" charset="-122"/>
                          <a:cs typeface="宋体"/>
                        </a:rPr>
                        <a:t>个月内提供</a:t>
                      </a:r>
                      <a:r>
                        <a:rPr lang="zh-CN" sz="1800" b="1" kern="100" dirty="0">
                          <a:solidFill>
                            <a:srgbClr val="002060"/>
                          </a:solidFill>
                          <a:latin typeface="黑体" panose="02010609060101010101" pitchFamily="49" charset="-122"/>
                          <a:ea typeface="黑体" panose="02010609060101010101" pitchFamily="49" charset="-122"/>
                          <a:cs typeface="宋体"/>
                        </a:rPr>
                        <a:t>协议国出具参保证明的，应按协议规定</a:t>
                      </a:r>
                      <a:r>
                        <a:rPr lang="zh-CN" sz="1800" b="1" u="sng" kern="100" dirty="0">
                          <a:solidFill>
                            <a:srgbClr val="002060"/>
                          </a:solidFill>
                          <a:latin typeface="黑体" panose="02010609060101010101" pitchFamily="49" charset="-122"/>
                          <a:ea typeface="黑体" panose="02010609060101010101" pitchFamily="49" charset="-122"/>
                          <a:cs typeface="宋体"/>
                        </a:rPr>
                        <a:t>免除其规定险种在规定期限内的缴费义务。</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●对于依法获得在我国境内就业证件</a:t>
                      </a:r>
                      <a:r>
                        <a:rPr lang="en-US" sz="1800" b="1" u="sng" kern="100" dirty="0">
                          <a:solidFill>
                            <a:srgbClr val="002060"/>
                          </a:solidFill>
                          <a:latin typeface="黑体" panose="02010609060101010101" pitchFamily="49" charset="-122"/>
                          <a:ea typeface="黑体" panose="02010609060101010101" pitchFamily="49" charset="-122"/>
                          <a:cs typeface="宋体"/>
                        </a:rPr>
                        <a:t>3</a:t>
                      </a:r>
                      <a:r>
                        <a:rPr lang="zh-CN" sz="1800" b="1" u="sng" kern="100" dirty="0">
                          <a:solidFill>
                            <a:srgbClr val="002060"/>
                          </a:solidFill>
                          <a:latin typeface="黑体" panose="02010609060101010101" pitchFamily="49" charset="-122"/>
                          <a:ea typeface="黑体" panose="02010609060101010101" pitchFamily="49" charset="-122"/>
                          <a:cs typeface="宋体"/>
                        </a:rPr>
                        <a:t>个月后不能提供</a:t>
                      </a:r>
                      <a:r>
                        <a:rPr lang="zh-CN" sz="1800" b="1" kern="100" dirty="0">
                          <a:solidFill>
                            <a:srgbClr val="002060"/>
                          </a:solidFill>
                          <a:latin typeface="黑体" panose="02010609060101010101" pitchFamily="49" charset="-122"/>
                          <a:ea typeface="黑体" panose="02010609060101010101" pitchFamily="49" charset="-122"/>
                          <a:cs typeface="宋体"/>
                        </a:rPr>
                        <a:t>协议国出具的参保证明的，应按规定</a:t>
                      </a:r>
                      <a:r>
                        <a:rPr lang="zh-CN" sz="1800" b="1" u="sng" kern="100" dirty="0">
                          <a:solidFill>
                            <a:srgbClr val="002060"/>
                          </a:solidFill>
                          <a:latin typeface="黑体" panose="02010609060101010101" pitchFamily="49" charset="-122"/>
                          <a:ea typeface="黑体" panose="02010609060101010101" pitchFamily="49" charset="-122"/>
                          <a:cs typeface="宋体"/>
                        </a:rPr>
                        <a:t>征收社会保险费并收取相应的滞纳金</a:t>
                      </a:r>
                      <a:r>
                        <a:rPr lang="zh-CN" sz="1800" b="1" kern="100" dirty="0">
                          <a:solidFill>
                            <a:srgbClr val="002060"/>
                          </a:solidFill>
                          <a:latin typeface="黑体" panose="02010609060101010101" pitchFamily="49" charset="-122"/>
                          <a:ea typeface="黑体" panose="02010609060101010101" pitchFamily="49" charset="-122"/>
                          <a:cs typeface="宋体"/>
                        </a:rPr>
                        <a:t>。</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●对于协议之外的险种以及协议规定险种超过规定期限的，应要求其按规定缴纳社会保险费。</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4" name="Rectangle 1"/>
          <p:cNvSpPr>
            <a:spLocks noChangeArrowheads="1"/>
          </p:cNvSpPr>
          <p:nvPr/>
        </p:nvSpPr>
        <p:spPr bwMode="auto">
          <a:xfrm>
            <a:off x="1032934" y="628134"/>
            <a:ext cx="569931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a:solidFill>
                  <a:srgbClr val="002060"/>
                </a:solidFill>
                <a:latin typeface="黑体" pitchFamily="49" charset="-122"/>
                <a:ea typeface="黑体" pitchFamily="49" charset="-122"/>
                <a:cs typeface="宋体" pitchFamily="2" charset="-122"/>
              </a:rPr>
              <a:t>第三节 </a:t>
            </a:r>
            <a:r>
              <a:rPr lang="en-US" altLang="zh-CN" b="1" u="sng" dirty="0">
                <a:solidFill>
                  <a:srgbClr val="002060"/>
                </a:solidFill>
                <a:latin typeface="黑体" pitchFamily="49" charset="-122"/>
                <a:ea typeface="黑体" pitchFamily="49" charset="-122"/>
                <a:cs typeface="宋体" pitchFamily="2" charset="-122"/>
              </a:rPr>
              <a:t>《</a:t>
            </a:r>
            <a:r>
              <a:rPr lang="zh-CN" altLang="en-US" b="1" u="sng" dirty="0">
                <a:solidFill>
                  <a:srgbClr val="002060"/>
                </a:solidFill>
                <a:latin typeface="黑体" pitchFamily="49" charset="-122"/>
                <a:ea typeface="黑体" pitchFamily="49" charset="-122"/>
                <a:cs typeface="宋体" pitchFamily="2" charset="-122"/>
              </a:rPr>
              <a:t>中华人民共和国社会保险法</a:t>
            </a:r>
            <a:r>
              <a:rPr lang="en-US" altLang="zh-CN" b="1" u="sng" dirty="0">
                <a:solidFill>
                  <a:srgbClr val="002060"/>
                </a:solidFill>
                <a:latin typeface="黑体" pitchFamily="49" charset="-122"/>
                <a:ea typeface="黑体" pitchFamily="49" charset="-122"/>
                <a:cs typeface="宋体" pitchFamily="2" charset="-122"/>
              </a:rPr>
              <a:t>》</a:t>
            </a:r>
            <a:r>
              <a:rPr lang="zh-CN" altLang="en-US" b="1" u="sng" dirty="0">
                <a:solidFill>
                  <a:srgbClr val="002060"/>
                </a:solidFill>
                <a:latin typeface="黑体" pitchFamily="49" charset="-122"/>
                <a:ea typeface="黑体" pitchFamily="49" charset="-122"/>
                <a:cs typeface="宋体" pitchFamily="2" charset="-122"/>
              </a:rPr>
              <a:t>的基本内容</a:t>
            </a:r>
            <a:endParaRPr kumimoji="0" lang="zh-CN" altLang="en-US" b="0" i="0" u="none" strike="noStrike" cap="none" normalizeH="0" baseline="0" dirty="0">
              <a:ln>
                <a:noFill/>
              </a:ln>
              <a:solidFill>
                <a:srgbClr val="002060"/>
              </a:solidFill>
              <a:effectLst/>
              <a:latin typeface="黑体" pitchFamily="49" charset="-122"/>
              <a:ea typeface="黑体" pitchFamily="49" charset="-122"/>
              <a:cs typeface="宋体" pitchFamily="2" charset="-122"/>
            </a:endParaRPr>
          </a:p>
        </p:txBody>
      </p:sp>
    </p:spTree>
    <p:extLst>
      <p:ext uri="{BB962C8B-B14F-4D97-AF65-F5344CB8AC3E}">
        <p14:creationId xmlns:p14="http://schemas.microsoft.com/office/powerpoint/2010/main" val="4267010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A9789ACF-43C8-4DC3-8A3C-538FD80EFE09}"/>
              </a:ext>
            </a:extLst>
          </p:cNvPr>
          <p:cNvSpPr/>
          <p:nvPr/>
        </p:nvSpPr>
        <p:spPr>
          <a:xfrm>
            <a:off x="2154119" y="2385629"/>
            <a:ext cx="6410409" cy="1107996"/>
          </a:xfrm>
          <a:prstGeom prst="rect">
            <a:avLst/>
          </a:prstGeom>
        </p:spPr>
        <p:txBody>
          <a:bodyPr wrap="none">
            <a:spAutoFit/>
          </a:bodyPr>
          <a:lstStyle/>
          <a:p>
            <a:pPr indent="280670" algn="just">
              <a:lnSpc>
                <a:spcPct val="150000"/>
              </a:lnSpc>
              <a:spcAft>
                <a:spcPts val="0"/>
              </a:spcAft>
            </a:pPr>
            <a:r>
              <a:rPr lang="zh-CN" altLang="en-US"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第十六章</a:t>
            </a:r>
            <a:r>
              <a:rPr lang="en-US" altLang="zh-CN"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社会保险体系</a:t>
            </a:r>
            <a:endParaRPr lang="zh-CN" altLang="zh-CN" sz="44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353329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图片包含 黑色, 小, 电话, 街道&#10;&#10;描述已自动生成">
            <a:extLst>
              <a:ext uri="{FF2B5EF4-FFF2-40B4-BE49-F238E27FC236}">
                <a16:creationId xmlns:a16="http://schemas.microsoft.com/office/drawing/2014/main" id="{613FE727-DF9B-4D3A-B09B-75CDF07365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2874" y="967714"/>
            <a:ext cx="8762260" cy="5366443"/>
          </a:xfrm>
          <a:prstGeom prst="rect">
            <a:avLst/>
          </a:prstGeom>
        </p:spPr>
      </p:pic>
    </p:spTree>
    <p:extLst>
      <p:ext uri="{BB962C8B-B14F-4D97-AF65-F5344CB8AC3E}">
        <p14:creationId xmlns:p14="http://schemas.microsoft.com/office/powerpoint/2010/main" val="2054633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C07AC232-C1E6-4F2C-8E5A-AE5FE7CDCACC}"/>
              </a:ext>
            </a:extLst>
          </p:cNvPr>
          <p:cNvSpPr/>
          <p:nvPr/>
        </p:nvSpPr>
        <p:spPr>
          <a:xfrm>
            <a:off x="958698" y="532901"/>
            <a:ext cx="2743059"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基本养老保险费的缴纳</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2AAADDE3-7560-4264-9416-403C1989DE30}"/>
              </a:ext>
            </a:extLst>
          </p:cNvPr>
          <p:cNvGraphicFramePr>
            <a:graphicFrameLocks noGrp="1"/>
          </p:cNvGraphicFramePr>
          <p:nvPr>
            <p:extLst>
              <p:ext uri="{D42A27DB-BD31-4B8C-83A1-F6EECF244321}">
                <p14:modId xmlns:p14="http://schemas.microsoft.com/office/powerpoint/2010/main" val="3087649402"/>
              </p:ext>
            </p:extLst>
          </p:nvPr>
        </p:nvGraphicFramePr>
        <p:xfrm>
          <a:off x="692150" y="911259"/>
          <a:ext cx="10837863" cy="1828800"/>
        </p:xfrm>
        <a:graphic>
          <a:graphicData uri="http://schemas.openxmlformats.org/drawingml/2006/table">
            <a:tbl>
              <a:tblPr>
                <a:tableStyleId>{5C22544A-7EE6-4342-B048-85BDC9FD1C3A}</a:tableStyleId>
              </a:tblPr>
              <a:tblGrid>
                <a:gridCol w="1528706">
                  <a:extLst>
                    <a:ext uri="{9D8B030D-6E8A-4147-A177-3AD203B41FA5}">
                      <a16:colId xmlns:a16="http://schemas.microsoft.com/office/drawing/2014/main" val="579245409"/>
                    </a:ext>
                  </a:extLst>
                </a:gridCol>
                <a:gridCol w="9309157">
                  <a:extLst>
                    <a:ext uri="{9D8B030D-6E8A-4147-A177-3AD203B41FA5}">
                      <a16:colId xmlns:a16="http://schemas.microsoft.com/office/drawing/2014/main" val="3224921569"/>
                    </a:ext>
                  </a:extLst>
                </a:gridCol>
              </a:tblGrid>
              <a:tr h="0">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缴纳规定</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just">
                        <a:lnSpc>
                          <a:spcPts val="1800"/>
                        </a:lnSpc>
                        <a:spcAft>
                          <a:spcPts val="0"/>
                        </a:spcAft>
                        <a:buFont typeface="+mj-lt"/>
                        <a:buAutoNum type="arabicPeriod"/>
                      </a:pPr>
                      <a:r>
                        <a:rPr lang="zh-CN" sz="1800" b="1" u="sng" kern="0">
                          <a:solidFill>
                            <a:srgbClr val="002060"/>
                          </a:solidFill>
                          <a:effectLst/>
                          <a:latin typeface="黑体" panose="02010609060101010101" pitchFamily="49" charset="-122"/>
                          <a:ea typeface="黑体" panose="02010609060101010101" pitchFamily="49" charset="-122"/>
                        </a:rPr>
                        <a:t>用人单位</a:t>
                      </a:r>
                      <a:r>
                        <a:rPr lang="zh-CN" sz="1800" b="1" kern="0">
                          <a:solidFill>
                            <a:srgbClr val="002060"/>
                          </a:solidFill>
                          <a:effectLst/>
                          <a:latin typeface="黑体" panose="02010609060101010101" pitchFamily="49" charset="-122"/>
                          <a:ea typeface="黑体" panose="02010609060101010101" pitchFamily="49" charset="-122"/>
                        </a:rPr>
                        <a:t>应当按照国家规定的</a:t>
                      </a:r>
                      <a:r>
                        <a:rPr lang="zh-CN" sz="1800" b="1" u="sng" kern="0">
                          <a:solidFill>
                            <a:srgbClr val="002060"/>
                          </a:solidFill>
                          <a:effectLst/>
                          <a:latin typeface="黑体" panose="02010609060101010101" pitchFamily="49" charset="-122"/>
                          <a:ea typeface="黑体" panose="02010609060101010101" pitchFamily="49" charset="-122"/>
                        </a:rPr>
                        <a:t>本单位职工工资总额的比例缴纳基本养老保险费，计入</a:t>
                      </a:r>
                      <a:r>
                        <a:rPr lang="zh-CN" sz="1800" b="1" kern="0">
                          <a:solidFill>
                            <a:srgbClr val="002060"/>
                          </a:solidFill>
                          <a:effectLst/>
                          <a:latin typeface="黑体" panose="02010609060101010101" pitchFamily="49" charset="-122"/>
                          <a:ea typeface="黑体" panose="02010609060101010101" pitchFamily="49" charset="-122"/>
                        </a:rPr>
                        <a:t>基本养老保险</a:t>
                      </a:r>
                      <a:r>
                        <a:rPr lang="zh-CN" sz="1800" b="1" u="sng" kern="0">
                          <a:solidFill>
                            <a:srgbClr val="002060"/>
                          </a:solidFill>
                          <a:effectLst/>
                          <a:latin typeface="黑体" panose="02010609060101010101" pitchFamily="49" charset="-122"/>
                          <a:ea typeface="黑体" panose="02010609060101010101" pitchFamily="49" charset="-122"/>
                        </a:rPr>
                        <a:t>统筹基金</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marL="342900" lvl="0" indent="-342900" algn="just">
                        <a:lnSpc>
                          <a:spcPts val="1800"/>
                        </a:lnSpc>
                        <a:spcAft>
                          <a:spcPts val="0"/>
                        </a:spcAft>
                        <a:buFont typeface="+mj-lt"/>
                        <a:buAutoNum type="arabicPeriod"/>
                      </a:pPr>
                      <a:r>
                        <a:rPr lang="zh-CN" sz="1800" b="1" u="sng" kern="0">
                          <a:solidFill>
                            <a:srgbClr val="002060"/>
                          </a:solidFill>
                          <a:effectLst/>
                          <a:latin typeface="黑体" panose="02010609060101010101" pitchFamily="49" charset="-122"/>
                          <a:ea typeface="黑体" panose="02010609060101010101" pitchFamily="49" charset="-122"/>
                        </a:rPr>
                        <a:t>职工</a:t>
                      </a:r>
                      <a:r>
                        <a:rPr lang="zh-CN" sz="1800" b="1" kern="0">
                          <a:solidFill>
                            <a:srgbClr val="002060"/>
                          </a:solidFill>
                          <a:effectLst/>
                          <a:latin typeface="黑体" panose="02010609060101010101" pitchFamily="49" charset="-122"/>
                          <a:ea typeface="黑体" panose="02010609060101010101" pitchFamily="49" charset="-122"/>
                        </a:rPr>
                        <a:t>按照国家规定的</a:t>
                      </a:r>
                      <a:r>
                        <a:rPr lang="zh-CN" sz="1800" b="1" u="sng" kern="0">
                          <a:solidFill>
                            <a:srgbClr val="002060"/>
                          </a:solidFill>
                          <a:effectLst/>
                          <a:latin typeface="黑体" panose="02010609060101010101" pitchFamily="49" charset="-122"/>
                          <a:ea typeface="黑体" panose="02010609060101010101" pitchFamily="49" charset="-122"/>
                        </a:rPr>
                        <a:t>本人工资的一定比例缴纳</a:t>
                      </a:r>
                      <a:r>
                        <a:rPr lang="zh-CN" sz="1800" b="1" kern="0">
                          <a:solidFill>
                            <a:srgbClr val="002060"/>
                          </a:solidFill>
                          <a:effectLst/>
                          <a:latin typeface="黑体" panose="02010609060101010101" pitchFamily="49" charset="-122"/>
                          <a:ea typeface="黑体" panose="02010609060101010101" pitchFamily="49" charset="-122"/>
                        </a:rPr>
                        <a:t>基本养老保险费，计入</a:t>
                      </a:r>
                      <a:r>
                        <a:rPr lang="zh-CN" sz="1800" b="1" u="sng" kern="0">
                          <a:solidFill>
                            <a:srgbClr val="002060"/>
                          </a:solidFill>
                          <a:effectLst/>
                          <a:latin typeface="黑体" panose="02010609060101010101" pitchFamily="49" charset="-122"/>
                          <a:ea typeface="黑体" panose="02010609060101010101" pitchFamily="49" charset="-122"/>
                        </a:rPr>
                        <a:t>个人账户。</a:t>
                      </a:r>
                      <a:endParaRPr lang="zh-CN" sz="1800" b="1" kern="100">
                        <a:solidFill>
                          <a:srgbClr val="002060"/>
                        </a:solidFill>
                        <a:effectLst/>
                        <a:latin typeface="黑体" panose="02010609060101010101" pitchFamily="49" charset="-122"/>
                        <a:ea typeface="黑体" panose="02010609060101010101" pitchFamily="49" charset="-122"/>
                      </a:endParaRPr>
                    </a:p>
                    <a:p>
                      <a:pPr marL="342900" lvl="0" indent="-342900" algn="just">
                        <a:lnSpc>
                          <a:spcPts val="1800"/>
                        </a:lnSpc>
                        <a:spcAft>
                          <a:spcPts val="0"/>
                        </a:spcAft>
                        <a:buFont typeface="+mj-lt"/>
                        <a:buAutoNum type="arabicPeriod"/>
                      </a:pPr>
                      <a:r>
                        <a:rPr lang="zh-CN" sz="1800" b="1" u="sng" kern="0">
                          <a:solidFill>
                            <a:srgbClr val="002060"/>
                          </a:solidFill>
                          <a:effectLst/>
                          <a:latin typeface="黑体" panose="02010609060101010101" pitchFamily="49" charset="-122"/>
                          <a:ea typeface="黑体" panose="02010609060101010101" pitchFamily="49" charset="-122"/>
                        </a:rPr>
                        <a:t>无雇工的个体工商户</a:t>
                      </a:r>
                      <a:r>
                        <a:rPr lang="zh-CN" sz="1800" b="1" kern="0">
                          <a:solidFill>
                            <a:srgbClr val="002060"/>
                          </a:solidFill>
                          <a:effectLst/>
                          <a:latin typeface="黑体" panose="02010609060101010101" pitchFamily="49" charset="-122"/>
                          <a:ea typeface="黑体" panose="02010609060101010101" pitchFamily="49" charset="-122"/>
                        </a:rPr>
                        <a:t>、未在用人单位参加基本养老保险的</a:t>
                      </a:r>
                      <a:r>
                        <a:rPr lang="zh-CN" sz="1800" b="1" u="sng" kern="0">
                          <a:solidFill>
                            <a:srgbClr val="002060"/>
                          </a:solidFill>
                          <a:effectLst/>
                          <a:latin typeface="黑体" panose="02010609060101010101" pitchFamily="49" charset="-122"/>
                          <a:ea typeface="黑体" panose="02010609060101010101" pitchFamily="49" charset="-122"/>
                        </a:rPr>
                        <a:t>非全日制从业人员</a:t>
                      </a:r>
                      <a:r>
                        <a:rPr lang="zh-CN" sz="1800" b="1" kern="0">
                          <a:solidFill>
                            <a:srgbClr val="002060"/>
                          </a:solidFill>
                          <a:effectLst/>
                          <a:latin typeface="黑体" panose="02010609060101010101" pitchFamily="49" charset="-122"/>
                          <a:ea typeface="黑体" panose="02010609060101010101" pitchFamily="49" charset="-122"/>
                        </a:rPr>
                        <a:t>以及其他</a:t>
                      </a:r>
                      <a:r>
                        <a:rPr lang="zh-CN" sz="1800" b="1" u="sng" kern="0">
                          <a:solidFill>
                            <a:srgbClr val="002060"/>
                          </a:solidFill>
                          <a:effectLst/>
                          <a:latin typeface="黑体" panose="02010609060101010101" pitchFamily="49" charset="-122"/>
                          <a:ea typeface="黑体" panose="02010609060101010101" pitchFamily="49" charset="-122"/>
                        </a:rPr>
                        <a:t>灵活就业人员</a:t>
                      </a:r>
                      <a:r>
                        <a:rPr lang="zh-CN" sz="1800" b="1" kern="0">
                          <a:solidFill>
                            <a:srgbClr val="002060"/>
                          </a:solidFill>
                          <a:effectLst/>
                          <a:latin typeface="黑体" panose="02010609060101010101" pitchFamily="49" charset="-122"/>
                          <a:ea typeface="黑体" panose="02010609060101010101" pitchFamily="49" charset="-122"/>
                        </a:rPr>
                        <a:t>基本养老保险的，应当按照国家规定</a:t>
                      </a:r>
                      <a:r>
                        <a:rPr lang="zh-CN" sz="1800" b="1" u="sng" kern="0">
                          <a:solidFill>
                            <a:srgbClr val="002060"/>
                          </a:solidFill>
                          <a:effectLst/>
                          <a:latin typeface="黑体" panose="02010609060101010101" pitchFamily="49" charset="-122"/>
                          <a:ea typeface="黑体" panose="02010609060101010101" pitchFamily="49" charset="-122"/>
                        </a:rPr>
                        <a:t>缴纳基本养老保险费，分别计入基本养老保险统筹基金和个人账户。</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70721758"/>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视同缴费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国有企业、事业单位职工参加基本养老保险前，视同缴费年限期间应当缴纳的基本养老保险费由政府承担</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92840025"/>
                  </a:ext>
                </a:extLst>
              </a:tr>
            </a:tbl>
          </a:graphicData>
        </a:graphic>
      </p:graphicFrame>
      <p:sp>
        <p:nvSpPr>
          <p:cNvPr id="8" name="矩形 7">
            <a:extLst>
              <a:ext uri="{FF2B5EF4-FFF2-40B4-BE49-F238E27FC236}">
                <a16:creationId xmlns:a16="http://schemas.microsoft.com/office/drawing/2014/main" id="{E81ECACF-FCF8-4680-AC27-8A7691B66C91}"/>
              </a:ext>
            </a:extLst>
          </p:cNvPr>
          <p:cNvSpPr/>
          <p:nvPr/>
        </p:nvSpPr>
        <p:spPr>
          <a:xfrm>
            <a:off x="1040765" y="2965860"/>
            <a:ext cx="4081567"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2.</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劳动者退休条件及基本养老保险待遇</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C83CCB83-2F38-4756-AF38-7B2BA52240AF}"/>
              </a:ext>
            </a:extLst>
          </p:cNvPr>
          <p:cNvGraphicFramePr>
            <a:graphicFrameLocks noGrp="1"/>
          </p:cNvGraphicFramePr>
          <p:nvPr>
            <p:extLst>
              <p:ext uri="{D42A27DB-BD31-4B8C-83A1-F6EECF244321}">
                <p14:modId xmlns:p14="http://schemas.microsoft.com/office/powerpoint/2010/main" val="2086316529"/>
              </p:ext>
            </p:extLst>
          </p:nvPr>
        </p:nvGraphicFramePr>
        <p:xfrm>
          <a:off x="692151" y="3339945"/>
          <a:ext cx="10837862" cy="3063240"/>
        </p:xfrm>
        <a:graphic>
          <a:graphicData uri="http://schemas.openxmlformats.org/drawingml/2006/table">
            <a:tbl>
              <a:tblPr>
                <a:tableStyleId>{5C22544A-7EE6-4342-B048-85BDC9FD1C3A}</a:tableStyleId>
              </a:tblPr>
              <a:tblGrid>
                <a:gridCol w="2019851">
                  <a:extLst>
                    <a:ext uri="{9D8B030D-6E8A-4147-A177-3AD203B41FA5}">
                      <a16:colId xmlns:a16="http://schemas.microsoft.com/office/drawing/2014/main" val="646489024"/>
                    </a:ext>
                  </a:extLst>
                </a:gridCol>
                <a:gridCol w="8818011">
                  <a:extLst>
                    <a:ext uri="{9D8B030D-6E8A-4147-A177-3AD203B41FA5}">
                      <a16:colId xmlns:a16="http://schemas.microsoft.com/office/drawing/2014/main" val="4650322"/>
                    </a:ext>
                  </a:extLst>
                </a:gridCol>
              </a:tblGrid>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享受待遇条件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享受按月领取基本养老金待遇必须具备两个条件：</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．达到法定退休年龄</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．累计缴纳基本养老保险费满</a:t>
                      </a:r>
                      <a:r>
                        <a:rPr lang="en-US" sz="1800" b="1" kern="0">
                          <a:solidFill>
                            <a:srgbClr val="002060"/>
                          </a:solidFill>
                          <a:effectLst/>
                          <a:latin typeface="黑体" panose="02010609060101010101" pitchFamily="49" charset="-122"/>
                          <a:ea typeface="黑体" panose="02010609060101010101" pitchFamily="49" charset="-122"/>
                        </a:rPr>
                        <a:t>15</a:t>
                      </a:r>
                      <a:r>
                        <a:rPr lang="zh-CN" sz="1800" b="1" kern="0">
                          <a:solidFill>
                            <a:srgbClr val="002060"/>
                          </a:solidFill>
                          <a:effectLst/>
                          <a:latin typeface="黑体" panose="02010609060101010101" pitchFamily="49" charset="-122"/>
                          <a:ea typeface="黑体" panose="02010609060101010101" pitchFamily="49" charset="-122"/>
                        </a:rPr>
                        <a:t>年。</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571157011"/>
                  </a:ext>
                </a:extLst>
              </a:tr>
              <a:tr h="0">
                <a:tc>
                  <a:txBody>
                    <a:bodyPr/>
                    <a:lstStyle/>
                    <a:p>
                      <a:pPr algn="l">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缴费不足</a:t>
                      </a:r>
                      <a:r>
                        <a:rPr lang="en-US" sz="1800" b="1" kern="0">
                          <a:solidFill>
                            <a:srgbClr val="002060"/>
                          </a:solidFill>
                          <a:effectLst/>
                          <a:latin typeface="黑体" panose="02010609060101010101" pitchFamily="49" charset="-122"/>
                          <a:ea typeface="黑体" panose="02010609060101010101" pitchFamily="49" charset="-122"/>
                        </a:rPr>
                        <a:t>15</a:t>
                      </a:r>
                      <a:r>
                        <a:rPr lang="zh-CN" sz="1800" b="1" kern="0">
                          <a:solidFill>
                            <a:srgbClr val="002060"/>
                          </a:solidFill>
                          <a:effectLst/>
                          <a:latin typeface="黑体" panose="02010609060101010101" pitchFamily="49" charset="-122"/>
                          <a:ea typeface="黑体" panose="02010609060101010101" pitchFamily="49" charset="-122"/>
                        </a:rPr>
                        <a:t>年的处理</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参加基本养老保险的个人，达到法定退休年龄时累计缴费</a:t>
                      </a:r>
                      <a:r>
                        <a:rPr lang="zh-CN" sz="1800" b="1" u="sng" kern="100" dirty="0">
                          <a:solidFill>
                            <a:srgbClr val="002060"/>
                          </a:solidFill>
                          <a:effectLst/>
                          <a:latin typeface="黑体" panose="02010609060101010101" pitchFamily="49" charset="-122"/>
                          <a:ea typeface="黑体" panose="02010609060101010101" pitchFamily="49" charset="-122"/>
                        </a:rPr>
                        <a:t>不足</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年的，可以缴费至满</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a:t>
                      </a:r>
                      <a:r>
                        <a:rPr lang="zh-CN" sz="1800" b="1" kern="100" dirty="0">
                          <a:solidFill>
                            <a:srgbClr val="002060"/>
                          </a:solidFill>
                          <a:effectLst/>
                          <a:latin typeface="黑体" panose="02010609060101010101" pitchFamily="49" charset="-122"/>
                          <a:ea typeface="黑体" panose="02010609060101010101" pitchFamily="49" charset="-122"/>
                        </a:rPr>
                        <a:t>按月领取基本养老金；也可以转入新型农村社会养老保险或者城镇居民社会保险，按照国务院规定享受相应的养老保险待遇。</a:t>
                      </a:r>
                      <a:r>
                        <a:rPr lang="zh-CN" sz="1800" b="1" u="sng" kern="100" dirty="0">
                          <a:solidFill>
                            <a:srgbClr val="002060"/>
                          </a:solidFill>
                          <a:effectLst/>
                          <a:latin typeface="黑体" panose="02010609060101010101" pitchFamily="49" charset="-122"/>
                          <a:ea typeface="黑体" panose="02010609060101010101" pitchFamily="49" charset="-122"/>
                        </a:rPr>
                        <a:t>《社会保险法》</a:t>
                      </a:r>
                      <a:r>
                        <a:rPr lang="zh-CN" sz="1800" b="1" u="dbl" kern="100" dirty="0">
                          <a:solidFill>
                            <a:srgbClr val="002060"/>
                          </a:solidFill>
                          <a:effectLst/>
                          <a:latin typeface="黑体" panose="02010609060101010101" pitchFamily="49" charset="-122"/>
                          <a:ea typeface="黑体" panose="02010609060101010101" pitchFamily="49" charset="-122"/>
                        </a:rPr>
                        <a:t>实施前</a:t>
                      </a:r>
                      <a:r>
                        <a:rPr lang="zh-CN" sz="1800" b="1" u="sng" kern="100" dirty="0">
                          <a:solidFill>
                            <a:srgbClr val="002060"/>
                          </a:solidFill>
                          <a:effectLst/>
                          <a:latin typeface="黑体" panose="02010609060101010101" pitchFamily="49" charset="-122"/>
                          <a:ea typeface="黑体" panose="02010609060101010101" pitchFamily="49" charset="-122"/>
                        </a:rPr>
                        <a:t>参保、延长缴费</a:t>
                      </a:r>
                      <a:r>
                        <a:rPr lang="en-US" sz="1800" b="1" u="sng" kern="100" dirty="0">
                          <a:solidFill>
                            <a:srgbClr val="002060"/>
                          </a:solidFill>
                          <a:effectLst/>
                          <a:latin typeface="黑体" panose="02010609060101010101" pitchFamily="49" charset="-122"/>
                          <a:ea typeface="黑体" panose="02010609060101010101" pitchFamily="49" charset="-122"/>
                        </a:rPr>
                        <a:t>5</a:t>
                      </a:r>
                      <a:r>
                        <a:rPr lang="zh-CN" sz="1800" b="1" u="sng" kern="100" dirty="0">
                          <a:solidFill>
                            <a:srgbClr val="002060"/>
                          </a:solidFill>
                          <a:effectLst/>
                          <a:latin typeface="黑体" panose="02010609060101010101" pitchFamily="49" charset="-122"/>
                          <a:ea typeface="黑体" panose="02010609060101010101" pitchFamily="49" charset="-122"/>
                        </a:rPr>
                        <a:t>年仍不足</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年的可以一次性缴费至满</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参加职工基本养老保险的个人达到法定退休年龄后，</a:t>
                      </a:r>
                      <a:r>
                        <a:rPr lang="zh-CN" sz="1800" b="1" u="sng" kern="100" dirty="0">
                          <a:solidFill>
                            <a:srgbClr val="002060"/>
                          </a:solidFill>
                          <a:effectLst/>
                          <a:latin typeface="黑体" panose="02010609060101010101" pitchFamily="49" charset="-122"/>
                          <a:ea typeface="黑体" panose="02010609060101010101" pitchFamily="49" charset="-122"/>
                        </a:rPr>
                        <a:t>累计缴费不足</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年（含延长缴费），且未转入</a:t>
                      </a:r>
                      <a:r>
                        <a:rPr lang="zh-CN" sz="1800" b="1" kern="100" dirty="0">
                          <a:solidFill>
                            <a:srgbClr val="002060"/>
                          </a:solidFill>
                          <a:effectLst/>
                          <a:latin typeface="黑体" panose="02010609060101010101" pitchFamily="49" charset="-122"/>
                          <a:ea typeface="黑体" panose="02010609060101010101" pitchFamily="49" charset="-122"/>
                        </a:rPr>
                        <a:t>新型农村社会养老保险或者城镇居民社会保险，个人可以</a:t>
                      </a:r>
                      <a:r>
                        <a:rPr lang="zh-CN" sz="1800" b="1" u="sng" kern="100" dirty="0">
                          <a:solidFill>
                            <a:srgbClr val="002060"/>
                          </a:solidFill>
                          <a:effectLst/>
                          <a:latin typeface="黑体" panose="02010609060101010101" pitchFamily="49" charset="-122"/>
                          <a:ea typeface="黑体" panose="02010609060101010101" pitchFamily="49" charset="-122"/>
                        </a:rPr>
                        <a:t>书面申请终止职工基本养老保险关系。</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参加职工基本养老保险的个人</a:t>
                      </a:r>
                      <a:r>
                        <a:rPr lang="zh-CN" sz="1800" b="1" u="sng" kern="100" dirty="0">
                          <a:solidFill>
                            <a:srgbClr val="002060"/>
                          </a:solidFill>
                          <a:effectLst/>
                          <a:latin typeface="黑体" panose="02010609060101010101" pitchFamily="49" charset="-122"/>
                          <a:ea typeface="黑体" panose="02010609060101010101" pitchFamily="49" charset="-122"/>
                        </a:rPr>
                        <a:t>跨省流动就业，达到法定退休年龄时累计不足</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年的，确定继续缴费地后，可按照规定延长缴费</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0366612"/>
                  </a:ext>
                </a:extLst>
              </a:tr>
            </a:tbl>
          </a:graphicData>
        </a:graphic>
      </p:graphicFrame>
    </p:spTree>
    <p:extLst>
      <p:ext uri="{BB962C8B-B14F-4D97-AF65-F5344CB8AC3E}">
        <p14:creationId xmlns:p14="http://schemas.microsoft.com/office/powerpoint/2010/main" val="4272266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图片包含 黑色, 小, 电话, 桌子&#10;&#10;描述已自动生成">
            <a:extLst>
              <a:ext uri="{FF2B5EF4-FFF2-40B4-BE49-F238E27FC236}">
                <a16:creationId xmlns:a16="http://schemas.microsoft.com/office/drawing/2014/main" id="{54F3ABB7-8792-41A7-92D7-684A0D75A4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13" y="603682"/>
            <a:ext cx="10701993" cy="5730473"/>
          </a:xfrm>
          <a:prstGeom prst="rect">
            <a:avLst/>
          </a:prstGeom>
        </p:spPr>
      </p:pic>
    </p:spTree>
    <p:extLst>
      <p:ext uri="{BB962C8B-B14F-4D97-AF65-F5344CB8AC3E}">
        <p14:creationId xmlns:p14="http://schemas.microsoft.com/office/powerpoint/2010/main" val="3555374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7F330FDD-C512-41C5-BF2D-D9B6893050D0}"/>
              </a:ext>
            </a:extLst>
          </p:cNvPr>
          <p:cNvSpPr/>
          <p:nvPr/>
        </p:nvSpPr>
        <p:spPr>
          <a:xfrm>
            <a:off x="954641" y="560867"/>
            <a:ext cx="7723845" cy="369332"/>
          </a:xfrm>
          <a:prstGeom prst="rect">
            <a:avLst/>
          </a:prstGeom>
        </p:spPr>
        <p:txBody>
          <a:bodyPr wrap="squar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3.</a:t>
            </a:r>
            <a:r>
              <a:rPr lang="zh-CN"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基本养老保险金调整机制和基本养老保险关系转移接续</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EAE35763-4BDC-435D-A434-125E1EC78FCD}"/>
              </a:ext>
            </a:extLst>
          </p:cNvPr>
          <p:cNvGraphicFramePr>
            <a:graphicFrameLocks noGrp="1"/>
          </p:cNvGraphicFramePr>
          <p:nvPr>
            <p:extLst>
              <p:ext uri="{D42A27DB-BD31-4B8C-83A1-F6EECF244321}">
                <p14:modId xmlns:p14="http://schemas.microsoft.com/office/powerpoint/2010/main" val="671264764"/>
              </p:ext>
            </p:extLst>
          </p:nvPr>
        </p:nvGraphicFramePr>
        <p:xfrm>
          <a:off x="692151" y="967191"/>
          <a:ext cx="10837862" cy="2743200"/>
        </p:xfrm>
        <a:graphic>
          <a:graphicData uri="http://schemas.openxmlformats.org/drawingml/2006/table">
            <a:tbl>
              <a:tblPr>
                <a:tableStyleId>{5C22544A-7EE6-4342-B048-85BDC9FD1C3A}</a:tableStyleId>
              </a:tblPr>
              <a:tblGrid>
                <a:gridCol w="2104013">
                  <a:extLst>
                    <a:ext uri="{9D8B030D-6E8A-4147-A177-3AD203B41FA5}">
                      <a16:colId xmlns:a16="http://schemas.microsoft.com/office/drawing/2014/main" val="2547458247"/>
                    </a:ext>
                  </a:extLst>
                </a:gridCol>
                <a:gridCol w="8733849">
                  <a:extLst>
                    <a:ext uri="{9D8B030D-6E8A-4147-A177-3AD203B41FA5}">
                      <a16:colId xmlns:a16="http://schemas.microsoft.com/office/drawing/2014/main" val="1836726795"/>
                    </a:ext>
                  </a:extLst>
                </a:gridCol>
              </a:tblGrid>
              <a:tr h="448945">
                <a:tc>
                  <a:txBody>
                    <a:bodyPr/>
                    <a:lstStyle/>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基本养老保险金的调整机制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just">
                        <a:lnSpc>
                          <a:spcPts val="1800"/>
                        </a:lnSpc>
                        <a:spcAft>
                          <a:spcPts val="0"/>
                        </a:spcAft>
                        <a:buFont typeface="+mj-lt"/>
                        <a:buAutoNum type="arabicPeriod"/>
                      </a:pPr>
                      <a:r>
                        <a:rPr lang="zh-CN" sz="1800" b="1" kern="0">
                          <a:solidFill>
                            <a:srgbClr val="002060"/>
                          </a:solidFill>
                          <a:effectLst/>
                          <a:latin typeface="黑体" panose="02010609060101010101" pitchFamily="49" charset="-122"/>
                          <a:ea typeface="黑体" panose="02010609060101010101" pitchFamily="49" charset="-122"/>
                        </a:rPr>
                        <a:t>调整范围</a:t>
                      </a:r>
                      <a:r>
                        <a:rPr lang="en-US" sz="1800" b="1" kern="0">
                          <a:solidFill>
                            <a:srgbClr val="002060"/>
                          </a:solidFill>
                          <a:effectLst/>
                          <a:latin typeface="黑体" panose="02010609060101010101" pitchFamily="49" charset="-122"/>
                          <a:ea typeface="黑体" panose="02010609060101010101" pitchFamily="49" charset="-122"/>
                        </a:rPr>
                        <a:t>:</a:t>
                      </a:r>
                      <a:r>
                        <a:rPr lang="zh-CN" sz="1800" b="1" kern="0">
                          <a:solidFill>
                            <a:srgbClr val="002060"/>
                          </a:solidFill>
                          <a:effectLst/>
                          <a:latin typeface="黑体" panose="02010609060101010101" pitchFamily="49" charset="-122"/>
                          <a:ea typeface="黑体" panose="02010609060101010101" pitchFamily="49" charset="-122"/>
                        </a:rPr>
                        <a:t>截止至上年度末已离退休人员。</a:t>
                      </a:r>
                      <a:endParaRPr lang="zh-CN" sz="1800" b="1" kern="100">
                        <a:solidFill>
                          <a:srgbClr val="002060"/>
                        </a:solidFill>
                        <a:effectLst/>
                        <a:latin typeface="黑体" panose="02010609060101010101" pitchFamily="49" charset="-122"/>
                        <a:ea typeface="黑体" panose="02010609060101010101" pitchFamily="49" charset="-122"/>
                      </a:endParaRPr>
                    </a:p>
                    <a:p>
                      <a:pPr marL="342900" lvl="0" indent="-342900" algn="just">
                        <a:lnSpc>
                          <a:spcPts val="1800"/>
                        </a:lnSpc>
                        <a:spcAft>
                          <a:spcPts val="0"/>
                        </a:spcAft>
                        <a:buFont typeface="+mj-lt"/>
                        <a:buAutoNum type="arabicPeriod"/>
                      </a:pPr>
                      <a:r>
                        <a:rPr lang="zh-CN" sz="1800" b="1" kern="0">
                          <a:solidFill>
                            <a:srgbClr val="002060"/>
                          </a:solidFill>
                          <a:effectLst/>
                          <a:latin typeface="黑体" panose="02010609060101010101" pitchFamily="49" charset="-122"/>
                          <a:ea typeface="黑体" panose="02010609060101010101" pitchFamily="49" charset="-122"/>
                        </a:rPr>
                        <a:t>调整幅度：一般为当地职工上年度平均工资增长率的</a:t>
                      </a:r>
                      <a:r>
                        <a:rPr lang="en-US" sz="1800" b="1" kern="0">
                          <a:solidFill>
                            <a:srgbClr val="002060"/>
                          </a:solidFill>
                          <a:effectLst/>
                          <a:latin typeface="黑体" panose="02010609060101010101" pitchFamily="49" charset="-122"/>
                          <a:ea typeface="黑体" panose="02010609060101010101" pitchFamily="49" charset="-122"/>
                        </a:rPr>
                        <a:t>40</a:t>
                      </a:r>
                      <a:r>
                        <a:rPr lang="zh-CN" sz="1800" b="1" kern="0">
                          <a:solidFill>
                            <a:srgbClr val="002060"/>
                          </a:solidFill>
                          <a:effectLst/>
                          <a:latin typeface="黑体" panose="02010609060101010101" pitchFamily="49" charset="-122"/>
                          <a:ea typeface="黑体" panose="02010609060101010101" pitchFamily="49" charset="-122"/>
                        </a:rPr>
                        <a:t>％一</a:t>
                      </a:r>
                      <a:r>
                        <a:rPr lang="en-US" sz="1800" b="1" kern="0">
                          <a:solidFill>
                            <a:srgbClr val="002060"/>
                          </a:solidFill>
                          <a:effectLst/>
                          <a:latin typeface="黑体" panose="02010609060101010101" pitchFamily="49" charset="-122"/>
                          <a:ea typeface="黑体" panose="02010609060101010101" pitchFamily="49" charset="-122"/>
                        </a:rPr>
                        <a:t>60</a:t>
                      </a:r>
                      <a:r>
                        <a:rPr lang="zh-CN" sz="1800" b="1" kern="0">
                          <a:solidFill>
                            <a:srgbClr val="002060"/>
                          </a:solidFill>
                          <a:effectLst/>
                          <a:latin typeface="黑体" panose="02010609060101010101" pitchFamily="49" charset="-122"/>
                          <a:ea typeface="黑体" panose="02010609060101010101" pitchFamily="49" charset="-122"/>
                        </a:rPr>
                        <a:t>％，并向退休时间早、待遇水平低的群体倾斜。</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50586144"/>
                  </a:ext>
                </a:extLst>
              </a:tr>
              <a:tr h="0">
                <a:tc>
                  <a:txBody>
                    <a:bodyPr/>
                    <a:lstStyle/>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基本养老保险关系转移接续</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《社会保险法》规定，个人跨统筹地区就业的，其基本养老保险关系</a:t>
                      </a:r>
                      <a:r>
                        <a:rPr lang="zh-CN" sz="1800" b="1" u="sng" kern="0" dirty="0">
                          <a:solidFill>
                            <a:srgbClr val="002060"/>
                          </a:solidFill>
                          <a:effectLst/>
                          <a:latin typeface="黑体" panose="02010609060101010101" pitchFamily="49" charset="-122"/>
                          <a:ea typeface="黑体" panose="02010609060101010101" pitchFamily="49" charset="-122"/>
                        </a:rPr>
                        <a:t>随本人转移，缴费年限累计计算。</a:t>
                      </a:r>
                      <a:endParaRPr lang="en-US" altLang="zh-CN" sz="1800" b="1" u="sng" kern="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altLang="zh-CN" sz="1800" b="1" u="sng"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u="sng"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参保人员返回户籍所在地就业参保的，户籍所在地的相关社会保险经办机构应为其办理转移接续手续</a:t>
                      </a:r>
                      <a:endParaRPr lang="en-US" altLang="zh-CN" sz="1800" b="1" u="sng"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ts val="1800"/>
                        </a:lnSpc>
                        <a:spcAft>
                          <a:spcPts val="0"/>
                        </a:spcAft>
                      </a:pPr>
                      <a:r>
                        <a:rPr lang="en-US" altLang="zh-CN" sz="1800" b="1" u="sng"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u="sng"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参保人员未返回户籍所在地就业参保的，由新参保地的社会保险经办机构为其及时办理转移接续手续</a:t>
                      </a:r>
                      <a:endParaRPr lang="en-US" altLang="zh-CN" sz="1800" b="1" u="sng"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ts val="1800"/>
                        </a:lnSpc>
                        <a:spcAft>
                          <a:spcPts val="0"/>
                        </a:spcAft>
                      </a:pPr>
                      <a:r>
                        <a:rPr lang="en-US" altLang="zh-CN" sz="1800" b="1" u="sng"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u="sng"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参保人员经县级以上党委组织部门、人力资源社会保障行政部门批准调动，且与调入单位建立劳动关系并缴纳基本养老保险费的，不受以上年龄规定限制，应在调入地及时办理基本养老保险关系转移接续手续</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29981679"/>
                  </a:ext>
                </a:extLst>
              </a:tr>
            </a:tbl>
          </a:graphicData>
        </a:graphic>
      </p:graphicFrame>
    </p:spTree>
    <p:extLst>
      <p:ext uri="{BB962C8B-B14F-4D97-AF65-F5344CB8AC3E}">
        <p14:creationId xmlns:p14="http://schemas.microsoft.com/office/powerpoint/2010/main" val="390114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F194BB43-3982-48FF-A667-FB654670AB91}"/>
              </a:ext>
            </a:extLst>
          </p:cNvPr>
          <p:cNvSpPr/>
          <p:nvPr/>
        </p:nvSpPr>
        <p:spPr>
          <a:xfrm>
            <a:off x="958698" y="637813"/>
            <a:ext cx="1813317" cy="323165"/>
          </a:xfrm>
          <a:prstGeom prst="rect">
            <a:avLst/>
          </a:prstGeom>
        </p:spPr>
        <p:txBody>
          <a:bodyPr wrap="none">
            <a:spAutoFit/>
          </a:bodyPr>
          <a:lstStyle/>
          <a:p>
            <a:pPr>
              <a:lnSpc>
                <a:spcPts val="1800"/>
              </a:lnSpc>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4.</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基本医疗保险</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2BD20BE6-5954-4F03-8391-6E905606832B}"/>
              </a:ext>
            </a:extLst>
          </p:cNvPr>
          <p:cNvGraphicFramePr>
            <a:graphicFrameLocks noGrp="1"/>
          </p:cNvGraphicFramePr>
          <p:nvPr>
            <p:extLst>
              <p:ext uri="{D42A27DB-BD31-4B8C-83A1-F6EECF244321}">
                <p14:modId xmlns:p14="http://schemas.microsoft.com/office/powerpoint/2010/main" val="3257004450"/>
              </p:ext>
            </p:extLst>
          </p:nvPr>
        </p:nvGraphicFramePr>
        <p:xfrm>
          <a:off x="692150" y="960978"/>
          <a:ext cx="10837863" cy="3124200"/>
        </p:xfrm>
        <a:graphic>
          <a:graphicData uri="http://schemas.openxmlformats.org/drawingml/2006/table">
            <a:tbl>
              <a:tblPr>
                <a:tableStyleId>{5C22544A-7EE6-4342-B048-85BDC9FD1C3A}</a:tableStyleId>
              </a:tblPr>
              <a:tblGrid>
                <a:gridCol w="1695841">
                  <a:extLst>
                    <a:ext uri="{9D8B030D-6E8A-4147-A177-3AD203B41FA5}">
                      <a16:colId xmlns:a16="http://schemas.microsoft.com/office/drawing/2014/main" val="2140551724"/>
                    </a:ext>
                  </a:extLst>
                </a:gridCol>
                <a:gridCol w="9142022">
                  <a:extLst>
                    <a:ext uri="{9D8B030D-6E8A-4147-A177-3AD203B41FA5}">
                      <a16:colId xmlns:a16="http://schemas.microsoft.com/office/drawing/2014/main" val="2247719560"/>
                    </a:ext>
                  </a:extLst>
                </a:gridCol>
              </a:tblGrid>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覆盖范围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包括城镇所有的用人单位及其职工和退休人员，是目前社会保险中</a:t>
                      </a:r>
                      <a:r>
                        <a:rPr lang="zh-CN" sz="1800" b="1" u="sng" kern="0">
                          <a:solidFill>
                            <a:srgbClr val="002060"/>
                          </a:solidFill>
                          <a:effectLst/>
                          <a:latin typeface="黑体" panose="02010609060101010101" pitchFamily="49" charset="-122"/>
                          <a:ea typeface="黑体" panose="02010609060101010101" pitchFamily="49" charset="-122"/>
                        </a:rPr>
                        <a:t>实施范围最广的</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u="sng" kern="0">
                          <a:solidFill>
                            <a:srgbClr val="002060"/>
                          </a:solidFill>
                          <a:effectLst/>
                          <a:latin typeface="黑体" panose="02010609060101010101" pitchFamily="49" charset="-122"/>
                          <a:ea typeface="黑体" panose="02010609060101010101" pitchFamily="49" charset="-122"/>
                        </a:rPr>
                        <a:t>原则上以</a:t>
                      </a:r>
                      <a:r>
                        <a:rPr lang="zh-CN" sz="1800" b="1" u="dbl" kern="0">
                          <a:solidFill>
                            <a:srgbClr val="002060"/>
                          </a:solidFill>
                          <a:effectLst/>
                          <a:latin typeface="黑体" panose="02010609060101010101" pitchFamily="49" charset="-122"/>
                          <a:ea typeface="黑体" panose="02010609060101010101" pitchFamily="49" charset="-122"/>
                        </a:rPr>
                        <a:t>地级城市</a:t>
                      </a:r>
                      <a:r>
                        <a:rPr lang="zh-CN" sz="1800" b="1" u="sng" kern="0">
                          <a:solidFill>
                            <a:srgbClr val="002060"/>
                          </a:solidFill>
                          <a:effectLst/>
                          <a:latin typeface="黑体" panose="02010609060101010101" pitchFamily="49" charset="-122"/>
                          <a:ea typeface="黑体" panose="02010609060101010101" pitchFamily="49" charset="-122"/>
                        </a:rPr>
                        <a:t>为统筹单位进行，也允许以</a:t>
                      </a:r>
                      <a:r>
                        <a:rPr lang="zh-CN" sz="1800" b="1" u="dbl" kern="0">
                          <a:solidFill>
                            <a:srgbClr val="002060"/>
                          </a:solidFill>
                          <a:effectLst/>
                          <a:latin typeface="黑体" panose="02010609060101010101" pitchFamily="49" charset="-122"/>
                          <a:ea typeface="黑体" panose="02010609060101010101" pitchFamily="49" charset="-122"/>
                        </a:rPr>
                        <a:t>县</a:t>
                      </a:r>
                      <a:r>
                        <a:rPr lang="zh-CN" sz="1800" b="1" u="sng" kern="0">
                          <a:solidFill>
                            <a:srgbClr val="002060"/>
                          </a:solidFill>
                          <a:effectLst/>
                          <a:latin typeface="黑体" panose="02010609060101010101" pitchFamily="49" charset="-122"/>
                          <a:ea typeface="黑体" panose="02010609060101010101" pitchFamily="49" charset="-122"/>
                        </a:rPr>
                        <a:t>为统筹单位。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156685126"/>
                  </a:ext>
                </a:extLst>
              </a:tr>
              <a:tr h="423545">
                <a:tc>
                  <a:txBody>
                    <a:bodyPr/>
                    <a:lstStyle/>
                    <a:p>
                      <a:pPr algn="l">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保险费缴纳</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基本医疗保险费由用人单位和个人共同缴纳。用人单位缴费水平按照当地工资总额的</a:t>
                      </a:r>
                      <a:r>
                        <a:rPr lang="en-US" sz="1800" b="1" u="sng" kern="0">
                          <a:solidFill>
                            <a:srgbClr val="002060"/>
                          </a:solidFill>
                          <a:effectLst/>
                          <a:latin typeface="黑体" panose="02010609060101010101" pitchFamily="49" charset="-122"/>
                          <a:ea typeface="黑体" panose="02010609060101010101" pitchFamily="49" charset="-122"/>
                        </a:rPr>
                        <a:t>6</a:t>
                      </a:r>
                      <a:r>
                        <a:rPr lang="zh-CN" sz="1800" b="1" u="sng" kern="0">
                          <a:solidFill>
                            <a:srgbClr val="002060"/>
                          </a:solidFill>
                          <a:effectLst/>
                          <a:latin typeface="黑体" panose="02010609060101010101" pitchFamily="49" charset="-122"/>
                          <a:ea typeface="黑体" panose="02010609060101010101" pitchFamily="49" charset="-122"/>
                        </a:rPr>
                        <a:t>％左右，个人缴费一般为本人工资收入的</a:t>
                      </a:r>
                      <a:r>
                        <a:rPr lang="en-US" sz="1800" b="1" u="sng" kern="0">
                          <a:solidFill>
                            <a:srgbClr val="002060"/>
                          </a:solidFill>
                          <a:effectLst/>
                          <a:latin typeface="黑体" panose="02010609060101010101" pitchFamily="49" charset="-122"/>
                          <a:ea typeface="黑体" panose="02010609060101010101" pitchFamily="49" charset="-122"/>
                        </a:rPr>
                        <a:t>2</a:t>
                      </a:r>
                      <a:r>
                        <a:rPr lang="zh-CN" sz="1800" b="1" u="sng"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877105635"/>
                  </a:ext>
                </a:extLst>
              </a:tr>
              <a:tr h="0">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支付</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just">
                        <a:lnSpc>
                          <a:spcPts val="1600"/>
                        </a:lnSpc>
                        <a:spcAft>
                          <a:spcPts val="0"/>
                        </a:spcAft>
                        <a:buFont typeface="+mj-lt"/>
                        <a:buAutoNum type="arabicPeriod"/>
                      </a:pPr>
                      <a:r>
                        <a:rPr lang="zh-CN" sz="1800" b="1" u="sng" kern="0" dirty="0">
                          <a:solidFill>
                            <a:srgbClr val="002060"/>
                          </a:solidFill>
                          <a:effectLst/>
                          <a:latin typeface="黑体" panose="02010609060101010101" pitchFamily="49" charset="-122"/>
                          <a:ea typeface="黑体" panose="02010609060101010101" pitchFamily="49" charset="-122"/>
                        </a:rPr>
                        <a:t>医疗费用依法应由第三人负担，第三人不支付或者无法确定第三人的，由基本医疗保险基金先行支付。</a:t>
                      </a:r>
                      <a:endParaRPr lang="en-US" altLang="zh-CN" sz="1800" b="1" u="none"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ts val="1600"/>
                        </a:lnSpc>
                        <a:spcAft>
                          <a:spcPts val="0"/>
                        </a:spcAft>
                        <a:buFont typeface="+mj-lt"/>
                        <a:buAutoNum type="arabicPeriod"/>
                      </a:pPr>
                      <a:r>
                        <a:rPr lang="zh-CN" sz="1800" b="1" u="sng" kern="0" dirty="0">
                          <a:solidFill>
                            <a:srgbClr val="002060"/>
                          </a:solidFill>
                          <a:effectLst/>
                          <a:latin typeface="黑体" panose="02010609060101010101" pitchFamily="49" charset="-122"/>
                          <a:ea typeface="黑体" panose="02010609060101010101" pitchFamily="49" charset="-122"/>
                        </a:rPr>
                        <a:t>基本医疗保险基金先行支付后，有权向第三人追偿</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下列医疗费用</a:t>
                      </a:r>
                      <a:r>
                        <a:rPr lang="zh-CN" sz="1800" b="1" u="sng" kern="0" dirty="0">
                          <a:solidFill>
                            <a:srgbClr val="002060"/>
                          </a:solidFill>
                          <a:effectLst/>
                          <a:latin typeface="黑体" panose="02010609060101010101" pitchFamily="49" charset="-122"/>
                          <a:ea typeface="黑体" panose="02010609060101010101" pitchFamily="49" charset="-122"/>
                        </a:rPr>
                        <a:t>不纳入</a:t>
                      </a:r>
                      <a:r>
                        <a:rPr lang="zh-CN" sz="1800" b="1" kern="0" dirty="0">
                          <a:solidFill>
                            <a:srgbClr val="002060"/>
                          </a:solidFill>
                          <a:effectLst/>
                          <a:latin typeface="黑体" panose="02010609060101010101" pitchFamily="49" charset="-122"/>
                          <a:ea typeface="黑体" panose="02010609060101010101" pitchFamily="49" charset="-122"/>
                        </a:rPr>
                        <a:t>基本医疗保险基金支付范围：</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应当从工伤保险基金中支付的。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应当由第三人负担的。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应当由公共卫生负担的。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在境外就医的。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03504726"/>
                  </a:ext>
                </a:extLst>
              </a:tr>
              <a:tr h="0">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关系的转移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ts val="1800"/>
                        </a:lnSpc>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《社会保险法》规定，个人跨统筹地区就业的，其基本医疗保险关系随本人转移，缴费年限累计计算。</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575983263"/>
                  </a:ext>
                </a:extLst>
              </a:tr>
            </a:tbl>
          </a:graphicData>
        </a:graphic>
      </p:graphicFrame>
    </p:spTree>
    <p:extLst>
      <p:ext uri="{BB962C8B-B14F-4D97-AF65-F5344CB8AC3E}">
        <p14:creationId xmlns:p14="http://schemas.microsoft.com/office/powerpoint/2010/main" val="1756278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44E2AD9E-70E2-4713-89D2-5BB0DA80436A}"/>
              </a:ext>
            </a:extLst>
          </p:cNvPr>
          <p:cNvSpPr/>
          <p:nvPr/>
        </p:nvSpPr>
        <p:spPr>
          <a:xfrm>
            <a:off x="893265" y="613864"/>
            <a:ext cx="2975495" cy="323165"/>
          </a:xfrm>
          <a:prstGeom prst="rect">
            <a:avLst/>
          </a:prstGeom>
        </p:spPr>
        <p:txBody>
          <a:bodyPr wrap="none">
            <a:spAutoFit/>
          </a:bodyPr>
          <a:lstStyle/>
          <a:p>
            <a:pPr>
              <a:lnSpc>
                <a:spcPts val="1800"/>
              </a:lnSpc>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5.</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工伤保险原则和覆盖范围</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873CAA82-1640-4319-99DA-61976DA3B64B}"/>
              </a:ext>
            </a:extLst>
          </p:cNvPr>
          <p:cNvGraphicFramePr>
            <a:graphicFrameLocks noGrp="1"/>
          </p:cNvGraphicFramePr>
          <p:nvPr>
            <p:extLst>
              <p:ext uri="{D42A27DB-BD31-4B8C-83A1-F6EECF244321}">
                <p14:modId xmlns:p14="http://schemas.microsoft.com/office/powerpoint/2010/main" val="1257245914"/>
              </p:ext>
            </p:extLst>
          </p:nvPr>
        </p:nvGraphicFramePr>
        <p:xfrm>
          <a:off x="692150" y="1027018"/>
          <a:ext cx="10837863" cy="3657600"/>
        </p:xfrm>
        <a:graphic>
          <a:graphicData uri="http://schemas.openxmlformats.org/drawingml/2006/table">
            <a:tbl>
              <a:tblPr>
                <a:tableStyleId>{5C22544A-7EE6-4342-B048-85BDC9FD1C3A}</a:tableStyleId>
              </a:tblPr>
              <a:tblGrid>
                <a:gridCol w="2069847">
                  <a:extLst>
                    <a:ext uri="{9D8B030D-6E8A-4147-A177-3AD203B41FA5}">
                      <a16:colId xmlns:a16="http://schemas.microsoft.com/office/drawing/2014/main" val="37545671"/>
                    </a:ext>
                  </a:extLst>
                </a:gridCol>
                <a:gridCol w="8768016">
                  <a:extLst>
                    <a:ext uri="{9D8B030D-6E8A-4147-A177-3AD203B41FA5}">
                      <a16:colId xmlns:a16="http://schemas.microsoft.com/office/drawing/2014/main" val="3318285303"/>
                    </a:ext>
                  </a:extLst>
                </a:gridCol>
              </a:tblGrid>
              <a:tr h="0">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）无过失责任原则</a:t>
                      </a:r>
                    </a:p>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）损害补偿原则</a:t>
                      </a:r>
                    </a:p>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）预防、补偿和康复相结合的原则</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19806202"/>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覆盖范围</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我国境内的各类企业、有雇工的个体工商户应当参加工伤保险，为本单位全部职工或者雇工缴纳工伤保险费。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546482258"/>
                  </a:ext>
                </a:extLst>
              </a:tr>
              <a:tr h="0">
                <a:tc>
                  <a:txBody>
                    <a:bodyPr/>
                    <a:lstStyle/>
                    <a:p>
                      <a:pPr algn="l">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用人单位责任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用人单位分立、合并、转让的，承继单位承担</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用人单位实行承包经营的，由劳动关系所在单位承担</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被借调期间，原用人单位承担，可以与借调单位约定补偿办法</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破产的企业，破产清算时拨付应当由单位支付的工伤保险待遇费用</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被派遣出境，参加当地工伤保险，国内中止</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u="sng" kern="100" dirty="0">
                          <a:solidFill>
                            <a:srgbClr val="002060"/>
                          </a:solidFill>
                          <a:effectLst/>
                          <a:latin typeface="黑体" panose="02010609060101010101" pitchFamily="49" charset="-122"/>
                          <a:ea typeface="黑体" panose="02010609060101010101" pitchFamily="49" charset="-122"/>
                        </a:rPr>
                        <a:t>职工（包括非全日制从业人员）在两个或两个以上用人单位同时就业的，各用人单位应当</a:t>
                      </a:r>
                      <a:r>
                        <a:rPr lang="zh-CN" sz="1800" b="1" u="dbl" kern="100" dirty="0">
                          <a:solidFill>
                            <a:srgbClr val="002060"/>
                          </a:solidFill>
                          <a:effectLst/>
                          <a:latin typeface="黑体" panose="02010609060101010101" pitchFamily="49" charset="-122"/>
                          <a:ea typeface="黑体" panose="02010609060101010101" pitchFamily="49" charset="-122"/>
                        </a:rPr>
                        <a:t>分别</a:t>
                      </a:r>
                      <a:r>
                        <a:rPr lang="zh-CN" sz="1800" b="1" u="sng" kern="100" dirty="0">
                          <a:solidFill>
                            <a:srgbClr val="002060"/>
                          </a:solidFill>
                          <a:effectLst/>
                          <a:latin typeface="黑体" panose="02010609060101010101" pitchFamily="49" charset="-122"/>
                          <a:ea typeface="黑体" panose="02010609060101010101" pitchFamily="49" charset="-122"/>
                        </a:rPr>
                        <a:t>为职工缴纳工伤保险费。</a:t>
                      </a:r>
                      <a:r>
                        <a:rPr lang="zh-CN" sz="1800" b="1" kern="100" dirty="0">
                          <a:solidFill>
                            <a:srgbClr val="002060"/>
                          </a:solidFill>
                          <a:effectLst/>
                          <a:latin typeface="黑体" panose="02010609060101010101" pitchFamily="49" charset="-122"/>
                          <a:ea typeface="黑体" panose="02010609060101010101" pitchFamily="49" charset="-122"/>
                        </a:rPr>
                        <a:t>职工发生工伤，由职工受到伤害的工作单位依法承担工伤责任。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176610094"/>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工伤保险费缴纳</a:t>
                      </a:r>
                    </a:p>
                    <a:p>
                      <a:pPr algn="just">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《社会保险法》规定，职工应当参加工伤保险，由用人单位缴纳工伤保险费，</a:t>
                      </a:r>
                      <a:r>
                        <a:rPr lang="zh-CN" sz="1800" b="1" u="sng" kern="100" dirty="0">
                          <a:solidFill>
                            <a:srgbClr val="002060"/>
                          </a:solidFill>
                          <a:effectLst/>
                          <a:latin typeface="黑体" panose="02010609060101010101" pitchFamily="49" charset="-122"/>
                          <a:ea typeface="黑体" panose="02010609060101010101" pitchFamily="49" charset="-122"/>
                        </a:rPr>
                        <a:t>职工不缴纳工伤保险费</a:t>
                      </a:r>
                      <a:r>
                        <a:rPr lang="zh-CN" sz="1800" b="1" kern="100" dirty="0">
                          <a:solidFill>
                            <a:srgbClr val="002060"/>
                          </a:solidFill>
                          <a:effectLst/>
                          <a:latin typeface="黑体" panose="02010609060101010101" pitchFamily="49" charset="-122"/>
                          <a:ea typeface="黑体" panose="02010609060101010101" pitchFamily="49" charset="-122"/>
                        </a:rPr>
                        <a:t>。</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费率确定原则：以支定收、收支平衡。实行差别费率</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22908784"/>
                  </a:ext>
                </a:extLst>
              </a:tr>
            </a:tbl>
          </a:graphicData>
        </a:graphic>
      </p:graphicFrame>
    </p:spTree>
    <p:extLst>
      <p:ext uri="{BB962C8B-B14F-4D97-AF65-F5344CB8AC3E}">
        <p14:creationId xmlns:p14="http://schemas.microsoft.com/office/powerpoint/2010/main" val="1828913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6839926-DFF5-4A64-9E10-FC8F44186CD3}"/>
              </a:ext>
            </a:extLst>
          </p:cNvPr>
          <p:cNvSpPr/>
          <p:nvPr/>
        </p:nvSpPr>
        <p:spPr>
          <a:xfrm>
            <a:off x="951751" y="590781"/>
            <a:ext cx="2045753" cy="369332"/>
          </a:xfrm>
          <a:prstGeom prst="rect">
            <a:avLst/>
          </a:prstGeom>
        </p:spPr>
        <p:txBody>
          <a:bodyPr wrap="none">
            <a:spAutoFit/>
          </a:bodyPr>
          <a:lstStyle/>
          <a:p>
            <a:pPr algn="just">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6.</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工伤认定的范围</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E8E5AF5E-471E-43D5-94DF-B18651701BF3}"/>
              </a:ext>
            </a:extLst>
          </p:cNvPr>
          <p:cNvGraphicFramePr>
            <a:graphicFrameLocks noGrp="1"/>
          </p:cNvGraphicFramePr>
          <p:nvPr>
            <p:extLst>
              <p:ext uri="{D42A27DB-BD31-4B8C-83A1-F6EECF244321}">
                <p14:modId xmlns:p14="http://schemas.microsoft.com/office/powerpoint/2010/main" val="3435196517"/>
              </p:ext>
            </p:extLst>
          </p:nvPr>
        </p:nvGraphicFramePr>
        <p:xfrm>
          <a:off x="692150" y="1019775"/>
          <a:ext cx="10837863" cy="4023360"/>
        </p:xfrm>
        <a:graphic>
          <a:graphicData uri="http://schemas.openxmlformats.org/drawingml/2006/table">
            <a:tbl>
              <a:tblPr>
                <a:tableStyleId>{5C22544A-7EE6-4342-B048-85BDC9FD1C3A}</a:tableStyleId>
              </a:tblPr>
              <a:tblGrid>
                <a:gridCol w="1753089">
                  <a:extLst>
                    <a:ext uri="{9D8B030D-6E8A-4147-A177-3AD203B41FA5}">
                      <a16:colId xmlns:a16="http://schemas.microsoft.com/office/drawing/2014/main" val="1035546234"/>
                    </a:ext>
                  </a:extLst>
                </a:gridCol>
                <a:gridCol w="9084774">
                  <a:extLst>
                    <a:ext uri="{9D8B030D-6E8A-4147-A177-3AD203B41FA5}">
                      <a16:colId xmlns:a16="http://schemas.microsoft.com/office/drawing/2014/main" val="3818378076"/>
                    </a:ext>
                  </a:extLst>
                </a:gridCol>
              </a:tblGrid>
              <a:tr h="0">
                <a:tc>
                  <a:txBody>
                    <a:bodyPr/>
                    <a:lstStyle/>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u="dbl" kern="0" dirty="0">
                          <a:solidFill>
                            <a:srgbClr val="002060"/>
                          </a:solidFill>
                          <a:effectLst/>
                          <a:latin typeface="黑体" panose="02010609060101010101" pitchFamily="49" charset="-122"/>
                          <a:ea typeface="黑体" panose="02010609060101010101" pitchFamily="49" charset="-122"/>
                        </a:rPr>
                        <a:t>认定</a:t>
                      </a:r>
                      <a:r>
                        <a:rPr lang="zh-CN" sz="1800" b="1" kern="0" dirty="0">
                          <a:solidFill>
                            <a:srgbClr val="002060"/>
                          </a:solidFill>
                          <a:effectLst/>
                          <a:latin typeface="黑体" panose="02010609060101010101" pitchFamily="49" charset="-122"/>
                          <a:ea typeface="黑体" panose="02010609060101010101" pitchFamily="49" charset="-122"/>
                        </a:rPr>
                        <a:t>工伤</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职工有下列情形之一的，应当</a:t>
                      </a:r>
                      <a:r>
                        <a:rPr lang="zh-CN" sz="1800" b="1" u="dbl" kern="0" dirty="0">
                          <a:solidFill>
                            <a:srgbClr val="002060"/>
                          </a:solidFill>
                          <a:effectLst/>
                          <a:latin typeface="黑体" panose="02010609060101010101" pitchFamily="49" charset="-122"/>
                          <a:ea typeface="黑体" panose="02010609060101010101" pitchFamily="49" charset="-122"/>
                        </a:rPr>
                        <a:t>认定</a:t>
                      </a:r>
                      <a:r>
                        <a:rPr lang="zh-CN" sz="1800" b="1" kern="0" dirty="0">
                          <a:solidFill>
                            <a:srgbClr val="002060"/>
                          </a:solidFill>
                          <a:effectLst/>
                          <a:latin typeface="黑体" panose="02010609060101010101" pitchFamily="49" charset="-122"/>
                          <a:ea typeface="黑体" panose="02010609060101010101" pitchFamily="49" charset="-122"/>
                        </a:rPr>
                        <a:t>为工伤：</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）在工作时间和工作场所内，因</a:t>
                      </a:r>
                      <a:r>
                        <a:rPr lang="zh-CN" sz="1800" b="1" u="sng" kern="0" dirty="0">
                          <a:solidFill>
                            <a:srgbClr val="002060"/>
                          </a:solidFill>
                          <a:effectLst/>
                          <a:latin typeface="黑体" panose="02010609060101010101" pitchFamily="49" charset="-122"/>
                          <a:ea typeface="黑体" panose="02010609060101010101" pitchFamily="49" charset="-122"/>
                        </a:rPr>
                        <a:t>工作原因</a:t>
                      </a:r>
                      <a:r>
                        <a:rPr lang="zh-CN" sz="1800" b="1" kern="0" dirty="0">
                          <a:solidFill>
                            <a:srgbClr val="002060"/>
                          </a:solidFill>
                          <a:effectLst/>
                          <a:latin typeface="黑体" panose="02010609060101010101" pitchFamily="49" charset="-122"/>
                          <a:ea typeface="黑体" panose="02010609060101010101" pitchFamily="49" charset="-122"/>
                        </a:rPr>
                        <a:t>受到事故伤害的</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）工作时间前后在工作场所内，从事</a:t>
                      </a:r>
                      <a:r>
                        <a:rPr lang="zh-CN" sz="1800" b="1" u="sng" kern="0" dirty="0">
                          <a:solidFill>
                            <a:srgbClr val="002060"/>
                          </a:solidFill>
                          <a:effectLst/>
                          <a:latin typeface="黑体" panose="02010609060101010101" pitchFamily="49" charset="-122"/>
                          <a:ea typeface="黑体" panose="02010609060101010101" pitchFamily="49" charset="-122"/>
                        </a:rPr>
                        <a:t>与工作有关</a:t>
                      </a:r>
                      <a:r>
                        <a:rPr lang="zh-CN" sz="1800" b="1" kern="0" dirty="0">
                          <a:solidFill>
                            <a:srgbClr val="002060"/>
                          </a:solidFill>
                          <a:effectLst/>
                          <a:latin typeface="黑体" panose="02010609060101010101" pitchFamily="49" charset="-122"/>
                          <a:ea typeface="黑体" panose="02010609060101010101" pitchFamily="49" charset="-122"/>
                        </a:rPr>
                        <a:t>的预备性或收尾性工作受到事故伤害的。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）在工作时间和工作场所内因</a:t>
                      </a:r>
                      <a:r>
                        <a:rPr lang="zh-CN" sz="1800" b="1" u="sng" kern="0" dirty="0">
                          <a:solidFill>
                            <a:srgbClr val="002060"/>
                          </a:solidFill>
                          <a:effectLst/>
                          <a:latin typeface="黑体" panose="02010609060101010101" pitchFamily="49" charset="-122"/>
                          <a:ea typeface="黑体" panose="02010609060101010101" pitchFamily="49" charset="-122"/>
                        </a:rPr>
                        <a:t>履行工作职责</a:t>
                      </a:r>
                      <a:r>
                        <a:rPr lang="zh-CN" sz="1800" b="1" kern="0" dirty="0">
                          <a:solidFill>
                            <a:srgbClr val="002060"/>
                          </a:solidFill>
                          <a:effectLst/>
                          <a:latin typeface="黑体" panose="02010609060101010101" pitchFamily="49" charset="-122"/>
                          <a:ea typeface="黑体" panose="02010609060101010101" pitchFamily="49" charset="-122"/>
                        </a:rPr>
                        <a:t>受到暴力等意外伤害的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患职业病的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）因公外出期间，由于</a:t>
                      </a:r>
                      <a:r>
                        <a:rPr lang="zh-CN" sz="1800" b="1" u="sng" kern="0" dirty="0">
                          <a:solidFill>
                            <a:srgbClr val="002060"/>
                          </a:solidFill>
                          <a:effectLst/>
                          <a:latin typeface="黑体" panose="02010609060101010101" pitchFamily="49" charset="-122"/>
                          <a:ea typeface="黑体" panose="02010609060101010101" pitchFamily="49" charset="-122"/>
                        </a:rPr>
                        <a:t>工作原因</a:t>
                      </a:r>
                      <a:r>
                        <a:rPr lang="zh-CN" sz="1800" b="1" kern="0" dirty="0">
                          <a:solidFill>
                            <a:srgbClr val="002060"/>
                          </a:solidFill>
                          <a:effectLst/>
                          <a:latin typeface="黑体" panose="02010609060101010101" pitchFamily="49" charset="-122"/>
                          <a:ea typeface="黑体" panose="02010609060101010101" pitchFamily="49" charset="-122"/>
                        </a:rPr>
                        <a:t>受到伤害或者发生事故下落不明的。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）在上下班途中，受到</a:t>
                      </a:r>
                      <a:r>
                        <a:rPr lang="zh-CN" sz="1800" b="1" u="dbl" kern="0" dirty="0">
                          <a:solidFill>
                            <a:srgbClr val="002060"/>
                          </a:solidFill>
                          <a:effectLst/>
                          <a:latin typeface="黑体" panose="02010609060101010101" pitchFamily="49" charset="-122"/>
                          <a:ea typeface="黑体" panose="02010609060101010101" pitchFamily="49" charset="-122"/>
                        </a:rPr>
                        <a:t>非本人主要责任</a:t>
                      </a:r>
                      <a:r>
                        <a:rPr lang="zh-CN" sz="1800" b="1" kern="0" dirty="0">
                          <a:solidFill>
                            <a:srgbClr val="002060"/>
                          </a:solidFill>
                          <a:effectLst/>
                          <a:latin typeface="黑体" panose="02010609060101010101" pitchFamily="49" charset="-122"/>
                          <a:ea typeface="黑体" panose="02010609060101010101" pitchFamily="49" charset="-122"/>
                        </a:rPr>
                        <a:t>的交通事故或者城市轨道交通、客运轮渡、火车事故伤害的。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7</a:t>
                      </a:r>
                      <a:r>
                        <a:rPr lang="zh-CN" sz="1800" b="1" kern="0" dirty="0">
                          <a:solidFill>
                            <a:srgbClr val="002060"/>
                          </a:solidFill>
                          <a:effectLst/>
                          <a:latin typeface="黑体" panose="02010609060101010101" pitchFamily="49" charset="-122"/>
                          <a:ea typeface="黑体" panose="02010609060101010101" pitchFamily="49" charset="-122"/>
                        </a:rPr>
                        <a:t>）法律、行政法规规定应当认定为工伤的其他情形。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581762808"/>
                  </a:ext>
                </a:extLst>
              </a:tr>
              <a:tr h="0">
                <a:tc>
                  <a:txBody>
                    <a:bodyPr/>
                    <a:lstStyle/>
                    <a:p>
                      <a:pPr algn="just">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u="dbl" kern="0">
                          <a:solidFill>
                            <a:srgbClr val="002060"/>
                          </a:solidFill>
                          <a:effectLst/>
                          <a:latin typeface="黑体" panose="02010609060101010101" pitchFamily="49" charset="-122"/>
                          <a:ea typeface="黑体" panose="02010609060101010101" pitchFamily="49" charset="-122"/>
                        </a:rPr>
                        <a:t>视同</a:t>
                      </a:r>
                      <a:r>
                        <a:rPr lang="zh-CN" sz="1800" b="1" kern="0">
                          <a:solidFill>
                            <a:srgbClr val="002060"/>
                          </a:solidFill>
                          <a:effectLst/>
                          <a:latin typeface="黑体" panose="02010609060101010101" pitchFamily="49" charset="-122"/>
                          <a:ea typeface="黑体" panose="02010609060101010101" pitchFamily="49" charset="-122"/>
                        </a:rPr>
                        <a:t>工伤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职工有下列情形之一的，应当</a:t>
                      </a:r>
                      <a:r>
                        <a:rPr lang="zh-CN" sz="1800" b="1" u="dbl" kern="0" dirty="0">
                          <a:solidFill>
                            <a:srgbClr val="002060"/>
                          </a:solidFill>
                          <a:effectLst/>
                          <a:latin typeface="黑体" panose="02010609060101010101" pitchFamily="49" charset="-122"/>
                          <a:ea typeface="黑体" panose="02010609060101010101" pitchFamily="49" charset="-122"/>
                        </a:rPr>
                        <a:t>视同</a:t>
                      </a:r>
                      <a:r>
                        <a:rPr lang="zh-CN" sz="1800" b="1" kern="0" dirty="0">
                          <a:solidFill>
                            <a:srgbClr val="002060"/>
                          </a:solidFill>
                          <a:effectLst/>
                          <a:latin typeface="黑体" panose="02010609060101010101" pitchFamily="49" charset="-122"/>
                          <a:ea typeface="黑体" panose="02010609060101010101" pitchFamily="49" charset="-122"/>
                        </a:rPr>
                        <a:t>为工伤：</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）在工作时间和工作岗位，突发疾病</a:t>
                      </a:r>
                      <a:r>
                        <a:rPr lang="zh-CN" sz="1800" b="1" u="dbl" kern="0" dirty="0">
                          <a:solidFill>
                            <a:srgbClr val="002060"/>
                          </a:solidFill>
                          <a:effectLst/>
                          <a:latin typeface="黑体" panose="02010609060101010101" pitchFamily="49" charset="-122"/>
                          <a:ea typeface="黑体" panose="02010609060101010101" pitchFamily="49" charset="-122"/>
                        </a:rPr>
                        <a:t>死亡</a:t>
                      </a:r>
                      <a:r>
                        <a:rPr lang="zh-CN" sz="1800" b="1" kern="0" dirty="0">
                          <a:solidFill>
                            <a:srgbClr val="002060"/>
                          </a:solidFill>
                          <a:effectLst/>
                          <a:latin typeface="黑体" panose="02010609060101010101" pitchFamily="49" charset="-122"/>
                          <a:ea typeface="黑体" panose="02010609060101010101" pitchFamily="49" charset="-122"/>
                        </a:rPr>
                        <a:t>或在</a:t>
                      </a:r>
                      <a:r>
                        <a:rPr lang="en-US" sz="1800" b="1" u="dbl" kern="0" dirty="0">
                          <a:solidFill>
                            <a:srgbClr val="002060"/>
                          </a:solidFill>
                          <a:effectLst/>
                          <a:latin typeface="黑体" panose="02010609060101010101" pitchFamily="49" charset="-122"/>
                          <a:ea typeface="黑体" panose="02010609060101010101" pitchFamily="49" charset="-122"/>
                        </a:rPr>
                        <a:t>48</a:t>
                      </a:r>
                      <a:r>
                        <a:rPr lang="zh-CN" sz="1800" b="1" u="dbl" kern="0" dirty="0">
                          <a:solidFill>
                            <a:srgbClr val="002060"/>
                          </a:solidFill>
                          <a:effectLst/>
                          <a:latin typeface="黑体" panose="02010609060101010101" pitchFamily="49" charset="-122"/>
                          <a:ea typeface="黑体" panose="02010609060101010101" pitchFamily="49" charset="-122"/>
                        </a:rPr>
                        <a:t>小时之内经抢救无效死亡的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）在抢险救灾等维护国家利益、公共利益活动中受到伤害的</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）职工原在军队服役，因战、因公负伤致残，已取得革命伤残军人证，到用人单位后</a:t>
                      </a:r>
                      <a:r>
                        <a:rPr lang="zh-CN" sz="1800" b="1" u="sng" kern="0" dirty="0">
                          <a:solidFill>
                            <a:srgbClr val="002060"/>
                          </a:solidFill>
                          <a:effectLst/>
                          <a:latin typeface="黑体" panose="02010609060101010101" pitchFamily="49" charset="-122"/>
                          <a:ea typeface="黑体" panose="02010609060101010101" pitchFamily="49" charset="-122"/>
                        </a:rPr>
                        <a:t>旧伤复发的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《职业病防治法》规定，劳动者可以在</a:t>
                      </a:r>
                      <a:r>
                        <a:rPr lang="zh-CN" sz="1800" b="1" u="sng" kern="0" dirty="0">
                          <a:solidFill>
                            <a:srgbClr val="002060"/>
                          </a:solidFill>
                          <a:effectLst/>
                          <a:latin typeface="黑体" panose="02010609060101010101" pitchFamily="49" charset="-122"/>
                          <a:ea typeface="黑体" panose="02010609060101010101" pitchFamily="49" charset="-122"/>
                        </a:rPr>
                        <a:t>用人单位所在地、本人户籍所在地</a:t>
                      </a:r>
                      <a:r>
                        <a:rPr lang="zh-CN" sz="1800" b="1" kern="0" dirty="0">
                          <a:solidFill>
                            <a:srgbClr val="002060"/>
                          </a:solidFill>
                          <a:effectLst/>
                          <a:latin typeface="黑体" panose="02010609060101010101" pitchFamily="49" charset="-122"/>
                          <a:ea typeface="黑体" panose="02010609060101010101" pitchFamily="49" charset="-122"/>
                        </a:rPr>
                        <a:t>或者</a:t>
                      </a:r>
                      <a:r>
                        <a:rPr lang="zh-CN" sz="1800" b="1" u="sng" kern="0" dirty="0">
                          <a:solidFill>
                            <a:srgbClr val="002060"/>
                          </a:solidFill>
                          <a:effectLst/>
                          <a:latin typeface="黑体" panose="02010609060101010101" pitchFamily="49" charset="-122"/>
                          <a:ea typeface="黑体" panose="02010609060101010101" pitchFamily="49" charset="-122"/>
                        </a:rPr>
                        <a:t>经常居住地</a:t>
                      </a:r>
                      <a:r>
                        <a:rPr lang="zh-CN" sz="1800" b="1" kern="0" dirty="0">
                          <a:solidFill>
                            <a:srgbClr val="002060"/>
                          </a:solidFill>
                          <a:effectLst/>
                          <a:latin typeface="黑体" panose="02010609060101010101" pitchFamily="49" charset="-122"/>
                          <a:ea typeface="黑体" panose="02010609060101010101" pitchFamily="49" charset="-122"/>
                        </a:rPr>
                        <a:t>依法承担职业病诊断的医疗卫生机构</a:t>
                      </a:r>
                      <a:r>
                        <a:rPr lang="zh-CN" sz="1800" b="1" u="sng" kern="0" dirty="0">
                          <a:solidFill>
                            <a:srgbClr val="002060"/>
                          </a:solidFill>
                          <a:effectLst/>
                          <a:latin typeface="黑体" panose="02010609060101010101" pitchFamily="49" charset="-122"/>
                          <a:ea typeface="黑体" panose="02010609060101010101" pitchFamily="49" charset="-122"/>
                        </a:rPr>
                        <a:t>进行职业病诊断</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189456164"/>
                  </a:ext>
                </a:extLst>
              </a:tr>
            </a:tbl>
          </a:graphicData>
        </a:graphic>
      </p:graphicFrame>
    </p:spTree>
    <p:extLst>
      <p:ext uri="{BB962C8B-B14F-4D97-AF65-F5344CB8AC3E}">
        <p14:creationId xmlns:p14="http://schemas.microsoft.com/office/powerpoint/2010/main" val="1155404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71290C3D-FAB1-49D9-BBED-33DC4D39862F}"/>
              </a:ext>
            </a:extLst>
          </p:cNvPr>
          <p:cNvSpPr/>
          <p:nvPr/>
        </p:nvSpPr>
        <p:spPr>
          <a:xfrm>
            <a:off x="958528" y="532884"/>
            <a:ext cx="1813317"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7.</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工伤认定申请</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FB7B320F-9F2C-4B42-9CD1-10AD9B093FCD}"/>
              </a:ext>
            </a:extLst>
          </p:cNvPr>
          <p:cNvGraphicFramePr>
            <a:graphicFrameLocks noGrp="1"/>
          </p:cNvGraphicFramePr>
          <p:nvPr>
            <p:extLst>
              <p:ext uri="{D42A27DB-BD31-4B8C-83A1-F6EECF244321}">
                <p14:modId xmlns:p14="http://schemas.microsoft.com/office/powerpoint/2010/main" val="1098928938"/>
              </p:ext>
            </p:extLst>
          </p:nvPr>
        </p:nvGraphicFramePr>
        <p:xfrm>
          <a:off x="692150" y="1010553"/>
          <a:ext cx="10837863" cy="2911475"/>
        </p:xfrm>
        <a:graphic>
          <a:graphicData uri="http://schemas.openxmlformats.org/drawingml/2006/table">
            <a:tbl>
              <a:tblPr>
                <a:tableStyleId>{5C22544A-7EE6-4342-B048-85BDC9FD1C3A}</a:tableStyleId>
              </a:tblPr>
              <a:tblGrid>
                <a:gridCol w="1709836">
                  <a:extLst>
                    <a:ext uri="{9D8B030D-6E8A-4147-A177-3AD203B41FA5}">
                      <a16:colId xmlns:a16="http://schemas.microsoft.com/office/drawing/2014/main" val="3222774096"/>
                    </a:ext>
                  </a:extLst>
                </a:gridCol>
                <a:gridCol w="9128027">
                  <a:extLst>
                    <a:ext uri="{9D8B030D-6E8A-4147-A177-3AD203B41FA5}">
                      <a16:colId xmlns:a16="http://schemas.microsoft.com/office/drawing/2014/main" val="1307617288"/>
                    </a:ext>
                  </a:extLst>
                </a:gridCol>
              </a:tblGrid>
              <a:tr h="0">
                <a:tc>
                  <a:txBody>
                    <a:bodyPr/>
                    <a:lstStyle/>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工伤认定申请的提出</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17500" indent="-31750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）职工发生事故伤害或者按照职业病防治法规定被诊断、鉴定为职业病，</a:t>
                      </a:r>
                      <a:r>
                        <a:rPr lang="zh-CN" sz="1800" b="1" u="sng" kern="0" dirty="0">
                          <a:solidFill>
                            <a:srgbClr val="002060"/>
                          </a:solidFill>
                          <a:effectLst/>
                          <a:latin typeface="黑体" panose="02010609060101010101" pitchFamily="49" charset="-122"/>
                          <a:ea typeface="黑体" panose="02010609060101010101" pitchFamily="49" charset="-122"/>
                        </a:rPr>
                        <a:t>所在单位</a:t>
                      </a:r>
                      <a:r>
                        <a:rPr lang="zh-CN" sz="1800" b="1" kern="0" dirty="0">
                          <a:solidFill>
                            <a:srgbClr val="002060"/>
                          </a:solidFill>
                          <a:effectLst/>
                          <a:latin typeface="黑体" panose="02010609060101010101" pitchFamily="49" charset="-122"/>
                          <a:ea typeface="黑体" panose="02010609060101010101" pitchFamily="49" charset="-122"/>
                        </a:rPr>
                        <a:t>应当自事故伤害发生之日或被诊断、鉴定为职业病之日起</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日内，</a:t>
                      </a:r>
                      <a:r>
                        <a:rPr lang="zh-CN" sz="1800" b="1" kern="0" dirty="0">
                          <a:solidFill>
                            <a:srgbClr val="002060"/>
                          </a:solidFill>
                          <a:effectLst/>
                          <a:latin typeface="黑体" panose="02010609060101010101" pitchFamily="49" charset="-122"/>
                          <a:ea typeface="黑体" panose="02010609060101010101" pitchFamily="49" charset="-122"/>
                        </a:rPr>
                        <a:t>向统筹地区劳动保障行政部门</a:t>
                      </a:r>
                      <a:r>
                        <a:rPr lang="zh-CN" sz="1800" b="1" u="sng" kern="0" dirty="0">
                          <a:solidFill>
                            <a:srgbClr val="002060"/>
                          </a:solidFill>
                          <a:effectLst/>
                          <a:latin typeface="黑体" panose="02010609060101010101" pitchFamily="49" charset="-122"/>
                          <a:ea typeface="黑体" panose="02010609060101010101" pitchFamily="49" charset="-122"/>
                        </a:rPr>
                        <a:t>提出工伤认定申请</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317500" indent="-31750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用人单位未按规定提出工伤认定申请</a:t>
                      </a:r>
                      <a:r>
                        <a:rPr lang="zh-CN" sz="1800" b="1" kern="0" dirty="0">
                          <a:solidFill>
                            <a:srgbClr val="002060"/>
                          </a:solidFill>
                          <a:effectLst/>
                          <a:latin typeface="黑体" panose="02010609060101010101" pitchFamily="49" charset="-122"/>
                          <a:ea typeface="黑体" panose="02010609060101010101" pitchFamily="49" charset="-122"/>
                        </a:rPr>
                        <a:t>的，</a:t>
                      </a:r>
                      <a:r>
                        <a:rPr lang="zh-CN" sz="1800" b="1" u="sng" kern="0" dirty="0">
                          <a:solidFill>
                            <a:srgbClr val="002060"/>
                          </a:solidFill>
                          <a:effectLst/>
                          <a:latin typeface="黑体" panose="02010609060101010101" pitchFamily="49" charset="-122"/>
                          <a:ea typeface="黑体" panose="02010609060101010101" pitchFamily="49" charset="-122"/>
                        </a:rPr>
                        <a:t>工伤职工或其直系亲属、工会组织</a:t>
                      </a:r>
                      <a:r>
                        <a:rPr lang="zh-CN" sz="1800" b="1" kern="0" dirty="0">
                          <a:solidFill>
                            <a:srgbClr val="002060"/>
                          </a:solidFill>
                          <a:effectLst/>
                          <a:latin typeface="黑体" panose="02010609060101010101" pitchFamily="49" charset="-122"/>
                          <a:ea typeface="黑体" panose="02010609060101010101" pitchFamily="49" charset="-122"/>
                        </a:rPr>
                        <a:t>在事故伤害发生之日或被诊断、鉴定为职业病之日起</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年内</a:t>
                      </a:r>
                      <a:r>
                        <a:rPr lang="zh-CN" sz="1800" b="1" kern="0" dirty="0">
                          <a:solidFill>
                            <a:srgbClr val="002060"/>
                          </a:solidFill>
                          <a:effectLst/>
                          <a:latin typeface="黑体" panose="02010609060101010101" pitchFamily="49" charset="-122"/>
                          <a:ea typeface="黑体" panose="02010609060101010101" pitchFamily="49" charset="-122"/>
                        </a:rPr>
                        <a:t>，可以直接向用人单位所在地统筹地区劳动保障行政部门</a:t>
                      </a:r>
                      <a:r>
                        <a:rPr lang="zh-CN" sz="1800" b="1" u="sng" kern="0" dirty="0">
                          <a:solidFill>
                            <a:srgbClr val="002060"/>
                          </a:solidFill>
                          <a:effectLst/>
                          <a:latin typeface="黑体" panose="02010609060101010101" pitchFamily="49" charset="-122"/>
                          <a:ea typeface="黑体" panose="02010609060101010101" pitchFamily="49" charset="-122"/>
                        </a:rPr>
                        <a:t>提出工伤认定申请</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317500" indent="-317500" algn="l">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用人单位未在规定的</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日时限内</a:t>
                      </a:r>
                      <a:r>
                        <a:rPr lang="zh-CN" sz="1800" b="1" kern="0" dirty="0">
                          <a:solidFill>
                            <a:srgbClr val="002060"/>
                          </a:solidFill>
                          <a:effectLst/>
                          <a:latin typeface="黑体" panose="02010609060101010101" pitchFamily="49" charset="-122"/>
                          <a:ea typeface="黑体" panose="02010609060101010101" pitchFamily="49" charset="-122"/>
                        </a:rPr>
                        <a:t>提出工伤认定申请，在此期间</a:t>
                      </a:r>
                      <a:r>
                        <a:rPr lang="zh-CN" sz="1800" b="1" u="sng" kern="0" dirty="0">
                          <a:solidFill>
                            <a:srgbClr val="002060"/>
                          </a:solidFill>
                          <a:effectLst/>
                          <a:latin typeface="黑体" panose="02010609060101010101" pitchFamily="49" charset="-122"/>
                          <a:ea typeface="黑体" panose="02010609060101010101" pitchFamily="49" charset="-122"/>
                        </a:rPr>
                        <a:t>发生</a:t>
                      </a:r>
                      <a:r>
                        <a:rPr lang="zh-CN" sz="1800" b="1" kern="0" dirty="0">
                          <a:solidFill>
                            <a:srgbClr val="002060"/>
                          </a:solidFill>
                          <a:effectLst/>
                          <a:latin typeface="黑体" panose="02010609060101010101" pitchFamily="49" charset="-122"/>
                          <a:ea typeface="黑体" panose="02010609060101010101" pitchFamily="49" charset="-122"/>
                        </a:rPr>
                        <a:t>符合《工伤保险条例》规定的工伤待遇等</a:t>
                      </a:r>
                      <a:r>
                        <a:rPr lang="zh-CN" sz="1800" b="1" u="sng" kern="0" dirty="0">
                          <a:solidFill>
                            <a:srgbClr val="002060"/>
                          </a:solidFill>
                          <a:effectLst/>
                          <a:latin typeface="黑体" panose="02010609060101010101" pitchFamily="49" charset="-122"/>
                          <a:ea typeface="黑体" panose="02010609060101010101" pitchFamily="49" charset="-122"/>
                        </a:rPr>
                        <a:t>有关费用由该用人单位负担</a:t>
                      </a:r>
                      <a:r>
                        <a:rPr lang="zh-CN" sz="1800" b="1" kern="0" dirty="0">
                          <a:solidFill>
                            <a:srgbClr val="002060"/>
                          </a:solidFill>
                          <a:effectLst/>
                          <a:latin typeface="黑体" panose="02010609060101010101" pitchFamily="49" charset="-122"/>
                          <a:ea typeface="黑体" panose="02010609060101010101" pitchFamily="49" charset="-122"/>
                        </a:rPr>
                        <a:t>。</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17500" indent="-317500" algn="l">
                        <a:lnSpc>
                          <a:spcPct val="10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813842787"/>
                  </a:ext>
                </a:extLst>
              </a:tr>
              <a:tr h="442595">
                <a:tc>
                  <a:txBody>
                    <a:bodyPr/>
                    <a:lstStyle/>
                    <a:p>
                      <a:pPr algn="just">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举证责任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17500" indent="-31750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职工或其直系亲属认为是工伤，</a:t>
                      </a:r>
                      <a:r>
                        <a:rPr lang="zh-CN" sz="1800" b="1" u="sng" kern="0" dirty="0">
                          <a:solidFill>
                            <a:srgbClr val="002060"/>
                          </a:solidFill>
                          <a:effectLst/>
                          <a:latin typeface="黑体" panose="02010609060101010101" pitchFamily="49" charset="-122"/>
                          <a:ea typeface="黑体" panose="02010609060101010101" pitchFamily="49" charset="-122"/>
                        </a:rPr>
                        <a:t>用人单位不认为是工伤的</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由用人单位承担举证责任。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575150899"/>
                  </a:ext>
                </a:extLst>
              </a:tr>
            </a:tbl>
          </a:graphicData>
        </a:graphic>
      </p:graphicFrame>
    </p:spTree>
    <p:extLst>
      <p:ext uri="{BB962C8B-B14F-4D97-AF65-F5344CB8AC3E}">
        <p14:creationId xmlns:p14="http://schemas.microsoft.com/office/powerpoint/2010/main" val="2858840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64ECE8C3-5354-4CF3-A3B1-12AA51D27DE9}"/>
              </a:ext>
            </a:extLst>
          </p:cNvPr>
          <p:cNvSpPr/>
          <p:nvPr/>
        </p:nvSpPr>
        <p:spPr>
          <a:xfrm>
            <a:off x="884151" y="613864"/>
            <a:ext cx="1813317" cy="323165"/>
          </a:xfrm>
          <a:prstGeom prst="rect">
            <a:avLst/>
          </a:prstGeom>
        </p:spPr>
        <p:txBody>
          <a:bodyPr wrap="none">
            <a:spAutoFit/>
          </a:bodyPr>
          <a:lstStyle/>
          <a:p>
            <a:pPr>
              <a:lnSpc>
                <a:spcPts val="1800"/>
              </a:lnSpc>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8.</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劳动能力鉴定</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15E82821-56AC-4A50-A4FB-F094439CCED0}"/>
              </a:ext>
            </a:extLst>
          </p:cNvPr>
          <p:cNvGraphicFramePr>
            <a:graphicFrameLocks noGrp="1"/>
          </p:cNvGraphicFramePr>
          <p:nvPr>
            <p:extLst>
              <p:ext uri="{D42A27DB-BD31-4B8C-83A1-F6EECF244321}">
                <p14:modId xmlns:p14="http://schemas.microsoft.com/office/powerpoint/2010/main" val="3305959321"/>
              </p:ext>
            </p:extLst>
          </p:nvPr>
        </p:nvGraphicFramePr>
        <p:xfrm>
          <a:off x="692150" y="916090"/>
          <a:ext cx="10837863" cy="281603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792589931"/>
                    </a:ext>
                  </a:extLst>
                </a:gridCol>
              </a:tblGrid>
              <a:tr h="0">
                <a:tc>
                  <a:txBody>
                    <a:bodyPr/>
                    <a:lstStyle/>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设区的市级劳动能力鉴定委员</a:t>
                      </a:r>
                      <a:r>
                        <a:rPr lang="zh-CN" sz="1800" b="1" kern="0" dirty="0">
                          <a:solidFill>
                            <a:srgbClr val="002060"/>
                          </a:solidFill>
                          <a:effectLst/>
                          <a:latin typeface="黑体" panose="02010609060101010101" pitchFamily="49" charset="-122"/>
                          <a:ea typeface="黑体" panose="02010609060101010101" pitchFamily="49" charset="-122"/>
                        </a:rPr>
                        <a:t>会应当自收到劳动能力鉴定申请之日起</a:t>
                      </a:r>
                      <a:r>
                        <a:rPr lang="en-US" sz="1800" b="1" u="sng" kern="0" dirty="0">
                          <a:solidFill>
                            <a:srgbClr val="002060"/>
                          </a:solidFill>
                          <a:effectLst/>
                          <a:latin typeface="黑体" panose="02010609060101010101" pitchFamily="49" charset="-122"/>
                          <a:ea typeface="黑体" panose="02010609060101010101" pitchFamily="49" charset="-122"/>
                        </a:rPr>
                        <a:t>60</a:t>
                      </a:r>
                      <a:r>
                        <a:rPr lang="zh-CN" sz="1800" b="1" u="sng" kern="0" dirty="0">
                          <a:solidFill>
                            <a:srgbClr val="002060"/>
                          </a:solidFill>
                          <a:effectLst/>
                          <a:latin typeface="黑体" panose="02010609060101010101" pitchFamily="49" charset="-122"/>
                          <a:ea typeface="黑体" panose="02010609060101010101" pitchFamily="49" charset="-122"/>
                        </a:rPr>
                        <a:t>日内</a:t>
                      </a:r>
                      <a:r>
                        <a:rPr lang="zh-CN" sz="1800" b="1" kern="0" dirty="0">
                          <a:solidFill>
                            <a:srgbClr val="002060"/>
                          </a:solidFill>
                          <a:effectLst/>
                          <a:latin typeface="黑体" panose="02010609060101010101" pitchFamily="49" charset="-122"/>
                          <a:ea typeface="黑体" panose="02010609060101010101" pitchFamily="49" charset="-122"/>
                        </a:rPr>
                        <a:t>作出劳动能力鉴定结论，必要时，劳动能力鉴定结论的期限</a:t>
                      </a:r>
                      <a:r>
                        <a:rPr lang="zh-CN" sz="1800" b="1" u="sng" kern="0" dirty="0">
                          <a:solidFill>
                            <a:srgbClr val="002060"/>
                          </a:solidFill>
                          <a:effectLst/>
                          <a:latin typeface="黑体" panose="02010609060101010101" pitchFamily="49" charset="-122"/>
                          <a:ea typeface="黑体" panose="02010609060101010101" pitchFamily="49" charset="-122"/>
                        </a:rPr>
                        <a:t>可延长</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日</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．申请鉴定的单位或个人</a:t>
                      </a:r>
                      <a:r>
                        <a:rPr lang="zh-CN" sz="1800" b="1" u="sng" kern="0" dirty="0">
                          <a:solidFill>
                            <a:srgbClr val="002060"/>
                          </a:solidFill>
                          <a:effectLst/>
                          <a:latin typeface="黑体" panose="02010609060101010101" pitchFamily="49" charset="-122"/>
                          <a:ea typeface="黑体" panose="02010609060101010101" pitchFamily="49" charset="-122"/>
                        </a:rPr>
                        <a:t>对设区的市级</a:t>
                      </a:r>
                      <a:r>
                        <a:rPr lang="zh-CN" sz="1800" b="1" kern="0" dirty="0">
                          <a:solidFill>
                            <a:srgbClr val="002060"/>
                          </a:solidFill>
                          <a:effectLst/>
                          <a:latin typeface="黑体" panose="02010609060101010101" pitchFamily="49" charset="-122"/>
                          <a:ea typeface="黑体" panose="02010609060101010101" pitchFamily="49" charset="-122"/>
                        </a:rPr>
                        <a:t>劳动能力鉴定委员会做出的</a:t>
                      </a:r>
                      <a:r>
                        <a:rPr lang="zh-CN" sz="1800" b="1" u="sng" kern="0" dirty="0">
                          <a:solidFill>
                            <a:srgbClr val="002060"/>
                          </a:solidFill>
                          <a:effectLst/>
                          <a:latin typeface="黑体" panose="02010609060101010101" pitchFamily="49" charset="-122"/>
                          <a:ea typeface="黑体" panose="02010609060101010101" pitchFamily="49" charset="-122"/>
                        </a:rPr>
                        <a:t>鉴定结论不服的</a:t>
                      </a:r>
                      <a:r>
                        <a:rPr lang="zh-CN" sz="1800" b="1" kern="0" dirty="0">
                          <a:solidFill>
                            <a:srgbClr val="002060"/>
                          </a:solidFill>
                          <a:effectLst/>
                          <a:latin typeface="黑体" panose="02010609060101010101" pitchFamily="49" charset="-122"/>
                          <a:ea typeface="黑体" panose="02010609060101010101" pitchFamily="49" charset="-122"/>
                        </a:rPr>
                        <a:t>，可在收到该鉴定结论之日起</a:t>
                      </a:r>
                      <a:r>
                        <a:rPr lang="en-US" sz="1800" b="1" u="sng" kern="0" dirty="0">
                          <a:solidFill>
                            <a:srgbClr val="002060"/>
                          </a:solidFill>
                          <a:effectLst/>
                          <a:latin typeface="黑体" panose="02010609060101010101" pitchFamily="49" charset="-122"/>
                          <a:ea typeface="黑体" panose="02010609060101010101" pitchFamily="49" charset="-122"/>
                        </a:rPr>
                        <a:t>15</a:t>
                      </a:r>
                      <a:r>
                        <a:rPr lang="zh-CN" sz="1800" b="1" u="sng" kern="0" dirty="0">
                          <a:solidFill>
                            <a:srgbClr val="002060"/>
                          </a:solidFill>
                          <a:effectLst/>
                          <a:latin typeface="黑体" panose="02010609060101010101" pitchFamily="49" charset="-122"/>
                          <a:ea typeface="黑体" panose="02010609060101010101" pitchFamily="49" charset="-122"/>
                        </a:rPr>
                        <a:t>日</a:t>
                      </a:r>
                      <a:r>
                        <a:rPr lang="zh-CN" sz="1800" b="1" kern="0" dirty="0">
                          <a:solidFill>
                            <a:srgbClr val="002060"/>
                          </a:solidFill>
                          <a:effectLst/>
                          <a:latin typeface="黑体" panose="02010609060101010101" pitchFamily="49" charset="-122"/>
                          <a:ea typeface="黑体" panose="02010609060101010101" pitchFamily="49" charset="-122"/>
                        </a:rPr>
                        <a:t>内向</a:t>
                      </a:r>
                      <a:r>
                        <a:rPr lang="zh-CN" sz="1800" b="1" u="sng" kern="0" dirty="0">
                          <a:solidFill>
                            <a:srgbClr val="002060"/>
                          </a:solidFill>
                          <a:effectLst/>
                          <a:latin typeface="黑体" panose="02010609060101010101" pitchFamily="49" charset="-122"/>
                          <a:ea typeface="黑体" panose="02010609060101010101" pitchFamily="49" charset="-122"/>
                        </a:rPr>
                        <a:t>省、自治区、直辖市</a:t>
                      </a:r>
                      <a:r>
                        <a:rPr lang="zh-CN" sz="1800" b="1" kern="0" dirty="0">
                          <a:solidFill>
                            <a:srgbClr val="002060"/>
                          </a:solidFill>
                          <a:effectLst/>
                          <a:latin typeface="黑体" panose="02010609060101010101" pitchFamily="49" charset="-122"/>
                          <a:ea typeface="黑体" panose="02010609060101010101" pitchFamily="49" charset="-122"/>
                        </a:rPr>
                        <a:t>劳动能力鉴定委员会</a:t>
                      </a:r>
                      <a:r>
                        <a:rPr lang="zh-CN" sz="1800" b="1" u="sng" kern="0" dirty="0">
                          <a:solidFill>
                            <a:srgbClr val="002060"/>
                          </a:solidFill>
                          <a:effectLst/>
                          <a:latin typeface="黑体" panose="02010609060101010101" pitchFamily="49" charset="-122"/>
                          <a:ea typeface="黑体" panose="02010609060101010101" pitchFamily="49" charset="-122"/>
                        </a:rPr>
                        <a:t>提出再次鉴定申请</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省、自治区、直辖市</a:t>
                      </a:r>
                      <a:r>
                        <a:rPr lang="zh-CN" sz="1800" b="1" kern="0" dirty="0">
                          <a:solidFill>
                            <a:srgbClr val="002060"/>
                          </a:solidFill>
                          <a:effectLst/>
                          <a:latin typeface="黑体" panose="02010609060101010101" pitchFamily="49" charset="-122"/>
                          <a:ea typeface="黑体" panose="02010609060101010101" pitchFamily="49" charset="-122"/>
                        </a:rPr>
                        <a:t>劳动能力鉴定委员会作出的劳动能力</a:t>
                      </a:r>
                      <a:r>
                        <a:rPr lang="zh-CN" sz="1800" b="1" u="sng" kern="0" dirty="0">
                          <a:solidFill>
                            <a:srgbClr val="002060"/>
                          </a:solidFill>
                          <a:effectLst/>
                          <a:latin typeface="黑体" panose="02010609060101010101" pitchFamily="49" charset="-122"/>
                          <a:ea typeface="黑体" panose="02010609060101010101" pitchFamily="49" charset="-122"/>
                        </a:rPr>
                        <a:t>鉴定结论为最终结论</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．自劳动能力鉴定结论作出之日起</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年内</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工伤职工或其直系亲属、所在单位或经办机构</a:t>
                      </a:r>
                      <a:r>
                        <a:rPr lang="zh-CN" sz="1800" b="1" kern="0" dirty="0">
                          <a:solidFill>
                            <a:srgbClr val="002060"/>
                          </a:solidFill>
                          <a:effectLst/>
                          <a:latin typeface="黑体" panose="02010609060101010101" pitchFamily="49" charset="-122"/>
                          <a:ea typeface="黑体" panose="02010609060101010101" pitchFamily="49" charset="-122"/>
                        </a:rPr>
                        <a:t>认为伤残情况发生变化的，可以申请</a:t>
                      </a:r>
                      <a:r>
                        <a:rPr lang="zh-CN" sz="1800" b="1" u="sng" kern="0" dirty="0">
                          <a:solidFill>
                            <a:srgbClr val="002060"/>
                          </a:solidFill>
                          <a:effectLst/>
                          <a:latin typeface="黑体" panose="02010609060101010101" pitchFamily="49" charset="-122"/>
                          <a:ea typeface="黑体" panose="02010609060101010101" pitchFamily="49" charset="-122"/>
                        </a:rPr>
                        <a:t>劳动能力复查鉴定</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25601873"/>
                  </a:ext>
                </a:extLst>
              </a:tr>
            </a:tbl>
          </a:graphicData>
        </a:graphic>
      </p:graphicFrame>
      <p:sp>
        <p:nvSpPr>
          <p:cNvPr id="8" name="矩形 7">
            <a:extLst>
              <a:ext uri="{FF2B5EF4-FFF2-40B4-BE49-F238E27FC236}">
                <a16:creationId xmlns:a16="http://schemas.microsoft.com/office/drawing/2014/main" id="{0B2F395B-08F7-475C-994A-84527E2AAF73}"/>
              </a:ext>
            </a:extLst>
          </p:cNvPr>
          <p:cNvSpPr/>
          <p:nvPr/>
        </p:nvSpPr>
        <p:spPr>
          <a:xfrm>
            <a:off x="895350" y="3860800"/>
            <a:ext cx="2278188"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9.</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工伤保险待遇概述</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03CE150E-2842-4121-8F38-ED44EBB4EC3A}"/>
              </a:ext>
            </a:extLst>
          </p:cNvPr>
          <p:cNvGraphicFramePr>
            <a:graphicFrameLocks noGrp="1"/>
          </p:cNvGraphicFramePr>
          <p:nvPr>
            <p:extLst>
              <p:ext uri="{D42A27DB-BD31-4B8C-83A1-F6EECF244321}">
                <p14:modId xmlns:p14="http://schemas.microsoft.com/office/powerpoint/2010/main" val="1564870630"/>
              </p:ext>
            </p:extLst>
          </p:nvPr>
        </p:nvGraphicFramePr>
        <p:xfrm>
          <a:off x="677068" y="4378466"/>
          <a:ext cx="10837863" cy="1828800"/>
        </p:xfrm>
        <a:graphic>
          <a:graphicData uri="http://schemas.openxmlformats.org/drawingml/2006/table">
            <a:tbl>
              <a:tblPr>
                <a:tableStyleId>{5C22544A-7EE6-4342-B048-85BDC9FD1C3A}</a:tableStyleId>
              </a:tblPr>
              <a:tblGrid>
                <a:gridCol w="2351024">
                  <a:extLst>
                    <a:ext uri="{9D8B030D-6E8A-4147-A177-3AD203B41FA5}">
                      <a16:colId xmlns:a16="http://schemas.microsoft.com/office/drawing/2014/main" val="2753072814"/>
                    </a:ext>
                  </a:extLst>
                </a:gridCol>
                <a:gridCol w="8486839">
                  <a:extLst>
                    <a:ext uri="{9D8B030D-6E8A-4147-A177-3AD203B41FA5}">
                      <a16:colId xmlns:a16="http://schemas.microsoft.com/office/drawing/2014/main" val="3972880804"/>
                    </a:ext>
                  </a:extLst>
                </a:gridCol>
              </a:tblGrid>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工伤保险基金支付范围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职工因工作遭受事故伤害或者患职业病进行治疗，享受工伤医疗待遇。</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73187504"/>
                  </a:ext>
                </a:extLst>
              </a:tr>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停工留薪期</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职工因工作遭受事故伤害或者患职业病需要暂停工作接受工伤医疗的，</a:t>
                      </a:r>
                      <a:r>
                        <a:rPr lang="zh-CN" sz="1800" b="1" u="sng" kern="0" dirty="0">
                          <a:solidFill>
                            <a:srgbClr val="002060"/>
                          </a:solidFill>
                          <a:effectLst/>
                          <a:latin typeface="黑体" panose="02010609060101010101" pitchFamily="49" charset="-122"/>
                          <a:ea typeface="黑体" panose="02010609060101010101" pitchFamily="49" charset="-122"/>
                        </a:rPr>
                        <a:t>在停工留薪期内，原工资福利待遇不变，由所在单位按月支付。停工留薪期一般不超过</a:t>
                      </a:r>
                      <a:r>
                        <a:rPr lang="en-US" sz="1800" b="1" u="sng" kern="0" dirty="0">
                          <a:solidFill>
                            <a:srgbClr val="002060"/>
                          </a:solidFill>
                          <a:effectLst/>
                          <a:latin typeface="黑体" panose="02010609060101010101" pitchFamily="49" charset="-122"/>
                          <a:ea typeface="黑体" panose="02010609060101010101" pitchFamily="49" charset="-122"/>
                        </a:rPr>
                        <a:t>12</a:t>
                      </a:r>
                      <a:r>
                        <a:rPr lang="zh-CN" sz="1800" b="1" u="sng" kern="0" dirty="0">
                          <a:solidFill>
                            <a:srgbClr val="002060"/>
                          </a:solidFill>
                          <a:effectLst/>
                          <a:latin typeface="黑体" panose="02010609060101010101" pitchFamily="49" charset="-122"/>
                          <a:ea typeface="黑体" panose="02010609060101010101" pitchFamily="49" charset="-122"/>
                        </a:rPr>
                        <a:t>个月。伤情严重或情况特殊，经市级劳动能力鉴定委员会确认，可适当延长，但延长不得超过</a:t>
                      </a:r>
                      <a:r>
                        <a:rPr lang="en-US" sz="1800" b="1" u="sng" kern="0" dirty="0">
                          <a:solidFill>
                            <a:srgbClr val="002060"/>
                          </a:solidFill>
                          <a:effectLst/>
                          <a:latin typeface="黑体" panose="02010609060101010101" pitchFamily="49" charset="-122"/>
                          <a:ea typeface="黑体" panose="02010609060101010101" pitchFamily="49" charset="-122"/>
                        </a:rPr>
                        <a:t>12</a:t>
                      </a:r>
                      <a:r>
                        <a:rPr lang="zh-CN" sz="1800" b="1" u="sng" kern="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670805888"/>
                  </a:ext>
                </a:extLst>
              </a:tr>
              <a:tr h="0">
                <a:tc>
                  <a:txBody>
                    <a:bodyPr/>
                    <a:lstStyle/>
                    <a:p>
                      <a:pPr algn="just">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3.</a:t>
                      </a:r>
                      <a:r>
                        <a:rPr lang="zh-CN" sz="1800" b="1" kern="0">
                          <a:solidFill>
                            <a:srgbClr val="002060"/>
                          </a:solidFill>
                          <a:effectLst/>
                          <a:latin typeface="黑体" panose="02010609060101010101" pitchFamily="49" charset="-122"/>
                          <a:ea typeface="黑体" panose="02010609060101010101" pitchFamily="49" charset="-122"/>
                        </a:rPr>
                        <a:t>生活护理费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工伤职工已经评定伤残等级并经劳动能力鉴定委员会确认需要生活护理的，从工伤保险基金按月支付生活护理费。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608247477"/>
                  </a:ext>
                </a:extLst>
              </a:tr>
            </a:tbl>
          </a:graphicData>
        </a:graphic>
      </p:graphicFrame>
    </p:spTree>
    <p:extLst>
      <p:ext uri="{BB962C8B-B14F-4D97-AF65-F5344CB8AC3E}">
        <p14:creationId xmlns:p14="http://schemas.microsoft.com/office/powerpoint/2010/main" val="3455612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BF47B3AA-0DEE-447F-827C-0030EBA5F537}"/>
              </a:ext>
            </a:extLst>
          </p:cNvPr>
          <p:cNvSpPr/>
          <p:nvPr/>
        </p:nvSpPr>
        <p:spPr>
          <a:xfrm>
            <a:off x="912714" y="593560"/>
            <a:ext cx="1465466"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10.</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伤残待遇</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89499E5C-80AC-4D43-96E4-1FC65C1C663D}"/>
              </a:ext>
            </a:extLst>
          </p:cNvPr>
          <p:cNvGraphicFramePr>
            <a:graphicFrameLocks noGrp="1"/>
          </p:cNvGraphicFramePr>
          <p:nvPr>
            <p:extLst>
              <p:ext uri="{D42A27DB-BD31-4B8C-83A1-F6EECF244321}">
                <p14:modId xmlns:p14="http://schemas.microsoft.com/office/powerpoint/2010/main" val="1371162772"/>
              </p:ext>
            </p:extLst>
          </p:nvPr>
        </p:nvGraphicFramePr>
        <p:xfrm>
          <a:off x="692151" y="1292280"/>
          <a:ext cx="10837862" cy="2743200"/>
        </p:xfrm>
        <a:graphic>
          <a:graphicData uri="http://schemas.openxmlformats.org/drawingml/2006/table">
            <a:tbl>
              <a:tblPr>
                <a:tableStyleId>{5C22544A-7EE6-4342-B048-85BDC9FD1C3A}</a:tableStyleId>
              </a:tblPr>
              <a:tblGrid>
                <a:gridCol w="1561604">
                  <a:extLst>
                    <a:ext uri="{9D8B030D-6E8A-4147-A177-3AD203B41FA5}">
                      <a16:colId xmlns:a16="http://schemas.microsoft.com/office/drawing/2014/main" val="1365520133"/>
                    </a:ext>
                  </a:extLst>
                </a:gridCol>
                <a:gridCol w="2658696">
                  <a:extLst>
                    <a:ext uri="{9D8B030D-6E8A-4147-A177-3AD203B41FA5}">
                      <a16:colId xmlns:a16="http://schemas.microsoft.com/office/drawing/2014/main" val="3750518228"/>
                    </a:ext>
                  </a:extLst>
                </a:gridCol>
                <a:gridCol w="2482461">
                  <a:extLst>
                    <a:ext uri="{9D8B030D-6E8A-4147-A177-3AD203B41FA5}">
                      <a16:colId xmlns:a16="http://schemas.microsoft.com/office/drawing/2014/main" val="4208473631"/>
                    </a:ext>
                  </a:extLst>
                </a:gridCol>
                <a:gridCol w="4135101">
                  <a:extLst>
                    <a:ext uri="{9D8B030D-6E8A-4147-A177-3AD203B41FA5}">
                      <a16:colId xmlns:a16="http://schemas.microsoft.com/office/drawing/2014/main" val="4062692470"/>
                    </a:ext>
                  </a:extLst>
                </a:gridCol>
              </a:tblGrid>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级别</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一次性伤残补助金标准（</a:t>
                      </a:r>
                      <a:r>
                        <a:rPr lang="zh-CN" sz="1800" b="1" kern="0">
                          <a:solidFill>
                            <a:srgbClr val="002060"/>
                          </a:solidFill>
                          <a:effectLst/>
                          <a:latin typeface="黑体" panose="02010609060101010101" pitchFamily="49" charset="-122"/>
                          <a:ea typeface="黑体" panose="02010609060101010101" pitchFamily="49" charset="-122"/>
                        </a:rPr>
                        <a:t>本人工资</a:t>
                      </a:r>
                      <a:r>
                        <a:rPr lang="zh-CN"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按月支付的伤残津贴（本人工资）</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劳动关系及岗位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770130774"/>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一级伤残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27</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90%</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保留、退出岗位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57929212"/>
                  </a:ext>
                </a:extLst>
              </a:tr>
              <a:tr h="0">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二级伤残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25</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85%</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保留、退出岗位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80783920"/>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三级伤残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23</a:t>
                      </a:r>
                      <a:r>
                        <a:rPr lang="zh-CN" sz="1800" b="1" kern="10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80%</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保留、退出岗位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98952492"/>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四级伤残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21</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75%</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保留、退出岗位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994176781"/>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五级伤残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18</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70%</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保留、安排适当工作，本人提出解除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00829648"/>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六级伤残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16</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60%</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保留、安排适当工作，本人提出解除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203329266"/>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七级伤残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13</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期满终止或本人提出解除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29263550"/>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八级伤残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11</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期满终止或本人提出解除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905314178"/>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九级伤残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9</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期满终止或本人提出解除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758007184"/>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十级伤残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7</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期满终止或本人提出解除</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24280955"/>
                  </a:ext>
                </a:extLst>
              </a:tr>
            </a:tbl>
          </a:graphicData>
        </a:graphic>
      </p:graphicFrame>
      <p:sp>
        <p:nvSpPr>
          <p:cNvPr id="8" name="矩形 7">
            <a:extLst>
              <a:ext uri="{FF2B5EF4-FFF2-40B4-BE49-F238E27FC236}">
                <a16:creationId xmlns:a16="http://schemas.microsoft.com/office/drawing/2014/main" id="{7A28F160-D4AD-4FC9-AC2B-05286EFC5902}"/>
              </a:ext>
            </a:extLst>
          </p:cNvPr>
          <p:cNvSpPr/>
          <p:nvPr/>
        </p:nvSpPr>
        <p:spPr>
          <a:xfrm>
            <a:off x="958698" y="4300520"/>
            <a:ext cx="3440365" cy="323165"/>
          </a:xfrm>
          <a:prstGeom prst="rect">
            <a:avLst/>
          </a:prstGeom>
        </p:spPr>
        <p:txBody>
          <a:bodyPr wrap="none">
            <a:spAutoFit/>
          </a:bodyPr>
          <a:lstStyle/>
          <a:p>
            <a:pPr algn="just">
              <a:lnSpc>
                <a:spcPts val="18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2.</a:t>
            </a:r>
            <a:r>
              <a:rPr lang="zh-CN"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职工</a:t>
            </a:r>
            <a:r>
              <a:rPr lang="zh-CN" altLang="zh-CN" b="1" u="dbl" kern="0" dirty="0">
                <a:solidFill>
                  <a:srgbClr val="FF0000"/>
                </a:solidFill>
                <a:latin typeface="黑体" panose="02010609060101010101" pitchFamily="49" charset="-122"/>
                <a:ea typeface="黑体" panose="02010609060101010101" pitchFamily="49" charset="-122"/>
                <a:cs typeface="宋体" panose="02010600030101010101" pitchFamily="2" charset="-122"/>
              </a:rPr>
              <a:t>再次</a:t>
            </a:r>
            <a:r>
              <a:rPr lang="zh-CN"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发生工伤的</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伤残待遇</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9" name="矩形 8">
            <a:extLst>
              <a:ext uri="{FF2B5EF4-FFF2-40B4-BE49-F238E27FC236}">
                <a16:creationId xmlns:a16="http://schemas.microsoft.com/office/drawing/2014/main" id="{7F0F8BE7-BCF6-4EF7-B5FD-1658379D4E73}"/>
              </a:ext>
            </a:extLst>
          </p:cNvPr>
          <p:cNvSpPr/>
          <p:nvPr/>
        </p:nvSpPr>
        <p:spPr>
          <a:xfrm>
            <a:off x="958589" y="895507"/>
            <a:ext cx="2975495" cy="323165"/>
          </a:xfrm>
          <a:prstGeom prst="rect">
            <a:avLst/>
          </a:prstGeom>
        </p:spPr>
        <p:txBody>
          <a:bodyPr wrap="none">
            <a:spAutoFit/>
          </a:bodyPr>
          <a:lstStyle/>
          <a:p>
            <a:pPr algn="just">
              <a:lnSpc>
                <a:spcPts val="18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1.</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一级至十级伤残待遇标准</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6E68799C-8E01-488A-B436-0617CD439014}"/>
              </a:ext>
            </a:extLst>
          </p:cNvPr>
          <p:cNvGraphicFramePr>
            <a:graphicFrameLocks noGrp="1"/>
          </p:cNvGraphicFramePr>
          <p:nvPr>
            <p:extLst>
              <p:ext uri="{D42A27DB-BD31-4B8C-83A1-F6EECF244321}">
                <p14:modId xmlns:p14="http://schemas.microsoft.com/office/powerpoint/2010/main" val="453563168"/>
              </p:ext>
            </p:extLst>
          </p:nvPr>
        </p:nvGraphicFramePr>
        <p:xfrm>
          <a:off x="692149" y="4640969"/>
          <a:ext cx="10837863" cy="11430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611556587"/>
                    </a:ext>
                  </a:extLst>
                </a:gridCol>
              </a:tblGrid>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）职工</a:t>
                      </a:r>
                      <a:r>
                        <a:rPr lang="zh-CN" sz="1800" b="1" u="sng" kern="0" dirty="0">
                          <a:solidFill>
                            <a:srgbClr val="002060"/>
                          </a:solidFill>
                          <a:effectLst/>
                          <a:latin typeface="黑体" panose="02010609060101010101" pitchFamily="49" charset="-122"/>
                          <a:ea typeface="黑体" panose="02010609060101010101" pitchFamily="49" charset="-122"/>
                        </a:rPr>
                        <a:t>再次</a:t>
                      </a:r>
                      <a:r>
                        <a:rPr lang="zh-CN" sz="1800" b="1" kern="0" dirty="0">
                          <a:solidFill>
                            <a:srgbClr val="002060"/>
                          </a:solidFill>
                          <a:effectLst/>
                          <a:latin typeface="黑体" panose="02010609060101010101" pitchFamily="49" charset="-122"/>
                          <a:ea typeface="黑体" panose="02010609060101010101" pitchFamily="49" charset="-122"/>
                        </a:rPr>
                        <a:t>发生工伤，根据规定应当享受伤残津贴的，按照</a:t>
                      </a:r>
                      <a:r>
                        <a:rPr lang="zh-CN" sz="1800" b="1" u="sng" kern="0" dirty="0">
                          <a:solidFill>
                            <a:srgbClr val="002060"/>
                          </a:solidFill>
                          <a:effectLst/>
                          <a:latin typeface="黑体" panose="02010609060101010101" pitchFamily="49" charset="-122"/>
                          <a:ea typeface="黑体" panose="02010609060101010101" pitchFamily="49" charset="-122"/>
                        </a:rPr>
                        <a:t>新认定的伤残等级</a:t>
                      </a:r>
                      <a:r>
                        <a:rPr lang="zh-CN" sz="1800" b="1" kern="0" dirty="0">
                          <a:solidFill>
                            <a:srgbClr val="002060"/>
                          </a:solidFill>
                          <a:effectLst/>
                          <a:latin typeface="黑体" panose="02010609060101010101" pitchFamily="49" charset="-122"/>
                          <a:ea typeface="黑体" panose="02010609060101010101" pitchFamily="49" charset="-122"/>
                        </a:rPr>
                        <a:t>享受伤残津贴待遇。上述工伤保险待遇涉及的</a:t>
                      </a:r>
                      <a:r>
                        <a:rPr lang="zh-CN" sz="1800" b="1" u="sng" kern="0" dirty="0">
                          <a:solidFill>
                            <a:srgbClr val="002060"/>
                          </a:solidFill>
                          <a:effectLst/>
                          <a:latin typeface="黑体" panose="02010609060101010101" pitchFamily="49" charset="-122"/>
                          <a:ea typeface="黑体" panose="02010609060101010101" pitchFamily="49" charset="-122"/>
                        </a:rPr>
                        <a:t>本人工资，是指工伤职工因工作遭受事故伤害或者患职业病前</a:t>
                      </a:r>
                      <a:r>
                        <a:rPr lang="en-US" sz="1800" b="1" u="sng" kern="0" dirty="0">
                          <a:solidFill>
                            <a:srgbClr val="002060"/>
                          </a:solidFill>
                          <a:effectLst/>
                          <a:latin typeface="黑体" panose="02010609060101010101" pitchFamily="49" charset="-122"/>
                          <a:ea typeface="黑体" panose="02010609060101010101" pitchFamily="49" charset="-122"/>
                        </a:rPr>
                        <a:t>12</a:t>
                      </a:r>
                      <a:r>
                        <a:rPr lang="zh-CN" sz="1800" b="1" u="sng" kern="0" dirty="0">
                          <a:solidFill>
                            <a:srgbClr val="002060"/>
                          </a:solidFill>
                          <a:effectLst/>
                          <a:latin typeface="黑体" panose="02010609060101010101" pitchFamily="49" charset="-122"/>
                          <a:ea typeface="黑体" panose="02010609060101010101" pitchFamily="49" charset="-122"/>
                        </a:rPr>
                        <a:t>个月平均月缴费工资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38441980"/>
                  </a:ext>
                </a:extLst>
              </a:tr>
              <a:tr h="0">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）本人工资</a:t>
                      </a:r>
                      <a:r>
                        <a:rPr lang="zh-CN" sz="1800" b="1" u="sng" kern="0">
                          <a:solidFill>
                            <a:srgbClr val="002060"/>
                          </a:solidFill>
                          <a:effectLst/>
                          <a:latin typeface="黑体" panose="02010609060101010101" pitchFamily="49" charset="-122"/>
                          <a:ea typeface="黑体" panose="02010609060101010101" pitchFamily="49" charset="-122"/>
                        </a:rPr>
                        <a:t>高于</a:t>
                      </a:r>
                      <a:r>
                        <a:rPr lang="zh-CN" sz="1800" b="1" kern="0">
                          <a:solidFill>
                            <a:srgbClr val="002060"/>
                          </a:solidFill>
                          <a:effectLst/>
                          <a:latin typeface="黑体" panose="02010609060101010101" pitchFamily="49" charset="-122"/>
                          <a:ea typeface="黑体" panose="02010609060101010101" pitchFamily="49" charset="-122"/>
                        </a:rPr>
                        <a:t>统筹地区职工平均工资</a:t>
                      </a:r>
                      <a:r>
                        <a:rPr lang="en-US" sz="1800" b="1" u="sng" kern="0">
                          <a:solidFill>
                            <a:srgbClr val="002060"/>
                          </a:solidFill>
                          <a:effectLst/>
                          <a:latin typeface="黑体" panose="02010609060101010101" pitchFamily="49" charset="-122"/>
                          <a:ea typeface="黑体" panose="02010609060101010101" pitchFamily="49" charset="-122"/>
                        </a:rPr>
                        <a:t>300%</a:t>
                      </a:r>
                      <a:r>
                        <a:rPr lang="zh-CN" sz="1800" b="1" kern="0">
                          <a:solidFill>
                            <a:srgbClr val="002060"/>
                          </a:solidFill>
                          <a:effectLst/>
                          <a:latin typeface="黑体" panose="02010609060101010101" pitchFamily="49" charset="-122"/>
                          <a:ea typeface="黑体" panose="02010609060101010101" pitchFamily="49" charset="-122"/>
                        </a:rPr>
                        <a:t>的，</a:t>
                      </a:r>
                      <a:r>
                        <a:rPr lang="zh-CN" sz="1800" b="1" u="sng" kern="0">
                          <a:solidFill>
                            <a:srgbClr val="002060"/>
                          </a:solidFill>
                          <a:effectLst/>
                          <a:latin typeface="黑体" panose="02010609060101010101" pitchFamily="49" charset="-122"/>
                          <a:ea typeface="黑体" panose="02010609060101010101" pitchFamily="49" charset="-122"/>
                        </a:rPr>
                        <a:t>按照</a:t>
                      </a:r>
                      <a:r>
                        <a:rPr lang="zh-CN" sz="1800" b="1" kern="0">
                          <a:solidFill>
                            <a:srgbClr val="002060"/>
                          </a:solidFill>
                          <a:effectLst/>
                          <a:latin typeface="黑体" panose="02010609060101010101" pitchFamily="49" charset="-122"/>
                          <a:ea typeface="黑体" panose="02010609060101010101" pitchFamily="49" charset="-122"/>
                        </a:rPr>
                        <a:t>统筹地区职工平均工资的</a:t>
                      </a:r>
                      <a:r>
                        <a:rPr lang="en-US" sz="1800" b="1" u="sng" kern="0">
                          <a:solidFill>
                            <a:srgbClr val="002060"/>
                          </a:solidFill>
                          <a:effectLst/>
                          <a:latin typeface="黑体" panose="02010609060101010101" pitchFamily="49" charset="-122"/>
                          <a:ea typeface="黑体" panose="02010609060101010101" pitchFamily="49" charset="-122"/>
                        </a:rPr>
                        <a:t>300%</a:t>
                      </a:r>
                      <a:r>
                        <a:rPr lang="zh-CN" sz="1800" b="1" u="sng" kern="0">
                          <a:solidFill>
                            <a:srgbClr val="002060"/>
                          </a:solidFill>
                          <a:effectLst/>
                          <a:latin typeface="黑体" panose="02010609060101010101" pitchFamily="49" charset="-122"/>
                          <a:ea typeface="黑体" panose="02010609060101010101" pitchFamily="49" charset="-122"/>
                        </a:rPr>
                        <a:t>计算</a:t>
                      </a:r>
                      <a:r>
                        <a:rPr lang="en-US"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93221239"/>
                  </a:ext>
                </a:extLst>
              </a:tr>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）本人工资</a:t>
                      </a:r>
                      <a:r>
                        <a:rPr lang="zh-CN" sz="1800" b="1" u="sng" kern="0" dirty="0">
                          <a:solidFill>
                            <a:srgbClr val="002060"/>
                          </a:solidFill>
                          <a:effectLst/>
                          <a:latin typeface="黑体" panose="02010609060101010101" pitchFamily="49" charset="-122"/>
                          <a:ea typeface="黑体" panose="02010609060101010101" pitchFamily="49" charset="-122"/>
                        </a:rPr>
                        <a:t>低于</a:t>
                      </a:r>
                      <a:r>
                        <a:rPr lang="zh-CN" sz="1800" b="1" kern="0" dirty="0">
                          <a:solidFill>
                            <a:srgbClr val="002060"/>
                          </a:solidFill>
                          <a:effectLst/>
                          <a:latin typeface="黑体" panose="02010609060101010101" pitchFamily="49" charset="-122"/>
                          <a:ea typeface="黑体" panose="02010609060101010101" pitchFamily="49" charset="-122"/>
                        </a:rPr>
                        <a:t>统筹地区职工平均工资</a:t>
                      </a:r>
                      <a:r>
                        <a:rPr lang="en-US" sz="1800" b="1" u="sng" kern="0" dirty="0">
                          <a:solidFill>
                            <a:srgbClr val="002060"/>
                          </a:solidFill>
                          <a:effectLst/>
                          <a:latin typeface="黑体" panose="02010609060101010101" pitchFamily="49" charset="-122"/>
                          <a:ea typeface="黑体" panose="02010609060101010101" pitchFamily="49" charset="-122"/>
                        </a:rPr>
                        <a:t>60%</a:t>
                      </a:r>
                      <a:r>
                        <a:rPr lang="zh-CN" sz="1800" b="1" u="sng" kern="0" dirty="0">
                          <a:solidFill>
                            <a:srgbClr val="002060"/>
                          </a:solidFill>
                          <a:effectLst/>
                          <a:latin typeface="黑体" panose="02010609060101010101" pitchFamily="49" charset="-122"/>
                          <a:ea typeface="黑体" panose="02010609060101010101" pitchFamily="49" charset="-122"/>
                        </a:rPr>
                        <a:t>的</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按照</a:t>
                      </a:r>
                      <a:r>
                        <a:rPr lang="zh-CN" sz="1800" b="1" kern="0" dirty="0">
                          <a:solidFill>
                            <a:srgbClr val="002060"/>
                          </a:solidFill>
                          <a:effectLst/>
                          <a:latin typeface="黑体" panose="02010609060101010101" pitchFamily="49" charset="-122"/>
                          <a:ea typeface="黑体" panose="02010609060101010101" pitchFamily="49" charset="-122"/>
                        </a:rPr>
                        <a:t>统筹地区职工平均工资的</a:t>
                      </a:r>
                      <a:r>
                        <a:rPr lang="en-US" sz="1800" b="1" u="sng" kern="0" dirty="0">
                          <a:solidFill>
                            <a:srgbClr val="002060"/>
                          </a:solidFill>
                          <a:effectLst/>
                          <a:latin typeface="黑体" panose="02010609060101010101" pitchFamily="49" charset="-122"/>
                          <a:ea typeface="黑体" panose="02010609060101010101" pitchFamily="49" charset="-122"/>
                        </a:rPr>
                        <a:t>60%</a:t>
                      </a:r>
                      <a:r>
                        <a:rPr lang="zh-CN" sz="1800" b="1" u="sng" kern="0" dirty="0">
                          <a:solidFill>
                            <a:srgbClr val="002060"/>
                          </a:solidFill>
                          <a:effectLst/>
                          <a:latin typeface="黑体" panose="02010609060101010101" pitchFamily="49" charset="-122"/>
                          <a:ea typeface="黑体" panose="02010609060101010101" pitchFamily="49" charset="-122"/>
                        </a:rPr>
                        <a:t>计算</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92444251"/>
                  </a:ext>
                </a:extLst>
              </a:tr>
            </a:tbl>
          </a:graphicData>
        </a:graphic>
      </p:graphicFrame>
    </p:spTree>
    <p:extLst>
      <p:ext uri="{BB962C8B-B14F-4D97-AF65-F5344CB8AC3E}">
        <p14:creationId xmlns:p14="http://schemas.microsoft.com/office/powerpoint/2010/main" val="1694435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D7868556-9402-489B-A89D-983BB82976B6}"/>
              </a:ext>
            </a:extLst>
          </p:cNvPr>
          <p:cNvSpPr/>
          <p:nvPr/>
        </p:nvSpPr>
        <p:spPr>
          <a:xfrm>
            <a:off x="855455" y="610225"/>
            <a:ext cx="1465466"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11.</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遗属待遇</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07E40BF8-C410-4582-B808-1C22785AEFF1}"/>
              </a:ext>
            </a:extLst>
          </p:cNvPr>
          <p:cNvGraphicFramePr>
            <a:graphicFrameLocks noGrp="1"/>
          </p:cNvGraphicFramePr>
          <p:nvPr>
            <p:extLst>
              <p:ext uri="{D42A27DB-BD31-4B8C-83A1-F6EECF244321}">
                <p14:modId xmlns:p14="http://schemas.microsoft.com/office/powerpoint/2010/main" val="1388698531"/>
              </p:ext>
            </p:extLst>
          </p:nvPr>
        </p:nvGraphicFramePr>
        <p:xfrm>
          <a:off x="692150" y="1019775"/>
          <a:ext cx="10837863" cy="2286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551686044"/>
                    </a:ext>
                  </a:extLst>
                </a:gridCol>
              </a:tblGrid>
              <a:tr h="0">
                <a:tc>
                  <a:txBody>
                    <a:bodyPr/>
                    <a:lstStyle/>
                    <a:p>
                      <a:pPr algn="l">
                        <a:lnSpc>
                          <a:spcPts val="1800"/>
                        </a:lnSpc>
                        <a:spcAft>
                          <a:spcPts val="0"/>
                        </a:spcAft>
                      </a:pPr>
                      <a:r>
                        <a:rPr lang="zh-CN" sz="1800" b="1" kern="0" dirty="0">
                          <a:effectLst/>
                          <a:latin typeface="黑体" panose="02010609060101010101" pitchFamily="49" charset="-122"/>
                          <a:ea typeface="黑体" panose="02010609060101010101" pitchFamily="49" charset="-122"/>
                        </a:rPr>
                        <a:t>职工因工死亡，</a:t>
                      </a:r>
                      <a:r>
                        <a:rPr lang="zh-CN" sz="1800" b="1" u="sng" kern="0" dirty="0">
                          <a:effectLst/>
                          <a:latin typeface="黑体" panose="02010609060101010101" pitchFamily="49" charset="-122"/>
                          <a:ea typeface="黑体" panose="02010609060101010101" pitchFamily="49" charset="-122"/>
                        </a:rPr>
                        <a:t>其近亲属</a:t>
                      </a:r>
                      <a:r>
                        <a:rPr lang="zh-CN" sz="1800" b="1" kern="0" dirty="0">
                          <a:effectLst/>
                          <a:latin typeface="黑体" panose="02010609060101010101" pitchFamily="49" charset="-122"/>
                          <a:ea typeface="黑体" panose="02010609060101010101" pitchFamily="49" charset="-122"/>
                        </a:rPr>
                        <a:t>可从工伤保险基金</a:t>
                      </a:r>
                      <a:r>
                        <a:rPr lang="zh-CN" sz="1800" b="1" u="sng" kern="0" dirty="0">
                          <a:effectLst/>
                          <a:latin typeface="黑体" panose="02010609060101010101" pitchFamily="49" charset="-122"/>
                          <a:ea typeface="黑体" panose="02010609060101010101" pitchFamily="49" charset="-122"/>
                        </a:rPr>
                        <a:t>领取丧葬补偿金、供养亲属抚恤金和一次性因工死亡补助金。</a:t>
                      </a:r>
                      <a:endParaRPr lang="zh-CN" sz="18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19711627"/>
                  </a:ext>
                </a:extLst>
              </a:tr>
            </a:tbl>
          </a:graphicData>
        </a:graphic>
      </p:graphicFrame>
      <p:sp>
        <p:nvSpPr>
          <p:cNvPr id="8" name="矩形 7">
            <a:extLst>
              <a:ext uri="{FF2B5EF4-FFF2-40B4-BE49-F238E27FC236}">
                <a16:creationId xmlns:a16="http://schemas.microsoft.com/office/drawing/2014/main" id="{42F26DD7-DE65-42BD-81E4-3C594C15AB30}"/>
              </a:ext>
            </a:extLst>
          </p:cNvPr>
          <p:cNvSpPr/>
          <p:nvPr/>
        </p:nvSpPr>
        <p:spPr>
          <a:xfrm>
            <a:off x="692150" y="1517668"/>
            <a:ext cx="4254691"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12.</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因工外出发生事故或下落不明的处理</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3AC3B6B3-8356-4A63-8061-C8FACEA83E76}"/>
              </a:ext>
            </a:extLst>
          </p:cNvPr>
          <p:cNvGraphicFramePr>
            <a:graphicFrameLocks noGrp="1"/>
          </p:cNvGraphicFramePr>
          <p:nvPr>
            <p:extLst>
              <p:ext uri="{D42A27DB-BD31-4B8C-83A1-F6EECF244321}">
                <p14:modId xmlns:p14="http://schemas.microsoft.com/office/powerpoint/2010/main" val="2206760199"/>
              </p:ext>
            </p:extLst>
          </p:nvPr>
        </p:nvGraphicFramePr>
        <p:xfrm>
          <a:off x="692150" y="2095500"/>
          <a:ext cx="10837863" cy="6858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2645491174"/>
                    </a:ext>
                  </a:extLst>
                </a:gridCol>
              </a:tblGrid>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从事故发生当月起</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个月内照发工资</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从第</a:t>
                      </a:r>
                      <a:r>
                        <a:rPr lang="en-US" sz="1800" b="1" u="sng" kern="0" dirty="0">
                          <a:solidFill>
                            <a:srgbClr val="002060"/>
                          </a:solidFill>
                          <a:effectLst/>
                          <a:latin typeface="黑体" panose="02010609060101010101" pitchFamily="49" charset="-122"/>
                          <a:ea typeface="黑体" panose="02010609060101010101" pitchFamily="49" charset="-122"/>
                        </a:rPr>
                        <a:t>4</a:t>
                      </a:r>
                      <a:r>
                        <a:rPr lang="zh-CN" sz="1800" b="1" u="sng" kern="0" dirty="0">
                          <a:solidFill>
                            <a:srgbClr val="002060"/>
                          </a:solidFill>
                          <a:effectLst/>
                          <a:latin typeface="黑体" panose="02010609060101010101" pitchFamily="49" charset="-122"/>
                          <a:ea typeface="黑体" panose="02010609060101010101" pitchFamily="49" charset="-122"/>
                        </a:rPr>
                        <a:t>个月起停发工资</a:t>
                      </a:r>
                      <a:r>
                        <a:rPr lang="zh-CN" sz="1800" b="1" kern="0" dirty="0">
                          <a:solidFill>
                            <a:srgbClr val="002060"/>
                          </a:solidFill>
                          <a:effectLst/>
                          <a:latin typeface="黑体" panose="02010609060101010101" pitchFamily="49" charset="-122"/>
                          <a:ea typeface="黑体" panose="02010609060101010101" pitchFamily="49" charset="-122"/>
                        </a:rPr>
                        <a:t>，由工伤保险基金向其供养亲属按月支付供养亲属抚恤金。</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生活有困难的，</a:t>
                      </a:r>
                      <a:r>
                        <a:rPr lang="zh-CN" sz="1800" b="1" u="sng" kern="0" dirty="0">
                          <a:solidFill>
                            <a:srgbClr val="002060"/>
                          </a:solidFill>
                          <a:effectLst/>
                          <a:latin typeface="黑体" panose="02010609060101010101" pitchFamily="49" charset="-122"/>
                          <a:ea typeface="黑体" panose="02010609060101010101" pitchFamily="49" charset="-122"/>
                        </a:rPr>
                        <a:t>可预支一次性伤亡补助金的</a:t>
                      </a:r>
                      <a:r>
                        <a:rPr lang="en-US" sz="1800" b="1" u="sng" kern="0" dirty="0">
                          <a:solidFill>
                            <a:srgbClr val="002060"/>
                          </a:solidFill>
                          <a:effectLst/>
                          <a:latin typeface="黑体" panose="02010609060101010101" pitchFamily="49" charset="-122"/>
                          <a:ea typeface="黑体" panose="02010609060101010101" pitchFamily="49" charset="-122"/>
                        </a:rPr>
                        <a:t>50</a:t>
                      </a:r>
                      <a:r>
                        <a:rPr lang="zh-CN"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41140489"/>
                  </a:ext>
                </a:extLst>
              </a:tr>
            </a:tbl>
          </a:graphicData>
        </a:graphic>
      </p:graphicFrame>
      <p:sp>
        <p:nvSpPr>
          <p:cNvPr id="10" name="矩形 9">
            <a:extLst>
              <a:ext uri="{FF2B5EF4-FFF2-40B4-BE49-F238E27FC236}">
                <a16:creationId xmlns:a16="http://schemas.microsoft.com/office/drawing/2014/main" id="{CE2C25D7-5C79-4DEF-B2F8-185F3B73549E}"/>
              </a:ext>
            </a:extLst>
          </p:cNvPr>
          <p:cNvSpPr/>
          <p:nvPr/>
        </p:nvSpPr>
        <p:spPr>
          <a:xfrm>
            <a:off x="692150" y="3176345"/>
            <a:ext cx="4456669"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13.</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被派遣出国、出境工作的工伤保险待遇</a:t>
            </a:r>
            <a:endParaRPr lang="zh-CN" altLang="en-US" dirty="0">
              <a:latin typeface="黑体" panose="02010609060101010101" pitchFamily="49" charset="-122"/>
              <a:ea typeface="黑体" panose="02010609060101010101" pitchFamily="49" charset="-122"/>
            </a:endParaRPr>
          </a:p>
        </p:txBody>
      </p:sp>
      <p:graphicFrame>
        <p:nvGraphicFramePr>
          <p:cNvPr id="14" name="表格 13">
            <a:extLst>
              <a:ext uri="{FF2B5EF4-FFF2-40B4-BE49-F238E27FC236}">
                <a16:creationId xmlns:a16="http://schemas.microsoft.com/office/drawing/2014/main" id="{067E4202-9CD3-41C8-9E3D-CF943E330190}"/>
              </a:ext>
            </a:extLst>
          </p:cNvPr>
          <p:cNvGraphicFramePr>
            <a:graphicFrameLocks noGrp="1"/>
          </p:cNvGraphicFramePr>
          <p:nvPr>
            <p:extLst>
              <p:ext uri="{D42A27DB-BD31-4B8C-83A1-F6EECF244321}">
                <p14:modId xmlns:p14="http://schemas.microsoft.com/office/powerpoint/2010/main" val="2261927652"/>
              </p:ext>
            </p:extLst>
          </p:nvPr>
        </p:nvGraphicFramePr>
        <p:xfrm>
          <a:off x="692150" y="3860800"/>
          <a:ext cx="10837863" cy="6858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2031379202"/>
                    </a:ext>
                  </a:extLst>
                </a:gridCol>
              </a:tblGrid>
              <a:tr h="388037">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职工被派遣出国、出境工作，依据前往国家或地区的法律应当</a:t>
                      </a:r>
                      <a:r>
                        <a:rPr lang="zh-CN" sz="1800" b="1" u="sng" kern="100" dirty="0">
                          <a:solidFill>
                            <a:srgbClr val="002060"/>
                          </a:solidFill>
                          <a:effectLst/>
                          <a:latin typeface="黑体" panose="02010609060101010101" pitchFamily="49" charset="-122"/>
                          <a:ea typeface="黑体" panose="02010609060101010101" pitchFamily="49" charset="-122"/>
                        </a:rPr>
                        <a:t>参加当地工伤保险</a:t>
                      </a:r>
                      <a:r>
                        <a:rPr lang="zh-CN" sz="1800" b="1" kern="100" dirty="0">
                          <a:solidFill>
                            <a:srgbClr val="002060"/>
                          </a:solidFill>
                          <a:effectLst/>
                          <a:latin typeface="黑体" panose="02010609060101010101" pitchFamily="49" charset="-122"/>
                          <a:ea typeface="黑体" panose="02010609060101010101" pitchFamily="49" charset="-122"/>
                        </a:rPr>
                        <a:t>的，参加当地工伤保险，</a:t>
                      </a:r>
                      <a:r>
                        <a:rPr lang="zh-CN" sz="1800" b="1" u="sng" kern="100" dirty="0">
                          <a:solidFill>
                            <a:srgbClr val="002060"/>
                          </a:solidFill>
                          <a:effectLst/>
                          <a:latin typeface="黑体" panose="02010609060101010101" pitchFamily="49" charset="-122"/>
                          <a:ea typeface="黑体" panose="02010609060101010101" pitchFamily="49" charset="-122"/>
                        </a:rPr>
                        <a:t>其国内工伤保险关系中止</a:t>
                      </a:r>
                      <a:r>
                        <a:rPr lang="en-US"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不能参加当地工伤保险的，其国内工伤保险关系不中止。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47716960"/>
                  </a:ext>
                </a:extLst>
              </a:tr>
            </a:tbl>
          </a:graphicData>
        </a:graphic>
      </p:graphicFrame>
    </p:spTree>
    <p:extLst>
      <p:ext uri="{BB962C8B-B14F-4D97-AF65-F5344CB8AC3E}">
        <p14:creationId xmlns:p14="http://schemas.microsoft.com/office/powerpoint/2010/main" val="1837492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F68FCB47-EA14-4EE9-BFA1-69EE6E19BA14}"/>
              </a:ext>
            </a:extLst>
          </p:cNvPr>
          <p:cNvSpPr/>
          <p:nvPr/>
        </p:nvSpPr>
        <p:spPr>
          <a:xfrm>
            <a:off x="881866" y="637813"/>
            <a:ext cx="3324949"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14.</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停止享受工伤保险待遇情形</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id="{4F7E5A50-481C-4CE6-9B01-6C5AEC10DCA6}"/>
              </a:ext>
            </a:extLst>
          </p:cNvPr>
          <p:cNvGraphicFramePr>
            <a:graphicFrameLocks noGrp="1"/>
          </p:cNvGraphicFramePr>
          <p:nvPr>
            <p:extLst>
              <p:ext uri="{D42A27DB-BD31-4B8C-83A1-F6EECF244321}">
                <p14:modId xmlns:p14="http://schemas.microsoft.com/office/powerpoint/2010/main" val="718928125"/>
              </p:ext>
            </p:extLst>
          </p:nvPr>
        </p:nvGraphicFramePr>
        <p:xfrm>
          <a:off x="692149" y="1011447"/>
          <a:ext cx="10837863" cy="9144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65397286"/>
                    </a:ext>
                  </a:extLst>
                </a:gridCol>
              </a:tblGrid>
              <a:tr h="0">
                <a:tc>
                  <a:txBody>
                    <a:bodyPr/>
                    <a:lstStyle/>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职工有下列情形之一的，</a:t>
                      </a:r>
                      <a:r>
                        <a:rPr lang="zh-CN" sz="1800" b="1" u="sng" kern="0" dirty="0">
                          <a:solidFill>
                            <a:srgbClr val="002060"/>
                          </a:solidFill>
                          <a:effectLst/>
                          <a:latin typeface="黑体" panose="02010609060101010101" pitchFamily="49" charset="-122"/>
                          <a:ea typeface="黑体" panose="02010609060101010101" pitchFamily="49" charset="-122"/>
                        </a:rPr>
                        <a:t>停止</a:t>
                      </a:r>
                      <a:r>
                        <a:rPr lang="zh-CN" sz="1800" b="1" kern="0" dirty="0">
                          <a:solidFill>
                            <a:srgbClr val="002060"/>
                          </a:solidFill>
                          <a:effectLst/>
                          <a:latin typeface="黑体" panose="02010609060101010101" pitchFamily="49" charset="-122"/>
                          <a:ea typeface="黑体" panose="02010609060101010101" pitchFamily="49" charset="-122"/>
                        </a:rPr>
                        <a:t>享受工伤保险待遇：</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①丧失享受待遇条件的；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②拒不接受劳动能力鉴定的；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③拒绝治疗的。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43484909"/>
                  </a:ext>
                </a:extLst>
              </a:tr>
            </a:tbl>
          </a:graphicData>
        </a:graphic>
      </p:graphicFrame>
      <p:sp>
        <p:nvSpPr>
          <p:cNvPr id="17" name="矩形 16">
            <a:extLst>
              <a:ext uri="{FF2B5EF4-FFF2-40B4-BE49-F238E27FC236}">
                <a16:creationId xmlns:a16="http://schemas.microsoft.com/office/drawing/2014/main" id="{D47B2142-935E-4303-B891-EFFD93929E1E}"/>
              </a:ext>
            </a:extLst>
          </p:cNvPr>
          <p:cNvSpPr/>
          <p:nvPr/>
        </p:nvSpPr>
        <p:spPr>
          <a:xfrm>
            <a:off x="881866" y="2035349"/>
            <a:ext cx="2803973"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15.</a:t>
            </a:r>
            <a:r>
              <a:rPr lang="zh-CN" altLang="zh-CN" b="1" u="sng" kern="0" dirty="0">
                <a:solidFill>
                  <a:srgbClr val="993300"/>
                </a:solidFill>
                <a:latin typeface="Calibri" panose="020F0502020204030204" pitchFamily="34" charset="0"/>
                <a:ea typeface="宋体" panose="02010600030101010101" pitchFamily="2" charset="-122"/>
                <a:cs typeface="宋体" panose="02010600030101010101" pitchFamily="2" charset="-122"/>
              </a:rPr>
              <a:t>与基本养老保险的衔接</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8" name="表格 17">
            <a:extLst>
              <a:ext uri="{FF2B5EF4-FFF2-40B4-BE49-F238E27FC236}">
                <a16:creationId xmlns:a16="http://schemas.microsoft.com/office/drawing/2014/main" id="{BE893E17-938F-4208-8DF6-413587F2A94B}"/>
              </a:ext>
            </a:extLst>
          </p:cNvPr>
          <p:cNvGraphicFramePr>
            <a:graphicFrameLocks noGrp="1"/>
          </p:cNvGraphicFramePr>
          <p:nvPr>
            <p:extLst>
              <p:ext uri="{D42A27DB-BD31-4B8C-83A1-F6EECF244321}">
                <p14:modId xmlns:p14="http://schemas.microsoft.com/office/powerpoint/2010/main" val="3530857475"/>
              </p:ext>
            </p:extLst>
          </p:nvPr>
        </p:nvGraphicFramePr>
        <p:xfrm>
          <a:off x="692151" y="2468016"/>
          <a:ext cx="10837862" cy="4572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4126583884"/>
                    </a:ext>
                  </a:extLst>
                </a:gridCol>
              </a:tblGrid>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工伤职工</a:t>
                      </a:r>
                      <a:r>
                        <a:rPr lang="zh-CN" sz="1800" b="1" u="sng" kern="0" dirty="0">
                          <a:solidFill>
                            <a:srgbClr val="002060"/>
                          </a:solidFill>
                          <a:effectLst/>
                          <a:latin typeface="黑体" panose="02010609060101010101" pitchFamily="49" charset="-122"/>
                          <a:ea typeface="黑体" panose="02010609060101010101" pitchFamily="49" charset="-122"/>
                        </a:rPr>
                        <a:t>符合领取基本养老保险条件的</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停发伤残津贴，享受基本养老保险待遇。</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基本养老保险待遇低于伤残津贴的，从工伤保险基金中补足差额</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579088410"/>
                  </a:ext>
                </a:extLst>
              </a:tr>
            </a:tbl>
          </a:graphicData>
        </a:graphic>
      </p:graphicFrame>
    </p:spTree>
    <p:extLst>
      <p:ext uri="{BB962C8B-B14F-4D97-AF65-F5344CB8AC3E}">
        <p14:creationId xmlns:p14="http://schemas.microsoft.com/office/powerpoint/2010/main" val="652641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FA2657C-CCBC-44D7-823D-058EC5D876AC}"/>
              </a:ext>
            </a:extLst>
          </p:cNvPr>
          <p:cNvSpPr/>
          <p:nvPr/>
        </p:nvSpPr>
        <p:spPr>
          <a:xfrm>
            <a:off x="1003797" y="541612"/>
            <a:ext cx="1465466"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16.</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特殊情况</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EDFAED97-A341-43F2-8045-FA1D9791B1F4}"/>
              </a:ext>
            </a:extLst>
          </p:cNvPr>
          <p:cNvSpPr/>
          <p:nvPr/>
        </p:nvSpPr>
        <p:spPr>
          <a:xfrm>
            <a:off x="892463" y="884033"/>
            <a:ext cx="1811714" cy="369332"/>
          </a:xfrm>
          <a:prstGeom prst="rect">
            <a:avLst/>
          </a:prstGeom>
        </p:spPr>
        <p:txBody>
          <a:bodyPr wrap="none">
            <a:spAutoFit/>
          </a:bodyPr>
          <a:lstStyle/>
          <a:p>
            <a:r>
              <a:rPr lang="zh-CN" altLang="zh-CN" b="1" dirty="0">
                <a:solidFill>
                  <a:srgbClr val="002060"/>
                </a:solidFill>
                <a:latin typeface="黑体" panose="02010609060101010101" pitchFamily="49" charset="-122"/>
                <a:ea typeface="黑体" panose="02010609060101010101" pitchFamily="49" charset="-122"/>
                <a:cs typeface="宋体" panose="02010600030101010101" pitchFamily="2" charset="-122"/>
              </a:rPr>
              <a:t>（一）先行支付</a:t>
            </a:r>
            <a:endParaRPr lang="zh-CN" altLang="en-US" dirty="0">
              <a:latin typeface="黑体" panose="02010609060101010101" pitchFamily="49" charset="-122"/>
              <a:ea typeface="黑体" panose="02010609060101010101" pitchFamily="49" charset="-122"/>
            </a:endParaRPr>
          </a:p>
        </p:txBody>
      </p:sp>
      <p:graphicFrame>
        <p:nvGraphicFramePr>
          <p:cNvPr id="8" name="表格 7">
            <a:extLst>
              <a:ext uri="{FF2B5EF4-FFF2-40B4-BE49-F238E27FC236}">
                <a16:creationId xmlns:a16="http://schemas.microsoft.com/office/drawing/2014/main" id="{9C21FF35-B390-44D1-AFA8-CB753E709414}"/>
              </a:ext>
            </a:extLst>
          </p:cNvPr>
          <p:cNvGraphicFramePr>
            <a:graphicFrameLocks noGrp="1"/>
          </p:cNvGraphicFramePr>
          <p:nvPr>
            <p:extLst>
              <p:ext uri="{D42A27DB-BD31-4B8C-83A1-F6EECF244321}">
                <p14:modId xmlns:p14="http://schemas.microsoft.com/office/powerpoint/2010/main" val="1072935543"/>
              </p:ext>
            </p:extLst>
          </p:nvPr>
        </p:nvGraphicFramePr>
        <p:xfrm>
          <a:off x="692151" y="1253365"/>
          <a:ext cx="10837862" cy="18288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2236296579"/>
                    </a:ext>
                  </a:extLst>
                </a:gridCol>
              </a:tblGrid>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 </a:t>
                      </a:r>
                      <a:r>
                        <a:rPr lang="zh-CN" sz="1800" b="1" kern="0" dirty="0">
                          <a:solidFill>
                            <a:srgbClr val="002060"/>
                          </a:solidFill>
                          <a:effectLst/>
                          <a:latin typeface="黑体" panose="02010609060101010101" pitchFamily="49" charset="-122"/>
                          <a:ea typeface="黑体" panose="02010609060101010101" pitchFamily="49" charset="-122"/>
                        </a:rPr>
                        <a:t>职工所在用人单位</a:t>
                      </a:r>
                      <a:r>
                        <a:rPr lang="zh-CN" sz="1800" b="1" u="dbl" kern="0" dirty="0">
                          <a:solidFill>
                            <a:srgbClr val="002060"/>
                          </a:solidFill>
                          <a:effectLst/>
                          <a:latin typeface="黑体" panose="02010609060101010101" pitchFamily="49" charset="-122"/>
                          <a:ea typeface="黑体" panose="02010609060101010101" pitchFamily="49" charset="-122"/>
                        </a:rPr>
                        <a:t>未依法缴纳工伤保险费</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发生工伤的</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用人单位</a:t>
                      </a:r>
                      <a:r>
                        <a:rPr lang="zh-CN" sz="1800" b="1" kern="0" dirty="0">
                          <a:solidFill>
                            <a:srgbClr val="002060"/>
                          </a:solidFill>
                          <a:effectLst/>
                          <a:latin typeface="黑体" panose="02010609060101010101" pitchFamily="49" charset="-122"/>
                          <a:ea typeface="黑体" panose="02010609060101010101" pitchFamily="49" charset="-122"/>
                        </a:rPr>
                        <a:t>应采取措施及时救治，并按照规定的工伤保险待遇项目和标准</a:t>
                      </a:r>
                      <a:r>
                        <a:rPr lang="zh-CN" sz="1800" b="1" u="sng" kern="0" dirty="0">
                          <a:solidFill>
                            <a:srgbClr val="002060"/>
                          </a:solidFill>
                          <a:effectLst/>
                          <a:latin typeface="黑体" panose="02010609060101010101" pitchFamily="49" charset="-122"/>
                          <a:ea typeface="黑体" panose="02010609060101010101" pitchFamily="49" charset="-122"/>
                        </a:rPr>
                        <a:t>支付费用</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 </a:t>
                      </a:r>
                      <a:r>
                        <a:rPr lang="zh-CN" sz="1800" b="1" kern="0" dirty="0">
                          <a:solidFill>
                            <a:srgbClr val="002060"/>
                          </a:solidFill>
                          <a:effectLst/>
                          <a:latin typeface="黑体" panose="02010609060101010101" pitchFamily="49" charset="-122"/>
                          <a:ea typeface="黑体" panose="02010609060101010101" pitchFamily="49" charset="-122"/>
                        </a:rPr>
                        <a:t>职工被认定为工伤后，有下列情形之一的，职工或者其近亲属可以持工伤认定决定书和有关材料向社会保险经办机构</a:t>
                      </a:r>
                      <a:r>
                        <a:rPr lang="zh-CN" sz="1800" b="1" u="dbl" kern="0" dirty="0">
                          <a:solidFill>
                            <a:srgbClr val="002060"/>
                          </a:solidFill>
                          <a:effectLst/>
                          <a:latin typeface="黑体" panose="02010609060101010101" pitchFamily="49" charset="-122"/>
                          <a:ea typeface="黑体" panose="02010609060101010101" pitchFamily="49" charset="-122"/>
                        </a:rPr>
                        <a:t>书面申请先行支付工伤保险待遇</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）用人单位被依法</a:t>
                      </a:r>
                      <a:r>
                        <a:rPr lang="zh-CN" sz="1800" b="1" u="sng" kern="0" dirty="0">
                          <a:solidFill>
                            <a:srgbClr val="002060"/>
                          </a:solidFill>
                          <a:effectLst/>
                          <a:latin typeface="黑体" panose="02010609060101010101" pitchFamily="49" charset="-122"/>
                          <a:ea typeface="黑体" panose="02010609060101010101" pitchFamily="49" charset="-122"/>
                        </a:rPr>
                        <a:t>吊销营业执照或者撤销登记、备案的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）用人单位</a:t>
                      </a:r>
                      <a:r>
                        <a:rPr lang="zh-CN" sz="1800" b="1" u="sng" kern="0" dirty="0">
                          <a:solidFill>
                            <a:srgbClr val="002060"/>
                          </a:solidFill>
                          <a:effectLst/>
                          <a:latin typeface="黑体" panose="02010609060101010101" pitchFamily="49" charset="-122"/>
                          <a:ea typeface="黑体" panose="02010609060101010101" pitchFamily="49" charset="-122"/>
                        </a:rPr>
                        <a:t>拒绝支付</a:t>
                      </a:r>
                      <a:r>
                        <a:rPr lang="zh-CN" sz="1800" b="1" kern="0" dirty="0">
                          <a:solidFill>
                            <a:srgbClr val="002060"/>
                          </a:solidFill>
                          <a:effectLst/>
                          <a:latin typeface="黑体" panose="02010609060101010101" pitchFamily="49" charset="-122"/>
                          <a:ea typeface="黑体" panose="02010609060101010101" pitchFamily="49" charset="-122"/>
                        </a:rPr>
                        <a:t>全部或者部分费用的；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）依法经仲裁、诉讼后</a:t>
                      </a:r>
                      <a:r>
                        <a:rPr lang="zh-CN" sz="1800" b="1" u="sng" kern="0" dirty="0">
                          <a:solidFill>
                            <a:srgbClr val="002060"/>
                          </a:solidFill>
                          <a:effectLst/>
                          <a:latin typeface="黑体" panose="02010609060101010101" pitchFamily="49" charset="-122"/>
                          <a:ea typeface="黑体" panose="02010609060101010101" pitchFamily="49" charset="-122"/>
                        </a:rPr>
                        <a:t>仍不能获得工伤保险待遇</a:t>
                      </a:r>
                      <a:r>
                        <a:rPr lang="zh-CN" sz="1800" b="1" kern="0" dirty="0">
                          <a:solidFill>
                            <a:srgbClr val="002060"/>
                          </a:solidFill>
                          <a:effectLst/>
                          <a:latin typeface="黑体" panose="02010609060101010101" pitchFamily="49" charset="-122"/>
                          <a:ea typeface="黑体" panose="02010609060101010101" pitchFamily="49" charset="-122"/>
                        </a:rPr>
                        <a:t>，法院出具终止执行文书的；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）职工认为用人单位不支付的其他情形。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43077831"/>
                  </a:ext>
                </a:extLst>
              </a:tr>
            </a:tbl>
          </a:graphicData>
        </a:graphic>
      </p:graphicFrame>
      <p:sp>
        <p:nvSpPr>
          <p:cNvPr id="9" name="矩形 8">
            <a:extLst>
              <a:ext uri="{FF2B5EF4-FFF2-40B4-BE49-F238E27FC236}">
                <a16:creationId xmlns:a16="http://schemas.microsoft.com/office/drawing/2014/main" id="{D90FBC49-A99F-4F87-962E-E8AD265B8B01}"/>
              </a:ext>
            </a:extLst>
          </p:cNvPr>
          <p:cNvSpPr/>
          <p:nvPr/>
        </p:nvSpPr>
        <p:spPr>
          <a:xfrm>
            <a:off x="979805" y="3101080"/>
            <a:ext cx="3890809" cy="323165"/>
          </a:xfrm>
          <a:prstGeom prst="rect">
            <a:avLst/>
          </a:prstGeom>
        </p:spPr>
        <p:txBody>
          <a:bodyPr wrap="none">
            <a:spAutoFit/>
          </a:bodyPr>
          <a:lstStyle/>
          <a:p>
            <a:pPr>
              <a:lnSpc>
                <a:spcPts val="1800"/>
              </a:lnSpc>
            </a:pPr>
            <a:r>
              <a:rPr lang="zh-CN"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（二）不合法单位</a:t>
            </a:r>
            <a:r>
              <a:rPr lang="zh-CN" altLang="zh-CN" kern="0" dirty="0">
                <a:solidFill>
                  <a:srgbClr val="002060"/>
                </a:solidFill>
                <a:latin typeface="黑体" panose="02010609060101010101" pitchFamily="49" charset="-122"/>
                <a:ea typeface="黑体" panose="02010609060101010101" pitchFamily="49" charset="-122"/>
                <a:cs typeface="宋体" panose="02010600030101010101" pitchFamily="2" charset="-122"/>
              </a:rPr>
              <a:t>职工工伤保险待遇</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FA0A28D1-CA4F-4771-B620-8C3080778F1C}"/>
              </a:ext>
            </a:extLst>
          </p:cNvPr>
          <p:cNvGraphicFramePr>
            <a:graphicFrameLocks noGrp="1"/>
          </p:cNvGraphicFramePr>
          <p:nvPr>
            <p:extLst>
              <p:ext uri="{D42A27DB-BD31-4B8C-83A1-F6EECF244321}">
                <p14:modId xmlns:p14="http://schemas.microsoft.com/office/powerpoint/2010/main" val="916856504"/>
              </p:ext>
            </p:extLst>
          </p:nvPr>
        </p:nvGraphicFramePr>
        <p:xfrm>
          <a:off x="692151" y="3420855"/>
          <a:ext cx="10837862" cy="4572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3267158700"/>
                    </a:ext>
                  </a:extLst>
                </a:gridCol>
              </a:tblGrid>
              <a:tr h="0">
                <a:tc>
                  <a:txBody>
                    <a:bodyPr/>
                    <a:lstStyle/>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由该单位向伤残职工或死亡职工的近亲属</a:t>
                      </a:r>
                      <a:r>
                        <a:rPr lang="zh-CN" sz="1800" b="1" u="sng" kern="0" dirty="0">
                          <a:solidFill>
                            <a:srgbClr val="002060"/>
                          </a:solidFill>
                          <a:effectLst/>
                          <a:latin typeface="黑体" panose="02010609060101010101" pitchFamily="49" charset="-122"/>
                          <a:ea typeface="黑体" panose="02010609060101010101" pitchFamily="49" charset="-122"/>
                        </a:rPr>
                        <a:t>给予一次性赔偿</a:t>
                      </a:r>
                      <a:r>
                        <a:rPr lang="zh-CN" sz="1800" b="1" kern="0" dirty="0">
                          <a:solidFill>
                            <a:srgbClr val="002060"/>
                          </a:solidFill>
                          <a:effectLst/>
                          <a:latin typeface="黑体" panose="02010609060101010101" pitchFamily="49" charset="-122"/>
                          <a:ea typeface="黑体" panose="02010609060101010101" pitchFamily="49" charset="-122"/>
                        </a:rPr>
                        <a:t>。赔偿标准</a:t>
                      </a:r>
                      <a:r>
                        <a:rPr lang="zh-CN" sz="1800" b="1" u="sng" kern="0" dirty="0">
                          <a:solidFill>
                            <a:srgbClr val="002060"/>
                          </a:solidFill>
                          <a:effectLst/>
                          <a:latin typeface="黑体" panose="02010609060101010101" pitchFamily="49" charset="-122"/>
                          <a:ea typeface="黑体" panose="02010609060101010101" pitchFamily="49" charset="-122"/>
                        </a:rPr>
                        <a:t>不得低于</a:t>
                      </a:r>
                      <a:r>
                        <a:rPr lang="zh-CN" sz="1800" b="1" kern="0" dirty="0">
                          <a:solidFill>
                            <a:srgbClr val="002060"/>
                          </a:solidFill>
                          <a:effectLst/>
                          <a:latin typeface="黑体" panose="02010609060101010101" pitchFamily="49" charset="-122"/>
                          <a:ea typeface="黑体" panose="02010609060101010101" pitchFamily="49" charset="-122"/>
                        </a:rPr>
                        <a:t>《工伤保险条例》规定的</a:t>
                      </a:r>
                      <a:r>
                        <a:rPr lang="zh-CN" sz="1800" b="1" u="sng" kern="0" dirty="0">
                          <a:solidFill>
                            <a:srgbClr val="002060"/>
                          </a:solidFill>
                          <a:effectLst/>
                          <a:latin typeface="黑体" panose="02010609060101010101" pitchFamily="49" charset="-122"/>
                          <a:ea typeface="黑体" panose="02010609060101010101" pitchFamily="49" charset="-122"/>
                        </a:rPr>
                        <a:t>工伤保险待遇</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311934626"/>
                  </a:ext>
                </a:extLst>
              </a:tr>
            </a:tbl>
          </a:graphicData>
        </a:graphic>
      </p:graphicFrame>
      <p:sp>
        <p:nvSpPr>
          <p:cNvPr id="14" name="矩形 13">
            <a:extLst>
              <a:ext uri="{FF2B5EF4-FFF2-40B4-BE49-F238E27FC236}">
                <a16:creationId xmlns:a16="http://schemas.microsoft.com/office/drawing/2014/main" id="{26244C52-CF6A-4D4C-97C1-63451F2EBCCC}"/>
              </a:ext>
            </a:extLst>
          </p:cNvPr>
          <p:cNvSpPr/>
          <p:nvPr/>
        </p:nvSpPr>
        <p:spPr>
          <a:xfrm>
            <a:off x="1003797" y="3936141"/>
            <a:ext cx="4600940" cy="323165"/>
          </a:xfrm>
          <a:prstGeom prst="rect">
            <a:avLst/>
          </a:prstGeom>
        </p:spPr>
        <p:txBody>
          <a:bodyPr wrap="none">
            <a:spAutoFit/>
          </a:bodyPr>
          <a:lstStyle/>
          <a:p>
            <a:pPr lvl="0">
              <a:lnSpc>
                <a:spcPts val="1800"/>
              </a:lnSpc>
            </a:pPr>
            <a:r>
              <a:rPr lang="zh-CN" altLang="en-US" b="1" kern="100" dirty="0">
                <a:solidFill>
                  <a:srgbClr val="003366"/>
                </a:solidFill>
                <a:latin typeface="黑体" panose="02010609060101010101" pitchFamily="49" charset="-122"/>
                <a:ea typeface="黑体" panose="02010609060101010101" pitchFamily="49" charset="-122"/>
                <a:cs typeface="宋体" panose="02010600030101010101" pitchFamily="2" charset="-122"/>
              </a:rPr>
              <a:t>（三）</a:t>
            </a:r>
            <a:r>
              <a:rPr lang="zh-CN" altLang="zh-CN" b="1" kern="100" dirty="0">
                <a:solidFill>
                  <a:srgbClr val="003366"/>
                </a:solidFill>
                <a:latin typeface="黑体" panose="02010609060101010101" pitchFamily="49" charset="-122"/>
                <a:ea typeface="黑体" panose="02010609060101010101" pitchFamily="49" charset="-122"/>
                <a:cs typeface="宋体" panose="02010600030101010101" pitchFamily="2" charset="-122"/>
              </a:rPr>
              <a:t>用人单位未参加工伤保险承担的责任</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0F2AC5AF-AAB4-40E1-BC30-71BDFBC00119}"/>
              </a:ext>
            </a:extLst>
          </p:cNvPr>
          <p:cNvGraphicFramePr>
            <a:graphicFrameLocks noGrp="1"/>
          </p:cNvGraphicFramePr>
          <p:nvPr>
            <p:extLst>
              <p:ext uri="{D42A27DB-BD31-4B8C-83A1-F6EECF244321}">
                <p14:modId xmlns:p14="http://schemas.microsoft.com/office/powerpoint/2010/main" val="775544872"/>
              </p:ext>
            </p:extLst>
          </p:nvPr>
        </p:nvGraphicFramePr>
        <p:xfrm>
          <a:off x="692149" y="4321285"/>
          <a:ext cx="10837863" cy="48006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893734258"/>
                    </a:ext>
                  </a:extLst>
                </a:gridCol>
              </a:tblGrid>
              <a:tr h="48006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《工伤保险条例》规定，</a:t>
                      </a:r>
                      <a:r>
                        <a:rPr lang="zh-CN" sz="1800" b="1" u="sng" kern="0" dirty="0">
                          <a:solidFill>
                            <a:srgbClr val="002060"/>
                          </a:solidFill>
                          <a:effectLst/>
                          <a:latin typeface="黑体" panose="02010609060101010101" pitchFamily="49" charset="-122"/>
                          <a:ea typeface="黑体" panose="02010609060101010101" pitchFamily="49" charset="-122"/>
                        </a:rPr>
                        <a:t>应当参加工伤保险而未参加工伤保险的用人单位职工发生工伤的</a:t>
                      </a:r>
                      <a:r>
                        <a:rPr lang="zh-CN" sz="1800" b="1" kern="0" dirty="0">
                          <a:solidFill>
                            <a:srgbClr val="002060"/>
                          </a:solidFill>
                          <a:effectLst/>
                          <a:latin typeface="黑体" panose="02010609060101010101" pitchFamily="49" charset="-122"/>
                          <a:ea typeface="黑体" panose="02010609060101010101" pitchFamily="49" charset="-122"/>
                        </a:rPr>
                        <a:t>，由该</a:t>
                      </a:r>
                      <a:r>
                        <a:rPr lang="zh-CN" sz="1800" b="1" u="sng" kern="0" dirty="0">
                          <a:solidFill>
                            <a:srgbClr val="002060"/>
                          </a:solidFill>
                          <a:effectLst/>
                          <a:latin typeface="黑体" panose="02010609060101010101" pitchFamily="49" charset="-122"/>
                          <a:ea typeface="黑体" panose="02010609060101010101" pitchFamily="49" charset="-122"/>
                        </a:rPr>
                        <a:t>用人单位</a:t>
                      </a:r>
                      <a:r>
                        <a:rPr lang="zh-CN" sz="1800" b="1" kern="0" dirty="0">
                          <a:solidFill>
                            <a:srgbClr val="002060"/>
                          </a:solidFill>
                          <a:effectLst/>
                          <a:latin typeface="黑体" panose="02010609060101010101" pitchFamily="49" charset="-122"/>
                          <a:ea typeface="黑体" panose="02010609060101010101" pitchFamily="49" charset="-122"/>
                        </a:rPr>
                        <a:t>按照</a:t>
                      </a:r>
                      <a:r>
                        <a:rPr lang="zh-CN" sz="1800" b="1" u="sng" kern="0" dirty="0">
                          <a:solidFill>
                            <a:srgbClr val="002060"/>
                          </a:solidFill>
                          <a:effectLst/>
                          <a:latin typeface="黑体" panose="02010609060101010101" pitchFamily="49" charset="-122"/>
                          <a:ea typeface="黑体" panose="02010609060101010101" pitchFamily="49" charset="-122"/>
                        </a:rPr>
                        <a:t>本条例</a:t>
                      </a:r>
                      <a:r>
                        <a:rPr lang="zh-CN" sz="1800" b="1" kern="0" dirty="0">
                          <a:solidFill>
                            <a:srgbClr val="002060"/>
                          </a:solidFill>
                          <a:effectLst/>
                          <a:latin typeface="黑体" panose="02010609060101010101" pitchFamily="49" charset="-122"/>
                          <a:ea typeface="黑体" panose="02010609060101010101" pitchFamily="49" charset="-122"/>
                        </a:rPr>
                        <a:t>规定的工伤保险待遇项目和标准</a:t>
                      </a:r>
                      <a:r>
                        <a:rPr lang="zh-CN" sz="1800" b="1" u="sng" kern="0" dirty="0">
                          <a:solidFill>
                            <a:srgbClr val="002060"/>
                          </a:solidFill>
                          <a:effectLst/>
                          <a:latin typeface="黑体" panose="02010609060101010101" pitchFamily="49" charset="-122"/>
                          <a:ea typeface="黑体" panose="02010609060101010101" pitchFamily="49" charset="-122"/>
                        </a:rPr>
                        <a:t>支付费用</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7744677"/>
                  </a:ext>
                </a:extLst>
              </a:tr>
            </a:tbl>
          </a:graphicData>
        </a:graphic>
      </p:graphicFrame>
      <p:sp>
        <p:nvSpPr>
          <p:cNvPr id="16" name="矩形 15">
            <a:extLst>
              <a:ext uri="{FF2B5EF4-FFF2-40B4-BE49-F238E27FC236}">
                <a16:creationId xmlns:a16="http://schemas.microsoft.com/office/drawing/2014/main" id="{23636B32-AC84-4E08-8B75-C1196CE24A52}"/>
              </a:ext>
            </a:extLst>
          </p:cNvPr>
          <p:cNvSpPr/>
          <p:nvPr/>
        </p:nvSpPr>
        <p:spPr>
          <a:xfrm>
            <a:off x="1040765" y="4863324"/>
            <a:ext cx="3438762" cy="323165"/>
          </a:xfrm>
          <a:prstGeom prst="rect">
            <a:avLst/>
          </a:prstGeom>
        </p:spPr>
        <p:txBody>
          <a:bodyPr wrap="none">
            <a:spAutoFit/>
          </a:bodyPr>
          <a:lstStyle/>
          <a:p>
            <a:pPr algn="just">
              <a:lnSpc>
                <a:spcPts val="1800"/>
              </a:lnSpc>
              <a:spcAft>
                <a:spcPts val="0"/>
              </a:spcAft>
            </a:pPr>
            <a:r>
              <a:rPr lang="zh-CN" altLang="zh-CN" b="1" kern="0" dirty="0">
                <a:solidFill>
                  <a:srgbClr val="003366"/>
                </a:solidFill>
                <a:latin typeface="黑体" panose="02010609060101010101" pitchFamily="49" charset="-122"/>
                <a:ea typeface="黑体" panose="02010609060101010101" pitchFamily="49" charset="-122"/>
                <a:cs typeface="宋体" panose="02010600030101010101" pitchFamily="2" charset="-122"/>
              </a:rPr>
              <a:t>（四）</a:t>
            </a:r>
            <a:r>
              <a:rPr lang="zh-CN" altLang="zh-CN" b="1" kern="100" dirty="0">
                <a:solidFill>
                  <a:srgbClr val="003366"/>
                </a:solidFill>
                <a:latin typeface="黑体" panose="02010609060101010101" pitchFamily="49" charset="-122"/>
                <a:ea typeface="黑体" panose="02010609060101010101" pitchFamily="49" charset="-122"/>
                <a:cs typeface="宋体" panose="02010600030101010101" pitchFamily="2" charset="-122"/>
              </a:rPr>
              <a:t>多次发生工伤的待遇领取</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7" name="表格 16">
            <a:extLst>
              <a:ext uri="{FF2B5EF4-FFF2-40B4-BE49-F238E27FC236}">
                <a16:creationId xmlns:a16="http://schemas.microsoft.com/office/drawing/2014/main" id="{6DCEF07D-BC3B-48C4-B09C-E703D9E492C4}"/>
              </a:ext>
            </a:extLst>
          </p:cNvPr>
          <p:cNvGraphicFramePr>
            <a:graphicFrameLocks noGrp="1"/>
          </p:cNvGraphicFramePr>
          <p:nvPr>
            <p:extLst>
              <p:ext uri="{D42A27DB-BD31-4B8C-83A1-F6EECF244321}">
                <p14:modId xmlns:p14="http://schemas.microsoft.com/office/powerpoint/2010/main" val="1188267142"/>
              </p:ext>
            </p:extLst>
          </p:nvPr>
        </p:nvGraphicFramePr>
        <p:xfrm>
          <a:off x="692151" y="5373979"/>
          <a:ext cx="10837862" cy="4572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18261286"/>
                    </a:ext>
                  </a:extLst>
                </a:gridCol>
              </a:tblGrid>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职工在</a:t>
                      </a:r>
                      <a:r>
                        <a:rPr lang="zh-CN" sz="1800" b="1" u="sng" kern="0" dirty="0">
                          <a:solidFill>
                            <a:srgbClr val="002060"/>
                          </a:solidFill>
                          <a:effectLst/>
                          <a:latin typeface="黑体" panose="02010609060101010101" pitchFamily="49" charset="-122"/>
                          <a:ea typeface="黑体" panose="02010609060101010101" pitchFamily="49" charset="-122"/>
                        </a:rPr>
                        <a:t>同一用人单位</a:t>
                      </a:r>
                      <a:r>
                        <a:rPr lang="zh-CN" sz="1800" b="1" kern="0" dirty="0">
                          <a:solidFill>
                            <a:srgbClr val="002060"/>
                          </a:solidFill>
                          <a:effectLst/>
                          <a:latin typeface="黑体" panose="02010609060101010101" pitchFamily="49" charset="-122"/>
                          <a:ea typeface="黑体" panose="02010609060101010101" pitchFamily="49" charset="-122"/>
                        </a:rPr>
                        <a:t>连续工作期间多次发生工伤的，符合《工伤保险条例》的规定领取相关待遇时，按照其在同一用人单位工伤的</a:t>
                      </a:r>
                      <a:r>
                        <a:rPr lang="zh-CN" sz="1800" b="1" u="sng" kern="0" dirty="0">
                          <a:solidFill>
                            <a:srgbClr val="002060"/>
                          </a:solidFill>
                          <a:effectLst/>
                          <a:latin typeface="黑体" panose="02010609060101010101" pitchFamily="49" charset="-122"/>
                          <a:ea typeface="黑体" panose="02010609060101010101" pitchFamily="49" charset="-122"/>
                        </a:rPr>
                        <a:t>最高伤残级别</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计发一次性伤残就业补助金和一次性工伤医疗补助金。</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50693700"/>
                  </a:ext>
                </a:extLst>
              </a:tr>
            </a:tbl>
          </a:graphicData>
        </a:graphic>
      </p:graphicFrame>
    </p:spTree>
    <p:extLst>
      <p:ext uri="{BB962C8B-B14F-4D97-AF65-F5344CB8AC3E}">
        <p14:creationId xmlns:p14="http://schemas.microsoft.com/office/powerpoint/2010/main" val="3670212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10E843DD-640A-475A-8488-25B97882A746}"/>
              </a:ext>
            </a:extLst>
          </p:cNvPr>
          <p:cNvSpPr/>
          <p:nvPr/>
        </p:nvSpPr>
        <p:spPr>
          <a:xfrm>
            <a:off x="1315881" y="3014323"/>
            <a:ext cx="9239709" cy="949299"/>
          </a:xfrm>
          <a:prstGeom prst="rect">
            <a:avLst/>
          </a:prstGeom>
        </p:spPr>
        <p:txBody>
          <a:bodyPr wrap="none">
            <a:spAutoFit/>
          </a:bodyPr>
          <a:lstStyle/>
          <a:p>
            <a:pPr indent="280670" algn="just">
              <a:lnSpc>
                <a:spcPct val="150000"/>
              </a:lnSpc>
              <a:spcAft>
                <a:spcPts val="0"/>
              </a:spcAft>
            </a:pPr>
            <a:r>
              <a:rPr lang="zh-CN" altLang="en-US"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第十四章</a:t>
            </a:r>
            <a:r>
              <a:rPr lang="en-US" altLang="zh-CN"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劳动合同管理与特殊用工</a:t>
            </a:r>
            <a:endParaRPr lang="zh-CN" altLang="zh-CN" sz="44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F53AE2A2-8C08-43F2-9479-D77FE40D0318}"/>
              </a:ext>
            </a:extLst>
          </p:cNvPr>
          <p:cNvSpPr/>
          <p:nvPr/>
        </p:nvSpPr>
        <p:spPr>
          <a:xfrm>
            <a:off x="819574" y="620663"/>
            <a:ext cx="3554178"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17.</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失业保险</a:t>
            </a:r>
            <a:r>
              <a:rPr lang="zh-CN" altLang="zh-CN"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覆盖</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范围和费用缴纳</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272FF466-376A-4843-8D90-4F445F875D59}"/>
              </a:ext>
            </a:extLst>
          </p:cNvPr>
          <p:cNvGraphicFramePr>
            <a:graphicFrameLocks noGrp="1"/>
          </p:cNvGraphicFramePr>
          <p:nvPr>
            <p:extLst>
              <p:ext uri="{D42A27DB-BD31-4B8C-83A1-F6EECF244321}">
                <p14:modId xmlns:p14="http://schemas.microsoft.com/office/powerpoint/2010/main" val="4165330512"/>
              </p:ext>
            </p:extLst>
          </p:nvPr>
        </p:nvGraphicFramePr>
        <p:xfrm>
          <a:off x="692149" y="993105"/>
          <a:ext cx="10837863" cy="685800"/>
        </p:xfrm>
        <a:graphic>
          <a:graphicData uri="http://schemas.openxmlformats.org/drawingml/2006/table">
            <a:tbl>
              <a:tblPr>
                <a:tableStyleId>{5C22544A-7EE6-4342-B048-85BDC9FD1C3A}</a:tableStyleId>
              </a:tblPr>
              <a:tblGrid>
                <a:gridCol w="1722150">
                  <a:extLst>
                    <a:ext uri="{9D8B030D-6E8A-4147-A177-3AD203B41FA5}">
                      <a16:colId xmlns:a16="http://schemas.microsoft.com/office/drawing/2014/main" val="2912363865"/>
                    </a:ext>
                  </a:extLst>
                </a:gridCol>
                <a:gridCol w="9115713">
                  <a:extLst>
                    <a:ext uri="{9D8B030D-6E8A-4147-A177-3AD203B41FA5}">
                      <a16:colId xmlns:a16="http://schemas.microsoft.com/office/drawing/2014/main" val="2358130370"/>
                    </a:ext>
                  </a:extLst>
                </a:gridCol>
              </a:tblGrid>
              <a:tr h="0">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覆盖范围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国企、企业化管理事业单位、城镇所有企事业单位及其职工等。</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995045901"/>
                  </a:ext>
                </a:extLst>
              </a:tr>
              <a:tr h="0">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费用缴纳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）城镇企业事业单位</a:t>
                      </a:r>
                      <a:r>
                        <a:rPr lang="zh-CN" sz="1800" b="1" u="sng" kern="100" dirty="0">
                          <a:solidFill>
                            <a:srgbClr val="002060"/>
                          </a:solidFill>
                          <a:effectLst/>
                          <a:latin typeface="黑体" panose="02010609060101010101" pitchFamily="49" charset="-122"/>
                          <a:ea typeface="黑体" panose="02010609060101010101" pitchFamily="49" charset="-122"/>
                        </a:rPr>
                        <a:t>职工按个人工资的</a:t>
                      </a:r>
                      <a:r>
                        <a:rPr lang="en-US"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缴纳</a:t>
                      </a:r>
                      <a:r>
                        <a:rPr lang="zh-CN" sz="1800" b="1" kern="100" dirty="0">
                          <a:solidFill>
                            <a:srgbClr val="002060"/>
                          </a:solidFill>
                          <a:effectLst/>
                          <a:latin typeface="黑体" panose="02010609060101010101" pitchFamily="49" charset="-122"/>
                          <a:ea typeface="黑体" panose="02010609060101010101" pitchFamily="49" charset="-122"/>
                        </a:rPr>
                        <a:t>失业保险费</a:t>
                      </a:r>
                    </a:p>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用人单位缴纳</a:t>
                      </a:r>
                      <a:r>
                        <a:rPr lang="zh-CN" sz="1800" b="1" kern="100" dirty="0">
                          <a:solidFill>
                            <a:srgbClr val="002060"/>
                          </a:solidFill>
                          <a:effectLst/>
                          <a:latin typeface="黑体" panose="02010609060101010101" pitchFamily="49" charset="-122"/>
                          <a:ea typeface="黑体" panose="02010609060101010101" pitchFamily="49" charset="-122"/>
                        </a:rPr>
                        <a:t>的失业保险费</a:t>
                      </a:r>
                      <a:r>
                        <a:rPr lang="zh-CN" sz="1800" b="1" u="sng" kern="100" dirty="0">
                          <a:solidFill>
                            <a:srgbClr val="002060"/>
                          </a:solidFill>
                          <a:effectLst/>
                          <a:latin typeface="黑体" panose="02010609060101010101" pitchFamily="49" charset="-122"/>
                          <a:ea typeface="黑体" panose="02010609060101010101" pitchFamily="49" charset="-122"/>
                        </a:rPr>
                        <a:t>不超过本单位工资总额的</a:t>
                      </a:r>
                      <a:r>
                        <a:rPr lang="en-US" sz="1800" b="1" u="sng" kern="100" dirty="0">
                          <a:solidFill>
                            <a:srgbClr val="002060"/>
                          </a:solidFill>
                          <a:effectLst/>
                          <a:latin typeface="黑体" panose="02010609060101010101" pitchFamily="49" charset="-122"/>
                          <a:ea typeface="黑体" panose="02010609060101010101" pitchFamily="49" charset="-122"/>
                        </a:rPr>
                        <a:t>2%</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58965056"/>
                  </a:ext>
                </a:extLst>
              </a:tr>
            </a:tbl>
          </a:graphicData>
        </a:graphic>
      </p:graphicFrame>
      <p:sp>
        <p:nvSpPr>
          <p:cNvPr id="8" name="矩形 7">
            <a:extLst>
              <a:ext uri="{FF2B5EF4-FFF2-40B4-BE49-F238E27FC236}">
                <a16:creationId xmlns:a16="http://schemas.microsoft.com/office/drawing/2014/main" id="{A26D7F6E-D1BC-4E92-8F4E-DC13D28AD95F}"/>
              </a:ext>
            </a:extLst>
          </p:cNvPr>
          <p:cNvSpPr/>
          <p:nvPr/>
        </p:nvSpPr>
        <p:spPr>
          <a:xfrm>
            <a:off x="792679" y="1665312"/>
            <a:ext cx="2842445"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18.</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领取失业保险金的条件</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3C2B7827-13FF-41F0-95E0-98797DDA569A}"/>
              </a:ext>
            </a:extLst>
          </p:cNvPr>
          <p:cNvGraphicFramePr>
            <a:graphicFrameLocks noGrp="1"/>
          </p:cNvGraphicFramePr>
          <p:nvPr>
            <p:extLst>
              <p:ext uri="{D42A27DB-BD31-4B8C-83A1-F6EECF244321}">
                <p14:modId xmlns:p14="http://schemas.microsoft.com/office/powerpoint/2010/main" val="971556458"/>
              </p:ext>
            </p:extLst>
          </p:nvPr>
        </p:nvGraphicFramePr>
        <p:xfrm>
          <a:off x="692151" y="2065170"/>
          <a:ext cx="10837862" cy="6858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3782983302"/>
                    </a:ext>
                  </a:extLst>
                </a:gridCol>
              </a:tblGrid>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失业前用人单位和本人已经缴纳失业保险费满</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年</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非因本人意愿中断就业</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已经进行失业登记，并有求职要求</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11341766"/>
                  </a:ext>
                </a:extLst>
              </a:tr>
            </a:tbl>
          </a:graphicData>
        </a:graphic>
      </p:graphicFrame>
      <p:sp>
        <p:nvSpPr>
          <p:cNvPr id="10" name="矩形 9">
            <a:extLst>
              <a:ext uri="{FF2B5EF4-FFF2-40B4-BE49-F238E27FC236}">
                <a16:creationId xmlns:a16="http://schemas.microsoft.com/office/drawing/2014/main" id="{CB5D9692-A095-4CBB-A224-A3E8FDB4A02E}"/>
              </a:ext>
            </a:extLst>
          </p:cNvPr>
          <p:cNvSpPr/>
          <p:nvPr/>
        </p:nvSpPr>
        <p:spPr>
          <a:xfrm>
            <a:off x="846023" y="2804844"/>
            <a:ext cx="1930337" cy="323165"/>
          </a:xfrm>
          <a:prstGeom prst="rect">
            <a:avLst/>
          </a:prstGeom>
        </p:spPr>
        <p:txBody>
          <a:bodyPr wrap="none">
            <a:spAutoFit/>
          </a:bodyPr>
          <a:lstStyle/>
          <a:p>
            <a:pPr>
              <a:lnSpc>
                <a:spcPts val="1800"/>
              </a:lnSpc>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19.</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失业保险待遇</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FDD3BE8D-47AC-4114-A73E-3006E8D40325}"/>
              </a:ext>
            </a:extLst>
          </p:cNvPr>
          <p:cNvGraphicFramePr>
            <a:graphicFrameLocks noGrp="1"/>
          </p:cNvGraphicFramePr>
          <p:nvPr>
            <p:extLst>
              <p:ext uri="{D42A27DB-BD31-4B8C-83A1-F6EECF244321}">
                <p14:modId xmlns:p14="http://schemas.microsoft.com/office/powerpoint/2010/main" val="294447184"/>
              </p:ext>
            </p:extLst>
          </p:nvPr>
        </p:nvGraphicFramePr>
        <p:xfrm>
          <a:off x="692149" y="3248531"/>
          <a:ext cx="10837863" cy="207708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053782346"/>
                    </a:ext>
                  </a:extLst>
                </a:gridCol>
              </a:tblGrid>
              <a:tr h="2077085">
                <a:tc>
                  <a:txBody>
                    <a:bodyPr/>
                    <a:lstStyle/>
                    <a:p>
                      <a:pPr marL="334645" indent="-334645" algn="just">
                        <a:lnSpc>
                          <a:spcPts val="1800"/>
                        </a:lnSpc>
                        <a:spcAft>
                          <a:spcPts val="0"/>
                        </a:spcAft>
                      </a:pP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领取期限：</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）失业前用人单位和本人累计缴费满</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年不足</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年的，领取保险金的期限最长为</a:t>
                      </a:r>
                      <a:r>
                        <a:rPr lang="en-US" sz="1800" b="1" kern="0" dirty="0">
                          <a:solidFill>
                            <a:srgbClr val="002060"/>
                          </a:solidFill>
                          <a:effectLst/>
                          <a:latin typeface="黑体" panose="02010609060101010101" pitchFamily="49" charset="-122"/>
                          <a:ea typeface="黑体" panose="02010609060101010101" pitchFamily="49" charset="-122"/>
                        </a:rPr>
                        <a:t>12</a:t>
                      </a:r>
                      <a:r>
                        <a:rPr lang="zh-CN" sz="1800" b="1" kern="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）累计缴费满</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年不足</a:t>
                      </a:r>
                      <a:r>
                        <a:rPr lang="en-US" sz="1800" b="1" kern="0" dirty="0">
                          <a:solidFill>
                            <a:srgbClr val="002060"/>
                          </a:solidFill>
                          <a:effectLst/>
                          <a:latin typeface="黑体" panose="02010609060101010101" pitchFamily="49" charset="-122"/>
                          <a:ea typeface="黑体" panose="02010609060101010101" pitchFamily="49" charset="-122"/>
                        </a:rPr>
                        <a:t>10</a:t>
                      </a:r>
                      <a:r>
                        <a:rPr lang="zh-CN" sz="1800" b="1" kern="0" dirty="0">
                          <a:solidFill>
                            <a:srgbClr val="002060"/>
                          </a:solidFill>
                          <a:effectLst/>
                          <a:latin typeface="黑体" panose="02010609060101010101" pitchFamily="49" charset="-122"/>
                          <a:ea typeface="黑体" panose="02010609060101010101" pitchFamily="49" charset="-122"/>
                        </a:rPr>
                        <a:t>年的，领取保险金的期限最长为</a:t>
                      </a:r>
                      <a:r>
                        <a:rPr lang="en-US" sz="1800" b="1" kern="0" dirty="0">
                          <a:solidFill>
                            <a:srgbClr val="002060"/>
                          </a:solidFill>
                          <a:effectLst/>
                          <a:latin typeface="黑体" panose="02010609060101010101" pitchFamily="49" charset="-122"/>
                          <a:ea typeface="黑体" panose="02010609060101010101" pitchFamily="49" charset="-122"/>
                        </a:rPr>
                        <a:t>18</a:t>
                      </a:r>
                      <a:r>
                        <a:rPr lang="zh-CN" sz="1800" b="1" kern="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）累计缴费</a:t>
                      </a:r>
                      <a:r>
                        <a:rPr lang="en-US" sz="1800" b="1" kern="0" dirty="0">
                          <a:solidFill>
                            <a:srgbClr val="002060"/>
                          </a:solidFill>
                          <a:effectLst/>
                          <a:latin typeface="黑体" panose="02010609060101010101" pitchFamily="49" charset="-122"/>
                          <a:ea typeface="黑体" panose="02010609060101010101" pitchFamily="49" charset="-122"/>
                        </a:rPr>
                        <a:t>10</a:t>
                      </a:r>
                      <a:r>
                        <a:rPr lang="zh-CN" sz="1800" b="1" kern="0" dirty="0">
                          <a:solidFill>
                            <a:srgbClr val="002060"/>
                          </a:solidFill>
                          <a:effectLst/>
                          <a:latin typeface="黑体" panose="02010609060101010101" pitchFamily="49" charset="-122"/>
                          <a:ea typeface="黑体" panose="02010609060101010101" pitchFamily="49" charset="-122"/>
                        </a:rPr>
                        <a:t>年以上的，领取保险金的期限最长为</a:t>
                      </a:r>
                      <a:r>
                        <a:rPr lang="en-US" sz="1800" b="1" kern="0" dirty="0">
                          <a:solidFill>
                            <a:srgbClr val="002060"/>
                          </a:solidFill>
                          <a:effectLst/>
                          <a:latin typeface="黑体" panose="02010609060101010101" pitchFamily="49" charset="-122"/>
                          <a:ea typeface="黑体" panose="02010609060101010101" pitchFamily="49" charset="-122"/>
                        </a:rPr>
                        <a:t>24</a:t>
                      </a:r>
                      <a:r>
                        <a:rPr lang="zh-CN" sz="1800" b="1" kern="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）重新就业再失业，缴费时间重新算，领取期限与前次失业应当领取而尚未领取的期限合并计算，最长不超过</a:t>
                      </a:r>
                      <a:r>
                        <a:rPr lang="en-US" sz="1800" b="1" kern="0" dirty="0">
                          <a:solidFill>
                            <a:srgbClr val="002060"/>
                          </a:solidFill>
                          <a:effectLst/>
                          <a:latin typeface="黑体" panose="02010609060101010101" pitchFamily="49" charset="-122"/>
                          <a:ea typeface="黑体" panose="02010609060101010101" pitchFamily="49" charset="-122"/>
                        </a:rPr>
                        <a:t>24</a:t>
                      </a:r>
                      <a:r>
                        <a:rPr lang="zh-CN" sz="1800" b="1" kern="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失业保险金的标准</a:t>
                      </a:r>
                      <a:r>
                        <a:rPr lang="zh-CN" sz="1800" b="1" kern="0" dirty="0">
                          <a:solidFill>
                            <a:srgbClr val="002060"/>
                          </a:solidFill>
                          <a:effectLst/>
                          <a:latin typeface="黑体" panose="02010609060101010101" pitchFamily="49" charset="-122"/>
                          <a:ea typeface="黑体" panose="02010609060101010101" pitchFamily="49" charset="-122"/>
                        </a:rPr>
                        <a:t>：由省、自治区、直辖市人民政府规定，</a:t>
                      </a:r>
                      <a:r>
                        <a:rPr lang="zh-CN" sz="1800" b="1" u="sng" kern="0" dirty="0">
                          <a:solidFill>
                            <a:srgbClr val="002060"/>
                          </a:solidFill>
                          <a:effectLst/>
                          <a:latin typeface="黑体" panose="02010609060101010101" pitchFamily="49" charset="-122"/>
                          <a:ea typeface="黑体" panose="02010609060101010101" pitchFamily="49" charset="-122"/>
                        </a:rPr>
                        <a:t>不得低于城市居民最低生活保障标准。</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失业人员在领取保险金期间，参加职工基本医疗保险，享受基本医疗保险待遇。</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08482926"/>
                  </a:ext>
                </a:extLst>
              </a:tr>
            </a:tbl>
          </a:graphicData>
        </a:graphic>
      </p:graphicFrame>
    </p:spTree>
    <p:extLst>
      <p:ext uri="{BB962C8B-B14F-4D97-AF65-F5344CB8AC3E}">
        <p14:creationId xmlns:p14="http://schemas.microsoft.com/office/powerpoint/2010/main" val="2295101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0FD80338-CB47-4398-B56E-0217B85EDE54}"/>
              </a:ext>
            </a:extLst>
          </p:cNvPr>
          <p:cNvSpPr/>
          <p:nvPr/>
        </p:nvSpPr>
        <p:spPr>
          <a:xfrm>
            <a:off x="870160" y="613864"/>
            <a:ext cx="4719562" cy="323165"/>
          </a:xfrm>
          <a:prstGeom prst="rect">
            <a:avLst/>
          </a:prstGeom>
        </p:spPr>
        <p:txBody>
          <a:bodyPr wrap="none">
            <a:spAutoFit/>
          </a:bodyPr>
          <a:lstStyle/>
          <a:p>
            <a:pPr>
              <a:lnSpc>
                <a:spcPts val="1800"/>
              </a:lnSpc>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20.</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遗属待遇、失业登记、失业保险关系转移</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7D341C17-11D5-42BB-BE0E-569E9E41B46C}"/>
              </a:ext>
            </a:extLst>
          </p:cNvPr>
          <p:cNvGraphicFramePr>
            <a:graphicFrameLocks noGrp="1"/>
          </p:cNvGraphicFramePr>
          <p:nvPr>
            <p:extLst>
              <p:ext uri="{D42A27DB-BD31-4B8C-83A1-F6EECF244321}">
                <p14:modId xmlns:p14="http://schemas.microsoft.com/office/powerpoint/2010/main" val="391235993"/>
              </p:ext>
            </p:extLst>
          </p:nvPr>
        </p:nvGraphicFramePr>
        <p:xfrm>
          <a:off x="692151" y="982368"/>
          <a:ext cx="10837862" cy="1143000"/>
        </p:xfrm>
        <a:graphic>
          <a:graphicData uri="http://schemas.openxmlformats.org/drawingml/2006/table">
            <a:tbl>
              <a:tblPr>
                <a:tableStyleId>{5C22544A-7EE6-4342-B048-85BDC9FD1C3A}</a:tableStyleId>
              </a:tblPr>
              <a:tblGrid>
                <a:gridCol w="1722151">
                  <a:extLst>
                    <a:ext uri="{9D8B030D-6E8A-4147-A177-3AD203B41FA5}">
                      <a16:colId xmlns:a16="http://schemas.microsoft.com/office/drawing/2014/main" val="57100448"/>
                    </a:ext>
                  </a:extLst>
                </a:gridCol>
                <a:gridCol w="9115711">
                  <a:extLst>
                    <a:ext uri="{9D8B030D-6E8A-4147-A177-3AD203B41FA5}">
                      <a16:colId xmlns:a16="http://schemas.microsoft.com/office/drawing/2014/main" val="4127489354"/>
                    </a:ext>
                  </a:extLst>
                </a:gridCol>
              </a:tblGrid>
              <a:tr h="0">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遗属待遇</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在领取失业保险金期间死亡的，参照当地对在职职工死亡的规定，向其遗属发给一次性丧葬补助金和抚恤金。</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92916111"/>
                  </a:ext>
                </a:extLst>
              </a:tr>
              <a:tr h="0">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失业登记</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解除劳动关系之日起</a:t>
                      </a:r>
                      <a:r>
                        <a:rPr lang="en-US" sz="1800" b="1" u="sng" kern="100">
                          <a:solidFill>
                            <a:srgbClr val="002060"/>
                          </a:solidFill>
                          <a:effectLst/>
                          <a:latin typeface="黑体" panose="02010609060101010101" pitchFamily="49" charset="-122"/>
                          <a:ea typeface="黑体" panose="02010609060101010101" pitchFamily="49" charset="-122"/>
                        </a:rPr>
                        <a:t>15</a:t>
                      </a:r>
                      <a:r>
                        <a:rPr lang="zh-CN" sz="1800" b="1" u="sng" kern="100">
                          <a:solidFill>
                            <a:srgbClr val="002060"/>
                          </a:solidFill>
                          <a:effectLst/>
                          <a:latin typeface="黑体" panose="02010609060101010101" pitchFamily="49" charset="-122"/>
                          <a:ea typeface="黑体" panose="02010609060101010101" pitchFamily="49" charset="-122"/>
                        </a:rPr>
                        <a:t>日内</a:t>
                      </a:r>
                      <a:r>
                        <a:rPr lang="zh-CN" sz="1800" b="1" kern="100">
                          <a:solidFill>
                            <a:srgbClr val="002060"/>
                          </a:solidFill>
                          <a:effectLst/>
                          <a:latin typeface="黑体" panose="02010609060101010101" pitchFamily="49" charset="-122"/>
                          <a:ea typeface="黑体" panose="02010609060101010101" pitchFamily="49" charset="-122"/>
                        </a:rPr>
                        <a:t>告知社会保险经办机构；</a:t>
                      </a:r>
                      <a:r>
                        <a:rPr lang="zh-CN" sz="1800" b="1" u="sng" kern="100">
                          <a:solidFill>
                            <a:srgbClr val="002060"/>
                          </a:solidFill>
                          <a:effectLst/>
                          <a:latin typeface="黑体" panose="02010609060101010101" pitchFamily="49" charset="-122"/>
                          <a:ea typeface="黑体" panose="02010609060101010101" pitchFamily="49" charset="-122"/>
                        </a:rPr>
                        <a:t>失业保险金领取期限自办理失业登记之日起计算。</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593727556"/>
                  </a:ext>
                </a:extLst>
              </a:tr>
              <a:tr h="0">
                <a:tc>
                  <a:txBody>
                    <a:bodyPr/>
                    <a:lstStyle/>
                    <a:p>
                      <a:pPr algn="just">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关系转移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失业保险关系</a:t>
                      </a:r>
                      <a:r>
                        <a:rPr lang="zh-CN" sz="1800" b="1" u="sng" kern="100" dirty="0">
                          <a:solidFill>
                            <a:srgbClr val="002060"/>
                          </a:solidFill>
                          <a:effectLst/>
                          <a:latin typeface="黑体" panose="02010609060101010101" pitchFamily="49" charset="-122"/>
                          <a:ea typeface="黑体" panose="02010609060101010101" pitchFamily="49" charset="-122"/>
                        </a:rPr>
                        <a:t>随本人转移，缴费年限累计计算。</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52504938"/>
                  </a:ext>
                </a:extLst>
              </a:tr>
            </a:tbl>
          </a:graphicData>
        </a:graphic>
      </p:graphicFrame>
      <p:sp>
        <p:nvSpPr>
          <p:cNvPr id="8" name="矩形 7">
            <a:extLst>
              <a:ext uri="{FF2B5EF4-FFF2-40B4-BE49-F238E27FC236}">
                <a16:creationId xmlns:a16="http://schemas.microsoft.com/office/drawing/2014/main" id="{FA037C74-0A45-4C6E-9C39-5E73818A6FA9}"/>
              </a:ext>
            </a:extLst>
          </p:cNvPr>
          <p:cNvSpPr/>
          <p:nvPr/>
        </p:nvSpPr>
        <p:spPr>
          <a:xfrm>
            <a:off x="842107" y="2162679"/>
            <a:ext cx="1465466"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21.</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生育保险</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425D7FB2-3725-430E-A019-7053B35212AB}"/>
              </a:ext>
            </a:extLst>
          </p:cNvPr>
          <p:cNvGraphicFramePr>
            <a:graphicFrameLocks noGrp="1"/>
          </p:cNvGraphicFramePr>
          <p:nvPr>
            <p:extLst>
              <p:ext uri="{D42A27DB-BD31-4B8C-83A1-F6EECF244321}">
                <p14:modId xmlns:p14="http://schemas.microsoft.com/office/powerpoint/2010/main" val="3815569079"/>
              </p:ext>
            </p:extLst>
          </p:nvPr>
        </p:nvGraphicFramePr>
        <p:xfrm>
          <a:off x="692150" y="2515696"/>
          <a:ext cx="10837863" cy="1143000"/>
        </p:xfrm>
        <a:graphic>
          <a:graphicData uri="http://schemas.openxmlformats.org/drawingml/2006/table">
            <a:tbl>
              <a:tblPr>
                <a:tableStyleId>{5C22544A-7EE6-4342-B048-85BDC9FD1C3A}</a:tableStyleId>
              </a:tblPr>
              <a:tblGrid>
                <a:gridCol w="2764735">
                  <a:extLst>
                    <a:ext uri="{9D8B030D-6E8A-4147-A177-3AD203B41FA5}">
                      <a16:colId xmlns:a16="http://schemas.microsoft.com/office/drawing/2014/main" val="1766456957"/>
                    </a:ext>
                  </a:extLst>
                </a:gridCol>
                <a:gridCol w="8073128">
                  <a:extLst>
                    <a:ext uri="{9D8B030D-6E8A-4147-A177-3AD203B41FA5}">
                      <a16:colId xmlns:a16="http://schemas.microsoft.com/office/drawing/2014/main" val="1824280951"/>
                    </a:ext>
                  </a:extLst>
                </a:gridCol>
              </a:tblGrid>
              <a:tr h="0">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生育保险费缴纳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职工不缴纳</a:t>
                      </a:r>
                      <a:r>
                        <a:rPr lang="zh-CN" sz="1800" b="1" kern="100">
                          <a:solidFill>
                            <a:srgbClr val="002060"/>
                          </a:solidFill>
                          <a:effectLst/>
                          <a:latin typeface="黑体" panose="02010609060101010101" pitchFamily="49" charset="-122"/>
                          <a:ea typeface="黑体" panose="02010609060101010101" pitchFamily="49" charset="-122"/>
                        </a:rPr>
                        <a:t>生育保险费</a:t>
                      </a:r>
                    </a:p>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）按照</a:t>
                      </a:r>
                      <a:r>
                        <a:rPr lang="zh-CN" sz="1800" b="1" u="sng" kern="100">
                          <a:solidFill>
                            <a:srgbClr val="002060"/>
                          </a:solidFill>
                          <a:effectLst/>
                          <a:latin typeface="黑体" panose="02010609060101010101" pitchFamily="49" charset="-122"/>
                          <a:ea typeface="黑体" panose="02010609060101010101" pitchFamily="49" charset="-122"/>
                        </a:rPr>
                        <a:t>不超过职工工资总额的</a:t>
                      </a:r>
                      <a:r>
                        <a:rPr lang="en-US" sz="1800" b="1" u="sng"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由</a:t>
                      </a:r>
                      <a:r>
                        <a:rPr lang="zh-CN" sz="1800" b="1" u="sng" kern="100">
                          <a:solidFill>
                            <a:srgbClr val="002060"/>
                          </a:solidFill>
                          <a:effectLst/>
                          <a:latin typeface="黑体" panose="02010609060101010101" pitchFamily="49" charset="-122"/>
                          <a:ea typeface="黑体" panose="02010609060101010101" pitchFamily="49" charset="-122"/>
                        </a:rPr>
                        <a:t>用人单位缴纳</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88747009"/>
                  </a:ext>
                </a:extLst>
              </a:tr>
              <a:tr h="0">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生育保险待遇构成</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）生育医疗费用</a:t>
                      </a:r>
                    </a:p>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）生育津贴：</a:t>
                      </a:r>
                      <a:r>
                        <a:rPr lang="zh-CN" sz="1800" b="1" kern="0" dirty="0">
                          <a:solidFill>
                            <a:srgbClr val="002060"/>
                          </a:solidFill>
                          <a:effectLst/>
                          <a:latin typeface="黑体" panose="02010609060101010101" pitchFamily="49" charset="-122"/>
                          <a:ea typeface="黑体" panose="02010609060101010101" pitchFamily="49" charset="-122"/>
                        </a:rPr>
                        <a:t>它是指</a:t>
                      </a:r>
                      <a:r>
                        <a:rPr lang="zh-CN" sz="1800" b="1" u="sng" kern="0" dirty="0">
                          <a:solidFill>
                            <a:srgbClr val="002060"/>
                          </a:solidFill>
                          <a:effectLst/>
                          <a:latin typeface="黑体" panose="02010609060101010101" pitchFamily="49" charset="-122"/>
                          <a:ea typeface="黑体" panose="02010609060101010101" pitchFamily="49" charset="-122"/>
                        </a:rPr>
                        <a:t>在职妇女因生育</a:t>
                      </a:r>
                      <a:r>
                        <a:rPr lang="zh-CN" sz="1800" b="1" kern="0" dirty="0">
                          <a:solidFill>
                            <a:srgbClr val="002060"/>
                          </a:solidFill>
                          <a:effectLst/>
                          <a:latin typeface="黑体" panose="02010609060101010101" pitchFamily="49" charset="-122"/>
                          <a:ea typeface="黑体" panose="02010609060101010101" pitchFamily="49" charset="-122"/>
                        </a:rPr>
                        <a:t>而离开工作岗位中断收入时，给予定期的现金补助。其</a:t>
                      </a:r>
                      <a:r>
                        <a:rPr lang="zh-CN" sz="1800" b="1" u="sng" kern="100" dirty="0">
                          <a:solidFill>
                            <a:srgbClr val="002060"/>
                          </a:solidFill>
                          <a:effectLst/>
                          <a:latin typeface="黑体" panose="02010609060101010101" pitchFamily="49" charset="-122"/>
                          <a:ea typeface="黑体" panose="02010609060101010101" pitchFamily="49" charset="-122"/>
                        </a:rPr>
                        <a:t>标准</a:t>
                      </a:r>
                      <a:r>
                        <a:rPr lang="zh-CN" sz="1800" b="1" kern="100" dirty="0">
                          <a:solidFill>
                            <a:srgbClr val="002060"/>
                          </a:solidFill>
                          <a:effectLst/>
                          <a:latin typeface="黑体" panose="02010609060101010101" pitchFamily="49" charset="-122"/>
                          <a:ea typeface="黑体" panose="02010609060101010101" pitchFamily="49" charset="-122"/>
                        </a:rPr>
                        <a:t>按职工所在用人单位</a:t>
                      </a:r>
                      <a:r>
                        <a:rPr lang="zh-CN" sz="1800" b="1" u="sng" kern="100" dirty="0">
                          <a:solidFill>
                            <a:srgbClr val="002060"/>
                          </a:solidFill>
                          <a:effectLst/>
                          <a:latin typeface="黑体" panose="02010609060101010101" pitchFamily="49" charset="-122"/>
                          <a:ea typeface="黑体" panose="02010609060101010101" pitchFamily="49" charset="-122"/>
                        </a:rPr>
                        <a:t>上年度职工月平均工资计发。</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122664012"/>
                  </a:ext>
                </a:extLst>
              </a:tr>
            </a:tbl>
          </a:graphicData>
        </a:graphic>
      </p:graphicFrame>
      <p:sp>
        <p:nvSpPr>
          <p:cNvPr id="10" name="矩形 9">
            <a:extLst>
              <a:ext uri="{FF2B5EF4-FFF2-40B4-BE49-F238E27FC236}">
                <a16:creationId xmlns:a16="http://schemas.microsoft.com/office/drawing/2014/main" id="{A2D4CA03-9A51-4E86-9114-67FFAA50E554}"/>
              </a:ext>
            </a:extLst>
          </p:cNvPr>
          <p:cNvSpPr/>
          <p:nvPr/>
        </p:nvSpPr>
        <p:spPr>
          <a:xfrm>
            <a:off x="856301" y="3725859"/>
            <a:ext cx="2807179"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22.</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企业年金的原则和缴费</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AA228777-E5D3-4F0C-9615-3C4946D7B3AA}"/>
              </a:ext>
            </a:extLst>
          </p:cNvPr>
          <p:cNvGraphicFramePr>
            <a:graphicFrameLocks noGrp="1"/>
          </p:cNvGraphicFramePr>
          <p:nvPr>
            <p:extLst>
              <p:ext uri="{D42A27DB-BD31-4B8C-83A1-F6EECF244321}">
                <p14:modId xmlns:p14="http://schemas.microsoft.com/office/powerpoint/2010/main" val="748911550"/>
              </p:ext>
            </p:extLst>
          </p:nvPr>
        </p:nvGraphicFramePr>
        <p:xfrm>
          <a:off x="692150" y="4153247"/>
          <a:ext cx="10837863" cy="914400"/>
        </p:xfrm>
        <a:graphic>
          <a:graphicData uri="http://schemas.openxmlformats.org/drawingml/2006/table">
            <a:tbl>
              <a:tblPr>
                <a:tableStyleId>{5C22544A-7EE6-4342-B048-85BDC9FD1C3A}</a:tableStyleId>
              </a:tblPr>
              <a:tblGrid>
                <a:gridCol w="1254388">
                  <a:extLst>
                    <a:ext uri="{9D8B030D-6E8A-4147-A177-3AD203B41FA5}">
                      <a16:colId xmlns:a16="http://schemas.microsoft.com/office/drawing/2014/main" val="3293493456"/>
                    </a:ext>
                  </a:extLst>
                </a:gridCol>
                <a:gridCol w="9583475">
                  <a:extLst>
                    <a:ext uri="{9D8B030D-6E8A-4147-A177-3AD203B41FA5}">
                      <a16:colId xmlns:a16="http://schemas.microsoft.com/office/drawing/2014/main" val="1693304564"/>
                    </a:ext>
                  </a:extLst>
                </a:gridCol>
              </a:tblGrid>
              <a:tr h="0">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原则</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由国家宏观指导、企业内部决策执行，费用由企业和职工个人缴纳，</a:t>
                      </a:r>
                      <a:r>
                        <a:rPr lang="zh-CN" sz="1800" b="1" u="sng" kern="0">
                          <a:solidFill>
                            <a:srgbClr val="002060"/>
                          </a:solidFill>
                          <a:effectLst/>
                          <a:latin typeface="黑体" panose="02010609060101010101" pitchFamily="49" charset="-122"/>
                          <a:ea typeface="黑体" panose="02010609060101010101" pitchFamily="49" charset="-122"/>
                        </a:rPr>
                        <a:t>企业缴费在工资总额</a:t>
                      </a:r>
                      <a:r>
                        <a:rPr lang="en-US" sz="1800" b="1" u="sng" kern="0">
                          <a:solidFill>
                            <a:srgbClr val="002060"/>
                          </a:solidFill>
                          <a:effectLst/>
                          <a:latin typeface="黑体" panose="02010609060101010101" pitchFamily="49" charset="-122"/>
                          <a:ea typeface="黑体" panose="02010609060101010101" pitchFamily="49" charset="-122"/>
                        </a:rPr>
                        <a:t>4%</a:t>
                      </a:r>
                      <a:r>
                        <a:rPr lang="zh-CN" sz="1800" b="1" u="sng" kern="0">
                          <a:solidFill>
                            <a:srgbClr val="002060"/>
                          </a:solidFill>
                          <a:effectLst/>
                          <a:latin typeface="黑体" panose="02010609060101010101" pitchFamily="49" charset="-122"/>
                          <a:ea typeface="黑体" panose="02010609060101010101" pitchFamily="49" charset="-122"/>
                        </a:rPr>
                        <a:t>以内的部分，可从成本中列支。</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67282857"/>
                  </a:ext>
                </a:extLst>
              </a:tr>
              <a:tr h="0">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缴费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just">
                        <a:lnSpc>
                          <a:spcPts val="1800"/>
                        </a:lnSpc>
                        <a:spcAft>
                          <a:spcPts val="0"/>
                        </a:spcAft>
                        <a:buFont typeface="+mj-lt"/>
                        <a:buAutoNum type="arabicPeriod"/>
                      </a:pPr>
                      <a:r>
                        <a:rPr lang="zh-CN" sz="1800" b="1" u="sng" kern="0" dirty="0">
                          <a:solidFill>
                            <a:srgbClr val="002060"/>
                          </a:solidFill>
                          <a:effectLst/>
                          <a:latin typeface="黑体" panose="02010609060101010101" pitchFamily="49" charset="-122"/>
                          <a:ea typeface="黑体" panose="02010609060101010101" pitchFamily="49" charset="-122"/>
                        </a:rPr>
                        <a:t>企业缴费每年不超过本企业上年度职工工资总额的</a:t>
                      </a:r>
                      <a:r>
                        <a:rPr lang="en-US" sz="1800" b="1" u="sng" kern="0" dirty="0">
                          <a:solidFill>
                            <a:srgbClr val="002060"/>
                          </a:solidFill>
                          <a:effectLst/>
                          <a:latin typeface="黑体" panose="02010609060101010101" pitchFamily="49" charset="-122"/>
                          <a:ea typeface="黑体" panose="02010609060101010101" pitchFamily="49" charset="-122"/>
                        </a:rPr>
                        <a:t>8%</a:t>
                      </a:r>
                      <a:r>
                        <a:rPr lang="zh-CN"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企业和职工个人缴费合计一般不超过本企业上年度职工工资总额的</a:t>
                      </a:r>
                      <a:r>
                        <a:rPr lang="en-US" sz="1800" b="1" u="sng" kern="0" dirty="0">
                          <a:solidFill>
                            <a:srgbClr val="002060"/>
                          </a:solidFill>
                          <a:effectLst/>
                          <a:latin typeface="黑体" panose="02010609060101010101" pitchFamily="49" charset="-122"/>
                          <a:ea typeface="黑体" panose="02010609060101010101" pitchFamily="49" charset="-122"/>
                        </a:rPr>
                        <a:t>12%</a:t>
                      </a:r>
                      <a:r>
                        <a:rPr lang="zh-CN"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553795228"/>
                  </a:ext>
                </a:extLst>
              </a:tr>
            </a:tbl>
          </a:graphicData>
        </a:graphic>
      </p:graphicFrame>
    </p:spTree>
    <p:extLst>
      <p:ext uri="{BB962C8B-B14F-4D97-AF65-F5344CB8AC3E}">
        <p14:creationId xmlns:p14="http://schemas.microsoft.com/office/powerpoint/2010/main" val="3083308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4C1F933-A14D-48A2-BEBA-3B0F7F8FE150}"/>
              </a:ext>
            </a:extLst>
          </p:cNvPr>
          <p:cNvSpPr/>
          <p:nvPr/>
        </p:nvSpPr>
        <p:spPr>
          <a:xfrm>
            <a:off x="958698" y="623773"/>
            <a:ext cx="3074881"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23.</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现行企业年金的主要政策</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5EBDFC34-7958-440A-9A44-13ED270037EF}"/>
              </a:ext>
            </a:extLst>
          </p:cNvPr>
          <p:cNvGraphicFramePr>
            <a:graphicFrameLocks noGrp="1"/>
          </p:cNvGraphicFramePr>
          <p:nvPr>
            <p:extLst>
              <p:ext uri="{D42A27DB-BD31-4B8C-83A1-F6EECF244321}">
                <p14:modId xmlns:p14="http://schemas.microsoft.com/office/powerpoint/2010/main" val="1569955122"/>
              </p:ext>
            </p:extLst>
          </p:nvPr>
        </p:nvGraphicFramePr>
        <p:xfrm>
          <a:off x="692150" y="993105"/>
          <a:ext cx="10837863" cy="1143000"/>
        </p:xfrm>
        <a:graphic>
          <a:graphicData uri="http://schemas.openxmlformats.org/drawingml/2006/table">
            <a:tbl>
              <a:tblPr>
                <a:tableStyleId>{5C22544A-7EE6-4342-B048-85BDC9FD1C3A}</a:tableStyleId>
              </a:tblPr>
              <a:tblGrid>
                <a:gridCol w="1414986">
                  <a:extLst>
                    <a:ext uri="{9D8B030D-6E8A-4147-A177-3AD203B41FA5}">
                      <a16:colId xmlns:a16="http://schemas.microsoft.com/office/drawing/2014/main" val="2306163671"/>
                    </a:ext>
                  </a:extLst>
                </a:gridCol>
                <a:gridCol w="9422877">
                  <a:extLst>
                    <a:ext uri="{9D8B030D-6E8A-4147-A177-3AD203B41FA5}">
                      <a16:colId xmlns:a16="http://schemas.microsoft.com/office/drawing/2014/main" val="1710422558"/>
                    </a:ext>
                  </a:extLst>
                </a:gridCol>
              </a:tblGrid>
              <a:tr h="0">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建立范围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）依法参加基本养老保险并履行缴费义务</a:t>
                      </a:r>
                    </a:p>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）具有相应的经济负担能力</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27108104"/>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年金适用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34645" indent="-334645"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企业试用期满的职工</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628765142"/>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年金发放</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33375" indent="-333375"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职工在达到国家规定的退休年龄时，可以从本人企业年金个人账户中按月、分次或一次性领</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取企业年金。</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526634074"/>
                  </a:ext>
                </a:extLst>
              </a:tr>
            </a:tbl>
          </a:graphicData>
        </a:graphic>
      </p:graphicFrame>
      <p:sp>
        <p:nvSpPr>
          <p:cNvPr id="8" name="矩形 7">
            <a:extLst>
              <a:ext uri="{FF2B5EF4-FFF2-40B4-BE49-F238E27FC236}">
                <a16:creationId xmlns:a16="http://schemas.microsoft.com/office/drawing/2014/main" id="{8AFB9D32-C9CA-4050-9083-16E1EF734FAD}"/>
              </a:ext>
            </a:extLst>
          </p:cNvPr>
          <p:cNvSpPr/>
          <p:nvPr/>
        </p:nvSpPr>
        <p:spPr>
          <a:xfrm>
            <a:off x="979805" y="2342419"/>
            <a:ext cx="4899098"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24.</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企业年金和职业年金缴费的个人所得税处理</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67F1E03A-564E-46CC-8C07-B641641D1A0F}"/>
              </a:ext>
            </a:extLst>
          </p:cNvPr>
          <p:cNvGraphicFramePr>
            <a:graphicFrameLocks noGrp="1"/>
          </p:cNvGraphicFramePr>
          <p:nvPr>
            <p:extLst>
              <p:ext uri="{D42A27DB-BD31-4B8C-83A1-F6EECF244321}">
                <p14:modId xmlns:p14="http://schemas.microsoft.com/office/powerpoint/2010/main" val="3934820806"/>
              </p:ext>
            </p:extLst>
          </p:nvPr>
        </p:nvGraphicFramePr>
        <p:xfrm>
          <a:off x="692150" y="2665584"/>
          <a:ext cx="10837863" cy="20574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103422937"/>
                    </a:ext>
                  </a:extLst>
                </a:gridCol>
              </a:tblGrid>
              <a:tr h="0">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 企业和事业单位根据国家有关政策规定的办法和标准，为在本单位任职的全体职工</a:t>
                      </a:r>
                      <a:r>
                        <a:rPr lang="zh-CN" sz="1800" b="1" u="sng" kern="100" dirty="0">
                          <a:solidFill>
                            <a:srgbClr val="002060"/>
                          </a:solidFill>
                          <a:effectLst/>
                          <a:latin typeface="黑体" panose="02010609060101010101" pitchFamily="49" charset="-122"/>
                          <a:ea typeface="黑体" panose="02010609060101010101" pitchFamily="49" charset="-122"/>
                        </a:rPr>
                        <a:t>缴付的企业年金</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或职业年金单位缴费部分，在计入个人账户时，个人暂不缴纳个人所得税。</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）个人达到国家规定的</a:t>
                      </a:r>
                      <a:r>
                        <a:rPr lang="zh-CN" sz="1800" b="1" u="sng" kern="100" dirty="0">
                          <a:solidFill>
                            <a:srgbClr val="002060"/>
                          </a:solidFill>
                          <a:effectLst/>
                          <a:latin typeface="黑体" panose="02010609060101010101" pitchFamily="49" charset="-122"/>
                          <a:ea typeface="黑体" panose="02010609060101010101" pitchFamily="49" charset="-122"/>
                        </a:rPr>
                        <a:t>退休年龄后按月领取的年金</a:t>
                      </a:r>
                      <a:r>
                        <a:rPr lang="zh-CN" sz="1800" b="1" kern="100" dirty="0">
                          <a:solidFill>
                            <a:srgbClr val="002060"/>
                          </a:solidFill>
                          <a:effectLst/>
                          <a:latin typeface="黑体" panose="02010609060101010101" pitchFamily="49" charset="-122"/>
                          <a:ea typeface="黑体" panose="02010609060101010101" pitchFamily="49" charset="-122"/>
                        </a:rPr>
                        <a:t>，全额按照“工资、薪金所得”项目适用的税率，</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计征个人所得税；</a:t>
                      </a:r>
                      <a:r>
                        <a:rPr lang="zh-CN" sz="1800" b="1" u="sng" kern="100" dirty="0">
                          <a:solidFill>
                            <a:srgbClr val="002060"/>
                          </a:solidFill>
                          <a:effectLst/>
                          <a:latin typeface="黑体" panose="02010609060101010101" pitchFamily="49" charset="-122"/>
                          <a:ea typeface="黑体" panose="02010609060101010101" pitchFamily="49" charset="-122"/>
                        </a:rPr>
                        <a:t>按年或按季</a:t>
                      </a:r>
                      <a:r>
                        <a:rPr lang="zh-CN" sz="1800" b="1" kern="100" dirty="0">
                          <a:solidFill>
                            <a:srgbClr val="002060"/>
                          </a:solidFill>
                          <a:effectLst/>
                          <a:latin typeface="黑体" panose="02010609060101010101" pitchFamily="49" charset="-122"/>
                          <a:ea typeface="黑体" panose="02010609060101010101" pitchFamily="49" charset="-122"/>
                        </a:rPr>
                        <a:t>领取的年金，平均分摊计入各月，每月领取额全额按照“工资、薪金所得”</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项目适用的税率，计征个人所得税。</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181817938"/>
                  </a:ext>
                </a:extLst>
              </a:tr>
            </a:tbl>
          </a:graphicData>
        </a:graphic>
      </p:graphicFrame>
    </p:spTree>
    <p:extLst>
      <p:ext uri="{BB962C8B-B14F-4D97-AF65-F5344CB8AC3E}">
        <p14:creationId xmlns:p14="http://schemas.microsoft.com/office/powerpoint/2010/main" val="3981954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9D6314C3-3B1E-4904-B87E-14FA4FC32318}"/>
              </a:ext>
            </a:extLst>
          </p:cNvPr>
          <p:cNvSpPr/>
          <p:nvPr/>
        </p:nvSpPr>
        <p:spPr>
          <a:xfrm>
            <a:off x="900080" y="560868"/>
            <a:ext cx="3092513"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25.</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企业年金合同争议的处理</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8339FB73-9CEB-4D10-BDAE-A5CFBF9FC40E}"/>
              </a:ext>
            </a:extLst>
          </p:cNvPr>
          <p:cNvGraphicFramePr>
            <a:graphicFrameLocks noGrp="1"/>
          </p:cNvGraphicFramePr>
          <p:nvPr>
            <p:extLst>
              <p:ext uri="{D42A27DB-BD31-4B8C-83A1-F6EECF244321}">
                <p14:modId xmlns:p14="http://schemas.microsoft.com/office/powerpoint/2010/main" val="2349095348"/>
              </p:ext>
            </p:extLst>
          </p:nvPr>
        </p:nvGraphicFramePr>
        <p:xfrm>
          <a:off x="692150" y="921026"/>
          <a:ext cx="10837863" cy="4572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833501820"/>
                    </a:ext>
                  </a:extLst>
                </a:gridCol>
              </a:tblGrid>
              <a:tr h="0">
                <a:tc>
                  <a:txBody>
                    <a:bodyPr/>
                    <a:lstStyle/>
                    <a:p>
                      <a:pPr marL="333375" indent="-333375"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）因履行企业年金</a:t>
                      </a:r>
                      <a:r>
                        <a:rPr lang="zh-CN" sz="1800" b="1" u="sng" kern="100" dirty="0">
                          <a:solidFill>
                            <a:srgbClr val="002060"/>
                          </a:solidFill>
                          <a:effectLst/>
                          <a:latin typeface="黑体" panose="02010609060101010101" pitchFamily="49" charset="-122"/>
                          <a:ea typeface="黑体" panose="02010609060101010101" pitchFamily="49" charset="-122"/>
                        </a:rPr>
                        <a:t>合同</a:t>
                      </a:r>
                      <a:r>
                        <a:rPr lang="zh-CN" sz="1800" b="1" kern="100" dirty="0">
                          <a:solidFill>
                            <a:srgbClr val="002060"/>
                          </a:solidFill>
                          <a:effectLst/>
                          <a:latin typeface="黑体" panose="02010609060101010101" pitchFamily="49" charset="-122"/>
                          <a:ea typeface="黑体" panose="02010609060101010101" pitchFamily="49" charset="-122"/>
                        </a:rPr>
                        <a:t>发生争议的，当事人可以依法</a:t>
                      </a:r>
                      <a:r>
                        <a:rPr lang="zh-CN" sz="1800" b="1" u="sng" kern="100" dirty="0">
                          <a:solidFill>
                            <a:srgbClr val="002060"/>
                          </a:solidFill>
                          <a:effectLst/>
                          <a:latin typeface="黑体" panose="02010609060101010101" pitchFamily="49" charset="-122"/>
                          <a:ea typeface="黑体" panose="02010609060101010101" pitchFamily="49" charset="-122"/>
                        </a:rPr>
                        <a:t>提请仲裁或者诉讼</a:t>
                      </a:r>
                      <a:r>
                        <a:rPr lang="zh-CN" sz="1800" b="1" kern="100" dirty="0">
                          <a:solidFill>
                            <a:srgbClr val="002060"/>
                          </a:solidFill>
                          <a:effectLst/>
                          <a:latin typeface="黑体" panose="02010609060101010101" pitchFamily="49" charset="-122"/>
                          <a:ea typeface="黑体" panose="02010609060101010101" pitchFamily="49" charset="-122"/>
                        </a:rPr>
                        <a:t>；</a:t>
                      </a:r>
                    </a:p>
                    <a:p>
                      <a:pPr marL="333375" indent="-333375"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）因订立或者履行企业年金</a:t>
                      </a:r>
                      <a:r>
                        <a:rPr lang="zh-CN" sz="1800" b="1" u="sng" kern="100" dirty="0">
                          <a:solidFill>
                            <a:srgbClr val="002060"/>
                          </a:solidFill>
                          <a:effectLst/>
                          <a:latin typeface="黑体" panose="02010609060101010101" pitchFamily="49" charset="-122"/>
                          <a:ea typeface="黑体" panose="02010609060101010101" pitchFamily="49" charset="-122"/>
                        </a:rPr>
                        <a:t>方案</a:t>
                      </a:r>
                      <a:r>
                        <a:rPr lang="zh-CN" sz="1800" b="1" kern="100" dirty="0">
                          <a:solidFill>
                            <a:srgbClr val="002060"/>
                          </a:solidFill>
                          <a:effectLst/>
                          <a:latin typeface="黑体" panose="02010609060101010101" pitchFamily="49" charset="-122"/>
                          <a:ea typeface="黑体" panose="02010609060101010101" pitchFamily="49" charset="-122"/>
                        </a:rPr>
                        <a:t>发生争议的，按国家有关</a:t>
                      </a:r>
                      <a:r>
                        <a:rPr lang="zh-CN" sz="1800" b="1" u="sng" kern="100" dirty="0">
                          <a:solidFill>
                            <a:srgbClr val="002060"/>
                          </a:solidFill>
                          <a:effectLst/>
                          <a:latin typeface="黑体" panose="02010609060101010101" pitchFamily="49" charset="-122"/>
                          <a:ea typeface="黑体" panose="02010609060101010101" pitchFamily="49" charset="-122"/>
                        </a:rPr>
                        <a:t>集体合同争议处理</a:t>
                      </a:r>
                      <a:r>
                        <a:rPr lang="zh-CN" sz="1800" b="1" kern="100" dirty="0">
                          <a:solidFill>
                            <a:srgbClr val="002060"/>
                          </a:solidFill>
                          <a:effectLst/>
                          <a:latin typeface="黑体" panose="02010609060101010101" pitchFamily="49" charset="-122"/>
                          <a:ea typeface="黑体" panose="02010609060101010101" pitchFamily="49" charset="-122"/>
                        </a:rPr>
                        <a:t>规定执行。</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08895809"/>
                  </a:ext>
                </a:extLst>
              </a:tr>
            </a:tbl>
          </a:graphicData>
        </a:graphic>
      </p:graphicFrame>
      <p:sp>
        <p:nvSpPr>
          <p:cNvPr id="15" name="矩形 14">
            <a:extLst>
              <a:ext uri="{FF2B5EF4-FFF2-40B4-BE49-F238E27FC236}">
                <a16:creationId xmlns:a16="http://schemas.microsoft.com/office/drawing/2014/main" id="{A89336B2-99B7-4548-96BC-A2DDDB1EF5B4}"/>
              </a:ext>
            </a:extLst>
          </p:cNvPr>
          <p:cNvSpPr/>
          <p:nvPr/>
        </p:nvSpPr>
        <p:spPr>
          <a:xfrm>
            <a:off x="958698" y="1516868"/>
            <a:ext cx="2395207" cy="323165"/>
          </a:xfrm>
          <a:prstGeom prst="rect">
            <a:avLst/>
          </a:prstGeom>
        </p:spPr>
        <p:txBody>
          <a:bodyPr wrap="none">
            <a:spAutoFit/>
          </a:bodyPr>
          <a:lstStyle/>
          <a:p>
            <a:pPr algn="just">
              <a:lnSpc>
                <a:spcPts val="18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26.</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补充医疗保险类型</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id="{47B6DF70-0C01-4EC4-9B17-134E5253C186}"/>
              </a:ext>
            </a:extLst>
          </p:cNvPr>
          <p:cNvGraphicFramePr>
            <a:graphicFrameLocks noGrp="1"/>
          </p:cNvGraphicFramePr>
          <p:nvPr>
            <p:extLst>
              <p:ext uri="{D42A27DB-BD31-4B8C-83A1-F6EECF244321}">
                <p14:modId xmlns:p14="http://schemas.microsoft.com/office/powerpoint/2010/main" val="1069131508"/>
              </p:ext>
            </p:extLst>
          </p:nvPr>
        </p:nvGraphicFramePr>
        <p:xfrm>
          <a:off x="692150" y="1947086"/>
          <a:ext cx="10837863" cy="2468880"/>
        </p:xfrm>
        <a:graphic>
          <a:graphicData uri="http://schemas.openxmlformats.org/drawingml/2006/table">
            <a:tbl>
              <a:tblPr>
                <a:tableStyleId>{5C22544A-7EE6-4342-B048-85BDC9FD1C3A}</a:tableStyleId>
              </a:tblPr>
              <a:tblGrid>
                <a:gridCol w="3291178">
                  <a:extLst>
                    <a:ext uri="{9D8B030D-6E8A-4147-A177-3AD203B41FA5}">
                      <a16:colId xmlns:a16="http://schemas.microsoft.com/office/drawing/2014/main" val="1915747589"/>
                    </a:ext>
                  </a:extLst>
                </a:gridCol>
                <a:gridCol w="7546685">
                  <a:extLst>
                    <a:ext uri="{9D8B030D-6E8A-4147-A177-3AD203B41FA5}">
                      <a16:colId xmlns:a16="http://schemas.microsoft.com/office/drawing/2014/main" val="2110250341"/>
                    </a:ext>
                  </a:extLst>
                </a:gridCol>
              </a:tblGrid>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 </a:t>
                      </a:r>
                      <a:r>
                        <a:rPr lang="zh-CN" sz="1800" b="1" kern="0" dirty="0">
                          <a:solidFill>
                            <a:srgbClr val="002060"/>
                          </a:solidFill>
                          <a:effectLst/>
                          <a:latin typeface="黑体" panose="02010609060101010101" pitchFamily="49" charset="-122"/>
                          <a:ea typeface="黑体" panose="02010609060101010101" pitchFamily="49" charset="-122"/>
                        </a:rPr>
                        <a:t>职工大额医疗费用补助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保险费用按照一年缴纳一定额度的费用办法筹集</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591239978"/>
                  </a:ext>
                </a:extLst>
              </a:tr>
              <a:tr h="243205">
                <a:tc>
                  <a:txBody>
                    <a:bodyPr/>
                    <a:lstStyle/>
                    <a:p>
                      <a:pPr algn="just">
                        <a:spcAft>
                          <a:spcPts val="0"/>
                        </a:spcAft>
                      </a:pPr>
                      <a:r>
                        <a:rPr lang="en-US" sz="1800" b="1" kern="0">
                          <a:solidFill>
                            <a:srgbClr val="002060"/>
                          </a:solidFill>
                          <a:effectLst/>
                          <a:latin typeface="黑体" panose="02010609060101010101" pitchFamily="49" charset="-122"/>
                          <a:ea typeface="黑体" panose="02010609060101010101" pitchFamily="49" charset="-122"/>
                        </a:rPr>
                        <a:t>2. </a:t>
                      </a:r>
                      <a:r>
                        <a:rPr lang="zh-CN" sz="1800" b="1" kern="0">
                          <a:solidFill>
                            <a:srgbClr val="002060"/>
                          </a:solidFill>
                          <a:effectLst/>
                          <a:latin typeface="黑体" panose="02010609060101010101" pitchFamily="49" charset="-122"/>
                          <a:ea typeface="黑体" panose="02010609060101010101" pitchFamily="49" charset="-122"/>
                        </a:rPr>
                        <a:t>社会医疗救助</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70789159"/>
                  </a:ext>
                </a:extLst>
              </a:tr>
              <a:tr h="869315">
                <a:tc>
                  <a:txBody>
                    <a:bodyPr/>
                    <a:lstStyle/>
                    <a:p>
                      <a:pPr marL="317500" indent="-317500"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企业补充医疗保险</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17500" indent="-317500"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）形式：商业医疗保险机构</a:t>
                      </a:r>
                      <a:r>
                        <a:rPr lang="zh-CN" sz="1800" b="1" u="sng" kern="0">
                          <a:solidFill>
                            <a:srgbClr val="002060"/>
                          </a:solidFill>
                          <a:effectLst/>
                          <a:latin typeface="黑体" panose="02010609060101010101" pitchFamily="49" charset="-122"/>
                          <a:ea typeface="黑体" panose="02010609060101010101" pitchFamily="49" charset="-122"/>
                        </a:rPr>
                        <a:t>举办</a:t>
                      </a:r>
                      <a:r>
                        <a:rPr lang="zh-CN" sz="1800" b="1" kern="0">
                          <a:solidFill>
                            <a:srgbClr val="002060"/>
                          </a:solidFill>
                          <a:effectLst/>
                          <a:latin typeface="黑体" panose="02010609060101010101" pitchFamily="49" charset="-122"/>
                          <a:ea typeface="黑体" panose="02010609060101010101" pitchFamily="49" charset="-122"/>
                        </a:rPr>
                        <a:t>，社会医疗保险机构</a:t>
                      </a:r>
                      <a:r>
                        <a:rPr lang="zh-CN" sz="1800" b="1" u="sng" kern="0">
                          <a:solidFill>
                            <a:srgbClr val="002060"/>
                          </a:solidFill>
                          <a:effectLst/>
                          <a:latin typeface="黑体" panose="02010609060101010101" pitchFamily="49" charset="-122"/>
                          <a:ea typeface="黑体" panose="02010609060101010101" pitchFamily="49" charset="-122"/>
                        </a:rPr>
                        <a:t>经办</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marL="317500" indent="-317500"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大集团、大企业</a:t>
                      </a:r>
                      <a:r>
                        <a:rPr lang="zh-CN" sz="1800" b="1" u="sng" kern="0">
                          <a:solidFill>
                            <a:srgbClr val="002060"/>
                          </a:solidFill>
                          <a:effectLst/>
                          <a:latin typeface="黑体" panose="02010609060101010101" pitchFamily="49" charset="-122"/>
                          <a:ea typeface="黑体" panose="02010609060101010101" pitchFamily="49" charset="-122"/>
                        </a:rPr>
                        <a:t>自办</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）保险费在工资总额</a:t>
                      </a:r>
                      <a:r>
                        <a:rPr lang="en-US" sz="1800" b="1" kern="0">
                          <a:solidFill>
                            <a:srgbClr val="002060"/>
                          </a:solidFill>
                          <a:effectLst/>
                          <a:latin typeface="黑体" panose="02010609060101010101" pitchFamily="49" charset="-122"/>
                          <a:ea typeface="黑体" panose="02010609060101010101" pitchFamily="49" charset="-122"/>
                        </a:rPr>
                        <a:t>4%</a:t>
                      </a:r>
                      <a:r>
                        <a:rPr lang="zh-CN" sz="1800" b="1" kern="0">
                          <a:solidFill>
                            <a:srgbClr val="002060"/>
                          </a:solidFill>
                          <a:effectLst/>
                          <a:latin typeface="黑体" panose="02010609060101010101" pitchFamily="49" charset="-122"/>
                          <a:ea typeface="黑体" panose="02010609060101010101" pitchFamily="49" charset="-122"/>
                        </a:rPr>
                        <a:t>以内的部分列入成本；超出</a:t>
                      </a:r>
                      <a:r>
                        <a:rPr lang="en-US" sz="1800" b="1" kern="0">
                          <a:solidFill>
                            <a:srgbClr val="002060"/>
                          </a:solidFill>
                          <a:effectLst/>
                          <a:latin typeface="黑体" panose="02010609060101010101" pitchFamily="49" charset="-122"/>
                          <a:ea typeface="黑体" panose="02010609060101010101" pitchFamily="49" charset="-122"/>
                        </a:rPr>
                        <a:t>4%</a:t>
                      </a:r>
                      <a:r>
                        <a:rPr lang="zh-CN" sz="1800" b="1" kern="0">
                          <a:solidFill>
                            <a:srgbClr val="002060"/>
                          </a:solidFill>
                          <a:effectLst/>
                          <a:latin typeface="黑体" panose="02010609060101010101" pitchFamily="49" charset="-122"/>
                          <a:ea typeface="黑体" panose="02010609060101010101" pitchFamily="49" charset="-122"/>
                        </a:rPr>
                        <a:t>的部分由企业税后利润负担。</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526708023"/>
                  </a:ext>
                </a:extLst>
              </a:tr>
              <a:tr h="0">
                <a:tc>
                  <a:txBody>
                    <a:bodyPr/>
                    <a:lstStyle/>
                    <a:p>
                      <a:pPr algn="just">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4. </a:t>
                      </a:r>
                      <a:r>
                        <a:rPr lang="zh-CN" sz="1800" b="1" kern="0">
                          <a:solidFill>
                            <a:srgbClr val="002060"/>
                          </a:solidFill>
                          <a:effectLst/>
                          <a:latin typeface="黑体" panose="02010609060101010101" pitchFamily="49" charset="-122"/>
                          <a:ea typeface="黑体" panose="02010609060101010101" pitchFamily="49" charset="-122"/>
                        </a:rPr>
                        <a:t>商业医疗保险</a:t>
                      </a:r>
                      <a:endParaRPr lang="zh-CN" sz="1800" b="1" kern="10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）基础医疗保险</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）大病保险</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）伤残保险</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）与基本医疗保险衔接的大病保险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48973608"/>
                  </a:ext>
                </a:extLst>
              </a:tr>
            </a:tbl>
          </a:graphicData>
        </a:graphic>
      </p:graphicFrame>
    </p:spTree>
    <p:extLst>
      <p:ext uri="{BB962C8B-B14F-4D97-AF65-F5344CB8AC3E}">
        <p14:creationId xmlns:p14="http://schemas.microsoft.com/office/powerpoint/2010/main" val="105295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B6C540F9-1CE4-4A6D-AF9D-FD94ADBAEC5E}"/>
              </a:ext>
            </a:extLst>
          </p:cNvPr>
          <p:cNvSpPr/>
          <p:nvPr/>
        </p:nvSpPr>
        <p:spPr>
          <a:xfrm>
            <a:off x="2324935" y="2522740"/>
            <a:ext cx="7542129" cy="1107996"/>
          </a:xfrm>
          <a:prstGeom prst="rect">
            <a:avLst/>
          </a:prstGeom>
        </p:spPr>
        <p:txBody>
          <a:bodyPr wrap="none">
            <a:spAutoFit/>
          </a:bodyPr>
          <a:lstStyle/>
          <a:p>
            <a:pPr indent="280670" algn="just">
              <a:lnSpc>
                <a:spcPct val="150000"/>
              </a:lnSpc>
              <a:spcAft>
                <a:spcPts val="0"/>
              </a:spcAft>
            </a:pPr>
            <a:r>
              <a:rPr lang="zh-CN" altLang="en-US"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第十七章</a:t>
            </a:r>
            <a:r>
              <a:rPr lang="en-US" altLang="zh-CN"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劳动争议调解仲裁</a:t>
            </a:r>
            <a:endParaRPr lang="zh-CN" altLang="zh-CN" sz="44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014038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手机屏幕的截图&#10;&#10;描述已自动生成">
            <a:extLst>
              <a:ext uri="{FF2B5EF4-FFF2-40B4-BE49-F238E27FC236}">
                <a16:creationId xmlns:a16="http://schemas.microsoft.com/office/drawing/2014/main" id="{07158B93-1980-4E8A-B8D6-E05750F7FE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63" y="854154"/>
            <a:ext cx="10627946" cy="5579141"/>
          </a:xfrm>
          <a:prstGeom prst="rect">
            <a:avLst/>
          </a:prstGeom>
        </p:spPr>
      </p:pic>
    </p:spTree>
    <p:extLst>
      <p:ext uri="{BB962C8B-B14F-4D97-AF65-F5344CB8AC3E}">
        <p14:creationId xmlns:p14="http://schemas.microsoft.com/office/powerpoint/2010/main" val="1001042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6FC9E0DC-4E46-4284-A172-79402E2E773B}"/>
              </a:ext>
            </a:extLst>
          </p:cNvPr>
          <p:cNvSpPr/>
          <p:nvPr/>
        </p:nvSpPr>
        <p:spPr>
          <a:xfrm>
            <a:off x="569372" y="464478"/>
            <a:ext cx="4597412" cy="460382"/>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1.</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劳动争议的基本特征和处理的一般程序</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7234E059-51CC-4EB8-97E5-1E21FD9B08F0}"/>
              </a:ext>
            </a:extLst>
          </p:cNvPr>
          <p:cNvGraphicFramePr>
            <a:graphicFrameLocks noGrp="1"/>
          </p:cNvGraphicFramePr>
          <p:nvPr>
            <p:extLst>
              <p:ext uri="{D42A27DB-BD31-4B8C-83A1-F6EECF244321}">
                <p14:modId xmlns:p14="http://schemas.microsoft.com/office/powerpoint/2010/main" val="406399848"/>
              </p:ext>
            </p:extLst>
          </p:nvPr>
        </p:nvGraphicFramePr>
        <p:xfrm>
          <a:off x="692150" y="938495"/>
          <a:ext cx="10837863" cy="1097280"/>
        </p:xfrm>
        <a:graphic>
          <a:graphicData uri="http://schemas.openxmlformats.org/drawingml/2006/table">
            <a:tbl>
              <a:tblPr>
                <a:tableStyleId>{5C22544A-7EE6-4342-B048-85BDC9FD1C3A}</a:tableStyleId>
              </a:tblPr>
              <a:tblGrid>
                <a:gridCol w="1924159">
                  <a:extLst>
                    <a:ext uri="{9D8B030D-6E8A-4147-A177-3AD203B41FA5}">
                      <a16:colId xmlns:a16="http://schemas.microsoft.com/office/drawing/2014/main" val="3173011217"/>
                    </a:ext>
                  </a:extLst>
                </a:gridCol>
                <a:gridCol w="8913704">
                  <a:extLst>
                    <a:ext uri="{9D8B030D-6E8A-4147-A177-3AD203B41FA5}">
                      <a16:colId xmlns:a16="http://schemas.microsoft.com/office/drawing/2014/main" val="1885436787"/>
                    </a:ext>
                  </a:extLst>
                </a:gridCol>
              </a:tblGrid>
              <a:tr h="0">
                <a:tc>
                  <a:txBody>
                    <a:bodyPr/>
                    <a:lstStyle/>
                    <a:p>
                      <a:pPr algn="just">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基本特征</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）当事人是特定的</a:t>
                      </a:r>
                    </a:p>
                    <a:p>
                      <a:pPr algn="just">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）争议主体之间必须存在劳动关系</a:t>
                      </a:r>
                    </a:p>
                    <a:p>
                      <a:pPr algn="just">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）争议的内容必须是与劳动权利义务有关</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85564230"/>
                  </a:ext>
                </a:extLst>
              </a:tr>
              <a:tr h="0">
                <a:tc>
                  <a:txBody>
                    <a:bodyPr/>
                    <a:lstStyle/>
                    <a:p>
                      <a:pPr algn="just">
                        <a:spcAft>
                          <a:spcPts val="0"/>
                        </a:spcAft>
                      </a:pPr>
                      <a:r>
                        <a:rPr lang="zh-CN" sz="1800" b="1" u="sng" kern="100">
                          <a:solidFill>
                            <a:srgbClr val="002060"/>
                          </a:solidFill>
                          <a:effectLst/>
                          <a:latin typeface="黑体" panose="02010609060101010101" pitchFamily="49" charset="-122"/>
                          <a:ea typeface="黑体" panose="02010609060101010101" pitchFamily="49" charset="-122"/>
                        </a:rPr>
                        <a:t>一般程序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包括：协商—调解—仲裁—诉讼。</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21326062"/>
                  </a:ext>
                </a:extLst>
              </a:tr>
            </a:tbl>
          </a:graphicData>
        </a:graphic>
      </p:graphicFrame>
      <p:sp>
        <p:nvSpPr>
          <p:cNvPr id="8" name="矩形 7">
            <a:extLst>
              <a:ext uri="{FF2B5EF4-FFF2-40B4-BE49-F238E27FC236}">
                <a16:creationId xmlns:a16="http://schemas.microsoft.com/office/drawing/2014/main" id="{8FEDF3CA-A09C-4EDF-8E4B-62974067D60D}"/>
              </a:ext>
            </a:extLst>
          </p:cNvPr>
          <p:cNvSpPr/>
          <p:nvPr/>
        </p:nvSpPr>
        <p:spPr>
          <a:xfrm>
            <a:off x="-257453" y="2047721"/>
            <a:ext cx="4713316" cy="460382"/>
          </a:xfrm>
          <a:prstGeom prst="rect">
            <a:avLst/>
          </a:prstGeom>
        </p:spPr>
        <p:txBody>
          <a:bodyPr wrap="square">
            <a:spAutoFit/>
          </a:bodyPr>
          <a:lstStyle/>
          <a:p>
            <a:pPr indent="280670" algn="ctr">
              <a:lnSpc>
                <a:spcPct val="150000"/>
              </a:lnSpc>
              <a:spcAft>
                <a:spcPts val="0"/>
              </a:spcAft>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2.</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劳动争议处理的基本原则</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922F9A1F-5428-45D5-B3A7-9B8139E57955}"/>
              </a:ext>
            </a:extLst>
          </p:cNvPr>
          <p:cNvGraphicFramePr>
            <a:graphicFrameLocks noGrp="1"/>
          </p:cNvGraphicFramePr>
          <p:nvPr>
            <p:extLst>
              <p:ext uri="{D42A27DB-BD31-4B8C-83A1-F6EECF244321}">
                <p14:modId xmlns:p14="http://schemas.microsoft.com/office/powerpoint/2010/main" val="3643436229"/>
              </p:ext>
            </p:extLst>
          </p:nvPr>
        </p:nvGraphicFramePr>
        <p:xfrm>
          <a:off x="692150" y="2778323"/>
          <a:ext cx="10837863" cy="2743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2089600448"/>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）合法的原则</a:t>
                      </a:r>
                      <a:r>
                        <a:rPr lang="en-US"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）公正的原则</a:t>
                      </a:r>
                      <a:r>
                        <a:rPr lang="en-US"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）及时的原则</a:t>
                      </a:r>
                      <a:r>
                        <a:rPr lang="en-US"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）着重调解的原则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524829815"/>
                  </a:ext>
                </a:extLst>
              </a:tr>
            </a:tbl>
          </a:graphicData>
        </a:graphic>
      </p:graphicFrame>
    </p:spTree>
    <p:extLst>
      <p:ext uri="{BB962C8B-B14F-4D97-AF65-F5344CB8AC3E}">
        <p14:creationId xmlns:p14="http://schemas.microsoft.com/office/powerpoint/2010/main" val="1082326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03531BA-66DA-4D49-81A4-F9E1830E0B36}"/>
              </a:ext>
            </a:extLst>
          </p:cNvPr>
          <p:cNvSpPr/>
          <p:nvPr/>
        </p:nvSpPr>
        <p:spPr>
          <a:xfrm>
            <a:off x="885409" y="523806"/>
            <a:ext cx="4137671"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3.</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《劳动争议调解仲裁法》的适用范围</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id="{3459F8C1-6520-46BD-BB56-AFE42CCFD533}"/>
              </a:ext>
            </a:extLst>
          </p:cNvPr>
          <p:cNvSpPr/>
          <p:nvPr/>
        </p:nvSpPr>
        <p:spPr>
          <a:xfrm>
            <a:off x="691362" y="799396"/>
            <a:ext cx="9225721" cy="460382"/>
          </a:xfrm>
          <a:prstGeom prst="rect">
            <a:avLst/>
          </a:prstGeom>
        </p:spPr>
        <p:txBody>
          <a:bodyPr wrap="square">
            <a:spAutoFit/>
          </a:bodyPr>
          <a:lstStyle/>
          <a:p>
            <a:pPr indent="279400" algn="just">
              <a:lnSpc>
                <a:spcPct val="150000"/>
              </a:lnSpc>
              <a:spcAft>
                <a:spcPts val="0"/>
              </a:spcAft>
            </a:pPr>
            <a:r>
              <a:rPr lang="en-US" altLang="zh-CN" kern="100" dirty="0">
                <a:latin typeface="黑体" panose="02010609060101010101" pitchFamily="49" charset="-122"/>
                <a:ea typeface="黑体" panose="02010609060101010101" pitchFamily="49" charset="-122"/>
                <a:cs typeface="宋体" panose="02010600030101010101" pitchFamily="2" charset="-122"/>
              </a:rPr>
              <a:t>1.</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《劳动争议调解仲裁法》规定，下列劳动劳动争议适用本法。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41DE4D68-7442-44A8-A7F6-13C292C6CEAF}"/>
              </a:ext>
            </a:extLst>
          </p:cNvPr>
          <p:cNvGraphicFramePr>
            <a:graphicFrameLocks noGrp="1"/>
          </p:cNvGraphicFramePr>
          <p:nvPr>
            <p:extLst>
              <p:ext uri="{D42A27DB-BD31-4B8C-83A1-F6EECF244321}">
                <p14:modId xmlns:p14="http://schemas.microsoft.com/office/powerpoint/2010/main" val="2730612522"/>
              </p:ext>
            </p:extLst>
          </p:nvPr>
        </p:nvGraphicFramePr>
        <p:xfrm>
          <a:off x="692150" y="1341624"/>
          <a:ext cx="10837863" cy="16459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70720072"/>
                    </a:ext>
                  </a:extLst>
                </a:gridCol>
              </a:tblGrid>
              <a:tr h="67310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）因确认劳动关系发生的争议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）因订立、履行、变更、解除和终止劳动合同发生的争议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）因除名、辞退和辞职、离职发生的争议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）因工作时间、休息休假、社会保险、福利、培训以及劳动保护发生的争议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）因劳动报酬费、工伤医疗、经济补偿或者赔偿金等发生的争议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）法律法规规定的其他劳动争议</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1911061"/>
                  </a:ext>
                </a:extLst>
              </a:tr>
            </a:tbl>
          </a:graphicData>
        </a:graphic>
      </p:graphicFrame>
      <p:sp>
        <p:nvSpPr>
          <p:cNvPr id="9" name="矩形 8">
            <a:extLst>
              <a:ext uri="{FF2B5EF4-FFF2-40B4-BE49-F238E27FC236}">
                <a16:creationId xmlns:a16="http://schemas.microsoft.com/office/drawing/2014/main" id="{33401209-5016-4474-9CE9-65A3866D899D}"/>
              </a:ext>
            </a:extLst>
          </p:cNvPr>
          <p:cNvSpPr/>
          <p:nvPr/>
        </p:nvSpPr>
        <p:spPr>
          <a:xfrm>
            <a:off x="691362" y="3051032"/>
            <a:ext cx="10980796" cy="875881"/>
          </a:xfrm>
          <a:prstGeom prst="rect">
            <a:avLst/>
          </a:prstGeom>
        </p:spPr>
        <p:txBody>
          <a:bodyPr wrap="square">
            <a:spAutoFit/>
          </a:bodyPr>
          <a:lstStyle/>
          <a:p>
            <a:pPr indent="280670"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2.</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《最高人民法院关于审理劳动争议案件适用法律若干问题的解释（二）》，以下情形也属于劳动争议的范围。</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E8461AF5-055F-46AF-8EB9-603F7B5A1B89}"/>
              </a:ext>
            </a:extLst>
          </p:cNvPr>
          <p:cNvGraphicFramePr>
            <a:graphicFrameLocks noGrp="1"/>
          </p:cNvGraphicFramePr>
          <p:nvPr>
            <p:extLst>
              <p:ext uri="{D42A27DB-BD31-4B8C-83A1-F6EECF244321}">
                <p14:modId xmlns:p14="http://schemas.microsoft.com/office/powerpoint/2010/main" val="4060135249"/>
              </p:ext>
            </p:extLst>
          </p:nvPr>
        </p:nvGraphicFramePr>
        <p:xfrm>
          <a:off x="692151" y="3990401"/>
          <a:ext cx="10837862" cy="13716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2929613936"/>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）劳动者与用人单位</a:t>
                      </a:r>
                      <a:r>
                        <a:rPr lang="zh-CN" sz="1800" b="1" u="sng" kern="100" dirty="0">
                          <a:solidFill>
                            <a:srgbClr val="002060"/>
                          </a:solidFill>
                          <a:effectLst/>
                          <a:latin typeface="黑体" panose="02010609060101010101" pitchFamily="49" charset="-122"/>
                          <a:ea typeface="黑体" panose="02010609060101010101" pitchFamily="49" charset="-122"/>
                        </a:rPr>
                        <a:t>解除或者终止劳动关系后</a:t>
                      </a:r>
                      <a:r>
                        <a:rPr lang="zh-CN" sz="1800" b="1" kern="100" dirty="0">
                          <a:solidFill>
                            <a:srgbClr val="002060"/>
                          </a:solidFill>
                          <a:effectLst/>
                          <a:latin typeface="黑体" panose="02010609060101010101" pitchFamily="49" charset="-122"/>
                          <a:ea typeface="黑体" panose="02010609060101010101" pitchFamily="49" charset="-122"/>
                        </a:rPr>
                        <a:t>，请求用人单位返还其收取的</a:t>
                      </a:r>
                      <a:r>
                        <a:rPr lang="zh-CN" sz="1800" b="1" u="sng" kern="100" dirty="0">
                          <a:solidFill>
                            <a:srgbClr val="002060"/>
                          </a:solidFill>
                          <a:effectLst/>
                          <a:latin typeface="黑体" panose="02010609060101010101" pitchFamily="49" charset="-122"/>
                          <a:ea typeface="黑体" panose="02010609060101010101" pitchFamily="49" charset="-122"/>
                        </a:rPr>
                        <a:t>劳动合同定金、保证金、抵押金、抵押物</a:t>
                      </a:r>
                      <a:r>
                        <a:rPr lang="zh-CN" sz="1800" b="1" kern="100" dirty="0">
                          <a:solidFill>
                            <a:srgbClr val="002060"/>
                          </a:solidFill>
                          <a:effectLst/>
                          <a:latin typeface="黑体" panose="02010609060101010101" pitchFamily="49" charset="-122"/>
                          <a:ea typeface="黑体" panose="02010609060101010101" pitchFamily="49" charset="-122"/>
                        </a:rPr>
                        <a:t>产生的争议，或者办理劳动者</a:t>
                      </a:r>
                      <a:r>
                        <a:rPr lang="zh-CN" sz="1800" b="1" u="sng" kern="100" dirty="0">
                          <a:solidFill>
                            <a:srgbClr val="002060"/>
                          </a:solidFill>
                          <a:effectLst/>
                          <a:latin typeface="黑体" panose="02010609060101010101" pitchFamily="49" charset="-122"/>
                          <a:ea typeface="黑体" panose="02010609060101010101" pitchFamily="49" charset="-122"/>
                        </a:rPr>
                        <a:t>的人事档案、社会保险关系</a:t>
                      </a:r>
                      <a:r>
                        <a:rPr lang="zh-CN" sz="1800" b="1" kern="100" dirty="0">
                          <a:solidFill>
                            <a:srgbClr val="002060"/>
                          </a:solidFill>
                          <a:effectLst/>
                          <a:latin typeface="黑体" panose="02010609060101010101" pitchFamily="49" charset="-122"/>
                          <a:ea typeface="黑体" panose="02010609060101010101" pitchFamily="49" charset="-122"/>
                        </a:rPr>
                        <a:t>等移转手续产生的争议，经劳动争议仲裁委员会仲裁后，当事人依法起诉的，人民法院应予受理；</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）劳动者因为工伤、职业病，请求用人单位依法承担给予</a:t>
                      </a:r>
                      <a:r>
                        <a:rPr lang="zh-CN" sz="1800" b="1" u="sng" kern="100" dirty="0">
                          <a:solidFill>
                            <a:srgbClr val="002060"/>
                          </a:solidFill>
                          <a:effectLst/>
                          <a:latin typeface="黑体" panose="02010609060101010101" pitchFamily="49" charset="-122"/>
                          <a:ea typeface="黑体" panose="02010609060101010101" pitchFamily="49" charset="-122"/>
                        </a:rPr>
                        <a:t>工伤保险待遇</a:t>
                      </a:r>
                      <a:r>
                        <a:rPr lang="zh-CN" sz="1800" b="1" kern="100" dirty="0">
                          <a:solidFill>
                            <a:srgbClr val="002060"/>
                          </a:solidFill>
                          <a:effectLst/>
                          <a:latin typeface="黑体" panose="02010609060101010101" pitchFamily="49" charset="-122"/>
                          <a:ea typeface="黑体" panose="02010609060101010101" pitchFamily="49" charset="-122"/>
                        </a:rPr>
                        <a:t>的争议，经劳动争议仲裁委员会仲裁后，当事人依法起诉的，人民法院应予受理。</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38225033"/>
                  </a:ext>
                </a:extLst>
              </a:tr>
            </a:tbl>
          </a:graphicData>
        </a:graphic>
      </p:graphicFrame>
    </p:spTree>
    <p:extLst>
      <p:ext uri="{BB962C8B-B14F-4D97-AF65-F5344CB8AC3E}">
        <p14:creationId xmlns:p14="http://schemas.microsoft.com/office/powerpoint/2010/main" val="2529556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03531BA-66DA-4D49-81A4-F9E1830E0B36}"/>
              </a:ext>
            </a:extLst>
          </p:cNvPr>
          <p:cNvSpPr/>
          <p:nvPr/>
        </p:nvSpPr>
        <p:spPr>
          <a:xfrm>
            <a:off x="885409" y="523806"/>
            <a:ext cx="4137671"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3.</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《劳动争议调解仲裁法》的适用范围</a:t>
            </a:r>
            <a:endParaRPr lang="zh-CN" altLang="en-US" dirty="0">
              <a:latin typeface="黑体" panose="02010609060101010101" pitchFamily="49" charset="-122"/>
              <a:ea typeface="黑体" panose="02010609060101010101" pitchFamily="49" charset="-122"/>
            </a:endParaRPr>
          </a:p>
        </p:txBody>
      </p:sp>
      <p:sp>
        <p:nvSpPr>
          <p:cNvPr id="14" name="矩形 13">
            <a:extLst>
              <a:ext uri="{FF2B5EF4-FFF2-40B4-BE49-F238E27FC236}">
                <a16:creationId xmlns:a16="http://schemas.microsoft.com/office/drawing/2014/main" id="{DD894073-FDC9-4976-9C00-1F755AE3E8FD}"/>
              </a:ext>
            </a:extLst>
          </p:cNvPr>
          <p:cNvSpPr/>
          <p:nvPr/>
        </p:nvSpPr>
        <p:spPr>
          <a:xfrm>
            <a:off x="885409" y="847596"/>
            <a:ext cx="3258905" cy="460382"/>
          </a:xfrm>
          <a:prstGeom prst="rect">
            <a:avLst/>
          </a:prstGeom>
        </p:spPr>
        <p:txBody>
          <a:bodyPr wrap="none">
            <a:spAutoFit/>
          </a:bodyPr>
          <a:lstStyle/>
          <a:p>
            <a:pPr indent="280670"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3.</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《职业病防治法》的规定</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94915F15-74CB-416F-A4FD-E27711E7CF7A}"/>
              </a:ext>
            </a:extLst>
          </p:cNvPr>
          <p:cNvGraphicFramePr>
            <a:graphicFrameLocks noGrp="1"/>
          </p:cNvGraphicFramePr>
          <p:nvPr>
            <p:extLst>
              <p:ext uri="{D42A27DB-BD31-4B8C-83A1-F6EECF244321}">
                <p14:modId xmlns:p14="http://schemas.microsoft.com/office/powerpoint/2010/main" val="1828275886"/>
              </p:ext>
            </p:extLst>
          </p:nvPr>
        </p:nvGraphicFramePr>
        <p:xfrm>
          <a:off x="692150" y="1307978"/>
          <a:ext cx="10837863" cy="82296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892056798"/>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《职业病防治法》规定，职业病诊断、鉴定过程中，在确认劳动者职业史、职业病危害接触史时，当事人对</a:t>
                      </a:r>
                      <a:r>
                        <a:rPr lang="zh-CN" sz="1800" b="1" u="sng" kern="100" dirty="0">
                          <a:solidFill>
                            <a:srgbClr val="002060"/>
                          </a:solidFill>
                          <a:effectLst/>
                          <a:latin typeface="黑体" panose="02010609060101010101" pitchFamily="49" charset="-122"/>
                          <a:ea typeface="黑体" panose="02010609060101010101" pitchFamily="49" charset="-122"/>
                        </a:rPr>
                        <a:t>劳动关系、工种、工作岗位或者在岗时间</a:t>
                      </a:r>
                      <a:r>
                        <a:rPr lang="zh-CN" sz="1800" b="1" kern="100" dirty="0">
                          <a:solidFill>
                            <a:srgbClr val="002060"/>
                          </a:solidFill>
                          <a:effectLst/>
                          <a:latin typeface="黑体" panose="02010609060101010101" pitchFamily="49" charset="-122"/>
                          <a:ea typeface="黑体" panose="02010609060101010101" pitchFamily="49" charset="-122"/>
                        </a:rPr>
                        <a:t>有争议的，可以向当地的劳动人事争议仲裁委员会申请仲裁；接到申请的劳动人事争议仲裁委员会应当受理，并在</a:t>
                      </a:r>
                      <a:r>
                        <a:rPr lang="zh-CN" sz="1800" b="1" u="sng" kern="100" dirty="0">
                          <a:solidFill>
                            <a:srgbClr val="002060"/>
                          </a:solidFill>
                          <a:effectLst/>
                          <a:latin typeface="黑体" panose="02010609060101010101" pitchFamily="49" charset="-122"/>
                          <a:ea typeface="黑体" panose="02010609060101010101" pitchFamily="49" charset="-122"/>
                        </a:rPr>
                        <a:t>三十日内</a:t>
                      </a:r>
                      <a:r>
                        <a:rPr lang="zh-CN" sz="1800" b="1" kern="100" dirty="0">
                          <a:solidFill>
                            <a:srgbClr val="002060"/>
                          </a:solidFill>
                          <a:effectLst/>
                          <a:latin typeface="黑体" panose="02010609060101010101" pitchFamily="49" charset="-122"/>
                          <a:ea typeface="黑体" panose="02010609060101010101" pitchFamily="49" charset="-122"/>
                        </a:rPr>
                        <a:t>作出裁决。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378470456"/>
                  </a:ext>
                </a:extLst>
              </a:tr>
            </a:tbl>
          </a:graphicData>
        </a:graphic>
      </p:graphicFrame>
      <p:sp>
        <p:nvSpPr>
          <p:cNvPr id="16" name="矩形 15">
            <a:extLst>
              <a:ext uri="{FF2B5EF4-FFF2-40B4-BE49-F238E27FC236}">
                <a16:creationId xmlns:a16="http://schemas.microsoft.com/office/drawing/2014/main" id="{6E040C5E-56DC-4A2D-9447-D321FB467B7A}"/>
              </a:ext>
            </a:extLst>
          </p:cNvPr>
          <p:cNvSpPr/>
          <p:nvPr/>
        </p:nvSpPr>
        <p:spPr>
          <a:xfrm>
            <a:off x="958698" y="2379594"/>
            <a:ext cx="2743059"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4.</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不属于劳动争议的情形</a:t>
            </a:r>
            <a:endParaRPr lang="zh-CN" altLang="en-US" dirty="0">
              <a:latin typeface="黑体" panose="02010609060101010101" pitchFamily="49" charset="-122"/>
              <a:ea typeface="黑体" panose="02010609060101010101" pitchFamily="49" charset="-122"/>
            </a:endParaRPr>
          </a:p>
        </p:txBody>
      </p:sp>
      <p:graphicFrame>
        <p:nvGraphicFramePr>
          <p:cNvPr id="17" name="表格 16">
            <a:extLst>
              <a:ext uri="{FF2B5EF4-FFF2-40B4-BE49-F238E27FC236}">
                <a16:creationId xmlns:a16="http://schemas.microsoft.com/office/drawing/2014/main" id="{7D818B92-5B5F-4A2E-906B-8C8B00607E2E}"/>
              </a:ext>
            </a:extLst>
          </p:cNvPr>
          <p:cNvGraphicFramePr>
            <a:graphicFrameLocks noGrp="1"/>
          </p:cNvGraphicFramePr>
          <p:nvPr>
            <p:extLst>
              <p:ext uri="{D42A27DB-BD31-4B8C-83A1-F6EECF244321}">
                <p14:modId xmlns:p14="http://schemas.microsoft.com/office/powerpoint/2010/main" val="3343212166"/>
              </p:ext>
            </p:extLst>
          </p:nvPr>
        </p:nvGraphicFramePr>
        <p:xfrm>
          <a:off x="692149" y="2806823"/>
          <a:ext cx="10837863" cy="19202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2465731702"/>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）劳动者请求社会保险经办机构发放社会保险金的纠纷。（</a:t>
                      </a:r>
                      <a:r>
                        <a:rPr lang="en-US" sz="1800" b="1" kern="100" dirty="0">
                          <a:solidFill>
                            <a:srgbClr val="002060"/>
                          </a:solidFill>
                          <a:effectLst/>
                          <a:latin typeface="黑体" panose="02010609060101010101" pitchFamily="49" charset="-122"/>
                          <a:ea typeface="黑体" panose="02010609060101010101" pitchFamily="49" charset="-122"/>
                        </a:rPr>
                        <a:t>2012-57</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）劳动者与用人单位因住房制度改革产生的公有住房转让纠纷。</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）劳动者对劳动能力鉴定委员会的伤残等级鉴定结论或对职业病诊断鉴定委员会的职业病诊断鉴定结论的异议纠纷。</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）家庭或者个人与家政服务人员之间的纠纷。</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）个体工匠与帮工、学徒之间的纠纷。</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）农村承包经营户与受雇人之间的纠纷。</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80949598"/>
                  </a:ext>
                </a:extLst>
              </a:tr>
            </a:tbl>
          </a:graphicData>
        </a:graphic>
      </p:graphicFrame>
    </p:spTree>
    <p:extLst>
      <p:ext uri="{BB962C8B-B14F-4D97-AF65-F5344CB8AC3E}">
        <p14:creationId xmlns:p14="http://schemas.microsoft.com/office/powerpoint/2010/main" val="1598364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104EA3A6-5D0E-4CA9-873A-E3880083FE9F}"/>
              </a:ext>
            </a:extLst>
          </p:cNvPr>
          <p:cNvSpPr/>
          <p:nvPr/>
        </p:nvSpPr>
        <p:spPr>
          <a:xfrm>
            <a:off x="958698" y="590781"/>
            <a:ext cx="227818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5.</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劳动争议处理机构</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E2B130AA-383E-485B-937C-66E8A58D0BD8}"/>
              </a:ext>
            </a:extLst>
          </p:cNvPr>
          <p:cNvGraphicFramePr>
            <a:graphicFrameLocks noGrp="1"/>
          </p:cNvGraphicFramePr>
          <p:nvPr>
            <p:extLst>
              <p:ext uri="{D42A27DB-BD31-4B8C-83A1-F6EECF244321}">
                <p14:modId xmlns:p14="http://schemas.microsoft.com/office/powerpoint/2010/main" val="3395426783"/>
              </p:ext>
            </p:extLst>
          </p:nvPr>
        </p:nvGraphicFramePr>
        <p:xfrm>
          <a:off x="692149" y="1045053"/>
          <a:ext cx="10837863" cy="3840480"/>
        </p:xfrm>
        <a:graphic>
          <a:graphicData uri="http://schemas.openxmlformats.org/drawingml/2006/table">
            <a:tbl>
              <a:tblPr>
                <a:tableStyleId>{5C22544A-7EE6-4342-B048-85BDC9FD1C3A}</a:tableStyleId>
              </a:tblPr>
              <a:tblGrid>
                <a:gridCol w="3707754">
                  <a:extLst>
                    <a:ext uri="{9D8B030D-6E8A-4147-A177-3AD203B41FA5}">
                      <a16:colId xmlns:a16="http://schemas.microsoft.com/office/drawing/2014/main" val="1042646407"/>
                    </a:ext>
                  </a:extLst>
                </a:gridCol>
                <a:gridCol w="7130109">
                  <a:extLst>
                    <a:ext uri="{9D8B030D-6E8A-4147-A177-3AD203B41FA5}">
                      <a16:colId xmlns:a16="http://schemas.microsoft.com/office/drawing/2014/main" val="3353106727"/>
                    </a:ext>
                  </a:extLst>
                </a:gridCol>
              </a:tblGrid>
              <a:tr h="0">
                <a:tc rowSpan="2">
                  <a:txBody>
                    <a:bodyPr/>
                    <a:lstStyle/>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（一）调解组织</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 </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en-US" sz="1800" b="1" u="sng">
                          <a:solidFill>
                            <a:srgbClr val="002060"/>
                          </a:solidFill>
                          <a:effectLst/>
                          <a:latin typeface="黑体" panose="02010609060101010101" pitchFamily="49" charset="-122"/>
                          <a:ea typeface="黑体" panose="02010609060101010101" pitchFamily="49" charset="-122"/>
                        </a:rPr>
                        <a:t>1</a:t>
                      </a:r>
                      <a:r>
                        <a:rPr lang="zh-CN" sz="1800" b="1" u="sng">
                          <a:solidFill>
                            <a:srgbClr val="002060"/>
                          </a:solidFill>
                          <a:effectLst/>
                          <a:latin typeface="黑体" panose="02010609060101010101" pitchFamily="49" charset="-122"/>
                          <a:ea typeface="黑体" panose="02010609060101010101" pitchFamily="49" charset="-122"/>
                        </a:rPr>
                        <a:t>．企业劳动争议调解委员会</a:t>
                      </a:r>
                      <a:endParaRPr lang="zh-CN" sz="1800" b="1">
                        <a:solidFill>
                          <a:srgbClr val="002060"/>
                        </a:solidFill>
                        <a:effectLst/>
                        <a:latin typeface="黑体" panose="02010609060101010101" pitchFamily="49" charset="-122"/>
                        <a:ea typeface="黑体" panose="02010609060101010101" pitchFamily="49" charset="-122"/>
                      </a:endParaRPr>
                    </a:p>
                    <a:p>
                      <a:pPr>
                        <a:spcAft>
                          <a:spcPts val="0"/>
                        </a:spcAft>
                      </a:pPr>
                      <a:r>
                        <a:rPr lang="zh-CN" sz="1800" b="1">
                          <a:solidFill>
                            <a:srgbClr val="002060"/>
                          </a:solidFill>
                          <a:effectLst/>
                          <a:latin typeface="黑体" panose="02010609060101010101" pitchFamily="49" charset="-122"/>
                          <a:ea typeface="黑体" panose="02010609060101010101" pitchFamily="49" charset="-122"/>
                        </a:rPr>
                        <a:t>（</a:t>
                      </a:r>
                      <a:r>
                        <a:rPr lang="en-US" sz="1800" b="1">
                          <a:solidFill>
                            <a:srgbClr val="002060"/>
                          </a:solidFill>
                          <a:effectLst/>
                          <a:latin typeface="黑体" panose="02010609060101010101" pitchFamily="49" charset="-122"/>
                          <a:ea typeface="黑体" panose="02010609060101010101" pitchFamily="49" charset="-122"/>
                        </a:rPr>
                        <a:t>1</a:t>
                      </a:r>
                      <a:r>
                        <a:rPr lang="zh-CN" sz="1800" b="1">
                          <a:solidFill>
                            <a:srgbClr val="002060"/>
                          </a:solidFill>
                          <a:effectLst/>
                          <a:latin typeface="黑体" panose="02010609060101010101" pitchFamily="49" charset="-122"/>
                          <a:ea typeface="黑体" panose="02010609060101010101" pitchFamily="49" charset="-122"/>
                        </a:rPr>
                        <a:t>）企业劳动争议调解委员会由职工代表和企业代表组成。</a:t>
                      </a:r>
                    </a:p>
                    <a:p>
                      <a:pPr>
                        <a:spcAft>
                          <a:spcPts val="0"/>
                        </a:spcAft>
                      </a:pPr>
                      <a:r>
                        <a:rPr lang="zh-CN" sz="1800" b="1">
                          <a:solidFill>
                            <a:srgbClr val="002060"/>
                          </a:solidFill>
                          <a:effectLst/>
                          <a:latin typeface="黑体" panose="02010609060101010101" pitchFamily="49" charset="-122"/>
                          <a:ea typeface="黑体" panose="02010609060101010101" pitchFamily="49" charset="-122"/>
                        </a:rPr>
                        <a:t>（</a:t>
                      </a:r>
                      <a:r>
                        <a:rPr lang="en-US" sz="1800" b="1">
                          <a:solidFill>
                            <a:srgbClr val="002060"/>
                          </a:solidFill>
                          <a:effectLst/>
                          <a:latin typeface="黑体" panose="02010609060101010101" pitchFamily="49" charset="-122"/>
                          <a:ea typeface="黑体" panose="02010609060101010101" pitchFamily="49" charset="-122"/>
                        </a:rPr>
                        <a:t>2</a:t>
                      </a:r>
                      <a:r>
                        <a:rPr lang="zh-CN" sz="1800" b="1">
                          <a:solidFill>
                            <a:srgbClr val="002060"/>
                          </a:solidFill>
                          <a:effectLst/>
                          <a:latin typeface="黑体" panose="02010609060101010101" pitchFamily="49" charset="-122"/>
                          <a:ea typeface="黑体" panose="02010609060101010101" pitchFamily="49" charset="-122"/>
                        </a:rPr>
                        <a:t>）职工代表由工会成员担任或者由全体职工推举产生，企业代表由企业负责人指定。</a:t>
                      </a:r>
                    </a:p>
                    <a:p>
                      <a:pPr>
                        <a:spcAft>
                          <a:spcPts val="0"/>
                        </a:spcAft>
                      </a:pPr>
                      <a:r>
                        <a:rPr lang="zh-CN" sz="1800" b="1">
                          <a:solidFill>
                            <a:srgbClr val="002060"/>
                          </a:solidFill>
                          <a:effectLst/>
                          <a:latin typeface="黑体" panose="02010609060101010101" pitchFamily="49" charset="-122"/>
                          <a:ea typeface="黑体" panose="02010609060101010101" pitchFamily="49" charset="-122"/>
                        </a:rPr>
                        <a:t>（</a:t>
                      </a:r>
                      <a:r>
                        <a:rPr lang="en-US" sz="1800" b="1">
                          <a:solidFill>
                            <a:srgbClr val="002060"/>
                          </a:solidFill>
                          <a:effectLst/>
                          <a:latin typeface="黑体" panose="02010609060101010101" pitchFamily="49" charset="-122"/>
                          <a:ea typeface="黑体" panose="02010609060101010101" pitchFamily="49" charset="-122"/>
                        </a:rPr>
                        <a:t>3</a:t>
                      </a:r>
                      <a:r>
                        <a:rPr lang="zh-CN" sz="1800" b="1">
                          <a:solidFill>
                            <a:srgbClr val="002060"/>
                          </a:solidFill>
                          <a:effectLst/>
                          <a:latin typeface="黑体" panose="02010609060101010101" pitchFamily="49" charset="-122"/>
                          <a:ea typeface="黑体" panose="02010609060101010101" pitchFamily="49" charset="-122"/>
                        </a:rPr>
                        <a:t>）</a:t>
                      </a:r>
                      <a:r>
                        <a:rPr lang="zh-CN" sz="1800" b="1" u="sng">
                          <a:solidFill>
                            <a:srgbClr val="002060"/>
                          </a:solidFill>
                          <a:effectLst/>
                          <a:latin typeface="黑体" panose="02010609060101010101" pitchFamily="49" charset="-122"/>
                          <a:ea typeface="黑体" panose="02010609060101010101" pitchFamily="49" charset="-122"/>
                        </a:rPr>
                        <a:t>企业劳动争议调解委员会主任由工会成员或者双方推举的人员担任。</a:t>
                      </a:r>
                      <a:endParaRPr lang="zh-CN" sz="1800" b="1">
                        <a:solidFill>
                          <a:srgbClr val="002060"/>
                        </a:solidFill>
                        <a:effectLst/>
                        <a:latin typeface="黑体" panose="02010609060101010101" pitchFamily="49" charset="-122"/>
                        <a:ea typeface="黑体" panose="02010609060101010101" pitchFamily="49" charset="-122"/>
                      </a:endParaRPr>
                    </a:p>
                    <a:p>
                      <a:pPr>
                        <a:spcAft>
                          <a:spcPts val="0"/>
                        </a:spcAft>
                      </a:pPr>
                      <a:r>
                        <a:rPr lang="zh-CN" sz="1800" b="1">
                          <a:solidFill>
                            <a:srgbClr val="002060"/>
                          </a:solidFill>
                          <a:effectLst/>
                          <a:latin typeface="黑体" panose="02010609060101010101" pitchFamily="49" charset="-122"/>
                          <a:ea typeface="黑体" panose="02010609060101010101" pitchFamily="49" charset="-122"/>
                        </a:rPr>
                        <a:t>（</a:t>
                      </a:r>
                      <a:r>
                        <a:rPr lang="en-US" sz="1800" b="1">
                          <a:solidFill>
                            <a:srgbClr val="002060"/>
                          </a:solidFill>
                          <a:effectLst/>
                          <a:latin typeface="黑体" panose="02010609060101010101" pitchFamily="49" charset="-122"/>
                          <a:ea typeface="黑体" panose="02010609060101010101" pitchFamily="49" charset="-122"/>
                        </a:rPr>
                        <a:t>4</a:t>
                      </a:r>
                      <a:r>
                        <a:rPr lang="zh-CN" sz="1800" b="1">
                          <a:solidFill>
                            <a:srgbClr val="002060"/>
                          </a:solidFill>
                          <a:effectLst/>
                          <a:latin typeface="黑体" panose="02010609060101010101" pitchFamily="49" charset="-122"/>
                          <a:ea typeface="黑体" panose="02010609060101010101" pitchFamily="49" charset="-122"/>
                        </a:rPr>
                        <a:t>）由于调解程序并不是处理劳动争议的必经程序，用人单位可以根据实际需要</a:t>
                      </a:r>
                      <a:r>
                        <a:rPr lang="zh-CN" sz="1800" b="1" u="sng">
                          <a:solidFill>
                            <a:srgbClr val="002060"/>
                          </a:solidFill>
                          <a:effectLst/>
                          <a:latin typeface="黑体" panose="02010609060101010101" pitchFamily="49" charset="-122"/>
                          <a:ea typeface="黑体" panose="02010609060101010101" pitchFamily="49" charset="-122"/>
                        </a:rPr>
                        <a:t>自主决定是否设立劳动争议调解委员会</a:t>
                      </a:r>
                      <a:r>
                        <a:rPr lang="zh-CN" sz="1800" b="1">
                          <a:solidFill>
                            <a:srgbClr val="002060"/>
                          </a:solidFill>
                          <a:effectLst/>
                          <a:latin typeface="黑体" panose="02010609060101010101" pitchFamily="49" charset="-122"/>
                          <a:ea typeface="黑体" panose="02010609060101010101" pitchFamily="49" charset="-122"/>
                        </a:rPr>
                        <a:t>。</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val="182232751"/>
                  </a:ext>
                </a:extLst>
              </a:tr>
              <a:tr h="0">
                <a:tc vMerge="1">
                  <a:txBody>
                    <a:bodyPr/>
                    <a:lstStyle/>
                    <a:p>
                      <a:endParaRPr lang="zh-CN" altLang="en-US"/>
                    </a:p>
                  </a:txBody>
                  <a:tcPr/>
                </a:tc>
                <a:tc>
                  <a:txBody>
                    <a:bodyPr/>
                    <a:lstStyle/>
                    <a:p>
                      <a:pPr>
                        <a:spcAft>
                          <a:spcPts val="0"/>
                        </a:spcAft>
                      </a:pPr>
                      <a:r>
                        <a:rPr lang="en-US" sz="1800" b="1">
                          <a:solidFill>
                            <a:srgbClr val="002060"/>
                          </a:solidFill>
                          <a:effectLst/>
                          <a:latin typeface="黑体" panose="02010609060101010101" pitchFamily="49" charset="-122"/>
                          <a:ea typeface="黑体" panose="02010609060101010101" pitchFamily="49" charset="-122"/>
                        </a:rPr>
                        <a:t>2.</a:t>
                      </a:r>
                      <a:r>
                        <a:rPr lang="zh-CN" sz="1800" b="1">
                          <a:solidFill>
                            <a:srgbClr val="002060"/>
                          </a:solidFill>
                          <a:effectLst/>
                          <a:latin typeface="黑体" panose="02010609060101010101" pitchFamily="49" charset="-122"/>
                          <a:ea typeface="黑体" panose="02010609060101010101" pitchFamily="49" charset="-122"/>
                        </a:rPr>
                        <a:t>其他调解组织</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val="3229223841"/>
                  </a:ext>
                </a:extLst>
              </a:tr>
              <a:tr h="0">
                <a:tc>
                  <a:txBody>
                    <a:bodyPr/>
                    <a:lstStyle/>
                    <a:p>
                      <a:pPr>
                        <a:spcAft>
                          <a:spcPts val="0"/>
                        </a:spcAft>
                      </a:pPr>
                      <a:r>
                        <a:rPr lang="zh-CN" sz="1800" b="1">
                          <a:solidFill>
                            <a:srgbClr val="002060"/>
                          </a:solidFill>
                          <a:effectLst/>
                          <a:latin typeface="黑体" panose="02010609060101010101" pitchFamily="49" charset="-122"/>
                          <a:ea typeface="黑体" panose="02010609060101010101" pitchFamily="49" charset="-122"/>
                        </a:rPr>
                        <a:t>（二）劳动人事争议仲裁委员会</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zh-CN" sz="1800" b="1">
                          <a:solidFill>
                            <a:srgbClr val="002060"/>
                          </a:solidFill>
                          <a:effectLst/>
                          <a:latin typeface="黑体" panose="02010609060101010101" pitchFamily="49" charset="-122"/>
                          <a:ea typeface="黑体" panose="02010609060101010101" pitchFamily="49" charset="-122"/>
                        </a:rPr>
                        <a:t>国家授权依法设立的，由</a:t>
                      </a:r>
                      <a:r>
                        <a:rPr lang="zh-CN" sz="1800" b="1" u="sng">
                          <a:solidFill>
                            <a:srgbClr val="002060"/>
                          </a:solidFill>
                          <a:effectLst/>
                          <a:latin typeface="黑体" panose="02010609060101010101" pitchFamily="49" charset="-122"/>
                          <a:ea typeface="黑体" panose="02010609060101010101" pitchFamily="49" charset="-122"/>
                        </a:rPr>
                        <a:t>劳动行政部门代表、工会代表和企业方面代表组成，</a:t>
                      </a:r>
                      <a:r>
                        <a:rPr lang="zh-CN" sz="1800" b="1">
                          <a:solidFill>
                            <a:srgbClr val="002060"/>
                          </a:solidFill>
                          <a:effectLst/>
                          <a:latin typeface="黑体" panose="02010609060101010101" pitchFamily="49" charset="-122"/>
                          <a:ea typeface="黑体" panose="02010609060101010101" pitchFamily="49" charset="-122"/>
                        </a:rPr>
                        <a:t>体现了劳动关系中的劳动者、用人单位和政府的三方原则。</a:t>
                      </a:r>
                    </a:p>
                    <a:p>
                      <a:pPr>
                        <a:spcAft>
                          <a:spcPts val="0"/>
                        </a:spcAft>
                      </a:pPr>
                      <a:r>
                        <a:rPr lang="en-US" sz="1800" b="1">
                          <a:solidFill>
                            <a:srgbClr val="002060"/>
                          </a:solidFill>
                          <a:effectLst/>
                          <a:latin typeface="黑体" panose="02010609060101010101" pitchFamily="49" charset="-122"/>
                          <a:ea typeface="黑体" panose="02010609060101010101" pitchFamily="49" charset="-122"/>
                        </a:rPr>
                        <a:t> </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val="2869273719"/>
                  </a:ext>
                </a:extLst>
              </a:tr>
              <a:tr h="0">
                <a:tc>
                  <a:txBody>
                    <a:bodyPr/>
                    <a:lstStyle/>
                    <a:p>
                      <a:pPr>
                        <a:spcAft>
                          <a:spcPts val="0"/>
                        </a:spcAft>
                      </a:pPr>
                      <a:r>
                        <a:rPr lang="zh-CN" sz="1800" b="1">
                          <a:solidFill>
                            <a:srgbClr val="002060"/>
                          </a:solidFill>
                          <a:effectLst/>
                          <a:latin typeface="黑体" panose="02010609060101010101" pitchFamily="49" charset="-122"/>
                          <a:ea typeface="黑体" panose="02010609060101010101" pitchFamily="49" charset="-122"/>
                        </a:rPr>
                        <a:t>（三）人民法院</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劳动争议案件由各级人民法院的民事审判庭按照《民事诉讼法》规定的普通诉讼程序进行审理。</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val="813585311"/>
                  </a:ext>
                </a:extLst>
              </a:tr>
            </a:tbl>
          </a:graphicData>
        </a:graphic>
      </p:graphicFrame>
    </p:spTree>
    <p:extLst>
      <p:ext uri="{BB962C8B-B14F-4D97-AF65-F5344CB8AC3E}">
        <p14:creationId xmlns:p14="http://schemas.microsoft.com/office/powerpoint/2010/main" val="310693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图片包含 黑色, 游戏机, 标志, 电脑&#10;&#10;描述已自动生成">
            <a:extLst>
              <a:ext uri="{FF2B5EF4-FFF2-40B4-BE49-F238E27FC236}">
                <a16:creationId xmlns:a16="http://schemas.microsoft.com/office/drawing/2014/main" id="{7C4AABD1-9402-4A13-9019-1C5F2DA0D3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746" y="717549"/>
            <a:ext cx="10452067" cy="5484313"/>
          </a:xfrm>
          <a:prstGeom prst="rect">
            <a:avLst/>
          </a:prstGeom>
        </p:spPr>
      </p:pic>
    </p:spTree>
    <p:extLst>
      <p:ext uri="{BB962C8B-B14F-4D97-AF65-F5344CB8AC3E}">
        <p14:creationId xmlns:p14="http://schemas.microsoft.com/office/powerpoint/2010/main" val="3115955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F3B5549-4365-4E62-9AFD-4E135DE2CB01}"/>
              </a:ext>
            </a:extLst>
          </p:cNvPr>
          <p:cNvSpPr/>
          <p:nvPr/>
        </p:nvSpPr>
        <p:spPr>
          <a:xfrm>
            <a:off x="731837" y="554008"/>
            <a:ext cx="2096728" cy="442878"/>
          </a:xfrm>
          <a:prstGeom prst="rect">
            <a:avLst/>
          </a:prstGeom>
        </p:spPr>
        <p:txBody>
          <a:bodyPr wrap="none">
            <a:spAutoFit/>
          </a:bodyPr>
          <a:lstStyle/>
          <a:p>
            <a:pPr indent="280670">
              <a:lnSpc>
                <a:spcPct val="150000"/>
              </a:lnSpc>
              <a:spcAft>
                <a:spcPts val="0"/>
              </a:spcAft>
            </a:pPr>
            <a:r>
              <a:rPr lang="en-US"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6.</a:t>
            </a:r>
            <a:r>
              <a:rPr lang="zh-CN"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劳动争议调解</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p:txBody>
      </p:sp>
      <p:graphicFrame>
        <p:nvGraphicFramePr>
          <p:cNvPr id="7" name="表格 6">
            <a:extLst>
              <a:ext uri="{FF2B5EF4-FFF2-40B4-BE49-F238E27FC236}">
                <a16:creationId xmlns:a16="http://schemas.microsoft.com/office/drawing/2014/main" id="{ED44224E-8561-4F0D-884D-0F728B405797}"/>
              </a:ext>
            </a:extLst>
          </p:cNvPr>
          <p:cNvGraphicFramePr>
            <a:graphicFrameLocks noGrp="1"/>
          </p:cNvGraphicFramePr>
          <p:nvPr>
            <p:extLst>
              <p:ext uri="{D42A27DB-BD31-4B8C-83A1-F6EECF244321}">
                <p14:modId xmlns:p14="http://schemas.microsoft.com/office/powerpoint/2010/main" val="1816900681"/>
              </p:ext>
            </p:extLst>
          </p:nvPr>
        </p:nvGraphicFramePr>
        <p:xfrm>
          <a:off x="692150" y="1054456"/>
          <a:ext cx="10837863" cy="3291840"/>
        </p:xfrm>
        <a:graphic>
          <a:graphicData uri="http://schemas.openxmlformats.org/drawingml/2006/table">
            <a:tbl>
              <a:tblPr>
                <a:tableStyleId>{5C22544A-7EE6-4342-B048-85BDC9FD1C3A}</a:tableStyleId>
              </a:tblPr>
              <a:tblGrid>
                <a:gridCol w="2305685">
                  <a:extLst>
                    <a:ext uri="{9D8B030D-6E8A-4147-A177-3AD203B41FA5}">
                      <a16:colId xmlns:a16="http://schemas.microsoft.com/office/drawing/2014/main" val="2130435319"/>
                    </a:ext>
                  </a:extLst>
                </a:gridCol>
                <a:gridCol w="8532178">
                  <a:extLst>
                    <a:ext uri="{9D8B030D-6E8A-4147-A177-3AD203B41FA5}">
                      <a16:colId xmlns:a16="http://schemas.microsoft.com/office/drawing/2014/main" val="3827205204"/>
                    </a:ext>
                  </a:extLst>
                </a:gridCol>
              </a:tblGrid>
              <a:tr h="0">
                <a:tc>
                  <a:txBody>
                    <a:bodyPr/>
                    <a:lstStyle/>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1.</a:t>
                      </a:r>
                      <a:r>
                        <a:rPr lang="zh-CN" sz="1800" b="1" dirty="0">
                          <a:solidFill>
                            <a:srgbClr val="002060"/>
                          </a:solidFill>
                          <a:effectLst/>
                          <a:latin typeface="黑体" panose="02010609060101010101" pitchFamily="49" charset="-122"/>
                          <a:ea typeface="黑体" panose="02010609060101010101" pitchFamily="49" charset="-122"/>
                        </a:rPr>
                        <a:t>原则</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zh-CN" sz="1800" b="1">
                          <a:solidFill>
                            <a:srgbClr val="002060"/>
                          </a:solidFill>
                          <a:effectLst/>
                          <a:latin typeface="黑体" panose="02010609060101010101" pitchFamily="49" charset="-122"/>
                          <a:ea typeface="黑体" panose="02010609060101010101" pitchFamily="49" charset="-122"/>
                        </a:rPr>
                        <a:t>自愿原则</a:t>
                      </a:r>
                      <a:r>
                        <a:rPr lang="en-US" sz="1800" b="1">
                          <a:solidFill>
                            <a:srgbClr val="002060"/>
                          </a:solidFill>
                          <a:effectLst/>
                          <a:latin typeface="黑体" panose="02010609060101010101" pitchFamily="49" charset="-122"/>
                          <a:ea typeface="黑体" panose="02010609060101010101" pitchFamily="49" charset="-122"/>
                        </a:rPr>
                        <a:t>+</a:t>
                      </a:r>
                      <a:r>
                        <a:rPr lang="zh-CN" sz="1800" b="1">
                          <a:solidFill>
                            <a:srgbClr val="002060"/>
                          </a:solidFill>
                          <a:effectLst/>
                          <a:latin typeface="黑体" panose="02010609060101010101" pitchFamily="49" charset="-122"/>
                          <a:ea typeface="黑体" panose="02010609060101010101" pitchFamily="49" charset="-122"/>
                        </a:rPr>
                        <a:t>民主说服原则</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val="1137698130"/>
                  </a:ext>
                </a:extLst>
              </a:tr>
              <a:tr h="0">
                <a:tc>
                  <a:txBody>
                    <a:bodyPr/>
                    <a:lstStyle/>
                    <a:p>
                      <a:pPr>
                        <a:spcAft>
                          <a:spcPts val="0"/>
                        </a:spcAft>
                      </a:pPr>
                      <a:r>
                        <a:rPr lang="en-US" sz="1800" b="1">
                          <a:solidFill>
                            <a:srgbClr val="002060"/>
                          </a:solidFill>
                          <a:effectLst/>
                          <a:latin typeface="黑体" panose="02010609060101010101" pitchFamily="49" charset="-122"/>
                          <a:ea typeface="黑体" panose="02010609060101010101" pitchFamily="49" charset="-122"/>
                        </a:rPr>
                        <a:t>2.</a:t>
                      </a:r>
                      <a:r>
                        <a:rPr lang="zh-CN" sz="1800" b="1">
                          <a:solidFill>
                            <a:srgbClr val="002060"/>
                          </a:solidFill>
                          <a:effectLst/>
                          <a:latin typeface="黑体" panose="02010609060101010101" pitchFamily="49" charset="-122"/>
                          <a:ea typeface="黑体" panose="02010609060101010101" pitchFamily="49" charset="-122"/>
                        </a:rPr>
                        <a:t>调解员</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调解员依法履行调解职责，需要占用生产或者工作时间的，企业应当予以支持，并按照</a:t>
                      </a:r>
                      <a:r>
                        <a:rPr lang="zh-CN" sz="1800" b="1" u="sng" kern="0">
                          <a:solidFill>
                            <a:srgbClr val="002060"/>
                          </a:solidFill>
                          <a:effectLst/>
                          <a:latin typeface="黑体" panose="02010609060101010101" pitchFamily="49" charset="-122"/>
                          <a:ea typeface="黑体" panose="02010609060101010101" pitchFamily="49" charset="-122"/>
                        </a:rPr>
                        <a:t>正常出勤</a:t>
                      </a:r>
                      <a:r>
                        <a:rPr lang="zh-CN" sz="1800" b="1" kern="0">
                          <a:solidFill>
                            <a:srgbClr val="002060"/>
                          </a:solidFill>
                          <a:effectLst/>
                          <a:latin typeface="黑体" panose="02010609060101010101" pitchFamily="49" charset="-122"/>
                          <a:ea typeface="黑体" panose="02010609060101010101" pitchFamily="49" charset="-122"/>
                        </a:rPr>
                        <a:t>对待。</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56429659"/>
                  </a:ext>
                </a:extLst>
              </a:tr>
              <a:tr h="394970">
                <a:tc>
                  <a:txBody>
                    <a:bodyPr/>
                    <a:lstStyle/>
                    <a:p>
                      <a:pPr>
                        <a:spcAft>
                          <a:spcPts val="0"/>
                        </a:spcAft>
                      </a:pPr>
                      <a:r>
                        <a:rPr lang="en-US" sz="1800" b="1">
                          <a:solidFill>
                            <a:srgbClr val="002060"/>
                          </a:solidFill>
                          <a:effectLst/>
                          <a:latin typeface="黑体" panose="02010609060101010101" pitchFamily="49" charset="-122"/>
                          <a:ea typeface="黑体" panose="02010609060101010101" pitchFamily="49" charset="-122"/>
                        </a:rPr>
                        <a:t>3.</a:t>
                      </a:r>
                      <a:r>
                        <a:rPr lang="zh-CN" sz="1800" b="1">
                          <a:solidFill>
                            <a:srgbClr val="002060"/>
                          </a:solidFill>
                          <a:effectLst/>
                          <a:latin typeface="黑体" panose="02010609060101010101" pitchFamily="49" charset="-122"/>
                          <a:ea typeface="黑体" panose="02010609060101010101" pitchFamily="49" charset="-122"/>
                        </a:rPr>
                        <a:t>劳动争议协商</a:t>
                      </a:r>
                    </a:p>
                    <a:p>
                      <a:pPr>
                        <a:spcAft>
                          <a:spcPts val="0"/>
                        </a:spcAft>
                      </a:pPr>
                      <a:r>
                        <a:rPr lang="en-US" sz="1800" b="1">
                          <a:solidFill>
                            <a:srgbClr val="002060"/>
                          </a:solidFill>
                          <a:effectLst/>
                          <a:latin typeface="黑体" panose="02010609060101010101" pitchFamily="49" charset="-122"/>
                          <a:ea typeface="黑体" panose="02010609060101010101" pitchFamily="49" charset="-122"/>
                        </a:rPr>
                        <a:t> </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zh-CN" sz="1800" b="1">
                          <a:solidFill>
                            <a:srgbClr val="002060"/>
                          </a:solidFill>
                          <a:effectLst/>
                          <a:latin typeface="黑体" panose="02010609060101010101" pitchFamily="49" charset="-122"/>
                          <a:ea typeface="黑体" panose="02010609060101010101" pitchFamily="49" charset="-122"/>
                        </a:rPr>
                        <a:t>一方当事人提出协商要求后，另一方当事人应当积极做出口头或书面回应。</a:t>
                      </a:r>
                      <a:r>
                        <a:rPr lang="en-US" sz="1800" b="1" u="sng">
                          <a:solidFill>
                            <a:srgbClr val="002060"/>
                          </a:solidFill>
                          <a:effectLst/>
                          <a:latin typeface="黑体" panose="02010609060101010101" pitchFamily="49" charset="-122"/>
                          <a:ea typeface="黑体" panose="02010609060101010101" pitchFamily="49" charset="-122"/>
                        </a:rPr>
                        <a:t>5</a:t>
                      </a:r>
                      <a:r>
                        <a:rPr lang="zh-CN" sz="1800" b="1" u="sng">
                          <a:solidFill>
                            <a:srgbClr val="002060"/>
                          </a:solidFill>
                          <a:effectLst/>
                          <a:latin typeface="黑体" panose="02010609060101010101" pitchFamily="49" charset="-122"/>
                          <a:ea typeface="黑体" panose="02010609060101010101" pitchFamily="49" charset="-122"/>
                        </a:rPr>
                        <a:t>日内</a:t>
                      </a:r>
                      <a:r>
                        <a:rPr lang="zh-CN" sz="1800" b="1">
                          <a:solidFill>
                            <a:srgbClr val="002060"/>
                          </a:solidFill>
                          <a:effectLst/>
                          <a:latin typeface="黑体" panose="02010609060101010101" pitchFamily="49" charset="-122"/>
                          <a:ea typeface="黑体" panose="02010609060101010101" pitchFamily="49" charset="-122"/>
                        </a:rPr>
                        <a:t>不做出回应的视为不愿协商。</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val="101878851"/>
                  </a:ext>
                </a:extLst>
              </a:tr>
              <a:tr h="0">
                <a:tc>
                  <a:txBody>
                    <a:bodyPr/>
                    <a:lstStyle/>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4.</a:t>
                      </a:r>
                      <a:r>
                        <a:rPr lang="zh-CN" sz="1800" b="1" dirty="0">
                          <a:solidFill>
                            <a:srgbClr val="002060"/>
                          </a:solidFill>
                          <a:effectLst/>
                          <a:latin typeface="黑体" panose="02010609060101010101" pitchFamily="49" charset="-122"/>
                          <a:ea typeface="黑体" panose="02010609060101010101" pitchFamily="49" charset="-122"/>
                        </a:rPr>
                        <a:t>劳动争议调解</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 </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lgn="just">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企业应当依法设立调解委员会</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调解委员会主任由工会委员会成员或者双方推举人员担任。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28281502"/>
                  </a:ext>
                </a:extLst>
              </a:tr>
              <a:tr h="1327150">
                <a:tc>
                  <a:txBody>
                    <a:bodyPr/>
                    <a:lstStyle/>
                    <a:p>
                      <a:pPr>
                        <a:spcAft>
                          <a:spcPts val="0"/>
                        </a:spcAft>
                      </a:pPr>
                      <a:r>
                        <a:rPr lang="en-US" sz="1800" b="1">
                          <a:solidFill>
                            <a:srgbClr val="002060"/>
                          </a:solidFill>
                          <a:effectLst/>
                          <a:latin typeface="黑体" panose="02010609060101010101" pitchFamily="49" charset="-122"/>
                          <a:ea typeface="黑体" panose="02010609060101010101" pitchFamily="49" charset="-122"/>
                        </a:rPr>
                        <a:t>5.</a:t>
                      </a:r>
                      <a:r>
                        <a:rPr lang="zh-CN" sz="1800" b="1">
                          <a:solidFill>
                            <a:srgbClr val="002060"/>
                          </a:solidFill>
                          <a:effectLst/>
                          <a:latin typeface="黑体" panose="02010609060101010101" pitchFamily="49" charset="-122"/>
                          <a:ea typeface="黑体" panose="02010609060101010101" pitchFamily="49" charset="-122"/>
                        </a:rPr>
                        <a:t>调解协议的法律效力</a:t>
                      </a:r>
                    </a:p>
                    <a:p>
                      <a:pPr>
                        <a:spcAft>
                          <a:spcPts val="0"/>
                        </a:spcAft>
                      </a:pPr>
                      <a:r>
                        <a:rPr lang="en-US" sz="1800" b="1">
                          <a:solidFill>
                            <a:srgbClr val="002060"/>
                          </a:solidFill>
                          <a:effectLst/>
                          <a:latin typeface="黑体" panose="02010609060101010101" pitchFamily="49" charset="-122"/>
                          <a:ea typeface="黑体" panose="02010609060101010101" pitchFamily="49" charset="-122"/>
                        </a:rPr>
                        <a:t> </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生效的调解协议对双方当事人具有约束力，当事人应当履行。双方当事人可以自调解协议 生效之日起</a:t>
                      </a:r>
                      <a:r>
                        <a:rPr lang="en-US" sz="1800" b="1" u="sng" kern="0" dirty="0">
                          <a:solidFill>
                            <a:srgbClr val="002060"/>
                          </a:solidFill>
                          <a:effectLst/>
                          <a:latin typeface="黑体" panose="02010609060101010101" pitchFamily="49" charset="-122"/>
                          <a:ea typeface="黑体" panose="02010609060101010101" pitchFamily="49" charset="-122"/>
                        </a:rPr>
                        <a:t>15</a:t>
                      </a:r>
                      <a:r>
                        <a:rPr lang="zh-CN" sz="1800" b="1" u="sng" kern="0" dirty="0">
                          <a:solidFill>
                            <a:srgbClr val="002060"/>
                          </a:solidFill>
                          <a:effectLst/>
                          <a:latin typeface="黑体" panose="02010609060101010101" pitchFamily="49" charset="-122"/>
                          <a:ea typeface="黑体" panose="02010609060101010101" pitchFamily="49" charset="-122"/>
                        </a:rPr>
                        <a:t>日</a:t>
                      </a:r>
                      <a:r>
                        <a:rPr lang="zh-CN" sz="1800" b="1" kern="0" dirty="0">
                          <a:solidFill>
                            <a:srgbClr val="002060"/>
                          </a:solidFill>
                          <a:effectLst/>
                          <a:latin typeface="黑体" panose="02010609060101010101" pitchFamily="49" charset="-122"/>
                          <a:ea typeface="黑体" panose="02010609060101010101" pitchFamily="49" charset="-122"/>
                        </a:rPr>
                        <a:t>内共同向仲裁委员会提出仲裁审查申请。</a:t>
                      </a:r>
                      <a:endParaRPr lang="zh-CN" sz="1800" b="1" kern="100" dirty="0">
                        <a:solidFill>
                          <a:srgbClr val="002060"/>
                        </a:solidFill>
                        <a:effectLst/>
                        <a:latin typeface="黑体" panose="02010609060101010101" pitchFamily="49" charset="-122"/>
                        <a:ea typeface="黑体" panose="02010609060101010101" pitchFamily="49" charset="-122"/>
                      </a:endParaRP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2. </a:t>
                      </a:r>
                      <a:r>
                        <a:rPr lang="zh-CN" sz="1800" b="1" u="sng" dirty="0">
                          <a:solidFill>
                            <a:srgbClr val="002060"/>
                          </a:solidFill>
                          <a:effectLst/>
                          <a:latin typeface="黑体" panose="02010609060101010101" pitchFamily="49" charset="-122"/>
                          <a:ea typeface="黑体" panose="02010609060101010101" pitchFamily="49" charset="-122"/>
                        </a:rPr>
                        <a:t>因支付拖欠劳动报酬、工伤医疗费、经济补偿或者赔偿金</a:t>
                      </a:r>
                      <a:r>
                        <a:rPr lang="zh-CN" sz="1800" b="1" dirty="0">
                          <a:solidFill>
                            <a:srgbClr val="002060"/>
                          </a:solidFill>
                          <a:effectLst/>
                          <a:latin typeface="黑体" panose="02010609060101010101" pitchFamily="49" charset="-122"/>
                          <a:ea typeface="黑体" panose="02010609060101010101" pitchFamily="49" charset="-122"/>
                        </a:rPr>
                        <a:t>事项达成调解协议，用人单位在协议约定期限内不履行的，劳动者可以持调解协议书依法向人民法院申请支付令，人民法院应当依法发出支付令。</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val="3960898802"/>
                  </a:ext>
                </a:extLst>
              </a:tr>
            </a:tbl>
          </a:graphicData>
        </a:graphic>
      </p:graphicFrame>
    </p:spTree>
    <p:extLst>
      <p:ext uri="{BB962C8B-B14F-4D97-AF65-F5344CB8AC3E}">
        <p14:creationId xmlns:p14="http://schemas.microsoft.com/office/powerpoint/2010/main" val="2826947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930B314A-B0DE-422E-B90B-AF583FF644F5}"/>
              </a:ext>
            </a:extLst>
          </p:cNvPr>
          <p:cNvSpPr/>
          <p:nvPr/>
        </p:nvSpPr>
        <p:spPr>
          <a:xfrm>
            <a:off x="561740" y="469230"/>
            <a:ext cx="2096728" cy="442878"/>
          </a:xfrm>
          <a:prstGeom prst="rect">
            <a:avLst/>
          </a:prstGeom>
        </p:spPr>
        <p:txBody>
          <a:bodyPr wrap="none">
            <a:spAutoFit/>
          </a:bodyPr>
          <a:lstStyle/>
          <a:p>
            <a:pPr indent="280670">
              <a:lnSpc>
                <a:spcPct val="150000"/>
              </a:lnSpc>
              <a:spcAft>
                <a:spcPts val="0"/>
              </a:spcAft>
            </a:pPr>
            <a:r>
              <a:rPr lang="en-US"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7.</a:t>
            </a:r>
            <a:r>
              <a:rPr lang="zh-CN"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劳动争议仲裁</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p:txBody>
      </p:sp>
      <p:graphicFrame>
        <p:nvGraphicFramePr>
          <p:cNvPr id="9" name="表格 8">
            <a:extLst>
              <a:ext uri="{FF2B5EF4-FFF2-40B4-BE49-F238E27FC236}">
                <a16:creationId xmlns:a16="http://schemas.microsoft.com/office/drawing/2014/main" id="{A121D715-E794-4D1A-9186-FDF1E9CE24D0}"/>
              </a:ext>
            </a:extLst>
          </p:cNvPr>
          <p:cNvGraphicFramePr>
            <a:graphicFrameLocks noGrp="1"/>
          </p:cNvGraphicFramePr>
          <p:nvPr>
            <p:extLst>
              <p:ext uri="{D42A27DB-BD31-4B8C-83A1-F6EECF244321}">
                <p14:modId xmlns:p14="http://schemas.microsoft.com/office/powerpoint/2010/main" val="1347303443"/>
              </p:ext>
            </p:extLst>
          </p:nvPr>
        </p:nvGraphicFramePr>
        <p:xfrm>
          <a:off x="692151" y="965165"/>
          <a:ext cx="10837862" cy="2743200"/>
        </p:xfrm>
        <a:graphic>
          <a:graphicData uri="http://schemas.openxmlformats.org/drawingml/2006/table">
            <a:tbl>
              <a:tblPr>
                <a:tableStyleId>{5C22544A-7EE6-4342-B048-85BDC9FD1C3A}</a:tableStyleId>
              </a:tblPr>
              <a:tblGrid>
                <a:gridCol w="1976301">
                  <a:extLst>
                    <a:ext uri="{9D8B030D-6E8A-4147-A177-3AD203B41FA5}">
                      <a16:colId xmlns:a16="http://schemas.microsoft.com/office/drawing/2014/main" val="4046442002"/>
                    </a:ext>
                  </a:extLst>
                </a:gridCol>
                <a:gridCol w="8861561">
                  <a:extLst>
                    <a:ext uri="{9D8B030D-6E8A-4147-A177-3AD203B41FA5}">
                      <a16:colId xmlns:a16="http://schemas.microsoft.com/office/drawing/2014/main" val="1842271536"/>
                    </a:ext>
                  </a:extLst>
                </a:gridCol>
              </a:tblGrid>
              <a:tr h="0">
                <a:tc>
                  <a:txBody>
                    <a:bodyPr/>
                    <a:lstStyle/>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1.</a:t>
                      </a:r>
                      <a:r>
                        <a:rPr lang="zh-CN" sz="1800" b="1" dirty="0">
                          <a:solidFill>
                            <a:srgbClr val="002060"/>
                          </a:solidFill>
                          <a:effectLst/>
                          <a:latin typeface="黑体" panose="02010609060101010101" pitchFamily="49" charset="-122"/>
                          <a:ea typeface="黑体" panose="02010609060101010101" pitchFamily="49" charset="-122"/>
                        </a:rPr>
                        <a:t>概念</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劳动争议仲裁是指劳动争议仲裁委员会对用人单位与劳动者之间发生的争议，依法做出裁决的活动。</a:t>
                      </a:r>
                      <a:r>
                        <a:rPr lang="zh-CN" sz="1800" b="1" u="sng" dirty="0">
                          <a:solidFill>
                            <a:srgbClr val="002060"/>
                          </a:solidFill>
                          <a:effectLst/>
                          <a:latin typeface="黑体" panose="02010609060101010101" pitchFamily="49" charset="-122"/>
                          <a:ea typeface="黑体" panose="02010609060101010101" pitchFamily="49" charset="-122"/>
                        </a:rPr>
                        <a:t>仲裁程序</a:t>
                      </a:r>
                      <a:r>
                        <a:rPr lang="zh-CN" sz="1800" b="1" dirty="0">
                          <a:solidFill>
                            <a:srgbClr val="002060"/>
                          </a:solidFill>
                          <a:effectLst/>
                          <a:latin typeface="黑体" panose="02010609060101010101" pitchFamily="49" charset="-122"/>
                          <a:ea typeface="黑体" panose="02010609060101010101" pitchFamily="49" charset="-122"/>
                        </a:rPr>
                        <a:t>是处理劳动争议</a:t>
                      </a:r>
                      <a:r>
                        <a:rPr lang="zh-CN" sz="1800" b="1" u="sng" dirty="0">
                          <a:solidFill>
                            <a:srgbClr val="002060"/>
                          </a:solidFill>
                          <a:effectLst/>
                          <a:latin typeface="黑体" panose="02010609060101010101" pitchFamily="49" charset="-122"/>
                          <a:ea typeface="黑体" panose="02010609060101010101" pitchFamily="49" charset="-122"/>
                        </a:rPr>
                        <a:t>法定的必经程序</a:t>
                      </a:r>
                      <a:r>
                        <a:rPr lang="zh-CN" sz="1800" b="1" dirty="0">
                          <a:solidFill>
                            <a:srgbClr val="002060"/>
                          </a:solidFill>
                          <a:effectLst/>
                          <a:latin typeface="黑体" panose="02010609060101010101" pitchFamily="49" charset="-122"/>
                          <a:ea typeface="黑体" panose="02010609060101010101" pitchFamily="49" charset="-122"/>
                        </a:rPr>
                        <a:t>。</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val="1800842709"/>
                  </a:ext>
                </a:extLst>
              </a:tr>
              <a:tr h="0">
                <a:tc>
                  <a:txBody>
                    <a:bodyPr/>
                    <a:lstStyle/>
                    <a:p>
                      <a:pPr>
                        <a:spcAft>
                          <a:spcPts val="0"/>
                        </a:spcAft>
                      </a:pPr>
                      <a:r>
                        <a:rPr lang="en-US" sz="1800" b="1">
                          <a:solidFill>
                            <a:srgbClr val="002060"/>
                          </a:solidFill>
                          <a:effectLst/>
                          <a:latin typeface="黑体" panose="02010609060101010101" pitchFamily="49" charset="-122"/>
                          <a:ea typeface="黑体" panose="02010609060101010101" pitchFamily="49" charset="-122"/>
                        </a:rPr>
                        <a:t>2.</a:t>
                      </a:r>
                      <a:r>
                        <a:rPr lang="zh-CN" sz="1800" b="1">
                          <a:solidFill>
                            <a:srgbClr val="002060"/>
                          </a:solidFill>
                          <a:effectLst/>
                          <a:latin typeface="黑体" panose="02010609060101010101" pitchFamily="49" charset="-122"/>
                          <a:ea typeface="黑体" panose="02010609060101010101" pitchFamily="49" charset="-122"/>
                        </a:rPr>
                        <a:t>委员会组成</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marL="342900" lvl="0" indent="-342900" algn="just">
                        <a:spcAft>
                          <a:spcPts val="0"/>
                        </a:spcAft>
                        <a:buFont typeface="+mj-lt"/>
                        <a:buAutoNum type="arabicPeriod"/>
                      </a:pPr>
                      <a:r>
                        <a:rPr lang="zh-CN" sz="1800" b="1" kern="0">
                          <a:solidFill>
                            <a:srgbClr val="002060"/>
                          </a:solidFill>
                          <a:effectLst/>
                          <a:latin typeface="黑体" panose="02010609060101010101" pitchFamily="49" charset="-122"/>
                          <a:ea typeface="黑体" panose="02010609060101010101" pitchFamily="49" charset="-122"/>
                        </a:rPr>
                        <a:t>组成：劳动行政部门</a:t>
                      </a:r>
                      <a:r>
                        <a:rPr lang="en-US" sz="1800" b="1" kern="0">
                          <a:solidFill>
                            <a:srgbClr val="002060"/>
                          </a:solidFill>
                          <a:effectLst/>
                          <a:latin typeface="黑体" panose="02010609060101010101" pitchFamily="49" charset="-122"/>
                          <a:ea typeface="黑体" panose="02010609060101010101" pitchFamily="49" charset="-122"/>
                        </a:rPr>
                        <a:t>+</a:t>
                      </a:r>
                      <a:r>
                        <a:rPr lang="zh-CN" sz="1800" b="1" kern="0">
                          <a:solidFill>
                            <a:srgbClr val="002060"/>
                          </a:solidFill>
                          <a:effectLst/>
                          <a:latin typeface="黑体" panose="02010609060101010101" pitchFamily="49" charset="-122"/>
                          <a:ea typeface="黑体" panose="02010609060101010101" pitchFamily="49" charset="-122"/>
                        </a:rPr>
                        <a:t>工会代表</a:t>
                      </a:r>
                      <a:r>
                        <a:rPr lang="en-US" sz="1800" b="1" kern="0">
                          <a:solidFill>
                            <a:srgbClr val="002060"/>
                          </a:solidFill>
                          <a:effectLst/>
                          <a:latin typeface="黑体" panose="02010609060101010101" pitchFamily="49" charset="-122"/>
                          <a:ea typeface="黑体" panose="02010609060101010101" pitchFamily="49" charset="-122"/>
                        </a:rPr>
                        <a:t>+</a:t>
                      </a:r>
                      <a:r>
                        <a:rPr lang="zh-CN" sz="1800" b="1" kern="0">
                          <a:solidFill>
                            <a:srgbClr val="002060"/>
                          </a:solidFill>
                          <a:effectLst/>
                          <a:latin typeface="黑体" panose="02010609060101010101" pitchFamily="49" charset="-122"/>
                          <a:ea typeface="黑体" panose="02010609060101010101" pitchFamily="49" charset="-122"/>
                        </a:rPr>
                        <a:t>企业方面代表，组成人数为单数。</a:t>
                      </a:r>
                      <a:endParaRPr lang="zh-CN" sz="1800" b="1" kern="100">
                        <a:solidFill>
                          <a:srgbClr val="002060"/>
                        </a:solidFill>
                        <a:effectLst/>
                        <a:latin typeface="黑体" panose="02010609060101010101" pitchFamily="49" charset="-122"/>
                        <a:ea typeface="黑体" panose="02010609060101010101" pitchFamily="49" charset="-122"/>
                      </a:endParaRPr>
                    </a:p>
                    <a:p>
                      <a:pPr>
                        <a:spcAft>
                          <a:spcPts val="0"/>
                        </a:spcAft>
                      </a:pPr>
                      <a:r>
                        <a:rPr lang="en-US" sz="1800" b="1">
                          <a:solidFill>
                            <a:srgbClr val="002060"/>
                          </a:solidFill>
                          <a:effectLst/>
                          <a:latin typeface="黑体" panose="02010609060101010101" pitchFamily="49" charset="-122"/>
                          <a:ea typeface="黑体" panose="02010609060101010101" pitchFamily="49" charset="-122"/>
                        </a:rPr>
                        <a:t> </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val="3683848736"/>
                  </a:ext>
                </a:extLst>
              </a:tr>
              <a:tr h="0">
                <a:tc>
                  <a:txBody>
                    <a:bodyPr/>
                    <a:lstStyle/>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3.</a:t>
                      </a:r>
                      <a:r>
                        <a:rPr lang="zh-CN" sz="1800" b="1" dirty="0">
                          <a:solidFill>
                            <a:srgbClr val="002060"/>
                          </a:solidFill>
                          <a:effectLst/>
                          <a:latin typeface="黑体" panose="02010609060101010101" pitchFamily="49" charset="-122"/>
                          <a:ea typeface="黑体" panose="02010609060101010101" pitchFamily="49" charset="-122"/>
                        </a:rPr>
                        <a:t>仲裁员</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1</a:t>
                      </a:r>
                      <a:r>
                        <a:rPr lang="zh-CN" sz="1800" b="1" dirty="0">
                          <a:solidFill>
                            <a:srgbClr val="002060"/>
                          </a:solidFill>
                          <a:effectLst/>
                          <a:latin typeface="黑体" panose="02010609060101010101" pitchFamily="49" charset="-122"/>
                          <a:ea typeface="黑体" panose="02010609060101010101" pitchFamily="49" charset="-122"/>
                        </a:rPr>
                        <a:t>．劳动争议仲裁委员会应当设仲裁员名册。</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2</a:t>
                      </a:r>
                      <a:r>
                        <a:rPr lang="zh-CN" sz="1800" b="1" dirty="0">
                          <a:solidFill>
                            <a:srgbClr val="002060"/>
                          </a:solidFill>
                          <a:effectLst/>
                          <a:latin typeface="黑体" panose="02010609060101010101" pitchFamily="49" charset="-122"/>
                          <a:ea typeface="黑体" panose="02010609060101010101" pitchFamily="49" charset="-122"/>
                        </a:rPr>
                        <a:t>．仲裁员应当公道正派并符合下列条件之一：</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①</a:t>
                      </a:r>
                      <a:r>
                        <a:rPr lang="zh-CN" sz="1800" b="1" dirty="0">
                          <a:solidFill>
                            <a:srgbClr val="002060"/>
                          </a:solidFill>
                          <a:effectLst/>
                          <a:latin typeface="黑体" panose="02010609060101010101" pitchFamily="49" charset="-122"/>
                          <a:ea typeface="黑体" panose="02010609060101010101" pitchFamily="49" charset="-122"/>
                        </a:rPr>
                        <a:t>曾任审判员的；</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②</a:t>
                      </a:r>
                      <a:r>
                        <a:rPr lang="zh-CN" sz="1800" b="1" dirty="0">
                          <a:solidFill>
                            <a:srgbClr val="002060"/>
                          </a:solidFill>
                          <a:effectLst/>
                          <a:latin typeface="黑体" panose="02010609060101010101" pitchFamily="49" charset="-122"/>
                          <a:ea typeface="黑体" panose="02010609060101010101" pitchFamily="49" charset="-122"/>
                        </a:rPr>
                        <a:t>从事法律研究、教学工作并具有中级以上职称的；</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③</a:t>
                      </a:r>
                      <a:r>
                        <a:rPr lang="zh-CN" sz="1800" b="1" dirty="0">
                          <a:solidFill>
                            <a:srgbClr val="002060"/>
                          </a:solidFill>
                          <a:effectLst/>
                          <a:latin typeface="黑体" panose="02010609060101010101" pitchFamily="49" charset="-122"/>
                          <a:ea typeface="黑体" panose="02010609060101010101" pitchFamily="49" charset="-122"/>
                        </a:rPr>
                        <a:t>具有法律知识、从事人力资源管理或者工会等专业工作满</a:t>
                      </a:r>
                      <a:r>
                        <a:rPr lang="en-US" sz="1800" b="1" dirty="0">
                          <a:solidFill>
                            <a:srgbClr val="002060"/>
                          </a:solidFill>
                          <a:effectLst/>
                          <a:latin typeface="黑体" panose="02010609060101010101" pitchFamily="49" charset="-122"/>
                          <a:ea typeface="黑体" panose="02010609060101010101" pitchFamily="49" charset="-122"/>
                        </a:rPr>
                        <a:t>5</a:t>
                      </a:r>
                      <a:r>
                        <a:rPr lang="zh-CN" sz="1800" b="1" dirty="0">
                          <a:solidFill>
                            <a:srgbClr val="002060"/>
                          </a:solidFill>
                          <a:effectLst/>
                          <a:latin typeface="黑体" panose="02010609060101010101" pitchFamily="49" charset="-122"/>
                          <a:ea typeface="黑体" panose="02010609060101010101" pitchFamily="49" charset="-122"/>
                        </a:rPr>
                        <a:t>年的；</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④</a:t>
                      </a:r>
                      <a:r>
                        <a:rPr lang="zh-CN" sz="1800" b="1" dirty="0">
                          <a:solidFill>
                            <a:srgbClr val="002060"/>
                          </a:solidFill>
                          <a:effectLst/>
                          <a:latin typeface="黑体" panose="02010609060101010101" pitchFamily="49" charset="-122"/>
                          <a:ea typeface="黑体" panose="02010609060101010101" pitchFamily="49" charset="-122"/>
                        </a:rPr>
                        <a:t>律师执业满</a:t>
                      </a:r>
                      <a:r>
                        <a:rPr lang="en-US" sz="1800" b="1" dirty="0">
                          <a:solidFill>
                            <a:srgbClr val="002060"/>
                          </a:solidFill>
                          <a:effectLst/>
                          <a:latin typeface="黑体" panose="02010609060101010101" pitchFamily="49" charset="-122"/>
                          <a:ea typeface="黑体" panose="02010609060101010101" pitchFamily="49" charset="-122"/>
                        </a:rPr>
                        <a:t>3</a:t>
                      </a:r>
                      <a:r>
                        <a:rPr lang="zh-CN" sz="1800" b="1" dirty="0">
                          <a:solidFill>
                            <a:srgbClr val="002060"/>
                          </a:solidFill>
                          <a:effectLst/>
                          <a:latin typeface="黑体" panose="02010609060101010101" pitchFamily="49" charset="-122"/>
                          <a:ea typeface="黑体" panose="02010609060101010101" pitchFamily="49" charset="-122"/>
                        </a:rPr>
                        <a:t>年的。</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val="1960817722"/>
                  </a:ext>
                </a:extLst>
              </a:tr>
            </a:tbl>
          </a:graphicData>
        </a:graphic>
      </p:graphicFrame>
    </p:spTree>
    <p:extLst>
      <p:ext uri="{BB962C8B-B14F-4D97-AF65-F5344CB8AC3E}">
        <p14:creationId xmlns:p14="http://schemas.microsoft.com/office/powerpoint/2010/main" val="3486185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E2F2F4E-7339-4B5B-8FEA-152A05ED00DD}"/>
              </a:ext>
            </a:extLst>
          </p:cNvPr>
          <p:cNvSpPr/>
          <p:nvPr/>
        </p:nvSpPr>
        <p:spPr>
          <a:xfrm>
            <a:off x="609763" y="469230"/>
            <a:ext cx="2561599" cy="442878"/>
          </a:xfrm>
          <a:prstGeom prst="rect">
            <a:avLst/>
          </a:prstGeom>
        </p:spPr>
        <p:txBody>
          <a:bodyPr wrap="none">
            <a:spAutoFit/>
          </a:bodyPr>
          <a:lstStyle/>
          <a:p>
            <a:pPr indent="280670">
              <a:lnSpc>
                <a:spcPct val="150000"/>
              </a:lnSpc>
              <a:spcAft>
                <a:spcPts val="0"/>
              </a:spcAft>
            </a:pPr>
            <a:r>
              <a:rPr lang="en-US"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8.</a:t>
            </a:r>
            <a:r>
              <a:rPr lang="zh-CN" altLang="zh-CN" b="1" u="sng"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仲裁程序（节选）</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p:txBody>
      </p:sp>
      <p:graphicFrame>
        <p:nvGraphicFramePr>
          <p:cNvPr id="7" name="表格 6">
            <a:extLst>
              <a:ext uri="{FF2B5EF4-FFF2-40B4-BE49-F238E27FC236}">
                <a16:creationId xmlns:a16="http://schemas.microsoft.com/office/drawing/2014/main" id="{A8892395-6609-4823-A711-B8CD9DD99484}"/>
              </a:ext>
            </a:extLst>
          </p:cNvPr>
          <p:cNvGraphicFramePr>
            <a:graphicFrameLocks noGrp="1"/>
          </p:cNvGraphicFramePr>
          <p:nvPr>
            <p:extLst>
              <p:ext uri="{D42A27DB-BD31-4B8C-83A1-F6EECF244321}">
                <p14:modId xmlns:p14="http://schemas.microsoft.com/office/powerpoint/2010/main" val="1060566884"/>
              </p:ext>
            </p:extLst>
          </p:nvPr>
        </p:nvGraphicFramePr>
        <p:xfrm>
          <a:off x="692149" y="965163"/>
          <a:ext cx="10837863" cy="5712140"/>
        </p:xfrm>
        <a:graphic>
          <a:graphicData uri="http://schemas.openxmlformats.org/drawingml/2006/table">
            <a:tbl>
              <a:tblPr>
                <a:tableStyleId>{5C22544A-7EE6-4342-B048-85BDC9FD1C3A}</a:tableStyleId>
              </a:tblPr>
              <a:tblGrid>
                <a:gridCol w="1492251">
                  <a:extLst>
                    <a:ext uri="{9D8B030D-6E8A-4147-A177-3AD203B41FA5}">
                      <a16:colId xmlns:a16="http://schemas.microsoft.com/office/drawing/2014/main" val="1450561836"/>
                    </a:ext>
                  </a:extLst>
                </a:gridCol>
                <a:gridCol w="9345612">
                  <a:extLst>
                    <a:ext uri="{9D8B030D-6E8A-4147-A177-3AD203B41FA5}">
                      <a16:colId xmlns:a16="http://schemas.microsoft.com/office/drawing/2014/main" val="1357597334"/>
                    </a:ext>
                  </a:extLst>
                </a:gridCol>
              </a:tblGrid>
              <a:tr h="2770106">
                <a:tc>
                  <a:txBody>
                    <a:bodyPr/>
                    <a:lstStyle/>
                    <a:p>
                      <a:pPr>
                        <a:spcAft>
                          <a:spcPts val="0"/>
                        </a:spcAft>
                      </a:pPr>
                      <a:r>
                        <a:rPr lang="en-US" sz="1500" b="1" dirty="0">
                          <a:solidFill>
                            <a:srgbClr val="002060"/>
                          </a:solidFill>
                          <a:effectLst/>
                          <a:latin typeface="黑体" panose="02010609060101010101" pitchFamily="49" charset="-122"/>
                          <a:ea typeface="黑体" panose="02010609060101010101" pitchFamily="49" charset="-122"/>
                        </a:rPr>
                        <a:t>1.</a:t>
                      </a:r>
                      <a:r>
                        <a:rPr lang="zh-CN" sz="1500" b="1" dirty="0">
                          <a:solidFill>
                            <a:srgbClr val="002060"/>
                          </a:solidFill>
                          <a:effectLst/>
                          <a:latin typeface="黑体" panose="02010609060101010101" pitchFamily="49" charset="-122"/>
                          <a:ea typeface="黑体" panose="02010609060101010101" pitchFamily="49" charset="-122"/>
                        </a:rPr>
                        <a:t>申请仲裁的时效期限</a:t>
                      </a:r>
                    </a:p>
                    <a:p>
                      <a:pPr>
                        <a:spcAft>
                          <a:spcPts val="0"/>
                        </a:spcAft>
                      </a:pPr>
                      <a:r>
                        <a:rPr lang="en-US" sz="1500" b="1" dirty="0">
                          <a:solidFill>
                            <a:srgbClr val="002060"/>
                          </a:solidFill>
                          <a:effectLst/>
                          <a:latin typeface="黑体" panose="02010609060101010101" pitchFamily="49" charset="-122"/>
                          <a:ea typeface="黑体" panose="02010609060101010101" pitchFamily="49" charset="-122"/>
                        </a:rPr>
                        <a:t> </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spcAft>
                          <a:spcPts val="0"/>
                        </a:spcAft>
                      </a:pPr>
                      <a:r>
                        <a:rPr lang="zh-CN" sz="1500" b="1" dirty="0">
                          <a:solidFill>
                            <a:srgbClr val="002060"/>
                          </a:solidFill>
                          <a:effectLst/>
                          <a:latin typeface="黑体" panose="02010609060101010101" pitchFamily="49" charset="-122"/>
                          <a:ea typeface="黑体" panose="02010609060101010101" pitchFamily="49" charset="-122"/>
                        </a:rPr>
                        <a:t>（</a:t>
                      </a:r>
                      <a:r>
                        <a:rPr lang="en-US" sz="1500" b="1" dirty="0">
                          <a:solidFill>
                            <a:srgbClr val="002060"/>
                          </a:solidFill>
                          <a:effectLst/>
                          <a:latin typeface="黑体" panose="02010609060101010101" pitchFamily="49" charset="-122"/>
                          <a:ea typeface="黑体" panose="02010609060101010101" pitchFamily="49" charset="-122"/>
                        </a:rPr>
                        <a:t>1</a:t>
                      </a:r>
                      <a:r>
                        <a:rPr lang="zh-CN" sz="1500" b="1" dirty="0">
                          <a:solidFill>
                            <a:srgbClr val="002060"/>
                          </a:solidFill>
                          <a:effectLst/>
                          <a:latin typeface="黑体" panose="02010609060101010101" pitchFamily="49" charset="-122"/>
                          <a:ea typeface="黑体" panose="02010609060101010101" pitchFamily="49" charset="-122"/>
                        </a:rPr>
                        <a:t>）</a:t>
                      </a:r>
                      <a:r>
                        <a:rPr lang="zh-CN" sz="1500" b="1" u="sng" dirty="0">
                          <a:solidFill>
                            <a:srgbClr val="002060"/>
                          </a:solidFill>
                          <a:effectLst/>
                          <a:latin typeface="黑体" panose="02010609060101010101" pitchFamily="49" charset="-122"/>
                          <a:ea typeface="黑体" panose="02010609060101010101" pitchFamily="49" charset="-122"/>
                        </a:rPr>
                        <a:t>劳动争议申请仲裁的时效期间为</a:t>
                      </a:r>
                      <a:r>
                        <a:rPr lang="en-US" sz="1500" b="1" u="sng" dirty="0">
                          <a:solidFill>
                            <a:srgbClr val="002060"/>
                          </a:solidFill>
                          <a:effectLst/>
                          <a:latin typeface="黑体" panose="02010609060101010101" pitchFamily="49" charset="-122"/>
                          <a:ea typeface="黑体" panose="02010609060101010101" pitchFamily="49" charset="-122"/>
                        </a:rPr>
                        <a:t>1</a:t>
                      </a:r>
                      <a:r>
                        <a:rPr lang="zh-CN" sz="1500" b="1" u="sng" dirty="0">
                          <a:solidFill>
                            <a:srgbClr val="002060"/>
                          </a:solidFill>
                          <a:effectLst/>
                          <a:latin typeface="黑体" panose="02010609060101010101" pitchFamily="49" charset="-122"/>
                          <a:ea typeface="黑体" panose="02010609060101010101" pitchFamily="49" charset="-122"/>
                        </a:rPr>
                        <a:t>年，仲裁时效期间从当事人知道或应当知道其权利被侵害之日计算。超过申请时效期间，劳动争议仲裁机构将不受理仲裁申请。</a:t>
                      </a:r>
                      <a:endParaRPr lang="zh-CN" sz="1500" b="1" dirty="0">
                        <a:solidFill>
                          <a:srgbClr val="002060"/>
                        </a:solidFill>
                        <a:effectLst/>
                        <a:latin typeface="黑体" panose="02010609060101010101" pitchFamily="49" charset="-122"/>
                        <a:ea typeface="黑体" panose="02010609060101010101" pitchFamily="49" charset="-122"/>
                      </a:endParaRPr>
                    </a:p>
                    <a:p>
                      <a:pPr>
                        <a:spcAft>
                          <a:spcPts val="0"/>
                        </a:spcAft>
                      </a:pPr>
                      <a:r>
                        <a:rPr lang="zh-CN" sz="1500" b="1" dirty="0">
                          <a:solidFill>
                            <a:srgbClr val="002060"/>
                          </a:solidFill>
                          <a:effectLst/>
                          <a:latin typeface="黑体" panose="02010609060101010101" pitchFamily="49" charset="-122"/>
                          <a:ea typeface="黑体" panose="02010609060101010101" pitchFamily="49" charset="-122"/>
                        </a:rPr>
                        <a:t>（</a:t>
                      </a:r>
                      <a:r>
                        <a:rPr lang="en-US" sz="1500" b="1" dirty="0">
                          <a:solidFill>
                            <a:srgbClr val="002060"/>
                          </a:solidFill>
                          <a:effectLst/>
                          <a:latin typeface="黑体" panose="02010609060101010101" pitchFamily="49" charset="-122"/>
                          <a:ea typeface="黑体" panose="02010609060101010101" pitchFamily="49" charset="-122"/>
                        </a:rPr>
                        <a:t>2</a:t>
                      </a:r>
                      <a:r>
                        <a:rPr lang="zh-CN" sz="1500" b="1" dirty="0">
                          <a:solidFill>
                            <a:srgbClr val="002060"/>
                          </a:solidFill>
                          <a:effectLst/>
                          <a:latin typeface="黑体" panose="02010609060101010101" pitchFamily="49" charset="-122"/>
                          <a:ea typeface="黑体" panose="02010609060101010101" pitchFamily="49" charset="-122"/>
                        </a:rPr>
                        <a:t>）《劳动争议调解仲裁法》的补充规定：劳动关系</a:t>
                      </a:r>
                      <a:r>
                        <a:rPr lang="zh-CN" sz="1500" b="1" u="sng" dirty="0">
                          <a:solidFill>
                            <a:srgbClr val="002060"/>
                          </a:solidFill>
                          <a:effectLst/>
                          <a:latin typeface="黑体" panose="02010609060101010101" pitchFamily="49" charset="-122"/>
                          <a:ea typeface="黑体" panose="02010609060101010101" pitchFamily="49" charset="-122"/>
                        </a:rPr>
                        <a:t>存续期间因拖欠劳动报酬</a:t>
                      </a:r>
                      <a:r>
                        <a:rPr lang="zh-CN" sz="1500" b="1" dirty="0">
                          <a:solidFill>
                            <a:srgbClr val="002060"/>
                          </a:solidFill>
                          <a:effectLst/>
                          <a:latin typeface="黑体" panose="02010609060101010101" pitchFamily="49" charset="-122"/>
                          <a:ea typeface="黑体" panose="02010609060101010101" pitchFamily="49" charset="-122"/>
                        </a:rPr>
                        <a:t>发生争议的，劳动者申请仲裁</a:t>
                      </a:r>
                      <a:r>
                        <a:rPr lang="zh-CN" sz="1500" b="1" u="sng" dirty="0">
                          <a:solidFill>
                            <a:srgbClr val="002060"/>
                          </a:solidFill>
                          <a:effectLst/>
                          <a:latin typeface="黑体" panose="02010609060101010101" pitchFamily="49" charset="-122"/>
                          <a:ea typeface="黑体" panose="02010609060101010101" pitchFamily="49" charset="-122"/>
                        </a:rPr>
                        <a:t>不受</a:t>
                      </a:r>
                      <a:r>
                        <a:rPr lang="en-US" sz="1500" b="1" u="sng" dirty="0">
                          <a:solidFill>
                            <a:srgbClr val="002060"/>
                          </a:solidFill>
                          <a:effectLst/>
                          <a:latin typeface="黑体" panose="02010609060101010101" pitchFamily="49" charset="-122"/>
                          <a:ea typeface="黑体" panose="02010609060101010101" pitchFamily="49" charset="-122"/>
                        </a:rPr>
                        <a:t>1</a:t>
                      </a:r>
                      <a:r>
                        <a:rPr lang="zh-CN" sz="1500" b="1" u="sng" dirty="0">
                          <a:solidFill>
                            <a:srgbClr val="002060"/>
                          </a:solidFill>
                          <a:effectLst/>
                          <a:latin typeface="黑体" panose="02010609060101010101" pitchFamily="49" charset="-122"/>
                          <a:ea typeface="黑体" panose="02010609060101010101" pitchFamily="49" charset="-122"/>
                        </a:rPr>
                        <a:t>年仲裁时效期间的限制</a:t>
                      </a:r>
                      <a:r>
                        <a:rPr lang="zh-CN" sz="1500" b="1" dirty="0">
                          <a:solidFill>
                            <a:srgbClr val="002060"/>
                          </a:solidFill>
                          <a:effectLst/>
                          <a:latin typeface="黑体" panose="02010609060101010101" pitchFamily="49" charset="-122"/>
                          <a:ea typeface="黑体" panose="02010609060101010101" pitchFamily="49" charset="-122"/>
                        </a:rPr>
                        <a:t>；但是，</a:t>
                      </a:r>
                      <a:r>
                        <a:rPr lang="zh-CN" sz="1500" b="1" u="sng" dirty="0">
                          <a:solidFill>
                            <a:srgbClr val="002060"/>
                          </a:solidFill>
                          <a:effectLst/>
                          <a:latin typeface="黑体" panose="02010609060101010101" pitchFamily="49" charset="-122"/>
                          <a:ea typeface="黑体" panose="02010609060101010101" pitchFamily="49" charset="-122"/>
                        </a:rPr>
                        <a:t>劳动关系终止的</a:t>
                      </a:r>
                      <a:r>
                        <a:rPr lang="zh-CN" sz="1500" b="1" dirty="0">
                          <a:solidFill>
                            <a:srgbClr val="002060"/>
                          </a:solidFill>
                          <a:effectLst/>
                          <a:latin typeface="黑体" panose="02010609060101010101" pitchFamily="49" charset="-122"/>
                          <a:ea typeface="黑体" panose="02010609060101010101" pitchFamily="49" charset="-122"/>
                        </a:rPr>
                        <a:t>，应当自劳动关系终止之日起</a:t>
                      </a:r>
                      <a:r>
                        <a:rPr lang="en-US" sz="1500" b="1" u="sng" dirty="0">
                          <a:solidFill>
                            <a:srgbClr val="002060"/>
                          </a:solidFill>
                          <a:effectLst/>
                          <a:latin typeface="黑体" panose="02010609060101010101" pitchFamily="49" charset="-122"/>
                          <a:ea typeface="黑体" panose="02010609060101010101" pitchFamily="49" charset="-122"/>
                        </a:rPr>
                        <a:t>1</a:t>
                      </a:r>
                      <a:r>
                        <a:rPr lang="zh-CN" sz="1500" b="1" u="sng" dirty="0">
                          <a:solidFill>
                            <a:srgbClr val="002060"/>
                          </a:solidFill>
                          <a:effectLst/>
                          <a:latin typeface="黑体" panose="02010609060101010101" pitchFamily="49" charset="-122"/>
                          <a:ea typeface="黑体" panose="02010609060101010101" pitchFamily="49" charset="-122"/>
                        </a:rPr>
                        <a:t>年内</a:t>
                      </a:r>
                      <a:r>
                        <a:rPr lang="zh-CN" sz="1500" b="1" dirty="0">
                          <a:solidFill>
                            <a:srgbClr val="002060"/>
                          </a:solidFill>
                          <a:effectLst/>
                          <a:latin typeface="黑体" panose="02010609060101010101" pitchFamily="49" charset="-122"/>
                          <a:ea typeface="黑体" panose="02010609060101010101" pitchFamily="49" charset="-122"/>
                        </a:rPr>
                        <a:t>提出。</a:t>
                      </a:r>
                    </a:p>
                    <a:p>
                      <a:pPr>
                        <a:spcAft>
                          <a:spcPts val="0"/>
                        </a:spcAft>
                      </a:pPr>
                      <a:r>
                        <a:rPr lang="zh-CN" sz="1500" b="1" dirty="0">
                          <a:solidFill>
                            <a:srgbClr val="002060"/>
                          </a:solidFill>
                          <a:effectLst/>
                          <a:latin typeface="黑体" panose="02010609060101010101" pitchFamily="49" charset="-122"/>
                          <a:ea typeface="黑体" panose="02010609060101010101" pitchFamily="49" charset="-122"/>
                        </a:rPr>
                        <a:t>（</a:t>
                      </a:r>
                      <a:r>
                        <a:rPr lang="en-US" sz="1500" b="1" dirty="0">
                          <a:solidFill>
                            <a:srgbClr val="002060"/>
                          </a:solidFill>
                          <a:effectLst/>
                          <a:latin typeface="黑体" panose="02010609060101010101" pitchFamily="49" charset="-122"/>
                          <a:ea typeface="黑体" panose="02010609060101010101" pitchFamily="49" charset="-122"/>
                        </a:rPr>
                        <a:t>3</a:t>
                      </a:r>
                      <a:r>
                        <a:rPr lang="zh-CN" sz="1500" b="1" dirty="0">
                          <a:solidFill>
                            <a:srgbClr val="002060"/>
                          </a:solidFill>
                          <a:effectLst/>
                          <a:latin typeface="黑体" panose="02010609060101010101" pitchFamily="49" charset="-122"/>
                          <a:ea typeface="黑体" panose="02010609060101010101" pitchFamily="49" charset="-122"/>
                        </a:rPr>
                        <a:t>）仲裁时效中止</a:t>
                      </a:r>
                      <a:r>
                        <a:rPr lang="en-US" sz="1500" b="1" dirty="0">
                          <a:solidFill>
                            <a:srgbClr val="002060"/>
                          </a:solidFill>
                          <a:effectLst/>
                          <a:latin typeface="黑体" panose="02010609060101010101" pitchFamily="49" charset="-122"/>
                          <a:ea typeface="黑体" panose="02010609060101010101" pitchFamily="49" charset="-122"/>
                        </a:rPr>
                        <a:t>:</a:t>
                      </a:r>
                      <a:endParaRPr lang="zh-CN" sz="1500" b="1"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500" b="1" kern="0" dirty="0">
                          <a:solidFill>
                            <a:srgbClr val="002060"/>
                          </a:solidFill>
                          <a:effectLst/>
                          <a:latin typeface="黑体" panose="02010609060101010101" pitchFamily="49" charset="-122"/>
                          <a:ea typeface="黑体" panose="02010609060101010101" pitchFamily="49" charset="-122"/>
                        </a:rPr>
                        <a:t>●一方当事人通过协商、申请调解等方式向对方当事人主张权利；</a:t>
                      </a:r>
                      <a:endParaRPr lang="zh-CN" sz="15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500" b="1" kern="0" dirty="0">
                          <a:solidFill>
                            <a:srgbClr val="002060"/>
                          </a:solidFill>
                          <a:effectLst/>
                          <a:latin typeface="黑体" panose="02010609060101010101" pitchFamily="49" charset="-122"/>
                          <a:ea typeface="黑体" panose="02010609060101010101" pitchFamily="49" charset="-122"/>
                        </a:rPr>
                        <a:t>●一方当事人通过有关部门投诉，向仲裁委员会申请仲裁，向人民法院起诉或者申请支付令等方式请求权利救济的；</a:t>
                      </a:r>
                      <a:endParaRPr lang="zh-CN" sz="15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500" b="1" kern="0" dirty="0">
                          <a:solidFill>
                            <a:srgbClr val="002060"/>
                          </a:solidFill>
                          <a:effectLst/>
                          <a:latin typeface="黑体" panose="02010609060101010101" pitchFamily="49" charset="-122"/>
                          <a:ea typeface="黑体" panose="02010609060101010101" pitchFamily="49" charset="-122"/>
                        </a:rPr>
                        <a:t>●对方当事人同意履行义务的。</a:t>
                      </a:r>
                      <a:endParaRPr lang="zh-CN" sz="1500" b="1" kern="100" dirty="0">
                        <a:solidFill>
                          <a:srgbClr val="002060"/>
                        </a:solidFill>
                        <a:effectLst/>
                        <a:latin typeface="黑体" panose="02010609060101010101" pitchFamily="49" charset="-122"/>
                        <a:ea typeface="黑体" panose="02010609060101010101" pitchFamily="49" charset="-122"/>
                      </a:endParaRPr>
                    </a:p>
                    <a:p>
                      <a:pPr>
                        <a:spcAft>
                          <a:spcPts val="0"/>
                        </a:spcAft>
                      </a:pPr>
                      <a:r>
                        <a:rPr lang="zh-CN" sz="1500" b="1" dirty="0">
                          <a:solidFill>
                            <a:srgbClr val="002060"/>
                          </a:solidFill>
                          <a:effectLst/>
                          <a:latin typeface="黑体" panose="02010609060101010101" pitchFamily="49" charset="-122"/>
                          <a:ea typeface="黑体" panose="02010609060101010101" pitchFamily="49" charset="-122"/>
                        </a:rPr>
                        <a:t>（</a:t>
                      </a:r>
                      <a:r>
                        <a:rPr lang="en-US" sz="1500" b="1" dirty="0">
                          <a:solidFill>
                            <a:srgbClr val="002060"/>
                          </a:solidFill>
                          <a:effectLst/>
                          <a:latin typeface="黑体" panose="02010609060101010101" pitchFamily="49" charset="-122"/>
                          <a:ea typeface="黑体" panose="02010609060101010101" pitchFamily="49" charset="-122"/>
                        </a:rPr>
                        <a:t>4</a:t>
                      </a:r>
                      <a:r>
                        <a:rPr lang="zh-CN" sz="1500" b="1" dirty="0">
                          <a:solidFill>
                            <a:srgbClr val="002060"/>
                          </a:solidFill>
                          <a:effectLst/>
                          <a:latin typeface="黑体" panose="02010609060101010101" pitchFamily="49" charset="-122"/>
                          <a:ea typeface="黑体" panose="02010609060101010101" pitchFamily="49" charset="-122"/>
                        </a:rPr>
                        <a:t>）《最高人民法院关于审理劳动争议案件适用法律若干问题的解释</a:t>
                      </a:r>
                      <a:r>
                        <a:rPr lang="en-US" sz="1500" b="1" dirty="0">
                          <a:solidFill>
                            <a:srgbClr val="002060"/>
                          </a:solidFill>
                          <a:effectLst/>
                          <a:latin typeface="黑体" panose="02010609060101010101" pitchFamily="49" charset="-122"/>
                          <a:ea typeface="黑体" panose="02010609060101010101" pitchFamily="49" charset="-122"/>
                        </a:rPr>
                        <a:t>(</a:t>
                      </a:r>
                      <a:r>
                        <a:rPr lang="zh-CN" sz="1500" b="1" dirty="0">
                          <a:solidFill>
                            <a:srgbClr val="002060"/>
                          </a:solidFill>
                          <a:effectLst/>
                          <a:latin typeface="黑体" panose="02010609060101010101" pitchFamily="49" charset="-122"/>
                          <a:ea typeface="黑体" panose="02010609060101010101" pitchFamily="49" charset="-122"/>
                        </a:rPr>
                        <a:t>二</a:t>
                      </a:r>
                      <a:r>
                        <a:rPr lang="en-US" sz="1500" b="1" dirty="0">
                          <a:solidFill>
                            <a:srgbClr val="002060"/>
                          </a:solidFill>
                          <a:effectLst/>
                          <a:latin typeface="黑体" panose="02010609060101010101" pitchFamily="49" charset="-122"/>
                          <a:ea typeface="黑体" panose="02010609060101010101" pitchFamily="49" charset="-122"/>
                        </a:rPr>
                        <a:t>)</a:t>
                      </a:r>
                      <a:r>
                        <a:rPr lang="zh-CN" sz="1500" b="1" dirty="0">
                          <a:solidFill>
                            <a:srgbClr val="002060"/>
                          </a:solidFill>
                          <a:effectLst/>
                          <a:latin typeface="黑体" panose="02010609060101010101" pitchFamily="49" charset="-122"/>
                          <a:ea typeface="黑体" panose="02010609060101010101" pitchFamily="49" charset="-122"/>
                        </a:rPr>
                        <a:t>》的规定：</a:t>
                      </a:r>
                      <a:r>
                        <a:rPr lang="zh-CN" sz="1500" b="1" u="sng" dirty="0">
                          <a:solidFill>
                            <a:srgbClr val="002060"/>
                          </a:solidFill>
                          <a:effectLst/>
                          <a:latin typeface="黑体" panose="02010609060101010101" pitchFamily="49" charset="-122"/>
                          <a:ea typeface="黑体" panose="02010609060101010101" pitchFamily="49" charset="-122"/>
                        </a:rPr>
                        <a:t>拖欠工资争议</a:t>
                      </a:r>
                      <a:r>
                        <a:rPr lang="zh-CN" sz="1500" b="1" dirty="0">
                          <a:solidFill>
                            <a:srgbClr val="002060"/>
                          </a:solidFill>
                          <a:effectLst/>
                          <a:latin typeface="黑体" panose="02010609060101010101" pitchFamily="49" charset="-122"/>
                          <a:ea typeface="黑体" panose="02010609060101010101" pitchFamily="49" charset="-122"/>
                        </a:rPr>
                        <a:t>，</a:t>
                      </a:r>
                      <a:r>
                        <a:rPr lang="zh-CN" sz="1500" b="1" u="sng" dirty="0">
                          <a:solidFill>
                            <a:srgbClr val="002060"/>
                          </a:solidFill>
                          <a:effectLst/>
                          <a:latin typeface="黑体" panose="02010609060101010101" pitchFamily="49" charset="-122"/>
                          <a:ea typeface="黑体" panose="02010609060101010101" pitchFamily="49" charset="-122"/>
                        </a:rPr>
                        <a:t>劳动者申请仲裁时劳动关系仍然存续，用人单位以劳动者申请仲裁超过</a:t>
                      </a:r>
                      <a:r>
                        <a:rPr lang="en-US" sz="1500" b="1" u="sng" dirty="0">
                          <a:solidFill>
                            <a:srgbClr val="002060"/>
                          </a:solidFill>
                          <a:effectLst/>
                          <a:latin typeface="黑体" panose="02010609060101010101" pitchFamily="49" charset="-122"/>
                          <a:ea typeface="黑体" panose="02010609060101010101" pitchFamily="49" charset="-122"/>
                        </a:rPr>
                        <a:t>60</a:t>
                      </a:r>
                      <a:r>
                        <a:rPr lang="zh-CN" sz="1500" b="1" u="sng" dirty="0">
                          <a:solidFill>
                            <a:srgbClr val="002060"/>
                          </a:solidFill>
                          <a:effectLst/>
                          <a:latin typeface="黑体" panose="02010609060101010101" pitchFamily="49" charset="-122"/>
                          <a:ea typeface="黑体" panose="02010609060101010101" pitchFamily="49" charset="-122"/>
                        </a:rPr>
                        <a:t>日为由主张不再支付的，人民法院不予支持。但用人单位能够证明劳动者已经收到拒付工资的书面通知的除外。</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extLst>
                  <a:ext uri="{0D108BD9-81ED-4DB2-BD59-A6C34878D82A}">
                    <a16:rowId xmlns:a16="http://schemas.microsoft.com/office/drawing/2014/main" val="1910543097"/>
                  </a:ext>
                </a:extLst>
              </a:tr>
              <a:tr h="1154211">
                <a:tc>
                  <a:txBody>
                    <a:bodyPr/>
                    <a:lstStyle/>
                    <a:p>
                      <a:pPr>
                        <a:spcAft>
                          <a:spcPts val="0"/>
                        </a:spcAft>
                      </a:pPr>
                      <a:r>
                        <a:rPr lang="en-US" sz="1500" b="1">
                          <a:solidFill>
                            <a:srgbClr val="002060"/>
                          </a:solidFill>
                          <a:effectLst/>
                          <a:latin typeface="黑体" panose="02010609060101010101" pitchFamily="49" charset="-122"/>
                          <a:ea typeface="黑体" panose="02010609060101010101" pitchFamily="49" charset="-122"/>
                        </a:rPr>
                        <a:t>2.</a:t>
                      </a:r>
                      <a:r>
                        <a:rPr lang="zh-CN" sz="1500" b="1">
                          <a:solidFill>
                            <a:srgbClr val="002060"/>
                          </a:solidFill>
                          <a:effectLst/>
                          <a:latin typeface="黑体" panose="02010609060101010101" pitchFamily="49" charset="-122"/>
                          <a:ea typeface="黑体" panose="02010609060101010101" pitchFamily="49" charset="-122"/>
                        </a:rPr>
                        <a:t>仲裁员回避</a:t>
                      </a:r>
                      <a:endParaRPr lang="zh-CN" sz="15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lgn="l">
                        <a:spcAft>
                          <a:spcPts val="0"/>
                        </a:spcAft>
                      </a:pPr>
                      <a:r>
                        <a:rPr lang="zh-CN" sz="1500" b="1" kern="0" dirty="0">
                          <a:solidFill>
                            <a:srgbClr val="002060"/>
                          </a:solidFill>
                          <a:effectLst/>
                          <a:latin typeface="黑体" panose="02010609060101010101" pitchFamily="49" charset="-122"/>
                          <a:ea typeface="黑体" panose="02010609060101010101" pitchFamily="49" charset="-122"/>
                        </a:rPr>
                        <a:t>仲裁员有下列情形之一，应当回避，当事人也有权以口头或者书面方式提出回避申请：</a:t>
                      </a:r>
                      <a:endParaRPr lang="zh-CN" sz="15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500" b="1" kern="0" dirty="0">
                          <a:solidFill>
                            <a:srgbClr val="002060"/>
                          </a:solidFill>
                          <a:effectLst/>
                          <a:latin typeface="黑体" panose="02010609060101010101" pitchFamily="49" charset="-122"/>
                          <a:ea typeface="黑体" panose="02010609060101010101" pitchFamily="49" charset="-122"/>
                        </a:rPr>
                        <a:t>(1)</a:t>
                      </a:r>
                      <a:r>
                        <a:rPr lang="zh-CN" sz="1500" b="1" kern="0" dirty="0">
                          <a:solidFill>
                            <a:srgbClr val="002060"/>
                          </a:solidFill>
                          <a:effectLst/>
                          <a:latin typeface="黑体" panose="02010609060101010101" pitchFamily="49" charset="-122"/>
                          <a:ea typeface="黑体" panose="02010609060101010101" pitchFamily="49" charset="-122"/>
                        </a:rPr>
                        <a:t>是本案当事人或者当事人、代理人的近亲属的。</a:t>
                      </a:r>
                      <a:endParaRPr lang="zh-CN" sz="15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500" b="1" kern="0" dirty="0">
                          <a:solidFill>
                            <a:srgbClr val="002060"/>
                          </a:solidFill>
                          <a:effectLst/>
                          <a:latin typeface="黑体" panose="02010609060101010101" pitchFamily="49" charset="-122"/>
                          <a:ea typeface="黑体" panose="02010609060101010101" pitchFamily="49" charset="-122"/>
                        </a:rPr>
                        <a:t>(2)</a:t>
                      </a:r>
                      <a:r>
                        <a:rPr lang="zh-CN" sz="1500" b="1" kern="0" dirty="0">
                          <a:solidFill>
                            <a:srgbClr val="002060"/>
                          </a:solidFill>
                          <a:effectLst/>
                          <a:latin typeface="黑体" panose="02010609060101010101" pitchFamily="49" charset="-122"/>
                          <a:ea typeface="黑体" panose="02010609060101010101" pitchFamily="49" charset="-122"/>
                        </a:rPr>
                        <a:t>与本案有利害关系的。</a:t>
                      </a:r>
                      <a:endParaRPr lang="zh-CN" sz="1500" b="1" kern="100" dirty="0">
                        <a:solidFill>
                          <a:srgbClr val="002060"/>
                        </a:solidFill>
                        <a:effectLst/>
                        <a:latin typeface="黑体" panose="02010609060101010101" pitchFamily="49" charset="-122"/>
                        <a:ea typeface="黑体" panose="02010609060101010101" pitchFamily="49" charset="-122"/>
                      </a:endParaRPr>
                    </a:p>
                    <a:p>
                      <a:pPr>
                        <a:spcAft>
                          <a:spcPts val="0"/>
                        </a:spcAft>
                      </a:pPr>
                      <a:r>
                        <a:rPr lang="en-US" sz="1500" b="1" dirty="0">
                          <a:solidFill>
                            <a:srgbClr val="002060"/>
                          </a:solidFill>
                          <a:effectLst/>
                          <a:latin typeface="黑体" panose="02010609060101010101" pitchFamily="49" charset="-122"/>
                          <a:ea typeface="黑体" panose="02010609060101010101" pitchFamily="49" charset="-122"/>
                        </a:rPr>
                        <a:t>(3)</a:t>
                      </a:r>
                      <a:r>
                        <a:rPr lang="zh-CN" sz="1500" b="1" dirty="0">
                          <a:solidFill>
                            <a:srgbClr val="002060"/>
                          </a:solidFill>
                          <a:effectLst/>
                          <a:latin typeface="黑体" panose="02010609060101010101" pitchFamily="49" charset="-122"/>
                          <a:ea typeface="黑体" panose="02010609060101010101" pitchFamily="49" charset="-122"/>
                        </a:rPr>
                        <a:t>与本案当事人、代理人有其他关系，可能影响公正裁决的。</a:t>
                      </a:r>
                      <a:r>
                        <a:rPr lang="en-US" sz="1500" b="1" dirty="0">
                          <a:solidFill>
                            <a:srgbClr val="002060"/>
                          </a:solidFill>
                          <a:effectLst/>
                          <a:latin typeface="黑体" panose="02010609060101010101" pitchFamily="49" charset="-122"/>
                          <a:ea typeface="黑体" panose="02010609060101010101" pitchFamily="49" charset="-122"/>
                        </a:rPr>
                        <a:t> </a:t>
                      </a:r>
                      <a:endParaRPr lang="zh-CN" sz="1500" b="1" dirty="0">
                        <a:solidFill>
                          <a:srgbClr val="002060"/>
                        </a:solidFill>
                        <a:effectLst/>
                        <a:latin typeface="黑体" panose="02010609060101010101" pitchFamily="49" charset="-122"/>
                        <a:ea typeface="黑体" panose="02010609060101010101" pitchFamily="49" charset="-122"/>
                      </a:endParaRPr>
                    </a:p>
                    <a:p>
                      <a:pPr>
                        <a:spcAft>
                          <a:spcPts val="0"/>
                        </a:spcAft>
                      </a:pPr>
                      <a:r>
                        <a:rPr lang="en-US" sz="1500" b="1" dirty="0">
                          <a:solidFill>
                            <a:srgbClr val="002060"/>
                          </a:solidFill>
                          <a:effectLst/>
                          <a:latin typeface="黑体" panose="02010609060101010101" pitchFamily="49" charset="-122"/>
                          <a:ea typeface="黑体" panose="02010609060101010101" pitchFamily="49" charset="-122"/>
                        </a:rPr>
                        <a:t>(4)</a:t>
                      </a:r>
                      <a:r>
                        <a:rPr lang="zh-CN" sz="1500" b="1" dirty="0">
                          <a:solidFill>
                            <a:srgbClr val="002060"/>
                          </a:solidFill>
                          <a:effectLst/>
                          <a:latin typeface="黑体" panose="02010609060101010101" pitchFamily="49" charset="-122"/>
                          <a:ea typeface="黑体" panose="02010609060101010101" pitchFamily="49" charset="-122"/>
                        </a:rPr>
                        <a:t>私自会见当事人、代理人，或者接受当事人、代理人的请客送礼的。</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extLst>
                  <a:ext uri="{0D108BD9-81ED-4DB2-BD59-A6C34878D82A}">
                    <a16:rowId xmlns:a16="http://schemas.microsoft.com/office/drawing/2014/main" val="1548651137"/>
                  </a:ext>
                </a:extLst>
              </a:tr>
              <a:tr h="784894">
                <a:tc>
                  <a:txBody>
                    <a:bodyPr/>
                    <a:lstStyle/>
                    <a:p>
                      <a:pPr>
                        <a:spcAft>
                          <a:spcPts val="0"/>
                        </a:spcAft>
                      </a:pPr>
                      <a:r>
                        <a:rPr lang="en-US" sz="1500" b="1">
                          <a:solidFill>
                            <a:srgbClr val="002060"/>
                          </a:solidFill>
                          <a:effectLst/>
                          <a:latin typeface="黑体" panose="02010609060101010101" pitchFamily="49" charset="-122"/>
                          <a:ea typeface="黑体" panose="02010609060101010101" pitchFamily="49" charset="-122"/>
                        </a:rPr>
                        <a:t>3.</a:t>
                      </a:r>
                      <a:r>
                        <a:rPr lang="zh-CN" sz="1500" b="1">
                          <a:solidFill>
                            <a:srgbClr val="002060"/>
                          </a:solidFill>
                          <a:effectLst/>
                          <a:latin typeface="黑体" panose="02010609060101010101" pitchFamily="49" charset="-122"/>
                          <a:ea typeface="黑体" panose="02010609060101010101" pitchFamily="49" charset="-122"/>
                        </a:rPr>
                        <a:t>终局裁决</a:t>
                      </a:r>
                    </a:p>
                    <a:p>
                      <a:pPr>
                        <a:spcAft>
                          <a:spcPts val="0"/>
                        </a:spcAft>
                      </a:pPr>
                      <a:r>
                        <a:rPr lang="en-US" sz="1500" b="1">
                          <a:solidFill>
                            <a:srgbClr val="002060"/>
                          </a:solidFill>
                          <a:effectLst/>
                          <a:latin typeface="黑体" panose="02010609060101010101" pitchFamily="49" charset="-122"/>
                          <a:ea typeface="黑体" panose="02010609060101010101" pitchFamily="49" charset="-122"/>
                        </a:rPr>
                        <a:t> </a:t>
                      </a:r>
                      <a:endParaRPr lang="zh-CN" sz="15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lgn="l">
                        <a:spcAft>
                          <a:spcPts val="0"/>
                        </a:spcAft>
                      </a:pPr>
                      <a:r>
                        <a:rPr lang="zh-CN" sz="1500" b="1" kern="0">
                          <a:solidFill>
                            <a:srgbClr val="002060"/>
                          </a:solidFill>
                          <a:effectLst/>
                          <a:latin typeface="黑体" panose="02010609060101010101" pitchFamily="49" charset="-122"/>
                          <a:ea typeface="黑体" panose="02010609060101010101" pitchFamily="49" charset="-122"/>
                        </a:rPr>
                        <a:t>下列劳动争议，仲裁裁决一般为终局裁决，裁决书自作出之日起发生法律效力：</a:t>
                      </a:r>
                      <a:endParaRPr lang="zh-CN" sz="1500" b="1" kern="10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500" b="1" kern="0">
                          <a:solidFill>
                            <a:srgbClr val="002060"/>
                          </a:solidFill>
                          <a:effectLst/>
                          <a:latin typeface="黑体" panose="02010609060101010101" pitchFamily="49" charset="-122"/>
                          <a:ea typeface="黑体" panose="02010609060101010101" pitchFamily="49" charset="-122"/>
                        </a:rPr>
                        <a:t>①</a:t>
                      </a:r>
                      <a:r>
                        <a:rPr lang="zh-CN" sz="1500" b="1" u="sng" kern="0">
                          <a:solidFill>
                            <a:srgbClr val="002060"/>
                          </a:solidFill>
                          <a:effectLst/>
                          <a:latin typeface="黑体" panose="02010609060101010101" pitchFamily="49" charset="-122"/>
                          <a:ea typeface="黑体" panose="02010609060101010101" pitchFamily="49" charset="-122"/>
                        </a:rPr>
                        <a:t>追索劳动报酬、工伤医疗费、经济补偿或者赔偿金，不超过当地月最低工资标准</a:t>
                      </a:r>
                      <a:r>
                        <a:rPr lang="en-US" sz="1500" b="1" u="sng" kern="0">
                          <a:solidFill>
                            <a:srgbClr val="002060"/>
                          </a:solidFill>
                          <a:effectLst/>
                          <a:latin typeface="黑体" panose="02010609060101010101" pitchFamily="49" charset="-122"/>
                          <a:ea typeface="黑体" panose="02010609060101010101" pitchFamily="49" charset="-122"/>
                        </a:rPr>
                        <a:t>12</a:t>
                      </a:r>
                      <a:r>
                        <a:rPr lang="zh-CN" sz="1500" b="1" u="sng" kern="0">
                          <a:solidFill>
                            <a:srgbClr val="002060"/>
                          </a:solidFill>
                          <a:effectLst/>
                          <a:latin typeface="黑体" panose="02010609060101010101" pitchFamily="49" charset="-122"/>
                          <a:ea typeface="黑体" panose="02010609060101010101" pitchFamily="49" charset="-122"/>
                        </a:rPr>
                        <a:t>个月金额的争议；</a:t>
                      </a:r>
                      <a:endParaRPr lang="zh-CN" sz="1500" b="1" kern="10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500" b="1" kern="0">
                          <a:solidFill>
                            <a:srgbClr val="002060"/>
                          </a:solidFill>
                          <a:effectLst/>
                          <a:latin typeface="黑体" panose="02010609060101010101" pitchFamily="49" charset="-122"/>
                          <a:ea typeface="黑体" panose="02010609060101010101" pitchFamily="49" charset="-122"/>
                        </a:rPr>
                        <a:t>②</a:t>
                      </a:r>
                      <a:r>
                        <a:rPr lang="zh-CN" sz="1500" b="1" u="sng" kern="0">
                          <a:solidFill>
                            <a:srgbClr val="002060"/>
                          </a:solidFill>
                          <a:effectLst/>
                          <a:latin typeface="黑体" panose="02010609060101010101" pitchFamily="49" charset="-122"/>
                          <a:ea typeface="黑体" panose="02010609060101010101" pitchFamily="49" charset="-122"/>
                        </a:rPr>
                        <a:t>因执行国家的劳动标准在工作时间、休息休假、社会保险等方面发生的争议</a:t>
                      </a:r>
                      <a:r>
                        <a:rPr lang="zh-CN" sz="1500" b="1" kern="0">
                          <a:solidFill>
                            <a:srgbClr val="002060"/>
                          </a:solidFill>
                          <a:effectLst/>
                          <a:latin typeface="黑体" panose="02010609060101010101" pitchFamily="49" charset="-122"/>
                          <a:ea typeface="黑体" panose="02010609060101010101" pitchFamily="49" charset="-122"/>
                        </a:rPr>
                        <a:t>。</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9463" marR="49463" marT="0" marB="0"/>
                </a:tc>
                <a:extLst>
                  <a:ext uri="{0D108BD9-81ED-4DB2-BD59-A6C34878D82A}">
                    <a16:rowId xmlns:a16="http://schemas.microsoft.com/office/drawing/2014/main" val="2054203210"/>
                  </a:ext>
                </a:extLst>
              </a:tr>
              <a:tr h="461684">
                <a:tc>
                  <a:txBody>
                    <a:bodyPr/>
                    <a:lstStyle/>
                    <a:p>
                      <a:pPr algn="l">
                        <a:spcAft>
                          <a:spcPts val="0"/>
                        </a:spcAft>
                      </a:pPr>
                      <a:r>
                        <a:rPr lang="en-US" sz="1500" b="1" kern="0">
                          <a:solidFill>
                            <a:srgbClr val="002060"/>
                          </a:solidFill>
                          <a:effectLst/>
                          <a:latin typeface="黑体" panose="02010609060101010101" pitchFamily="49" charset="-122"/>
                          <a:ea typeface="黑体" panose="02010609060101010101" pitchFamily="49" charset="-122"/>
                        </a:rPr>
                        <a:t>4.</a:t>
                      </a:r>
                      <a:r>
                        <a:rPr lang="zh-CN" sz="1500" b="1" kern="0">
                          <a:solidFill>
                            <a:srgbClr val="002060"/>
                          </a:solidFill>
                          <a:effectLst/>
                          <a:latin typeface="黑体" panose="02010609060101010101" pitchFamily="49" charset="-122"/>
                          <a:ea typeface="黑体" panose="02010609060101010101" pitchFamily="49" charset="-122"/>
                        </a:rPr>
                        <a:t>仲裁裁决的效力</a:t>
                      </a:r>
                      <a:endParaRPr lang="zh-CN" sz="1500" b="1" kern="100">
                        <a:solidFill>
                          <a:srgbClr val="002060"/>
                        </a:solidFill>
                        <a:effectLst/>
                        <a:latin typeface="黑体" panose="02010609060101010101" pitchFamily="49" charset="-122"/>
                        <a:ea typeface="黑体" panose="02010609060101010101" pitchFamily="49" charset="-122"/>
                      </a:endParaRPr>
                    </a:p>
                    <a:p>
                      <a:pPr>
                        <a:spcAft>
                          <a:spcPts val="0"/>
                        </a:spcAft>
                      </a:pPr>
                      <a:r>
                        <a:rPr lang="en-US" sz="1500" b="1">
                          <a:solidFill>
                            <a:srgbClr val="002060"/>
                          </a:solidFill>
                          <a:effectLst/>
                          <a:latin typeface="黑体" panose="02010609060101010101" pitchFamily="49" charset="-122"/>
                          <a:ea typeface="黑体" panose="02010609060101010101" pitchFamily="49" charset="-122"/>
                        </a:rPr>
                        <a:t> </a:t>
                      </a:r>
                      <a:endParaRPr lang="zh-CN" sz="15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spcAft>
                          <a:spcPts val="0"/>
                        </a:spcAft>
                      </a:pPr>
                      <a:r>
                        <a:rPr lang="zh-CN" sz="1500" b="1" dirty="0">
                          <a:solidFill>
                            <a:srgbClr val="002060"/>
                          </a:solidFill>
                          <a:effectLst/>
                          <a:latin typeface="黑体" panose="02010609060101010101" pitchFamily="49" charset="-122"/>
                          <a:ea typeface="黑体" panose="02010609060101010101" pitchFamily="49" charset="-122"/>
                        </a:rPr>
                        <a:t>劳动争议当事人对依法终局裁决以外的其他劳动争议案件的仲裁裁决不服的，可以自收到仲裁裁决书之日起</a:t>
                      </a:r>
                      <a:r>
                        <a:rPr lang="en-US" sz="1500" b="1" u="sng" dirty="0">
                          <a:solidFill>
                            <a:srgbClr val="002060"/>
                          </a:solidFill>
                          <a:effectLst/>
                          <a:latin typeface="黑体" panose="02010609060101010101" pitchFamily="49" charset="-122"/>
                          <a:ea typeface="黑体" panose="02010609060101010101" pitchFamily="49" charset="-122"/>
                        </a:rPr>
                        <a:t>15</a:t>
                      </a:r>
                      <a:r>
                        <a:rPr lang="zh-CN" sz="1500" b="1" u="sng" dirty="0">
                          <a:solidFill>
                            <a:srgbClr val="002060"/>
                          </a:solidFill>
                          <a:effectLst/>
                          <a:latin typeface="黑体" panose="02010609060101010101" pitchFamily="49" charset="-122"/>
                          <a:ea typeface="黑体" panose="02010609060101010101" pitchFamily="49" charset="-122"/>
                        </a:rPr>
                        <a:t>日内</a:t>
                      </a:r>
                      <a:r>
                        <a:rPr lang="zh-CN" sz="1500" b="1" dirty="0">
                          <a:solidFill>
                            <a:srgbClr val="002060"/>
                          </a:solidFill>
                          <a:effectLst/>
                          <a:latin typeface="黑体" panose="02010609060101010101" pitchFamily="49" charset="-122"/>
                          <a:ea typeface="黑体" panose="02010609060101010101" pitchFamily="49" charset="-122"/>
                        </a:rPr>
                        <a:t>向人民法院提起诉讼；期满不起诉的，裁决书发生法律效力。</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extLst>
                  <a:ext uri="{0D108BD9-81ED-4DB2-BD59-A6C34878D82A}">
                    <a16:rowId xmlns:a16="http://schemas.microsoft.com/office/drawing/2014/main" val="3506728613"/>
                  </a:ext>
                </a:extLst>
              </a:tr>
              <a:tr h="317129">
                <a:tc>
                  <a:txBody>
                    <a:bodyPr/>
                    <a:lstStyle/>
                    <a:p>
                      <a:pPr>
                        <a:spcAft>
                          <a:spcPts val="0"/>
                        </a:spcAft>
                      </a:pPr>
                      <a:r>
                        <a:rPr lang="en-US" sz="1500" b="1" dirty="0">
                          <a:solidFill>
                            <a:srgbClr val="002060"/>
                          </a:solidFill>
                          <a:effectLst/>
                          <a:latin typeface="黑体" panose="02010609060101010101" pitchFamily="49" charset="-122"/>
                          <a:ea typeface="黑体" panose="02010609060101010101" pitchFamily="49" charset="-122"/>
                        </a:rPr>
                        <a:t>5.</a:t>
                      </a:r>
                      <a:r>
                        <a:rPr lang="zh-CN" sz="1500" b="1" dirty="0">
                          <a:solidFill>
                            <a:srgbClr val="002060"/>
                          </a:solidFill>
                          <a:effectLst/>
                          <a:latin typeface="黑体" panose="02010609060101010101" pitchFamily="49" charset="-122"/>
                          <a:ea typeface="黑体" panose="02010609060101010101" pitchFamily="49" charset="-122"/>
                        </a:rPr>
                        <a:t>仲裁费用</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lgn="l">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劳动争议仲裁</a:t>
                      </a:r>
                      <a:r>
                        <a:rPr lang="zh-CN" sz="1500" b="1" u="sng" kern="100" dirty="0">
                          <a:solidFill>
                            <a:srgbClr val="002060"/>
                          </a:solidFill>
                          <a:effectLst/>
                          <a:latin typeface="黑体" panose="02010609060101010101" pitchFamily="49" charset="-122"/>
                          <a:ea typeface="黑体" panose="02010609060101010101" pitchFamily="49" charset="-122"/>
                        </a:rPr>
                        <a:t>不收费</a:t>
                      </a:r>
                      <a:r>
                        <a:rPr lang="zh-CN" sz="1500" b="1" kern="100" dirty="0">
                          <a:solidFill>
                            <a:srgbClr val="002060"/>
                          </a:solidFill>
                          <a:effectLst/>
                          <a:latin typeface="黑体" panose="02010609060101010101" pitchFamily="49" charset="-122"/>
                          <a:ea typeface="黑体" panose="02010609060101010101" pitchFamily="49" charset="-122"/>
                        </a:rPr>
                        <a:t>。劳动争议仲裁委员的经费由财政予以保障。</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9463" marR="49463" marT="0" marB="0"/>
                </a:tc>
                <a:extLst>
                  <a:ext uri="{0D108BD9-81ED-4DB2-BD59-A6C34878D82A}">
                    <a16:rowId xmlns:a16="http://schemas.microsoft.com/office/drawing/2014/main" val="1042421607"/>
                  </a:ext>
                </a:extLst>
              </a:tr>
            </a:tbl>
          </a:graphicData>
        </a:graphic>
      </p:graphicFrame>
    </p:spTree>
    <p:extLst>
      <p:ext uri="{BB962C8B-B14F-4D97-AF65-F5344CB8AC3E}">
        <p14:creationId xmlns:p14="http://schemas.microsoft.com/office/powerpoint/2010/main" val="421915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AEB90AD-8BD1-4DFD-A48E-FB0C1481ACE4}"/>
              </a:ext>
            </a:extLst>
          </p:cNvPr>
          <p:cNvSpPr/>
          <p:nvPr/>
        </p:nvSpPr>
        <p:spPr>
          <a:xfrm>
            <a:off x="691363" y="496111"/>
            <a:ext cx="1631857" cy="442878"/>
          </a:xfrm>
          <a:prstGeom prst="rect">
            <a:avLst/>
          </a:prstGeom>
        </p:spPr>
        <p:txBody>
          <a:bodyPr wrap="none">
            <a:spAutoFit/>
          </a:bodyPr>
          <a:lstStyle/>
          <a:p>
            <a:pPr indent="280670">
              <a:lnSpc>
                <a:spcPct val="150000"/>
              </a:lnSpc>
              <a:spcAft>
                <a:spcPts val="0"/>
              </a:spcAft>
            </a:pPr>
            <a:r>
              <a:rPr lang="en-US"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9.</a:t>
            </a:r>
            <a:r>
              <a:rPr lang="zh-CN" altLang="zh-CN" b="1" u="sng"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仲裁管辖</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p:txBody>
      </p:sp>
      <p:graphicFrame>
        <p:nvGraphicFramePr>
          <p:cNvPr id="7" name="表格 6">
            <a:extLst>
              <a:ext uri="{FF2B5EF4-FFF2-40B4-BE49-F238E27FC236}">
                <a16:creationId xmlns:a16="http://schemas.microsoft.com/office/drawing/2014/main" id="{9C4858E0-4559-4A8D-9383-D58ECA48642A}"/>
              </a:ext>
            </a:extLst>
          </p:cNvPr>
          <p:cNvGraphicFramePr>
            <a:graphicFrameLocks noGrp="1"/>
          </p:cNvGraphicFramePr>
          <p:nvPr>
            <p:extLst>
              <p:ext uri="{D42A27DB-BD31-4B8C-83A1-F6EECF244321}">
                <p14:modId xmlns:p14="http://schemas.microsoft.com/office/powerpoint/2010/main" val="2278255785"/>
              </p:ext>
            </p:extLst>
          </p:nvPr>
        </p:nvGraphicFramePr>
        <p:xfrm>
          <a:off x="692150" y="1037807"/>
          <a:ext cx="10837863" cy="16459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2679374939"/>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．实行地域管辖</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．申请人选择：</a:t>
                      </a:r>
                      <a:r>
                        <a:rPr lang="zh-CN" sz="1800" b="1" u="sng" kern="0" dirty="0">
                          <a:solidFill>
                            <a:srgbClr val="002060"/>
                          </a:solidFill>
                          <a:effectLst/>
                          <a:latin typeface="黑体" panose="02010609060101010101" pitchFamily="49" charset="-122"/>
                          <a:ea typeface="黑体" panose="02010609060101010101" pitchFamily="49" charset="-122"/>
                        </a:rPr>
                        <a:t>申请人可以选择向劳动合同履行地或者用人单位所在地的劳动争议仲裁委员会中的任何一个劳动争议仲裁委员会提起仲裁申请。</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．劳动合同履行地管辖：</a:t>
                      </a:r>
                      <a:r>
                        <a:rPr lang="zh-CN" sz="1800" b="1" kern="100" dirty="0">
                          <a:solidFill>
                            <a:srgbClr val="002060"/>
                          </a:solidFill>
                          <a:effectLst/>
                          <a:latin typeface="黑体" panose="02010609060101010101" pitchFamily="49" charset="-122"/>
                          <a:ea typeface="黑体" panose="02010609060101010101" pitchFamily="49" charset="-122"/>
                        </a:rPr>
                        <a:t>双方当事人分别向劳动合同履行地或者用人单位所在地的劳动争议仲裁委员会申请仲裁的，由</a:t>
                      </a:r>
                      <a:r>
                        <a:rPr lang="zh-CN" sz="1800" b="1" u="sng" kern="100" dirty="0">
                          <a:solidFill>
                            <a:srgbClr val="002060"/>
                          </a:solidFill>
                          <a:effectLst/>
                          <a:latin typeface="黑体" panose="02010609060101010101" pitchFamily="49" charset="-122"/>
                          <a:ea typeface="黑体" panose="02010609060101010101" pitchFamily="49" charset="-122"/>
                        </a:rPr>
                        <a:t>劳动合同履行地</a:t>
                      </a:r>
                      <a:r>
                        <a:rPr lang="zh-CN" sz="1800" b="1" kern="100" dirty="0">
                          <a:solidFill>
                            <a:srgbClr val="002060"/>
                          </a:solidFill>
                          <a:effectLst/>
                          <a:latin typeface="黑体" panose="02010609060101010101" pitchFamily="49" charset="-122"/>
                          <a:ea typeface="黑体" panose="02010609060101010101" pitchFamily="49" charset="-122"/>
                        </a:rPr>
                        <a:t>的劳动争议仲裁委员会管辖。</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移送管辖</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815264101"/>
                  </a:ext>
                </a:extLst>
              </a:tr>
            </a:tbl>
          </a:graphicData>
        </a:graphic>
      </p:graphicFrame>
    </p:spTree>
    <p:extLst>
      <p:ext uri="{BB962C8B-B14F-4D97-AF65-F5344CB8AC3E}">
        <p14:creationId xmlns:p14="http://schemas.microsoft.com/office/powerpoint/2010/main" val="2324936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91942158-F518-4DD2-AC8C-8380810CDEBF}"/>
              </a:ext>
            </a:extLst>
          </p:cNvPr>
          <p:cNvSpPr/>
          <p:nvPr/>
        </p:nvSpPr>
        <p:spPr>
          <a:xfrm>
            <a:off x="891029" y="532901"/>
            <a:ext cx="2162772"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10.</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劳动争议当事人</a:t>
            </a:r>
            <a:endParaRPr lang="zh-CN" altLang="en-US" dirty="0">
              <a:latin typeface="黑体" panose="02010609060101010101" pitchFamily="49" charset="-122"/>
              <a:ea typeface="黑体" panose="02010609060101010101" pitchFamily="49" charset="-122"/>
            </a:endParaRPr>
          </a:p>
        </p:txBody>
      </p:sp>
      <p:graphicFrame>
        <p:nvGraphicFramePr>
          <p:cNvPr id="10" name="表格 9">
            <a:extLst>
              <a:ext uri="{FF2B5EF4-FFF2-40B4-BE49-F238E27FC236}">
                <a16:creationId xmlns:a16="http://schemas.microsoft.com/office/drawing/2014/main" id="{371F71E9-121D-4831-9DE2-93BBF5F301DC}"/>
              </a:ext>
            </a:extLst>
          </p:cNvPr>
          <p:cNvGraphicFramePr>
            <a:graphicFrameLocks noGrp="1"/>
          </p:cNvGraphicFramePr>
          <p:nvPr>
            <p:extLst>
              <p:ext uri="{D42A27DB-BD31-4B8C-83A1-F6EECF244321}">
                <p14:modId xmlns:p14="http://schemas.microsoft.com/office/powerpoint/2010/main" val="4116129879"/>
              </p:ext>
            </p:extLst>
          </p:nvPr>
        </p:nvGraphicFramePr>
        <p:xfrm>
          <a:off x="692149" y="1019775"/>
          <a:ext cx="10837863" cy="30175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2900150956"/>
                    </a:ext>
                  </a:extLst>
                </a:gridCol>
              </a:tblGrid>
              <a:tr h="1973580">
                <a:tc>
                  <a:txBody>
                    <a:bodyPr/>
                    <a:lstStyle/>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仲裁活动中，发生劳动争议的劳动者和用人单位为劳动争议仲裁案件双方当事人。</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特殊情形：</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）劳务派遣单位或者用工单位与劳动者发生劳动争议的，</a:t>
                      </a:r>
                      <a:r>
                        <a:rPr lang="zh-CN" sz="1800" b="1" u="sng" kern="100" dirty="0">
                          <a:solidFill>
                            <a:srgbClr val="002060"/>
                          </a:solidFill>
                          <a:effectLst/>
                          <a:latin typeface="黑体" panose="02010609060101010101" pitchFamily="49" charset="-122"/>
                          <a:ea typeface="黑体" panose="02010609060101010101" pitchFamily="49" charset="-122"/>
                        </a:rPr>
                        <a:t>劳务派遣单位和用工单位为共同当事人。</a:t>
                      </a:r>
                      <a:r>
                        <a:rPr lang="zh-CN" sz="1800" b="1" kern="100" dirty="0">
                          <a:solidFill>
                            <a:srgbClr val="002060"/>
                          </a:solidFill>
                          <a:effectLst/>
                          <a:latin typeface="黑体" panose="02010609060101010101" pitchFamily="49" charset="-122"/>
                          <a:ea typeface="黑体" panose="02010609060101010101" pitchFamily="49" charset="-122"/>
                        </a:rPr>
                        <a:t>劳动者因</a:t>
                      </a:r>
                      <a:r>
                        <a:rPr lang="zh-CN" sz="1800" b="1" u="sng" kern="100" dirty="0">
                          <a:solidFill>
                            <a:srgbClr val="002060"/>
                          </a:solidFill>
                          <a:effectLst/>
                          <a:latin typeface="黑体" panose="02010609060101010101" pitchFamily="49" charset="-122"/>
                          <a:ea typeface="黑体" panose="02010609060101010101" pitchFamily="49" charset="-122"/>
                        </a:rPr>
                        <a:t>履行劳务派遣合同</a:t>
                      </a:r>
                      <a:r>
                        <a:rPr lang="zh-CN" sz="1800" b="1" kern="100" dirty="0">
                          <a:solidFill>
                            <a:srgbClr val="002060"/>
                          </a:solidFill>
                          <a:effectLst/>
                          <a:latin typeface="黑体" panose="02010609060101010101" pitchFamily="49" charset="-122"/>
                          <a:ea typeface="黑体" panose="02010609060101010101" pitchFamily="49" charset="-122"/>
                        </a:rPr>
                        <a:t>产生劳动争议而起诉，以</a:t>
                      </a:r>
                      <a:r>
                        <a:rPr lang="zh-CN" sz="1800" b="1" u="sng" kern="100" dirty="0">
                          <a:solidFill>
                            <a:srgbClr val="002060"/>
                          </a:solidFill>
                          <a:effectLst/>
                          <a:latin typeface="黑体" panose="02010609060101010101" pitchFamily="49" charset="-122"/>
                          <a:ea typeface="黑体" panose="02010609060101010101" pitchFamily="49" charset="-122"/>
                        </a:rPr>
                        <a:t>派遣单位为被告</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争议内容涉及接受单位的，以派遣单位和接受单位为共同被告；</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）用人单位与其他单位合并的，</a:t>
                      </a:r>
                      <a:r>
                        <a:rPr lang="zh-CN" sz="1800" b="1" u="sng" kern="100" dirty="0">
                          <a:solidFill>
                            <a:srgbClr val="002060"/>
                          </a:solidFill>
                          <a:effectLst/>
                          <a:latin typeface="黑体" panose="02010609060101010101" pitchFamily="49" charset="-122"/>
                          <a:ea typeface="黑体" panose="02010609060101010101" pitchFamily="49" charset="-122"/>
                        </a:rPr>
                        <a:t>合并前</a:t>
                      </a:r>
                      <a:r>
                        <a:rPr lang="zh-CN" sz="1800" b="1" kern="100" dirty="0">
                          <a:solidFill>
                            <a:srgbClr val="002060"/>
                          </a:solidFill>
                          <a:effectLst/>
                          <a:latin typeface="黑体" panose="02010609060101010101" pitchFamily="49" charset="-122"/>
                          <a:ea typeface="黑体" panose="02010609060101010101" pitchFamily="49" charset="-122"/>
                        </a:rPr>
                        <a:t>发生的劳动争议，由</a:t>
                      </a:r>
                      <a:r>
                        <a:rPr lang="zh-CN" sz="1800" b="1" u="sng" kern="100" dirty="0">
                          <a:solidFill>
                            <a:srgbClr val="002060"/>
                          </a:solidFill>
                          <a:effectLst/>
                          <a:latin typeface="黑体" panose="02010609060101010101" pitchFamily="49" charset="-122"/>
                          <a:ea typeface="黑体" panose="02010609060101010101" pitchFamily="49" charset="-122"/>
                        </a:rPr>
                        <a:t>合并后</a:t>
                      </a:r>
                      <a:r>
                        <a:rPr lang="zh-CN" sz="1800" b="1" kern="100" dirty="0">
                          <a:solidFill>
                            <a:srgbClr val="002060"/>
                          </a:solidFill>
                          <a:effectLst/>
                          <a:latin typeface="黑体" panose="02010609060101010101" pitchFamily="49" charset="-122"/>
                          <a:ea typeface="黑体" panose="02010609060101010101" pitchFamily="49" charset="-122"/>
                        </a:rPr>
                        <a:t>的单位为当事人。</a:t>
                      </a:r>
                    </a:p>
                    <a:p>
                      <a:pPr indent="279400"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用人单位分立为若干单位的，其</a:t>
                      </a:r>
                      <a:r>
                        <a:rPr lang="zh-CN" sz="1800" b="1" u="sng" kern="100" dirty="0">
                          <a:solidFill>
                            <a:srgbClr val="002060"/>
                          </a:solidFill>
                          <a:effectLst/>
                          <a:latin typeface="黑体" panose="02010609060101010101" pitchFamily="49" charset="-122"/>
                          <a:ea typeface="黑体" panose="02010609060101010101" pitchFamily="49" charset="-122"/>
                        </a:rPr>
                        <a:t>分立前</a:t>
                      </a:r>
                      <a:r>
                        <a:rPr lang="zh-CN" sz="1800" b="1" kern="100" dirty="0">
                          <a:solidFill>
                            <a:srgbClr val="002060"/>
                          </a:solidFill>
                          <a:effectLst/>
                          <a:latin typeface="黑体" panose="02010609060101010101" pitchFamily="49" charset="-122"/>
                          <a:ea typeface="黑体" panose="02010609060101010101" pitchFamily="49" charset="-122"/>
                        </a:rPr>
                        <a:t>发生的劳动争议，由</a:t>
                      </a:r>
                      <a:r>
                        <a:rPr lang="zh-CN" sz="1800" b="1" u="sng" kern="100" dirty="0">
                          <a:solidFill>
                            <a:srgbClr val="002060"/>
                          </a:solidFill>
                          <a:effectLst/>
                          <a:latin typeface="黑体" panose="02010609060101010101" pitchFamily="49" charset="-122"/>
                          <a:ea typeface="黑体" panose="02010609060101010101" pitchFamily="49" charset="-122"/>
                        </a:rPr>
                        <a:t>分立后</a:t>
                      </a:r>
                      <a:r>
                        <a:rPr lang="zh-CN" sz="1800" b="1" kern="100" dirty="0">
                          <a:solidFill>
                            <a:srgbClr val="002060"/>
                          </a:solidFill>
                          <a:effectLst/>
                          <a:latin typeface="黑体" panose="02010609060101010101" pitchFamily="49" charset="-122"/>
                          <a:ea typeface="黑体" panose="02010609060101010101" pitchFamily="49" charset="-122"/>
                        </a:rPr>
                        <a:t>的实际用人单位为当事人。</a:t>
                      </a:r>
                    </a:p>
                    <a:p>
                      <a:pPr indent="279400"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用人单位</a:t>
                      </a:r>
                      <a:r>
                        <a:rPr lang="zh-CN" sz="1800" b="1" u="sng" kern="100" dirty="0">
                          <a:solidFill>
                            <a:srgbClr val="002060"/>
                          </a:solidFill>
                          <a:effectLst/>
                          <a:latin typeface="黑体" panose="02010609060101010101" pitchFamily="49" charset="-122"/>
                          <a:ea typeface="黑体" panose="02010609060101010101" pitchFamily="49" charset="-122"/>
                        </a:rPr>
                        <a:t>分立</a:t>
                      </a:r>
                      <a:r>
                        <a:rPr lang="zh-CN" sz="1800" b="1" kern="100" dirty="0">
                          <a:solidFill>
                            <a:srgbClr val="002060"/>
                          </a:solidFill>
                          <a:effectLst/>
                          <a:latin typeface="黑体" panose="02010609060101010101" pitchFamily="49" charset="-122"/>
                          <a:ea typeface="黑体" panose="02010609060101010101" pitchFamily="49" charset="-122"/>
                        </a:rPr>
                        <a:t>为若干单位后，</a:t>
                      </a:r>
                      <a:r>
                        <a:rPr lang="zh-CN" sz="1800" b="1" u="sng" kern="100" dirty="0">
                          <a:solidFill>
                            <a:srgbClr val="002060"/>
                          </a:solidFill>
                          <a:effectLst/>
                          <a:latin typeface="黑体" panose="02010609060101010101" pitchFamily="49" charset="-122"/>
                          <a:ea typeface="黑体" panose="02010609060101010101" pitchFamily="49" charset="-122"/>
                        </a:rPr>
                        <a:t>对承担劳动权利义务的单位不明确的，分立后的单位均为当事人。</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）用人单位被吊销营业执照、责令关闭、撤销以及提前解散、歇业、不能承担相关责任的依法将出资人、开办单位、主管部门作为共同当事人</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）与个人承包经营者发生争议，申请仲裁的，应当将发包的组织和个人承包经营者作为当事人</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82206563"/>
                  </a:ext>
                </a:extLst>
              </a:tr>
            </a:tbl>
          </a:graphicData>
        </a:graphic>
      </p:graphicFrame>
    </p:spTree>
    <p:extLst>
      <p:ext uri="{BB962C8B-B14F-4D97-AF65-F5344CB8AC3E}">
        <p14:creationId xmlns:p14="http://schemas.microsoft.com/office/powerpoint/2010/main" val="438364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BC90761A-3CA4-4B50-ABA3-A27694354684}"/>
              </a:ext>
            </a:extLst>
          </p:cNvPr>
          <p:cNvSpPr/>
          <p:nvPr/>
        </p:nvSpPr>
        <p:spPr>
          <a:xfrm>
            <a:off x="958698" y="590781"/>
            <a:ext cx="286007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12.</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劳动争议当事人的权利</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6479ED9D-AE26-4D27-8897-4B07B167DDC3}"/>
              </a:ext>
            </a:extLst>
          </p:cNvPr>
          <p:cNvGraphicFramePr>
            <a:graphicFrameLocks noGrp="1"/>
          </p:cNvGraphicFramePr>
          <p:nvPr>
            <p:extLst>
              <p:ext uri="{D42A27DB-BD31-4B8C-83A1-F6EECF244321}">
                <p14:modId xmlns:p14="http://schemas.microsoft.com/office/powerpoint/2010/main" val="2127267822"/>
              </p:ext>
            </p:extLst>
          </p:nvPr>
        </p:nvGraphicFramePr>
        <p:xfrm>
          <a:off x="692150" y="1027019"/>
          <a:ext cx="10837863" cy="384048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523901430"/>
                    </a:ext>
                  </a:extLst>
                </a:gridCol>
              </a:tblGrid>
              <a:tr h="0">
                <a:tc>
                  <a:txBody>
                    <a:bodyPr/>
                    <a:lstStyle/>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1</a:t>
                      </a:r>
                      <a:r>
                        <a:rPr lang="zh-CN" sz="1800" b="1" dirty="0">
                          <a:solidFill>
                            <a:srgbClr val="002060"/>
                          </a:solidFill>
                          <a:effectLst/>
                          <a:latin typeface="黑体" panose="02010609060101010101" pitchFamily="49" charset="-122"/>
                          <a:ea typeface="黑体" panose="02010609060101010101" pitchFamily="49" charset="-122"/>
                        </a:rPr>
                        <a:t>） 发生劳动争议后，劳动者有权与用人单位协商，也可请工会或者第三方共同与用人单位协商，达成和解协议。</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2</a:t>
                      </a:r>
                      <a:r>
                        <a:rPr lang="zh-CN" sz="1800" b="1" dirty="0">
                          <a:solidFill>
                            <a:srgbClr val="002060"/>
                          </a:solidFill>
                          <a:effectLst/>
                          <a:latin typeface="黑体" panose="02010609060101010101" pitchFamily="49" charset="-122"/>
                          <a:ea typeface="黑体" panose="02010609060101010101" pitchFamily="49" charset="-122"/>
                        </a:rPr>
                        <a:t>） </a:t>
                      </a:r>
                      <a:r>
                        <a:rPr lang="zh-CN" sz="1800" b="1" u="sng" dirty="0">
                          <a:solidFill>
                            <a:srgbClr val="002060"/>
                          </a:solidFill>
                          <a:effectLst/>
                          <a:latin typeface="黑体" panose="02010609060101010101" pitchFamily="49" charset="-122"/>
                          <a:ea typeface="黑体" panose="02010609060101010101" pitchFamily="49" charset="-122"/>
                        </a:rPr>
                        <a:t>有权选择</a:t>
                      </a:r>
                      <a:r>
                        <a:rPr lang="zh-CN" sz="1800" b="1" dirty="0">
                          <a:solidFill>
                            <a:srgbClr val="002060"/>
                          </a:solidFill>
                          <a:effectLst/>
                          <a:latin typeface="黑体" panose="02010609060101010101" pitchFamily="49" charset="-122"/>
                          <a:ea typeface="黑体" panose="02010609060101010101" pitchFamily="49" charset="-122"/>
                        </a:rPr>
                        <a:t>劳动争议</a:t>
                      </a:r>
                      <a:r>
                        <a:rPr lang="zh-CN" sz="1800" b="1" u="sng" dirty="0">
                          <a:solidFill>
                            <a:srgbClr val="002060"/>
                          </a:solidFill>
                          <a:effectLst/>
                          <a:latin typeface="黑体" panose="02010609060101010101" pitchFamily="49" charset="-122"/>
                          <a:ea typeface="黑体" panose="02010609060101010101" pitchFamily="49" charset="-122"/>
                        </a:rPr>
                        <a:t>调解</a:t>
                      </a:r>
                      <a:r>
                        <a:rPr lang="zh-CN" sz="1800" b="1" dirty="0">
                          <a:solidFill>
                            <a:srgbClr val="002060"/>
                          </a:solidFill>
                          <a:effectLst/>
                          <a:latin typeface="黑体" panose="02010609060101010101" pitchFamily="49" charset="-122"/>
                          <a:ea typeface="黑体" panose="02010609060101010101" pitchFamily="49" charset="-122"/>
                        </a:rPr>
                        <a:t>程序，</a:t>
                      </a:r>
                      <a:r>
                        <a:rPr lang="zh-CN" sz="1800" b="1" u="sng" dirty="0">
                          <a:solidFill>
                            <a:srgbClr val="002060"/>
                          </a:solidFill>
                          <a:effectLst/>
                          <a:latin typeface="黑体" panose="02010609060101010101" pitchFamily="49" charset="-122"/>
                          <a:ea typeface="黑体" panose="02010609060101010101" pitchFamily="49" charset="-122"/>
                        </a:rPr>
                        <a:t>也有权拒绝调解</a:t>
                      </a:r>
                      <a:r>
                        <a:rPr lang="zh-CN" sz="1800" b="1" dirty="0">
                          <a:solidFill>
                            <a:srgbClr val="002060"/>
                          </a:solidFill>
                          <a:effectLst/>
                          <a:latin typeface="黑体" panose="02010609060101010101" pitchFamily="49" charset="-122"/>
                          <a:ea typeface="黑体" panose="02010609060101010101" pitchFamily="49" charset="-122"/>
                        </a:rPr>
                        <a:t>而直接向劳动争议仲裁委员会</a:t>
                      </a:r>
                      <a:r>
                        <a:rPr lang="zh-CN" sz="1800" b="1" u="sng" dirty="0">
                          <a:solidFill>
                            <a:srgbClr val="002060"/>
                          </a:solidFill>
                          <a:effectLst/>
                          <a:latin typeface="黑体" panose="02010609060101010101" pitchFamily="49" charset="-122"/>
                          <a:ea typeface="黑体" panose="02010609060101010101" pitchFamily="49" charset="-122"/>
                        </a:rPr>
                        <a:t>申请仲裁</a:t>
                      </a:r>
                      <a:r>
                        <a:rPr lang="zh-CN" sz="1800" b="1" dirty="0">
                          <a:solidFill>
                            <a:srgbClr val="002060"/>
                          </a:solidFill>
                          <a:effectLst/>
                          <a:latin typeface="黑体" panose="02010609060101010101" pitchFamily="49" charset="-122"/>
                          <a:ea typeface="黑体" panose="02010609060101010101" pitchFamily="49" charset="-122"/>
                        </a:rPr>
                        <a:t>。</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3</a:t>
                      </a:r>
                      <a:r>
                        <a:rPr lang="zh-CN" sz="1800" b="1" dirty="0">
                          <a:solidFill>
                            <a:srgbClr val="002060"/>
                          </a:solidFill>
                          <a:effectLst/>
                          <a:latin typeface="黑体" panose="02010609060101010101" pitchFamily="49" charset="-122"/>
                          <a:ea typeface="黑体" panose="02010609060101010101" pitchFamily="49" charset="-122"/>
                        </a:rPr>
                        <a:t>） 劳动者书写仲裁申请确有困难的，</a:t>
                      </a:r>
                      <a:r>
                        <a:rPr lang="zh-CN" sz="1800" b="1" u="sng" dirty="0">
                          <a:solidFill>
                            <a:srgbClr val="002060"/>
                          </a:solidFill>
                          <a:effectLst/>
                          <a:latin typeface="黑体" panose="02010609060101010101" pitchFamily="49" charset="-122"/>
                          <a:ea typeface="黑体" panose="02010609060101010101" pitchFamily="49" charset="-122"/>
                        </a:rPr>
                        <a:t>可以口头申请</a:t>
                      </a:r>
                      <a:r>
                        <a:rPr lang="zh-CN" sz="1800" b="1" dirty="0">
                          <a:solidFill>
                            <a:srgbClr val="002060"/>
                          </a:solidFill>
                          <a:effectLst/>
                          <a:latin typeface="黑体" panose="02010609060101010101" pitchFamily="49" charset="-122"/>
                          <a:ea typeface="黑体" panose="02010609060101010101" pitchFamily="49" charset="-122"/>
                        </a:rPr>
                        <a:t>，由劳动争议仲裁委员会记入笔录，并告知对方当事人。</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4</a:t>
                      </a:r>
                      <a:r>
                        <a:rPr lang="zh-CN" sz="1800" b="1" dirty="0">
                          <a:solidFill>
                            <a:srgbClr val="002060"/>
                          </a:solidFill>
                          <a:effectLst/>
                          <a:latin typeface="黑体" panose="02010609060101010101" pitchFamily="49" charset="-122"/>
                          <a:ea typeface="黑体" panose="02010609060101010101" pitchFamily="49" charset="-122"/>
                        </a:rPr>
                        <a:t>） 在调解仲裁和诉讼程序中，有权要求有关</a:t>
                      </a:r>
                      <a:r>
                        <a:rPr lang="zh-CN" sz="1800" b="1" u="sng" dirty="0">
                          <a:solidFill>
                            <a:srgbClr val="002060"/>
                          </a:solidFill>
                          <a:effectLst/>
                          <a:latin typeface="黑体" panose="02010609060101010101" pitchFamily="49" charset="-122"/>
                          <a:ea typeface="黑体" panose="02010609060101010101" pitchFamily="49" charset="-122"/>
                        </a:rPr>
                        <a:t>调解、仲裁和审判人员回避</a:t>
                      </a:r>
                      <a:r>
                        <a:rPr lang="zh-CN" sz="1800" b="1" dirty="0">
                          <a:solidFill>
                            <a:srgbClr val="002060"/>
                          </a:solidFill>
                          <a:effectLst/>
                          <a:latin typeface="黑体" panose="02010609060101010101" pitchFamily="49" charset="-122"/>
                          <a:ea typeface="黑体" panose="02010609060101010101" pitchFamily="49" charset="-122"/>
                        </a:rPr>
                        <a:t>。</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5</a:t>
                      </a:r>
                      <a:r>
                        <a:rPr lang="zh-CN" sz="1800" b="1" dirty="0">
                          <a:solidFill>
                            <a:srgbClr val="002060"/>
                          </a:solidFill>
                          <a:effectLst/>
                          <a:latin typeface="黑体" panose="02010609060101010101" pitchFamily="49" charset="-122"/>
                          <a:ea typeface="黑体" panose="02010609060101010101" pitchFamily="49" charset="-122"/>
                        </a:rPr>
                        <a:t>） 有权委托律师或其他人代理参加仲裁或诉讼活动；无民事行为能力或限制行为能力的职工或已死亡的职工，其法定代理人或由有关机关指定的代理人，有权参加仲裁或诉讼活动。</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6</a:t>
                      </a:r>
                      <a:r>
                        <a:rPr lang="zh-CN" sz="1800" b="1" dirty="0">
                          <a:solidFill>
                            <a:srgbClr val="002060"/>
                          </a:solidFill>
                          <a:effectLst/>
                          <a:latin typeface="黑体" panose="02010609060101010101" pitchFamily="49" charset="-122"/>
                          <a:ea typeface="黑体" panose="02010609060101010101" pitchFamily="49" charset="-122"/>
                        </a:rPr>
                        <a:t>） 当劳动争议仲裁委员会不受理仲裁申请时，有权要求其做出说明。</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7</a:t>
                      </a:r>
                      <a:r>
                        <a:rPr lang="zh-CN" sz="1800" b="1" dirty="0">
                          <a:solidFill>
                            <a:srgbClr val="002060"/>
                          </a:solidFill>
                          <a:effectLst/>
                          <a:latin typeface="黑体" panose="02010609060101010101" pitchFamily="49" charset="-122"/>
                          <a:ea typeface="黑体" panose="02010609060101010101" pitchFamily="49" charset="-122"/>
                        </a:rPr>
                        <a:t>） 有权在劳动争议处理过程中与另一方自行和解。</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8</a:t>
                      </a:r>
                      <a:r>
                        <a:rPr lang="zh-CN" sz="1800" b="1" dirty="0">
                          <a:solidFill>
                            <a:srgbClr val="002060"/>
                          </a:solidFill>
                          <a:effectLst/>
                          <a:latin typeface="黑体" panose="02010609060101010101" pitchFamily="49" charset="-122"/>
                          <a:ea typeface="黑体" panose="02010609060101010101" pitchFamily="49" charset="-122"/>
                        </a:rPr>
                        <a:t>） 劳动争议仲裁程序中有权根据自己的意愿决定是否同意调解，调解达成协议后、调解书送达之前有权反悔。</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9</a:t>
                      </a:r>
                      <a:r>
                        <a:rPr lang="zh-CN" sz="1800" b="1" dirty="0">
                          <a:solidFill>
                            <a:srgbClr val="002060"/>
                          </a:solidFill>
                          <a:effectLst/>
                          <a:latin typeface="黑体" panose="02010609060101010101" pitchFamily="49" charset="-122"/>
                          <a:ea typeface="黑体" panose="02010609060101010101" pitchFamily="49" charset="-122"/>
                        </a:rPr>
                        <a:t>） </a:t>
                      </a:r>
                      <a:r>
                        <a:rPr lang="zh-CN" sz="1800" b="1" u="sng" dirty="0">
                          <a:solidFill>
                            <a:srgbClr val="002060"/>
                          </a:solidFill>
                          <a:effectLst/>
                          <a:latin typeface="黑体" panose="02010609060101010101" pitchFamily="49" charset="-122"/>
                          <a:ea typeface="黑体" panose="02010609060101010101" pitchFamily="49" charset="-122"/>
                        </a:rPr>
                        <a:t>劳动者对仲裁终局裁决不服的，可以自收到仲裁裁决书之日起</a:t>
                      </a:r>
                      <a:r>
                        <a:rPr lang="en-US" sz="1800" b="1" u="sng" dirty="0">
                          <a:solidFill>
                            <a:srgbClr val="002060"/>
                          </a:solidFill>
                          <a:effectLst/>
                          <a:latin typeface="黑体" panose="02010609060101010101" pitchFamily="49" charset="-122"/>
                          <a:ea typeface="黑体" panose="02010609060101010101" pitchFamily="49" charset="-122"/>
                        </a:rPr>
                        <a:t>15</a:t>
                      </a:r>
                      <a:r>
                        <a:rPr lang="zh-CN" sz="1800" b="1" u="sng" dirty="0">
                          <a:solidFill>
                            <a:srgbClr val="002060"/>
                          </a:solidFill>
                          <a:effectLst/>
                          <a:latin typeface="黑体" panose="02010609060101010101" pitchFamily="49" charset="-122"/>
                          <a:ea typeface="黑体" panose="02010609060101010101" pitchFamily="49" charset="-122"/>
                        </a:rPr>
                        <a:t>日内向人民法院提起诉讼</a:t>
                      </a:r>
                      <a:r>
                        <a:rPr lang="zh-CN" sz="1800" b="1"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10</a:t>
                      </a:r>
                      <a:r>
                        <a:rPr lang="zh-CN" sz="1800" b="1" kern="100" dirty="0">
                          <a:solidFill>
                            <a:srgbClr val="002060"/>
                          </a:solidFill>
                          <a:effectLst/>
                          <a:latin typeface="黑体" panose="02010609060101010101" pitchFamily="49" charset="-122"/>
                          <a:ea typeface="黑体" panose="02010609060101010101" pitchFamily="49" charset="-122"/>
                        </a:rPr>
                        <a:t>） 有权申请人民法院强制执行已发生法律效力的调解书、仲裁裁决书或判决书等。</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3451936"/>
                  </a:ext>
                </a:extLst>
              </a:tr>
            </a:tbl>
          </a:graphicData>
        </a:graphic>
      </p:graphicFrame>
    </p:spTree>
    <p:extLst>
      <p:ext uri="{BB962C8B-B14F-4D97-AF65-F5344CB8AC3E}">
        <p14:creationId xmlns:p14="http://schemas.microsoft.com/office/powerpoint/2010/main" val="3031714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535BE1D3-8338-4FE0-9EF7-A568150BE09C}"/>
              </a:ext>
            </a:extLst>
          </p:cNvPr>
          <p:cNvSpPr/>
          <p:nvPr/>
        </p:nvSpPr>
        <p:spPr>
          <a:xfrm>
            <a:off x="552866" y="487359"/>
            <a:ext cx="3143489"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13.</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劳动争议当事人的义务</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8633FAC7-AB7C-415A-9E32-DB28F8A4100A}"/>
              </a:ext>
            </a:extLst>
          </p:cNvPr>
          <p:cNvGraphicFramePr>
            <a:graphicFrameLocks noGrp="1"/>
          </p:cNvGraphicFramePr>
          <p:nvPr>
            <p:extLst>
              <p:ext uri="{D42A27DB-BD31-4B8C-83A1-F6EECF244321}">
                <p14:modId xmlns:p14="http://schemas.microsoft.com/office/powerpoint/2010/main" val="1035678878"/>
              </p:ext>
            </p:extLst>
          </p:nvPr>
        </p:nvGraphicFramePr>
        <p:xfrm>
          <a:off x="692149" y="993105"/>
          <a:ext cx="10837863" cy="19202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344644188"/>
                    </a:ext>
                  </a:extLst>
                </a:gridCol>
              </a:tblGrid>
              <a:tr h="0">
                <a:tc>
                  <a:txBody>
                    <a:bodyPr/>
                    <a:lstStyle/>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1</a:t>
                      </a:r>
                      <a:r>
                        <a:rPr lang="zh-CN" sz="1800" b="1" dirty="0">
                          <a:solidFill>
                            <a:srgbClr val="002060"/>
                          </a:solidFill>
                          <a:effectLst/>
                          <a:latin typeface="黑体" panose="02010609060101010101" pitchFamily="49" charset="-122"/>
                          <a:ea typeface="黑体" panose="02010609060101010101" pitchFamily="49" charset="-122"/>
                        </a:rPr>
                        <a:t>） 通过企业劳动争议调解程序自愿达成协议后，应当自觉履行协议。</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2</a:t>
                      </a:r>
                      <a:r>
                        <a:rPr lang="zh-CN" sz="1800" b="1" dirty="0">
                          <a:solidFill>
                            <a:srgbClr val="002060"/>
                          </a:solidFill>
                          <a:effectLst/>
                          <a:latin typeface="黑体" panose="02010609060101010101" pitchFamily="49" charset="-122"/>
                          <a:ea typeface="黑体" panose="02010609060101010101" pitchFamily="49" charset="-122"/>
                        </a:rPr>
                        <a:t>） 应在法定时效期间内及时申请调解、仲裁和提起诉讼。</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3</a:t>
                      </a:r>
                      <a:r>
                        <a:rPr lang="zh-CN" sz="1800" b="1" dirty="0">
                          <a:solidFill>
                            <a:srgbClr val="002060"/>
                          </a:solidFill>
                          <a:effectLst/>
                          <a:latin typeface="黑体" panose="02010609060101010101" pitchFamily="49" charset="-122"/>
                          <a:ea typeface="黑体" panose="02010609060101010101" pitchFamily="49" charset="-122"/>
                        </a:rPr>
                        <a:t>） 申请仲裁应以书面形式，被申请人应自收到仲裁申请书副本</a:t>
                      </a:r>
                      <a:r>
                        <a:rPr lang="en-US" sz="1800" b="1" u="sng" dirty="0">
                          <a:solidFill>
                            <a:srgbClr val="002060"/>
                          </a:solidFill>
                          <a:effectLst/>
                          <a:latin typeface="黑体" panose="02010609060101010101" pitchFamily="49" charset="-122"/>
                          <a:ea typeface="黑体" panose="02010609060101010101" pitchFamily="49" charset="-122"/>
                        </a:rPr>
                        <a:t>10</a:t>
                      </a:r>
                      <a:r>
                        <a:rPr lang="zh-CN" sz="1800" b="1" u="sng" dirty="0">
                          <a:solidFill>
                            <a:srgbClr val="002060"/>
                          </a:solidFill>
                          <a:effectLst/>
                          <a:latin typeface="黑体" panose="02010609060101010101" pitchFamily="49" charset="-122"/>
                          <a:ea typeface="黑体" panose="02010609060101010101" pitchFamily="49" charset="-122"/>
                        </a:rPr>
                        <a:t>日内</a:t>
                      </a:r>
                      <a:r>
                        <a:rPr lang="zh-CN" sz="1800" b="1" dirty="0">
                          <a:solidFill>
                            <a:srgbClr val="002060"/>
                          </a:solidFill>
                          <a:effectLst/>
                          <a:latin typeface="黑体" panose="02010609060101010101" pitchFamily="49" charset="-122"/>
                          <a:ea typeface="黑体" panose="02010609060101010101" pitchFamily="49" charset="-122"/>
                        </a:rPr>
                        <a:t>提交答辩书和有关证据。</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4</a:t>
                      </a:r>
                      <a:r>
                        <a:rPr lang="zh-CN" sz="1800" b="1" dirty="0">
                          <a:solidFill>
                            <a:srgbClr val="002060"/>
                          </a:solidFill>
                          <a:effectLst/>
                          <a:latin typeface="黑体" panose="02010609060101010101" pitchFamily="49" charset="-122"/>
                          <a:ea typeface="黑体" panose="02010609060101010101" pitchFamily="49" charset="-122"/>
                        </a:rPr>
                        <a:t>） 应按时参加仲裁和诉讼活动，遵守仲裁庭和法庭的纪律。</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5</a:t>
                      </a:r>
                      <a:r>
                        <a:rPr lang="zh-CN" sz="1800" b="1" dirty="0">
                          <a:solidFill>
                            <a:srgbClr val="002060"/>
                          </a:solidFill>
                          <a:effectLst/>
                          <a:latin typeface="黑体" panose="02010609060101010101" pitchFamily="49" charset="-122"/>
                          <a:ea typeface="黑体" panose="02010609060101010101" pitchFamily="49" charset="-122"/>
                        </a:rPr>
                        <a:t>） 仲裁程序中自愿达成调解协议，并且在调解书送达之后，不应再反悔。</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6</a:t>
                      </a:r>
                      <a:r>
                        <a:rPr lang="zh-CN" sz="1800" b="1" dirty="0">
                          <a:solidFill>
                            <a:srgbClr val="002060"/>
                          </a:solidFill>
                          <a:effectLst/>
                          <a:latin typeface="黑体" panose="02010609060101010101" pitchFamily="49" charset="-122"/>
                          <a:ea typeface="黑体" panose="02010609060101010101" pitchFamily="49" charset="-122"/>
                        </a:rPr>
                        <a:t>） 对发生法律效力的仲裁调解书、仲裁裁决书和判决书，应依照规定的期限履行。</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7</a:t>
                      </a:r>
                      <a:r>
                        <a:rPr lang="zh-CN" sz="1800" b="1" kern="100" dirty="0">
                          <a:solidFill>
                            <a:srgbClr val="002060"/>
                          </a:solidFill>
                          <a:effectLst/>
                          <a:latin typeface="黑体" panose="02010609060101010101" pitchFamily="49" charset="-122"/>
                          <a:ea typeface="黑体" panose="02010609060101010101" pitchFamily="49" charset="-122"/>
                        </a:rPr>
                        <a:t>） 按规定交纳诉讼费。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699168805"/>
                  </a:ext>
                </a:extLst>
              </a:tr>
            </a:tbl>
          </a:graphicData>
        </a:graphic>
      </p:graphicFrame>
    </p:spTree>
    <p:extLst>
      <p:ext uri="{BB962C8B-B14F-4D97-AF65-F5344CB8AC3E}">
        <p14:creationId xmlns:p14="http://schemas.microsoft.com/office/powerpoint/2010/main" val="2545242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1364BAB-9151-403F-B27A-ED1E975A96C5}"/>
              </a:ext>
            </a:extLst>
          </p:cNvPr>
          <p:cNvSpPr/>
          <p:nvPr/>
        </p:nvSpPr>
        <p:spPr>
          <a:xfrm>
            <a:off x="958698" y="629739"/>
            <a:ext cx="3294492"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14.</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劳动争议当事人的举证责任</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83B7843D-504A-4BF7-B7DD-0AF0C1745E9E}"/>
              </a:ext>
            </a:extLst>
          </p:cNvPr>
          <p:cNvGraphicFramePr>
            <a:graphicFrameLocks noGrp="1"/>
          </p:cNvGraphicFramePr>
          <p:nvPr>
            <p:extLst>
              <p:ext uri="{D42A27DB-BD31-4B8C-83A1-F6EECF244321}">
                <p14:modId xmlns:p14="http://schemas.microsoft.com/office/powerpoint/2010/main" val="2459114637"/>
              </p:ext>
            </p:extLst>
          </p:nvPr>
        </p:nvGraphicFramePr>
        <p:xfrm>
          <a:off x="692150" y="1104935"/>
          <a:ext cx="10837863" cy="4114800"/>
        </p:xfrm>
        <a:graphic>
          <a:graphicData uri="http://schemas.openxmlformats.org/drawingml/2006/table">
            <a:tbl>
              <a:tblPr>
                <a:tableStyleId>{5C22544A-7EE6-4342-B048-85BDC9FD1C3A}</a:tableStyleId>
              </a:tblPr>
              <a:tblGrid>
                <a:gridCol w="2965450">
                  <a:extLst>
                    <a:ext uri="{9D8B030D-6E8A-4147-A177-3AD203B41FA5}">
                      <a16:colId xmlns:a16="http://schemas.microsoft.com/office/drawing/2014/main" val="2093596241"/>
                    </a:ext>
                  </a:extLst>
                </a:gridCol>
                <a:gridCol w="7872413">
                  <a:extLst>
                    <a:ext uri="{9D8B030D-6E8A-4147-A177-3AD203B41FA5}">
                      <a16:colId xmlns:a16="http://schemas.microsoft.com/office/drawing/2014/main" val="1382646442"/>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a:solidFill>
                            <a:srgbClr val="002060"/>
                          </a:solidFill>
                          <a:effectLst/>
                          <a:latin typeface="黑体" panose="02010609060101010101" pitchFamily="49" charset="-122"/>
                          <a:ea typeface="黑体" panose="02010609060101010101" pitchFamily="49" charset="-122"/>
                        </a:rPr>
                        <a:t>在劳动争议仲裁或诉讼活动中，既实行</a:t>
                      </a:r>
                      <a:r>
                        <a:rPr lang="zh-CN" sz="1800" b="1" u="sng" kern="100">
                          <a:solidFill>
                            <a:srgbClr val="002060"/>
                          </a:solidFill>
                          <a:effectLst/>
                          <a:latin typeface="黑体" panose="02010609060101010101" pitchFamily="49" charset="-122"/>
                          <a:ea typeface="黑体" panose="02010609060101010101" pitchFamily="49" charset="-122"/>
                        </a:rPr>
                        <a:t>“谁主张，谁举证”</a:t>
                      </a:r>
                      <a:r>
                        <a:rPr lang="zh-CN" sz="1800" b="1" kern="100">
                          <a:solidFill>
                            <a:srgbClr val="002060"/>
                          </a:solidFill>
                          <a:effectLst/>
                          <a:latin typeface="黑体" panose="02010609060101010101" pitchFamily="49" charset="-122"/>
                          <a:ea typeface="黑体" panose="02010609060101010101" pitchFamily="49" charset="-122"/>
                        </a:rPr>
                        <a:t>的举证责任原则，也实行“</a:t>
                      </a:r>
                      <a:r>
                        <a:rPr lang="zh-CN" sz="1800" b="1" u="sng" kern="100">
                          <a:solidFill>
                            <a:srgbClr val="002060"/>
                          </a:solidFill>
                          <a:effectLst/>
                          <a:latin typeface="黑体" panose="02010609060101010101" pitchFamily="49" charset="-122"/>
                          <a:ea typeface="黑体" panose="02010609060101010101" pitchFamily="49" charset="-122"/>
                        </a:rPr>
                        <a:t>谁作决定，谁举证”</a:t>
                      </a:r>
                      <a:r>
                        <a:rPr lang="zh-CN" sz="1800" b="1" kern="100">
                          <a:solidFill>
                            <a:srgbClr val="002060"/>
                          </a:solidFill>
                          <a:effectLst/>
                          <a:latin typeface="黑体" panose="02010609060101010101" pitchFamily="49" charset="-122"/>
                          <a:ea typeface="黑体" panose="02010609060101010101" pitchFamily="49" charset="-122"/>
                        </a:rPr>
                        <a:t>的举证责任原则。也就是说，一般情况下，劳动争议双方当事人应对自己的请求事项和主张事由，负有提供证据的责任。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947069952"/>
                  </a:ext>
                </a:extLst>
              </a:tr>
              <a:tr h="0">
                <a:tc>
                  <a:txBody>
                    <a:bodyPr/>
                    <a:lstStyle/>
                    <a:p>
                      <a:pPr algn="l">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用人单位举证责任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）发生劳动争议，当事人对自己提出的主张，有责任提供证据；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）与争议事项有关的证据属于用人单位掌握管理的，用人单位应当提供；用人单位不提供的，应当承担不利后果；</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）仲裁庭开庭中，当事人提供的证据经查证属实的，仲裁庭应将其作为认定事实的根据；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）劳动者无法提供由用人单位掌握管理的与仲裁请求有关的证据，仲裁庭可以要求用人单位在指定期限内提供。用人单位在指定期限内不提供的，应当承担不利后果。</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81789979"/>
                  </a:ext>
                </a:extLst>
              </a:tr>
              <a:tr h="0">
                <a:tc>
                  <a:txBody>
                    <a:bodyPr/>
                    <a:lstStyle/>
                    <a:p>
                      <a:pPr algn="l">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仲裁庭确定举证责任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a:solidFill>
                            <a:srgbClr val="002060"/>
                          </a:solidFill>
                          <a:effectLst/>
                          <a:latin typeface="黑体" panose="02010609060101010101" pitchFamily="49" charset="-122"/>
                          <a:ea typeface="黑体" panose="02010609060101010101" pitchFamily="49" charset="-122"/>
                        </a:rPr>
                        <a:t>当事人因客观原因不能自行收集证据的，仲裁委员会可以根据当事人的申请，参照《民事诉讼法》有关规定予以收集。</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5229838"/>
                  </a:ext>
                </a:extLst>
              </a:tr>
              <a:tr h="0">
                <a:tc>
                  <a:txBody>
                    <a:bodyPr/>
                    <a:lstStyle/>
                    <a:p>
                      <a:pPr algn="l">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诉讼中的用人单位举证责任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因用人单位作出的</a:t>
                      </a:r>
                      <a:r>
                        <a:rPr lang="zh-CN" sz="1800" b="1" u="sng" kern="100" dirty="0">
                          <a:solidFill>
                            <a:srgbClr val="002060"/>
                          </a:solidFill>
                          <a:effectLst/>
                          <a:latin typeface="黑体" panose="02010609060101010101" pitchFamily="49" charset="-122"/>
                          <a:ea typeface="黑体" panose="02010609060101010101" pitchFamily="49" charset="-122"/>
                        </a:rPr>
                        <a:t>开除、除名、辞退、解除劳动合同、减少劳动报酬、计算劳动者工作年限</a:t>
                      </a:r>
                      <a:r>
                        <a:rPr lang="zh-CN" sz="1800" b="1" kern="100" dirty="0">
                          <a:solidFill>
                            <a:srgbClr val="002060"/>
                          </a:solidFill>
                          <a:effectLst/>
                          <a:latin typeface="黑体" panose="02010609060101010101" pitchFamily="49" charset="-122"/>
                          <a:ea typeface="黑体" panose="02010609060101010101" pitchFamily="49" charset="-122"/>
                        </a:rPr>
                        <a:t>等决定而发生的劳动争议，用人单位负举证责任。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840415"/>
                  </a:ext>
                </a:extLst>
              </a:tr>
            </a:tbl>
          </a:graphicData>
        </a:graphic>
      </p:graphicFrame>
    </p:spTree>
    <p:extLst>
      <p:ext uri="{BB962C8B-B14F-4D97-AF65-F5344CB8AC3E}">
        <p14:creationId xmlns:p14="http://schemas.microsoft.com/office/powerpoint/2010/main" val="2578594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15A75335-2A1C-419C-B440-0630D97933CD}"/>
              </a:ext>
            </a:extLst>
          </p:cNvPr>
          <p:cNvSpPr/>
          <p:nvPr/>
        </p:nvSpPr>
        <p:spPr>
          <a:xfrm>
            <a:off x="550703" y="490439"/>
            <a:ext cx="3375924"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15.</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劳动争议诉讼程序与费用</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CF0F5E90-38EE-4D77-A4C7-9C6785E94BEC}"/>
              </a:ext>
            </a:extLst>
          </p:cNvPr>
          <p:cNvGraphicFramePr>
            <a:graphicFrameLocks noGrp="1"/>
          </p:cNvGraphicFramePr>
          <p:nvPr>
            <p:extLst>
              <p:ext uri="{D42A27DB-BD31-4B8C-83A1-F6EECF244321}">
                <p14:modId xmlns:p14="http://schemas.microsoft.com/office/powerpoint/2010/main" val="2750369286"/>
              </p:ext>
            </p:extLst>
          </p:nvPr>
        </p:nvGraphicFramePr>
        <p:xfrm>
          <a:off x="692149" y="1077742"/>
          <a:ext cx="10837863" cy="822960"/>
        </p:xfrm>
        <a:graphic>
          <a:graphicData uri="http://schemas.openxmlformats.org/drawingml/2006/table">
            <a:tbl>
              <a:tblPr>
                <a:tableStyleId>{5C22544A-7EE6-4342-B048-85BDC9FD1C3A}</a:tableStyleId>
              </a:tblPr>
              <a:tblGrid>
                <a:gridCol w="1199008">
                  <a:extLst>
                    <a:ext uri="{9D8B030D-6E8A-4147-A177-3AD203B41FA5}">
                      <a16:colId xmlns:a16="http://schemas.microsoft.com/office/drawing/2014/main" val="2977850955"/>
                    </a:ext>
                  </a:extLst>
                </a:gridCol>
                <a:gridCol w="9638855">
                  <a:extLst>
                    <a:ext uri="{9D8B030D-6E8A-4147-A177-3AD203B41FA5}">
                      <a16:colId xmlns:a16="http://schemas.microsoft.com/office/drawing/2014/main" val="2776857168"/>
                    </a:ext>
                  </a:extLst>
                </a:gridCol>
              </a:tblGrid>
              <a:tr h="0">
                <a:tc>
                  <a:txBody>
                    <a:bodyPr/>
                    <a:lstStyle/>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程序</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）人民法院的劳动争议案件管辖一般由劳动争议仲裁委员会所在地的人民法院受理</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）人民法院受理劳动争议案件，</a:t>
                      </a:r>
                      <a:r>
                        <a:rPr lang="zh-CN" sz="1800" b="1" u="sng" kern="100" dirty="0">
                          <a:solidFill>
                            <a:srgbClr val="002060"/>
                          </a:solidFill>
                          <a:effectLst/>
                          <a:latin typeface="黑体" panose="02010609060101010101" pitchFamily="49" charset="-122"/>
                          <a:ea typeface="黑体" panose="02010609060101010101" pitchFamily="49" charset="-122"/>
                        </a:rPr>
                        <a:t>实行两审终局制</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4780914"/>
                  </a:ext>
                </a:extLst>
              </a:tr>
              <a:tr h="0">
                <a:tc>
                  <a:txBody>
                    <a:bodyPr/>
                    <a:lstStyle/>
                    <a:p>
                      <a:pPr algn="just">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费用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每件交纳案件受理费</a:t>
                      </a:r>
                      <a:r>
                        <a:rPr lang="en-US" sz="1800" b="1" kern="100" dirty="0">
                          <a:solidFill>
                            <a:srgbClr val="002060"/>
                          </a:solidFill>
                          <a:effectLst/>
                          <a:latin typeface="黑体" panose="02010609060101010101" pitchFamily="49" charset="-122"/>
                          <a:ea typeface="黑体" panose="02010609060101010101" pitchFamily="49" charset="-122"/>
                        </a:rPr>
                        <a:t>10</a:t>
                      </a:r>
                      <a:r>
                        <a:rPr lang="zh-CN" sz="1800" b="1" kern="100" dirty="0">
                          <a:solidFill>
                            <a:srgbClr val="002060"/>
                          </a:solidFill>
                          <a:effectLst/>
                          <a:latin typeface="黑体" panose="02010609060101010101" pitchFamily="49" charset="-122"/>
                          <a:ea typeface="黑体" panose="02010609060101010101" pitchFamily="49" charset="-122"/>
                        </a:rPr>
                        <a:t>元</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34394694"/>
                  </a:ext>
                </a:extLst>
              </a:tr>
            </a:tbl>
          </a:graphicData>
        </a:graphic>
      </p:graphicFrame>
      <p:sp>
        <p:nvSpPr>
          <p:cNvPr id="14" name="矩形 13">
            <a:extLst>
              <a:ext uri="{FF2B5EF4-FFF2-40B4-BE49-F238E27FC236}">
                <a16:creationId xmlns:a16="http://schemas.microsoft.com/office/drawing/2014/main" id="{CBE519C3-C77F-4039-8E24-12CA8932F52C}"/>
              </a:ext>
            </a:extLst>
          </p:cNvPr>
          <p:cNvSpPr/>
          <p:nvPr/>
        </p:nvSpPr>
        <p:spPr>
          <a:xfrm>
            <a:off x="545087" y="1906345"/>
            <a:ext cx="2446182"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16.</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直接起诉的事项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6E11AE7A-30C5-4DD4-9326-743623416FA8}"/>
              </a:ext>
            </a:extLst>
          </p:cNvPr>
          <p:cNvGraphicFramePr>
            <a:graphicFrameLocks noGrp="1"/>
          </p:cNvGraphicFramePr>
          <p:nvPr>
            <p:extLst>
              <p:ext uri="{D42A27DB-BD31-4B8C-83A1-F6EECF244321}">
                <p14:modId xmlns:p14="http://schemas.microsoft.com/office/powerpoint/2010/main" val="2554969276"/>
              </p:ext>
            </p:extLst>
          </p:nvPr>
        </p:nvGraphicFramePr>
        <p:xfrm>
          <a:off x="692150" y="2357296"/>
          <a:ext cx="10837863" cy="82296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2867626025"/>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劳动者以用人单位</a:t>
                      </a:r>
                      <a:r>
                        <a:rPr lang="zh-CN" sz="1800" b="1" u="sng" kern="100" dirty="0">
                          <a:solidFill>
                            <a:srgbClr val="002060"/>
                          </a:solidFill>
                          <a:effectLst/>
                          <a:latin typeface="黑体" panose="02010609060101010101" pitchFamily="49" charset="-122"/>
                          <a:ea typeface="黑体" panose="02010609060101010101" pitchFamily="49" charset="-122"/>
                        </a:rPr>
                        <a:t>工资欠条</a:t>
                      </a:r>
                      <a:r>
                        <a:rPr lang="zh-CN" sz="1800" b="1" kern="100" dirty="0">
                          <a:solidFill>
                            <a:srgbClr val="002060"/>
                          </a:solidFill>
                          <a:effectLst/>
                          <a:latin typeface="黑体" panose="02010609060101010101" pitchFamily="49" charset="-122"/>
                          <a:ea typeface="黑体" panose="02010609060101010101" pitchFamily="49" charset="-122"/>
                        </a:rPr>
                        <a:t>为证据直接向人民法院起诉，诉讼请求</a:t>
                      </a:r>
                      <a:r>
                        <a:rPr lang="zh-CN" sz="1800" b="1" u="sng" kern="100" dirty="0">
                          <a:solidFill>
                            <a:srgbClr val="002060"/>
                          </a:solidFill>
                          <a:effectLst/>
                          <a:latin typeface="黑体" panose="02010609060101010101" pitchFamily="49" charset="-122"/>
                          <a:ea typeface="黑体" panose="02010609060101010101" pitchFamily="49" charset="-122"/>
                        </a:rPr>
                        <a:t>不涉及劳动关系其他争议的，视为拖欠劳动报酬争议，不必进行劳动仲裁程序，</a:t>
                      </a:r>
                      <a:r>
                        <a:rPr lang="zh-CN" sz="1800" b="1" kern="100" dirty="0">
                          <a:solidFill>
                            <a:srgbClr val="002060"/>
                          </a:solidFill>
                          <a:effectLst/>
                          <a:latin typeface="黑体" panose="02010609060101010101" pitchFamily="49" charset="-122"/>
                          <a:ea typeface="黑体" panose="02010609060101010101" pitchFamily="49" charset="-122"/>
                        </a:rPr>
                        <a:t>而按照普通民事纠纷受理（按普通民事纠纷诉讼时效一般</a:t>
                      </a:r>
                      <a:r>
                        <a:rPr lang="zh-CN" sz="1800" b="1" u="sng" kern="100" dirty="0">
                          <a:solidFill>
                            <a:srgbClr val="002060"/>
                          </a:solidFill>
                          <a:effectLst/>
                          <a:latin typeface="黑体" panose="02010609060101010101" pitchFamily="49" charset="-122"/>
                          <a:ea typeface="黑体" panose="02010609060101010101" pitchFamily="49" charset="-122"/>
                        </a:rPr>
                        <a:t>为</a:t>
                      </a: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年</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43615072"/>
                  </a:ext>
                </a:extLst>
              </a:tr>
            </a:tbl>
          </a:graphicData>
        </a:graphic>
      </p:graphicFrame>
    </p:spTree>
    <p:extLst>
      <p:ext uri="{BB962C8B-B14F-4D97-AF65-F5344CB8AC3E}">
        <p14:creationId xmlns:p14="http://schemas.microsoft.com/office/powerpoint/2010/main" val="4140052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2777962E-B2D0-4CC2-81B7-AA1C49042367}"/>
              </a:ext>
            </a:extLst>
          </p:cNvPr>
          <p:cNvSpPr/>
          <p:nvPr/>
        </p:nvSpPr>
        <p:spPr>
          <a:xfrm>
            <a:off x="604057" y="545256"/>
            <a:ext cx="7334597" cy="460382"/>
          </a:xfrm>
          <a:prstGeom prst="rect">
            <a:avLst/>
          </a:prstGeom>
        </p:spPr>
        <p:txBody>
          <a:bodyPr wrap="square">
            <a:spAutoFit/>
          </a:bodyPr>
          <a:lstStyle/>
          <a:p>
            <a:pPr indent="28067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17.</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劳动者与起有字号的个体工商户产生诉讼的处理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1EA9245F-8657-4694-B991-EE8442C48B80}"/>
              </a:ext>
            </a:extLst>
          </p:cNvPr>
          <p:cNvGraphicFramePr>
            <a:graphicFrameLocks noGrp="1"/>
          </p:cNvGraphicFramePr>
          <p:nvPr>
            <p:extLst>
              <p:ext uri="{D42A27DB-BD31-4B8C-83A1-F6EECF244321}">
                <p14:modId xmlns:p14="http://schemas.microsoft.com/office/powerpoint/2010/main" val="3170627511"/>
              </p:ext>
            </p:extLst>
          </p:nvPr>
        </p:nvGraphicFramePr>
        <p:xfrm>
          <a:off x="692151" y="1055114"/>
          <a:ext cx="10837862" cy="54864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3894635847"/>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人民法院应当以营业执照上登记的字号为当事人，但应同时注明该字号业主的自然情况。</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9405786"/>
                  </a:ext>
                </a:extLst>
              </a:tr>
            </a:tbl>
          </a:graphicData>
        </a:graphic>
      </p:graphicFrame>
      <p:sp>
        <p:nvSpPr>
          <p:cNvPr id="10" name="矩形 9">
            <a:extLst>
              <a:ext uri="{FF2B5EF4-FFF2-40B4-BE49-F238E27FC236}">
                <a16:creationId xmlns:a16="http://schemas.microsoft.com/office/drawing/2014/main" id="{B81E5BF0-4C7C-4895-B3B3-42E0F9348BB2}"/>
              </a:ext>
            </a:extLst>
          </p:cNvPr>
          <p:cNvSpPr/>
          <p:nvPr/>
        </p:nvSpPr>
        <p:spPr>
          <a:xfrm>
            <a:off x="632438" y="1611554"/>
            <a:ext cx="3319820" cy="460382"/>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18.</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特殊情形下的诉讼当事人</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B80D7893-4E38-47C3-95F1-76011ED4127A}"/>
              </a:ext>
            </a:extLst>
          </p:cNvPr>
          <p:cNvGraphicFramePr>
            <a:graphicFrameLocks noGrp="1"/>
          </p:cNvGraphicFramePr>
          <p:nvPr>
            <p:extLst>
              <p:ext uri="{D42A27DB-BD31-4B8C-83A1-F6EECF244321}">
                <p14:modId xmlns:p14="http://schemas.microsoft.com/office/powerpoint/2010/main" val="4044941739"/>
              </p:ext>
            </p:extLst>
          </p:nvPr>
        </p:nvGraphicFramePr>
        <p:xfrm>
          <a:off x="692150" y="2135027"/>
          <a:ext cx="10837863" cy="32918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070599925"/>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）用人单位</a:t>
                      </a:r>
                      <a:r>
                        <a:rPr lang="zh-CN" sz="1800" b="1" u="sng" kern="100" dirty="0">
                          <a:solidFill>
                            <a:srgbClr val="002060"/>
                          </a:solidFill>
                          <a:effectLst/>
                          <a:latin typeface="黑体" panose="02010609060101010101" pitchFamily="49" charset="-122"/>
                          <a:ea typeface="黑体" panose="02010609060101010101" pitchFamily="49" charset="-122"/>
                        </a:rPr>
                        <a:t>招用尚未解除</a:t>
                      </a:r>
                      <a:r>
                        <a:rPr lang="zh-CN" sz="1800" b="1" kern="100" dirty="0">
                          <a:solidFill>
                            <a:srgbClr val="002060"/>
                          </a:solidFill>
                          <a:effectLst/>
                          <a:latin typeface="黑体" panose="02010609060101010101" pitchFamily="49" charset="-122"/>
                          <a:ea typeface="黑体" panose="02010609060101010101" pitchFamily="49" charset="-122"/>
                        </a:rPr>
                        <a:t>劳动合同的劳动者，原用人单位与劳动者发生的劳动争议</a:t>
                      </a:r>
                      <a:r>
                        <a:rPr lang="zh-CN" sz="1800" b="1" u="sng" kern="100" dirty="0">
                          <a:solidFill>
                            <a:srgbClr val="002060"/>
                          </a:solidFill>
                          <a:effectLst/>
                          <a:latin typeface="黑体" panose="02010609060101010101" pitchFamily="49" charset="-122"/>
                          <a:ea typeface="黑体" panose="02010609060101010101" pitchFamily="49" charset="-122"/>
                        </a:rPr>
                        <a:t>，可以列新的用人单位为第三人</a:t>
                      </a:r>
                      <a:r>
                        <a:rPr lang="zh-CN" sz="1800" b="1" kern="100" dirty="0">
                          <a:solidFill>
                            <a:srgbClr val="002060"/>
                          </a:solidFill>
                          <a:effectLst/>
                          <a:latin typeface="黑体" panose="02010609060101010101" pitchFamily="49" charset="-122"/>
                          <a:ea typeface="黑体" panose="02010609060101010101" pitchFamily="49" charset="-122"/>
                        </a:rPr>
                        <a:t>。原用人单位以新的用人单位侵权为由向人民法院起诉的，可以列劳动者为第三人。原用人单位以新的用人单位和劳动者共同侵权为由向人民法院起诉的，新用人单位和劳动者列为共同被告。</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）劳动者在用人单位与其他平等主体之间的</a:t>
                      </a:r>
                      <a:r>
                        <a:rPr lang="zh-CN" sz="1800" b="1" u="sng" kern="100" dirty="0">
                          <a:solidFill>
                            <a:srgbClr val="002060"/>
                          </a:solidFill>
                          <a:effectLst/>
                          <a:latin typeface="黑体" panose="02010609060101010101" pitchFamily="49" charset="-122"/>
                          <a:ea typeface="黑体" panose="02010609060101010101" pitchFamily="49" charset="-122"/>
                        </a:rPr>
                        <a:t>承包经营期间</a:t>
                      </a:r>
                      <a:r>
                        <a:rPr lang="zh-CN" sz="1800" b="1" kern="100" dirty="0">
                          <a:solidFill>
                            <a:srgbClr val="002060"/>
                          </a:solidFill>
                          <a:effectLst/>
                          <a:latin typeface="黑体" panose="02010609060101010101" pitchFamily="49" charset="-122"/>
                          <a:ea typeface="黑体" panose="02010609060101010101" pitchFamily="49" charset="-122"/>
                        </a:rPr>
                        <a:t>，与发包方和承包方双方或者一方发生争议，依法向人民法院起诉的，应当将</a:t>
                      </a:r>
                      <a:r>
                        <a:rPr lang="zh-CN" sz="1800" b="1" u="sng" kern="100" dirty="0">
                          <a:solidFill>
                            <a:srgbClr val="002060"/>
                          </a:solidFill>
                          <a:effectLst/>
                          <a:latin typeface="黑体" panose="02010609060101010101" pitchFamily="49" charset="-122"/>
                          <a:ea typeface="黑体" panose="02010609060101010101" pitchFamily="49" charset="-122"/>
                        </a:rPr>
                        <a:t>承包方和发包方作为当事人</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）劳动者与未办理营业执照、营业执照被吊销或者营业期限届满仍然继续经营的用人单位发生争议的，应当将</a:t>
                      </a:r>
                      <a:r>
                        <a:rPr lang="zh-CN" sz="1800" b="1" u="sng" kern="100" dirty="0">
                          <a:solidFill>
                            <a:srgbClr val="002060"/>
                          </a:solidFill>
                          <a:effectLst/>
                          <a:latin typeface="黑体" panose="02010609060101010101" pitchFamily="49" charset="-122"/>
                          <a:ea typeface="黑体" panose="02010609060101010101" pitchFamily="49" charset="-122"/>
                        </a:rPr>
                        <a:t>用人单位或者其出资人列为当事人。</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）未办理营业执照、营业执照被吊销或者营业期限届满仍继续经营的</a:t>
                      </a:r>
                      <a:r>
                        <a:rPr lang="zh-CN" sz="1800" b="1" u="sng" kern="100" dirty="0">
                          <a:solidFill>
                            <a:srgbClr val="002060"/>
                          </a:solidFill>
                          <a:effectLst/>
                          <a:latin typeface="黑体" panose="02010609060101010101" pitchFamily="49" charset="-122"/>
                          <a:ea typeface="黑体" panose="02010609060101010101" pitchFamily="49" charset="-122"/>
                        </a:rPr>
                        <a:t>用人单位</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以挂靠等方式借用他人营业执照经营的</a:t>
                      </a:r>
                      <a:r>
                        <a:rPr lang="zh-CN" sz="1800" b="1" kern="100" dirty="0">
                          <a:solidFill>
                            <a:srgbClr val="002060"/>
                          </a:solidFill>
                          <a:effectLst/>
                          <a:latin typeface="黑体" panose="02010609060101010101" pitchFamily="49" charset="-122"/>
                          <a:ea typeface="黑体" panose="02010609060101010101" pitchFamily="49" charset="-122"/>
                        </a:rPr>
                        <a:t>，应当将</a:t>
                      </a:r>
                      <a:r>
                        <a:rPr lang="zh-CN" sz="1800" b="1" u="sng" kern="100" dirty="0">
                          <a:solidFill>
                            <a:srgbClr val="002060"/>
                          </a:solidFill>
                          <a:effectLst/>
                          <a:latin typeface="黑体" panose="02010609060101010101" pitchFamily="49" charset="-122"/>
                          <a:ea typeface="黑体" panose="02010609060101010101" pitchFamily="49" charset="-122"/>
                        </a:rPr>
                        <a:t>用人单位和营业执照出借方</a:t>
                      </a:r>
                      <a:r>
                        <a:rPr lang="zh-CN" sz="1800" b="1" kern="100" dirty="0">
                          <a:solidFill>
                            <a:srgbClr val="002060"/>
                          </a:solidFill>
                          <a:effectLst/>
                          <a:latin typeface="黑体" panose="02010609060101010101" pitchFamily="49" charset="-122"/>
                          <a:ea typeface="黑体" panose="02010609060101010101" pitchFamily="49" charset="-122"/>
                        </a:rPr>
                        <a:t>列为当事人。</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当事人不服劳动人事争议仲裁委员会作出裁决，依法向人民法院提起诉讼，人民法院审查认为仲裁裁决遗漏了必须共同参加仲裁的当事人的，应当依法追加遗漏的人为诉讼当事人。被追加的当事人应当承担责任的，人民法院应当一并处理</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53825053"/>
                  </a:ext>
                </a:extLst>
              </a:tr>
            </a:tbl>
          </a:graphicData>
        </a:graphic>
      </p:graphicFrame>
    </p:spTree>
    <p:extLst>
      <p:ext uri="{BB962C8B-B14F-4D97-AF65-F5344CB8AC3E}">
        <p14:creationId xmlns:p14="http://schemas.microsoft.com/office/powerpoint/2010/main" val="150063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50B4425E-8C66-4FB3-95B4-66A5E79C8144}"/>
              </a:ext>
            </a:extLst>
          </p:cNvPr>
          <p:cNvSpPr/>
          <p:nvPr/>
        </p:nvSpPr>
        <p:spPr>
          <a:xfrm>
            <a:off x="479290" y="573806"/>
            <a:ext cx="3053721" cy="403957"/>
          </a:xfrm>
          <a:prstGeom prst="rect">
            <a:avLst/>
          </a:prstGeom>
        </p:spPr>
        <p:txBody>
          <a:bodyPr wrap="none">
            <a:spAutoFit/>
          </a:bodyPr>
          <a:lstStyle/>
          <a:p>
            <a:pPr indent="280670" algn="just">
              <a:lnSpc>
                <a:spcPct val="150000"/>
              </a:lnSpc>
              <a:spcAft>
                <a:spcPts val="0"/>
              </a:spcAft>
            </a:pPr>
            <a:r>
              <a:rPr lang="zh-CN" altLang="en-US" sz="16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第一节</a:t>
            </a:r>
            <a:r>
              <a:rPr lang="en-US" altLang="zh-CN" sz="16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16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劳动合同履行与变更</a:t>
            </a:r>
            <a:endParaRPr lang="zh-CN" altLang="zh-CN" sz="16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4EA26671-AFCB-455A-A564-FD89B6EE34F3}"/>
              </a:ext>
            </a:extLst>
          </p:cNvPr>
          <p:cNvGraphicFramePr>
            <a:graphicFrameLocks noGrp="1"/>
          </p:cNvGraphicFramePr>
          <p:nvPr>
            <p:extLst>
              <p:ext uri="{D42A27DB-BD31-4B8C-83A1-F6EECF244321}">
                <p14:modId xmlns:p14="http://schemas.microsoft.com/office/powerpoint/2010/main" val="178568611"/>
              </p:ext>
            </p:extLst>
          </p:nvPr>
        </p:nvGraphicFramePr>
        <p:xfrm>
          <a:off x="692150" y="1450719"/>
          <a:ext cx="10837863" cy="3291840"/>
        </p:xfrm>
        <a:graphic>
          <a:graphicData uri="http://schemas.openxmlformats.org/drawingml/2006/table">
            <a:tbl>
              <a:tblPr>
                <a:tableStyleId>{5C22544A-7EE6-4342-B048-85BDC9FD1C3A}</a:tableStyleId>
              </a:tblPr>
              <a:tblGrid>
                <a:gridCol w="772946">
                  <a:extLst>
                    <a:ext uri="{9D8B030D-6E8A-4147-A177-3AD203B41FA5}">
                      <a16:colId xmlns:a16="http://schemas.microsoft.com/office/drawing/2014/main" val="1896096083"/>
                    </a:ext>
                  </a:extLst>
                </a:gridCol>
                <a:gridCol w="5079873">
                  <a:extLst>
                    <a:ext uri="{9D8B030D-6E8A-4147-A177-3AD203B41FA5}">
                      <a16:colId xmlns:a16="http://schemas.microsoft.com/office/drawing/2014/main" val="3185250869"/>
                    </a:ext>
                  </a:extLst>
                </a:gridCol>
                <a:gridCol w="4985044">
                  <a:extLst>
                    <a:ext uri="{9D8B030D-6E8A-4147-A177-3AD203B41FA5}">
                      <a16:colId xmlns:a16="http://schemas.microsoft.com/office/drawing/2014/main" val="998815514"/>
                    </a:ext>
                  </a:extLst>
                </a:gridCol>
              </a:tblGrid>
              <a:tr h="46101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概念</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algn="l">
                        <a:spcAft>
                          <a:spcPts val="0"/>
                        </a:spcAft>
                      </a:pPr>
                      <a:r>
                        <a:rPr lang="zh-CN" sz="1800" b="1" kern="0">
                          <a:solidFill>
                            <a:srgbClr val="002060"/>
                          </a:solidFill>
                          <a:effectLst/>
                          <a:latin typeface="黑体" panose="02010609060101010101" pitchFamily="49" charset="-122"/>
                          <a:ea typeface="黑体" panose="02010609060101010101" pitchFamily="49" charset="-122"/>
                        </a:rPr>
                        <a:t>劳动合同履行是指劳动合同的</a:t>
                      </a:r>
                      <a:r>
                        <a:rPr lang="zh-CN" sz="1800" b="1" u="sng" kern="0">
                          <a:solidFill>
                            <a:srgbClr val="002060"/>
                          </a:solidFill>
                          <a:effectLst/>
                          <a:latin typeface="黑体" panose="02010609060101010101" pitchFamily="49" charset="-122"/>
                          <a:ea typeface="黑体" panose="02010609060101010101" pitchFamily="49" charset="-122"/>
                        </a:rPr>
                        <a:t>双方当事人</a:t>
                      </a:r>
                      <a:r>
                        <a:rPr lang="zh-CN" sz="1800" b="1" kern="0">
                          <a:solidFill>
                            <a:srgbClr val="002060"/>
                          </a:solidFill>
                          <a:effectLst/>
                          <a:latin typeface="黑体" panose="02010609060101010101" pitchFamily="49" charset="-122"/>
                          <a:ea typeface="黑体" panose="02010609060101010101" pitchFamily="49" charset="-122"/>
                        </a:rPr>
                        <a:t>按照生效后的劳动合同约定</a:t>
                      </a:r>
                      <a:r>
                        <a:rPr lang="zh-CN" sz="1800" b="1" u="sng" kern="0">
                          <a:solidFill>
                            <a:srgbClr val="002060"/>
                          </a:solidFill>
                          <a:effectLst/>
                          <a:latin typeface="黑体" panose="02010609060101010101" pitchFamily="49" charset="-122"/>
                          <a:ea typeface="黑体" panose="02010609060101010101" pitchFamily="49" charset="-122"/>
                        </a:rPr>
                        <a:t>履行各自的义务、 享受各自权利</a:t>
                      </a:r>
                      <a:r>
                        <a:rPr lang="zh-CN" sz="1800" b="1" kern="0">
                          <a:solidFill>
                            <a:srgbClr val="002060"/>
                          </a:solidFill>
                          <a:effectLst/>
                          <a:latin typeface="黑体" panose="02010609060101010101" pitchFamily="49" charset="-122"/>
                          <a:ea typeface="黑体" panose="02010609060101010101" pitchFamily="49" charset="-122"/>
                        </a:rPr>
                        <a:t>的行为。</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3787141505"/>
                  </a:ext>
                </a:extLst>
              </a:tr>
              <a:tr h="0">
                <a:tc rowSpan="2">
                  <a:txBody>
                    <a:bodyPr/>
                    <a:lstStyle/>
                    <a:p>
                      <a:pPr algn="l">
                        <a:spcAft>
                          <a:spcPts val="0"/>
                        </a:spcAft>
                      </a:pPr>
                      <a:r>
                        <a:rPr lang="zh-CN" sz="1800" b="1" kern="0">
                          <a:solidFill>
                            <a:srgbClr val="002060"/>
                          </a:solidFill>
                          <a:effectLst/>
                          <a:latin typeface="黑体" panose="02010609060101010101" pitchFamily="49" charset="-122"/>
                          <a:ea typeface="黑体" panose="02010609060101010101" pitchFamily="49" charset="-122"/>
                        </a:rPr>
                        <a:t>原则</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algn="l">
                        <a:spcAft>
                          <a:spcPts val="0"/>
                        </a:spcAft>
                      </a:pPr>
                      <a:r>
                        <a:rPr lang="zh-CN" sz="1800" b="1" u="sng" kern="0">
                          <a:solidFill>
                            <a:srgbClr val="002060"/>
                          </a:solidFill>
                          <a:effectLst/>
                          <a:latin typeface="黑体" panose="02010609060101010101" pitchFamily="49" charset="-122"/>
                          <a:ea typeface="黑体" panose="02010609060101010101" pitchFamily="49" charset="-122"/>
                        </a:rPr>
                        <a:t>①全面履行原则</a:t>
                      </a:r>
                      <a:r>
                        <a:rPr lang="zh-CN" sz="1800" b="1" kern="0">
                          <a:solidFill>
                            <a:srgbClr val="002060"/>
                          </a:solidFill>
                          <a:effectLst/>
                          <a:latin typeface="黑体" panose="02010609060101010101" pitchFamily="49" charset="-122"/>
                          <a:ea typeface="黑体" panose="02010609060101010101" pitchFamily="49" charset="-122"/>
                        </a:rPr>
                        <a:t>。指的是劳动合同双方当事人在任何时候，均应当履行劳动合同约定的全部义务。</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2386436050"/>
                  </a:ext>
                </a:extLst>
              </a:tr>
              <a:tr h="0">
                <a:tc vMerge="1">
                  <a:txBody>
                    <a:bodyPr/>
                    <a:lstStyle/>
                    <a:p>
                      <a:endParaRPr lang="zh-CN" altLang="en-US"/>
                    </a:p>
                  </a:txBody>
                  <a:tcPr/>
                </a:tc>
                <a:tc gridSpan="2">
                  <a:txBody>
                    <a:bodyPr/>
                    <a:lstStyle/>
                    <a:p>
                      <a:pPr algn="l">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②合法原则</a:t>
                      </a:r>
                      <a:r>
                        <a:rPr lang="zh-CN" sz="1800" b="1" kern="0" dirty="0">
                          <a:solidFill>
                            <a:srgbClr val="002060"/>
                          </a:solidFill>
                          <a:effectLst/>
                          <a:latin typeface="黑体" panose="02010609060101010101" pitchFamily="49" charset="-122"/>
                          <a:ea typeface="黑体" panose="02010609060101010101" pitchFamily="49" charset="-122"/>
                        </a:rPr>
                        <a:t>。指的是劳动合同双方当事人在履行劳动合同过程中，必须遵守法律法规，不得有违法行为。</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2733864976"/>
                  </a:ext>
                </a:extLst>
              </a:tr>
              <a:tr h="0">
                <a:tc rowSpan="2">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差异</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rowSpan="2">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劳动合同履行地与用人单位注册地不一致的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a:solidFill>
                            <a:srgbClr val="002060"/>
                          </a:solidFill>
                          <a:effectLst/>
                          <a:latin typeface="黑体" panose="02010609060101010101" pitchFamily="49" charset="-122"/>
                          <a:ea typeface="黑体" panose="02010609060101010101" pitchFamily="49" charset="-122"/>
                        </a:rPr>
                        <a:t>●有关劳动者的最低工资标准、劳动保护、劳动条件、职业危害防护和本地区上年度职工月平均工资标准等事项，执行劳动合同</a:t>
                      </a:r>
                      <a:r>
                        <a:rPr lang="zh-CN" sz="1800" b="1" u="sng" kern="0">
                          <a:solidFill>
                            <a:srgbClr val="002060"/>
                          </a:solidFill>
                          <a:effectLst/>
                          <a:latin typeface="黑体" panose="02010609060101010101" pitchFamily="49" charset="-122"/>
                          <a:ea typeface="黑体" panose="02010609060101010101" pitchFamily="49" charset="-122"/>
                        </a:rPr>
                        <a:t>履行地</a:t>
                      </a:r>
                      <a:r>
                        <a:rPr lang="zh-CN" sz="1800" b="1" kern="0">
                          <a:solidFill>
                            <a:srgbClr val="002060"/>
                          </a:solidFill>
                          <a:effectLst/>
                          <a:latin typeface="黑体" panose="02010609060101010101" pitchFamily="49" charset="-122"/>
                          <a:ea typeface="黑体" panose="02010609060101010101" pitchFamily="49" charset="-122"/>
                        </a:rPr>
                        <a:t>的有关规定</a:t>
                      </a:r>
                      <a:r>
                        <a:rPr lang="en-US"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06978112"/>
                  </a:ext>
                </a:extLst>
              </a:tr>
              <a:tr h="0">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用人单位注册地的有关标准高于劳动合同履行地的有关标准</a:t>
                      </a:r>
                      <a:r>
                        <a:rPr lang="zh-CN" sz="1800" b="1" kern="0" dirty="0">
                          <a:solidFill>
                            <a:srgbClr val="002060"/>
                          </a:solidFill>
                          <a:effectLst/>
                          <a:latin typeface="黑体" panose="02010609060101010101" pitchFamily="49" charset="-122"/>
                          <a:ea typeface="黑体" panose="02010609060101010101" pitchFamily="49" charset="-122"/>
                        </a:rPr>
                        <a:t>，且用人单位与劳动者</a:t>
                      </a:r>
                      <a:r>
                        <a:rPr lang="zh-CN" sz="1800" b="1" u="sng" kern="0" dirty="0">
                          <a:solidFill>
                            <a:srgbClr val="002060"/>
                          </a:solidFill>
                          <a:effectLst/>
                          <a:latin typeface="黑体" panose="02010609060101010101" pitchFamily="49" charset="-122"/>
                          <a:ea typeface="黑体" panose="02010609060101010101" pitchFamily="49" charset="-122"/>
                        </a:rPr>
                        <a:t>约定按照用人单位注册地的有关规定执行的</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从其约定</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35674171"/>
                  </a:ext>
                </a:extLst>
              </a:tr>
            </a:tbl>
          </a:graphicData>
        </a:graphic>
      </p:graphicFrame>
      <p:sp>
        <p:nvSpPr>
          <p:cNvPr id="14" name="矩形 13">
            <a:extLst>
              <a:ext uri="{FF2B5EF4-FFF2-40B4-BE49-F238E27FC236}">
                <a16:creationId xmlns:a16="http://schemas.microsoft.com/office/drawing/2014/main" id="{B33466B6-918C-460F-9CC2-AE36E9680D8E}"/>
              </a:ext>
            </a:extLst>
          </p:cNvPr>
          <p:cNvSpPr/>
          <p:nvPr/>
        </p:nvSpPr>
        <p:spPr>
          <a:xfrm>
            <a:off x="637186" y="925997"/>
            <a:ext cx="2737929" cy="460382"/>
          </a:xfrm>
          <a:prstGeom prst="rect">
            <a:avLst/>
          </a:prstGeom>
        </p:spPr>
        <p:txBody>
          <a:bodyPr wrap="none">
            <a:spAutoFit/>
          </a:bodyPr>
          <a:lstStyle/>
          <a:p>
            <a:pPr indent="280670" algn="just">
              <a:lnSpc>
                <a:spcPct val="150000"/>
              </a:lnSpc>
              <a:spcAft>
                <a:spcPts val="0"/>
              </a:spcAft>
            </a:pPr>
            <a:r>
              <a:rPr lang="en-US" altLang="zh-CN" b="1" u="sng" kern="100" dirty="0">
                <a:solidFill>
                  <a:srgbClr val="800000"/>
                </a:solidFill>
                <a:latin typeface="Calibri" panose="020F0502020204030204" pitchFamily="34" charset="0"/>
                <a:ea typeface="宋体" panose="02010600030101010101" pitchFamily="2" charset="-122"/>
                <a:cs typeface="宋体" panose="02010600030101010101" pitchFamily="2" charset="-122"/>
              </a:rPr>
              <a:t>1.</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劳动合同履行的原则</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00891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815BFED-A8B4-47D7-9665-3A3838B9D203}"/>
              </a:ext>
            </a:extLst>
          </p:cNvPr>
          <p:cNvSpPr/>
          <p:nvPr/>
        </p:nvSpPr>
        <p:spPr>
          <a:xfrm>
            <a:off x="717716" y="477541"/>
            <a:ext cx="2446182"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19.</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应予以受理情形</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15C0E2F9-10F4-47E5-B760-0E38C32F0754}"/>
              </a:ext>
            </a:extLst>
          </p:cNvPr>
          <p:cNvGraphicFramePr>
            <a:graphicFrameLocks noGrp="1"/>
          </p:cNvGraphicFramePr>
          <p:nvPr>
            <p:extLst>
              <p:ext uri="{D42A27DB-BD31-4B8C-83A1-F6EECF244321}">
                <p14:modId xmlns:p14="http://schemas.microsoft.com/office/powerpoint/2010/main" val="945772635"/>
              </p:ext>
            </p:extLst>
          </p:nvPr>
        </p:nvGraphicFramePr>
        <p:xfrm>
          <a:off x="692149" y="929612"/>
          <a:ext cx="10837863" cy="32918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295371148"/>
                    </a:ext>
                  </a:extLst>
                </a:gridCol>
              </a:tblGrid>
              <a:tr h="1763712">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）劳动者以用人单位</a:t>
                      </a:r>
                      <a:r>
                        <a:rPr lang="zh-CN" sz="1800" b="1" u="sng" kern="100" dirty="0">
                          <a:solidFill>
                            <a:srgbClr val="002060"/>
                          </a:solidFill>
                          <a:effectLst/>
                          <a:latin typeface="黑体" panose="02010609060101010101" pitchFamily="49" charset="-122"/>
                          <a:ea typeface="黑体" panose="02010609060101010101" pitchFamily="49" charset="-122"/>
                        </a:rPr>
                        <a:t>未为其办理社会保险手续，且社会保险经办机构不能补办导致其无</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法享受社会保险待遇为由，</a:t>
                      </a:r>
                      <a:r>
                        <a:rPr lang="zh-CN" sz="1800" b="1" kern="100" dirty="0">
                          <a:solidFill>
                            <a:srgbClr val="002060"/>
                          </a:solidFill>
                          <a:effectLst/>
                          <a:latin typeface="黑体" panose="02010609060101010101" pitchFamily="49" charset="-122"/>
                          <a:ea typeface="黑体" panose="02010609060101010101" pitchFamily="49" charset="-122"/>
                        </a:rPr>
                        <a:t>要求用人单位赔偿损失而发生争议的，人民法院应予受理。</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因企业自主进行改制</a:t>
                      </a:r>
                      <a:r>
                        <a:rPr lang="zh-CN" sz="1800" b="1" kern="100" dirty="0">
                          <a:solidFill>
                            <a:srgbClr val="002060"/>
                          </a:solidFill>
                          <a:effectLst/>
                          <a:latin typeface="黑体" panose="02010609060101010101" pitchFamily="49" charset="-122"/>
                          <a:ea typeface="黑体" panose="02010609060101010101" pitchFamily="49" charset="-122"/>
                        </a:rPr>
                        <a:t>引发的争议，人民法院应予受理。</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）劳动者依据劳动合同法第</a:t>
                      </a:r>
                      <a:r>
                        <a:rPr lang="en-US" sz="1800" b="1" kern="100" dirty="0">
                          <a:solidFill>
                            <a:srgbClr val="002060"/>
                          </a:solidFill>
                          <a:effectLst/>
                          <a:latin typeface="黑体" panose="02010609060101010101" pitchFamily="49" charset="-122"/>
                          <a:ea typeface="黑体" panose="02010609060101010101" pitchFamily="49" charset="-122"/>
                        </a:rPr>
                        <a:t>85</a:t>
                      </a:r>
                      <a:r>
                        <a:rPr lang="zh-CN" sz="1800" b="1" kern="100" dirty="0">
                          <a:solidFill>
                            <a:srgbClr val="002060"/>
                          </a:solidFill>
                          <a:effectLst/>
                          <a:latin typeface="黑体" panose="02010609060101010101" pitchFamily="49" charset="-122"/>
                          <a:ea typeface="黑体" panose="02010609060101010101" pitchFamily="49" charset="-122"/>
                        </a:rPr>
                        <a:t>条规定，向人民法院提起诉讼，要求用人单位</a:t>
                      </a:r>
                      <a:r>
                        <a:rPr lang="zh-CN" sz="1800" b="1" u="sng" kern="100" dirty="0">
                          <a:solidFill>
                            <a:srgbClr val="002060"/>
                          </a:solidFill>
                          <a:effectLst/>
                          <a:latin typeface="黑体" panose="02010609060101010101" pitchFamily="49" charset="-122"/>
                          <a:ea typeface="黑体" panose="02010609060101010101" pitchFamily="49" charset="-122"/>
                        </a:rPr>
                        <a:t>支付加付赔</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偿金的，</a:t>
                      </a:r>
                      <a:r>
                        <a:rPr lang="zh-CN" sz="1800" b="1" kern="100" dirty="0">
                          <a:solidFill>
                            <a:srgbClr val="002060"/>
                          </a:solidFill>
                          <a:effectLst/>
                          <a:latin typeface="黑体" panose="02010609060101010101" pitchFamily="49" charset="-122"/>
                          <a:ea typeface="黑体" panose="02010609060101010101" pitchFamily="49" charset="-122"/>
                        </a:rPr>
                        <a:t>人民法院应予受理。</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劳动争议仲裁委员会以</a:t>
                      </a:r>
                      <a:r>
                        <a:rPr lang="zh-CN" sz="1800" b="1" u="sng" kern="100" dirty="0">
                          <a:solidFill>
                            <a:srgbClr val="002060"/>
                          </a:solidFill>
                          <a:effectLst/>
                          <a:latin typeface="黑体" panose="02010609060101010101" pitchFamily="49" charset="-122"/>
                          <a:ea typeface="黑体" panose="02010609060101010101" pitchFamily="49" charset="-122"/>
                        </a:rPr>
                        <a:t>无管辖权为由</a:t>
                      </a:r>
                      <a:r>
                        <a:rPr lang="zh-CN" sz="1800" b="1" kern="100" dirty="0">
                          <a:solidFill>
                            <a:srgbClr val="002060"/>
                          </a:solidFill>
                          <a:effectLst/>
                          <a:latin typeface="黑体" panose="02010609060101010101" pitchFamily="49" charset="-122"/>
                          <a:ea typeface="黑体" panose="02010609060101010101" pitchFamily="49" charset="-122"/>
                        </a:rPr>
                        <a:t>对劳动争议案件不予受理，当事人提起诉讼的，人</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民法院按照以下情况</a:t>
                      </a:r>
                      <a:r>
                        <a:rPr lang="zh-CN" sz="1800" b="1" u="sng" kern="100" dirty="0">
                          <a:solidFill>
                            <a:srgbClr val="002060"/>
                          </a:solidFill>
                          <a:effectLst/>
                          <a:latin typeface="黑体" panose="02010609060101010101" pitchFamily="49" charset="-122"/>
                          <a:ea typeface="黑体" panose="02010609060101010101" pitchFamily="49" charset="-122"/>
                        </a:rPr>
                        <a:t>分别处理</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①经审查认为该劳动人事争议仲裁委员会对案件</a:t>
                      </a:r>
                      <a:r>
                        <a:rPr lang="zh-CN" sz="1800" b="1" u="sng" kern="100" dirty="0">
                          <a:solidFill>
                            <a:srgbClr val="002060"/>
                          </a:solidFill>
                          <a:effectLst/>
                          <a:latin typeface="黑体" panose="02010609060101010101" pitchFamily="49" charset="-122"/>
                          <a:ea typeface="黑体" panose="02010609060101010101" pitchFamily="49" charset="-122"/>
                        </a:rPr>
                        <a:t>确无管辖权的</a:t>
                      </a:r>
                      <a:r>
                        <a:rPr lang="zh-CN" sz="1800" b="1" kern="100" dirty="0">
                          <a:solidFill>
                            <a:srgbClr val="002060"/>
                          </a:solidFill>
                          <a:effectLst/>
                          <a:latin typeface="黑体" panose="02010609060101010101" pitchFamily="49" charset="-122"/>
                          <a:ea typeface="黑体" panose="02010609060101010101" pitchFamily="49" charset="-122"/>
                        </a:rPr>
                        <a:t>，应当</a:t>
                      </a:r>
                      <a:r>
                        <a:rPr lang="zh-CN" sz="1800" b="1" u="sng" kern="100" dirty="0">
                          <a:solidFill>
                            <a:srgbClr val="002060"/>
                          </a:solidFill>
                          <a:effectLst/>
                          <a:latin typeface="黑体" panose="02010609060101010101" pitchFamily="49" charset="-122"/>
                          <a:ea typeface="黑体" panose="02010609060101010101" pitchFamily="49" charset="-122"/>
                        </a:rPr>
                        <a:t>告知当事人向有管辖权的劳动争议仲裁委员会申请仲裁</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②经审查认为该劳动争议仲裁委员会</a:t>
                      </a:r>
                      <a:r>
                        <a:rPr lang="zh-CN" sz="1800" b="1" u="sng" kern="100" dirty="0">
                          <a:solidFill>
                            <a:srgbClr val="002060"/>
                          </a:solidFill>
                          <a:effectLst/>
                          <a:latin typeface="黑体" panose="02010609060101010101" pitchFamily="49" charset="-122"/>
                          <a:ea typeface="黑体" panose="02010609060101010101" pitchFamily="49" charset="-122"/>
                        </a:rPr>
                        <a:t>有管辖权的</a:t>
                      </a:r>
                      <a:r>
                        <a:rPr lang="zh-CN" sz="1800" b="1" kern="100" dirty="0">
                          <a:solidFill>
                            <a:srgbClr val="002060"/>
                          </a:solidFill>
                          <a:effectLst/>
                          <a:latin typeface="黑体" panose="02010609060101010101" pitchFamily="49" charset="-122"/>
                          <a:ea typeface="黑体" panose="02010609060101010101" pitchFamily="49" charset="-122"/>
                        </a:rPr>
                        <a:t>，应当告知当事人申请仲裁，并将审查意见书面通知该劳动人事争议委员仲裁委员会，</a:t>
                      </a:r>
                      <a:r>
                        <a:rPr lang="zh-CN" sz="1800" b="1" u="sng" kern="100" dirty="0">
                          <a:solidFill>
                            <a:srgbClr val="002060"/>
                          </a:solidFill>
                          <a:effectLst/>
                          <a:latin typeface="黑体" panose="02010609060101010101" pitchFamily="49" charset="-122"/>
                          <a:ea typeface="黑体" panose="02010609060101010101" pitchFamily="49" charset="-122"/>
                        </a:rPr>
                        <a:t>劳动争议仲裁委员会仍不受理</a:t>
                      </a:r>
                      <a:r>
                        <a:rPr lang="zh-CN" sz="1800" b="1" kern="100" dirty="0">
                          <a:solidFill>
                            <a:srgbClr val="002060"/>
                          </a:solidFill>
                          <a:effectLst/>
                          <a:latin typeface="黑体" panose="02010609060101010101" pitchFamily="49" charset="-122"/>
                          <a:ea typeface="黑体" panose="02010609060101010101" pitchFamily="49" charset="-122"/>
                        </a:rPr>
                        <a:t>，当事人就该劳动争议事项</a:t>
                      </a:r>
                      <a:r>
                        <a:rPr lang="zh-CN" sz="1800" b="1" u="sng" kern="100" dirty="0">
                          <a:solidFill>
                            <a:srgbClr val="002060"/>
                          </a:solidFill>
                          <a:effectLst/>
                          <a:latin typeface="黑体" panose="02010609060101010101" pitchFamily="49" charset="-122"/>
                          <a:ea typeface="黑体" panose="02010609060101010101" pitchFamily="49" charset="-122"/>
                        </a:rPr>
                        <a:t>提起诉讼的，</a:t>
                      </a:r>
                      <a:r>
                        <a:rPr lang="zh-CN" sz="1800" b="1" kern="100" dirty="0">
                          <a:solidFill>
                            <a:srgbClr val="002060"/>
                          </a:solidFill>
                          <a:effectLst/>
                          <a:latin typeface="黑体" panose="02010609060101010101" pitchFamily="49" charset="-122"/>
                          <a:ea typeface="黑体" panose="02010609060101010101" pitchFamily="49" charset="-122"/>
                        </a:rPr>
                        <a:t>应予受理。</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34962739"/>
                  </a:ext>
                </a:extLst>
              </a:tr>
            </a:tbl>
          </a:graphicData>
        </a:graphic>
      </p:graphicFrame>
    </p:spTree>
    <p:extLst>
      <p:ext uri="{BB962C8B-B14F-4D97-AF65-F5344CB8AC3E}">
        <p14:creationId xmlns:p14="http://schemas.microsoft.com/office/powerpoint/2010/main" val="2981477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4A3ECE13-7AEB-4621-8922-DE9B3F5D070F}"/>
              </a:ext>
            </a:extLst>
          </p:cNvPr>
          <p:cNvSpPr/>
          <p:nvPr/>
        </p:nvSpPr>
        <p:spPr>
          <a:xfrm>
            <a:off x="663310" y="500254"/>
            <a:ext cx="1748877"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20.</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审理依据</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3410248E-DE86-4017-A7BF-0C13A1E656EA}"/>
              </a:ext>
            </a:extLst>
          </p:cNvPr>
          <p:cNvGraphicFramePr>
            <a:graphicFrameLocks noGrp="1"/>
          </p:cNvGraphicFramePr>
          <p:nvPr>
            <p:extLst>
              <p:ext uri="{D42A27DB-BD31-4B8C-83A1-F6EECF244321}">
                <p14:modId xmlns:p14="http://schemas.microsoft.com/office/powerpoint/2010/main" val="3528563491"/>
              </p:ext>
            </p:extLst>
          </p:nvPr>
        </p:nvGraphicFramePr>
        <p:xfrm>
          <a:off x="692150" y="1016333"/>
          <a:ext cx="10837863" cy="48768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25745608"/>
                    </a:ext>
                  </a:extLst>
                </a:gridCol>
              </a:tblGrid>
              <a:tr h="0">
                <a:tc>
                  <a:txBody>
                    <a:bodyPr/>
                    <a:lstStyle/>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1</a:t>
                      </a:r>
                      <a:r>
                        <a:rPr lang="zh-CN" sz="1600" b="1" dirty="0">
                          <a:solidFill>
                            <a:srgbClr val="002060"/>
                          </a:solidFill>
                          <a:effectLst/>
                          <a:latin typeface="黑体" panose="02010609060101010101" pitchFamily="49" charset="-122"/>
                          <a:ea typeface="黑体" panose="02010609060101010101" pitchFamily="49" charset="-122"/>
                        </a:rPr>
                        <a:t>） 用人单位与其招用的已经依法</a:t>
                      </a:r>
                      <a:r>
                        <a:rPr lang="zh-CN" sz="1600" b="1" u="sng" dirty="0">
                          <a:solidFill>
                            <a:srgbClr val="002060"/>
                          </a:solidFill>
                          <a:effectLst/>
                          <a:latin typeface="黑体" panose="02010609060101010101" pitchFamily="49" charset="-122"/>
                          <a:ea typeface="黑体" panose="02010609060101010101" pitchFamily="49" charset="-122"/>
                        </a:rPr>
                        <a:t>享受</a:t>
                      </a:r>
                      <a:r>
                        <a:rPr lang="en-US" sz="1600" b="1" u="sng" dirty="0" err="1">
                          <a:solidFill>
                            <a:srgbClr val="002060"/>
                          </a:solidFill>
                          <a:effectLst/>
                          <a:latin typeface="黑体" panose="02010609060101010101" pitchFamily="49" charset="-122"/>
                          <a:ea typeface="黑体" panose="02010609060101010101" pitchFamily="49" charset="-122"/>
                          <a:hlinkClick r:id="rId4">
                            <a:extLst>
                              <a:ext uri="{A12FA001-AC4F-418D-AE19-62706E023703}">
                                <ahyp:hlinkClr xmlns:ahyp="http://schemas.microsoft.com/office/drawing/2018/hyperlinkcolor" val="tx"/>
                              </a:ext>
                            </a:extLst>
                          </a:hlinkClick>
                        </a:rPr>
                        <a:t>养老</a:t>
                      </a:r>
                      <a:r>
                        <a:rPr lang="zh-CN" sz="1600" b="1" u="sng" dirty="0">
                          <a:solidFill>
                            <a:srgbClr val="002060"/>
                          </a:solidFill>
                          <a:effectLst/>
                          <a:latin typeface="黑体" panose="02010609060101010101" pitchFamily="49" charset="-122"/>
                          <a:ea typeface="黑体" panose="02010609060101010101" pitchFamily="49" charset="-122"/>
                        </a:rPr>
                        <a:t>保险待遇或领取退休金的人员发生用工争议</a:t>
                      </a:r>
                      <a:r>
                        <a:rPr lang="zh-CN" sz="1600" b="1" dirty="0">
                          <a:solidFill>
                            <a:srgbClr val="002060"/>
                          </a:solidFill>
                          <a:effectLst/>
                          <a:latin typeface="黑体" panose="02010609060101010101" pitchFamily="49" charset="-122"/>
                          <a:ea typeface="黑体" panose="02010609060101010101" pitchFamily="49" charset="-122"/>
                        </a:rPr>
                        <a:t>，向人民法院提起诉讼的，人民法院应当</a:t>
                      </a:r>
                      <a:r>
                        <a:rPr lang="zh-CN" sz="1600" b="1" u="sng" dirty="0">
                          <a:solidFill>
                            <a:srgbClr val="002060"/>
                          </a:solidFill>
                          <a:effectLst/>
                          <a:latin typeface="黑体" panose="02010609060101010101" pitchFamily="49" charset="-122"/>
                          <a:ea typeface="黑体" panose="02010609060101010101" pitchFamily="49" charset="-122"/>
                        </a:rPr>
                        <a:t>按劳务关系处理。</a:t>
                      </a:r>
                      <a:r>
                        <a:rPr lang="zh-CN" sz="1600" b="1" dirty="0">
                          <a:solidFill>
                            <a:srgbClr val="002060"/>
                          </a:solidFill>
                          <a:effectLst/>
                          <a:latin typeface="黑体" panose="02010609060101010101" pitchFamily="49" charset="-122"/>
                          <a:ea typeface="黑体" panose="02010609060101010101" pitchFamily="49" charset="-122"/>
                        </a:rPr>
                        <a:t>　　</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2</a:t>
                      </a:r>
                      <a:r>
                        <a:rPr lang="zh-CN" sz="1600" b="1" dirty="0">
                          <a:solidFill>
                            <a:srgbClr val="002060"/>
                          </a:solidFill>
                          <a:effectLst/>
                          <a:latin typeface="黑体" panose="02010609060101010101" pitchFamily="49" charset="-122"/>
                          <a:ea typeface="黑体" panose="02010609060101010101" pitchFamily="49" charset="-122"/>
                        </a:rPr>
                        <a:t>） </a:t>
                      </a:r>
                      <a:r>
                        <a:rPr lang="zh-CN" sz="1600" b="1" u="sng" dirty="0">
                          <a:solidFill>
                            <a:srgbClr val="002060"/>
                          </a:solidFill>
                          <a:effectLst/>
                          <a:latin typeface="黑体" panose="02010609060101010101" pitchFamily="49" charset="-122"/>
                          <a:ea typeface="黑体" panose="02010609060101010101" pitchFamily="49" charset="-122"/>
                        </a:rPr>
                        <a:t>企业停薪留职人员、未达到法定退休年龄的内退人员、下岗待岗人员以及企业经营性停产放长假人员</a:t>
                      </a:r>
                      <a:r>
                        <a:rPr lang="zh-CN" sz="1600" b="1" dirty="0">
                          <a:solidFill>
                            <a:srgbClr val="002060"/>
                          </a:solidFill>
                          <a:effectLst/>
                          <a:latin typeface="黑体" panose="02010609060101010101" pitchFamily="49" charset="-122"/>
                          <a:ea typeface="黑体" panose="02010609060101010101" pitchFamily="49" charset="-122"/>
                        </a:rPr>
                        <a:t>，因与新的用人单位发生用工争议，依法向人民法院提起诉讼的，人民法院应当按</a:t>
                      </a:r>
                      <a:r>
                        <a:rPr lang="zh-CN" sz="1600" b="1" u="sng" dirty="0">
                          <a:solidFill>
                            <a:srgbClr val="002060"/>
                          </a:solidFill>
                          <a:effectLst/>
                          <a:latin typeface="黑体" panose="02010609060101010101" pitchFamily="49" charset="-122"/>
                          <a:ea typeface="黑体" panose="02010609060101010101" pitchFamily="49" charset="-122"/>
                        </a:rPr>
                        <a:t>劳动</a:t>
                      </a:r>
                      <a:r>
                        <a:rPr lang="zh-CN" sz="1600" b="1" dirty="0">
                          <a:solidFill>
                            <a:srgbClr val="002060"/>
                          </a:solidFill>
                          <a:effectLst/>
                          <a:latin typeface="黑体" panose="02010609060101010101" pitchFamily="49" charset="-122"/>
                          <a:ea typeface="黑体" panose="02010609060101010101" pitchFamily="49" charset="-122"/>
                        </a:rPr>
                        <a:t>关系处理。</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3</a:t>
                      </a:r>
                      <a:r>
                        <a:rPr lang="zh-CN" sz="1600" b="1" dirty="0">
                          <a:solidFill>
                            <a:srgbClr val="002060"/>
                          </a:solidFill>
                          <a:effectLst/>
                          <a:latin typeface="黑体" panose="02010609060101010101" pitchFamily="49" charset="-122"/>
                          <a:ea typeface="黑体" panose="02010609060101010101" pitchFamily="49" charset="-122"/>
                        </a:rPr>
                        <a:t>） </a:t>
                      </a:r>
                      <a:r>
                        <a:rPr lang="zh-CN" sz="1600" b="1" u="sng" dirty="0">
                          <a:solidFill>
                            <a:srgbClr val="002060"/>
                          </a:solidFill>
                          <a:effectLst/>
                          <a:latin typeface="黑体" panose="02010609060101010101" pitchFamily="49" charset="-122"/>
                          <a:ea typeface="黑体" panose="02010609060101010101" pitchFamily="49" charset="-122"/>
                        </a:rPr>
                        <a:t>劳动者主张加班费的</a:t>
                      </a:r>
                      <a:r>
                        <a:rPr lang="zh-CN" sz="1600" b="1" dirty="0">
                          <a:solidFill>
                            <a:srgbClr val="002060"/>
                          </a:solidFill>
                          <a:effectLst/>
                          <a:latin typeface="黑体" panose="02010609060101010101" pitchFamily="49" charset="-122"/>
                          <a:ea typeface="黑体" panose="02010609060101010101" pitchFamily="49" charset="-122"/>
                        </a:rPr>
                        <a:t>，应当就加班事实的存在承担举证责任。但劳动者有证据证明用人单位掌握加班事实存在的证据，用人单位不提供的，由用人单位承担不利后果。</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4</a:t>
                      </a:r>
                      <a:r>
                        <a:rPr lang="zh-CN" sz="1600" b="1" dirty="0">
                          <a:solidFill>
                            <a:srgbClr val="002060"/>
                          </a:solidFill>
                          <a:effectLst/>
                          <a:latin typeface="黑体" panose="02010609060101010101" pitchFamily="49" charset="-122"/>
                          <a:ea typeface="黑体" panose="02010609060101010101" pitchFamily="49" charset="-122"/>
                        </a:rPr>
                        <a:t>） 劳动者与用人单位就</a:t>
                      </a:r>
                      <a:r>
                        <a:rPr lang="zh-CN" sz="1600" b="1" u="sng" dirty="0">
                          <a:solidFill>
                            <a:srgbClr val="002060"/>
                          </a:solidFill>
                          <a:effectLst/>
                          <a:latin typeface="黑体" panose="02010609060101010101" pitchFamily="49" charset="-122"/>
                          <a:ea typeface="黑体" panose="02010609060101010101" pitchFamily="49" charset="-122"/>
                        </a:rPr>
                        <a:t>解除或者终止劳动合同办理相关手续、支付工资报酬、加班费、经济补偿或者赔偿金等达成的协议</a:t>
                      </a:r>
                      <a:r>
                        <a:rPr lang="zh-CN" sz="1600" b="1" dirty="0">
                          <a:solidFill>
                            <a:srgbClr val="002060"/>
                          </a:solidFill>
                          <a:effectLst/>
                          <a:latin typeface="黑体" panose="02010609060101010101" pitchFamily="49" charset="-122"/>
                          <a:ea typeface="黑体" panose="02010609060101010101" pitchFamily="49" charset="-122"/>
                        </a:rPr>
                        <a:t>，不违反法律、行政法规的强制性规定，且不存在欺诈、胁迫或者乘人之危情形的，应当认定有效。该协议存在重大误解或者显失公平情形，当事人请求撤销的，</a:t>
                      </a:r>
                      <a:r>
                        <a:rPr lang="zh-CN" sz="1600" b="1" u="sng" dirty="0">
                          <a:solidFill>
                            <a:srgbClr val="002060"/>
                          </a:solidFill>
                          <a:effectLst/>
                          <a:latin typeface="黑体" panose="02010609060101010101" pitchFamily="49" charset="-122"/>
                          <a:ea typeface="黑体" panose="02010609060101010101" pitchFamily="49" charset="-122"/>
                        </a:rPr>
                        <a:t>人民法院应予支持</a:t>
                      </a:r>
                      <a:r>
                        <a:rPr lang="zh-CN" sz="1600" b="1" dirty="0">
                          <a:solidFill>
                            <a:srgbClr val="002060"/>
                          </a:solidFill>
                          <a:effectLst/>
                          <a:latin typeface="黑体" panose="02010609060101010101" pitchFamily="49" charset="-122"/>
                          <a:ea typeface="黑体" panose="02010609060101010101" pitchFamily="49" charset="-122"/>
                        </a:rPr>
                        <a:t>。</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5</a:t>
                      </a:r>
                      <a:r>
                        <a:rPr lang="zh-CN" sz="1600" b="1" dirty="0">
                          <a:solidFill>
                            <a:srgbClr val="002060"/>
                          </a:solidFill>
                          <a:effectLst/>
                          <a:latin typeface="黑体" panose="02010609060101010101" pitchFamily="49" charset="-122"/>
                          <a:ea typeface="黑体" panose="02010609060101010101" pitchFamily="49" charset="-122"/>
                        </a:rPr>
                        <a:t>） 劳动人事争议仲裁委员会作出的调解书已经发生法律效力，一方当事人反悔提起诉讼的，人民法院不予受理；已经受理的，裁定驳回起诉。</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6</a:t>
                      </a:r>
                      <a:r>
                        <a:rPr lang="zh-CN" sz="1600" b="1" dirty="0">
                          <a:solidFill>
                            <a:srgbClr val="002060"/>
                          </a:solidFill>
                          <a:effectLst/>
                          <a:latin typeface="黑体" panose="02010609060101010101" pitchFamily="49" charset="-122"/>
                          <a:ea typeface="黑体" panose="02010609060101010101" pitchFamily="49" charset="-122"/>
                        </a:rPr>
                        <a:t>） </a:t>
                      </a:r>
                      <a:r>
                        <a:rPr lang="zh-CN" sz="1600" b="1" u="sng" dirty="0">
                          <a:solidFill>
                            <a:srgbClr val="002060"/>
                          </a:solidFill>
                          <a:effectLst/>
                          <a:latin typeface="黑体" panose="02010609060101010101" pitchFamily="49" charset="-122"/>
                          <a:ea typeface="黑体" panose="02010609060101010101" pitchFamily="49" charset="-122"/>
                        </a:rPr>
                        <a:t>追索劳动报酬、工伤医疗费、经济补偿或者赔偿金，如果仲裁裁决涉及数项，每项确定的数额均不超过当地月最低工资标准</a:t>
                      </a:r>
                      <a:r>
                        <a:rPr lang="en-US" sz="1600" b="1" u="sng" dirty="0">
                          <a:solidFill>
                            <a:srgbClr val="002060"/>
                          </a:solidFill>
                          <a:effectLst/>
                          <a:latin typeface="黑体" panose="02010609060101010101" pitchFamily="49" charset="-122"/>
                          <a:ea typeface="黑体" panose="02010609060101010101" pitchFamily="49" charset="-122"/>
                        </a:rPr>
                        <a:t>12</a:t>
                      </a:r>
                      <a:r>
                        <a:rPr lang="zh-CN" sz="1600" b="1" u="sng" dirty="0">
                          <a:solidFill>
                            <a:srgbClr val="002060"/>
                          </a:solidFill>
                          <a:effectLst/>
                          <a:latin typeface="黑体" panose="02010609060101010101" pitchFamily="49" charset="-122"/>
                          <a:ea typeface="黑体" panose="02010609060101010101" pitchFamily="49" charset="-122"/>
                        </a:rPr>
                        <a:t>个月金额的，</a:t>
                      </a:r>
                      <a:r>
                        <a:rPr lang="zh-CN" sz="1600" b="1" dirty="0">
                          <a:solidFill>
                            <a:srgbClr val="002060"/>
                          </a:solidFill>
                          <a:effectLst/>
                          <a:latin typeface="黑体" panose="02010609060101010101" pitchFamily="49" charset="-122"/>
                          <a:ea typeface="黑体" panose="02010609060101010101" pitchFamily="49" charset="-122"/>
                        </a:rPr>
                        <a:t>应当按照</a:t>
                      </a:r>
                      <a:r>
                        <a:rPr lang="zh-CN" sz="1600" b="1" u="sng" dirty="0">
                          <a:solidFill>
                            <a:srgbClr val="002060"/>
                          </a:solidFill>
                          <a:effectLst/>
                          <a:latin typeface="黑体" panose="02010609060101010101" pitchFamily="49" charset="-122"/>
                          <a:ea typeface="黑体" panose="02010609060101010101" pitchFamily="49" charset="-122"/>
                        </a:rPr>
                        <a:t>终局裁决</a:t>
                      </a:r>
                      <a:r>
                        <a:rPr lang="zh-CN" sz="1600" b="1" dirty="0">
                          <a:solidFill>
                            <a:srgbClr val="002060"/>
                          </a:solidFill>
                          <a:effectLst/>
                          <a:latin typeface="黑体" panose="02010609060101010101" pitchFamily="49" charset="-122"/>
                          <a:ea typeface="黑体" panose="02010609060101010101" pitchFamily="49" charset="-122"/>
                        </a:rPr>
                        <a:t>处理。</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7</a:t>
                      </a:r>
                      <a:r>
                        <a:rPr lang="zh-CN" sz="1600" b="1" dirty="0">
                          <a:solidFill>
                            <a:srgbClr val="002060"/>
                          </a:solidFill>
                          <a:effectLst/>
                          <a:latin typeface="黑体" panose="02010609060101010101" pitchFamily="49" charset="-122"/>
                          <a:ea typeface="黑体" panose="02010609060101010101" pitchFamily="49" charset="-122"/>
                        </a:rPr>
                        <a:t>）仲裁裁决书未载明为终局裁决或非终局裁决，用人单位不服该裁决向基层人民法院起诉的①非终局裁决，受理②终局裁决，基层人民法院不予受理，可在收到不予受理裁定书之日起</a:t>
                      </a:r>
                      <a:r>
                        <a:rPr lang="en-US" sz="1600" b="1" dirty="0">
                          <a:solidFill>
                            <a:srgbClr val="002060"/>
                          </a:solidFill>
                          <a:effectLst/>
                          <a:latin typeface="黑体" panose="02010609060101010101" pitchFamily="49" charset="-122"/>
                          <a:ea typeface="黑体" panose="02010609060101010101" pitchFamily="49" charset="-122"/>
                        </a:rPr>
                        <a:t>30</a:t>
                      </a:r>
                      <a:r>
                        <a:rPr lang="zh-CN" sz="1600" b="1" dirty="0">
                          <a:solidFill>
                            <a:srgbClr val="002060"/>
                          </a:solidFill>
                          <a:effectLst/>
                          <a:latin typeface="黑体" panose="02010609060101010101" pitchFamily="49" charset="-122"/>
                          <a:ea typeface="黑体" panose="02010609060101010101" pitchFamily="49" charset="-122"/>
                        </a:rPr>
                        <a:t>日内向仲裁委员会所在地中级人民法院申请撤销该仲裁裁决；已经受理的，裁定驳回起诉</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8</a:t>
                      </a:r>
                      <a:r>
                        <a:rPr lang="zh-CN" sz="1600" b="1" dirty="0">
                          <a:solidFill>
                            <a:srgbClr val="002060"/>
                          </a:solidFill>
                          <a:effectLst/>
                          <a:latin typeface="黑体" panose="02010609060101010101" pitchFamily="49" charset="-122"/>
                          <a:ea typeface="黑体" panose="02010609060101010101" pitchFamily="49" charset="-122"/>
                        </a:rPr>
                        <a:t>）劳动者依据《劳动争议调解仲裁法》第四十八条规定向基层人民法院提起诉讼，用人单位依据《劳动争议仲裁法》第四十九条规定向仲裁委员会所在地的中级人民法院申请撤销仲裁裁决的，中级人民法院应不予受理；已经受理的要驳回申请。被驳回起诉或劳动者撤诉的，用人单位可以自收到裁定书之日起</a:t>
                      </a:r>
                      <a:r>
                        <a:rPr lang="en-US" sz="1600" b="1" dirty="0">
                          <a:solidFill>
                            <a:srgbClr val="002060"/>
                          </a:solidFill>
                          <a:effectLst/>
                          <a:latin typeface="黑体" panose="02010609060101010101" pitchFamily="49" charset="-122"/>
                          <a:ea typeface="黑体" panose="02010609060101010101" pitchFamily="49" charset="-122"/>
                        </a:rPr>
                        <a:t>30</a:t>
                      </a:r>
                      <a:r>
                        <a:rPr lang="zh-CN" sz="1600" b="1" dirty="0">
                          <a:solidFill>
                            <a:srgbClr val="002060"/>
                          </a:solidFill>
                          <a:effectLst/>
                          <a:latin typeface="黑体" panose="02010609060101010101" pitchFamily="49" charset="-122"/>
                          <a:ea typeface="黑体" panose="02010609060101010101" pitchFamily="49" charset="-122"/>
                        </a:rPr>
                        <a:t>日内，向劳动人事争议仲裁委员会所在地的中级人民法院申请撤销仲裁裁决。</a:t>
                      </a:r>
                      <a:endParaRPr lang="zh-CN" sz="16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a16="http://schemas.microsoft.com/office/drawing/2014/main" val="30797237"/>
                  </a:ext>
                </a:extLst>
              </a:tr>
            </a:tbl>
          </a:graphicData>
        </a:graphic>
      </p:graphicFrame>
    </p:spTree>
    <p:extLst>
      <p:ext uri="{BB962C8B-B14F-4D97-AF65-F5344CB8AC3E}">
        <p14:creationId xmlns:p14="http://schemas.microsoft.com/office/powerpoint/2010/main" val="4227030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CA8F52EC-9B19-41E4-8E77-9BB9F020983C}"/>
              </a:ext>
            </a:extLst>
          </p:cNvPr>
          <p:cNvSpPr/>
          <p:nvPr/>
        </p:nvSpPr>
        <p:spPr>
          <a:xfrm>
            <a:off x="613727" y="455523"/>
            <a:ext cx="2446182" cy="442878"/>
          </a:xfrm>
          <a:prstGeom prst="rect">
            <a:avLst/>
          </a:prstGeom>
        </p:spPr>
        <p:txBody>
          <a:bodyPr wrap="none">
            <a:spAutoFit/>
          </a:bodyPr>
          <a:lstStyle/>
          <a:p>
            <a:pPr indent="28067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21.</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执行的特殊情形</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0C7B99B5-590A-4CA9-A0A9-A303ABA9C6AD}"/>
              </a:ext>
            </a:extLst>
          </p:cNvPr>
          <p:cNvGraphicFramePr>
            <a:graphicFrameLocks noGrp="1"/>
          </p:cNvGraphicFramePr>
          <p:nvPr>
            <p:extLst>
              <p:ext uri="{D42A27DB-BD31-4B8C-83A1-F6EECF244321}">
                <p14:modId xmlns:p14="http://schemas.microsoft.com/office/powerpoint/2010/main" val="3352197732"/>
              </p:ext>
            </p:extLst>
          </p:nvPr>
        </p:nvGraphicFramePr>
        <p:xfrm>
          <a:off x="692150" y="950436"/>
          <a:ext cx="10837863" cy="5486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995259491"/>
                    </a:ext>
                  </a:extLst>
                </a:gridCol>
              </a:tblGrid>
              <a:tr h="44704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人民法院在不予执行的裁定书中，应当告知当事人在收到裁定书之次日起</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日内</a:t>
                      </a:r>
                      <a:r>
                        <a:rPr lang="zh-CN" sz="1800" b="1" kern="0" dirty="0">
                          <a:solidFill>
                            <a:srgbClr val="002060"/>
                          </a:solidFill>
                          <a:effectLst/>
                          <a:latin typeface="黑体" panose="02010609060101010101" pitchFamily="49" charset="-122"/>
                          <a:ea typeface="黑体" panose="02010609060101010101" pitchFamily="49" charset="-122"/>
                        </a:rPr>
                        <a:t>，可以就该劳动争议事项向</a:t>
                      </a:r>
                      <a:r>
                        <a:rPr lang="zh-CN" sz="1800" b="1" u="sng" kern="0" dirty="0">
                          <a:solidFill>
                            <a:srgbClr val="002060"/>
                          </a:solidFill>
                          <a:effectLst/>
                          <a:latin typeface="黑体" panose="02010609060101010101" pitchFamily="49" charset="-122"/>
                          <a:ea typeface="黑体" panose="02010609060101010101" pitchFamily="49" charset="-122"/>
                        </a:rPr>
                        <a:t>人民法院起诉</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90766254"/>
                  </a:ext>
                </a:extLst>
              </a:tr>
            </a:tbl>
          </a:graphicData>
        </a:graphic>
      </p:graphicFrame>
      <p:sp>
        <p:nvSpPr>
          <p:cNvPr id="10" name="矩形 9">
            <a:extLst>
              <a:ext uri="{FF2B5EF4-FFF2-40B4-BE49-F238E27FC236}">
                <a16:creationId xmlns:a16="http://schemas.microsoft.com/office/drawing/2014/main" id="{232EA608-224B-478D-B2E8-C7B856FDAAB8}"/>
              </a:ext>
            </a:extLst>
          </p:cNvPr>
          <p:cNvSpPr/>
          <p:nvPr/>
        </p:nvSpPr>
        <p:spPr>
          <a:xfrm>
            <a:off x="613727" y="1551111"/>
            <a:ext cx="2911053" cy="442878"/>
          </a:xfrm>
          <a:prstGeom prst="rect">
            <a:avLst/>
          </a:prstGeom>
        </p:spPr>
        <p:txBody>
          <a:bodyPr wrap="none">
            <a:spAutoFit/>
          </a:bodyPr>
          <a:lstStyle/>
          <a:p>
            <a:pPr indent="280670">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22.</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调解协议的司法确认</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208812CA-254C-4BE5-BA13-6BC24CA43041}"/>
              </a:ext>
            </a:extLst>
          </p:cNvPr>
          <p:cNvGraphicFramePr>
            <a:graphicFrameLocks noGrp="1"/>
          </p:cNvGraphicFramePr>
          <p:nvPr>
            <p:extLst>
              <p:ext uri="{D42A27DB-BD31-4B8C-83A1-F6EECF244321}">
                <p14:modId xmlns:p14="http://schemas.microsoft.com/office/powerpoint/2010/main" val="1263792797"/>
              </p:ext>
            </p:extLst>
          </p:nvPr>
        </p:nvGraphicFramePr>
        <p:xfrm>
          <a:off x="692150" y="2151786"/>
          <a:ext cx="10837863" cy="5486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4137800459"/>
                    </a:ext>
                  </a:extLst>
                </a:gridCol>
              </a:tblGrid>
              <a:tr h="464820">
                <a:tc>
                  <a:txBody>
                    <a:bodyPr/>
                    <a:lstStyle/>
                    <a:p>
                      <a:pPr algn="l">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劳动争议当事人在人民调解委员会主持下仅就</a:t>
                      </a:r>
                      <a:r>
                        <a:rPr lang="zh-CN" sz="1800" b="1" u="sng" kern="100" dirty="0">
                          <a:solidFill>
                            <a:srgbClr val="002060"/>
                          </a:solidFill>
                          <a:effectLst/>
                          <a:latin typeface="黑体" panose="02010609060101010101" pitchFamily="49" charset="-122"/>
                          <a:ea typeface="黑体" panose="02010609060101010101" pitchFamily="49" charset="-122"/>
                        </a:rPr>
                        <a:t>给付义务达成的调解协议</a:t>
                      </a:r>
                      <a:r>
                        <a:rPr lang="zh-CN" sz="1800" b="1" kern="100" dirty="0">
                          <a:solidFill>
                            <a:srgbClr val="002060"/>
                          </a:solidFill>
                          <a:effectLst/>
                          <a:latin typeface="黑体" panose="02010609060101010101" pitchFamily="49" charset="-122"/>
                          <a:ea typeface="黑体" panose="02010609060101010101" pitchFamily="49" charset="-122"/>
                        </a:rPr>
                        <a:t>，双方认为有必要的，</a:t>
                      </a:r>
                      <a:r>
                        <a:rPr lang="zh-CN" sz="1800" b="1" u="sng" kern="100" dirty="0">
                          <a:solidFill>
                            <a:srgbClr val="002060"/>
                          </a:solidFill>
                          <a:effectLst/>
                          <a:latin typeface="黑体" panose="02010609060101010101" pitchFamily="49" charset="-122"/>
                          <a:ea typeface="黑体" panose="02010609060101010101" pitchFamily="49" charset="-122"/>
                        </a:rPr>
                        <a:t>可以共同</a:t>
                      </a:r>
                      <a:r>
                        <a:rPr lang="zh-CN" sz="1800" b="1" kern="100" dirty="0">
                          <a:solidFill>
                            <a:srgbClr val="002060"/>
                          </a:solidFill>
                          <a:effectLst/>
                          <a:latin typeface="黑体" panose="02010609060101010101" pitchFamily="49" charset="-122"/>
                          <a:ea typeface="黑体" panose="02010609060101010101" pitchFamily="49" charset="-122"/>
                        </a:rPr>
                        <a:t>向人民调解委员会所在地的</a:t>
                      </a:r>
                      <a:r>
                        <a:rPr lang="zh-CN" sz="1800" b="1" u="sng" kern="100" dirty="0">
                          <a:solidFill>
                            <a:srgbClr val="002060"/>
                          </a:solidFill>
                          <a:effectLst/>
                          <a:latin typeface="黑体" panose="02010609060101010101" pitchFamily="49" charset="-122"/>
                          <a:ea typeface="黑体" panose="02010609060101010101" pitchFamily="49" charset="-122"/>
                        </a:rPr>
                        <a:t>基层人民法院申请司法确认</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57882326"/>
                  </a:ext>
                </a:extLst>
              </a:tr>
            </a:tbl>
          </a:graphicData>
        </a:graphic>
      </p:graphicFrame>
    </p:spTree>
    <p:extLst>
      <p:ext uri="{BB962C8B-B14F-4D97-AF65-F5344CB8AC3E}">
        <p14:creationId xmlns:p14="http://schemas.microsoft.com/office/powerpoint/2010/main" val="2685225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DB820696-8FAB-49B9-8AC8-185CB08AF3F6}"/>
              </a:ext>
            </a:extLst>
          </p:cNvPr>
          <p:cNvSpPr/>
          <p:nvPr/>
        </p:nvSpPr>
        <p:spPr>
          <a:xfrm>
            <a:off x="2477379" y="2816386"/>
            <a:ext cx="8108310" cy="769441"/>
          </a:xfrm>
          <a:prstGeom prst="rect">
            <a:avLst/>
          </a:prstGeom>
        </p:spPr>
        <p:txBody>
          <a:bodyPr wrap="none">
            <a:spAutoFit/>
          </a:bodyPr>
          <a:lstStyle/>
          <a:p>
            <a:r>
              <a:rPr lang="zh-CN" altLang="en-US" sz="4400" b="1" u="sng" kern="100" dirty="0">
                <a:solidFill>
                  <a:srgbClr val="002060"/>
                </a:solidFill>
                <a:latin typeface="黑体" panose="02010609060101010101" pitchFamily="49" charset="-122"/>
                <a:ea typeface="黑体" panose="02010609060101010101" pitchFamily="49" charset="-122"/>
              </a:rPr>
              <a:t>第十八章</a:t>
            </a:r>
            <a:r>
              <a:rPr lang="en-US" altLang="zh-CN" sz="4400" b="1" u="sng" kern="100" dirty="0">
                <a:solidFill>
                  <a:srgbClr val="002060"/>
                </a:solidFill>
                <a:latin typeface="黑体" panose="02010609060101010101" pitchFamily="49" charset="-122"/>
                <a:ea typeface="黑体" panose="02010609060101010101" pitchFamily="49" charset="-122"/>
              </a:rPr>
              <a:t>  </a:t>
            </a:r>
            <a:r>
              <a:rPr lang="zh-CN" altLang="en-US" sz="4400" b="1" u="sng" kern="100" dirty="0">
                <a:solidFill>
                  <a:srgbClr val="002060"/>
                </a:solidFill>
                <a:latin typeface="黑体" panose="02010609060101010101" pitchFamily="49" charset="-122"/>
                <a:ea typeface="黑体" panose="02010609060101010101" pitchFamily="49" charset="-122"/>
              </a:rPr>
              <a:t>法律责任与行政执法</a:t>
            </a:r>
            <a:endParaRPr lang="zh-CN" altLang="en-US" sz="4400" dirty="0">
              <a:solidFill>
                <a:srgbClr val="00206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608482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 name="图片 9" descr="手机屏幕的截图&#10;&#10;描述已自动生成">
            <a:extLst>
              <a:ext uri="{FF2B5EF4-FFF2-40B4-BE49-F238E27FC236}">
                <a16:creationId xmlns:a16="http://schemas.microsoft.com/office/drawing/2014/main" id="{9EC77BC3-8839-4FE8-9233-4A0986DCF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3415" y="639557"/>
            <a:ext cx="9390613" cy="5813911"/>
          </a:xfrm>
          <a:prstGeom prst="rect">
            <a:avLst/>
          </a:prstGeom>
        </p:spPr>
      </p:pic>
    </p:spTree>
    <p:extLst>
      <p:ext uri="{BB962C8B-B14F-4D97-AF65-F5344CB8AC3E}">
        <p14:creationId xmlns:p14="http://schemas.microsoft.com/office/powerpoint/2010/main" val="364016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9E264FC0-7FDF-407C-9095-7ECCEEDCEF3E}"/>
              </a:ext>
            </a:extLst>
          </p:cNvPr>
          <p:cNvSpPr/>
          <p:nvPr/>
        </p:nvSpPr>
        <p:spPr>
          <a:xfrm>
            <a:off x="997835" y="1013882"/>
            <a:ext cx="2278188"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劳动法律责任形式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F59569BF-0226-4017-AA74-963A0644DB5C}"/>
              </a:ext>
            </a:extLst>
          </p:cNvPr>
          <p:cNvGraphicFramePr>
            <a:graphicFrameLocks noGrp="1"/>
          </p:cNvGraphicFramePr>
          <p:nvPr>
            <p:extLst>
              <p:ext uri="{D42A27DB-BD31-4B8C-83A1-F6EECF244321}">
                <p14:modId xmlns:p14="http://schemas.microsoft.com/office/powerpoint/2010/main" val="4013189903"/>
              </p:ext>
            </p:extLst>
          </p:nvPr>
        </p:nvGraphicFramePr>
        <p:xfrm>
          <a:off x="692149" y="1474711"/>
          <a:ext cx="10837863" cy="3291840"/>
        </p:xfrm>
        <a:graphic>
          <a:graphicData uri="http://schemas.openxmlformats.org/drawingml/2006/table">
            <a:tbl>
              <a:tblPr>
                <a:tableStyleId>{5C22544A-7EE6-4342-B048-85BDC9FD1C3A}</a:tableStyleId>
              </a:tblPr>
              <a:tblGrid>
                <a:gridCol w="1644651">
                  <a:extLst>
                    <a:ext uri="{9D8B030D-6E8A-4147-A177-3AD203B41FA5}">
                      <a16:colId xmlns:a16="http://schemas.microsoft.com/office/drawing/2014/main" val="1517545513"/>
                    </a:ext>
                  </a:extLst>
                </a:gridCol>
                <a:gridCol w="4234111">
                  <a:extLst>
                    <a:ext uri="{9D8B030D-6E8A-4147-A177-3AD203B41FA5}">
                      <a16:colId xmlns:a16="http://schemas.microsoft.com/office/drawing/2014/main" val="20001"/>
                    </a:ext>
                  </a:extLst>
                </a:gridCol>
                <a:gridCol w="4959101">
                  <a:extLst>
                    <a:ext uri="{9D8B030D-6E8A-4147-A177-3AD203B41FA5}">
                      <a16:colId xmlns:a16="http://schemas.microsoft.com/office/drawing/2014/main" val="20002"/>
                    </a:ext>
                  </a:extLst>
                </a:gridCol>
              </a:tblGrid>
              <a:tr h="0">
                <a:tc>
                  <a:txBody>
                    <a:bodyPr/>
                    <a:lstStyle/>
                    <a:p>
                      <a:pPr marL="349250" indent="-349250" algn="just">
                        <a:lnSpc>
                          <a:spcPts val="1500"/>
                        </a:lnSpc>
                        <a:spcAft>
                          <a:spcPts val="0"/>
                        </a:spcAft>
                      </a:pPr>
                      <a:r>
                        <a:rPr lang="zh-CN" altLang="en-US" sz="1800" b="1" u="none" kern="0" dirty="0">
                          <a:solidFill>
                            <a:srgbClr val="002060"/>
                          </a:solidFill>
                          <a:effectLst/>
                          <a:latin typeface="黑体" panose="02010609060101010101" pitchFamily="49" charset="-122"/>
                          <a:ea typeface="黑体" panose="02010609060101010101" pitchFamily="49" charset="-122"/>
                        </a:rPr>
                        <a:t>劳动法律责任</a:t>
                      </a:r>
                      <a:endParaRPr lang="en-US" altLang="zh-CN" sz="1800" b="1" u="sng" kern="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行政责任；</a:t>
                      </a: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民事责任；</a:t>
                      </a:r>
                      <a:r>
                        <a:rPr lang="en-US" altLang="zh-CN" sz="1800" b="1" kern="100" dirty="0">
                          <a:solidFill>
                            <a:srgbClr val="002060"/>
                          </a:solidFill>
                          <a:effectLst/>
                          <a:latin typeface="黑体" panose="02010609060101010101" pitchFamily="49" charset="-122"/>
                          <a:ea typeface="黑体" panose="02010609060101010101" pitchFamily="49" charset="-122"/>
                        </a:rPr>
                        <a:t>3.</a:t>
                      </a:r>
                      <a:r>
                        <a:rPr lang="zh-CN" altLang="en-US" sz="1800" b="1" kern="100" dirty="0">
                          <a:solidFill>
                            <a:srgbClr val="002060"/>
                          </a:solidFill>
                          <a:effectLst/>
                          <a:latin typeface="黑体" panose="02010609060101010101" pitchFamily="49" charset="-122"/>
                          <a:ea typeface="黑体" panose="02010609060101010101" pitchFamily="49" charset="-122"/>
                        </a:rPr>
                        <a:t>刑事责任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2008529748"/>
                  </a:ext>
                </a:extLst>
              </a:tr>
              <a:tr h="0">
                <a:tc>
                  <a:txBody>
                    <a:bodyPr/>
                    <a:lstStyle/>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行政责任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是指行为人因违反劳动法律规定、不履</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行法律规定时，依法应当承担，并由有</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关行政机关或行为人所在单位以行政制</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裁方式予以追究的法律责任。</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行政处罚、行政处分</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行政处罚：警告、责令整改、责令停止、查封、吊销执照、行政拘留</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行政处分：警告、记过、记大过、降级、撤职、留用察看、开除</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0001"/>
                  </a:ext>
                </a:extLst>
              </a:tr>
              <a:tr h="0">
                <a:tc>
                  <a:txBody>
                    <a:bodyPr/>
                    <a:lstStyle/>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民事责任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是指违反劳动法的民事责任，即劳动关</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系一方当事人违反了劳动法的规定或劳</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动合同的约定而应承担的民事责任。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违反劳动合同及有关劳动合同的法律规定所</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应承担的民事责任</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损害劳动者或用人单位权利的民事责任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0002"/>
                  </a:ext>
                </a:extLst>
              </a:tr>
              <a:tr h="0">
                <a:tc>
                  <a:txBody>
                    <a:bodyPr/>
                    <a:lstStyle/>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刑事责任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主要内容是对违法行为人的人身进行制</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裁，最严厉的一种法律责任，具有强制</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性。</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严重侵犯人身权利、财产权利、侵占国家财产</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或给国家财产造成重大损失的。</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刑事责任：只能由国家司法机关追究。</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0003"/>
                  </a:ext>
                </a:extLst>
              </a:tr>
            </a:tbl>
          </a:graphicData>
        </a:graphic>
      </p:graphicFrame>
      <p:sp>
        <p:nvSpPr>
          <p:cNvPr id="8" name="矩形 7">
            <a:extLst>
              <a:ext uri="{FF2B5EF4-FFF2-40B4-BE49-F238E27FC236}">
                <a16:creationId xmlns:a16="http://schemas.microsoft.com/office/drawing/2014/main" id="{4953EB8D-C000-48A4-ABF5-7C159B96727C}"/>
              </a:ext>
            </a:extLst>
          </p:cNvPr>
          <p:cNvSpPr/>
          <p:nvPr/>
        </p:nvSpPr>
        <p:spPr>
          <a:xfrm>
            <a:off x="813279" y="720640"/>
            <a:ext cx="2510624" cy="284693"/>
          </a:xfrm>
          <a:prstGeom prst="rect">
            <a:avLst/>
          </a:prstGeom>
        </p:spPr>
        <p:txBody>
          <a:bodyPr wrap="none">
            <a:spAutoFit/>
          </a:bodyPr>
          <a:lstStyle/>
          <a:p>
            <a:pPr algn="ctr">
              <a:lnSpc>
                <a:spcPts val="1500"/>
              </a:lnSpc>
              <a:spcAft>
                <a:spcPts val="0"/>
              </a:spcAft>
            </a:pP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第一节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劳动法律责任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081976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9E264FC0-7FDF-407C-9095-7ECCEEDCEF3E}"/>
              </a:ext>
            </a:extLst>
          </p:cNvPr>
          <p:cNvSpPr/>
          <p:nvPr/>
        </p:nvSpPr>
        <p:spPr>
          <a:xfrm>
            <a:off x="967879" y="755542"/>
            <a:ext cx="4370107"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2.</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用人单位违反劳动法律的责任（节选）</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F59569BF-0226-4017-AA74-963A0644DB5C}"/>
              </a:ext>
            </a:extLst>
          </p:cNvPr>
          <p:cNvGraphicFramePr>
            <a:graphicFrameLocks noGrp="1"/>
          </p:cNvGraphicFramePr>
          <p:nvPr>
            <p:extLst>
              <p:ext uri="{D42A27DB-BD31-4B8C-83A1-F6EECF244321}">
                <p14:modId xmlns:p14="http://schemas.microsoft.com/office/powerpoint/2010/main" val="4013189903"/>
              </p:ext>
            </p:extLst>
          </p:nvPr>
        </p:nvGraphicFramePr>
        <p:xfrm>
          <a:off x="692149" y="1066800"/>
          <a:ext cx="10837863" cy="5261851"/>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517545513"/>
                    </a:ext>
                  </a:extLst>
                </a:gridCol>
              </a:tblGrid>
              <a:tr h="5261851">
                <a:tc>
                  <a:txBody>
                    <a:bodyPr/>
                    <a:lstStyle/>
                    <a:p>
                      <a:pPr marL="349250" indent="-349250" algn="just">
                        <a:lnSpc>
                          <a:spcPts val="15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a:t>
                      </a:r>
                      <a:r>
                        <a:rPr lang="zh-CN" sz="1700" b="1" kern="0" dirty="0">
                          <a:solidFill>
                            <a:srgbClr val="002060"/>
                          </a:solidFill>
                          <a:effectLst/>
                          <a:latin typeface="黑体" panose="02010609060101010101" pitchFamily="49" charset="-122"/>
                          <a:ea typeface="黑体" panose="02010609060101010101" pitchFamily="49" charset="-122"/>
                        </a:rPr>
                        <a:t>）侵害女职工及未成年工权益的法律责任：由劳动保障行政部门责令改正，按照受侵害的劳动者每人</a:t>
                      </a:r>
                      <a:r>
                        <a:rPr lang="en-US" sz="1700" b="1" u="sng" kern="0" dirty="0">
                          <a:solidFill>
                            <a:srgbClr val="002060"/>
                          </a:solidFill>
                          <a:effectLst/>
                          <a:latin typeface="黑体" panose="02010609060101010101" pitchFamily="49" charset="-122"/>
                          <a:ea typeface="黑体" panose="02010609060101010101" pitchFamily="49" charset="-122"/>
                        </a:rPr>
                        <a:t>1000</a:t>
                      </a:r>
                      <a:r>
                        <a:rPr lang="zh-CN" sz="1700" b="1" u="sng" kern="0" dirty="0">
                          <a:solidFill>
                            <a:srgbClr val="002060"/>
                          </a:solidFill>
                          <a:effectLst/>
                          <a:latin typeface="黑体" panose="02010609060101010101" pitchFamily="49" charset="-122"/>
                          <a:ea typeface="黑体" panose="02010609060101010101" pitchFamily="49" charset="-122"/>
                        </a:rPr>
                        <a:t>元</a:t>
                      </a:r>
                      <a:endParaRPr lang="en-US" altLang="zh-CN" sz="1700" b="1" u="sng"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u="sng" kern="0" dirty="0">
                          <a:solidFill>
                            <a:srgbClr val="002060"/>
                          </a:solidFill>
                          <a:effectLst/>
                          <a:latin typeface="黑体" panose="02010609060101010101" pitchFamily="49" charset="-122"/>
                          <a:ea typeface="黑体" panose="02010609060101010101" pitchFamily="49" charset="-122"/>
                        </a:rPr>
                        <a:t>以上</a:t>
                      </a:r>
                      <a:r>
                        <a:rPr lang="en-US" sz="1700" b="1" u="sng" kern="0" dirty="0">
                          <a:solidFill>
                            <a:srgbClr val="002060"/>
                          </a:solidFill>
                          <a:effectLst/>
                          <a:latin typeface="黑体" panose="02010609060101010101" pitchFamily="49" charset="-122"/>
                          <a:ea typeface="黑体" panose="02010609060101010101" pitchFamily="49" charset="-122"/>
                        </a:rPr>
                        <a:t>5000</a:t>
                      </a:r>
                      <a:r>
                        <a:rPr lang="zh-CN" sz="1700" b="1" u="sng" kern="0" dirty="0">
                          <a:solidFill>
                            <a:srgbClr val="002060"/>
                          </a:solidFill>
                          <a:effectLst/>
                          <a:latin typeface="黑体" panose="02010609060101010101" pitchFamily="49" charset="-122"/>
                          <a:ea typeface="黑体" panose="02010609060101010101" pitchFamily="49" charset="-122"/>
                        </a:rPr>
                        <a:t>元以下</a:t>
                      </a:r>
                      <a:r>
                        <a:rPr lang="zh-CN" sz="1700" b="1" kern="0" dirty="0">
                          <a:solidFill>
                            <a:srgbClr val="002060"/>
                          </a:solidFill>
                          <a:effectLst/>
                          <a:latin typeface="黑体" panose="02010609060101010101" pitchFamily="49" charset="-122"/>
                          <a:ea typeface="黑体" panose="02010609060101010101" pitchFamily="49" charset="-122"/>
                        </a:rPr>
                        <a:t>的标准处以罚款。（</a:t>
                      </a:r>
                      <a:r>
                        <a:rPr lang="en-US" sz="1700" b="1" kern="0" dirty="0">
                          <a:solidFill>
                            <a:srgbClr val="002060"/>
                          </a:solidFill>
                          <a:effectLst/>
                          <a:latin typeface="黑体" panose="02010609060101010101" pitchFamily="49" charset="-122"/>
                          <a:ea typeface="黑体" panose="02010609060101010101" pitchFamily="49" charset="-122"/>
                        </a:rPr>
                        <a:t>2</a:t>
                      </a:r>
                      <a:r>
                        <a:rPr lang="zh-CN" sz="1700" b="1" kern="0" dirty="0">
                          <a:solidFill>
                            <a:srgbClr val="002060"/>
                          </a:solidFill>
                          <a:effectLst/>
                          <a:latin typeface="黑体" panose="02010609060101010101" pitchFamily="49" charset="-122"/>
                          <a:ea typeface="黑体" panose="02010609060101010101" pitchFamily="49" charset="-122"/>
                        </a:rPr>
                        <a:t>）规章制度违法的法律责任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3</a:t>
                      </a:r>
                      <a:r>
                        <a:rPr lang="zh-CN" sz="1700" b="1" kern="0" dirty="0">
                          <a:solidFill>
                            <a:srgbClr val="002060"/>
                          </a:solidFill>
                          <a:effectLst/>
                          <a:latin typeface="黑体" panose="02010609060101010101" pitchFamily="49" charset="-122"/>
                          <a:ea typeface="黑体" panose="02010609060101010101" pitchFamily="49" charset="-122"/>
                        </a:rPr>
                        <a:t>）未订立书面劳动合同的法律责任：</a:t>
                      </a:r>
                      <a:r>
                        <a:rPr lang="zh-CN" sz="1700" b="1" u="sng" kern="0" dirty="0">
                          <a:solidFill>
                            <a:srgbClr val="002060"/>
                          </a:solidFill>
                          <a:effectLst/>
                          <a:latin typeface="黑体" panose="02010609060101010101" pitchFamily="49" charset="-122"/>
                          <a:ea typeface="黑体" panose="02010609060101010101" pitchFamily="49" charset="-122"/>
                        </a:rPr>
                        <a:t>自用工之日起超过</a:t>
                      </a:r>
                      <a:r>
                        <a:rPr lang="en-US" sz="1700" b="1" u="sng" kern="0" dirty="0">
                          <a:solidFill>
                            <a:srgbClr val="002060"/>
                          </a:solidFill>
                          <a:effectLst/>
                          <a:latin typeface="黑体" panose="02010609060101010101" pitchFamily="49" charset="-122"/>
                          <a:ea typeface="黑体" panose="02010609060101010101" pitchFamily="49" charset="-122"/>
                        </a:rPr>
                        <a:t>1</a:t>
                      </a:r>
                      <a:r>
                        <a:rPr lang="zh-CN" sz="1700" b="1" u="sng" kern="0" dirty="0">
                          <a:solidFill>
                            <a:srgbClr val="002060"/>
                          </a:solidFill>
                          <a:effectLst/>
                          <a:latin typeface="黑体" panose="02010609060101010101" pitchFamily="49" charset="-122"/>
                          <a:ea typeface="黑体" panose="02010609060101010101" pitchFamily="49" charset="-122"/>
                        </a:rPr>
                        <a:t>个月不满</a:t>
                      </a:r>
                      <a:r>
                        <a:rPr lang="en-US" sz="1700" b="1" u="sng" kern="0" dirty="0">
                          <a:solidFill>
                            <a:srgbClr val="002060"/>
                          </a:solidFill>
                          <a:effectLst/>
                          <a:latin typeface="黑体" panose="02010609060101010101" pitchFamily="49" charset="-122"/>
                          <a:ea typeface="黑体" panose="02010609060101010101" pitchFamily="49" charset="-122"/>
                        </a:rPr>
                        <a:t>1</a:t>
                      </a:r>
                      <a:r>
                        <a:rPr lang="zh-CN" sz="1700" b="1" u="sng" kern="0" dirty="0">
                          <a:solidFill>
                            <a:srgbClr val="002060"/>
                          </a:solidFill>
                          <a:effectLst/>
                          <a:latin typeface="黑体" panose="02010609060101010101" pitchFamily="49" charset="-122"/>
                          <a:ea typeface="黑体" panose="02010609060101010101" pitchFamily="49" charset="-122"/>
                        </a:rPr>
                        <a:t>年未与劳动者订立书面劳动合同的</a:t>
                      </a:r>
                      <a:r>
                        <a:rPr lang="zh-CN" sz="1700" b="1" kern="0" dirty="0">
                          <a:solidFill>
                            <a:srgbClr val="002060"/>
                          </a:solidFill>
                          <a:effectLst/>
                          <a:latin typeface="黑体" panose="02010609060101010101" pitchFamily="49" charset="-122"/>
                          <a:ea typeface="黑体" panose="02010609060101010101" pitchFamily="49" charset="-122"/>
                        </a:rPr>
                        <a:t>，应当</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向劳动者</a:t>
                      </a:r>
                      <a:r>
                        <a:rPr lang="zh-CN" sz="1700" b="1" u="sng" kern="0" dirty="0">
                          <a:solidFill>
                            <a:srgbClr val="002060"/>
                          </a:solidFill>
                          <a:effectLst/>
                          <a:latin typeface="黑体" panose="02010609060101010101" pitchFamily="49" charset="-122"/>
                          <a:ea typeface="黑体" panose="02010609060101010101" pitchFamily="49" charset="-122"/>
                        </a:rPr>
                        <a:t>每月支付</a:t>
                      </a:r>
                      <a:r>
                        <a:rPr lang="en-US" sz="1700" b="1" u="sng" kern="0" dirty="0">
                          <a:solidFill>
                            <a:srgbClr val="002060"/>
                          </a:solidFill>
                          <a:effectLst/>
                          <a:latin typeface="黑体" panose="02010609060101010101" pitchFamily="49" charset="-122"/>
                          <a:ea typeface="黑体" panose="02010609060101010101" pitchFamily="49" charset="-122"/>
                        </a:rPr>
                        <a:t>2</a:t>
                      </a:r>
                      <a:r>
                        <a:rPr lang="zh-CN" sz="1700" b="1" u="sng" kern="0" dirty="0">
                          <a:solidFill>
                            <a:srgbClr val="002060"/>
                          </a:solidFill>
                          <a:effectLst/>
                          <a:latin typeface="黑体" panose="02010609060101010101" pitchFamily="49" charset="-122"/>
                          <a:ea typeface="黑体" panose="02010609060101010101" pitchFamily="49" charset="-122"/>
                        </a:rPr>
                        <a:t>倍的工资</a:t>
                      </a: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4</a:t>
                      </a:r>
                      <a:r>
                        <a:rPr lang="zh-CN" sz="1700" b="1" kern="0" dirty="0">
                          <a:solidFill>
                            <a:srgbClr val="002060"/>
                          </a:solidFill>
                          <a:effectLst/>
                          <a:latin typeface="黑体" panose="02010609060101010101" pitchFamily="49" charset="-122"/>
                          <a:ea typeface="黑体" panose="02010609060101010101" pitchFamily="49" charset="-122"/>
                        </a:rPr>
                        <a:t>）未依法订立无固定期限劳动合同的法律责任：自应当订立无固定期限劳动合</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同之日起向劳动者</a:t>
                      </a:r>
                      <a:r>
                        <a:rPr lang="zh-CN" sz="1700" b="1" u="sng" kern="0" dirty="0">
                          <a:solidFill>
                            <a:srgbClr val="002060"/>
                          </a:solidFill>
                          <a:effectLst/>
                          <a:latin typeface="黑体" panose="02010609060101010101" pitchFamily="49" charset="-122"/>
                          <a:ea typeface="黑体" panose="02010609060101010101" pitchFamily="49" charset="-122"/>
                        </a:rPr>
                        <a:t>每月支付</a:t>
                      </a:r>
                      <a:r>
                        <a:rPr lang="en-US" sz="1700" b="1" u="sng" kern="0" dirty="0">
                          <a:solidFill>
                            <a:srgbClr val="002060"/>
                          </a:solidFill>
                          <a:effectLst/>
                          <a:latin typeface="黑体" panose="02010609060101010101" pitchFamily="49" charset="-122"/>
                          <a:ea typeface="黑体" panose="02010609060101010101" pitchFamily="49" charset="-122"/>
                        </a:rPr>
                        <a:t>2</a:t>
                      </a:r>
                      <a:r>
                        <a:rPr lang="zh-CN" sz="1700" b="1" u="sng" kern="0" dirty="0">
                          <a:solidFill>
                            <a:srgbClr val="002060"/>
                          </a:solidFill>
                          <a:effectLst/>
                          <a:latin typeface="黑体" panose="02010609060101010101" pitchFamily="49" charset="-122"/>
                          <a:ea typeface="黑体" panose="02010609060101010101" pitchFamily="49" charset="-122"/>
                        </a:rPr>
                        <a:t>倍的工资</a:t>
                      </a: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5</a:t>
                      </a:r>
                      <a:r>
                        <a:rPr lang="zh-CN" sz="1700" b="1" u="sng" kern="0" dirty="0">
                          <a:solidFill>
                            <a:srgbClr val="002060"/>
                          </a:solidFill>
                          <a:effectLst/>
                          <a:latin typeface="黑体" panose="02010609060101010101" pitchFamily="49" charset="-122"/>
                          <a:ea typeface="黑体" panose="02010609060101010101" pitchFamily="49" charset="-122"/>
                        </a:rPr>
                        <a:t>）未依法提供劳动合同文本的法律责任</a:t>
                      </a:r>
                      <a:r>
                        <a:rPr lang="zh-CN" sz="1700" b="1" kern="0" dirty="0">
                          <a:solidFill>
                            <a:srgbClr val="002060"/>
                          </a:solidFill>
                          <a:effectLst/>
                          <a:latin typeface="黑体" panose="02010609060101010101" pitchFamily="49" charset="-122"/>
                          <a:ea typeface="黑体" panose="02010609060101010101" pitchFamily="49" charset="-122"/>
                        </a:rPr>
                        <a:t>。用人单位提供的劳动合同文</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本未载明本法规定的劳动合同必备条款或者用人单位未将劳动合同文本交付劳动者的，</a:t>
                      </a:r>
                      <a:r>
                        <a:rPr lang="zh-CN" sz="1700" b="1" u="sng" kern="0" dirty="0">
                          <a:solidFill>
                            <a:srgbClr val="002060"/>
                          </a:solidFill>
                          <a:effectLst/>
                          <a:latin typeface="黑体" panose="02010609060101010101" pitchFamily="49" charset="-122"/>
                          <a:ea typeface="黑体" panose="02010609060101010101" pitchFamily="49" charset="-122"/>
                        </a:rPr>
                        <a:t>由劳动行政部门责令改正</a:t>
                      </a:r>
                      <a:endParaRPr lang="en-US" altLang="zh-CN" sz="1700" b="1" u="sng"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sz="1700" b="1" u="sng" kern="0" dirty="0">
                          <a:solidFill>
                            <a:srgbClr val="002060"/>
                          </a:solidFill>
                          <a:effectLst/>
                          <a:latin typeface="黑体" panose="02010609060101010101" pitchFamily="49" charset="-122"/>
                          <a:ea typeface="黑体" panose="02010609060101010101" pitchFamily="49" charset="-122"/>
                        </a:rPr>
                        <a:t>;</a:t>
                      </a:r>
                      <a:r>
                        <a:rPr lang="zh-CN" sz="1700" b="1" u="sng" kern="0" dirty="0">
                          <a:solidFill>
                            <a:srgbClr val="002060"/>
                          </a:solidFill>
                          <a:effectLst/>
                          <a:latin typeface="黑体" panose="02010609060101010101" pitchFamily="49" charset="-122"/>
                          <a:ea typeface="黑体" panose="02010609060101010101" pitchFamily="49" charset="-122"/>
                        </a:rPr>
                        <a:t>给劳动者造成损害的，应当承担赔偿责任。</a:t>
                      </a: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6</a:t>
                      </a:r>
                      <a:r>
                        <a:rPr lang="zh-CN" sz="1700" b="1" kern="0" dirty="0">
                          <a:solidFill>
                            <a:srgbClr val="002060"/>
                          </a:solidFill>
                          <a:effectLst/>
                          <a:latin typeface="黑体" panose="02010609060101010101" pitchFamily="49" charset="-122"/>
                          <a:ea typeface="黑体" panose="02010609060101010101" pitchFamily="49" charset="-122"/>
                        </a:rPr>
                        <a:t>）违法约定试用期的法律责任。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7</a:t>
                      </a:r>
                      <a:r>
                        <a:rPr lang="zh-CN" sz="1700" b="1" kern="0" dirty="0">
                          <a:solidFill>
                            <a:srgbClr val="002060"/>
                          </a:solidFill>
                          <a:effectLst/>
                          <a:latin typeface="黑体" panose="02010609060101010101" pitchFamily="49" charset="-122"/>
                          <a:ea typeface="黑体" panose="02010609060101010101" pitchFamily="49" charset="-122"/>
                        </a:rPr>
                        <a:t>）违法解除或终止劳动合同的法律责任。</a:t>
                      </a:r>
                      <a:r>
                        <a:rPr lang="en-US" sz="1700" b="1" kern="0" dirty="0">
                          <a:solidFill>
                            <a:srgbClr val="002060"/>
                          </a:solidFill>
                          <a:effectLst/>
                          <a:latin typeface="黑体" panose="02010609060101010101" pitchFamily="49" charset="-122"/>
                          <a:ea typeface="黑体" panose="02010609060101010101" pitchFamily="49" charset="-122"/>
                        </a:rPr>
                        <a:t>2N</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8</a:t>
                      </a:r>
                      <a:r>
                        <a:rPr lang="zh-CN" sz="1700" b="1" kern="0" dirty="0">
                          <a:solidFill>
                            <a:srgbClr val="002060"/>
                          </a:solidFill>
                          <a:effectLst/>
                          <a:latin typeface="黑体" panose="02010609060101010101" pitchFamily="49" charset="-122"/>
                          <a:ea typeface="黑体" panose="02010609060101010101" pitchFamily="49" charset="-122"/>
                        </a:rPr>
                        <a:t>）未出具解除或终止劳动合同的法律责任。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9</a:t>
                      </a:r>
                      <a:r>
                        <a:rPr lang="zh-CN" sz="1700" b="1" kern="0" dirty="0">
                          <a:solidFill>
                            <a:srgbClr val="002060"/>
                          </a:solidFill>
                          <a:effectLst/>
                          <a:latin typeface="黑体" panose="02010609060101010101" pitchFamily="49" charset="-122"/>
                          <a:ea typeface="黑体" panose="02010609060101010101" pitchFamily="49" charset="-122"/>
                        </a:rPr>
                        <a:t>）招用与其他单位存在劳动关系劳动者的法律责任。承担连带责任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10</a:t>
                      </a:r>
                      <a:r>
                        <a:rPr lang="zh-CN" sz="1700" b="1" kern="0" dirty="0">
                          <a:solidFill>
                            <a:srgbClr val="002060"/>
                          </a:solidFill>
                          <a:effectLst/>
                          <a:latin typeface="黑体" panose="02010609060101010101" pitchFamily="49" charset="-122"/>
                          <a:ea typeface="黑体" panose="02010609060101010101" pitchFamily="49" charset="-122"/>
                        </a:rPr>
                        <a:t>）违法延长劳动者工作时间的法律责任：由劳动行政部门给予警告，责令限期改正，并可按照受侵害的劳动</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者每人</a:t>
                      </a:r>
                      <a:r>
                        <a:rPr lang="en-US" sz="1700" b="1" u="sng" kern="0" dirty="0">
                          <a:solidFill>
                            <a:srgbClr val="002060"/>
                          </a:solidFill>
                          <a:effectLst/>
                          <a:latin typeface="黑体" panose="02010609060101010101" pitchFamily="49" charset="-122"/>
                          <a:ea typeface="黑体" panose="02010609060101010101" pitchFamily="49" charset="-122"/>
                        </a:rPr>
                        <a:t>100</a:t>
                      </a:r>
                      <a:r>
                        <a:rPr lang="zh-CN" sz="1700" b="1" u="sng" kern="0" dirty="0">
                          <a:solidFill>
                            <a:srgbClr val="002060"/>
                          </a:solidFill>
                          <a:effectLst/>
                          <a:latin typeface="黑体" panose="02010609060101010101" pitchFamily="49" charset="-122"/>
                          <a:ea typeface="黑体" panose="02010609060101010101" pitchFamily="49" charset="-122"/>
                        </a:rPr>
                        <a:t>元以上</a:t>
                      </a:r>
                      <a:r>
                        <a:rPr lang="en-US" sz="1700" b="1" u="sng" kern="0" dirty="0">
                          <a:solidFill>
                            <a:srgbClr val="002060"/>
                          </a:solidFill>
                          <a:effectLst/>
                          <a:latin typeface="黑体" panose="02010609060101010101" pitchFamily="49" charset="-122"/>
                          <a:ea typeface="黑体" panose="02010609060101010101" pitchFamily="49" charset="-122"/>
                        </a:rPr>
                        <a:t>500</a:t>
                      </a:r>
                      <a:r>
                        <a:rPr lang="zh-CN" sz="1700" b="1" u="sng" kern="0" dirty="0">
                          <a:solidFill>
                            <a:srgbClr val="002060"/>
                          </a:solidFill>
                          <a:effectLst/>
                          <a:latin typeface="黑体" panose="02010609060101010101" pitchFamily="49" charset="-122"/>
                          <a:ea typeface="黑体" panose="02010609060101010101" pitchFamily="49" charset="-122"/>
                        </a:rPr>
                        <a:t>元以</a:t>
                      </a:r>
                      <a:r>
                        <a:rPr lang="zh-CN" sz="1700" b="1" kern="0" dirty="0">
                          <a:solidFill>
                            <a:srgbClr val="002060"/>
                          </a:solidFill>
                          <a:effectLst/>
                          <a:latin typeface="黑体" panose="02010609060101010101" pitchFamily="49" charset="-122"/>
                          <a:ea typeface="黑体" panose="02010609060101010101" pitchFamily="49" charset="-122"/>
                        </a:rPr>
                        <a:t>下的标准处以罚款。</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11</a:t>
                      </a:r>
                      <a:r>
                        <a:rPr lang="zh-CN" sz="1700" b="1" kern="0" dirty="0">
                          <a:solidFill>
                            <a:srgbClr val="002060"/>
                          </a:solidFill>
                          <a:effectLst/>
                          <a:latin typeface="黑体" panose="02010609060101010101" pitchFamily="49" charset="-122"/>
                          <a:ea typeface="黑体" panose="02010609060101010101" pitchFamily="49" charset="-122"/>
                        </a:rPr>
                        <a:t>）违反工资支付规定的法律责任。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12</a:t>
                      </a:r>
                      <a:r>
                        <a:rPr lang="zh-CN" sz="1700" b="1" kern="0" dirty="0">
                          <a:solidFill>
                            <a:srgbClr val="002060"/>
                          </a:solidFill>
                          <a:effectLst/>
                          <a:latin typeface="黑体" panose="02010609060101010101" pitchFamily="49" charset="-122"/>
                          <a:ea typeface="黑体" panose="02010609060101010101" pitchFamily="49" charset="-122"/>
                        </a:rPr>
                        <a:t>）违反劳动安全规定的法律责任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13</a:t>
                      </a:r>
                      <a:r>
                        <a:rPr lang="zh-CN" sz="1700" b="1" kern="0" dirty="0">
                          <a:solidFill>
                            <a:srgbClr val="002060"/>
                          </a:solidFill>
                          <a:effectLst/>
                          <a:latin typeface="黑体" panose="02010609060101010101" pitchFamily="49" charset="-122"/>
                          <a:ea typeface="黑体" panose="02010609060101010101" pitchFamily="49" charset="-122"/>
                        </a:rPr>
                        <a:t>）非法招用未满</a:t>
                      </a:r>
                      <a:r>
                        <a:rPr lang="en-US" sz="1700" b="1" kern="0" dirty="0">
                          <a:solidFill>
                            <a:srgbClr val="002060"/>
                          </a:solidFill>
                          <a:effectLst/>
                          <a:latin typeface="黑体" panose="02010609060101010101" pitchFamily="49" charset="-122"/>
                          <a:ea typeface="黑体" panose="02010609060101010101" pitchFamily="49" charset="-122"/>
                        </a:rPr>
                        <a:t>16</a:t>
                      </a:r>
                      <a:r>
                        <a:rPr lang="zh-CN" sz="1700" b="1" kern="0" dirty="0">
                          <a:solidFill>
                            <a:srgbClr val="002060"/>
                          </a:solidFill>
                          <a:effectLst/>
                          <a:latin typeface="黑体" panose="02010609060101010101" pitchFamily="49" charset="-122"/>
                          <a:ea typeface="黑体" panose="02010609060101010101" pitchFamily="49" charset="-122"/>
                        </a:rPr>
                        <a:t>周岁未成年人法人法律责任。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14</a:t>
                      </a:r>
                      <a:r>
                        <a:rPr lang="zh-CN" sz="1700" b="1" kern="0" dirty="0">
                          <a:solidFill>
                            <a:srgbClr val="002060"/>
                          </a:solidFill>
                          <a:effectLst/>
                          <a:latin typeface="黑体" panose="02010609060101010101" pitchFamily="49" charset="-122"/>
                          <a:ea typeface="黑体" panose="02010609060101010101" pitchFamily="49" charset="-122"/>
                        </a:rPr>
                        <a:t>）违法《工会法》的法律责任。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15</a:t>
                      </a:r>
                      <a:r>
                        <a:rPr lang="zh-CN" sz="1700" b="1" kern="0" dirty="0">
                          <a:solidFill>
                            <a:srgbClr val="002060"/>
                          </a:solidFill>
                          <a:effectLst/>
                          <a:latin typeface="黑体" panose="02010609060101010101" pitchFamily="49" charset="-122"/>
                          <a:ea typeface="黑体" panose="02010609060101010101" pitchFamily="49" charset="-122"/>
                        </a:rPr>
                        <a:t>）违反劳动监察规定的法律责任。处罚</a:t>
                      </a:r>
                      <a:r>
                        <a:rPr lang="en-US" sz="1700" b="1" kern="0" dirty="0">
                          <a:solidFill>
                            <a:srgbClr val="002060"/>
                          </a:solidFill>
                          <a:effectLst/>
                          <a:latin typeface="黑体" panose="02010609060101010101" pitchFamily="49" charset="-122"/>
                          <a:ea typeface="黑体" panose="02010609060101010101" pitchFamily="49" charset="-122"/>
                        </a:rPr>
                        <a:t>2000-2</a:t>
                      </a:r>
                      <a:r>
                        <a:rPr lang="zh-CN" sz="1700" b="1" kern="0" dirty="0">
                          <a:solidFill>
                            <a:srgbClr val="002060"/>
                          </a:solidFill>
                          <a:effectLst/>
                          <a:latin typeface="黑体" panose="02010609060101010101" pitchFamily="49" charset="-122"/>
                          <a:ea typeface="黑体" panose="02010609060101010101" pitchFamily="49" charset="-122"/>
                        </a:rPr>
                        <a:t>万以下罚款。</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16</a:t>
                      </a:r>
                      <a:r>
                        <a:rPr lang="zh-CN" sz="1700" b="1" kern="0" dirty="0">
                          <a:solidFill>
                            <a:srgbClr val="002060"/>
                          </a:solidFill>
                          <a:effectLst/>
                          <a:latin typeface="黑体" panose="02010609060101010101" pitchFamily="49" charset="-122"/>
                          <a:ea typeface="黑体" panose="02010609060101010101" pitchFamily="49" charset="-122"/>
                        </a:rPr>
                        <a:t>）违反职业培训、职业介绍规定的法律责任。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17</a:t>
                      </a:r>
                      <a:r>
                        <a:rPr lang="zh-CN" sz="1700" b="1" kern="0" dirty="0">
                          <a:solidFill>
                            <a:srgbClr val="002060"/>
                          </a:solidFill>
                          <a:effectLst/>
                          <a:latin typeface="黑体" panose="02010609060101010101" pitchFamily="49" charset="-122"/>
                          <a:ea typeface="黑体" panose="02010609060101010101" pitchFamily="49" charset="-122"/>
                        </a:rPr>
                        <a:t>）违法扣押证件的法律责任。每人</a:t>
                      </a:r>
                      <a:r>
                        <a:rPr lang="en-US" sz="1700" b="1" kern="0" dirty="0">
                          <a:solidFill>
                            <a:srgbClr val="002060"/>
                          </a:solidFill>
                          <a:effectLst/>
                          <a:latin typeface="黑体" panose="02010609060101010101" pitchFamily="49" charset="-122"/>
                          <a:ea typeface="黑体" panose="02010609060101010101" pitchFamily="49" charset="-122"/>
                        </a:rPr>
                        <a:t>500-2000</a:t>
                      </a:r>
                      <a:r>
                        <a:rPr lang="zh-CN" sz="1700" b="1" kern="0" dirty="0">
                          <a:solidFill>
                            <a:srgbClr val="002060"/>
                          </a:solidFill>
                          <a:effectLst/>
                          <a:latin typeface="黑体" panose="02010609060101010101" pitchFamily="49" charset="-122"/>
                          <a:ea typeface="黑体" panose="02010609060101010101" pitchFamily="49" charset="-122"/>
                        </a:rPr>
                        <a:t>元以下的罚款</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08529748"/>
                  </a:ext>
                </a:extLst>
              </a:tr>
            </a:tbl>
          </a:graphicData>
        </a:graphic>
      </p:graphicFrame>
    </p:spTree>
    <p:extLst>
      <p:ext uri="{BB962C8B-B14F-4D97-AF65-F5344CB8AC3E}">
        <p14:creationId xmlns:p14="http://schemas.microsoft.com/office/powerpoint/2010/main" val="4081976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73EAA14-528F-4033-967B-96F6EAFE29E6}"/>
              </a:ext>
            </a:extLst>
          </p:cNvPr>
          <p:cNvSpPr/>
          <p:nvPr/>
        </p:nvSpPr>
        <p:spPr>
          <a:xfrm>
            <a:off x="842372" y="628932"/>
            <a:ext cx="3207929"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3.</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劳动者违反劳动法律的责任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3DA2F4EB-7E42-4385-B509-41ABF4098FA3}"/>
              </a:ext>
            </a:extLst>
          </p:cNvPr>
          <p:cNvGraphicFramePr>
            <a:graphicFrameLocks noGrp="1"/>
          </p:cNvGraphicFramePr>
          <p:nvPr>
            <p:extLst>
              <p:ext uri="{D42A27DB-BD31-4B8C-83A1-F6EECF244321}">
                <p14:modId xmlns:p14="http://schemas.microsoft.com/office/powerpoint/2010/main" val="665266355"/>
              </p:ext>
            </p:extLst>
          </p:nvPr>
        </p:nvGraphicFramePr>
        <p:xfrm>
          <a:off x="692151" y="993105"/>
          <a:ext cx="10837862" cy="2755075"/>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2834670942"/>
                    </a:ext>
                  </a:extLst>
                </a:gridCol>
              </a:tblGrid>
              <a:tr h="0">
                <a:tc>
                  <a:txBody>
                    <a:bodyPr/>
                    <a:lstStyle/>
                    <a:p>
                      <a:pPr marL="349250" indent="-349250" algn="just">
                        <a:lnSpc>
                          <a:spcPts val="15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）因劳动者违法解除劳动合同，给用人单位造成损失的，应当承担赔偿责任。</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）劳动者违反劳动合同的中约定的</a:t>
                      </a:r>
                      <a:r>
                        <a:rPr lang="zh-CN" sz="1800" b="1" u="sng" kern="0" dirty="0">
                          <a:solidFill>
                            <a:srgbClr val="002060"/>
                          </a:solidFill>
                          <a:effectLst/>
                          <a:latin typeface="黑体" panose="02010609060101010101" pitchFamily="49" charset="-122"/>
                          <a:ea typeface="黑体" panose="02010609060101010101" pitchFamily="49" charset="-122"/>
                        </a:rPr>
                        <a:t>保密义务、竞业限制</a:t>
                      </a:r>
                      <a:r>
                        <a:rPr lang="zh-CN" sz="1800" b="1" kern="0" dirty="0">
                          <a:solidFill>
                            <a:srgbClr val="002060"/>
                          </a:solidFill>
                          <a:effectLst/>
                          <a:latin typeface="黑体" panose="02010609060101010101" pitchFamily="49" charset="-122"/>
                          <a:ea typeface="黑体" panose="02010609060101010101" pitchFamily="49" charset="-122"/>
                        </a:rPr>
                        <a:t>，给用人单位造成损失的，应当承担赔偿责任。</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）用人单位可以与劳动者解除劳动合同，劳动者应当按照劳动合同的约定向用人单位支付违约金：</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者严重违反用人单位规章制度的劳动者失职、营私舞弊，给用人单位造成重大损害的劳动者同时与其他用人单位建立劳动关系，对完成本单位工作任务造成严重影响，或经用人单位提出，拒不改正的劳动者以欺诈、胁迫的手段或者乘人之危，使用人单位在违背真实意思的情况下订立或变更劳动合同的劳动者被依法追究刑事责任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09780255"/>
                  </a:ext>
                </a:extLst>
              </a:tr>
            </a:tbl>
          </a:graphicData>
        </a:graphic>
      </p:graphicFrame>
    </p:spTree>
    <p:extLst>
      <p:ext uri="{BB962C8B-B14F-4D97-AF65-F5344CB8AC3E}">
        <p14:creationId xmlns:p14="http://schemas.microsoft.com/office/powerpoint/2010/main" val="114515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73EAA14-528F-4033-967B-96F6EAFE29E6}"/>
              </a:ext>
            </a:extLst>
          </p:cNvPr>
          <p:cNvSpPr/>
          <p:nvPr/>
        </p:nvSpPr>
        <p:spPr>
          <a:xfrm>
            <a:off x="1191023" y="628932"/>
            <a:ext cx="2510624"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违反</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集体合同</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的责任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3DA2F4EB-7E42-4385-B509-41ABF4098FA3}"/>
              </a:ext>
            </a:extLst>
          </p:cNvPr>
          <p:cNvGraphicFramePr>
            <a:graphicFrameLocks noGrp="1"/>
          </p:cNvGraphicFramePr>
          <p:nvPr>
            <p:extLst>
              <p:ext uri="{D42A27DB-BD31-4B8C-83A1-F6EECF244321}">
                <p14:modId xmlns:p14="http://schemas.microsoft.com/office/powerpoint/2010/main" val="665266355"/>
              </p:ext>
            </p:extLst>
          </p:nvPr>
        </p:nvGraphicFramePr>
        <p:xfrm>
          <a:off x="692151" y="993105"/>
          <a:ext cx="10837862" cy="4050475"/>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2834670942"/>
                    </a:ext>
                  </a:extLst>
                </a:gridCol>
              </a:tblGrid>
              <a:tr h="0">
                <a:tc>
                  <a:txBody>
                    <a:bodyPr/>
                    <a:lstStyle/>
                    <a:p>
                      <a:pPr marL="349250" indent="-349250"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集体合同的法律效力</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a:t>
                      </a: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）企业处理劳动关系的劳动条件和各项劳动标准均不得违背集体合同中的规定</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a:t>
                      </a:r>
                      <a:r>
                        <a:rPr lang="en-US" alt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）企业与全体职工应当履行集体合同所规定的的义务</a:t>
                      </a: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709780255"/>
                  </a:ext>
                </a:extLst>
              </a:tr>
              <a:tr h="0">
                <a:tc>
                  <a:txBody>
                    <a:bodyPr/>
                    <a:lstStyle/>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违反集体合同责任：</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）企业违反集体合同，应承担一定的法律责任。</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主管人员应对上级机关负有行政责任，批评教育或一定的纪律处分；</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管理人员：恶意违反，从重处罚，触犯刑律已构成犯罪时，司法机关追究其刑事责任</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企业不履行集体合同，侵犯工会与职工的物质利益时，企业应负担赔偿责任。</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）工会不履行义务，应对上级工会和工会会员负道义上的和政治上的责任，由上级工会给予批评、教育或纪律处分。</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）职工不履行义务，其行为违反了集体合同中的规定时，也应承担相应的违约责任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4515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F0FEC22-07DB-4D12-BB2B-7AE3CF28E032}"/>
              </a:ext>
            </a:extLst>
          </p:cNvPr>
          <p:cNvSpPr/>
          <p:nvPr/>
        </p:nvSpPr>
        <p:spPr>
          <a:xfrm>
            <a:off x="483870" y="821431"/>
            <a:ext cx="6096000" cy="485389"/>
          </a:xfrm>
          <a:prstGeom prst="rect">
            <a:avLst/>
          </a:prstGeom>
        </p:spPr>
        <p:txBody>
          <a:bodyPr>
            <a:spAutoFit/>
          </a:bodyPr>
          <a:lstStyle/>
          <a:p>
            <a:pPr algn="ctr">
              <a:lnSpc>
                <a:spcPts val="15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endParaRPr lang="zh-CN" altLang="zh-CN" sz="1600" kern="100" dirty="0">
              <a:latin typeface="黑体" panose="02010609060101010101" pitchFamily="49" charset="-122"/>
              <a:ea typeface="黑体" panose="02010609060101010101" pitchFamily="49" charset="-122"/>
              <a:cs typeface="Times New Roman" panose="02020603050405020304" pitchFamily="18" charset="0"/>
            </a:endParaRPr>
          </a:p>
          <a:p>
            <a:pPr indent="279400">
              <a:lnSpc>
                <a:spcPts val="1500"/>
              </a:lnSpc>
            </a:pPr>
            <a:r>
              <a:rPr lang="en-US" altLang="zh-CN" kern="0" dirty="0">
                <a:solidFill>
                  <a:srgbClr val="002060"/>
                </a:solidFill>
                <a:latin typeface="黑体" panose="02010609060101010101" pitchFamily="49" charset="-122"/>
                <a:ea typeface="黑体" panose="02010609060101010101" pitchFamily="49" charset="-122"/>
                <a:cs typeface="楷体_GB2312"/>
              </a:rPr>
              <a:t> </a:t>
            </a: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用人单位违反《社会保险法》法律责任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871F32C1-15F1-49D8-A8AA-CA529E56223C}"/>
              </a:ext>
            </a:extLst>
          </p:cNvPr>
          <p:cNvSpPr/>
          <p:nvPr/>
        </p:nvSpPr>
        <p:spPr>
          <a:xfrm>
            <a:off x="775378" y="628932"/>
            <a:ext cx="2975495" cy="284693"/>
          </a:xfrm>
          <a:prstGeom prst="rect">
            <a:avLst/>
          </a:prstGeom>
        </p:spPr>
        <p:txBody>
          <a:bodyPr wrap="none">
            <a:spAutoFit/>
          </a:bodyPr>
          <a:lstStyle/>
          <a:p>
            <a:pPr algn="ctr">
              <a:lnSpc>
                <a:spcPts val="1500"/>
              </a:lnSpc>
              <a:spcAft>
                <a:spcPts val="0"/>
              </a:spcAft>
            </a:pP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第二节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社会保险法律责任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4A40ADFC-0325-469B-94F6-986A9FA10CEC}"/>
              </a:ext>
            </a:extLst>
          </p:cNvPr>
          <p:cNvGraphicFramePr>
            <a:graphicFrameLocks noGrp="1"/>
          </p:cNvGraphicFramePr>
          <p:nvPr>
            <p:extLst>
              <p:ext uri="{D42A27DB-BD31-4B8C-83A1-F6EECF244321}">
                <p14:modId xmlns:p14="http://schemas.microsoft.com/office/powerpoint/2010/main" val="37265365"/>
              </p:ext>
            </p:extLst>
          </p:nvPr>
        </p:nvGraphicFramePr>
        <p:xfrm>
          <a:off x="775378" y="1410701"/>
          <a:ext cx="10754635" cy="4937760"/>
        </p:xfrm>
        <a:graphic>
          <a:graphicData uri="http://schemas.openxmlformats.org/drawingml/2006/table">
            <a:tbl>
              <a:tblPr>
                <a:tableStyleId>{5C22544A-7EE6-4342-B048-85BDC9FD1C3A}</a:tableStyleId>
              </a:tblPr>
              <a:tblGrid>
                <a:gridCol w="10754635">
                  <a:extLst>
                    <a:ext uri="{9D8B030D-6E8A-4147-A177-3AD203B41FA5}">
                      <a16:colId xmlns:a16="http://schemas.microsoft.com/office/drawing/2014/main" val="40161996"/>
                    </a:ext>
                  </a:extLst>
                </a:gridCol>
              </a:tblGrid>
              <a:tr h="1584000">
                <a:tc>
                  <a:txBody>
                    <a:bodyPr/>
                    <a:lstStyle/>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不办理社会保险登记的</a:t>
                      </a:r>
                      <a:r>
                        <a:rPr lang="zh-CN" sz="1800" b="1" kern="0" dirty="0">
                          <a:solidFill>
                            <a:srgbClr val="002060"/>
                          </a:solidFill>
                          <a:effectLst/>
                          <a:latin typeface="黑体" panose="02010609060101010101" pitchFamily="49" charset="-122"/>
                          <a:ea typeface="黑体" panose="02010609060101010101" pitchFamily="49" charset="-122"/>
                        </a:rPr>
                        <a:t>，社会保险行政部门责令其限期改正；逾期不改正的，处应缴社会保险</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费数额</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倍以上</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倍以下</a:t>
                      </a:r>
                      <a:r>
                        <a:rPr lang="zh-CN" sz="1800" b="1" kern="0" dirty="0">
                          <a:solidFill>
                            <a:srgbClr val="002060"/>
                          </a:solidFill>
                          <a:effectLst/>
                          <a:latin typeface="黑体" panose="02010609060101010101" pitchFamily="49" charset="-122"/>
                          <a:ea typeface="黑体" panose="02010609060101010101" pitchFamily="49" charset="-122"/>
                        </a:rPr>
                        <a:t>的罚款，对其直接负责的主管人员和其他直接责任人员处</a:t>
                      </a:r>
                      <a:r>
                        <a:rPr lang="en-US" sz="1800" b="1" u="sng" kern="0" dirty="0">
                          <a:solidFill>
                            <a:srgbClr val="002060"/>
                          </a:solidFill>
                          <a:effectLst/>
                          <a:latin typeface="黑体" panose="02010609060101010101" pitchFamily="49" charset="-122"/>
                          <a:ea typeface="黑体" panose="02010609060101010101" pitchFamily="49" charset="-122"/>
                        </a:rPr>
                        <a:t>500</a:t>
                      </a:r>
                      <a:r>
                        <a:rPr lang="zh-CN" sz="1800" b="1" u="sng" kern="0" dirty="0">
                          <a:solidFill>
                            <a:srgbClr val="002060"/>
                          </a:solidFill>
                          <a:effectLst/>
                          <a:latin typeface="黑体" panose="02010609060101010101" pitchFamily="49" charset="-122"/>
                          <a:ea typeface="黑体" panose="02010609060101010101" pitchFamily="49" charset="-122"/>
                        </a:rPr>
                        <a:t>元以上</a:t>
                      </a:r>
                      <a:r>
                        <a:rPr lang="en-US" sz="1800" b="1" u="sng" kern="0" dirty="0">
                          <a:solidFill>
                            <a:srgbClr val="002060"/>
                          </a:solidFill>
                          <a:effectLst/>
                          <a:latin typeface="黑体" panose="02010609060101010101" pitchFamily="49" charset="-122"/>
                          <a:ea typeface="黑体" panose="02010609060101010101" pitchFamily="49" charset="-122"/>
                        </a:rPr>
                        <a:t>3000</a:t>
                      </a:r>
                      <a:r>
                        <a:rPr lang="zh-CN" sz="1800" b="1" u="sng" kern="0" dirty="0">
                          <a:solidFill>
                            <a:srgbClr val="002060"/>
                          </a:solidFill>
                          <a:effectLst/>
                          <a:latin typeface="黑体" panose="02010609060101010101" pitchFamily="49" charset="-122"/>
                          <a:ea typeface="黑体" panose="02010609060101010101" pitchFamily="49" charset="-122"/>
                        </a:rPr>
                        <a:t>元</a:t>
                      </a:r>
                      <a:r>
                        <a:rPr lang="zh-CN" sz="1800" b="1" kern="0" dirty="0">
                          <a:solidFill>
                            <a:srgbClr val="002060"/>
                          </a:solidFill>
                          <a:effectLst/>
                          <a:latin typeface="黑体" panose="02010609060101010101" pitchFamily="49" charset="-122"/>
                          <a:ea typeface="黑体" panose="02010609060101010101" pitchFamily="49" charset="-122"/>
                        </a:rPr>
                        <a:t>以</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下的罚款。</a:t>
                      </a:r>
                      <a:endParaRPr 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未按时足额</a:t>
                      </a:r>
                      <a:r>
                        <a:rPr lang="zh-CN" sz="1800" b="1" kern="0" dirty="0">
                          <a:solidFill>
                            <a:srgbClr val="002060"/>
                          </a:solidFill>
                          <a:effectLst/>
                          <a:latin typeface="黑体" panose="02010609060101010101" pitchFamily="49" charset="-122"/>
                          <a:ea typeface="黑体" panose="02010609060101010101" pitchFamily="49" charset="-122"/>
                        </a:rPr>
                        <a:t>缴纳社会保险费的，社会保险费征收机构责令其</a:t>
                      </a:r>
                      <a:r>
                        <a:rPr lang="zh-CN" sz="1800" b="1" u="sng" kern="0" dirty="0">
                          <a:solidFill>
                            <a:srgbClr val="002060"/>
                          </a:solidFill>
                          <a:effectLst/>
                          <a:latin typeface="黑体" panose="02010609060101010101" pitchFamily="49" charset="-122"/>
                          <a:ea typeface="黑体" panose="02010609060101010101" pitchFamily="49" charset="-122"/>
                        </a:rPr>
                        <a:t>限期缴纳或者补足</a:t>
                      </a:r>
                      <a:r>
                        <a:rPr lang="zh-CN" sz="1800" b="1" kern="0" dirty="0">
                          <a:solidFill>
                            <a:srgbClr val="002060"/>
                          </a:solidFill>
                          <a:effectLst/>
                          <a:latin typeface="黑体" panose="02010609060101010101" pitchFamily="49" charset="-122"/>
                          <a:ea typeface="黑体" panose="02010609060101010101" pitchFamily="49" charset="-122"/>
                        </a:rPr>
                        <a:t>，并自欠缴之日</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起，</a:t>
                      </a:r>
                      <a:r>
                        <a:rPr lang="zh-CN" sz="1800" b="1" u="sng" kern="0" dirty="0">
                          <a:solidFill>
                            <a:srgbClr val="002060"/>
                          </a:solidFill>
                          <a:effectLst/>
                          <a:latin typeface="黑体" panose="02010609060101010101" pitchFamily="49" charset="-122"/>
                          <a:ea typeface="黑体" panose="02010609060101010101" pitchFamily="49" charset="-122"/>
                        </a:rPr>
                        <a:t>按日加收万分之五的滞纳金</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逾期仍不缴纳</a:t>
                      </a:r>
                      <a:r>
                        <a:rPr lang="zh-CN" sz="1800" b="1" kern="0" dirty="0">
                          <a:solidFill>
                            <a:srgbClr val="002060"/>
                          </a:solidFill>
                          <a:effectLst/>
                          <a:latin typeface="黑体" panose="02010609060101010101" pitchFamily="49" charset="-122"/>
                          <a:ea typeface="黑体" panose="02010609060101010101" pitchFamily="49" charset="-122"/>
                        </a:rPr>
                        <a:t>的，由有关行政部门处</a:t>
                      </a:r>
                      <a:r>
                        <a:rPr lang="zh-CN" sz="1800" b="1" u="sng" kern="0" dirty="0">
                          <a:solidFill>
                            <a:srgbClr val="002060"/>
                          </a:solidFill>
                          <a:effectLst/>
                          <a:latin typeface="黑体" panose="02010609060101010101" pitchFamily="49" charset="-122"/>
                          <a:ea typeface="黑体" panose="02010609060101010101" pitchFamily="49" charset="-122"/>
                        </a:rPr>
                        <a:t>欠缴数额</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倍以上</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倍以下</a:t>
                      </a:r>
                      <a:r>
                        <a:rPr lang="zh-CN" sz="1800" b="1" kern="0" dirty="0">
                          <a:solidFill>
                            <a:srgbClr val="002060"/>
                          </a:solidFill>
                          <a:effectLst/>
                          <a:latin typeface="黑体" panose="02010609060101010101" pitchFamily="49" charset="-122"/>
                          <a:ea typeface="黑体" panose="02010609060101010101" pitchFamily="49" charset="-122"/>
                        </a:rPr>
                        <a:t>的罚</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款。</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）职工应缴纳的社会保险费由用人单位代扣代缴</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用人单位未依法代扣代缴的</a:t>
                      </a:r>
                      <a:r>
                        <a:rPr lang="zh-CN" sz="1800" b="1" kern="0" dirty="0">
                          <a:solidFill>
                            <a:srgbClr val="002060"/>
                          </a:solidFill>
                          <a:effectLst/>
                          <a:latin typeface="黑体" panose="02010609060101010101" pitchFamily="49" charset="-122"/>
                          <a:ea typeface="黑体" panose="02010609060101010101" pitchFamily="49" charset="-122"/>
                        </a:rPr>
                        <a:t>，由社会保险费征</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收机构</a:t>
                      </a:r>
                      <a:r>
                        <a:rPr lang="zh-CN" altLang="en-US" sz="1800" b="1" kern="0" dirty="0">
                          <a:solidFill>
                            <a:srgbClr val="002060"/>
                          </a:solidFill>
                          <a:effectLst/>
                          <a:latin typeface="黑体" panose="02010609060101010101" pitchFamily="49" charset="-122"/>
                          <a:ea typeface="黑体" panose="02010609060101010101" pitchFamily="49" charset="-122"/>
                        </a:rPr>
                        <a:t>、</a:t>
                      </a:r>
                      <a:r>
                        <a:rPr lang="zh-CN" sz="1800" b="1" kern="0" dirty="0">
                          <a:solidFill>
                            <a:srgbClr val="002060"/>
                          </a:solidFill>
                          <a:effectLst/>
                          <a:latin typeface="黑体" panose="02010609060101010101" pitchFamily="49" charset="-122"/>
                          <a:ea typeface="黑体" panose="02010609060101010101" pitchFamily="49" charset="-122"/>
                        </a:rPr>
                        <a:t>责令用人单位限期代缴，并自欠缴之日起向用人单位</a:t>
                      </a:r>
                      <a:r>
                        <a:rPr lang="zh-CN" sz="1800" b="1" u="sng" kern="0" dirty="0">
                          <a:solidFill>
                            <a:srgbClr val="002060"/>
                          </a:solidFill>
                          <a:effectLst/>
                          <a:latin typeface="黑体" panose="02010609060101010101" pitchFamily="49" charset="-122"/>
                          <a:ea typeface="黑体" panose="02010609060101010101" pitchFamily="49" charset="-122"/>
                        </a:rPr>
                        <a:t>按日加收万分之五的滞纳金</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用人单位</a:t>
                      </a:r>
                      <a:endParaRPr lang="en-US" altLang="zh-CN" sz="1800" b="1" u="sng"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不得要求职工承担滞纳金</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62128951"/>
                  </a:ext>
                </a:extLst>
              </a:tr>
              <a:tr h="1584000">
                <a:tc>
                  <a:txBody>
                    <a:bodyPr/>
                    <a:lstStyle/>
                    <a:p>
                      <a:pPr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）拒不出具终止或者解除劳动关系证明的，依照《劳动合同法》的规定处理。</a:t>
                      </a:r>
                      <a:endParaRPr 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）用人单位未按月将社会保险费的明细情况告知职工本人的，由社会保险行政部门责令改正</a:t>
                      </a:r>
                      <a:endParaRPr 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）《工伤保险条例》规定，</a:t>
                      </a:r>
                      <a:r>
                        <a:rPr lang="zh-CN" sz="1800" b="1" u="sng" kern="0" dirty="0">
                          <a:solidFill>
                            <a:srgbClr val="002060"/>
                          </a:solidFill>
                          <a:effectLst/>
                          <a:latin typeface="黑体" panose="02010609060101010101" pitchFamily="49" charset="-122"/>
                          <a:ea typeface="黑体" panose="02010609060101010101" pitchFamily="49" charset="-122"/>
                        </a:rPr>
                        <a:t>应当参加工伤保险而未参加工伤保险的用人单位职工发生工伤的，</a:t>
                      </a:r>
                      <a:r>
                        <a:rPr lang="zh-CN" sz="1800" b="1" kern="0" dirty="0">
                          <a:solidFill>
                            <a:srgbClr val="002060"/>
                          </a:solidFill>
                          <a:effectLst/>
                          <a:latin typeface="黑体" panose="02010609060101010101" pitchFamily="49" charset="-122"/>
                          <a:ea typeface="黑体" panose="02010609060101010101" pitchFamily="49" charset="-122"/>
                        </a:rPr>
                        <a:t>由</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该</a:t>
                      </a:r>
                      <a:r>
                        <a:rPr lang="zh-CN" sz="1800" b="1" u="sng" kern="0" dirty="0">
                          <a:solidFill>
                            <a:srgbClr val="002060"/>
                          </a:solidFill>
                          <a:effectLst/>
                          <a:latin typeface="黑体" panose="02010609060101010101" pitchFamily="49" charset="-122"/>
                          <a:ea typeface="黑体" panose="02010609060101010101" pitchFamily="49" charset="-122"/>
                        </a:rPr>
                        <a:t>用人单位</a:t>
                      </a:r>
                      <a:r>
                        <a:rPr lang="zh-CN" sz="1800" b="1" kern="0" dirty="0">
                          <a:solidFill>
                            <a:srgbClr val="002060"/>
                          </a:solidFill>
                          <a:effectLst/>
                          <a:latin typeface="黑体" panose="02010609060101010101" pitchFamily="49" charset="-122"/>
                          <a:ea typeface="黑体" panose="02010609060101010101" pitchFamily="49" charset="-122"/>
                        </a:rPr>
                        <a:t>按照本条例规定的工伤保险待遇项目和标准</a:t>
                      </a:r>
                      <a:r>
                        <a:rPr lang="zh-CN" sz="1800" b="1" u="sng" kern="0" dirty="0">
                          <a:solidFill>
                            <a:srgbClr val="002060"/>
                          </a:solidFill>
                          <a:effectLst/>
                          <a:latin typeface="黑体" panose="02010609060101010101" pitchFamily="49" charset="-122"/>
                          <a:ea typeface="黑体" panose="02010609060101010101" pitchFamily="49" charset="-122"/>
                        </a:rPr>
                        <a:t>支付费用</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拒不协助</a:t>
                      </a:r>
                      <a:r>
                        <a:rPr lang="zh-CN" sz="1800" b="1" kern="0" dirty="0">
                          <a:solidFill>
                            <a:srgbClr val="002060"/>
                          </a:solidFill>
                          <a:effectLst/>
                          <a:latin typeface="黑体" panose="02010609060101010101" pitchFamily="49" charset="-122"/>
                          <a:ea typeface="黑体" panose="02010609060101010101" pitchFamily="49" charset="-122"/>
                        </a:rPr>
                        <a:t>社会保险行政部门对事故</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进行</a:t>
                      </a:r>
                      <a:r>
                        <a:rPr lang="zh-CN" sz="1800" b="1" u="sng" kern="0" dirty="0">
                          <a:solidFill>
                            <a:srgbClr val="002060"/>
                          </a:solidFill>
                          <a:effectLst/>
                          <a:latin typeface="黑体" panose="02010609060101010101" pitchFamily="49" charset="-122"/>
                          <a:ea typeface="黑体" panose="02010609060101010101" pitchFamily="49" charset="-122"/>
                        </a:rPr>
                        <a:t>调查核实</a:t>
                      </a:r>
                      <a:r>
                        <a:rPr lang="zh-CN" sz="1800" b="1" kern="0" dirty="0">
                          <a:solidFill>
                            <a:srgbClr val="002060"/>
                          </a:solidFill>
                          <a:effectLst/>
                          <a:latin typeface="黑体" panose="02010609060101010101" pitchFamily="49" charset="-122"/>
                          <a:ea typeface="黑体" panose="02010609060101010101" pitchFamily="49" charset="-122"/>
                        </a:rPr>
                        <a:t>的，由社会保险行政部门责令改正，处</a:t>
                      </a:r>
                      <a:r>
                        <a:rPr lang="en-US" sz="1800" b="1" u="sng" kern="0" dirty="0">
                          <a:solidFill>
                            <a:srgbClr val="002060"/>
                          </a:solidFill>
                          <a:effectLst/>
                          <a:latin typeface="黑体" panose="02010609060101010101" pitchFamily="49" charset="-122"/>
                          <a:ea typeface="黑体" panose="02010609060101010101" pitchFamily="49" charset="-122"/>
                        </a:rPr>
                        <a:t>2000</a:t>
                      </a:r>
                      <a:r>
                        <a:rPr lang="zh-CN" sz="1800" b="1" u="sng" kern="0" dirty="0">
                          <a:solidFill>
                            <a:srgbClr val="002060"/>
                          </a:solidFill>
                          <a:effectLst/>
                          <a:latin typeface="黑体" panose="02010609060101010101" pitchFamily="49" charset="-122"/>
                          <a:ea typeface="黑体" panose="02010609060101010101" pitchFamily="49" charset="-122"/>
                        </a:rPr>
                        <a:t>元以上</a:t>
                      </a:r>
                      <a:r>
                        <a:rPr lang="en-US" sz="1800" b="1" u="sng" kern="0" dirty="0">
                          <a:solidFill>
                            <a:srgbClr val="002060"/>
                          </a:solidFill>
                          <a:effectLst/>
                          <a:latin typeface="黑体" panose="02010609060101010101" pitchFamily="49" charset="-122"/>
                          <a:ea typeface="黑体" panose="02010609060101010101" pitchFamily="49" charset="-122"/>
                        </a:rPr>
                        <a:t>20000</a:t>
                      </a:r>
                      <a:r>
                        <a:rPr lang="zh-CN" sz="1800" b="1" u="sng" kern="0" dirty="0">
                          <a:solidFill>
                            <a:srgbClr val="002060"/>
                          </a:solidFill>
                          <a:effectLst/>
                          <a:latin typeface="黑体" panose="02010609060101010101" pitchFamily="49" charset="-122"/>
                          <a:ea typeface="黑体" panose="02010609060101010101" pitchFamily="49" charset="-122"/>
                        </a:rPr>
                        <a:t>元以下</a:t>
                      </a:r>
                      <a:r>
                        <a:rPr lang="zh-CN" sz="1800" b="1" kern="0" dirty="0">
                          <a:solidFill>
                            <a:srgbClr val="002060"/>
                          </a:solidFill>
                          <a:effectLst/>
                          <a:latin typeface="黑体" panose="02010609060101010101" pitchFamily="49" charset="-122"/>
                          <a:ea typeface="黑体" panose="02010609060101010101" pitchFamily="49" charset="-122"/>
                        </a:rPr>
                        <a:t>的罚款。</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7</a:t>
                      </a:r>
                      <a:r>
                        <a:rPr lang="zh-CN" sz="1800" b="1" kern="0" dirty="0">
                          <a:solidFill>
                            <a:srgbClr val="002060"/>
                          </a:solidFill>
                          <a:effectLst/>
                          <a:latin typeface="黑体" panose="02010609060101010101" pitchFamily="49" charset="-122"/>
                          <a:ea typeface="黑体" panose="02010609060101010101" pitchFamily="49" charset="-122"/>
                        </a:rPr>
                        <a:t>）《社会保险费征缴暂行条例》还规定，</a:t>
                      </a:r>
                      <a:r>
                        <a:rPr lang="zh-CN" sz="1800" b="1" u="sng" kern="0" dirty="0">
                          <a:solidFill>
                            <a:srgbClr val="002060"/>
                          </a:solidFill>
                          <a:effectLst/>
                          <a:latin typeface="黑体" panose="02010609060101010101" pitchFamily="49" charset="-122"/>
                          <a:ea typeface="黑体" panose="02010609060101010101" pitchFamily="49" charset="-122"/>
                        </a:rPr>
                        <a:t>缴费单位违反有关财务、会计、统计的法律、行政法规和国家有关规定</a:t>
                      </a:r>
                      <a:r>
                        <a:rPr lang="zh-CN" sz="1800" b="1" kern="0" dirty="0">
                          <a:solidFill>
                            <a:srgbClr val="002060"/>
                          </a:solidFill>
                          <a:effectLst/>
                          <a:latin typeface="黑体" panose="02010609060101010101" pitchFamily="49" charset="-122"/>
                          <a:ea typeface="黑体" panose="02010609060101010101" pitchFamily="49" charset="-122"/>
                        </a:rPr>
                        <a:t>，除了给予行政处罚、纪律处分、刑事处罚外，依照规定征缴；</a:t>
                      </a:r>
                      <a:r>
                        <a:rPr lang="zh-CN" sz="1800" b="1" u="sng" kern="0" dirty="0">
                          <a:solidFill>
                            <a:srgbClr val="002060"/>
                          </a:solidFill>
                          <a:effectLst/>
                          <a:latin typeface="黑体" panose="02010609060101010101" pitchFamily="49" charset="-122"/>
                          <a:ea typeface="黑体" panose="02010609060101010101" pitchFamily="49" charset="-122"/>
                        </a:rPr>
                        <a:t>迟延缴纳的</a:t>
                      </a:r>
                      <a:r>
                        <a:rPr lang="zh-CN" sz="1800" b="1" kern="0" dirty="0">
                          <a:solidFill>
                            <a:srgbClr val="002060"/>
                          </a:solidFill>
                          <a:effectLst/>
                          <a:latin typeface="黑体" panose="02010609060101010101" pitchFamily="49" charset="-122"/>
                          <a:ea typeface="黑体" panose="02010609060101010101" pitchFamily="49" charset="-122"/>
                        </a:rPr>
                        <a:t>，由有关行政部门依照规定决定</a:t>
                      </a:r>
                      <a:r>
                        <a:rPr lang="zh-CN" sz="1800" b="1" u="sng" kern="0" dirty="0">
                          <a:solidFill>
                            <a:srgbClr val="002060"/>
                          </a:solidFill>
                          <a:effectLst/>
                          <a:latin typeface="黑体" panose="02010609060101010101" pitchFamily="49" charset="-122"/>
                          <a:ea typeface="黑体" panose="02010609060101010101" pitchFamily="49" charset="-122"/>
                        </a:rPr>
                        <a:t>加收滞纳金</a:t>
                      </a:r>
                      <a:r>
                        <a:rPr lang="zh-CN" sz="1800" b="1" kern="0" dirty="0">
                          <a:solidFill>
                            <a:srgbClr val="002060"/>
                          </a:solidFill>
                          <a:effectLst/>
                          <a:latin typeface="黑体" panose="02010609060101010101" pitchFamily="49" charset="-122"/>
                          <a:ea typeface="黑体" panose="02010609060101010101" pitchFamily="49" charset="-122"/>
                        </a:rPr>
                        <a:t>，并对</a:t>
                      </a:r>
                      <a:r>
                        <a:rPr lang="zh-CN" sz="1800" b="1" u="sng" kern="0" dirty="0">
                          <a:solidFill>
                            <a:srgbClr val="002060"/>
                          </a:solidFill>
                          <a:effectLst/>
                          <a:latin typeface="黑体" panose="02010609060101010101" pitchFamily="49" charset="-122"/>
                          <a:ea typeface="黑体" panose="02010609060101010101" pitchFamily="49" charset="-122"/>
                        </a:rPr>
                        <a:t>直接负责的主管人员和其他直接责任人员处</a:t>
                      </a:r>
                      <a:r>
                        <a:rPr lang="en-US" sz="1800" b="1" u="sng" kern="0" dirty="0">
                          <a:solidFill>
                            <a:srgbClr val="002060"/>
                          </a:solidFill>
                          <a:effectLst/>
                          <a:latin typeface="黑体" panose="02010609060101010101" pitchFamily="49" charset="-122"/>
                          <a:ea typeface="黑体" panose="02010609060101010101" pitchFamily="49" charset="-122"/>
                        </a:rPr>
                        <a:t>5000</a:t>
                      </a:r>
                      <a:r>
                        <a:rPr lang="zh-CN" sz="1800" b="1" u="sng" kern="0" dirty="0">
                          <a:solidFill>
                            <a:srgbClr val="002060"/>
                          </a:solidFill>
                          <a:effectLst/>
                          <a:latin typeface="黑体" panose="02010609060101010101" pitchFamily="49" charset="-122"/>
                          <a:ea typeface="黑体" panose="02010609060101010101" pitchFamily="49" charset="-122"/>
                        </a:rPr>
                        <a:t>元以上</a:t>
                      </a:r>
                      <a:r>
                        <a:rPr lang="en-US" sz="1800" b="1" u="sng" kern="0" dirty="0">
                          <a:solidFill>
                            <a:srgbClr val="002060"/>
                          </a:solidFill>
                          <a:effectLst/>
                          <a:latin typeface="黑体" panose="02010609060101010101" pitchFamily="49" charset="-122"/>
                          <a:ea typeface="黑体" panose="02010609060101010101" pitchFamily="49" charset="-122"/>
                        </a:rPr>
                        <a:t>20000</a:t>
                      </a:r>
                      <a:r>
                        <a:rPr lang="zh-CN" sz="1800" b="1" u="sng" kern="0" dirty="0">
                          <a:solidFill>
                            <a:srgbClr val="002060"/>
                          </a:solidFill>
                          <a:effectLst/>
                          <a:latin typeface="黑体" panose="02010609060101010101" pitchFamily="49" charset="-122"/>
                          <a:ea typeface="黑体" panose="02010609060101010101" pitchFamily="49" charset="-122"/>
                        </a:rPr>
                        <a:t>元以下</a:t>
                      </a:r>
                      <a:r>
                        <a:rPr lang="zh-CN" sz="1800" b="1" kern="0" dirty="0">
                          <a:solidFill>
                            <a:srgbClr val="002060"/>
                          </a:solidFill>
                          <a:effectLst/>
                          <a:latin typeface="黑体" panose="02010609060101010101" pitchFamily="49" charset="-122"/>
                          <a:ea typeface="黑体" panose="02010609060101010101" pitchFamily="49" charset="-122"/>
                        </a:rPr>
                        <a:t>的罚款。</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03249762"/>
                  </a:ext>
                </a:extLst>
              </a:tr>
            </a:tbl>
          </a:graphicData>
        </a:graphic>
      </p:graphicFrame>
    </p:spTree>
    <p:extLst>
      <p:ext uri="{BB962C8B-B14F-4D97-AF65-F5344CB8AC3E}">
        <p14:creationId xmlns:p14="http://schemas.microsoft.com/office/powerpoint/2010/main" val="3970083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81F45936-0490-4770-85BC-C5639E5DCA62}"/>
              </a:ext>
            </a:extLst>
          </p:cNvPr>
          <p:cNvSpPr/>
          <p:nvPr/>
        </p:nvSpPr>
        <p:spPr>
          <a:xfrm>
            <a:off x="585702" y="487359"/>
            <a:ext cx="4597412" cy="460382"/>
          </a:xfrm>
          <a:prstGeom prst="rect">
            <a:avLst/>
          </a:prstGeom>
        </p:spPr>
        <p:txBody>
          <a:bodyPr wrap="none">
            <a:spAutoFit/>
          </a:bodyPr>
          <a:lstStyle/>
          <a:p>
            <a:pPr indent="280670">
              <a:lnSpc>
                <a:spcPct val="150000"/>
              </a:lnSpc>
            </a:pPr>
            <a:r>
              <a:rPr lang="en-US" altLang="zh-CN" b="1" u="sng" kern="100" dirty="0">
                <a:solidFill>
                  <a:srgbClr val="800000"/>
                </a:solidFill>
                <a:latin typeface="Calibri" panose="020F0502020204030204" pitchFamily="34" charset="0"/>
                <a:ea typeface="宋体" panose="02010600030101010101" pitchFamily="2" charset="-122"/>
                <a:cs typeface="宋体" panose="02010600030101010101" pitchFamily="2" charset="-122"/>
              </a:rPr>
              <a:t>2.</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用人单位与劳动者履行劳动合同的义务</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00A589BE-E894-496F-916E-D6F95B2C64AF}"/>
              </a:ext>
            </a:extLst>
          </p:cNvPr>
          <p:cNvGraphicFramePr>
            <a:graphicFrameLocks noGrp="1"/>
          </p:cNvGraphicFramePr>
          <p:nvPr>
            <p:extLst>
              <p:ext uri="{D42A27DB-BD31-4B8C-83A1-F6EECF244321}">
                <p14:modId xmlns:p14="http://schemas.microsoft.com/office/powerpoint/2010/main" val="1866309615"/>
              </p:ext>
            </p:extLst>
          </p:nvPr>
        </p:nvGraphicFramePr>
        <p:xfrm>
          <a:off x="692150" y="1000227"/>
          <a:ext cx="10679264" cy="2468880"/>
        </p:xfrm>
        <a:graphic>
          <a:graphicData uri="http://schemas.openxmlformats.org/drawingml/2006/table">
            <a:tbl>
              <a:tblPr>
                <a:tableStyleId>{5C22544A-7EE6-4342-B048-85BDC9FD1C3A}</a:tableStyleId>
              </a:tblPr>
              <a:tblGrid>
                <a:gridCol w="1391476">
                  <a:extLst>
                    <a:ext uri="{9D8B030D-6E8A-4147-A177-3AD203B41FA5}">
                      <a16:colId xmlns:a16="http://schemas.microsoft.com/office/drawing/2014/main" val="2501543009"/>
                    </a:ext>
                  </a:extLst>
                </a:gridCol>
                <a:gridCol w="9287788">
                  <a:extLst>
                    <a:ext uri="{9D8B030D-6E8A-4147-A177-3AD203B41FA5}">
                      <a16:colId xmlns:a16="http://schemas.microsoft.com/office/drawing/2014/main" val="304523929"/>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用人单位的义务</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用人单位应当按照劳动合同约定和国家规定，向劳动者</a:t>
                      </a:r>
                      <a:r>
                        <a:rPr lang="zh-CN" sz="1800" b="1" u="sng" kern="0">
                          <a:solidFill>
                            <a:srgbClr val="002060"/>
                          </a:solidFill>
                          <a:effectLst/>
                          <a:latin typeface="黑体" panose="02010609060101010101" pitchFamily="49" charset="-122"/>
                          <a:ea typeface="黑体" panose="02010609060101010101" pitchFamily="49" charset="-122"/>
                        </a:rPr>
                        <a:t>及时足额</a:t>
                      </a:r>
                      <a:r>
                        <a:rPr lang="zh-CN" sz="1800" b="1" kern="0">
                          <a:solidFill>
                            <a:srgbClr val="002060"/>
                          </a:solidFill>
                          <a:effectLst/>
                          <a:latin typeface="黑体" panose="02010609060101010101" pitchFamily="49" charset="-122"/>
                          <a:ea typeface="黑体" panose="02010609060101010101" pitchFamily="49" charset="-122"/>
                        </a:rPr>
                        <a:t>支付劳动报酬。</a:t>
                      </a:r>
                      <a:endParaRPr lang="zh-CN" sz="1800" b="1" kern="10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用人单位应当严格执行劳动定额标准，</a:t>
                      </a:r>
                      <a:r>
                        <a:rPr lang="zh-CN" sz="1800" b="1" u="sng" kern="0">
                          <a:solidFill>
                            <a:srgbClr val="002060"/>
                          </a:solidFill>
                          <a:effectLst/>
                          <a:latin typeface="黑体" panose="02010609060101010101" pitchFamily="49" charset="-122"/>
                          <a:ea typeface="黑体" panose="02010609060101010101" pitchFamily="49" charset="-122"/>
                        </a:rPr>
                        <a:t>不得强迫或者变相强迫劳动者加班</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a:solidFill>
                            <a:srgbClr val="002060"/>
                          </a:solidFill>
                          <a:effectLst/>
                          <a:latin typeface="黑体" panose="02010609060101010101" pitchFamily="49" charset="-122"/>
                          <a:ea typeface="黑体" panose="02010609060101010101" pitchFamily="49" charset="-122"/>
                        </a:rPr>
                        <a:t>(3)</a:t>
                      </a:r>
                      <a:r>
                        <a:rPr lang="zh-CN" sz="1800" b="1" kern="0">
                          <a:solidFill>
                            <a:srgbClr val="002060"/>
                          </a:solidFill>
                          <a:effectLst/>
                          <a:latin typeface="黑体" panose="02010609060101010101" pitchFamily="49" charset="-122"/>
                          <a:ea typeface="黑体" panose="02010609060101010101" pitchFamily="49" charset="-122"/>
                        </a:rPr>
                        <a:t>用人单位应当</a:t>
                      </a:r>
                      <a:r>
                        <a:rPr lang="zh-CN" sz="1800" b="1" u="sng" kern="0">
                          <a:solidFill>
                            <a:srgbClr val="002060"/>
                          </a:solidFill>
                          <a:effectLst/>
                          <a:latin typeface="黑体" panose="02010609060101010101" pitchFamily="49" charset="-122"/>
                          <a:ea typeface="黑体" panose="02010609060101010101" pitchFamily="49" charset="-122"/>
                        </a:rPr>
                        <a:t>保护劳动者的生命安全和身体健康</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73359311"/>
                  </a:ext>
                </a:extLst>
              </a:tr>
              <a:tr h="0">
                <a:tc>
                  <a:txBody>
                    <a:bodyPr/>
                    <a:lstStyle/>
                    <a:p>
                      <a:pPr algn="l">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劳动者的义务</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前提：劳动者在履行劳动合同过程中，除要执行《中华人民共和国劳动法》（以下简称《劳动 法》）《劳动合同法》相关规定外，还应当承担以下义务</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）遵守国家法律法规，遵守用人单位的</a:t>
                      </a:r>
                      <a:r>
                        <a:rPr lang="zh-CN" sz="1800" b="1" u="sng" kern="0" dirty="0">
                          <a:solidFill>
                            <a:srgbClr val="002060"/>
                          </a:solidFill>
                          <a:effectLst/>
                          <a:latin typeface="黑体" panose="02010609060101010101" pitchFamily="49" charset="-122"/>
                          <a:ea typeface="黑体" panose="02010609060101010101" pitchFamily="49" charset="-122"/>
                        </a:rPr>
                        <a:t>规章制度</a:t>
                      </a: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）应当完成劳动合同约定的</a:t>
                      </a:r>
                      <a:r>
                        <a:rPr lang="zh-CN" sz="1800" b="1" u="sng" kern="0" dirty="0">
                          <a:solidFill>
                            <a:srgbClr val="002060"/>
                          </a:solidFill>
                          <a:effectLst/>
                          <a:latin typeface="黑体" panose="02010609060101010101" pitchFamily="49" charset="-122"/>
                          <a:ea typeface="黑体" panose="02010609060101010101" pitchFamily="49" charset="-122"/>
                        </a:rPr>
                        <a:t>工作内容</a:t>
                      </a:r>
                      <a:r>
                        <a:rPr lang="zh-CN" sz="1800" b="1" kern="0" dirty="0">
                          <a:solidFill>
                            <a:srgbClr val="002060"/>
                          </a:solidFill>
                          <a:effectLst/>
                          <a:latin typeface="黑体" panose="02010609060101010101" pitchFamily="49" charset="-122"/>
                          <a:ea typeface="黑体" panose="02010609060101010101" pitchFamily="49" charset="-122"/>
                        </a:rPr>
                        <a:t>，如果从事兼职，不能影响本单位的工作任务</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）遵守劳动合同中约定的</a:t>
                      </a:r>
                      <a:r>
                        <a:rPr lang="zh-CN" sz="1800" b="1" u="sng" kern="0" dirty="0">
                          <a:solidFill>
                            <a:srgbClr val="002060"/>
                          </a:solidFill>
                          <a:effectLst/>
                          <a:latin typeface="黑体" panose="02010609060101010101" pitchFamily="49" charset="-122"/>
                          <a:ea typeface="黑体" panose="02010609060101010101" pitchFamily="49" charset="-122"/>
                        </a:rPr>
                        <a:t>特定事项的义务</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主要包括约定服务期和约定保守用人单位的商业秘密和与知识产权相关的保密事项</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83194642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73EAA14-528F-4033-967B-96F6EAFE29E6}"/>
              </a:ext>
            </a:extLst>
          </p:cNvPr>
          <p:cNvSpPr/>
          <p:nvPr/>
        </p:nvSpPr>
        <p:spPr>
          <a:xfrm>
            <a:off x="1208825" y="679732"/>
            <a:ext cx="5997155"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骗取社会保险基金支出或骗取社会保险待遇的法律责任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3DA2F4EB-7E42-4385-B509-41ABF4098FA3}"/>
              </a:ext>
            </a:extLst>
          </p:cNvPr>
          <p:cNvGraphicFramePr>
            <a:graphicFrameLocks noGrp="1"/>
          </p:cNvGraphicFramePr>
          <p:nvPr>
            <p:extLst>
              <p:ext uri="{D42A27DB-BD31-4B8C-83A1-F6EECF244321}">
                <p14:modId xmlns:p14="http://schemas.microsoft.com/office/powerpoint/2010/main" val="665266355"/>
              </p:ext>
            </p:extLst>
          </p:nvPr>
        </p:nvGraphicFramePr>
        <p:xfrm>
          <a:off x="692151" y="1117600"/>
          <a:ext cx="10837862" cy="27432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2834670942"/>
                    </a:ext>
                  </a:extLst>
                </a:gridCol>
              </a:tblGrid>
              <a:tr h="0">
                <a:tc>
                  <a:txBody>
                    <a:bodyPr/>
                    <a:lstStyle/>
                    <a:p>
                      <a:pPr marL="349250" indent="-349250"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以欺诈、伪造证明材料或其他手段骗取社会保险基金支出或骗取社会保险待遇的，应当退回骗取金额，</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并处骗取金额的</a:t>
                      </a:r>
                      <a:r>
                        <a:rPr lang="en-US" alt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倍以上</a:t>
                      </a:r>
                      <a:r>
                        <a:rPr lang="en-US" altLang="zh-CN" sz="1800" b="1" kern="0" dirty="0">
                          <a:solidFill>
                            <a:srgbClr val="002060"/>
                          </a:solidFill>
                          <a:effectLst/>
                          <a:latin typeface="黑体" panose="02010609060101010101" pitchFamily="49" charset="-122"/>
                          <a:ea typeface="黑体" panose="02010609060101010101" pitchFamily="49" charset="-122"/>
                        </a:rPr>
                        <a:t>5</a:t>
                      </a:r>
                      <a:r>
                        <a:rPr lang="zh-CN" altLang="en-US" sz="1800" b="1" kern="0" dirty="0">
                          <a:solidFill>
                            <a:srgbClr val="002060"/>
                          </a:solidFill>
                          <a:effectLst/>
                          <a:latin typeface="黑体" panose="02010609060101010101" pitchFamily="49" charset="-122"/>
                          <a:ea typeface="黑体" panose="02010609060101010101" pitchFamily="49" charset="-122"/>
                        </a:rPr>
                        <a:t>倍以下的罚款</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属于社会保险服务机构的，解除服务协议</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直接主管人员和其他直接责任人员有职业资格的，依法吊销其执业资格</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4.</a:t>
                      </a:r>
                      <a:r>
                        <a:rPr lang="zh-CN" altLang="en-US" sz="1800" b="1" kern="0" dirty="0">
                          <a:solidFill>
                            <a:srgbClr val="002060"/>
                          </a:solidFill>
                          <a:effectLst/>
                          <a:latin typeface="黑体" panose="02010609060101010101" pitchFamily="49" charset="-122"/>
                          <a:ea typeface="黑体" panose="02010609060101010101" pitchFamily="49" charset="-122"/>
                        </a:rPr>
                        <a:t>以欺诈、伪造证明材料或其他手段骗取养老、医疗、工伤、失业、生育等待遇的，属于诈骗公私财务的</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行为</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5.</a:t>
                      </a:r>
                      <a:r>
                        <a:rPr lang="zh-CN" altLang="en-US" sz="1800" b="1" kern="0" dirty="0">
                          <a:solidFill>
                            <a:srgbClr val="002060"/>
                          </a:solidFill>
                          <a:effectLst/>
                          <a:latin typeface="黑体" panose="02010609060101010101" pitchFamily="49" charset="-122"/>
                          <a:ea typeface="黑体" panose="02010609060101010101" pitchFamily="49" charset="-122"/>
                        </a:rPr>
                        <a:t>用人单位、工伤职工或者其近亲属骗取工伤保险待遇，医疗机构、辅助器具配置机构骗取工伤保险基金</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支出的，由社会保险行政部门责令退还，处骗取金额</a:t>
                      </a:r>
                      <a:r>
                        <a:rPr lang="en-US" alt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倍以上</a:t>
                      </a:r>
                      <a:r>
                        <a:rPr lang="en-US" altLang="zh-CN" sz="1800" b="1" kern="0" dirty="0">
                          <a:solidFill>
                            <a:srgbClr val="002060"/>
                          </a:solidFill>
                          <a:effectLst/>
                          <a:latin typeface="黑体" panose="02010609060101010101" pitchFamily="49" charset="-122"/>
                          <a:ea typeface="黑体" panose="02010609060101010101" pitchFamily="49" charset="-122"/>
                        </a:rPr>
                        <a:t>5</a:t>
                      </a:r>
                      <a:r>
                        <a:rPr lang="zh-CN" altLang="en-US" sz="1800" b="1" kern="0" dirty="0">
                          <a:solidFill>
                            <a:srgbClr val="002060"/>
                          </a:solidFill>
                          <a:effectLst/>
                          <a:latin typeface="黑体" panose="02010609060101010101" pitchFamily="49" charset="-122"/>
                          <a:ea typeface="黑体" panose="02010609060101010101" pitchFamily="49" charset="-122"/>
                        </a:rPr>
                        <a:t>倍以下的罚款；情节严重，构成犯罪的，依</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法追究刑事责任。</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709780255"/>
                  </a:ext>
                </a:extLst>
              </a:tr>
            </a:tbl>
          </a:graphicData>
        </a:graphic>
      </p:graphicFrame>
      <p:sp>
        <p:nvSpPr>
          <p:cNvPr id="14" name="矩形 13">
            <a:extLst>
              <a:ext uri="{FF2B5EF4-FFF2-40B4-BE49-F238E27FC236}">
                <a16:creationId xmlns:a16="http://schemas.microsoft.com/office/drawing/2014/main" id="{E73EAA14-528F-4033-967B-96F6EAFE29E6}"/>
              </a:ext>
            </a:extLst>
          </p:cNvPr>
          <p:cNvSpPr/>
          <p:nvPr/>
        </p:nvSpPr>
        <p:spPr>
          <a:xfrm>
            <a:off x="1098550" y="4083332"/>
            <a:ext cx="3905236"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违反社会保险基金管理的法律责任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3DA2F4EB-7E42-4385-B509-41ABF4098FA3}"/>
              </a:ext>
            </a:extLst>
          </p:cNvPr>
          <p:cNvGraphicFramePr>
            <a:graphicFrameLocks noGrp="1"/>
          </p:cNvGraphicFramePr>
          <p:nvPr>
            <p:extLst>
              <p:ext uri="{D42A27DB-BD31-4B8C-83A1-F6EECF244321}">
                <p14:modId xmlns:p14="http://schemas.microsoft.com/office/powerpoint/2010/main" val="665266355"/>
              </p:ext>
            </p:extLst>
          </p:nvPr>
        </p:nvGraphicFramePr>
        <p:xfrm>
          <a:off x="692151" y="4407958"/>
          <a:ext cx="10837862" cy="137160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2834670942"/>
                    </a:ext>
                  </a:extLst>
                </a:gridCol>
              </a:tblGrid>
              <a:tr h="0">
                <a:tc>
                  <a:txBody>
                    <a:bodyPr/>
                    <a:lstStyle/>
                    <a:p>
                      <a:pPr marL="349250" indent="-349250"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违反法律规定，隐匿、转移、侵占、挪用社会保险基金或者违规投资运营的，由社会保险行政部门、财</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政部门、审计部门责令追回；</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有违法所得，没收违法所得；</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对直接负责的主管人员和其他直接责任人员依法给予处分</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709780255"/>
                  </a:ext>
                </a:extLst>
              </a:tr>
            </a:tbl>
          </a:graphicData>
        </a:graphic>
      </p:graphicFrame>
    </p:spTree>
    <p:extLst>
      <p:ext uri="{BB962C8B-B14F-4D97-AF65-F5344CB8AC3E}">
        <p14:creationId xmlns:p14="http://schemas.microsoft.com/office/powerpoint/2010/main" val="114515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73EAA14-528F-4033-967B-96F6EAFE29E6}"/>
              </a:ext>
            </a:extLst>
          </p:cNvPr>
          <p:cNvSpPr/>
          <p:nvPr/>
        </p:nvSpPr>
        <p:spPr>
          <a:xfrm>
            <a:off x="627735" y="679732"/>
            <a:ext cx="7159332"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有关行政部门和单位及其工作人员违反</a:t>
            </a: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社会保险法</a:t>
            </a: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的法律责任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3DA2F4EB-7E42-4385-B509-41ABF4098FA3}"/>
              </a:ext>
            </a:extLst>
          </p:cNvPr>
          <p:cNvGraphicFramePr>
            <a:graphicFrameLocks noGrp="1"/>
          </p:cNvGraphicFramePr>
          <p:nvPr>
            <p:extLst>
              <p:ext uri="{D42A27DB-BD31-4B8C-83A1-F6EECF244321}">
                <p14:modId xmlns:p14="http://schemas.microsoft.com/office/powerpoint/2010/main" val="665266355"/>
              </p:ext>
            </p:extLst>
          </p:nvPr>
        </p:nvGraphicFramePr>
        <p:xfrm>
          <a:off x="692151" y="1117600"/>
          <a:ext cx="10837862" cy="192024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2834670942"/>
                    </a:ext>
                  </a:extLst>
                </a:gridCol>
              </a:tblGrid>
              <a:tr h="0">
                <a:tc>
                  <a:txBody>
                    <a:bodyPr/>
                    <a:lstStyle/>
                    <a:p>
                      <a:pPr marL="349250" indent="-349250"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社会保险经办机构及其工作人员未履行社会保险法定职责的，社会保险费征收机构擅自更改社会保险费缴费基数、费率，导致少收或者多收社会保险费的，由有关行政部门责令改正，对直接负责的主管人员和其他直接责任人依法给予处分</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有关行政部门、社会保险经办机构、社会保险征收机构及其工作人员泄露用人单位信息的，对直接负责的主管人员和其他直接责任人依法给予处分</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给用人单位或者个人造成损失的，应当承担赔偿责任</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709780255"/>
                  </a:ext>
                </a:extLst>
              </a:tr>
            </a:tbl>
          </a:graphicData>
        </a:graphic>
      </p:graphicFrame>
    </p:spTree>
    <p:extLst>
      <p:ext uri="{BB962C8B-B14F-4D97-AF65-F5344CB8AC3E}">
        <p14:creationId xmlns:p14="http://schemas.microsoft.com/office/powerpoint/2010/main" val="114515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F9023A3-66EC-4825-9B68-8CFA91F433BE}"/>
              </a:ext>
            </a:extLst>
          </p:cNvPr>
          <p:cNvSpPr/>
          <p:nvPr/>
        </p:nvSpPr>
        <p:spPr>
          <a:xfrm>
            <a:off x="958698" y="590781"/>
            <a:ext cx="2162772" cy="369332"/>
          </a:xfrm>
          <a:prstGeom prst="rect">
            <a:avLst/>
          </a:prstGeom>
        </p:spPr>
        <p:txBody>
          <a:bodyPr wrap="none">
            <a:spAutoFit/>
          </a:bodyPr>
          <a:lstStyle/>
          <a:p>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第三节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劳动监察</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id="{D34649EA-7834-4780-8DFC-998671C40883}"/>
              </a:ext>
            </a:extLst>
          </p:cNvPr>
          <p:cNvSpPr/>
          <p:nvPr/>
        </p:nvSpPr>
        <p:spPr>
          <a:xfrm>
            <a:off x="951753" y="964636"/>
            <a:ext cx="1348446"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劳动监察</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1294191"/>
          <a:ext cx="10837863" cy="384473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9757999"/>
                    </a:ext>
                  </a:extLst>
                </a:gridCol>
              </a:tblGrid>
              <a:tr h="0">
                <a:tc>
                  <a:txBody>
                    <a:bodyPr/>
                    <a:lstStyle/>
                    <a:p>
                      <a:pPr algn="just">
                        <a:lnSpc>
                          <a:spcPct val="10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劳动监察：又称劳动保障监察，是劳动行政机关依法对用人单位遵守劳动和社会保险法律法规的情况进行监督检查，发现和纠正违法行为，并未违法行为依法进行行政处理或行政处罚的行政执法活动。</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劳动监察的属性：</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法定性；</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行政性；</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专门性；</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强制性</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455247"/>
                  </a:ext>
                </a:extLst>
              </a:tr>
              <a:tr h="0">
                <a:tc>
                  <a:txBody>
                    <a:bodyPr/>
                    <a:lstStyle/>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劳动监察的形式</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sz="1800" b="1" kern="0" dirty="0">
                          <a:solidFill>
                            <a:srgbClr val="002060"/>
                          </a:solidFill>
                          <a:effectLst/>
                          <a:latin typeface="黑体" panose="02010609060101010101" pitchFamily="49" charset="-122"/>
                          <a:ea typeface="黑体" panose="02010609060101010101" pitchFamily="49" charset="-122"/>
                        </a:rPr>
                        <a:t>主动到用人单位及其工作场所进行日常巡视检查；</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sz="1800" b="1" kern="0" dirty="0">
                          <a:solidFill>
                            <a:srgbClr val="002060"/>
                          </a:solidFill>
                          <a:effectLst/>
                          <a:latin typeface="黑体" panose="02010609060101010101" pitchFamily="49" charset="-122"/>
                          <a:ea typeface="黑体" panose="02010609060101010101" pitchFamily="49" charset="-122"/>
                        </a:rPr>
                        <a:t>通过任何组织和个人举报、投诉对用人单位可能存在的违法行为进行专案查处</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sz="1800" b="1" kern="0" dirty="0">
                          <a:solidFill>
                            <a:srgbClr val="002060"/>
                          </a:solidFill>
                          <a:effectLst/>
                          <a:latin typeface="黑体" panose="02010609060101010101" pitchFamily="49" charset="-122"/>
                          <a:ea typeface="黑体" panose="02010609060101010101" pitchFamily="49" charset="-122"/>
                        </a:rPr>
                        <a:t>针对一定时期问题比较集中或重要的事项开展的专项大检查</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sz="1800" b="1" kern="0" dirty="0">
                          <a:solidFill>
                            <a:srgbClr val="002060"/>
                          </a:solidFill>
                          <a:effectLst/>
                          <a:latin typeface="黑体" panose="02010609060101010101" pitchFamily="49" charset="-122"/>
                          <a:ea typeface="黑体" panose="02010609060101010101" pitchFamily="49" charset="-122"/>
                        </a:rPr>
                        <a:t>审查用人单位按照要求报送的遵守劳动和社会保险法律法规的书面材料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10382550"/>
                  </a:ext>
                </a:extLst>
              </a:tr>
              <a:tr h="0">
                <a:tc>
                  <a:txBody>
                    <a:bodyPr/>
                    <a:lstStyle/>
                    <a:p>
                      <a:pPr algn="just">
                        <a:lnSpc>
                          <a:spcPts val="1500"/>
                        </a:lnSpc>
                        <a:spcAft>
                          <a:spcPts val="0"/>
                        </a:spcAft>
                      </a:pPr>
                      <a:endParaRPr lang="en-US"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处罚方式：</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警告、罚款、没收违法所得、吊销许可证。</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16619551"/>
                  </a:ext>
                </a:extLst>
              </a:tr>
              <a:tr h="0">
                <a:tc>
                  <a:txBody>
                    <a:bodyPr/>
                    <a:lstStyle/>
                    <a:p>
                      <a:pPr algn="just">
                        <a:lnSpc>
                          <a:spcPts val="1500"/>
                        </a:lnSpc>
                        <a:spcAft>
                          <a:spcPts val="0"/>
                        </a:spcAft>
                      </a:pPr>
                      <a:endParaRPr lang="en-US"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201859297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34649EA-7834-4780-8DFC-998671C40883}"/>
              </a:ext>
            </a:extLst>
          </p:cNvPr>
          <p:cNvSpPr/>
          <p:nvPr/>
        </p:nvSpPr>
        <p:spPr>
          <a:xfrm>
            <a:off x="1002553" y="625969"/>
            <a:ext cx="1348446"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2.</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劳动监察</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1062416"/>
          <a:ext cx="10837863" cy="226314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9757999"/>
                    </a:ext>
                  </a:extLst>
                </a:gridCol>
              </a:tblGrid>
              <a:tr h="0">
                <a:tc>
                  <a:txBody>
                    <a:bodyPr/>
                    <a:lstStyle/>
                    <a:p>
                      <a:pPr algn="just">
                        <a:lnSpc>
                          <a:spcPct val="10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劳动监察机构的职责：</a:t>
                      </a:r>
                      <a:r>
                        <a:rPr lang="en-US" altLang="zh-CN" sz="1800" b="1" kern="0" dirty="0">
                          <a:solidFill>
                            <a:srgbClr val="002060"/>
                          </a:solidFill>
                          <a:effectLst/>
                          <a:latin typeface="黑体" panose="02010609060101010101" pitchFamily="49" charset="-122"/>
                          <a:ea typeface="黑体" panose="02010609060101010101" pitchFamily="49" charset="-122"/>
                        </a:rPr>
                        <a:t>1-4</a:t>
                      </a:r>
                    </a:p>
                    <a:p>
                      <a:pPr algn="just">
                        <a:lnSpc>
                          <a:spcPct val="10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15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劳动监察机构在进行劳动监察时，可采取的行政处罚主要有：申诫罚、财产罚、行为罚</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警告：对社会危害不大的行为</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罚款：对缴费单位对未依法办理社会保险登记、申报或按时足额缴费的，对有关责任人员处以罚款</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没收违法所得：对通过滥发证书获取非法收入的，应当没收其非法所得</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吊销许可证：违反规定的，情节严重的，由劳动行政部门责令改正并吊销许可证</a:t>
                      </a: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3099455247"/>
                  </a:ext>
                </a:extLst>
              </a:tr>
            </a:tbl>
          </a:graphicData>
        </a:graphic>
      </p:graphicFrame>
      <p:sp>
        <p:nvSpPr>
          <p:cNvPr id="14" name="矩形 13">
            <a:extLst>
              <a:ext uri="{FF2B5EF4-FFF2-40B4-BE49-F238E27FC236}">
                <a16:creationId xmlns:a16="http://schemas.microsoft.com/office/drawing/2014/main" id="{D34649EA-7834-4780-8DFC-998671C40883}"/>
              </a:ext>
            </a:extLst>
          </p:cNvPr>
          <p:cNvSpPr/>
          <p:nvPr/>
        </p:nvSpPr>
        <p:spPr>
          <a:xfrm>
            <a:off x="1060299" y="3576107"/>
            <a:ext cx="2045753"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劳动监察的实施</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3860800"/>
          <a:ext cx="10837863" cy="21793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9757999"/>
                    </a:ext>
                  </a:extLst>
                </a:gridCol>
              </a:tblGrid>
              <a:tr h="0">
                <a:tc>
                  <a:txBody>
                    <a:bodyPr/>
                    <a:lstStyle/>
                    <a:p>
                      <a:pPr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进入用人单位的劳动场所进行检查</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15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就调查、检查事项询问有关人员</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要求用人单位提供与调查、检查事项相关的文件资料，并做出解释和说明，必要时可发出调查询问书</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4.</a:t>
                      </a:r>
                      <a:r>
                        <a:rPr lang="zh-CN" altLang="en-US" sz="1800" b="1" kern="0" dirty="0">
                          <a:solidFill>
                            <a:srgbClr val="002060"/>
                          </a:solidFill>
                          <a:effectLst/>
                          <a:latin typeface="黑体" panose="02010609060101010101" pitchFamily="49" charset="-122"/>
                          <a:ea typeface="黑体" panose="02010609060101010101" pitchFamily="49" charset="-122"/>
                        </a:rPr>
                        <a:t>采取记录、录音、录像、照相、复制等方式收集有关情况和资料</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5.</a:t>
                      </a:r>
                      <a:r>
                        <a:rPr lang="zh-CN" altLang="en-US" sz="1800" b="1" kern="0" dirty="0">
                          <a:solidFill>
                            <a:srgbClr val="002060"/>
                          </a:solidFill>
                          <a:effectLst/>
                          <a:latin typeface="黑体" panose="02010609060101010101" pitchFamily="49" charset="-122"/>
                          <a:ea typeface="黑体" panose="02010609060101010101" pitchFamily="49" charset="-122"/>
                        </a:rPr>
                        <a:t>委托会计师事务所对用人单位工资支付、缴纳社会保险费的情况进行审计</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6.</a:t>
                      </a:r>
                      <a:r>
                        <a:rPr lang="zh-CN" altLang="en-US" sz="1800" b="1" kern="0" dirty="0">
                          <a:solidFill>
                            <a:srgbClr val="002060"/>
                          </a:solidFill>
                          <a:effectLst/>
                          <a:latin typeface="黑体" panose="02010609060101010101" pitchFamily="49" charset="-122"/>
                          <a:ea typeface="黑体" panose="02010609060101010101" pitchFamily="49" charset="-122"/>
                        </a:rPr>
                        <a:t>法律、法规规定可以由劳动行政部门采取的其他调查、检查措施</a:t>
                      </a: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73EAA14-528F-4033-967B-96F6EAFE29E6}"/>
              </a:ext>
            </a:extLst>
          </p:cNvPr>
          <p:cNvSpPr/>
          <p:nvPr/>
        </p:nvSpPr>
        <p:spPr>
          <a:xfrm>
            <a:off x="1031670" y="662799"/>
            <a:ext cx="1813317"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劳动检查程序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3DA2F4EB-7E42-4385-B509-41ABF4098FA3}"/>
              </a:ext>
            </a:extLst>
          </p:cNvPr>
          <p:cNvGraphicFramePr>
            <a:graphicFrameLocks noGrp="1"/>
          </p:cNvGraphicFramePr>
          <p:nvPr>
            <p:extLst>
              <p:ext uri="{D42A27DB-BD31-4B8C-83A1-F6EECF244321}">
                <p14:modId xmlns:p14="http://schemas.microsoft.com/office/powerpoint/2010/main" val="665266355"/>
              </p:ext>
            </p:extLst>
          </p:nvPr>
        </p:nvGraphicFramePr>
        <p:xfrm>
          <a:off x="692151" y="1117600"/>
          <a:ext cx="10837862" cy="1920240"/>
        </p:xfrm>
        <a:graphic>
          <a:graphicData uri="http://schemas.openxmlformats.org/drawingml/2006/table">
            <a:tbl>
              <a:tblPr>
                <a:tableStyleId>{5C22544A-7EE6-4342-B048-85BDC9FD1C3A}</a:tableStyleId>
              </a:tblPr>
              <a:tblGrid>
                <a:gridCol w="10837862">
                  <a:extLst>
                    <a:ext uri="{9D8B030D-6E8A-4147-A177-3AD203B41FA5}">
                      <a16:colId xmlns:a16="http://schemas.microsoft.com/office/drawing/2014/main" val="2834670942"/>
                    </a:ext>
                  </a:extLst>
                </a:gridCol>
              </a:tblGrid>
              <a:tr h="0">
                <a:tc>
                  <a:txBody>
                    <a:bodyPr/>
                    <a:lstStyle/>
                    <a:p>
                      <a:pPr marL="349250" indent="-349250"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立案</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调查：</a:t>
                      </a:r>
                      <a:r>
                        <a:rPr lang="en-US" altLang="zh-CN" sz="1800" b="1" kern="0" dirty="0">
                          <a:solidFill>
                            <a:srgbClr val="002060"/>
                          </a:solidFill>
                          <a:effectLst/>
                          <a:latin typeface="黑体" panose="02010609060101010101" pitchFamily="49" charset="-122"/>
                          <a:ea typeface="黑体" panose="02010609060101010101" pitchFamily="49" charset="-122"/>
                        </a:rPr>
                        <a:t>60+30</a:t>
                      </a:r>
                      <a:r>
                        <a:rPr lang="zh-CN" altLang="en-US" sz="1800" b="1" kern="0" dirty="0">
                          <a:solidFill>
                            <a:srgbClr val="002060"/>
                          </a:solidFill>
                          <a:effectLst/>
                          <a:latin typeface="黑体" panose="02010609060101010101" pitchFamily="49" charset="-122"/>
                          <a:ea typeface="黑体" panose="02010609060101010101" pitchFamily="49" charset="-122"/>
                        </a:rPr>
                        <a:t>个工作日</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处理</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4.</a:t>
                      </a:r>
                      <a:r>
                        <a:rPr lang="zh-CN" altLang="en-US" sz="1800" b="1" kern="0" dirty="0">
                          <a:solidFill>
                            <a:srgbClr val="002060"/>
                          </a:solidFill>
                          <a:effectLst/>
                          <a:latin typeface="黑体" panose="02010609060101010101" pitchFamily="49" charset="-122"/>
                          <a:ea typeface="黑体" panose="02010609060101010101" pitchFamily="49" charset="-122"/>
                        </a:rPr>
                        <a:t>告知</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5.</a:t>
                      </a:r>
                      <a:r>
                        <a:rPr lang="zh-CN" altLang="en-US" sz="1800" b="1" kern="0" dirty="0">
                          <a:solidFill>
                            <a:srgbClr val="002060"/>
                          </a:solidFill>
                          <a:effectLst/>
                          <a:latin typeface="黑体" panose="02010609060101010101" pitchFamily="49" charset="-122"/>
                          <a:ea typeface="黑体" panose="02010609060101010101" pitchFamily="49" charset="-122"/>
                        </a:rPr>
                        <a:t>如果违反劳动和社会保险法律、法规或者规章的行为在</a:t>
                      </a:r>
                      <a:r>
                        <a:rPr lang="en-US" alt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年内未被劳动行政部门发现，也未被举报、投诉的，劳动行政部门不再查处。</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709780255"/>
                  </a:ext>
                </a:extLst>
              </a:tr>
            </a:tbl>
          </a:graphicData>
        </a:graphic>
      </p:graphicFrame>
    </p:spTree>
    <p:extLst>
      <p:ext uri="{BB962C8B-B14F-4D97-AF65-F5344CB8AC3E}">
        <p14:creationId xmlns:p14="http://schemas.microsoft.com/office/powerpoint/2010/main" val="114515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E3C4492-A32E-4958-9451-DCD881F5E245}"/>
              </a:ext>
            </a:extLst>
          </p:cNvPr>
          <p:cNvSpPr/>
          <p:nvPr/>
        </p:nvSpPr>
        <p:spPr>
          <a:xfrm>
            <a:off x="862518" y="628932"/>
            <a:ext cx="2627643" cy="284693"/>
          </a:xfrm>
          <a:prstGeom prst="rect">
            <a:avLst/>
          </a:prstGeom>
        </p:spPr>
        <p:txBody>
          <a:bodyPr wrap="none">
            <a:spAutoFit/>
          </a:bodyPr>
          <a:lstStyle/>
          <a:p>
            <a:pPr algn="ctr">
              <a:lnSpc>
                <a:spcPts val="1500"/>
              </a:lnSpc>
              <a:spcAft>
                <a:spcPts val="0"/>
              </a:spcAft>
            </a:pP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第四节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行政争议处理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3F5245DB-06B2-4DA8-84C6-DC507B427BB7}"/>
              </a:ext>
            </a:extLst>
          </p:cNvPr>
          <p:cNvSpPr/>
          <p:nvPr/>
        </p:nvSpPr>
        <p:spPr>
          <a:xfrm>
            <a:off x="930645" y="947942"/>
            <a:ext cx="4370107"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人力资源和社会保险行政复议解决方式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672B8B7E-D3E1-47AA-9E53-440C60E1445A}"/>
              </a:ext>
            </a:extLst>
          </p:cNvPr>
          <p:cNvGraphicFramePr>
            <a:graphicFrameLocks noGrp="1"/>
          </p:cNvGraphicFramePr>
          <p:nvPr>
            <p:extLst>
              <p:ext uri="{D42A27DB-BD31-4B8C-83A1-F6EECF244321}">
                <p14:modId xmlns:p14="http://schemas.microsoft.com/office/powerpoint/2010/main" val="4260111187"/>
              </p:ext>
            </p:extLst>
          </p:nvPr>
        </p:nvGraphicFramePr>
        <p:xfrm>
          <a:off x="692150" y="1298575"/>
          <a:ext cx="10837863" cy="137160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2275045187"/>
                    </a:ext>
                  </a:extLst>
                </a:gridCol>
              </a:tblGrid>
              <a:tr h="940650">
                <a:tc>
                  <a:txBody>
                    <a:bodyPr/>
                    <a:lstStyle/>
                    <a:p>
                      <a:pPr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行政复议：是指人力资源和社会保障行政部门及社会保险经办机构与行政管理相对人之间，因实现劳动和社会保险权利、履行劳动和社会保险义务产生分歧而引起法人争议。</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0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解决方式：待遇复查、行政复议和行政诉讼</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0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特点：</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当事人的多样性；</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发生在劳动关系存续期间或劳动关系终止之后，以及人力资源和社会保险事务管理之中；</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行政争议的内容与当事人的法定劳动和社会保险权利、义务相关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8326604"/>
                  </a:ext>
                </a:extLst>
              </a:tr>
            </a:tbl>
          </a:graphicData>
        </a:graphic>
      </p:graphicFrame>
      <p:sp>
        <p:nvSpPr>
          <p:cNvPr id="9" name="矩形 8">
            <a:extLst>
              <a:ext uri="{FF2B5EF4-FFF2-40B4-BE49-F238E27FC236}">
                <a16:creationId xmlns:a16="http://schemas.microsoft.com/office/drawing/2014/main" id="{1E445850-DAC2-4648-B177-1E6896A9FA28}"/>
              </a:ext>
            </a:extLst>
          </p:cNvPr>
          <p:cNvSpPr/>
          <p:nvPr/>
        </p:nvSpPr>
        <p:spPr>
          <a:xfrm>
            <a:off x="929005" y="2789426"/>
            <a:ext cx="2743059" cy="284693"/>
          </a:xfrm>
          <a:prstGeom prst="rect">
            <a:avLst/>
          </a:prstGeom>
        </p:spPr>
        <p:txBody>
          <a:bodyPr wrap="none">
            <a:spAutoFit/>
          </a:bodyPr>
          <a:lstStyle/>
          <a:p>
            <a:pPr>
              <a:lnSpc>
                <a:spcPts val="1500"/>
              </a:lnSpc>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b="1" u="sng" kern="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人力资源</a:t>
            </a:r>
            <a:r>
              <a:rPr lang="zh-CN" altLang="zh-CN" b="1" u="sng" kern="0" dirty="0">
                <a:solidFill>
                  <a:srgbClr val="C00000"/>
                </a:solidFill>
                <a:latin typeface="黑体" panose="02010609060101010101" pitchFamily="49" charset="-122"/>
                <a:ea typeface="黑体" panose="02010609060101010101" pitchFamily="49" charset="-122"/>
                <a:cs typeface="宋体" panose="02010600030101010101" pitchFamily="2" charset="-122"/>
              </a:rPr>
              <a:t>行政</a:t>
            </a:r>
            <a:r>
              <a:rPr lang="zh-CN" altLang="en-US" b="1" u="sng" kern="0" dirty="0">
                <a:solidFill>
                  <a:srgbClr val="C00000"/>
                </a:solidFill>
                <a:latin typeface="黑体" panose="02010609060101010101" pitchFamily="49" charset="-122"/>
                <a:ea typeface="黑体" panose="02010609060101010101" pitchFamily="49" charset="-122"/>
                <a:cs typeface="宋体" panose="02010600030101010101" pitchFamily="2" charset="-122"/>
              </a:rPr>
              <a:t>争</a:t>
            </a:r>
            <a:r>
              <a:rPr lang="zh-CN" altLang="zh-CN" b="1" u="sng" kern="0" dirty="0">
                <a:solidFill>
                  <a:srgbClr val="C00000"/>
                </a:solidFill>
                <a:latin typeface="黑体" panose="02010609060101010101" pitchFamily="49" charset="-122"/>
                <a:ea typeface="黑体" panose="02010609060101010101" pitchFamily="49" charset="-122"/>
                <a:cs typeface="宋体" panose="02010600030101010101" pitchFamily="2" charset="-122"/>
              </a:rPr>
              <a:t>议范围</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AB3A9516-574D-4786-8801-021BCC7CBB0B}"/>
              </a:ext>
            </a:extLst>
          </p:cNvPr>
          <p:cNvGraphicFramePr>
            <a:graphicFrameLocks noGrp="1"/>
          </p:cNvGraphicFramePr>
          <p:nvPr>
            <p:extLst>
              <p:ext uri="{D42A27DB-BD31-4B8C-83A1-F6EECF244321}">
                <p14:modId xmlns:p14="http://schemas.microsoft.com/office/powerpoint/2010/main" val="3035525208"/>
              </p:ext>
            </p:extLst>
          </p:nvPr>
        </p:nvGraphicFramePr>
        <p:xfrm>
          <a:off x="692150" y="3161078"/>
          <a:ext cx="10837863" cy="316655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630713509"/>
                    </a:ext>
                  </a:extLst>
                </a:gridCol>
              </a:tblGrid>
              <a:tr h="0">
                <a:tc>
                  <a:txBody>
                    <a:bodyPr/>
                    <a:lstStyle/>
                    <a:p>
                      <a:pPr algn="l">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ts val="15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对人力资源社会保障部门做出的警告、罚款、没收违法所得、依法予以关闭、吊销许可等行政处罚决</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ts val="15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定不服的</a:t>
                      </a: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对人力资源和社会保障部门作出的行政处理</a:t>
                      </a:r>
                      <a:r>
                        <a:rPr lang="zh-CN" sz="1800" b="1" u="sng" kern="0" dirty="0">
                          <a:solidFill>
                            <a:srgbClr val="002060"/>
                          </a:solidFill>
                          <a:effectLst/>
                          <a:latin typeface="黑体" panose="02010609060101010101" pitchFamily="49" charset="-122"/>
                          <a:ea typeface="黑体" panose="02010609060101010101" pitchFamily="49" charset="-122"/>
                        </a:rPr>
                        <a:t>不服的</a:t>
                      </a: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对人力资源和社会保障部门做出的行政许可、行政审批</a:t>
                      </a:r>
                      <a:r>
                        <a:rPr lang="zh-CN" sz="1800" b="1" u="sng" kern="0" dirty="0">
                          <a:solidFill>
                            <a:srgbClr val="002060"/>
                          </a:solidFill>
                          <a:effectLst/>
                          <a:latin typeface="黑体" panose="02010609060101010101" pitchFamily="49" charset="-122"/>
                          <a:ea typeface="黑体" panose="02010609060101010101" pitchFamily="49" charset="-122"/>
                        </a:rPr>
                        <a:t>不服的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zh-CN" altLang="en-US" sz="1800" b="1" kern="0" dirty="0">
                          <a:solidFill>
                            <a:srgbClr val="002060"/>
                          </a:solidFill>
                          <a:effectLst/>
                          <a:latin typeface="黑体" panose="02010609060101010101" pitchFamily="49" charset="-122"/>
                          <a:ea typeface="黑体" panose="02010609060101010101" pitchFamily="49" charset="-122"/>
                        </a:rPr>
                        <a:t>对人力资源和社会保障部门做出的行政确认不服的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(5)</a:t>
                      </a:r>
                      <a:r>
                        <a:rPr lang="zh-CN" altLang="en-US" sz="1800" b="1" kern="0" dirty="0">
                          <a:solidFill>
                            <a:srgbClr val="002060"/>
                          </a:solidFill>
                          <a:effectLst/>
                          <a:latin typeface="黑体" panose="02010609060101010101" pitchFamily="49" charset="-122"/>
                          <a:ea typeface="黑体" panose="02010609060101010101" pitchFamily="49" charset="-122"/>
                        </a:rPr>
                        <a:t>认为人力资源和社会保障部门不履行法定职责的；</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(6)</a:t>
                      </a:r>
                      <a:r>
                        <a:rPr lang="zh-CN" altLang="en-US" sz="1800" b="1" kern="0" dirty="0">
                          <a:solidFill>
                            <a:srgbClr val="002060"/>
                          </a:solidFill>
                          <a:effectLst/>
                          <a:latin typeface="黑体" panose="02010609060101010101" pitchFamily="49" charset="-122"/>
                          <a:ea typeface="黑体" panose="02010609060101010101" pitchFamily="49" charset="-122"/>
                        </a:rPr>
                        <a:t>认为人力资源和社会保障部门违法收费或违法要求履行义务</a:t>
                      </a:r>
                      <a:r>
                        <a:rPr lang="zh-CN" sz="1800" b="1" kern="0" dirty="0">
                          <a:solidFill>
                            <a:srgbClr val="002060"/>
                          </a:solidFill>
                          <a:effectLst/>
                          <a:latin typeface="黑体" panose="02010609060101010101" pitchFamily="49" charset="-122"/>
                          <a:ea typeface="黑体" panose="02010609060101010101" pitchFamily="49" charset="-122"/>
                        </a:rPr>
                        <a:t>的</a:t>
                      </a:r>
                      <a:r>
                        <a:rPr lang="zh-CN" altLang="en-US" sz="1800" b="1" kern="0" dirty="0">
                          <a:solidFill>
                            <a:srgbClr val="002060"/>
                          </a:solidFill>
                          <a:effectLst/>
                          <a:latin typeface="黑体" panose="02010609060101010101" pitchFamily="49" charset="-122"/>
                          <a:ea typeface="黑体" panose="02010609060101010101" pitchFamily="49" charset="-122"/>
                        </a:rPr>
                        <a:t>；</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(7)</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认为人力资源和社会保障部门做出的其他具体行政行为侵犯其合法权益的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7540258"/>
                  </a:ext>
                </a:extLst>
              </a:tr>
            </a:tbl>
          </a:graphicData>
        </a:graphic>
      </p:graphicFrame>
    </p:spTree>
    <p:extLst>
      <p:ext uri="{BB962C8B-B14F-4D97-AF65-F5344CB8AC3E}">
        <p14:creationId xmlns:p14="http://schemas.microsoft.com/office/powerpoint/2010/main" val="3460760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1E445850-DAC2-4648-B177-1E6896A9FA28}"/>
              </a:ext>
            </a:extLst>
          </p:cNvPr>
          <p:cNvSpPr/>
          <p:nvPr/>
        </p:nvSpPr>
        <p:spPr>
          <a:xfrm>
            <a:off x="1098338" y="689692"/>
            <a:ext cx="2743059" cy="284693"/>
          </a:xfrm>
          <a:prstGeom prst="rect">
            <a:avLst/>
          </a:prstGeom>
        </p:spPr>
        <p:txBody>
          <a:bodyPr wrap="none">
            <a:spAutoFit/>
          </a:bodyPr>
          <a:lstStyle/>
          <a:p>
            <a:pPr>
              <a:lnSpc>
                <a:spcPts val="1500"/>
              </a:lnSpc>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3.</a:t>
            </a:r>
            <a:r>
              <a:rPr lang="zh-CN" altLang="zh-CN" b="1" u="sng" kern="0" dirty="0">
                <a:solidFill>
                  <a:srgbClr val="C00000"/>
                </a:solidFill>
                <a:latin typeface="黑体" panose="02010609060101010101" pitchFamily="49" charset="-122"/>
                <a:ea typeface="黑体" panose="02010609060101010101" pitchFamily="49" charset="-122"/>
                <a:cs typeface="宋体" panose="02010600030101010101" pitchFamily="2" charset="-122"/>
              </a:rPr>
              <a:t>社会保险行政复议范围</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AB3A9516-574D-4786-8801-021BCC7CBB0B}"/>
              </a:ext>
            </a:extLst>
          </p:cNvPr>
          <p:cNvGraphicFramePr>
            <a:graphicFrameLocks noGrp="1"/>
          </p:cNvGraphicFramePr>
          <p:nvPr>
            <p:extLst>
              <p:ext uri="{D42A27DB-BD31-4B8C-83A1-F6EECF244321}">
                <p14:modId xmlns:p14="http://schemas.microsoft.com/office/powerpoint/2010/main" val="3035525208"/>
              </p:ext>
            </p:extLst>
          </p:nvPr>
        </p:nvGraphicFramePr>
        <p:xfrm>
          <a:off x="692150" y="1095212"/>
          <a:ext cx="10837863" cy="297605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630713509"/>
                    </a:ext>
                  </a:extLst>
                </a:gridCol>
              </a:tblGrid>
              <a:tr h="0">
                <a:tc>
                  <a:txBody>
                    <a:bodyPr/>
                    <a:lstStyle/>
                    <a:p>
                      <a:pPr algn="l">
                        <a:lnSpc>
                          <a:spcPts val="15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《工伤保险条例》规定，可以依法申请行政复议或提起行政诉讼的情况有：</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5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申请工伤认定的</a:t>
                      </a:r>
                      <a:r>
                        <a:rPr lang="zh-CN" sz="1800" b="1" u="sng" kern="0" dirty="0">
                          <a:solidFill>
                            <a:srgbClr val="002060"/>
                          </a:solidFill>
                          <a:effectLst/>
                          <a:latin typeface="黑体" panose="02010609060101010101" pitchFamily="49" charset="-122"/>
                          <a:ea typeface="黑体" panose="02010609060101010101" pitchFamily="49" charset="-122"/>
                        </a:rPr>
                        <a:t>职工或其近亲属</a:t>
                      </a:r>
                      <a:r>
                        <a:rPr lang="zh-CN" sz="1800" b="1" kern="0" dirty="0">
                          <a:solidFill>
                            <a:srgbClr val="002060"/>
                          </a:solidFill>
                          <a:effectLst/>
                          <a:latin typeface="黑体" panose="02010609060101010101" pitchFamily="49" charset="-122"/>
                          <a:ea typeface="黑体" panose="02010609060101010101" pitchFamily="49" charset="-122"/>
                        </a:rPr>
                        <a:t>，该职工所在单位</a:t>
                      </a:r>
                      <a:r>
                        <a:rPr lang="zh-CN" sz="1800" b="1" u="sng" kern="0" dirty="0">
                          <a:solidFill>
                            <a:srgbClr val="002060"/>
                          </a:solidFill>
                          <a:effectLst/>
                          <a:latin typeface="黑体" panose="02010609060101010101" pitchFamily="49" charset="-122"/>
                          <a:ea typeface="黑体" panose="02010609060101010101" pitchFamily="49" charset="-122"/>
                        </a:rPr>
                        <a:t>对工伤认定申请不予受理的决定</a:t>
                      </a:r>
                      <a:r>
                        <a:rPr lang="zh-CN" sz="1800" b="1" kern="0" dirty="0">
                          <a:solidFill>
                            <a:srgbClr val="002060"/>
                          </a:solidFill>
                          <a:effectLst/>
                          <a:latin typeface="黑体" panose="02010609060101010101" pitchFamily="49" charset="-122"/>
                          <a:ea typeface="黑体" panose="02010609060101010101" pitchFamily="49" charset="-122"/>
                        </a:rPr>
                        <a:t>不服的；</a:t>
                      </a: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申请工伤认定的</a:t>
                      </a:r>
                      <a:r>
                        <a:rPr lang="zh-CN" sz="1800" b="1" u="sng" kern="0" dirty="0">
                          <a:solidFill>
                            <a:srgbClr val="002060"/>
                          </a:solidFill>
                          <a:effectLst/>
                          <a:latin typeface="黑体" panose="02010609060101010101" pitchFamily="49" charset="-122"/>
                          <a:ea typeface="黑体" panose="02010609060101010101" pitchFamily="49" charset="-122"/>
                        </a:rPr>
                        <a:t>职工或其近亲属</a:t>
                      </a:r>
                      <a:r>
                        <a:rPr lang="zh-CN" sz="1800" b="1" kern="0" dirty="0">
                          <a:solidFill>
                            <a:srgbClr val="002060"/>
                          </a:solidFill>
                          <a:effectLst/>
                          <a:latin typeface="黑体" panose="02010609060101010101" pitchFamily="49" charset="-122"/>
                          <a:ea typeface="黑体" panose="02010609060101010101" pitchFamily="49" charset="-122"/>
                        </a:rPr>
                        <a:t>，该职工所在单位</a:t>
                      </a:r>
                      <a:r>
                        <a:rPr lang="zh-CN" sz="1800" b="1" u="sng" kern="0" dirty="0">
                          <a:solidFill>
                            <a:srgbClr val="002060"/>
                          </a:solidFill>
                          <a:effectLst/>
                          <a:latin typeface="黑体" panose="02010609060101010101" pitchFamily="49" charset="-122"/>
                          <a:ea typeface="黑体" panose="02010609060101010101" pitchFamily="49" charset="-122"/>
                        </a:rPr>
                        <a:t>对工伤认定结论不服的</a:t>
                      </a: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用人单位对经办机构</a:t>
                      </a:r>
                      <a:r>
                        <a:rPr lang="zh-CN" sz="1800" b="1" u="sng" kern="0" dirty="0">
                          <a:solidFill>
                            <a:srgbClr val="002060"/>
                          </a:solidFill>
                          <a:effectLst/>
                          <a:latin typeface="黑体" panose="02010609060101010101" pitchFamily="49" charset="-122"/>
                          <a:ea typeface="黑体" panose="02010609060101010101" pitchFamily="49" charset="-122"/>
                        </a:rPr>
                        <a:t>确定的单位缴费率不服的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签订服务一些的医疗机构、辅助器具配置机构认为经办机构未履行有关协议或规定的；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工伤职工或其近亲属对经办机构核定的工伤保险待遇有异议的。</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用人单位对社会保险机构做出先行支付的追偿决定不服或者对社会保险行政部门做出的划拨决定不服的，可以依法申请型政府因或提起行政诉讼</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7540258"/>
                  </a:ext>
                </a:extLst>
              </a:tr>
            </a:tbl>
          </a:graphicData>
        </a:graphic>
      </p:graphicFrame>
      <p:sp>
        <p:nvSpPr>
          <p:cNvPr id="14" name="矩形 13">
            <a:extLst>
              <a:ext uri="{FF2B5EF4-FFF2-40B4-BE49-F238E27FC236}">
                <a16:creationId xmlns:a16="http://schemas.microsoft.com/office/drawing/2014/main" id="{BD553DD2-4AA6-448F-A5E8-45814E862749}"/>
              </a:ext>
            </a:extLst>
          </p:cNvPr>
          <p:cNvSpPr/>
          <p:nvPr/>
        </p:nvSpPr>
        <p:spPr>
          <a:xfrm>
            <a:off x="1010449" y="4279881"/>
            <a:ext cx="2975495" cy="284693"/>
          </a:xfrm>
          <a:prstGeom prst="rect">
            <a:avLst/>
          </a:prstGeom>
        </p:spPr>
        <p:txBody>
          <a:bodyPr wrap="none">
            <a:spAutoFit/>
          </a:bodyPr>
          <a:lstStyle/>
          <a:p>
            <a:pPr>
              <a:lnSpc>
                <a:spcPts val="1500"/>
              </a:lnSpc>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不能申请行政复议的范围</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42BEC6AF-F56F-4299-BA81-D2EDFD94419C}"/>
              </a:ext>
            </a:extLst>
          </p:cNvPr>
          <p:cNvGraphicFramePr>
            <a:graphicFrameLocks noGrp="1"/>
          </p:cNvGraphicFramePr>
          <p:nvPr>
            <p:extLst>
              <p:ext uri="{D42A27DB-BD31-4B8C-83A1-F6EECF244321}">
                <p14:modId xmlns:p14="http://schemas.microsoft.com/office/powerpoint/2010/main" val="721717623"/>
              </p:ext>
            </p:extLst>
          </p:nvPr>
        </p:nvGraphicFramePr>
        <p:xfrm>
          <a:off x="692150" y="4695508"/>
          <a:ext cx="10837863" cy="164592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051331584"/>
                    </a:ext>
                  </a:extLst>
                </a:gridCol>
              </a:tblGrid>
              <a:tr h="0">
                <a:tc>
                  <a:txBody>
                    <a:bodyPr/>
                    <a:lstStyle/>
                    <a:p>
                      <a:pPr algn="l">
                        <a:lnSpc>
                          <a:spcPct val="10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a:solidFill>
                            <a:srgbClr val="002060"/>
                          </a:solidFill>
                          <a:effectLst/>
                          <a:latin typeface="黑体" panose="02010609060101010101" pitchFamily="49" charset="-122"/>
                          <a:ea typeface="黑体" panose="02010609060101010101" pitchFamily="49" charset="-122"/>
                          <a:cs typeface="+mn-cs"/>
                        </a:rPr>
                        <a:t>1</a:t>
                      </a:r>
                      <a:r>
                        <a:rPr lang="zh-CN" altLang="en-US" sz="1800" b="1" kern="0" dirty="0">
                          <a:solidFill>
                            <a:srgbClr val="002060"/>
                          </a:solidFill>
                          <a:effectLst/>
                          <a:latin typeface="黑体" panose="02010609060101010101" pitchFamily="49" charset="-122"/>
                          <a:ea typeface="黑体" panose="02010609060101010101" pitchFamily="49" charset="-122"/>
                          <a:cs typeface="+mn-cs"/>
                        </a:rPr>
                        <a:t>）人力资源和社会保障部门做出的行政处分或者其他人事处理决定</a:t>
                      </a:r>
                      <a:endParaRPr lang="en-US" altLang="zh-CN" sz="1800" b="1" kern="0" dirty="0">
                        <a:solidFill>
                          <a:srgbClr val="002060"/>
                        </a:solidFill>
                        <a:effectLst/>
                        <a:latin typeface="黑体" panose="02010609060101010101" pitchFamily="49" charset="-122"/>
                        <a:ea typeface="黑体" panose="02010609060101010101" pitchFamily="49" charset="-122"/>
                        <a:cs typeface="+mn-cs"/>
                      </a:endParaRPr>
                    </a:p>
                    <a:p>
                      <a:pPr algn="l">
                        <a:lnSpc>
                          <a:spcPct val="10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a:solidFill>
                            <a:srgbClr val="002060"/>
                          </a:solidFill>
                          <a:effectLst/>
                          <a:latin typeface="黑体" panose="02010609060101010101" pitchFamily="49" charset="-122"/>
                          <a:ea typeface="黑体" panose="02010609060101010101" pitchFamily="49" charset="-122"/>
                          <a:cs typeface="+mn-cs"/>
                        </a:rPr>
                        <a:t>2</a:t>
                      </a:r>
                      <a:r>
                        <a:rPr lang="zh-CN" altLang="en-US" sz="1800" b="1" kern="0" dirty="0">
                          <a:solidFill>
                            <a:srgbClr val="002060"/>
                          </a:solidFill>
                          <a:effectLst/>
                          <a:latin typeface="黑体" panose="02010609060101010101" pitchFamily="49" charset="-122"/>
                          <a:ea typeface="黑体" panose="02010609060101010101" pitchFamily="49" charset="-122"/>
                          <a:cs typeface="+mn-cs"/>
                        </a:rPr>
                        <a:t>）劳动者与用人单位之间发生的人力资源争议</a:t>
                      </a:r>
                      <a:endParaRPr lang="en-US" altLang="zh-CN" sz="1800" b="1" kern="0" dirty="0">
                        <a:solidFill>
                          <a:srgbClr val="002060"/>
                        </a:solidFill>
                        <a:effectLst/>
                        <a:latin typeface="黑体" panose="02010609060101010101" pitchFamily="49" charset="-122"/>
                        <a:ea typeface="黑体" panose="02010609060101010101" pitchFamily="49" charset="-122"/>
                        <a:cs typeface="+mn-cs"/>
                      </a:endParaRPr>
                    </a:p>
                    <a:p>
                      <a:pPr algn="l">
                        <a:lnSpc>
                          <a:spcPct val="10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a:solidFill>
                            <a:srgbClr val="002060"/>
                          </a:solidFill>
                          <a:effectLst/>
                          <a:latin typeface="黑体" panose="02010609060101010101" pitchFamily="49" charset="-122"/>
                          <a:ea typeface="黑体" panose="02010609060101010101" pitchFamily="49" charset="-122"/>
                          <a:cs typeface="+mn-cs"/>
                        </a:rPr>
                        <a:t>3</a:t>
                      </a:r>
                      <a:r>
                        <a:rPr lang="zh-CN" altLang="en-US" sz="1800" b="1" kern="0" dirty="0">
                          <a:solidFill>
                            <a:srgbClr val="002060"/>
                          </a:solidFill>
                          <a:effectLst/>
                          <a:latin typeface="黑体" panose="02010609060101010101" pitchFamily="49" charset="-122"/>
                          <a:ea typeface="黑体" panose="02010609060101010101" pitchFamily="49" charset="-122"/>
                          <a:cs typeface="+mn-cs"/>
                        </a:rPr>
                        <a:t>）劳动能力鉴定委员会的行为</a:t>
                      </a:r>
                      <a:endParaRPr lang="en-US" altLang="zh-CN" sz="1800" b="1" kern="0" dirty="0">
                        <a:solidFill>
                          <a:srgbClr val="002060"/>
                        </a:solidFill>
                        <a:effectLst/>
                        <a:latin typeface="黑体" panose="02010609060101010101" pitchFamily="49" charset="-122"/>
                        <a:ea typeface="黑体" panose="02010609060101010101" pitchFamily="49" charset="-122"/>
                        <a:cs typeface="+mn-cs"/>
                      </a:endParaRPr>
                    </a:p>
                    <a:p>
                      <a:pPr algn="l">
                        <a:lnSpc>
                          <a:spcPct val="10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a:solidFill>
                            <a:srgbClr val="002060"/>
                          </a:solidFill>
                          <a:effectLst/>
                          <a:latin typeface="黑体" panose="02010609060101010101" pitchFamily="49" charset="-122"/>
                          <a:ea typeface="黑体" panose="02010609060101010101" pitchFamily="49" charset="-122"/>
                          <a:cs typeface="+mn-cs"/>
                        </a:rPr>
                        <a:t>4</a:t>
                      </a:r>
                      <a:r>
                        <a:rPr lang="zh-CN" altLang="en-US" sz="1800" b="1" kern="0" dirty="0">
                          <a:solidFill>
                            <a:srgbClr val="002060"/>
                          </a:solidFill>
                          <a:effectLst/>
                          <a:latin typeface="黑体" panose="02010609060101010101" pitchFamily="49" charset="-122"/>
                          <a:ea typeface="黑体" panose="02010609060101010101" pitchFamily="49" charset="-122"/>
                          <a:cs typeface="+mn-cs"/>
                        </a:rPr>
                        <a:t>）劳动人事争议仲裁委员会的仲裁、调解等行为</a:t>
                      </a:r>
                      <a:endParaRPr lang="en-US" altLang="zh-CN" sz="1800" b="1" kern="0" dirty="0">
                        <a:solidFill>
                          <a:srgbClr val="002060"/>
                        </a:solidFill>
                        <a:effectLst/>
                        <a:latin typeface="黑体" panose="02010609060101010101" pitchFamily="49" charset="-122"/>
                        <a:ea typeface="黑体" panose="02010609060101010101" pitchFamily="49" charset="-122"/>
                        <a:cs typeface="+mn-cs"/>
                      </a:endParaRPr>
                    </a:p>
                    <a:p>
                      <a:pPr algn="l">
                        <a:lnSpc>
                          <a:spcPct val="10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a:solidFill>
                            <a:srgbClr val="002060"/>
                          </a:solidFill>
                          <a:effectLst/>
                          <a:latin typeface="黑体" panose="02010609060101010101" pitchFamily="49" charset="-122"/>
                          <a:ea typeface="黑体" panose="02010609060101010101" pitchFamily="49" charset="-122"/>
                          <a:cs typeface="+mn-cs"/>
                        </a:rPr>
                        <a:t>5</a:t>
                      </a:r>
                      <a:r>
                        <a:rPr lang="zh-CN" altLang="en-US" sz="1800" b="1" kern="0" dirty="0">
                          <a:solidFill>
                            <a:srgbClr val="002060"/>
                          </a:solidFill>
                          <a:effectLst/>
                          <a:latin typeface="黑体" panose="02010609060101010101" pitchFamily="49" charset="-122"/>
                          <a:ea typeface="黑体" panose="02010609060101010101" pitchFamily="49" charset="-122"/>
                          <a:cs typeface="+mn-cs"/>
                        </a:rPr>
                        <a:t>）已就同一事项向其他有权受理的行政机关申请行政复议</a:t>
                      </a:r>
                      <a:endParaRPr lang="en-US" altLang="zh-CN" sz="1800" b="1" kern="0" dirty="0">
                        <a:solidFill>
                          <a:srgbClr val="002060"/>
                        </a:solidFill>
                        <a:effectLst/>
                        <a:latin typeface="黑体" panose="02010609060101010101" pitchFamily="49" charset="-122"/>
                        <a:ea typeface="黑体" panose="02010609060101010101" pitchFamily="49" charset="-122"/>
                        <a:cs typeface="+mn-cs"/>
                      </a:endParaRPr>
                    </a:p>
                    <a:p>
                      <a:pPr algn="l">
                        <a:lnSpc>
                          <a:spcPct val="10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a:solidFill>
                            <a:srgbClr val="002060"/>
                          </a:solidFill>
                          <a:effectLst/>
                          <a:latin typeface="黑体" panose="02010609060101010101" pitchFamily="49" charset="-122"/>
                          <a:ea typeface="黑体" panose="02010609060101010101" pitchFamily="49" charset="-122"/>
                          <a:cs typeface="+mn-cs"/>
                        </a:rPr>
                        <a:t>6</a:t>
                      </a:r>
                      <a:r>
                        <a:rPr lang="zh-CN" altLang="en-US" sz="1800" b="1" kern="0" dirty="0">
                          <a:solidFill>
                            <a:srgbClr val="002060"/>
                          </a:solidFill>
                          <a:effectLst/>
                          <a:latin typeface="黑体" panose="02010609060101010101" pitchFamily="49" charset="-122"/>
                          <a:ea typeface="黑体" panose="02010609060101010101" pitchFamily="49" charset="-122"/>
                          <a:cs typeface="+mn-cs"/>
                        </a:rPr>
                        <a:t>）向人民法院提起行政诉讼，人民法院已经依法受理的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5506975"/>
                  </a:ext>
                </a:extLst>
              </a:tr>
            </a:tbl>
          </a:graphicData>
        </a:graphic>
      </p:graphicFrame>
    </p:spTree>
    <p:extLst>
      <p:ext uri="{BB962C8B-B14F-4D97-AF65-F5344CB8AC3E}">
        <p14:creationId xmlns:p14="http://schemas.microsoft.com/office/powerpoint/2010/main" val="3460760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BD553DD2-4AA6-448F-A5E8-45814E862749}"/>
              </a:ext>
            </a:extLst>
          </p:cNvPr>
          <p:cNvSpPr/>
          <p:nvPr/>
        </p:nvSpPr>
        <p:spPr>
          <a:xfrm>
            <a:off x="1010449" y="740814"/>
            <a:ext cx="3905236" cy="284693"/>
          </a:xfrm>
          <a:prstGeom prst="rect">
            <a:avLst/>
          </a:prstGeom>
        </p:spPr>
        <p:txBody>
          <a:bodyPr wrap="none">
            <a:spAutoFit/>
          </a:bodyPr>
          <a:lstStyle/>
          <a:p>
            <a:pPr>
              <a:lnSpc>
                <a:spcPts val="1500"/>
              </a:lnSpc>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5.</a:t>
            </a:r>
            <a:r>
              <a:rPr lang="zh-CN" altLang="zh-CN" b="1" u="sng" kern="0" dirty="0">
                <a:solidFill>
                  <a:srgbClr val="C00000"/>
                </a:solidFill>
                <a:latin typeface="黑体" panose="02010609060101010101" pitchFamily="49" charset="-122"/>
                <a:ea typeface="黑体" panose="02010609060101010101" pitchFamily="49" charset="-122"/>
                <a:cs typeface="宋体" panose="02010600030101010101" pitchFamily="2" charset="-122"/>
              </a:rPr>
              <a:t>行政复议的基本法律规定（节选）</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42BEC6AF-F56F-4299-BA81-D2EDFD94419C}"/>
              </a:ext>
            </a:extLst>
          </p:cNvPr>
          <p:cNvGraphicFramePr>
            <a:graphicFrameLocks noGrp="1"/>
          </p:cNvGraphicFramePr>
          <p:nvPr>
            <p:extLst>
              <p:ext uri="{D42A27DB-BD31-4B8C-83A1-F6EECF244321}">
                <p14:modId xmlns:p14="http://schemas.microsoft.com/office/powerpoint/2010/main" val="721717623"/>
              </p:ext>
            </p:extLst>
          </p:nvPr>
        </p:nvGraphicFramePr>
        <p:xfrm>
          <a:off x="692150" y="1298575"/>
          <a:ext cx="10837863" cy="109728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1051331584"/>
                    </a:ext>
                  </a:extLst>
                </a:gridCol>
              </a:tblGrid>
              <a:tr h="0">
                <a:tc>
                  <a:txBody>
                    <a:bodyPr/>
                    <a:lstStyle/>
                    <a:p>
                      <a:pPr algn="l">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公民、法人或其他组织对人力资源社会保障行政部门</a:t>
                      </a:r>
                      <a:r>
                        <a:rPr lang="zh-CN" sz="1800" b="1" u="sng" kern="0" dirty="0">
                          <a:solidFill>
                            <a:srgbClr val="002060"/>
                          </a:solidFill>
                          <a:effectLst/>
                          <a:latin typeface="黑体" panose="02010609060101010101" pitchFamily="49" charset="-122"/>
                          <a:ea typeface="黑体" panose="02010609060101010101" pitchFamily="49" charset="-122"/>
                        </a:rPr>
                        <a:t>作出的具体行政行为不服，</a:t>
                      </a:r>
                      <a:r>
                        <a:rPr lang="zh-CN" sz="1800" b="1" kern="0" dirty="0">
                          <a:solidFill>
                            <a:srgbClr val="002060"/>
                          </a:solidFill>
                          <a:effectLst/>
                          <a:latin typeface="黑体" panose="02010609060101010101" pitchFamily="49" charset="-122"/>
                          <a:ea typeface="黑体" panose="02010609060101010101" pitchFamily="49" charset="-122"/>
                        </a:rPr>
                        <a:t>应当在知道侵害其合法权益的具体行政行为之日起</a:t>
                      </a:r>
                      <a:r>
                        <a:rPr lang="en-US" sz="1800" b="1" u="sng" kern="0" dirty="0">
                          <a:solidFill>
                            <a:srgbClr val="002060"/>
                          </a:solidFill>
                          <a:effectLst/>
                          <a:latin typeface="黑体" panose="02010609060101010101" pitchFamily="49" charset="-122"/>
                          <a:ea typeface="黑体" panose="02010609060101010101" pitchFamily="49" charset="-122"/>
                        </a:rPr>
                        <a:t>60</a:t>
                      </a:r>
                      <a:r>
                        <a:rPr lang="zh-CN" sz="1800" b="1" u="sng" kern="0" dirty="0">
                          <a:solidFill>
                            <a:srgbClr val="002060"/>
                          </a:solidFill>
                          <a:effectLst/>
                          <a:latin typeface="黑体" panose="02010609060101010101" pitchFamily="49" charset="-122"/>
                          <a:ea typeface="黑体" panose="02010609060101010101" pitchFamily="49" charset="-122"/>
                        </a:rPr>
                        <a:t>日内</a:t>
                      </a:r>
                      <a:r>
                        <a:rPr lang="zh-CN" sz="1800" b="1" kern="0" dirty="0">
                          <a:solidFill>
                            <a:srgbClr val="002060"/>
                          </a:solidFill>
                          <a:effectLst/>
                          <a:latin typeface="黑体" panose="02010609060101010101" pitchFamily="49" charset="-122"/>
                          <a:ea typeface="黑体" panose="02010609060101010101" pitchFamily="49" charset="-122"/>
                        </a:rPr>
                        <a:t>，向</a:t>
                      </a:r>
                      <a:r>
                        <a:rPr lang="zh-CN" sz="1800" b="1" u="sng" kern="0" dirty="0">
                          <a:solidFill>
                            <a:srgbClr val="002060"/>
                          </a:solidFill>
                          <a:effectLst/>
                          <a:latin typeface="黑体" panose="02010609060101010101" pitchFamily="49" charset="-122"/>
                          <a:ea typeface="黑体" panose="02010609060101010101" pitchFamily="49" charset="-122"/>
                        </a:rPr>
                        <a:t>上一级人力资源社会保障行政部门申请复议，也可以向同级人民政府申请复议；</a:t>
                      </a:r>
                      <a:r>
                        <a:rPr lang="zh-CN" sz="1800" b="1" kern="0" dirty="0">
                          <a:solidFill>
                            <a:srgbClr val="002060"/>
                          </a:solidFill>
                          <a:effectLst/>
                          <a:latin typeface="黑体" panose="02010609060101010101" pitchFamily="49" charset="-122"/>
                          <a:ea typeface="黑体" panose="02010609060101010101" pitchFamily="49" charset="-122"/>
                        </a:rPr>
                        <a:t>对社会保险经办机构作出的具体行政行为不服，可以向直接管理该经办机构的劳动行政部门申请复议，</a:t>
                      </a:r>
                      <a:r>
                        <a:rPr lang="zh-CN" sz="1800" b="1" u="sng" kern="0" dirty="0">
                          <a:solidFill>
                            <a:srgbClr val="002060"/>
                          </a:solidFill>
                          <a:effectLst/>
                          <a:latin typeface="黑体" panose="02010609060101010101" pitchFamily="49" charset="-122"/>
                          <a:ea typeface="黑体" panose="02010609060101010101" pitchFamily="49" charset="-122"/>
                        </a:rPr>
                        <a:t>但不能向上一级人力资源社会保障行政部门申请复议。</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5506975"/>
                  </a:ext>
                </a:extLst>
              </a:tr>
            </a:tbl>
          </a:graphicData>
        </a:graphic>
      </p:graphicFrame>
    </p:spTree>
    <p:extLst>
      <p:ext uri="{BB962C8B-B14F-4D97-AF65-F5344CB8AC3E}">
        <p14:creationId xmlns:p14="http://schemas.microsoft.com/office/powerpoint/2010/main" val="3460760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4E41E94F-A4BC-4265-8E80-1F9ABA04EC6A}"/>
              </a:ext>
            </a:extLst>
          </p:cNvPr>
          <p:cNvSpPr/>
          <p:nvPr/>
        </p:nvSpPr>
        <p:spPr>
          <a:xfrm>
            <a:off x="1040765" y="628932"/>
            <a:ext cx="1348446" cy="284693"/>
          </a:xfrm>
          <a:prstGeom prst="rect">
            <a:avLst/>
          </a:prstGeom>
        </p:spPr>
        <p:txBody>
          <a:bodyPr wrap="none">
            <a:spAutoFit/>
          </a:bodyPr>
          <a:lstStyle/>
          <a:p>
            <a:pPr>
              <a:lnSpc>
                <a:spcPts val="1500"/>
              </a:lnSpc>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6.</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行政诉讼</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6B4D7374-FC36-4390-A9DD-4D82F30BB9B4}"/>
              </a:ext>
            </a:extLst>
          </p:cNvPr>
          <p:cNvSpPr/>
          <p:nvPr/>
        </p:nvSpPr>
        <p:spPr>
          <a:xfrm>
            <a:off x="1023831" y="3576107"/>
            <a:ext cx="1348446" cy="284693"/>
          </a:xfrm>
          <a:prstGeom prst="rect">
            <a:avLst/>
          </a:prstGeom>
        </p:spPr>
        <p:txBody>
          <a:bodyPr wrap="none">
            <a:spAutoFit/>
          </a:bodyPr>
          <a:lstStyle/>
          <a:p>
            <a:pPr marL="342900" lvl="0" indent="-342900">
              <a:lnSpc>
                <a:spcPts val="1500"/>
              </a:lnSpc>
              <a:spcAft>
                <a:spcPts val="0"/>
              </a:spcAft>
            </a:pPr>
            <a:r>
              <a:rPr lang="en-US" altLang="zh-CN" b="1" dirty="0">
                <a:solidFill>
                  <a:srgbClr val="000080"/>
                </a:solidFill>
                <a:latin typeface="黑体" panose="02010609060101010101" pitchFamily="49" charset="-122"/>
                <a:ea typeface="黑体" panose="02010609060101010101" pitchFamily="49" charset="-122"/>
                <a:cs typeface="Times New Roman" panose="02020603050405020304" pitchFamily="18" charset="0"/>
              </a:rPr>
              <a:t>2.</a:t>
            </a:r>
            <a:r>
              <a:rPr lang="zh-CN" altLang="zh-CN" b="1" dirty="0">
                <a:solidFill>
                  <a:srgbClr val="000080"/>
                </a:solidFill>
                <a:latin typeface="黑体" panose="02010609060101010101" pitchFamily="49" charset="-122"/>
                <a:ea typeface="黑体" panose="02010609060101010101" pitchFamily="49" charset="-122"/>
                <a:cs typeface="Times New Roman" panose="02020603050405020304" pitchFamily="18" charset="0"/>
              </a:rPr>
              <a:t>起诉期限</a:t>
            </a:r>
            <a:endParaRPr lang="zh-CN" altLang="zh-CN" sz="2000" b="1"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867E4979-AB74-4B3D-8A70-590D3D08E67F}"/>
              </a:ext>
            </a:extLst>
          </p:cNvPr>
          <p:cNvGraphicFramePr>
            <a:graphicFrameLocks noGrp="1"/>
          </p:cNvGraphicFramePr>
          <p:nvPr>
            <p:extLst>
              <p:ext uri="{D42A27DB-BD31-4B8C-83A1-F6EECF244321}">
                <p14:modId xmlns:p14="http://schemas.microsoft.com/office/powerpoint/2010/main" val="972006051"/>
              </p:ext>
            </p:extLst>
          </p:nvPr>
        </p:nvGraphicFramePr>
        <p:xfrm>
          <a:off x="692150" y="3860800"/>
          <a:ext cx="10837863" cy="117011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2505401757"/>
                    </a:ext>
                  </a:extLst>
                </a:gridCol>
              </a:tblGrid>
              <a:tr h="0">
                <a:tc>
                  <a:txBody>
                    <a:bodyPr/>
                    <a:lstStyle/>
                    <a:p>
                      <a:pPr marL="349250" indent="-34925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）行政复议申请人不服人力资源和社会保障行政部门作出的复议决定的，可以在收到复议决定书之日起</a:t>
                      </a:r>
                      <a:r>
                        <a:rPr lang="en-US" sz="1800" b="1" u="sng" kern="0" dirty="0">
                          <a:solidFill>
                            <a:srgbClr val="002060"/>
                          </a:solidFill>
                          <a:effectLst/>
                          <a:latin typeface="黑体" panose="02010609060101010101" pitchFamily="49" charset="-122"/>
                          <a:ea typeface="黑体" panose="02010609060101010101" pitchFamily="49" charset="-122"/>
                        </a:rPr>
                        <a:t>15</a:t>
                      </a:r>
                      <a:r>
                        <a:rPr lang="zh-CN" sz="1800" b="1" u="sng" kern="0" dirty="0">
                          <a:solidFill>
                            <a:srgbClr val="002060"/>
                          </a:solidFill>
                          <a:effectLst/>
                          <a:latin typeface="黑体" panose="02010609060101010101" pitchFamily="49" charset="-122"/>
                          <a:ea typeface="黑体" panose="02010609060101010101" pitchFamily="49" charset="-122"/>
                        </a:rPr>
                        <a:t>日内向人民法院提起诉讼</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279400" indent="-2794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）复议机关逾期不作决定的，申请人可以在复议期满之日起</a:t>
                      </a:r>
                      <a:r>
                        <a:rPr lang="en-US" sz="1800" b="1" kern="0" dirty="0">
                          <a:solidFill>
                            <a:srgbClr val="002060"/>
                          </a:solidFill>
                          <a:effectLst/>
                          <a:latin typeface="黑体" panose="02010609060101010101" pitchFamily="49" charset="-122"/>
                          <a:ea typeface="黑体" panose="02010609060101010101" pitchFamily="49" charset="-122"/>
                        </a:rPr>
                        <a:t>15</a:t>
                      </a:r>
                      <a:r>
                        <a:rPr lang="zh-CN" sz="1800" b="1" kern="0" dirty="0">
                          <a:solidFill>
                            <a:srgbClr val="002060"/>
                          </a:solidFill>
                          <a:effectLst/>
                          <a:latin typeface="黑体" panose="02010609060101010101" pitchFamily="49" charset="-122"/>
                          <a:ea typeface="黑体" panose="02010609060101010101" pitchFamily="49" charset="-122"/>
                        </a:rPr>
                        <a:t>日内向人民法院提起诉讼。</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88036910"/>
                  </a:ext>
                </a:extLst>
              </a:tr>
            </a:tbl>
          </a:graphicData>
        </a:graphic>
      </p:graphicFrame>
      <p:sp>
        <p:nvSpPr>
          <p:cNvPr id="9" name="矩形 8">
            <a:extLst>
              <a:ext uri="{FF2B5EF4-FFF2-40B4-BE49-F238E27FC236}">
                <a16:creationId xmlns:a16="http://schemas.microsoft.com/office/drawing/2014/main" id="{4B4F8FA3-C093-4008-996C-27E582415CEE}"/>
              </a:ext>
            </a:extLst>
          </p:cNvPr>
          <p:cNvSpPr/>
          <p:nvPr/>
        </p:nvSpPr>
        <p:spPr>
          <a:xfrm>
            <a:off x="1018221" y="5148158"/>
            <a:ext cx="1465466" cy="284693"/>
          </a:xfrm>
          <a:prstGeom prst="rect">
            <a:avLst/>
          </a:prstGeom>
        </p:spPr>
        <p:txBody>
          <a:bodyPr wrap="none">
            <a:spAutoFit/>
          </a:bodyPr>
          <a:lstStyle/>
          <a:p>
            <a:pPr algn="just">
              <a:lnSpc>
                <a:spcPts val="1500"/>
              </a:lnSpc>
              <a:spcAft>
                <a:spcPts val="0"/>
              </a:spcAft>
            </a:pPr>
            <a:r>
              <a:rPr lang="en-US" altLang="zh-CN" b="1" kern="1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3. </a:t>
            </a:r>
            <a:r>
              <a:rPr lang="zh-CN" altLang="zh-CN" b="1" kern="1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法律效力</a:t>
            </a:r>
            <a:endParaRPr lang="zh-CN"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B2D730BC-EF25-4734-AEAF-00DE84843BEF}"/>
              </a:ext>
            </a:extLst>
          </p:cNvPr>
          <p:cNvGraphicFramePr>
            <a:graphicFrameLocks noGrp="1"/>
          </p:cNvGraphicFramePr>
          <p:nvPr>
            <p:extLst>
              <p:ext uri="{D42A27DB-BD31-4B8C-83A1-F6EECF244321}">
                <p14:modId xmlns:p14="http://schemas.microsoft.com/office/powerpoint/2010/main" val="3871473465"/>
              </p:ext>
            </p:extLst>
          </p:nvPr>
        </p:nvGraphicFramePr>
        <p:xfrm>
          <a:off x="692150" y="5630228"/>
          <a:ext cx="10837863" cy="75863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901508789"/>
                    </a:ext>
                  </a:extLst>
                </a:gridCol>
              </a:tblGrid>
              <a:tr h="0">
                <a:tc>
                  <a:txBody>
                    <a:bodyPr/>
                    <a:lstStyle/>
                    <a:p>
                      <a:pPr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人力资源和社会保险行政诉讼结果是</a:t>
                      </a:r>
                      <a:r>
                        <a:rPr lang="zh-CN" sz="1800" b="1" u="sng" kern="0" dirty="0">
                          <a:solidFill>
                            <a:srgbClr val="002060"/>
                          </a:solidFill>
                          <a:effectLst/>
                          <a:latin typeface="黑体" panose="02010609060101010101" pitchFamily="49" charset="-122"/>
                          <a:ea typeface="黑体" panose="02010609060101010101" pitchFamily="49" charset="-122"/>
                        </a:rPr>
                        <a:t>行政判决</a:t>
                      </a:r>
                      <a:r>
                        <a:rPr lang="zh-CN" sz="1800" b="1" kern="0" dirty="0">
                          <a:solidFill>
                            <a:srgbClr val="002060"/>
                          </a:solidFill>
                          <a:effectLst/>
                          <a:latin typeface="黑体" panose="02010609060101010101" pitchFamily="49" charset="-122"/>
                          <a:ea typeface="黑体" panose="02010609060101010101" pitchFamily="49" charset="-122"/>
                        </a:rPr>
                        <a:t>，其法律效力是指人民法院依法作出的关于人力资源和社会保险行政争议的判决</a:t>
                      </a:r>
                      <a:r>
                        <a:rPr lang="zh-CN" sz="1800" b="1" u="sng" kern="0" dirty="0">
                          <a:solidFill>
                            <a:srgbClr val="002060"/>
                          </a:solidFill>
                          <a:effectLst/>
                          <a:latin typeface="黑体" panose="02010609060101010101" pitchFamily="49" charset="-122"/>
                          <a:ea typeface="黑体" panose="02010609060101010101" pitchFamily="49" charset="-122"/>
                        </a:rPr>
                        <a:t>具有国家意志的性质</a:t>
                      </a:r>
                      <a:r>
                        <a:rPr lang="zh-CN" sz="1800" b="1" kern="0" dirty="0">
                          <a:solidFill>
                            <a:srgbClr val="002060"/>
                          </a:solidFill>
                          <a:effectLst/>
                          <a:latin typeface="黑体" panose="02010609060101010101" pitchFamily="49" charset="-122"/>
                          <a:ea typeface="黑体" panose="02010609060101010101" pitchFamily="49" charset="-122"/>
                        </a:rPr>
                        <a:t>，其对该争议当事人及其他人有法律约束力。</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179693755"/>
                  </a:ext>
                </a:extLst>
              </a:tr>
            </a:tbl>
          </a:graphicData>
        </a:graphic>
      </p:graphicFrame>
      <p:sp>
        <p:nvSpPr>
          <p:cNvPr id="14" name="矩形 13">
            <a:extLst>
              <a:ext uri="{FF2B5EF4-FFF2-40B4-BE49-F238E27FC236}">
                <a16:creationId xmlns:a16="http://schemas.microsoft.com/office/drawing/2014/main" id="{6B4D7374-FC36-4390-A9DD-4D82F30BB9B4}"/>
              </a:ext>
            </a:extLst>
          </p:cNvPr>
          <p:cNvSpPr/>
          <p:nvPr/>
        </p:nvSpPr>
        <p:spPr>
          <a:xfrm>
            <a:off x="1091565" y="1156228"/>
            <a:ext cx="1348446" cy="284693"/>
          </a:xfrm>
          <a:prstGeom prst="rect">
            <a:avLst/>
          </a:prstGeom>
        </p:spPr>
        <p:txBody>
          <a:bodyPr wrap="none">
            <a:spAutoFit/>
          </a:bodyPr>
          <a:lstStyle/>
          <a:p>
            <a:pPr marL="342900" lvl="0" indent="-342900">
              <a:lnSpc>
                <a:spcPts val="1500"/>
              </a:lnSpc>
              <a:spcAft>
                <a:spcPts val="0"/>
              </a:spcAft>
            </a:pPr>
            <a:r>
              <a:rPr lang="en-US" altLang="zh-CN" b="1" dirty="0">
                <a:solidFill>
                  <a:srgbClr val="00008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dirty="0">
                <a:solidFill>
                  <a:srgbClr val="000080"/>
                </a:solidFill>
                <a:latin typeface="黑体" panose="02010609060101010101" pitchFamily="49" charset="-122"/>
                <a:ea typeface="黑体" panose="02010609060101010101" pitchFamily="49" charset="-122"/>
                <a:cs typeface="Times New Roman" panose="02020603050405020304" pitchFamily="18" charset="0"/>
              </a:rPr>
              <a:t>起诉</a:t>
            </a:r>
            <a:r>
              <a:rPr lang="zh-CN" altLang="en-US" b="1"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条件</a:t>
            </a:r>
            <a:endParaRPr lang="zh-CN" altLang="zh-CN" sz="2000" b="1"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867E4979-AB74-4B3D-8A70-590D3D08E67F}"/>
              </a:ext>
            </a:extLst>
          </p:cNvPr>
          <p:cNvGraphicFramePr>
            <a:graphicFrameLocks noGrp="1"/>
          </p:cNvGraphicFramePr>
          <p:nvPr>
            <p:extLst>
              <p:ext uri="{D42A27DB-BD31-4B8C-83A1-F6EECF244321}">
                <p14:modId xmlns:p14="http://schemas.microsoft.com/office/powerpoint/2010/main" val="972006051"/>
              </p:ext>
            </p:extLst>
          </p:nvPr>
        </p:nvGraphicFramePr>
        <p:xfrm>
          <a:off x="692150" y="1557867"/>
          <a:ext cx="10837863" cy="158159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2505401757"/>
                    </a:ext>
                  </a:extLst>
                </a:gridCol>
              </a:tblGrid>
              <a:tr h="0">
                <a:tc>
                  <a:txBody>
                    <a:bodyPr/>
                    <a:lstStyle/>
                    <a:p>
                      <a:pPr marL="349250" indent="-34925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起诉人合法</a:t>
                      </a:r>
                      <a:endParaRPr lang="zh-CN" sz="1800" b="1" kern="100" dirty="0">
                        <a:solidFill>
                          <a:srgbClr val="002060"/>
                        </a:solidFill>
                        <a:effectLst/>
                        <a:latin typeface="黑体" panose="02010609060101010101" pitchFamily="49" charset="-122"/>
                        <a:ea typeface="黑体" panose="02010609060101010101" pitchFamily="49" charset="-122"/>
                      </a:endParaRPr>
                    </a:p>
                    <a:p>
                      <a:pPr marL="279400" indent="-2794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有明确的被告</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279400" indent="-279400"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）有具体的诉讼请求和事实根据</a:t>
                      </a:r>
                      <a:endPar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marL="279400" indent="-279400"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）属于人民法院受案范围和受诉人民法院管辖</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88036910"/>
                  </a:ext>
                </a:extLst>
              </a:tr>
            </a:tbl>
          </a:graphicData>
        </a:graphic>
      </p:graphicFrame>
    </p:spTree>
    <p:extLst>
      <p:ext uri="{BB962C8B-B14F-4D97-AF65-F5344CB8AC3E}">
        <p14:creationId xmlns:p14="http://schemas.microsoft.com/office/powerpoint/2010/main" val="711209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BA730CE2-D4B9-47B5-830E-90E0AB32C788}"/>
              </a:ext>
            </a:extLst>
          </p:cNvPr>
          <p:cNvSpPr txBox="1"/>
          <p:nvPr/>
        </p:nvSpPr>
        <p:spPr>
          <a:xfrm>
            <a:off x="2139519" y="2845335"/>
            <a:ext cx="7661430" cy="769441"/>
          </a:xfrm>
          <a:prstGeom prst="rect">
            <a:avLst/>
          </a:prstGeom>
          <a:noFill/>
        </p:spPr>
        <p:txBody>
          <a:bodyPr wrap="square" rtlCol="0">
            <a:spAutoFit/>
          </a:bodyPr>
          <a:lstStyle/>
          <a:p>
            <a:r>
              <a:rPr lang="zh-CN" altLang="en-US" sz="4400" b="1" dirty="0">
                <a:solidFill>
                  <a:srgbClr val="002060"/>
                </a:solidFill>
                <a:latin typeface="黑体" panose="02010609060101010101" pitchFamily="49" charset="-122"/>
                <a:ea typeface="黑体" panose="02010609060101010101" pitchFamily="49" charset="-122"/>
              </a:rPr>
              <a:t>第十九章 人力资源开发政策  </a:t>
            </a:r>
          </a:p>
        </p:txBody>
      </p:sp>
    </p:spTree>
    <p:extLst>
      <p:ext uri="{BB962C8B-B14F-4D97-AF65-F5344CB8AC3E}">
        <p14:creationId xmlns:p14="http://schemas.microsoft.com/office/powerpoint/2010/main" val="598189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4EB40F19-FBBC-4144-BE9E-0D33DA8CEA47}"/>
              </a:ext>
            </a:extLst>
          </p:cNvPr>
          <p:cNvSpPr/>
          <p:nvPr/>
        </p:nvSpPr>
        <p:spPr>
          <a:xfrm>
            <a:off x="618717" y="487359"/>
            <a:ext cx="3491340"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3.</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特殊情形下的劳动合同履行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9533463B-EEA9-490C-9242-3BE9D0DDFB92}"/>
              </a:ext>
            </a:extLst>
          </p:cNvPr>
          <p:cNvGraphicFramePr>
            <a:graphicFrameLocks noGrp="1"/>
          </p:cNvGraphicFramePr>
          <p:nvPr>
            <p:extLst>
              <p:ext uri="{D42A27DB-BD31-4B8C-83A1-F6EECF244321}">
                <p14:modId xmlns:p14="http://schemas.microsoft.com/office/powerpoint/2010/main" val="1504849949"/>
              </p:ext>
            </p:extLst>
          </p:nvPr>
        </p:nvGraphicFramePr>
        <p:xfrm>
          <a:off x="692150" y="985719"/>
          <a:ext cx="10679264" cy="1371600"/>
        </p:xfrm>
        <a:graphic>
          <a:graphicData uri="http://schemas.openxmlformats.org/drawingml/2006/table">
            <a:tbl>
              <a:tblPr>
                <a:tableStyleId>{5C22544A-7EE6-4342-B048-85BDC9FD1C3A}</a:tableStyleId>
              </a:tblPr>
              <a:tblGrid>
                <a:gridCol w="10679264">
                  <a:extLst>
                    <a:ext uri="{9D8B030D-6E8A-4147-A177-3AD203B41FA5}">
                      <a16:colId xmlns:a16="http://schemas.microsoft.com/office/drawing/2014/main" val="242858216"/>
                    </a:ext>
                  </a:extLst>
                </a:gridCol>
              </a:tblGrid>
              <a:tr h="117348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用人单位变更名称、法定代表人、主要负责人或者投资人等事项，</a:t>
                      </a:r>
                      <a:r>
                        <a:rPr lang="zh-CN" sz="1800" b="1" u="sng" kern="0" dirty="0">
                          <a:solidFill>
                            <a:srgbClr val="002060"/>
                          </a:solidFill>
                          <a:effectLst/>
                          <a:latin typeface="黑体" panose="02010609060101010101" pitchFamily="49" charset="-122"/>
                          <a:ea typeface="黑体" panose="02010609060101010101" pitchFamily="49" charset="-122"/>
                        </a:rPr>
                        <a:t>不影响</a:t>
                      </a:r>
                      <a:r>
                        <a:rPr lang="zh-CN" sz="1800" b="1" kern="0" dirty="0">
                          <a:solidFill>
                            <a:srgbClr val="002060"/>
                          </a:solidFill>
                          <a:effectLst/>
                          <a:latin typeface="黑体" panose="02010609060101010101" pitchFamily="49" charset="-122"/>
                          <a:ea typeface="黑体" panose="02010609060101010101" pitchFamily="49" charset="-122"/>
                        </a:rPr>
                        <a:t>劳动合同的履行。相关事项依法进行变更登记后，劳动合同</a:t>
                      </a:r>
                      <a:r>
                        <a:rPr lang="zh-CN" sz="1800" b="1" u="sng" kern="0" dirty="0">
                          <a:solidFill>
                            <a:srgbClr val="002060"/>
                          </a:solidFill>
                          <a:effectLst/>
                          <a:latin typeface="黑体" panose="02010609060101010101" pitchFamily="49" charset="-122"/>
                          <a:ea typeface="黑体" panose="02010609060101010101" pitchFamily="49" charset="-122"/>
                        </a:rPr>
                        <a:t>继续有效</a:t>
                      </a:r>
                      <a:r>
                        <a:rPr lang="zh-CN" sz="1800" b="1" kern="0" dirty="0">
                          <a:solidFill>
                            <a:srgbClr val="002060"/>
                          </a:solidFill>
                          <a:effectLst/>
                          <a:latin typeface="黑体" panose="02010609060101010101" pitchFamily="49" charset="-122"/>
                          <a:ea typeface="黑体" panose="02010609060101010101" pitchFamily="49" charset="-122"/>
                        </a:rPr>
                        <a:t>，双方当事人应当按照劳动合同的约定</a:t>
                      </a:r>
                      <a:r>
                        <a:rPr lang="zh-CN" sz="1800" b="1" u="sng" kern="0" dirty="0">
                          <a:solidFill>
                            <a:srgbClr val="002060"/>
                          </a:solidFill>
                          <a:effectLst/>
                          <a:latin typeface="黑体" panose="02010609060101010101" pitchFamily="49" charset="-122"/>
                          <a:ea typeface="黑体" panose="02010609060101010101" pitchFamily="49" charset="-122"/>
                        </a:rPr>
                        <a:t>继续履行</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也不需要重新签订</a:t>
                      </a:r>
                      <a:r>
                        <a:rPr lang="zh-CN" sz="1800" b="1" kern="0" dirty="0">
                          <a:solidFill>
                            <a:srgbClr val="002060"/>
                          </a:solidFill>
                          <a:effectLst/>
                          <a:latin typeface="黑体" panose="02010609060101010101" pitchFamily="49" charset="-122"/>
                          <a:ea typeface="黑体" panose="02010609060101010101" pitchFamily="49" charset="-122"/>
                        </a:rPr>
                        <a:t>劳动合同。</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u="sng"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用人单位发生合并或者分立等情况，原劳动合同继续有效，劳动合同由承继其权利义务的用人单位继续履行</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31509094"/>
                  </a:ext>
                </a:extLst>
              </a:tr>
            </a:tbl>
          </a:graphicData>
        </a:graphic>
      </p:graphicFrame>
      <p:sp>
        <p:nvSpPr>
          <p:cNvPr id="8" name="矩形 7">
            <a:extLst>
              <a:ext uri="{FF2B5EF4-FFF2-40B4-BE49-F238E27FC236}">
                <a16:creationId xmlns:a16="http://schemas.microsoft.com/office/drawing/2014/main" id="{D4E6AC17-86EF-4B13-840C-77392CB7B2DA}"/>
              </a:ext>
            </a:extLst>
          </p:cNvPr>
          <p:cNvSpPr/>
          <p:nvPr/>
        </p:nvSpPr>
        <p:spPr>
          <a:xfrm>
            <a:off x="618717" y="2305561"/>
            <a:ext cx="2096728" cy="442878"/>
          </a:xfrm>
          <a:prstGeom prst="rect">
            <a:avLst/>
          </a:prstGeom>
        </p:spPr>
        <p:txBody>
          <a:bodyPr wrap="none">
            <a:spAutoFit/>
          </a:bodyPr>
          <a:lstStyle/>
          <a:p>
            <a:pPr indent="280670">
              <a:lnSpc>
                <a:spcPct val="150000"/>
              </a:lnSpc>
            </a:pPr>
            <a:r>
              <a:rPr lang="en-US"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4.</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劳动合同变更</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09E4DE18-BD86-4E5B-AE32-F98308C9DAA7}"/>
              </a:ext>
            </a:extLst>
          </p:cNvPr>
          <p:cNvGraphicFramePr>
            <a:graphicFrameLocks noGrp="1"/>
          </p:cNvGraphicFramePr>
          <p:nvPr>
            <p:extLst>
              <p:ext uri="{D42A27DB-BD31-4B8C-83A1-F6EECF244321}">
                <p14:modId xmlns:p14="http://schemas.microsoft.com/office/powerpoint/2010/main" val="3555024519"/>
              </p:ext>
            </p:extLst>
          </p:nvPr>
        </p:nvGraphicFramePr>
        <p:xfrm>
          <a:off x="692151" y="2836130"/>
          <a:ext cx="10679264" cy="3017520"/>
        </p:xfrm>
        <a:graphic>
          <a:graphicData uri="http://schemas.openxmlformats.org/drawingml/2006/table">
            <a:tbl>
              <a:tblPr>
                <a:tableStyleId>{5C22544A-7EE6-4342-B048-85BDC9FD1C3A}</a:tableStyleId>
              </a:tblPr>
              <a:tblGrid>
                <a:gridCol w="1385208">
                  <a:extLst>
                    <a:ext uri="{9D8B030D-6E8A-4147-A177-3AD203B41FA5}">
                      <a16:colId xmlns:a16="http://schemas.microsoft.com/office/drawing/2014/main" val="1747606281"/>
                    </a:ext>
                  </a:extLst>
                </a:gridCol>
                <a:gridCol w="9294056">
                  <a:extLst>
                    <a:ext uri="{9D8B030D-6E8A-4147-A177-3AD203B41FA5}">
                      <a16:colId xmlns:a16="http://schemas.microsoft.com/office/drawing/2014/main" val="595318737"/>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概念</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a:solidFill>
                            <a:srgbClr val="002060"/>
                          </a:solidFill>
                          <a:effectLst/>
                          <a:latin typeface="黑体" panose="02010609060101010101" pitchFamily="49" charset="-122"/>
                          <a:ea typeface="黑体" panose="02010609060101010101" pitchFamily="49" charset="-122"/>
                        </a:rPr>
                        <a:t>劳动合同变更是指劳动合同双方对</a:t>
                      </a:r>
                      <a:r>
                        <a:rPr lang="zh-CN" sz="1800" b="1" u="sng" kern="0">
                          <a:solidFill>
                            <a:srgbClr val="002060"/>
                          </a:solidFill>
                          <a:effectLst/>
                          <a:latin typeface="黑体" panose="02010609060101010101" pitchFamily="49" charset="-122"/>
                          <a:ea typeface="黑体" panose="02010609060101010101" pitchFamily="49" charset="-122"/>
                        </a:rPr>
                        <a:t>已生效</a:t>
                      </a:r>
                      <a:r>
                        <a:rPr lang="zh-CN" sz="1800" b="1" kern="0">
                          <a:solidFill>
                            <a:srgbClr val="002060"/>
                          </a:solidFill>
                          <a:effectLst/>
                          <a:latin typeface="黑体" panose="02010609060101010101" pitchFamily="49" charset="-122"/>
                          <a:ea typeface="黑体" panose="02010609060101010101" pitchFamily="49" charset="-122"/>
                        </a:rPr>
                        <a:t>的劳动合同条款达成</a:t>
                      </a:r>
                      <a:r>
                        <a:rPr lang="zh-CN" sz="1800" b="1" u="sng" kern="0">
                          <a:solidFill>
                            <a:srgbClr val="002060"/>
                          </a:solidFill>
                          <a:effectLst/>
                          <a:latin typeface="黑体" panose="02010609060101010101" pitchFamily="49" charset="-122"/>
                          <a:ea typeface="黑体" panose="02010609060101010101" pitchFamily="49" charset="-122"/>
                        </a:rPr>
                        <a:t>修改或补充</a:t>
                      </a:r>
                      <a:r>
                        <a:rPr lang="zh-CN" sz="1800" b="1" kern="0">
                          <a:solidFill>
                            <a:srgbClr val="002060"/>
                          </a:solidFill>
                          <a:effectLst/>
                          <a:latin typeface="黑体" panose="02010609060101010101" pitchFamily="49" charset="-122"/>
                          <a:ea typeface="黑体" panose="02010609060101010101" pitchFamily="49" charset="-122"/>
                        </a:rPr>
                        <a:t>协议的行为。</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29936934"/>
                  </a:ext>
                </a:extLst>
              </a:tr>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变更劳动合同的情形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双方当事人</a:t>
                      </a:r>
                      <a:r>
                        <a:rPr lang="zh-CN" sz="1800" b="1" u="sng" kern="0" dirty="0">
                          <a:solidFill>
                            <a:srgbClr val="002060"/>
                          </a:solidFill>
                          <a:effectLst/>
                          <a:latin typeface="黑体" panose="02010609060101010101" pitchFamily="49" charset="-122"/>
                          <a:ea typeface="黑体" panose="02010609060101010101" pitchFamily="49" charset="-122"/>
                        </a:rPr>
                        <a:t>经协商，达成一致</a:t>
                      </a:r>
                      <a:r>
                        <a:rPr lang="zh-CN" sz="1800" b="1" kern="0" dirty="0">
                          <a:solidFill>
                            <a:srgbClr val="002060"/>
                          </a:solidFill>
                          <a:effectLst/>
                          <a:latin typeface="黑体" panose="02010609060101010101" pitchFamily="49" charset="-122"/>
                          <a:ea typeface="黑体" panose="02010609060101010101" pitchFamily="49" charset="-122"/>
                        </a:rPr>
                        <a:t>变更劳动合同。</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订立劳动合同时</a:t>
                      </a:r>
                      <a:r>
                        <a:rPr lang="zh-CN" sz="1800" b="1" u="sng" kern="0" dirty="0">
                          <a:solidFill>
                            <a:srgbClr val="002060"/>
                          </a:solidFill>
                          <a:effectLst/>
                          <a:latin typeface="黑体" panose="02010609060101010101" pitchFamily="49" charset="-122"/>
                          <a:ea typeface="黑体" panose="02010609060101010101" pitchFamily="49" charset="-122"/>
                        </a:rPr>
                        <a:t>所依据的法律法规已经修改或废止</a:t>
                      </a:r>
                      <a:r>
                        <a:rPr lang="zh-CN" sz="1800" b="1" kern="0" dirty="0">
                          <a:solidFill>
                            <a:srgbClr val="002060"/>
                          </a:solidFill>
                          <a:effectLst/>
                          <a:latin typeface="黑体" panose="02010609060101010101" pitchFamily="49" charset="-122"/>
                          <a:ea typeface="黑体" panose="02010609060101010101" pitchFamily="49" charset="-122"/>
                        </a:rPr>
                        <a:t>，导致劳动合同中的部分条款内容与之相悖而必须修改。</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企业受有关产业政策影响或根据市场变化决定转产或调整生产任务等</a:t>
                      </a:r>
                      <a:r>
                        <a:rPr lang="zh-CN" sz="1800" b="1" u="sng" kern="0" dirty="0">
                          <a:solidFill>
                            <a:srgbClr val="002060"/>
                          </a:solidFill>
                          <a:effectLst/>
                          <a:latin typeface="黑体" panose="02010609060101010101" pitchFamily="49" charset="-122"/>
                          <a:ea typeface="黑体" panose="02010609060101010101" pitchFamily="49" charset="-122"/>
                        </a:rPr>
                        <a:t>经济因素影响</a:t>
                      </a:r>
                      <a:r>
                        <a:rPr lang="zh-CN" sz="1800" b="1" kern="0" dirty="0">
                          <a:solidFill>
                            <a:srgbClr val="002060"/>
                          </a:solidFill>
                          <a:effectLst/>
                          <a:latin typeface="黑体" panose="02010609060101010101" pitchFamily="49" charset="-122"/>
                          <a:ea typeface="黑体" panose="02010609060101010101" pitchFamily="49" charset="-122"/>
                        </a:rPr>
                        <a:t>，导致劳动合同需要变更。</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劳动合同订立时所依据的</a:t>
                      </a:r>
                      <a:r>
                        <a:rPr lang="zh-CN" sz="1800" b="1" u="sng" kern="0" dirty="0">
                          <a:solidFill>
                            <a:srgbClr val="002060"/>
                          </a:solidFill>
                          <a:effectLst/>
                          <a:latin typeface="黑体" panose="02010609060101010101" pitchFamily="49" charset="-122"/>
                          <a:ea typeface="黑体" panose="02010609060101010101" pitchFamily="49" charset="-122"/>
                        </a:rPr>
                        <a:t>客观情况</a:t>
                      </a:r>
                      <a:r>
                        <a:rPr lang="zh-CN" sz="1800" b="1" kern="0" dirty="0">
                          <a:solidFill>
                            <a:srgbClr val="002060"/>
                          </a:solidFill>
                          <a:effectLst/>
                          <a:latin typeface="黑体" panose="02010609060101010101" pitchFamily="49" charset="-122"/>
                          <a:ea typeface="黑体" panose="02010609060101010101" pitchFamily="49" charset="-122"/>
                        </a:rPr>
                        <a:t>发生重大变化，致使劳动合同无法履行，导致劳动合同需要变更。</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(5) </a:t>
                      </a:r>
                      <a:r>
                        <a:rPr lang="zh-CN" sz="1800" b="1" u="sng" kern="0" dirty="0">
                          <a:solidFill>
                            <a:srgbClr val="002060"/>
                          </a:solidFill>
                          <a:effectLst/>
                          <a:latin typeface="黑体" panose="02010609060101010101" pitchFamily="49" charset="-122"/>
                          <a:ea typeface="黑体" panose="02010609060101010101" pitchFamily="49" charset="-122"/>
                        </a:rPr>
                        <a:t>劳动者患病或者非因工负伤</a:t>
                      </a:r>
                      <a:r>
                        <a:rPr lang="zh-CN" sz="1800" b="1" kern="0" dirty="0">
                          <a:solidFill>
                            <a:srgbClr val="002060"/>
                          </a:solidFill>
                          <a:effectLst/>
                          <a:latin typeface="黑体" panose="02010609060101010101" pitchFamily="49" charset="-122"/>
                          <a:ea typeface="黑体" panose="02010609060101010101" pitchFamily="49" charset="-122"/>
                        </a:rPr>
                        <a:t>，在规定的医疗期满后不能从事原工作，由用人单位另行安排工作，需要变更劳动合同。</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(6) </a:t>
                      </a:r>
                      <a:r>
                        <a:rPr lang="zh-CN" sz="1800" b="1" kern="0" dirty="0">
                          <a:solidFill>
                            <a:srgbClr val="002060"/>
                          </a:solidFill>
                          <a:effectLst/>
                          <a:latin typeface="黑体" panose="02010609060101010101" pitchFamily="49" charset="-122"/>
                          <a:ea typeface="黑体" panose="02010609060101010101" pitchFamily="49" charset="-122"/>
                        </a:rPr>
                        <a:t>劳动者</a:t>
                      </a:r>
                      <a:r>
                        <a:rPr lang="zh-CN" sz="1800" b="1" u="sng" kern="0" dirty="0">
                          <a:solidFill>
                            <a:srgbClr val="002060"/>
                          </a:solidFill>
                          <a:effectLst/>
                          <a:latin typeface="黑体" panose="02010609060101010101" pitchFamily="49" charset="-122"/>
                          <a:ea typeface="黑体" panose="02010609060101010101" pitchFamily="49" charset="-122"/>
                        </a:rPr>
                        <a:t>不能胜任工作，被调整了工作岗位</a:t>
                      </a:r>
                      <a:r>
                        <a:rPr lang="zh-CN" sz="1800" b="1" kern="0" dirty="0">
                          <a:solidFill>
                            <a:srgbClr val="002060"/>
                          </a:solidFill>
                          <a:effectLst/>
                          <a:latin typeface="黑体" panose="02010609060101010101" pitchFamily="49" charset="-122"/>
                          <a:ea typeface="黑体" panose="02010609060101010101" pitchFamily="49" charset="-122"/>
                        </a:rPr>
                        <a:t>，需要变更劳动合同。</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7693188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图片包含 黑色, 标志, 小, 电话&#10;&#10;描述已自动生成">
            <a:extLst>
              <a:ext uri="{FF2B5EF4-FFF2-40B4-BE49-F238E27FC236}">
                <a16:creationId xmlns:a16="http://schemas.microsoft.com/office/drawing/2014/main" id="{1EB3D0AE-2ED3-482A-BD7B-6CF8ADF324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156" y="680668"/>
            <a:ext cx="10348128" cy="5616609"/>
          </a:xfrm>
          <a:prstGeom prst="rect">
            <a:avLst/>
          </a:prstGeom>
        </p:spPr>
      </p:pic>
    </p:spTree>
    <p:extLst>
      <p:ext uri="{BB962C8B-B14F-4D97-AF65-F5344CB8AC3E}">
        <p14:creationId xmlns:p14="http://schemas.microsoft.com/office/powerpoint/2010/main" val="871773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F9023A3-66EC-4825-9B68-8CFA91F433BE}"/>
              </a:ext>
            </a:extLst>
          </p:cNvPr>
          <p:cNvSpPr/>
          <p:nvPr/>
        </p:nvSpPr>
        <p:spPr>
          <a:xfrm>
            <a:off x="958698" y="590781"/>
            <a:ext cx="2162772" cy="369332"/>
          </a:xfrm>
          <a:prstGeom prst="rect">
            <a:avLst/>
          </a:prstGeom>
        </p:spPr>
        <p:txBody>
          <a:bodyPr wrap="none">
            <a:spAutoFit/>
          </a:bodyPr>
          <a:lstStyle/>
          <a:p>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a:t>
            </a:r>
            <a:r>
              <a:rPr lang="zh-CN" altLang="en-US"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一</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评价发现</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id="{D34649EA-7834-4780-8DFC-998671C40883}"/>
              </a:ext>
            </a:extLst>
          </p:cNvPr>
          <p:cNvSpPr/>
          <p:nvPr/>
        </p:nvSpPr>
        <p:spPr>
          <a:xfrm>
            <a:off x="977948" y="1013882"/>
            <a:ext cx="2278188"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人才评价机制改革</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77068" y="1298575"/>
          <a:ext cx="10837863" cy="3261360"/>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9757999"/>
                    </a:ext>
                  </a:extLst>
                </a:gridCol>
              </a:tblGrid>
              <a:tr h="0">
                <a:tc>
                  <a:txBody>
                    <a:bodyPr/>
                    <a:lstStyle/>
                    <a:p>
                      <a:pPr algn="just">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人才评价的意义</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人才评价是人力资源开发管理和使用的前提。建立科学的人才评价发现机制，对于树立正确用人导向、激励引导人才职业发展、调动人才创新创业积极性、加快建设人才强国具有重要作用。</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3099455247"/>
                  </a:ext>
                </a:extLst>
              </a:tr>
              <a:tr h="0">
                <a:tc>
                  <a:txBody>
                    <a:bodyPr/>
                    <a:lstStyle/>
                    <a:p>
                      <a:pPr algn="just">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分类健全人才评价标准</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改进和创新人才评价方式</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加快推进重点领域人才评价改革</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zh-CN" altLang="en-US" sz="1800" b="1" kern="0" dirty="0">
                          <a:solidFill>
                            <a:srgbClr val="002060"/>
                          </a:solidFill>
                          <a:effectLst/>
                          <a:latin typeface="黑体" panose="02010609060101010101" pitchFamily="49" charset="-122"/>
                          <a:ea typeface="黑体" panose="02010609060101010101" pitchFamily="49" charset="-122"/>
                        </a:rPr>
                        <a:t>健全完善人才评价管理服务制度</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816619551"/>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34649EA-7834-4780-8DFC-998671C40883}"/>
              </a:ext>
            </a:extLst>
          </p:cNvPr>
          <p:cNvSpPr/>
          <p:nvPr/>
        </p:nvSpPr>
        <p:spPr>
          <a:xfrm>
            <a:off x="1053351" y="641349"/>
            <a:ext cx="1348446"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职业分类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948267"/>
          <a:ext cx="10837863" cy="5570474"/>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9757999"/>
                    </a:ext>
                  </a:extLst>
                </a:gridCol>
              </a:tblGrid>
              <a:tr h="0">
                <a:tc>
                  <a:txBody>
                    <a:bodyPr/>
                    <a:lstStyle/>
                    <a:p>
                      <a:pPr algn="just">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rPr>
                        <a:t>职业：从业人员为获得主要生活来源所从事的社会工作类别。</a:t>
                      </a:r>
                      <a:endParaRPr lang="en-US" altLang="zh-CN" sz="17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rPr>
                        <a:t>职业分类：按照职业的工作性质、活动方式等异同，对社会职业及其类别进行系统的划分和归类。</a:t>
                      </a:r>
                      <a:endParaRPr lang="en-US" altLang="zh-CN" sz="17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rPr>
                        <a:t>职业分类的意义：职业分类是人力资源开发科学化、规范化的重要基础。</a:t>
                      </a:r>
                      <a:r>
                        <a:rPr lang="en-US" altLang="zh-CN" sz="1700" b="1" kern="100" dirty="0">
                          <a:solidFill>
                            <a:srgbClr val="002060"/>
                          </a:solidFill>
                          <a:effectLst/>
                          <a:latin typeface="黑体" panose="02010609060101010101" pitchFamily="49" charset="-122"/>
                          <a:ea typeface="黑体" panose="02010609060101010101" pitchFamily="49" charset="-122"/>
                        </a:rPr>
                        <a:t>《</a:t>
                      </a:r>
                      <a:r>
                        <a:rPr lang="zh-CN" altLang="en-US" sz="1700" b="1" kern="100" dirty="0">
                          <a:solidFill>
                            <a:srgbClr val="002060"/>
                          </a:solidFill>
                          <a:effectLst/>
                          <a:latin typeface="黑体" panose="02010609060101010101" pitchFamily="49" charset="-122"/>
                          <a:ea typeface="黑体" panose="02010609060101010101" pitchFamily="49" charset="-122"/>
                        </a:rPr>
                        <a:t>职业分类大典</a:t>
                      </a:r>
                      <a:r>
                        <a:rPr lang="en-US" altLang="zh-CN" sz="1700" b="1" kern="100" dirty="0">
                          <a:solidFill>
                            <a:srgbClr val="002060"/>
                          </a:solidFill>
                          <a:effectLst/>
                          <a:latin typeface="黑体" panose="02010609060101010101" pitchFamily="49" charset="-122"/>
                          <a:ea typeface="黑体" panose="02010609060101010101" pitchFamily="49" charset="-122"/>
                        </a:rPr>
                        <a:t>》</a:t>
                      </a:r>
                      <a:r>
                        <a:rPr lang="zh-CN" altLang="en-US" sz="1700" b="1" kern="100" dirty="0">
                          <a:solidFill>
                            <a:srgbClr val="002060"/>
                          </a:solidFill>
                          <a:effectLst/>
                          <a:latin typeface="黑体" panose="02010609060101010101" pitchFamily="49" charset="-122"/>
                          <a:ea typeface="黑体" panose="02010609060101010101" pitchFamily="49" charset="-122"/>
                        </a:rPr>
                        <a:t>是职业分类的成果和载体，对于我国人力资源市场建设、职业教育、职业培训、就业创业、国民经济信息统计、人口普查等起着规范和引领作用</a:t>
                      </a:r>
                      <a:endParaRPr lang="en-US" altLang="zh-CN" sz="17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3099455247"/>
                  </a:ext>
                </a:extLst>
              </a:tr>
              <a:tr h="0">
                <a:tc>
                  <a:txBody>
                    <a:bodyPr/>
                    <a:lstStyle/>
                    <a:p>
                      <a:pPr algn="just">
                        <a:lnSpc>
                          <a:spcPct val="150000"/>
                        </a:lnSpc>
                        <a:spcAft>
                          <a:spcPts val="0"/>
                        </a:spcAft>
                      </a:pPr>
                      <a:r>
                        <a:rPr lang="zh-CN" altLang="en-US" sz="1700" b="1" kern="0" dirty="0">
                          <a:solidFill>
                            <a:srgbClr val="002060"/>
                          </a:solidFill>
                          <a:effectLst/>
                          <a:latin typeface="黑体" panose="02010609060101010101" pitchFamily="49" charset="-122"/>
                          <a:ea typeface="黑体" panose="02010609060101010101" pitchFamily="49" charset="-122"/>
                        </a:rPr>
                        <a:t>职业的分类结构：</a:t>
                      </a:r>
                      <a:endParaRPr lang="en-US"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a:solidFill>
                            <a:srgbClr val="002060"/>
                          </a:solidFill>
                          <a:effectLst/>
                          <a:latin typeface="黑体" panose="02010609060101010101" pitchFamily="49" charset="-122"/>
                          <a:ea typeface="黑体" panose="02010609060101010101" pitchFamily="49" charset="-122"/>
                        </a:rPr>
                        <a:t>1.</a:t>
                      </a:r>
                      <a:r>
                        <a:rPr lang="zh-CN" altLang="en-US" sz="1700" b="1" kern="0" dirty="0">
                          <a:solidFill>
                            <a:srgbClr val="002060"/>
                          </a:solidFill>
                          <a:effectLst/>
                          <a:latin typeface="黑体" panose="02010609060101010101" pitchFamily="49" charset="-122"/>
                          <a:ea typeface="黑体" panose="02010609060101010101" pitchFamily="49" charset="-122"/>
                        </a:rPr>
                        <a:t>党的机关、国家机关、群众团体和社会组织、企事业单位负责人，包括</a:t>
                      </a:r>
                      <a:r>
                        <a:rPr lang="en-US" altLang="zh-CN" sz="1700" b="1" kern="0" dirty="0">
                          <a:solidFill>
                            <a:srgbClr val="002060"/>
                          </a:solidFill>
                          <a:effectLst/>
                          <a:latin typeface="黑体" panose="02010609060101010101" pitchFamily="49" charset="-122"/>
                          <a:ea typeface="黑体" panose="02010609060101010101" pitchFamily="49" charset="-122"/>
                        </a:rPr>
                        <a:t>6</a:t>
                      </a:r>
                      <a:r>
                        <a:rPr lang="zh-CN" altLang="en-US" sz="1700" b="1" kern="0" dirty="0">
                          <a:solidFill>
                            <a:srgbClr val="002060"/>
                          </a:solidFill>
                          <a:effectLst/>
                          <a:latin typeface="黑体" panose="02010609060101010101" pitchFamily="49" charset="-122"/>
                          <a:ea typeface="黑体" panose="02010609060101010101" pitchFamily="49" charset="-122"/>
                        </a:rPr>
                        <a:t>个中类、</a:t>
                      </a:r>
                      <a:r>
                        <a:rPr lang="en-US" altLang="zh-CN" sz="1700" b="1" kern="0" dirty="0">
                          <a:solidFill>
                            <a:srgbClr val="002060"/>
                          </a:solidFill>
                          <a:effectLst/>
                          <a:latin typeface="黑体" panose="02010609060101010101" pitchFamily="49" charset="-122"/>
                          <a:ea typeface="黑体" panose="02010609060101010101" pitchFamily="49" charset="-122"/>
                        </a:rPr>
                        <a:t>15</a:t>
                      </a:r>
                      <a:r>
                        <a:rPr lang="zh-CN" altLang="en-US" sz="1700" b="1" kern="0" dirty="0">
                          <a:solidFill>
                            <a:srgbClr val="002060"/>
                          </a:solidFill>
                          <a:effectLst/>
                          <a:latin typeface="黑体" panose="02010609060101010101" pitchFamily="49" charset="-122"/>
                          <a:ea typeface="黑体" panose="02010609060101010101" pitchFamily="49" charset="-122"/>
                        </a:rPr>
                        <a:t>个小类、</a:t>
                      </a:r>
                      <a:r>
                        <a:rPr lang="en-US" altLang="zh-CN" sz="1700" b="1" kern="0" dirty="0">
                          <a:solidFill>
                            <a:srgbClr val="002060"/>
                          </a:solidFill>
                          <a:effectLst/>
                          <a:latin typeface="黑体" panose="02010609060101010101" pitchFamily="49" charset="-122"/>
                          <a:ea typeface="黑体" panose="02010609060101010101" pitchFamily="49" charset="-122"/>
                        </a:rPr>
                        <a:t>23</a:t>
                      </a:r>
                      <a:r>
                        <a:rPr lang="zh-CN" altLang="en-US" sz="1700" b="1" kern="0" dirty="0">
                          <a:solidFill>
                            <a:srgbClr val="002060"/>
                          </a:solidFill>
                          <a:effectLst/>
                          <a:latin typeface="黑体" panose="02010609060101010101" pitchFamily="49" charset="-122"/>
                          <a:ea typeface="黑体" panose="02010609060101010101" pitchFamily="49" charset="-122"/>
                        </a:rPr>
                        <a:t>个职业</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a:solidFill>
                            <a:srgbClr val="002060"/>
                          </a:solidFill>
                          <a:effectLst/>
                          <a:latin typeface="黑体" panose="02010609060101010101" pitchFamily="49" charset="-122"/>
                          <a:ea typeface="黑体" panose="02010609060101010101" pitchFamily="49" charset="-122"/>
                        </a:rPr>
                        <a:t>2.</a:t>
                      </a:r>
                      <a:r>
                        <a:rPr lang="zh-CN" altLang="en-US" sz="1700" b="1" kern="0" dirty="0">
                          <a:solidFill>
                            <a:srgbClr val="002060"/>
                          </a:solidFill>
                          <a:effectLst/>
                          <a:latin typeface="黑体" panose="02010609060101010101" pitchFamily="49" charset="-122"/>
                          <a:ea typeface="黑体" panose="02010609060101010101" pitchFamily="49" charset="-122"/>
                        </a:rPr>
                        <a:t>专业技术人员，包括</a:t>
                      </a:r>
                      <a:r>
                        <a:rPr lang="en-US" altLang="zh-CN" sz="1700" b="1" kern="0" dirty="0">
                          <a:solidFill>
                            <a:srgbClr val="002060"/>
                          </a:solidFill>
                          <a:effectLst/>
                          <a:latin typeface="黑体" panose="02010609060101010101" pitchFamily="49" charset="-122"/>
                          <a:ea typeface="黑体" panose="02010609060101010101" pitchFamily="49" charset="-122"/>
                        </a:rPr>
                        <a:t>11</a:t>
                      </a:r>
                      <a:r>
                        <a:rPr lang="zh-CN" altLang="en-US" sz="1700" b="1" kern="0" dirty="0">
                          <a:solidFill>
                            <a:srgbClr val="002060"/>
                          </a:solidFill>
                          <a:effectLst/>
                          <a:latin typeface="黑体" panose="02010609060101010101" pitchFamily="49" charset="-122"/>
                          <a:ea typeface="黑体" panose="02010609060101010101" pitchFamily="49" charset="-122"/>
                        </a:rPr>
                        <a:t>个中类、</a:t>
                      </a:r>
                      <a:r>
                        <a:rPr lang="en-US" altLang="zh-CN" sz="1700" b="1" kern="0" dirty="0">
                          <a:solidFill>
                            <a:srgbClr val="002060"/>
                          </a:solidFill>
                          <a:effectLst/>
                          <a:latin typeface="黑体" panose="02010609060101010101" pitchFamily="49" charset="-122"/>
                          <a:ea typeface="黑体" panose="02010609060101010101" pitchFamily="49" charset="-122"/>
                        </a:rPr>
                        <a:t>120</a:t>
                      </a:r>
                      <a:r>
                        <a:rPr lang="zh-CN" altLang="en-US" sz="1700" b="1" kern="0" dirty="0">
                          <a:solidFill>
                            <a:srgbClr val="002060"/>
                          </a:solidFill>
                          <a:effectLst/>
                          <a:latin typeface="黑体" panose="02010609060101010101" pitchFamily="49" charset="-122"/>
                          <a:ea typeface="黑体" panose="02010609060101010101" pitchFamily="49" charset="-122"/>
                        </a:rPr>
                        <a:t>个小类、</a:t>
                      </a:r>
                      <a:r>
                        <a:rPr lang="en-US" altLang="zh-CN" sz="1700" b="1" kern="0" dirty="0">
                          <a:solidFill>
                            <a:srgbClr val="002060"/>
                          </a:solidFill>
                          <a:effectLst/>
                          <a:latin typeface="黑体" panose="02010609060101010101" pitchFamily="49" charset="-122"/>
                          <a:ea typeface="黑体" panose="02010609060101010101" pitchFamily="49" charset="-122"/>
                        </a:rPr>
                        <a:t>451</a:t>
                      </a:r>
                      <a:r>
                        <a:rPr lang="zh-CN" altLang="en-US" sz="1700" b="1" kern="0" dirty="0">
                          <a:solidFill>
                            <a:srgbClr val="002060"/>
                          </a:solidFill>
                          <a:effectLst/>
                          <a:latin typeface="黑体" panose="02010609060101010101" pitchFamily="49" charset="-122"/>
                          <a:ea typeface="黑体" panose="02010609060101010101" pitchFamily="49" charset="-122"/>
                        </a:rPr>
                        <a:t>个职业</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a:solidFill>
                            <a:srgbClr val="002060"/>
                          </a:solidFill>
                          <a:effectLst/>
                          <a:latin typeface="黑体" panose="02010609060101010101" pitchFamily="49" charset="-122"/>
                          <a:ea typeface="黑体" panose="02010609060101010101" pitchFamily="49" charset="-122"/>
                        </a:rPr>
                        <a:t>3.</a:t>
                      </a:r>
                      <a:r>
                        <a:rPr lang="zh-CN" altLang="en-US" sz="1700" b="1" kern="0" dirty="0">
                          <a:solidFill>
                            <a:srgbClr val="002060"/>
                          </a:solidFill>
                          <a:effectLst/>
                          <a:latin typeface="黑体" panose="02010609060101010101" pitchFamily="49" charset="-122"/>
                          <a:ea typeface="黑体" panose="02010609060101010101" pitchFamily="49" charset="-122"/>
                        </a:rPr>
                        <a:t>办事人员和有关人员，包括</a:t>
                      </a:r>
                      <a:r>
                        <a:rPr lang="en-US" altLang="zh-CN" sz="1700" b="1" kern="0" dirty="0">
                          <a:solidFill>
                            <a:srgbClr val="002060"/>
                          </a:solidFill>
                          <a:effectLst/>
                          <a:latin typeface="黑体" panose="02010609060101010101" pitchFamily="49" charset="-122"/>
                          <a:ea typeface="黑体" panose="02010609060101010101" pitchFamily="49" charset="-122"/>
                        </a:rPr>
                        <a:t>3</a:t>
                      </a:r>
                      <a:r>
                        <a:rPr lang="zh-CN" altLang="en-US" sz="1700" b="1" kern="0" dirty="0">
                          <a:solidFill>
                            <a:srgbClr val="002060"/>
                          </a:solidFill>
                          <a:effectLst/>
                          <a:latin typeface="黑体" panose="02010609060101010101" pitchFamily="49" charset="-122"/>
                          <a:ea typeface="黑体" panose="02010609060101010101" pitchFamily="49" charset="-122"/>
                        </a:rPr>
                        <a:t>个中类、</a:t>
                      </a:r>
                      <a:r>
                        <a:rPr lang="en-US" altLang="zh-CN" sz="1700" b="1" kern="0" dirty="0">
                          <a:solidFill>
                            <a:srgbClr val="002060"/>
                          </a:solidFill>
                          <a:effectLst/>
                          <a:latin typeface="黑体" panose="02010609060101010101" pitchFamily="49" charset="-122"/>
                          <a:ea typeface="黑体" panose="02010609060101010101" pitchFamily="49" charset="-122"/>
                        </a:rPr>
                        <a:t>9</a:t>
                      </a:r>
                      <a:r>
                        <a:rPr lang="zh-CN" altLang="en-US" sz="1700" b="1" kern="0" dirty="0">
                          <a:solidFill>
                            <a:srgbClr val="002060"/>
                          </a:solidFill>
                          <a:effectLst/>
                          <a:latin typeface="黑体" panose="02010609060101010101" pitchFamily="49" charset="-122"/>
                          <a:ea typeface="黑体" panose="02010609060101010101" pitchFamily="49" charset="-122"/>
                        </a:rPr>
                        <a:t>个小类、</a:t>
                      </a:r>
                      <a:r>
                        <a:rPr lang="en-US" altLang="zh-CN" sz="1700" b="1" kern="0" dirty="0">
                          <a:solidFill>
                            <a:srgbClr val="002060"/>
                          </a:solidFill>
                          <a:effectLst/>
                          <a:latin typeface="黑体" panose="02010609060101010101" pitchFamily="49" charset="-122"/>
                          <a:ea typeface="黑体" panose="02010609060101010101" pitchFamily="49" charset="-122"/>
                        </a:rPr>
                        <a:t>25</a:t>
                      </a:r>
                      <a:r>
                        <a:rPr lang="zh-CN" altLang="en-US" sz="1700" b="1" kern="0" dirty="0">
                          <a:solidFill>
                            <a:srgbClr val="002060"/>
                          </a:solidFill>
                          <a:effectLst/>
                          <a:latin typeface="黑体" panose="02010609060101010101" pitchFamily="49" charset="-122"/>
                          <a:ea typeface="黑体" panose="02010609060101010101" pitchFamily="49" charset="-122"/>
                        </a:rPr>
                        <a:t>个职业</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a:solidFill>
                            <a:srgbClr val="002060"/>
                          </a:solidFill>
                          <a:effectLst/>
                          <a:latin typeface="黑体" panose="02010609060101010101" pitchFamily="49" charset="-122"/>
                          <a:ea typeface="黑体" panose="02010609060101010101" pitchFamily="49" charset="-122"/>
                        </a:rPr>
                        <a:t>4.</a:t>
                      </a:r>
                      <a:r>
                        <a:rPr lang="zh-CN" altLang="en-US" sz="1700" b="1" kern="0" dirty="0">
                          <a:solidFill>
                            <a:srgbClr val="002060"/>
                          </a:solidFill>
                          <a:effectLst/>
                          <a:latin typeface="黑体" panose="02010609060101010101" pitchFamily="49" charset="-122"/>
                          <a:ea typeface="黑体" panose="02010609060101010101" pitchFamily="49" charset="-122"/>
                        </a:rPr>
                        <a:t>社会生产服务和生活服务人员，包括</a:t>
                      </a:r>
                      <a:r>
                        <a:rPr lang="en-US" altLang="zh-CN" sz="1700" b="1" kern="0" dirty="0">
                          <a:solidFill>
                            <a:srgbClr val="002060"/>
                          </a:solidFill>
                          <a:effectLst/>
                          <a:latin typeface="黑体" panose="02010609060101010101" pitchFamily="49" charset="-122"/>
                          <a:ea typeface="黑体" panose="02010609060101010101" pitchFamily="49" charset="-122"/>
                        </a:rPr>
                        <a:t>15</a:t>
                      </a:r>
                      <a:r>
                        <a:rPr lang="zh-CN" altLang="en-US" sz="1700" b="1" kern="0" dirty="0">
                          <a:solidFill>
                            <a:srgbClr val="002060"/>
                          </a:solidFill>
                          <a:effectLst/>
                          <a:latin typeface="黑体" panose="02010609060101010101" pitchFamily="49" charset="-122"/>
                          <a:ea typeface="黑体" panose="02010609060101010101" pitchFamily="49" charset="-122"/>
                        </a:rPr>
                        <a:t>个中类、</a:t>
                      </a:r>
                      <a:r>
                        <a:rPr lang="en-US" altLang="zh-CN" sz="1700" b="1" kern="0" dirty="0">
                          <a:solidFill>
                            <a:srgbClr val="002060"/>
                          </a:solidFill>
                          <a:effectLst/>
                          <a:latin typeface="黑体" panose="02010609060101010101" pitchFamily="49" charset="-122"/>
                          <a:ea typeface="黑体" panose="02010609060101010101" pitchFamily="49" charset="-122"/>
                        </a:rPr>
                        <a:t>93</a:t>
                      </a:r>
                      <a:r>
                        <a:rPr lang="zh-CN" altLang="en-US" sz="1700" b="1" kern="0" dirty="0">
                          <a:solidFill>
                            <a:srgbClr val="002060"/>
                          </a:solidFill>
                          <a:effectLst/>
                          <a:latin typeface="黑体" panose="02010609060101010101" pitchFamily="49" charset="-122"/>
                          <a:ea typeface="黑体" panose="02010609060101010101" pitchFamily="49" charset="-122"/>
                        </a:rPr>
                        <a:t>个小类、</a:t>
                      </a:r>
                      <a:r>
                        <a:rPr lang="en-US" altLang="zh-CN" sz="1700" b="1" kern="0" dirty="0">
                          <a:solidFill>
                            <a:srgbClr val="002060"/>
                          </a:solidFill>
                          <a:effectLst/>
                          <a:latin typeface="黑体" panose="02010609060101010101" pitchFamily="49" charset="-122"/>
                          <a:ea typeface="黑体" panose="02010609060101010101" pitchFamily="49" charset="-122"/>
                        </a:rPr>
                        <a:t>278</a:t>
                      </a:r>
                      <a:r>
                        <a:rPr lang="zh-CN" altLang="en-US" sz="1700" b="1" kern="0" dirty="0">
                          <a:solidFill>
                            <a:srgbClr val="002060"/>
                          </a:solidFill>
                          <a:effectLst/>
                          <a:latin typeface="黑体" panose="02010609060101010101" pitchFamily="49" charset="-122"/>
                          <a:ea typeface="黑体" panose="02010609060101010101" pitchFamily="49" charset="-122"/>
                        </a:rPr>
                        <a:t>个职业</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0" dirty="0">
                          <a:solidFill>
                            <a:srgbClr val="002060"/>
                          </a:solidFill>
                          <a:effectLst/>
                          <a:latin typeface="黑体" panose="02010609060101010101" pitchFamily="49" charset="-122"/>
                          <a:ea typeface="黑体" panose="02010609060101010101" pitchFamily="49" charset="-122"/>
                        </a:rPr>
                        <a:t>5.</a:t>
                      </a:r>
                      <a:r>
                        <a:rPr lang="zh-CN" altLang="en-US" sz="1700" b="1" kern="0" dirty="0">
                          <a:solidFill>
                            <a:srgbClr val="002060"/>
                          </a:solidFill>
                          <a:effectLst/>
                          <a:latin typeface="黑体" panose="02010609060101010101" pitchFamily="49" charset="-122"/>
                          <a:ea typeface="黑体" panose="02010609060101010101" pitchFamily="49" charset="-122"/>
                        </a:rPr>
                        <a:t>农、林、牧、渔业生产及辅助人员，包括</a:t>
                      </a:r>
                      <a:r>
                        <a:rPr lang="en-US" altLang="zh-CN" sz="1700" b="1" kern="0" dirty="0">
                          <a:solidFill>
                            <a:srgbClr val="002060"/>
                          </a:solidFill>
                          <a:effectLst/>
                          <a:latin typeface="黑体" panose="02010609060101010101" pitchFamily="49" charset="-122"/>
                          <a:ea typeface="黑体" panose="02010609060101010101" pitchFamily="49" charset="-122"/>
                        </a:rPr>
                        <a:t>6</a:t>
                      </a:r>
                      <a:r>
                        <a:rPr lang="zh-CN" altLang="en-US" sz="1700" b="1" kern="0" dirty="0">
                          <a:solidFill>
                            <a:srgbClr val="002060"/>
                          </a:solidFill>
                          <a:effectLst/>
                          <a:latin typeface="黑体" panose="02010609060101010101" pitchFamily="49" charset="-122"/>
                          <a:ea typeface="黑体" panose="02010609060101010101" pitchFamily="49" charset="-122"/>
                        </a:rPr>
                        <a:t>个中类、</a:t>
                      </a:r>
                      <a:r>
                        <a:rPr lang="en-US" altLang="zh-CN" sz="1700" b="1" kern="0" dirty="0">
                          <a:solidFill>
                            <a:srgbClr val="002060"/>
                          </a:solidFill>
                          <a:effectLst/>
                          <a:latin typeface="黑体" panose="02010609060101010101" pitchFamily="49" charset="-122"/>
                          <a:ea typeface="黑体" panose="02010609060101010101" pitchFamily="49" charset="-122"/>
                        </a:rPr>
                        <a:t>24</a:t>
                      </a:r>
                      <a:r>
                        <a:rPr lang="zh-CN" altLang="en-US" sz="1700" b="1" kern="0" dirty="0">
                          <a:solidFill>
                            <a:srgbClr val="002060"/>
                          </a:solidFill>
                          <a:effectLst/>
                          <a:latin typeface="黑体" panose="02010609060101010101" pitchFamily="49" charset="-122"/>
                          <a:ea typeface="黑体" panose="02010609060101010101" pitchFamily="49" charset="-122"/>
                        </a:rPr>
                        <a:t>个小类、</a:t>
                      </a:r>
                      <a:r>
                        <a:rPr lang="en-US" altLang="zh-CN" sz="1700" b="1" kern="0" dirty="0">
                          <a:solidFill>
                            <a:srgbClr val="002060"/>
                          </a:solidFill>
                          <a:effectLst/>
                          <a:latin typeface="黑体" panose="02010609060101010101" pitchFamily="49" charset="-122"/>
                          <a:ea typeface="黑体" panose="02010609060101010101" pitchFamily="49" charset="-122"/>
                        </a:rPr>
                        <a:t>52</a:t>
                      </a:r>
                      <a:r>
                        <a:rPr lang="zh-CN" altLang="en-US" sz="1700" b="1" kern="0" dirty="0">
                          <a:solidFill>
                            <a:srgbClr val="002060"/>
                          </a:solidFill>
                          <a:effectLst/>
                          <a:latin typeface="黑体" panose="02010609060101010101" pitchFamily="49" charset="-122"/>
                          <a:ea typeface="黑体" panose="02010609060101010101" pitchFamily="49" charset="-122"/>
                        </a:rPr>
                        <a:t>个职业</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0" dirty="0">
                          <a:solidFill>
                            <a:srgbClr val="002060"/>
                          </a:solidFill>
                          <a:effectLst/>
                          <a:latin typeface="黑体" panose="02010609060101010101" pitchFamily="49" charset="-122"/>
                          <a:ea typeface="黑体" panose="02010609060101010101" pitchFamily="49" charset="-122"/>
                        </a:rPr>
                        <a:t>6.</a:t>
                      </a:r>
                      <a:r>
                        <a:rPr lang="zh-CN" altLang="en-US" sz="1700" b="1" kern="0" dirty="0">
                          <a:solidFill>
                            <a:srgbClr val="002060"/>
                          </a:solidFill>
                          <a:effectLst/>
                          <a:latin typeface="黑体" panose="02010609060101010101" pitchFamily="49" charset="-122"/>
                          <a:ea typeface="黑体" panose="02010609060101010101" pitchFamily="49" charset="-122"/>
                        </a:rPr>
                        <a:t>生产制造及有关人员，包括</a:t>
                      </a:r>
                      <a:r>
                        <a:rPr lang="en-US" altLang="zh-CN" sz="1700" b="1" kern="0" dirty="0">
                          <a:solidFill>
                            <a:srgbClr val="002060"/>
                          </a:solidFill>
                          <a:effectLst/>
                          <a:latin typeface="黑体" panose="02010609060101010101" pitchFamily="49" charset="-122"/>
                          <a:ea typeface="黑体" panose="02010609060101010101" pitchFamily="49" charset="-122"/>
                        </a:rPr>
                        <a:t>32</a:t>
                      </a:r>
                      <a:r>
                        <a:rPr lang="zh-CN" altLang="en-US" sz="1700" b="1" kern="0" dirty="0">
                          <a:solidFill>
                            <a:srgbClr val="002060"/>
                          </a:solidFill>
                          <a:effectLst/>
                          <a:latin typeface="黑体" panose="02010609060101010101" pitchFamily="49" charset="-122"/>
                          <a:ea typeface="黑体" panose="02010609060101010101" pitchFamily="49" charset="-122"/>
                        </a:rPr>
                        <a:t>个中类、</a:t>
                      </a:r>
                      <a:r>
                        <a:rPr lang="en-US" altLang="zh-CN" sz="1700" b="1" kern="0" dirty="0">
                          <a:solidFill>
                            <a:srgbClr val="002060"/>
                          </a:solidFill>
                          <a:effectLst/>
                          <a:latin typeface="黑体" panose="02010609060101010101" pitchFamily="49" charset="-122"/>
                          <a:ea typeface="黑体" panose="02010609060101010101" pitchFamily="49" charset="-122"/>
                        </a:rPr>
                        <a:t>171</a:t>
                      </a:r>
                      <a:r>
                        <a:rPr lang="zh-CN" altLang="en-US" sz="1700" b="1" kern="0" dirty="0">
                          <a:solidFill>
                            <a:srgbClr val="002060"/>
                          </a:solidFill>
                          <a:effectLst/>
                          <a:latin typeface="黑体" panose="02010609060101010101" pitchFamily="49" charset="-122"/>
                          <a:ea typeface="黑体" panose="02010609060101010101" pitchFamily="49" charset="-122"/>
                        </a:rPr>
                        <a:t>个小类、</a:t>
                      </a:r>
                      <a:r>
                        <a:rPr lang="en-US" altLang="zh-CN" sz="1700" b="1" kern="0" dirty="0">
                          <a:solidFill>
                            <a:srgbClr val="002060"/>
                          </a:solidFill>
                          <a:effectLst/>
                          <a:latin typeface="黑体" panose="02010609060101010101" pitchFamily="49" charset="-122"/>
                          <a:ea typeface="黑体" panose="02010609060101010101" pitchFamily="49" charset="-122"/>
                        </a:rPr>
                        <a:t>650</a:t>
                      </a:r>
                      <a:r>
                        <a:rPr lang="zh-CN" altLang="en-US" sz="1700" b="1" kern="0" dirty="0">
                          <a:solidFill>
                            <a:srgbClr val="002060"/>
                          </a:solidFill>
                          <a:effectLst/>
                          <a:latin typeface="黑体" panose="02010609060101010101" pitchFamily="49" charset="-122"/>
                          <a:ea typeface="黑体" panose="02010609060101010101" pitchFamily="49" charset="-122"/>
                        </a:rPr>
                        <a:t>个职业</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0" dirty="0">
                          <a:solidFill>
                            <a:srgbClr val="002060"/>
                          </a:solidFill>
                          <a:effectLst/>
                          <a:latin typeface="黑体" panose="02010609060101010101" pitchFamily="49" charset="-122"/>
                          <a:ea typeface="黑体" panose="02010609060101010101" pitchFamily="49" charset="-122"/>
                        </a:rPr>
                        <a:t>7.</a:t>
                      </a:r>
                      <a:r>
                        <a:rPr lang="zh-CN" altLang="en-US" sz="1700" b="1" kern="0" dirty="0">
                          <a:solidFill>
                            <a:srgbClr val="002060"/>
                          </a:solidFill>
                          <a:effectLst/>
                          <a:latin typeface="黑体" panose="02010609060101010101" pitchFamily="49" charset="-122"/>
                          <a:ea typeface="黑体" panose="02010609060101010101" pitchFamily="49" charset="-122"/>
                        </a:rPr>
                        <a:t>军人，包括</a:t>
                      </a:r>
                      <a:r>
                        <a:rPr lang="en-US" altLang="zh-CN" sz="1700" b="1" kern="0" dirty="0">
                          <a:solidFill>
                            <a:srgbClr val="002060"/>
                          </a:solidFill>
                          <a:effectLst/>
                          <a:latin typeface="黑体" panose="02010609060101010101" pitchFamily="49" charset="-122"/>
                          <a:ea typeface="黑体" panose="02010609060101010101" pitchFamily="49" charset="-122"/>
                        </a:rPr>
                        <a:t>1</a:t>
                      </a:r>
                      <a:r>
                        <a:rPr lang="zh-CN" altLang="en-US" sz="1700" b="1" kern="0" dirty="0">
                          <a:solidFill>
                            <a:srgbClr val="002060"/>
                          </a:solidFill>
                          <a:effectLst/>
                          <a:latin typeface="黑体" panose="02010609060101010101" pitchFamily="49" charset="-122"/>
                          <a:ea typeface="黑体" panose="02010609060101010101" pitchFamily="49" charset="-122"/>
                        </a:rPr>
                        <a:t>个中类、</a:t>
                      </a:r>
                      <a:r>
                        <a:rPr lang="en-US" altLang="zh-CN" sz="1700" b="1" kern="0" dirty="0">
                          <a:solidFill>
                            <a:srgbClr val="002060"/>
                          </a:solidFill>
                          <a:effectLst/>
                          <a:latin typeface="黑体" panose="02010609060101010101" pitchFamily="49" charset="-122"/>
                          <a:ea typeface="黑体" panose="02010609060101010101" pitchFamily="49" charset="-122"/>
                        </a:rPr>
                        <a:t>1</a:t>
                      </a:r>
                      <a:r>
                        <a:rPr lang="zh-CN" altLang="en-US" sz="1700" b="1" kern="0" dirty="0">
                          <a:solidFill>
                            <a:srgbClr val="002060"/>
                          </a:solidFill>
                          <a:effectLst/>
                          <a:latin typeface="黑体" panose="02010609060101010101" pitchFamily="49" charset="-122"/>
                          <a:ea typeface="黑体" panose="02010609060101010101" pitchFamily="49" charset="-122"/>
                        </a:rPr>
                        <a:t>个小类、</a:t>
                      </a:r>
                      <a:r>
                        <a:rPr lang="en-US" altLang="zh-CN" sz="1700" b="1" kern="0" dirty="0">
                          <a:solidFill>
                            <a:srgbClr val="002060"/>
                          </a:solidFill>
                          <a:effectLst/>
                          <a:latin typeface="黑体" panose="02010609060101010101" pitchFamily="49" charset="-122"/>
                          <a:ea typeface="黑体" panose="02010609060101010101" pitchFamily="49" charset="-122"/>
                        </a:rPr>
                        <a:t>1</a:t>
                      </a:r>
                      <a:r>
                        <a:rPr lang="zh-CN" altLang="en-US" sz="1700" b="1" kern="0" dirty="0">
                          <a:solidFill>
                            <a:srgbClr val="002060"/>
                          </a:solidFill>
                          <a:effectLst/>
                          <a:latin typeface="黑体" panose="02010609060101010101" pitchFamily="49" charset="-122"/>
                          <a:ea typeface="黑体" panose="02010609060101010101" pitchFamily="49" charset="-122"/>
                        </a:rPr>
                        <a:t>个职业</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0" dirty="0">
                          <a:solidFill>
                            <a:srgbClr val="002060"/>
                          </a:solidFill>
                          <a:effectLst/>
                          <a:latin typeface="黑体" panose="02010609060101010101" pitchFamily="49" charset="-122"/>
                          <a:ea typeface="黑体" panose="02010609060101010101" pitchFamily="49" charset="-122"/>
                        </a:rPr>
                        <a:t>8.</a:t>
                      </a:r>
                      <a:r>
                        <a:rPr lang="zh-CN" altLang="en-US" sz="1700" b="1" kern="0" dirty="0">
                          <a:solidFill>
                            <a:srgbClr val="002060"/>
                          </a:solidFill>
                          <a:effectLst/>
                          <a:latin typeface="黑体" panose="02010609060101010101" pitchFamily="49" charset="-122"/>
                          <a:ea typeface="黑体" panose="02010609060101010101" pitchFamily="49" charset="-122"/>
                        </a:rPr>
                        <a:t>不变分类的其他从业人员，包括</a:t>
                      </a:r>
                      <a:r>
                        <a:rPr lang="en-US" altLang="zh-CN" sz="1700" b="1" kern="0" dirty="0">
                          <a:solidFill>
                            <a:srgbClr val="002060"/>
                          </a:solidFill>
                          <a:effectLst/>
                          <a:latin typeface="黑体" panose="02010609060101010101" pitchFamily="49" charset="-122"/>
                          <a:ea typeface="黑体" panose="02010609060101010101" pitchFamily="49" charset="-122"/>
                        </a:rPr>
                        <a:t>1</a:t>
                      </a:r>
                      <a:r>
                        <a:rPr lang="zh-CN" altLang="en-US" sz="1700" b="1" kern="0" dirty="0">
                          <a:solidFill>
                            <a:srgbClr val="002060"/>
                          </a:solidFill>
                          <a:effectLst/>
                          <a:latin typeface="黑体" panose="02010609060101010101" pitchFamily="49" charset="-122"/>
                          <a:ea typeface="黑体" panose="02010609060101010101" pitchFamily="49" charset="-122"/>
                        </a:rPr>
                        <a:t>个中类、</a:t>
                      </a:r>
                      <a:r>
                        <a:rPr lang="en-US" altLang="zh-CN" sz="1700" b="1" kern="0" dirty="0">
                          <a:solidFill>
                            <a:srgbClr val="002060"/>
                          </a:solidFill>
                          <a:effectLst/>
                          <a:latin typeface="黑体" panose="02010609060101010101" pitchFamily="49" charset="-122"/>
                          <a:ea typeface="黑体" panose="02010609060101010101" pitchFamily="49" charset="-122"/>
                        </a:rPr>
                        <a:t>1</a:t>
                      </a:r>
                      <a:r>
                        <a:rPr lang="zh-CN" altLang="en-US" sz="1700" b="1" kern="0" dirty="0">
                          <a:solidFill>
                            <a:srgbClr val="002060"/>
                          </a:solidFill>
                          <a:effectLst/>
                          <a:latin typeface="黑体" panose="02010609060101010101" pitchFamily="49" charset="-122"/>
                          <a:ea typeface="黑体" panose="02010609060101010101" pitchFamily="49" charset="-122"/>
                        </a:rPr>
                        <a:t>个小类、</a:t>
                      </a:r>
                      <a:r>
                        <a:rPr lang="en-US" altLang="zh-CN" sz="1700" b="1" kern="0" dirty="0">
                          <a:solidFill>
                            <a:srgbClr val="002060"/>
                          </a:solidFill>
                          <a:effectLst/>
                          <a:latin typeface="黑体" panose="02010609060101010101" pitchFamily="49" charset="-122"/>
                          <a:ea typeface="黑体" panose="02010609060101010101" pitchFamily="49" charset="-122"/>
                        </a:rPr>
                        <a:t>1</a:t>
                      </a:r>
                      <a:r>
                        <a:rPr lang="zh-CN" altLang="en-US" sz="1700" b="1" kern="0" dirty="0">
                          <a:solidFill>
                            <a:srgbClr val="002060"/>
                          </a:solidFill>
                          <a:effectLst/>
                          <a:latin typeface="黑体" panose="02010609060101010101" pitchFamily="49" charset="-122"/>
                          <a:ea typeface="黑体" panose="02010609060101010101" pitchFamily="49" charset="-122"/>
                        </a:rPr>
                        <a:t>个职业</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sz="17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816619551"/>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34649EA-7834-4780-8DFC-998671C40883}"/>
              </a:ext>
            </a:extLst>
          </p:cNvPr>
          <p:cNvSpPr/>
          <p:nvPr/>
        </p:nvSpPr>
        <p:spPr>
          <a:xfrm>
            <a:off x="820916" y="641349"/>
            <a:ext cx="1813317"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职业资格制度</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944245"/>
          <a:ext cx="10837863" cy="3178048"/>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9757999"/>
                    </a:ext>
                  </a:extLst>
                </a:gridCol>
              </a:tblGrid>
              <a:tr h="0">
                <a:tc>
                  <a:txBody>
                    <a:bodyPr/>
                    <a:lstStyle/>
                    <a:p>
                      <a:pPr algn="just">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rPr>
                        <a:t>职业资格：是对从事某一职业所必备的学识、技术和能力的基本要求。</a:t>
                      </a:r>
                      <a:endParaRPr lang="en-US" altLang="zh-CN" sz="17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3099455247"/>
                  </a:ext>
                </a:extLst>
              </a:tr>
              <a:tr h="0">
                <a:tc>
                  <a:txBody>
                    <a:bodyPr/>
                    <a:lstStyle/>
                    <a:p>
                      <a:pPr algn="just">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rPr>
                        <a:t>职业资格分类：</a:t>
                      </a:r>
                      <a:endParaRPr lang="en-US" altLang="zh-CN" sz="17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100" dirty="0">
                          <a:solidFill>
                            <a:srgbClr val="002060"/>
                          </a:solidFill>
                          <a:effectLst/>
                          <a:latin typeface="黑体" panose="02010609060101010101" pitchFamily="49" charset="-122"/>
                          <a:ea typeface="黑体" panose="02010609060101010101" pitchFamily="49" charset="-122"/>
                        </a:rPr>
                        <a:t>1.</a:t>
                      </a:r>
                      <a:r>
                        <a:rPr lang="zh-CN" altLang="en-US" sz="1700" b="1" kern="100" dirty="0">
                          <a:solidFill>
                            <a:srgbClr val="002060"/>
                          </a:solidFill>
                          <a:effectLst/>
                          <a:latin typeface="黑体" panose="02010609060101010101" pitchFamily="49" charset="-122"/>
                          <a:ea typeface="黑体" panose="02010609060101010101" pitchFamily="49" charset="-122"/>
                        </a:rPr>
                        <a:t>准入类职业资格</a:t>
                      </a:r>
                      <a:endParaRPr lang="en-US" altLang="zh-CN" sz="17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100" dirty="0">
                          <a:solidFill>
                            <a:srgbClr val="002060"/>
                          </a:solidFill>
                          <a:effectLst/>
                          <a:latin typeface="黑体" panose="02010609060101010101" pitchFamily="49" charset="-122"/>
                          <a:ea typeface="黑体" panose="02010609060101010101" pitchFamily="49" charset="-122"/>
                        </a:rPr>
                        <a:t>2.</a:t>
                      </a:r>
                      <a:r>
                        <a:rPr lang="zh-CN" altLang="en-US" sz="1700" b="1" kern="100" dirty="0">
                          <a:solidFill>
                            <a:srgbClr val="002060"/>
                          </a:solidFill>
                          <a:effectLst/>
                          <a:latin typeface="黑体" panose="02010609060101010101" pitchFamily="49" charset="-122"/>
                          <a:ea typeface="黑体" panose="02010609060101010101" pitchFamily="49" charset="-122"/>
                        </a:rPr>
                        <a:t>水平评价类职业资格</a:t>
                      </a:r>
                      <a:endParaRPr lang="en-US" altLang="zh-CN" sz="17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0001"/>
                  </a:ext>
                </a:extLst>
              </a:tr>
              <a:tr h="0">
                <a:tc>
                  <a:txBody>
                    <a:bodyPr/>
                    <a:lstStyle/>
                    <a:p>
                      <a:pPr algn="just">
                        <a:lnSpc>
                          <a:spcPct val="150000"/>
                        </a:lnSpc>
                        <a:spcAft>
                          <a:spcPts val="0"/>
                        </a:spcAft>
                      </a:pPr>
                      <a:r>
                        <a:rPr lang="zh-CN" altLang="en-US" sz="1700" b="1" kern="0" dirty="0">
                          <a:solidFill>
                            <a:srgbClr val="002060"/>
                          </a:solidFill>
                          <a:effectLst/>
                          <a:latin typeface="黑体" panose="02010609060101010101" pitchFamily="49" charset="-122"/>
                          <a:ea typeface="黑体" panose="02010609060101010101" pitchFamily="49" charset="-122"/>
                        </a:rPr>
                        <a:t>国家职业资格证书：</a:t>
                      </a:r>
                      <a:endParaRPr lang="en-US"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a:solidFill>
                            <a:srgbClr val="002060"/>
                          </a:solidFill>
                          <a:effectLst/>
                          <a:latin typeface="黑体" panose="02010609060101010101" pitchFamily="49" charset="-122"/>
                          <a:ea typeface="黑体" panose="02010609060101010101" pitchFamily="49" charset="-122"/>
                        </a:rPr>
                        <a:t>1.</a:t>
                      </a:r>
                      <a:r>
                        <a:rPr lang="zh-CN" altLang="en-US" sz="1700" b="1" kern="0" dirty="0">
                          <a:solidFill>
                            <a:srgbClr val="002060"/>
                          </a:solidFill>
                          <a:effectLst/>
                          <a:latin typeface="黑体" panose="02010609060101010101" pitchFamily="49" charset="-122"/>
                          <a:ea typeface="黑体" panose="02010609060101010101" pitchFamily="49" charset="-122"/>
                        </a:rPr>
                        <a:t>发放机构：人力资源社会保障部门</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a:solidFill>
                            <a:srgbClr val="002060"/>
                          </a:solidFill>
                          <a:effectLst/>
                          <a:latin typeface="黑体" panose="02010609060101010101" pitchFamily="49" charset="-122"/>
                          <a:ea typeface="黑体" panose="02010609060101010101" pitchFamily="49" charset="-122"/>
                        </a:rPr>
                        <a:t>2.</a:t>
                      </a:r>
                      <a:r>
                        <a:rPr lang="zh-CN" altLang="en-US" sz="1700" b="1" kern="0" dirty="0">
                          <a:solidFill>
                            <a:srgbClr val="002060"/>
                          </a:solidFill>
                          <a:effectLst/>
                          <a:latin typeface="黑体" panose="02010609060101010101" pitchFamily="49" charset="-122"/>
                          <a:ea typeface="黑体" panose="02010609060101010101" pitchFamily="49" charset="-122"/>
                        </a:rPr>
                        <a:t>发放证书：职业资格证书</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a:solidFill>
                            <a:srgbClr val="002060"/>
                          </a:solidFill>
                          <a:effectLst/>
                          <a:latin typeface="黑体" panose="02010609060101010101" pitchFamily="49" charset="-122"/>
                          <a:ea typeface="黑体" panose="02010609060101010101" pitchFamily="49" charset="-122"/>
                        </a:rPr>
                        <a:t>3.</a:t>
                      </a:r>
                      <a:r>
                        <a:rPr lang="zh-CN" altLang="en-US" sz="1700" b="1" kern="0" dirty="0">
                          <a:solidFill>
                            <a:srgbClr val="002060"/>
                          </a:solidFill>
                          <a:effectLst/>
                          <a:latin typeface="黑体" panose="02010609060101010101" pitchFamily="49" charset="-122"/>
                          <a:ea typeface="黑体" panose="02010609060101010101" pitchFamily="49" charset="-122"/>
                        </a:rPr>
                        <a:t>评价：学历认定、资格考试、专家评定、职业技能鉴定</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sz="17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816619551"/>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34649EA-7834-4780-8DFC-998671C40883}"/>
              </a:ext>
            </a:extLst>
          </p:cNvPr>
          <p:cNvSpPr/>
          <p:nvPr/>
        </p:nvSpPr>
        <p:spPr>
          <a:xfrm>
            <a:off x="1053351" y="641349"/>
            <a:ext cx="1348446"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职称制度</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944245"/>
          <a:ext cx="10837864" cy="5659714"/>
        </p:xfrm>
        <a:graphic>
          <a:graphicData uri="http://schemas.openxmlformats.org/drawingml/2006/table">
            <a:tbl>
              <a:tblPr>
                <a:tableStyleId>{5C22544A-7EE6-4342-B048-85BDC9FD1C3A}</a:tableStyleId>
              </a:tblPr>
              <a:tblGrid>
                <a:gridCol w="2813050">
                  <a:extLst>
                    <a:ext uri="{9D8B030D-6E8A-4147-A177-3AD203B41FA5}">
                      <a16:colId xmlns:a16="http://schemas.microsoft.com/office/drawing/2014/main" val="20000"/>
                    </a:ext>
                  </a:extLst>
                </a:gridCol>
                <a:gridCol w="8024814">
                  <a:extLst>
                    <a:ext uri="{9D8B030D-6E8A-4147-A177-3AD203B41FA5}">
                      <a16:colId xmlns:a16="http://schemas.microsoft.com/office/drawing/2014/main" val="369757999"/>
                    </a:ext>
                  </a:extLst>
                </a:gridCol>
              </a:tblGrid>
              <a:tr h="732155">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zh-CN" altLang="en-US" sz="1400" b="1" kern="100" dirty="0">
                          <a:solidFill>
                            <a:srgbClr val="002060"/>
                          </a:solidFill>
                          <a:effectLst/>
                          <a:latin typeface="黑体" panose="02010609060101010101" pitchFamily="49" charset="-122"/>
                          <a:ea typeface="黑体" panose="02010609060101010101" pitchFamily="49" charset="-122"/>
                        </a:rPr>
                        <a:t>职称：是专业技术人才学术技术水平和专业能力的主要标志。</a:t>
                      </a:r>
                      <a:endParaRPr lang="en-US" altLang="zh-CN" sz="14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endParaRPr lang="en-US" altLang="zh-CN" sz="14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algn="just">
                        <a:lnSpc>
                          <a:spcPct val="150000"/>
                        </a:lnSpc>
                        <a:spcAft>
                          <a:spcPts val="0"/>
                        </a:spcAft>
                      </a:pPr>
                      <a:r>
                        <a:rPr lang="zh-CN" altLang="en-US" sz="1400" b="1" kern="100" dirty="0">
                          <a:solidFill>
                            <a:srgbClr val="002060"/>
                          </a:solidFill>
                          <a:effectLst/>
                          <a:latin typeface="黑体" panose="02010609060101010101" pitchFamily="49" charset="-122"/>
                          <a:ea typeface="黑体" panose="02010609060101010101" pitchFamily="49" charset="-122"/>
                        </a:rPr>
                        <a:t>职称制度：是专业技术人才评价和管理的基本制度，对于党和政府团结凝聚专业技术人才职业发展，加强专业技术人才队伍建设具有重要意义。</a:t>
                      </a:r>
                      <a:endParaRPr lang="en-US" altLang="zh-CN" sz="14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3099455247"/>
                  </a:ext>
                </a:extLst>
              </a:tr>
              <a:tr h="1599142">
                <a:tc>
                  <a:txBody>
                    <a:bodyPr/>
                    <a:lstStyle/>
                    <a:p>
                      <a:pPr algn="just">
                        <a:lnSpc>
                          <a:spcPct val="150000"/>
                        </a:lnSpc>
                        <a:spcAft>
                          <a:spcPts val="0"/>
                        </a:spcAft>
                      </a:pPr>
                      <a:r>
                        <a:rPr lang="zh-CN" altLang="en-US" sz="1400" b="1" kern="100" dirty="0">
                          <a:solidFill>
                            <a:srgbClr val="002060"/>
                          </a:solidFill>
                          <a:effectLst/>
                          <a:latin typeface="黑体" panose="02010609060101010101" pitchFamily="49" charset="-122"/>
                          <a:ea typeface="黑体" panose="02010609060101010101" pitchFamily="49" charset="-122"/>
                        </a:rPr>
                        <a:t>职称评审标准：</a:t>
                      </a:r>
                      <a:endParaRPr lang="en-US" altLang="zh-CN" sz="14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100" dirty="0">
                          <a:solidFill>
                            <a:srgbClr val="002060"/>
                          </a:solidFill>
                          <a:effectLst/>
                          <a:latin typeface="黑体" panose="02010609060101010101" pitchFamily="49" charset="-122"/>
                          <a:ea typeface="黑体" panose="02010609060101010101" pitchFamily="49" charset="-122"/>
                        </a:rPr>
                        <a:t>1.</a:t>
                      </a:r>
                      <a:r>
                        <a:rPr lang="zh-CN" altLang="en-US" sz="1400" b="1" kern="100" dirty="0">
                          <a:solidFill>
                            <a:srgbClr val="002060"/>
                          </a:solidFill>
                          <a:effectLst/>
                          <a:latin typeface="黑体" panose="02010609060101010101" pitchFamily="49" charset="-122"/>
                          <a:ea typeface="黑体" panose="02010609060101010101" pitchFamily="49" charset="-122"/>
                        </a:rPr>
                        <a:t>国家标准</a:t>
                      </a:r>
                      <a:endParaRPr lang="en-US" altLang="zh-CN" sz="14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100" dirty="0">
                          <a:solidFill>
                            <a:srgbClr val="002060"/>
                          </a:solidFill>
                          <a:effectLst/>
                          <a:latin typeface="黑体" panose="02010609060101010101" pitchFamily="49" charset="-122"/>
                          <a:ea typeface="黑体" panose="02010609060101010101" pitchFamily="49" charset="-122"/>
                        </a:rPr>
                        <a:t>2.</a:t>
                      </a:r>
                      <a:r>
                        <a:rPr lang="zh-CN" altLang="en-US" sz="1400" b="1" kern="100" dirty="0">
                          <a:solidFill>
                            <a:srgbClr val="002060"/>
                          </a:solidFill>
                          <a:effectLst/>
                          <a:latin typeface="黑体" panose="02010609060101010101" pitchFamily="49" charset="-122"/>
                          <a:ea typeface="黑体" panose="02010609060101010101" pitchFamily="49" charset="-122"/>
                        </a:rPr>
                        <a:t>地区标准</a:t>
                      </a:r>
                      <a:endParaRPr lang="en-US" altLang="zh-CN" sz="14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100" dirty="0">
                          <a:solidFill>
                            <a:srgbClr val="002060"/>
                          </a:solidFill>
                          <a:effectLst/>
                          <a:latin typeface="黑体" panose="02010609060101010101" pitchFamily="49" charset="-122"/>
                          <a:ea typeface="黑体" panose="02010609060101010101" pitchFamily="49" charset="-122"/>
                        </a:rPr>
                        <a:t>3.</a:t>
                      </a:r>
                      <a:r>
                        <a:rPr lang="zh-CN" altLang="en-US" sz="1400" b="1" kern="100" dirty="0">
                          <a:solidFill>
                            <a:srgbClr val="002060"/>
                          </a:solidFill>
                          <a:effectLst/>
                          <a:latin typeface="黑体" panose="02010609060101010101" pitchFamily="49" charset="-122"/>
                          <a:ea typeface="黑体" panose="02010609060101010101" pitchFamily="49" charset="-122"/>
                        </a:rPr>
                        <a:t>单位标准</a:t>
                      </a:r>
                      <a:endParaRPr lang="en-US" altLang="zh-CN" sz="14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endParaRPr lang="en-US" altLang="zh-CN" sz="14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algn="just">
                        <a:lnSpc>
                          <a:spcPct val="150000"/>
                        </a:lnSpc>
                        <a:spcAft>
                          <a:spcPts val="0"/>
                        </a:spcAft>
                      </a:pPr>
                      <a:r>
                        <a:rPr lang="zh-CN" altLang="en-US" sz="1400" b="1" kern="0" dirty="0">
                          <a:solidFill>
                            <a:srgbClr val="002060"/>
                          </a:solidFill>
                          <a:effectLst/>
                          <a:latin typeface="黑体" panose="02010609060101010101" pitchFamily="49" charset="-122"/>
                          <a:ea typeface="黑体" panose="02010609060101010101" pitchFamily="49" charset="-122"/>
                        </a:rPr>
                        <a:t>职称精神委员会：</a:t>
                      </a:r>
                      <a:endParaRPr lang="en-US" altLang="zh-CN" sz="14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0" dirty="0">
                          <a:solidFill>
                            <a:srgbClr val="002060"/>
                          </a:solidFill>
                          <a:effectLst/>
                          <a:latin typeface="黑体" panose="02010609060101010101" pitchFamily="49" charset="-122"/>
                          <a:ea typeface="黑体" panose="02010609060101010101" pitchFamily="49" charset="-122"/>
                        </a:rPr>
                        <a:t>1.</a:t>
                      </a:r>
                      <a:r>
                        <a:rPr lang="zh-CN" altLang="en-US" sz="1400" b="1" kern="0" dirty="0">
                          <a:solidFill>
                            <a:srgbClr val="002060"/>
                          </a:solidFill>
                          <a:effectLst/>
                          <a:latin typeface="黑体" panose="02010609060101010101" pitchFamily="49" charset="-122"/>
                          <a:ea typeface="黑体" panose="02010609060101010101" pitchFamily="49" charset="-122"/>
                        </a:rPr>
                        <a:t>高级（组建条件）</a:t>
                      </a:r>
                      <a:endParaRPr lang="en-US" altLang="zh-CN" sz="14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0" dirty="0">
                          <a:solidFill>
                            <a:srgbClr val="002060"/>
                          </a:solidFill>
                          <a:effectLst/>
                          <a:latin typeface="黑体" panose="02010609060101010101" pitchFamily="49" charset="-122"/>
                          <a:ea typeface="黑体" panose="02010609060101010101" pitchFamily="49" charset="-122"/>
                        </a:rPr>
                        <a:t>2.</a:t>
                      </a:r>
                      <a:r>
                        <a:rPr lang="zh-CN" altLang="en-US" sz="1400" b="1" kern="0" dirty="0">
                          <a:solidFill>
                            <a:srgbClr val="002060"/>
                          </a:solidFill>
                          <a:effectLst/>
                          <a:latin typeface="黑体" panose="02010609060101010101" pitchFamily="49" charset="-122"/>
                          <a:ea typeface="黑体" panose="02010609060101010101" pitchFamily="49" charset="-122"/>
                        </a:rPr>
                        <a:t>中级</a:t>
                      </a:r>
                      <a:endParaRPr lang="en-US" altLang="zh-CN" sz="14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0" dirty="0">
                          <a:solidFill>
                            <a:srgbClr val="002060"/>
                          </a:solidFill>
                          <a:effectLst/>
                          <a:latin typeface="黑体" panose="02010609060101010101" pitchFamily="49" charset="-122"/>
                          <a:ea typeface="黑体" panose="02010609060101010101" pitchFamily="49" charset="-122"/>
                        </a:rPr>
                        <a:t>3.</a:t>
                      </a:r>
                      <a:r>
                        <a:rPr lang="zh-CN" altLang="en-US" sz="1400" b="1" kern="0" dirty="0">
                          <a:solidFill>
                            <a:srgbClr val="002060"/>
                          </a:solidFill>
                          <a:effectLst/>
                          <a:latin typeface="黑体" panose="02010609060101010101" pitchFamily="49" charset="-122"/>
                          <a:ea typeface="黑体" panose="02010609060101010101" pitchFamily="49" charset="-122"/>
                        </a:rPr>
                        <a:t>初级</a:t>
                      </a:r>
                      <a:endParaRPr lang="en-US" altLang="zh-CN" sz="14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endParaRPr lang="en-US" altLang="zh-CN" sz="14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0001"/>
                  </a:ext>
                </a:extLst>
              </a:tr>
              <a:tr h="0">
                <a:tc>
                  <a:txBody>
                    <a:bodyPr/>
                    <a:lstStyle/>
                    <a:p>
                      <a:pPr algn="just">
                        <a:lnSpc>
                          <a:spcPct val="150000"/>
                        </a:lnSpc>
                        <a:spcAft>
                          <a:spcPts val="0"/>
                        </a:spcAft>
                      </a:pPr>
                      <a:r>
                        <a:rPr lang="zh-CN" altLang="en-US" sz="1400" b="1" kern="0" dirty="0">
                          <a:solidFill>
                            <a:srgbClr val="002060"/>
                          </a:solidFill>
                          <a:effectLst/>
                          <a:latin typeface="黑体" panose="02010609060101010101" pitchFamily="49" charset="-122"/>
                          <a:ea typeface="黑体" panose="02010609060101010101" pitchFamily="49" charset="-122"/>
                        </a:rPr>
                        <a:t>职称申报审核</a:t>
                      </a:r>
                      <a:endParaRPr lang="en-US" altLang="zh-CN" sz="14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a:solidFill>
                            <a:srgbClr val="002060"/>
                          </a:solidFill>
                          <a:effectLst/>
                          <a:latin typeface="黑体" panose="02010609060101010101" pitchFamily="49" charset="-122"/>
                          <a:ea typeface="黑体" panose="02010609060101010101" pitchFamily="49" charset="-122"/>
                        </a:rPr>
                        <a:t>1.</a:t>
                      </a:r>
                      <a:r>
                        <a:rPr lang="zh-CN" altLang="en-US" sz="1400" b="1" kern="0" dirty="0">
                          <a:solidFill>
                            <a:srgbClr val="002060"/>
                          </a:solidFill>
                          <a:effectLst/>
                          <a:latin typeface="黑体" panose="02010609060101010101" pitchFamily="49" charset="-122"/>
                          <a:ea typeface="黑体" panose="02010609060101010101" pitchFamily="49" charset="-122"/>
                        </a:rPr>
                        <a:t>职称评审人员</a:t>
                      </a:r>
                      <a:endParaRPr lang="en-US" altLang="zh-CN" sz="14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400" b="1" kern="0" dirty="0">
                          <a:solidFill>
                            <a:srgbClr val="002060"/>
                          </a:solidFill>
                          <a:effectLst/>
                          <a:latin typeface="黑体" panose="02010609060101010101" pitchFamily="49" charset="-122"/>
                          <a:ea typeface="黑体" panose="02010609060101010101" pitchFamily="49" charset="-122"/>
                        </a:rPr>
                        <a:t>应当遵守宪法和法律，具备良好的职业道德，符合相应职称系列专业、相应级别职称评审规定的申报条件</a:t>
                      </a:r>
                      <a:endParaRPr lang="en-US" altLang="zh-CN" sz="14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algn="just">
                        <a:lnSpc>
                          <a:spcPct val="150000"/>
                        </a:lnSpc>
                        <a:spcAft>
                          <a:spcPts val="0"/>
                        </a:spcAft>
                      </a:pPr>
                      <a:r>
                        <a:rPr lang="zh-CN" altLang="en-US" sz="1400" b="1" kern="0" dirty="0">
                          <a:solidFill>
                            <a:srgbClr val="002060"/>
                          </a:solidFill>
                          <a:effectLst/>
                          <a:latin typeface="黑体" panose="02010609060101010101" pitchFamily="49" charset="-122"/>
                          <a:ea typeface="黑体" panose="02010609060101010101" pitchFamily="49" charset="-122"/>
                        </a:rPr>
                        <a:t>申请人</a:t>
                      </a:r>
                      <a:endParaRPr lang="en-US" altLang="zh-CN" sz="14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a:solidFill>
                            <a:srgbClr val="002060"/>
                          </a:solidFill>
                          <a:effectLst/>
                          <a:latin typeface="黑体" panose="02010609060101010101" pitchFamily="49" charset="-122"/>
                          <a:ea typeface="黑体" panose="02010609060101010101" pitchFamily="49" charset="-122"/>
                        </a:rPr>
                        <a:t>1.</a:t>
                      </a:r>
                      <a:r>
                        <a:rPr lang="zh-CN" altLang="en-US" sz="1400" b="1" kern="0" dirty="0">
                          <a:solidFill>
                            <a:srgbClr val="002060"/>
                          </a:solidFill>
                          <a:effectLst/>
                          <a:latin typeface="黑体" panose="02010609060101010101" pitchFamily="49" charset="-122"/>
                          <a:ea typeface="黑体" panose="02010609060101010101" pitchFamily="49" charset="-122"/>
                        </a:rPr>
                        <a:t>应单位本单位在职的专业技术人才，离退休人员不得参加职称评审</a:t>
                      </a:r>
                      <a:endParaRPr lang="en-US" sz="14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a:solidFill>
                            <a:srgbClr val="002060"/>
                          </a:solidFill>
                          <a:effectLst/>
                          <a:latin typeface="黑体" panose="02010609060101010101" pitchFamily="49" charset="-122"/>
                          <a:ea typeface="黑体" panose="02010609060101010101" pitchFamily="49" charset="-122"/>
                        </a:rPr>
                        <a:t>2.</a:t>
                      </a:r>
                      <a:r>
                        <a:rPr lang="zh-CN" altLang="en-US" sz="1400" b="1" kern="0" dirty="0">
                          <a:solidFill>
                            <a:srgbClr val="002060"/>
                          </a:solidFill>
                          <a:effectLst/>
                          <a:latin typeface="黑体" panose="02010609060101010101" pitchFamily="49" charset="-122"/>
                          <a:ea typeface="黑体" panose="02010609060101010101" pitchFamily="49" charset="-122"/>
                        </a:rPr>
                        <a:t>应当按照职称层级逐级申报职称评审</a:t>
                      </a:r>
                      <a:endParaRPr lang="en-US" sz="14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a:solidFill>
                            <a:srgbClr val="002060"/>
                          </a:solidFill>
                          <a:effectLst/>
                          <a:latin typeface="黑体" panose="02010609060101010101" pitchFamily="49" charset="-122"/>
                          <a:ea typeface="黑体" panose="02010609060101010101" pitchFamily="49" charset="-122"/>
                        </a:rPr>
                        <a:t>3.</a:t>
                      </a:r>
                      <a:r>
                        <a:rPr lang="zh-CN" altLang="en-US" sz="1400" b="1" kern="0" dirty="0">
                          <a:solidFill>
                            <a:srgbClr val="002060"/>
                          </a:solidFill>
                          <a:effectLst/>
                          <a:latin typeface="黑体" panose="02010609060101010101" pitchFamily="49" charset="-122"/>
                          <a:ea typeface="黑体" panose="02010609060101010101" pitchFamily="49" charset="-122"/>
                        </a:rPr>
                        <a:t>应当在规定期限内提交申报材料</a:t>
                      </a:r>
                      <a:endParaRPr lang="en-US" sz="14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a:solidFill>
                            <a:srgbClr val="002060"/>
                          </a:solidFill>
                          <a:effectLst/>
                          <a:latin typeface="黑体" panose="02010609060101010101" pitchFamily="49" charset="-122"/>
                          <a:ea typeface="黑体" panose="02010609060101010101" pitchFamily="49" charset="-122"/>
                        </a:rPr>
                        <a:t>4.</a:t>
                      </a:r>
                      <a:r>
                        <a:rPr lang="zh-CN" altLang="en-US" sz="1400" b="1" kern="0" dirty="0">
                          <a:solidFill>
                            <a:srgbClr val="002060"/>
                          </a:solidFill>
                          <a:effectLst/>
                          <a:latin typeface="黑体" panose="02010609060101010101" pitchFamily="49" charset="-122"/>
                          <a:ea typeface="黑体" panose="02010609060101010101" pitchFamily="49" charset="-122"/>
                        </a:rPr>
                        <a:t>所在单位应当对申报资料进行审核，并在单位内公示，公示期不少于</a:t>
                      </a:r>
                      <a:r>
                        <a:rPr lang="en-US" altLang="zh-CN" sz="1400" b="1" kern="0" dirty="0">
                          <a:solidFill>
                            <a:srgbClr val="002060"/>
                          </a:solidFill>
                          <a:effectLst/>
                          <a:latin typeface="黑体" panose="02010609060101010101" pitchFamily="49" charset="-122"/>
                          <a:ea typeface="黑体" panose="02010609060101010101" pitchFamily="49" charset="-122"/>
                        </a:rPr>
                        <a:t>5</a:t>
                      </a:r>
                      <a:r>
                        <a:rPr lang="zh-CN" altLang="en-US" sz="1400" b="1" kern="0" dirty="0">
                          <a:solidFill>
                            <a:srgbClr val="002060"/>
                          </a:solidFill>
                          <a:effectLst/>
                          <a:latin typeface="黑体" panose="02010609060101010101" pitchFamily="49" charset="-122"/>
                          <a:ea typeface="黑体" panose="02010609060101010101" pitchFamily="49" charset="-122"/>
                        </a:rPr>
                        <a:t>个工作日，如无异议，按照职称评审管理权限逐级上报</a:t>
                      </a:r>
                      <a:endParaRPr lang="en-US" sz="14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a:solidFill>
                            <a:srgbClr val="002060"/>
                          </a:solidFill>
                          <a:effectLst/>
                          <a:latin typeface="黑体" panose="02010609060101010101" pitchFamily="49" charset="-122"/>
                          <a:ea typeface="黑体" panose="02010609060101010101" pitchFamily="49" charset="-122"/>
                        </a:rPr>
                        <a:t>5.</a:t>
                      </a:r>
                      <a:r>
                        <a:rPr lang="zh-CN" altLang="en-US" sz="1400" b="1" kern="0" dirty="0">
                          <a:solidFill>
                            <a:srgbClr val="002060"/>
                          </a:solidFill>
                          <a:effectLst/>
                          <a:latin typeface="黑体" panose="02010609060101010101" pitchFamily="49" charset="-122"/>
                          <a:ea typeface="黑体" panose="02010609060101010101" pitchFamily="49" charset="-122"/>
                        </a:rPr>
                        <a:t>非公有制可以有所在单位或人力代理机构履行审核、公示、推荐</a:t>
                      </a:r>
                      <a:endParaRPr lang="en-US" sz="14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a:solidFill>
                            <a:srgbClr val="002060"/>
                          </a:solidFill>
                          <a:effectLst/>
                          <a:latin typeface="黑体" panose="02010609060101010101" pitchFamily="49" charset="-122"/>
                          <a:ea typeface="黑体" panose="02010609060101010101" pitchFamily="49" charset="-122"/>
                        </a:rPr>
                        <a:t>6.</a:t>
                      </a:r>
                      <a:r>
                        <a:rPr lang="zh-CN" altLang="en-US" sz="1400" b="1" kern="0" dirty="0">
                          <a:solidFill>
                            <a:srgbClr val="002060"/>
                          </a:solidFill>
                          <a:effectLst/>
                          <a:latin typeface="黑体" panose="02010609060101010101" pitchFamily="49" charset="-122"/>
                          <a:ea typeface="黑体" panose="02010609060101010101" pitchFamily="49" charset="-122"/>
                        </a:rPr>
                        <a:t>自由职业者，由人事倒立机构审核、公示、推荐</a:t>
                      </a:r>
                      <a:endParaRPr lang="en-US" sz="14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a:solidFill>
                            <a:srgbClr val="002060"/>
                          </a:solidFill>
                          <a:effectLst/>
                          <a:latin typeface="黑体" panose="02010609060101010101" pitchFamily="49" charset="-122"/>
                          <a:ea typeface="黑体" panose="02010609060101010101" pitchFamily="49" charset="-122"/>
                        </a:rPr>
                        <a:t>7.</a:t>
                      </a:r>
                      <a:r>
                        <a:rPr lang="zh-CN" altLang="en-US" sz="1400" b="1" kern="0" dirty="0">
                          <a:solidFill>
                            <a:srgbClr val="002060"/>
                          </a:solidFill>
                          <a:effectLst/>
                          <a:latin typeface="黑体" panose="02010609060101010101" pitchFamily="49" charset="-122"/>
                          <a:ea typeface="黑体" panose="02010609060101010101" pitchFamily="49" charset="-122"/>
                        </a:rPr>
                        <a:t>引进海外高级人才和急需紧缺人才，可合理放宽资历、年限等条件限制</a:t>
                      </a:r>
                      <a:endParaRPr lang="en-US" sz="14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a:solidFill>
                            <a:srgbClr val="002060"/>
                          </a:solidFill>
                          <a:effectLst/>
                          <a:latin typeface="黑体" panose="02010609060101010101" pitchFamily="49" charset="-122"/>
                          <a:ea typeface="黑体" panose="02010609060101010101" pitchFamily="49" charset="-122"/>
                        </a:rPr>
                        <a:t>8.</a:t>
                      </a:r>
                      <a:r>
                        <a:rPr lang="zh-CN" altLang="en-US" sz="1400" b="1" kern="0" dirty="0">
                          <a:solidFill>
                            <a:srgbClr val="002060"/>
                          </a:solidFill>
                          <a:effectLst/>
                          <a:latin typeface="黑体" panose="02010609060101010101" pitchFamily="49" charset="-122"/>
                          <a:ea typeface="黑体" panose="02010609060101010101" pitchFamily="49" charset="-122"/>
                        </a:rPr>
                        <a:t>评审委员会组建单位按照申报条件对申报材料进行审核</a:t>
                      </a:r>
                      <a:endParaRPr lang="en-US" sz="14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816619551"/>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34649EA-7834-4780-8DFC-998671C40883}"/>
              </a:ext>
            </a:extLst>
          </p:cNvPr>
          <p:cNvSpPr/>
          <p:nvPr/>
        </p:nvSpPr>
        <p:spPr>
          <a:xfrm>
            <a:off x="1053351" y="641349"/>
            <a:ext cx="1348446"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职称制度</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944245"/>
          <a:ext cx="10837864" cy="3825494"/>
        </p:xfrm>
        <a:graphic>
          <a:graphicData uri="http://schemas.openxmlformats.org/drawingml/2006/table">
            <a:tbl>
              <a:tblPr>
                <a:tableStyleId>{5C22544A-7EE6-4342-B048-85BDC9FD1C3A}</a:tableStyleId>
              </a:tblPr>
              <a:tblGrid>
                <a:gridCol w="2813050">
                  <a:extLst>
                    <a:ext uri="{9D8B030D-6E8A-4147-A177-3AD203B41FA5}">
                      <a16:colId xmlns:a16="http://schemas.microsoft.com/office/drawing/2014/main" val="20000"/>
                    </a:ext>
                  </a:extLst>
                </a:gridCol>
                <a:gridCol w="8024814">
                  <a:extLst>
                    <a:ext uri="{9D8B030D-6E8A-4147-A177-3AD203B41FA5}">
                      <a16:colId xmlns:a16="http://schemas.microsoft.com/office/drawing/2014/main" val="369757999"/>
                    </a:ext>
                  </a:extLst>
                </a:gridCol>
              </a:tblGrid>
              <a:tr h="0">
                <a:tc>
                  <a:txBody>
                    <a:bodyPr/>
                    <a:lstStyle/>
                    <a:p>
                      <a:pPr algn="just">
                        <a:lnSpc>
                          <a:spcPct val="150000"/>
                        </a:lnSpc>
                        <a:spcAft>
                          <a:spcPts val="0"/>
                        </a:spcAft>
                      </a:pPr>
                      <a:r>
                        <a:rPr lang="zh-CN" altLang="en-US" sz="1700" b="1" kern="0" dirty="0">
                          <a:solidFill>
                            <a:srgbClr val="002060"/>
                          </a:solidFill>
                          <a:effectLst/>
                          <a:latin typeface="黑体" panose="02010609060101010101" pitchFamily="49" charset="-122"/>
                          <a:ea typeface="黑体" panose="02010609060101010101" pitchFamily="49" charset="-122"/>
                        </a:rPr>
                        <a:t>职称申报审核</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a:solidFill>
                            <a:srgbClr val="002060"/>
                          </a:solidFill>
                          <a:effectLst/>
                          <a:latin typeface="黑体" panose="02010609060101010101" pitchFamily="49" charset="-122"/>
                          <a:ea typeface="黑体" panose="02010609060101010101" pitchFamily="49" charset="-122"/>
                        </a:rPr>
                        <a:t>1.</a:t>
                      </a:r>
                      <a:r>
                        <a:rPr lang="zh-CN" altLang="en-US" sz="1700" b="1" kern="0" dirty="0">
                          <a:solidFill>
                            <a:srgbClr val="002060"/>
                          </a:solidFill>
                          <a:effectLst/>
                          <a:latin typeface="黑体" panose="02010609060101010101" pitchFamily="49" charset="-122"/>
                          <a:ea typeface="黑体" panose="02010609060101010101" pitchFamily="49" charset="-122"/>
                        </a:rPr>
                        <a:t>职称评审人员</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a:solidFill>
                            <a:srgbClr val="002060"/>
                          </a:solidFill>
                          <a:effectLst/>
                          <a:latin typeface="黑体" panose="02010609060101010101" pitchFamily="49" charset="-122"/>
                          <a:ea typeface="黑体" panose="02010609060101010101" pitchFamily="49" charset="-122"/>
                        </a:rPr>
                        <a:t>应当遵守宪法和法律，具备良好的职业道德，符合相应职称系列专业、相应级别职称评审规定的申报条件</a:t>
                      </a:r>
                      <a:endParaRPr lang="en-US" altLang="zh-CN" sz="17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algn="just">
                        <a:lnSpc>
                          <a:spcPct val="150000"/>
                        </a:lnSpc>
                        <a:spcAft>
                          <a:spcPts val="0"/>
                        </a:spcAft>
                      </a:pPr>
                      <a:r>
                        <a:rPr lang="zh-CN" altLang="en-US" sz="1700" b="1" kern="0" dirty="0">
                          <a:solidFill>
                            <a:srgbClr val="002060"/>
                          </a:solidFill>
                          <a:effectLst/>
                          <a:latin typeface="黑体" panose="02010609060101010101" pitchFamily="49" charset="-122"/>
                          <a:ea typeface="黑体" panose="02010609060101010101" pitchFamily="49" charset="-122"/>
                        </a:rPr>
                        <a:t>申请人</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a:solidFill>
                            <a:srgbClr val="002060"/>
                          </a:solidFill>
                          <a:effectLst/>
                          <a:latin typeface="黑体" panose="02010609060101010101" pitchFamily="49" charset="-122"/>
                          <a:ea typeface="黑体" panose="02010609060101010101" pitchFamily="49" charset="-122"/>
                        </a:rPr>
                        <a:t>1.</a:t>
                      </a:r>
                      <a:r>
                        <a:rPr lang="zh-CN" altLang="en-US" sz="1700" b="1" kern="0" dirty="0">
                          <a:solidFill>
                            <a:srgbClr val="002060"/>
                          </a:solidFill>
                          <a:effectLst/>
                          <a:latin typeface="黑体" panose="02010609060101010101" pitchFamily="49" charset="-122"/>
                          <a:ea typeface="黑体" panose="02010609060101010101" pitchFamily="49" charset="-122"/>
                        </a:rPr>
                        <a:t>应单位本单位在职的专业技术人才，离退休人员不得参加职称评审</a:t>
                      </a:r>
                      <a:endParaRPr lang="en-US"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a:solidFill>
                            <a:srgbClr val="002060"/>
                          </a:solidFill>
                          <a:effectLst/>
                          <a:latin typeface="黑体" panose="02010609060101010101" pitchFamily="49" charset="-122"/>
                          <a:ea typeface="黑体" panose="02010609060101010101" pitchFamily="49" charset="-122"/>
                        </a:rPr>
                        <a:t>2.</a:t>
                      </a:r>
                      <a:r>
                        <a:rPr lang="zh-CN" altLang="en-US" sz="1700" b="1" kern="0" dirty="0">
                          <a:solidFill>
                            <a:srgbClr val="002060"/>
                          </a:solidFill>
                          <a:effectLst/>
                          <a:latin typeface="黑体" panose="02010609060101010101" pitchFamily="49" charset="-122"/>
                          <a:ea typeface="黑体" panose="02010609060101010101" pitchFamily="49" charset="-122"/>
                        </a:rPr>
                        <a:t>应当按照职称层级逐级申报职称评审</a:t>
                      </a:r>
                      <a:endParaRPr lang="en-US"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a:solidFill>
                            <a:srgbClr val="002060"/>
                          </a:solidFill>
                          <a:effectLst/>
                          <a:latin typeface="黑体" panose="02010609060101010101" pitchFamily="49" charset="-122"/>
                          <a:ea typeface="黑体" panose="02010609060101010101" pitchFamily="49" charset="-122"/>
                        </a:rPr>
                        <a:t>3.</a:t>
                      </a:r>
                      <a:r>
                        <a:rPr lang="zh-CN" altLang="en-US" sz="1700" b="1" kern="0" dirty="0">
                          <a:solidFill>
                            <a:srgbClr val="002060"/>
                          </a:solidFill>
                          <a:effectLst/>
                          <a:latin typeface="黑体" panose="02010609060101010101" pitchFamily="49" charset="-122"/>
                          <a:ea typeface="黑体" panose="02010609060101010101" pitchFamily="49" charset="-122"/>
                        </a:rPr>
                        <a:t>应当在规定期限内提交申报材料</a:t>
                      </a:r>
                      <a:endParaRPr lang="en-US"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a:solidFill>
                            <a:srgbClr val="002060"/>
                          </a:solidFill>
                          <a:effectLst/>
                          <a:latin typeface="黑体" panose="02010609060101010101" pitchFamily="49" charset="-122"/>
                          <a:ea typeface="黑体" panose="02010609060101010101" pitchFamily="49" charset="-122"/>
                        </a:rPr>
                        <a:t>4.</a:t>
                      </a:r>
                      <a:r>
                        <a:rPr lang="zh-CN" altLang="en-US" sz="1700" b="1" kern="0" dirty="0">
                          <a:solidFill>
                            <a:srgbClr val="002060"/>
                          </a:solidFill>
                          <a:effectLst/>
                          <a:latin typeface="黑体" panose="02010609060101010101" pitchFamily="49" charset="-122"/>
                          <a:ea typeface="黑体" panose="02010609060101010101" pitchFamily="49" charset="-122"/>
                        </a:rPr>
                        <a:t>所在单位应当对申报资料进行审核，并在单位内公示，公示期不少于</a:t>
                      </a:r>
                      <a:r>
                        <a:rPr lang="en-US" altLang="zh-CN" sz="1700" b="1" kern="0" dirty="0">
                          <a:solidFill>
                            <a:srgbClr val="002060"/>
                          </a:solidFill>
                          <a:effectLst/>
                          <a:latin typeface="黑体" panose="02010609060101010101" pitchFamily="49" charset="-122"/>
                          <a:ea typeface="黑体" panose="02010609060101010101" pitchFamily="49" charset="-122"/>
                        </a:rPr>
                        <a:t>5</a:t>
                      </a:r>
                      <a:r>
                        <a:rPr lang="zh-CN" altLang="en-US" sz="1700" b="1" kern="0" dirty="0">
                          <a:solidFill>
                            <a:srgbClr val="002060"/>
                          </a:solidFill>
                          <a:effectLst/>
                          <a:latin typeface="黑体" panose="02010609060101010101" pitchFamily="49" charset="-122"/>
                          <a:ea typeface="黑体" panose="02010609060101010101" pitchFamily="49" charset="-122"/>
                        </a:rPr>
                        <a:t>个工作日，如无异议，按照职称评审管理权限逐级上报</a:t>
                      </a:r>
                      <a:endParaRPr lang="en-US"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a:solidFill>
                            <a:srgbClr val="002060"/>
                          </a:solidFill>
                          <a:effectLst/>
                          <a:latin typeface="黑体" panose="02010609060101010101" pitchFamily="49" charset="-122"/>
                          <a:ea typeface="黑体" panose="02010609060101010101" pitchFamily="49" charset="-122"/>
                        </a:rPr>
                        <a:t>5.</a:t>
                      </a:r>
                      <a:r>
                        <a:rPr lang="zh-CN" altLang="en-US" sz="1700" b="1" kern="0" dirty="0">
                          <a:solidFill>
                            <a:srgbClr val="002060"/>
                          </a:solidFill>
                          <a:effectLst/>
                          <a:latin typeface="黑体" panose="02010609060101010101" pitchFamily="49" charset="-122"/>
                          <a:ea typeface="黑体" panose="02010609060101010101" pitchFamily="49" charset="-122"/>
                        </a:rPr>
                        <a:t>非公有制可以有所在单位或人力代理机构履行审核、公示、推荐</a:t>
                      </a:r>
                      <a:endParaRPr lang="en-US"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a:solidFill>
                            <a:srgbClr val="002060"/>
                          </a:solidFill>
                          <a:effectLst/>
                          <a:latin typeface="黑体" panose="02010609060101010101" pitchFamily="49" charset="-122"/>
                          <a:ea typeface="黑体" panose="02010609060101010101" pitchFamily="49" charset="-122"/>
                        </a:rPr>
                        <a:t>6.</a:t>
                      </a:r>
                      <a:r>
                        <a:rPr lang="zh-CN" altLang="en-US" sz="1700" b="1" kern="0" dirty="0">
                          <a:solidFill>
                            <a:srgbClr val="002060"/>
                          </a:solidFill>
                          <a:effectLst/>
                          <a:latin typeface="黑体" panose="02010609060101010101" pitchFamily="49" charset="-122"/>
                          <a:ea typeface="黑体" panose="02010609060101010101" pitchFamily="49" charset="-122"/>
                        </a:rPr>
                        <a:t>自由职业者，由人事倒立机构审核、公示、推荐</a:t>
                      </a:r>
                      <a:endParaRPr lang="en-US"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a:solidFill>
                            <a:srgbClr val="002060"/>
                          </a:solidFill>
                          <a:effectLst/>
                          <a:latin typeface="黑体" panose="02010609060101010101" pitchFamily="49" charset="-122"/>
                          <a:ea typeface="黑体" panose="02010609060101010101" pitchFamily="49" charset="-122"/>
                        </a:rPr>
                        <a:t>7.</a:t>
                      </a:r>
                      <a:r>
                        <a:rPr lang="zh-CN" altLang="en-US" sz="1700" b="1" kern="0" dirty="0">
                          <a:solidFill>
                            <a:srgbClr val="002060"/>
                          </a:solidFill>
                          <a:effectLst/>
                          <a:latin typeface="黑体" panose="02010609060101010101" pitchFamily="49" charset="-122"/>
                          <a:ea typeface="黑体" panose="02010609060101010101" pitchFamily="49" charset="-122"/>
                        </a:rPr>
                        <a:t>引进海外高级人才和急需紧缺人才，可合理放宽资历、年限等条件限制</a:t>
                      </a:r>
                      <a:endParaRPr lang="en-US"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a:solidFill>
                            <a:srgbClr val="002060"/>
                          </a:solidFill>
                          <a:effectLst/>
                          <a:latin typeface="黑体" panose="02010609060101010101" pitchFamily="49" charset="-122"/>
                          <a:ea typeface="黑体" panose="02010609060101010101" pitchFamily="49" charset="-122"/>
                        </a:rPr>
                        <a:t>8.</a:t>
                      </a:r>
                      <a:r>
                        <a:rPr lang="zh-CN" altLang="en-US" sz="1700" b="1" kern="0" dirty="0">
                          <a:solidFill>
                            <a:srgbClr val="002060"/>
                          </a:solidFill>
                          <a:effectLst/>
                          <a:latin typeface="黑体" panose="02010609060101010101" pitchFamily="49" charset="-122"/>
                          <a:ea typeface="黑体" panose="02010609060101010101" pitchFamily="49" charset="-122"/>
                        </a:rPr>
                        <a:t>评审委员会组建单位按照申报条件对申报材料进行审核</a:t>
                      </a:r>
                      <a:endParaRPr lang="en-US" sz="17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816619551"/>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34649EA-7834-4780-8DFC-998671C40883}"/>
              </a:ext>
            </a:extLst>
          </p:cNvPr>
          <p:cNvSpPr/>
          <p:nvPr/>
        </p:nvSpPr>
        <p:spPr>
          <a:xfrm>
            <a:off x="1011813" y="709082"/>
            <a:ext cx="2278188"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5.</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职业技能等级制度</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1298575"/>
          <a:ext cx="10837864" cy="3436874"/>
        </p:xfrm>
        <a:graphic>
          <a:graphicData uri="http://schemas.openxmlformats.org/drawingml/2006/table">
            <a:tbl>
              <a:tblPr>
                <a:tableStyleId>{5C22544A-7EE6-4342-B048-85BDC9FD1C3A}</a:tableStyleId>
              </a:tblPr>
              <a:tblGrid>
                <a:gridCol w="5065183">
                  <a:extLst>
                    <a:ext uri="{9D8B030D-6E8A-4147-A177-3AD203B41FA5}">
                      <a16:colId xmlns:a16="http://schemas.microsoft.com/office/drawing/2014/main" val="20000"/>
                    </a:ext>
                  </a:extLst>
                </a:gridCol>
                <a:gridCol w="5772681">
                  <a:extLst>
                    <a:ext uri="{9D8B030D-6E8A-4147-A177-3AD203B41FA5}">
                      <a16:colId xmlns:a16="http://schemas.microsoft.com/office/drawing/2014/main" val="369757999"/>
                    </a:ext>
                  </a:extLst>
                </a:gridCol>
              </a:tblGrid>
              <a:tr h="0">
                <a:tc>
                  <a:txBody>
                    <a:bodyPr/>
                    <a:lstStyle/>
                    <a:p>
                      <a:pPr algn="just">
                        <a:lnSpc>
                          <a:spcPct val="150000"/>
                        </a:lnSpc>
                        <a:spcAft>
                          <a:spcPts val="0"/>
                        </a:spcAft>
                      </a:pPr>
                      <a:r>
                        <a:rPr lang="zh-CN" altLang="en-US" sz="1700" b="1" kern="0" dirty="0">
                          <a:solidFill>
                            <a:srgbClr val="002060"/>
                          </a:solidFill>
                          <a:effectLst/>
                          <a:latin typeface="黑体" panose="02010609060101010101" pitchFamily="49" charset="-122"/>
                          <a:ea typeface="黑体" panose="02010609060101010101" pitchFamily="49" charset="-122"/>
                        </a:rPr>
                        <a:t>职业技能等级</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a:solidFill>
                            <a:srgbClr val="002060"/>
                          </a:solidFill>
                          <a:effectLst/>
                          <a:latin typeface="黑体" panose="02010609060101010101" pitchFamily="49" charset="-122"/>
                          <a:ea typeface="黑体" panose="02010609060101010101" pitchFamily="49" charset="-122"/>
                        </a:rPr>
                        <a:t>是根据从业人员职业活动范围、工作责任和工作难度的不同而设立的级别。</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a:solidFill>
                            <a:srgbClr val="002060"/>
                          </a:solidFill>
                          <a:effectLst/>
                          <a:latin typeface="黑体" panose="02010609060101010101" pitchFamily="49" charset="-122"/>
                          <a:ea typeface="黑体" panose="02010609060101010101" pitchFamily="49" charset="-122"/>
                        </a:rPr>
                        <a:t>分为五级，由低到高：</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a:solidFill>
                            <a:srgbClr val="002060"/>
                          </a:solidFill>
                          <a:effectLst/>
                          <a:latin typeface="黑体" panose="02010609060101010101" pitchFamily="49" charset="-122"/>
                          <a:ea typeface="黑体" panose="02010609060101010101" pitchFamily="49" charset="-122"/>
                        </a:rPr>
                        <a:t>五级</a:t>
                      </a:r>
                      <a:r>
                        <a:rPr lang="en-US" altLang="zh-CN" sz="1700" b="1" kern="0" dirty="0">
                          <a:solidFill>
                            <a:srgbClr val="002060"/>
                          </a:solidFill>
                          <a:effectLst/>
                          <a:latin typeface="黑体" panose="02010609060101010101" pitchFamily="49" charset="-122"/>
                          <a:ea typeface="黑体" panose="02010609060101010101" pitchFamily="49" charset="-122"/>
                        </a:rPr>
                        <a:t>-</a:t>
                      </a:r>
                      <a:r>
                        <a:rPr lang="zh-CN" altLang="en-US" sz="1700" b="1" kern="0" dirty="0">
                          <a:solidFill>
                            <a:srgbClr val="002060"/>
                          </a:solidFill>
                          <a:effectLst/>
                          <a:latin typeface="黑体" panose="02010609060101010101" pitchFamily="49" charset="-122"/>
                          <a:ea typeface="黑体" panose="02010609060101010101" pitchFamily="49" charset="-122"/>
                        </a:rPr>
                        <a:t>初级工</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a:solidFill>
                            <a:srgbClr val="002060"/>
                          </a:solidFill>
                          <a:effectLst/>
                          <a:latin typeface="黑体" panose="02010609060101010101" pitchFamily="49" charset="-122"/>
                          <a:ea typeface="黑体" panose="02010609060101010101" pitchFamily="49" charset="-122"/>
                        </a:rPr>
                        <a:t>四级</a:t>
                      </a:r>
                      <a:r>
                        <a:rPr lang="en-US" altLang="zh-CN" sz="1700" b="1" kern="0" dirty="0">
                          <a:solidFill>
                            <a:srgbClr val="002060"/>
                          </a:solidFill>
                          <a:effectLst/>
                          <a:latin typeface="黑体" panose="02010609060101010101" pitchFamily="49" charset="-122"/>
                          <a:ea typeface="黑体" panose="02010609060101010101" pitchFamily="49" charset="-122"/>
                        </a:rPr>
                        <a:t>-</a:t>
                      </a:r>
                      <a:r>
                        <a:rPr lang="zh-CN" altLang="en-US" sz="1700" b="1" kern="0" dirty="0">
                          <a:solidFill>
                            <a:srgbClr val="002060"/>
                          </a:solidFill>
                          <a:effectLst/>
                          <a:latin typeface="黑体" panose="02010609060101010101" pitchFamily="49" charset="-122"/>
                          <a:ea typeface="黑体" panose="02010609060101010101" pitchFamily="49" charset="-122"/>
                        </a:rPr>
                        <a:t>中级工</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a:solidFill>
                            <a:srgbClr val="002060"/>
                          </a:solidFill>
                          <a:effectLst/>
                          <a:latin typeface="黑体" panose="02010609060101010101" pitchFamily="49" charset="-122"/>
                          <a:ea typeface="黑体" panose="02010609060101010101" pitchFamily="49" charset="-122"/>
                        </a:rPr>
                        <a:t>三级</a:t>
                      </a:r>
                      <a:r>
                        <a:rPr lang="en-US" altLang="zh-CN" sz="1700" b="1" kern="0" dirty="0">
                          <a:solidFill>
                            <a:srgbClr val="002060"/>
                          </a:solidFill>
                          <a:effectLst/>
                          <a:latin typeface="黑体" panose="02010609060101010101" pitchFamily="49" charset="-122"/>
                          <a:ea typeface="黑体" panose="02010609060101010101" pitchFamily="49" charset="-122"/>
                        </a:rPr>
                        <a:t>-</a:t>
                      </a:r>
                      <a:r>
                        <a:rPr lang="zh-CN" altLang="en-US" sz="1700" b="1" kern="0" dirty="0">
                          <a:solidFill>
                            <a:srgbClr val="002060"/>
                          </a:solidFill>
                          <a:effectLst/>
                          <a:latin typeface="黑体" panose="02010609060101010101" pitchFamily="49" charset="-122"/>
                          <a:ea typeface="黑体" panose="02010609060101010101" pitchFamily="49" charset="-122"/>
                        </a:rPr>
                        <a:t>高级工</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a:solidFill>
                            <a:srgbClr val="002060"/>
                          </a:solidFill>
                          <a:effectLst/>
                          <a:latin typeface="黑体" panose="02010609060101010101" pitchFamily="49" charset="-122"/>
                          <a:ea typeface="黑体" panose="02010609060101010101" pitchFamily="49" charset="-122"/>
                        </a:rPr>
                        <a:t>二级</a:t>
                      </a:r>
                      <a:r>
                        <a:rPr lang="en-US" altLang="zh-CN" sz="1700" b="1" kern="0" dirty="0">
                          <a:solidFill>
                            <a:srgbClr val="002060"/>
                          </a:solidFill>
                          <a:effectLst/>
                          <a:latin typeface="黑体" panose="02010609060101010101" pitchFamily="49" charset="-122"/>
                          <a:ea typeface="黑体" panose="02010609060101010101" pitchFamily="49" charset="-122"/>
                        </a:rPr>
                        <a:t>-</a:t>
                      </a:r>
                      <a:r>
                        <a:rPr lang="zh-CN" altLang="en-US" sz="1700" b="1" kern="0" dirty="0">
                          <a:solidFill>
                            <a:srgbClr val="002060"/>
                          </a:solidFill>
                          <a:effectLst/>
                          <a:latin typeface="黑体" panose="02010609060101010101" pitchFamily="49" charset="-122"/>
                          <a:ea typeface="黑体" panose="02010609060101010101" pitchFamily="49" charset="-122"/>
                        </a:rPr>
                        <a:t>技师</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a:solidFill>
                            <a:srgbClr val="002060"/>
                          </a:solidFill>
                          <a:effectLst/>
                          <a:latin typeface="黑体" panose="02010609060101010101" pitchFamily="49" charset="-122"/>
                          <a:ea typeface="黑体" panose="02010609060101010101" pitchFamily="49" charset="-122"/>
                        </a:rPr>
                        <a:t>一级</a:t>
                      </a:r>
                      <a:r>
                        <a:rPr lang="en-US" altLang="zh-CN" sz="1700" b="1" kern="0" dirty="0">
                          <a:solidFill>
                            <a:srgbClr val="002060"/>
                          </a:solidFill>
                          <a:effectLst/>
                          <a:latin typeface="黑体" panose="02010609060101010101" pitchFamily="49" charset="-122"/>
                          <a:ea typeface="黑体" panose="02010609060101010101" pitchFamily="49" charset="-122"/>
                        </a:rPr>
                        <a:t>-</a:t>
                      </a:r>
                      <a:r>
                        <a:rPr lang="zh-CN" altLang="en-US" sz="1700" b="1" kern="0" dirty="0">
                          <a:solidFill>
                            <a:srgbClr val="002060"/>
                          </a:solidFill>
                          <a:effectLst/>
                          <a:latin typeface="黑体" panose="02010609060101010101" pitchFamily="49" charset="-122"/>
                          <a:ea typeface="黑体" panose="02010609060101010101" pitchFamily="49" charset="-122"/>
                        </a:rPr>
                        <a:t>高级技师</a:t>
                      </a:r>
                      <a:endParaRPr lang="en-US" altLang="zh-CN" sz="17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algn="just">
                        <a:lnSpc>
                          <a:spcPct val="150000"/>
                        </a:lnSpc>
                        <a:spcAft>
                          <a:spcPts val="0"/>
                        </a:spcAft>
                      </a:pPr>
                      <a:r>
                        <a:rPr lang="zh-CN" altLang="en-US" sz="1700" b="1" kern="0" dirty="0">
                          <a:solidFill>
                            <a:srgbClr val="002060"/>
                          </a:solidFill>
                          <a:effectLst/>
                          <a:latin typeface="黑体" panose="02010609060101010101" pitchFamily="49" charset="-122"/>
                          <a:ea typeface="黑体" panose="02010609060101010101" pitchFamily="49" charset="-122"/>
                        </a:rPr>
                        <a:t>职业技能等级认定</a:t>
                      </a:r>
                      <a:endParaRPr lang="en-US" altLang="zh-CN" sz="17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a:solidFill>
                            <a:srgbClr val="002060"/>
                          </a:solidFill>
                          <a:effectLst/>
                          <a:latin typeface="黑体" panose="02010609060101010101" pitchFamily="49" charset="-122"/>
                          <a:ea typeface="黑体" panose="02010609060101010101" pitchFamily="49" charset="-122"/>
                        </a:rPr>
                        <a:t>依据国家职业技能标准或行业、企业评价规范组织开展，由用人单位和社会平培训评价组织按照有关规定开展职业技能等级认定。</a:t>
                      </a:r>
                      <a:endParaRPr lang="en-US" sz="17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816619551"/>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F9023A3-66EC-4825-9B68-8CFA91F433BE}"/>
              </a:ext>
            </a:extLst>
          </p:cNvPr>
          <p:cNvSpPr/>
          <p:nvPr/>
        </p:nvSpPr>
        <p:spPr>
          <a:xfrm>
            <a:off x="958698" y="590781"/>
            <a:ext cx="2162772" cy="369332"/>
          </a:xfrm>
          <a:prstGeom prst="rect">
            <a:avLst/>
          </a:prstGeom>
        </p:spPr>
        <p:txBody>
          <a:bodyPr wrap="none">
            <a:spAutoFit/>
          </a:bodyPr>
          <a:lstStyle/>
          <a:p>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a:t>
            </a:r>
            <a:r>
              <a:rPr lang="zh-CN" altLang="en-US"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二</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激励保障</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id="{D34649EA-7834-4780-8DFC-998671C40883}"/>
              </a:ext>
            </a:extLst>
          </p:cNvPr>
          <p:cNvSpPr/>
          <p:nvPr/>
        </p:nvSpPr>
        <p:spPr>
          <a:xfrm>
            <a:off x="939451" y="1156228"/>
            <a:ext cx="1813317"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激励保障概述</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77068" y="1761066"/>
          <a:ext cx="10837863" cy="113963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9757999"/>
                    </a:ext>
                  </a:extLst>
                </a:gridCol>
              </a:tblGrid>
              <a:tr h="0">
                <a:tc>
                  <a:txBody>
                    <a:bodyPr/>
                    <a:lstStyle/>
                    <a:p>
                      <a:pPr algn="just">
                        <a:lnSpc>
                          <a:spcPts val="15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mn-cs"/>
                        </a:rPr>
                        <a:t>激励保障：是人才创新创业的根本动力，充分的激励保障，能够激发人才创新创业的积极性。</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455247"/>
                  </a:ext>
                </a:extLst>
              </a:tr>
              <a:tr h="0">
                <a:tc>
                  <a:txBody>
                    <a:bodyPr/>
                    <a:lstStyle/>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要强化人才创新创业激励机制，加强创新成果知识产权保护，加大对创新人才激励力度，鼓励和支持人才创新创业</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710382550"/>
                  </a:ext>
                </a:extLst>
              </a:tr>
            </a:tbl>
          </a:graphicData>
        </a:graphic>
      </p:graphicFrame>
      <p:sp>
        <p:nvSpPr>
          <p:cNvPr id="14" name="矩形 13">
            <a:extLst>
              <a:ext uri="{FF2B5EF4-FFF2-40B4-BE49-F238E27FC236}">
                <a16:creationId xmlns:a16="http://schemas.microsoft.com/office/drawing/2014/main" id="{D34649EA-7834-4780-8DFC-998671C40883}"/>
              </a:ext>
            </a:extLst>
          </p:cNvPr>
          <p:cNvSpPr/>
          <p:nvPr/>
        </p:nvSpPr>
        <p:spPr>
          <a:xfrm>
            <a:off x="1057983" y="3355974"/>
            <a:ext cx="1813317"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创业创新激励</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3860800"/>
          <a:ext cx="10837863" cy="136061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9757999"/>
                    </a:ext>
                  </a:extLst>
                </a:gridCol>
              </a:tblGrid>
              <a:tr h="0">
                <a:tc>
                  <a:txBody>
                    <a:bodyPr/>
                    <a:lstStyle/>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rPr>
                        <a:t>科技成果转化激励</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rPr>
                        <a:t>科技项目资金管理</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cs typeface="+mn-cs"/>
                        </a:rPr>
                        <a:t>科技管理权限下放</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34649EA-7834-4780-8DFC-998671C40883}"/>
              </a:ext>
            </a:extLst>
          </p:cNvPr>
          <p:cNvSpPr/>
          <p:nvPr/>
        </p:nvSpPr>
        <p:spPr>
          <a:xfrm>
            <a:off x="927148" y="755119"/>
            <a:ext cx="2278188"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科技成果转化激励</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1" y="1298575"/>
          <a:ext cx="5132916" cy="1581595"/>
        </p:xfrm>
        <a:graphic>
          <a:graphicData uri="http://schemas.openxmlformats.org/drawingml/2006/table">
            <a:tbl>
              <a:tblPr>
                <a:tableStyleId>{5C22544A-7EE6-4342-B048-85BDC9FD1C3A}</a:tableStyleId>
              </a:tblPr>
              <a:tblGrid>
                <a:gridCol w="5132916">
                  <a:extLst>
                    <a:ext uri="{9D8B030D-6E8A-4147-A177-3AD203B41FA5}">
                      <a16:colId xmlns:a16="http://schemas.microsoft.com/office/drawing/2014/main" val="369757999"/>
                    </a:ext>
                  </a:extLst>
                </a:gridCol>
              </a:tblGrid>
              <a:tr h="0">
                <a:tc>
                  <a:txBody>
                    <a:bodyPr/>
                    <a:lstStyle/>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下放科技成果处置权</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激励科技人员创新创业</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3.</a:t>
                      </a:r>
                      <a:r>
                        <a:rPr lang="zh-CN" altLang="en-US" sz="1800" b="1" kern="100" dirty="0">
                          <a:solidFill>
                            <a:srgbClr val="002060"/>
                          </a:solidFill>
                          <a:effectLst/>
                          <a:latin typeface="黑体" panose="02010609060101010101" pitchFamily="49" charset="-122"/>
                          <a:ea typeface="黑体" panose="02010609060101010101" pitchFamily="49" charset="-122"/>
                        </a:rPr>
                        <a:t>科技人员兼职和离岗创业</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4.</a:t>
                      </a:r>
                      <a:r>
                        <a:rPr lang="zh-CN" altLang="en-US" sz="1800" b="1" kern="100" dirty="0">
                          <a:solidFill>
                            <a:srgbClr val="002060"/>
                          </a:solidFill>
                          <a:effectLst/>
                          <a:latin typeface="黑体" panose="02010609060101010101" pitchFamily="49" charset="-122"/>
                          <a:ea typeface="黑体" panose="02010609060101010101" pitchFamily="49" charset="-122"/>
                        </a:rPr>
                        <a:t>担任领导职务的科技人员的科技成果转化奖励</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3099455247"/>
                  </a:ext>
                </a:extLst>
              </a:tr>
            </a:tbl>
          </a:graphicData>
        </a:graphic>
      </p:graphicFrame>
      <p:sp>
        <p:nvSpPr>
          <p:cNvPr id="14" name="矩形 13">
            <a:extLst>
              <a:ext uri="{FF2B5EF4-FFF2-40B4-BE49-F238E27FC236}">
                <a16:creationId xmlns:a16="http://schemas.microsoft.com/office/drawing/2014/main" id="{D34649EA-7834-4780-8DFC-998671C40883}"/>
              </a:ext>
            </a:extLst>
          </p:cNvPr>
          <p:cNvSpPr/>
          <p:nvPr/>
        </p:nvSpPr>
        <p:spPr>
          <a:xfrm>
            <a:off x="6345813" y="799040"/>
            <a:ext cx="2278188"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科技项目资金管理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126163" y="1298575"/>
          <a:ext cx="5403850" cy="1581595"/>
        </p:xfrm>
        <a:graphic>
          <a:graphicData uri="http://schemas.openxmlformats.org/drawingml/2006/table">
            <a:tbl>
              <a:tblPr>
                <a:tableStyleId>{5C22544A-7EE6-4342-B048-85BDC9FD1C3A}</a:tableStyleId>
              </a:tblPr>
              <a:tblGrid>
                <a:gridCol w="5403850">
                  <a:extLst>
                    <a:ext uri="{9D8B030D-6E8A-4147-A177-3AD203B41FA5}">
                      <a16:colId xmlns:a16="http://schemas.microsoft.com/office/drawing/2014/main" val="369757999"/>
                    </a:ext>
                  </a:extLst>
                </a:gridCol>
              </a:tblGrid>
              <a:tr h="0">
                <a:tc>
                  <a:txBody>
                    <a:bodyPr/>
                    <a:lstStyle/>
                    <a:p>
                      <a:pPr marL="342900" lvl="0" indent="-342900" algn="just">
                        <a:lnSpc>
                          <a:spcPct val="150000"/>
                        </a:lnSpc>
                        <a:spcAft>
                          <a:spcPts val="0"/>
                        </a:spcAft>
                        <a:buFont typeface="+mj-lt"/>
                        <a:buNone/>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下放预算调剂权限</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en-US" alt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提高间接费用比重；</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en-US" altLang="zh-CN" sz="1800" b="1" kern="0" dirty="0">
                          <a:solidFill>
                            <a:srgbClr val="002060"/>
                          </a:solidFill>
                          <a:effectLst/>
                          <a:latin typeface="黑体" panose="02010609060101010101" pitchFamily="49" charset="-122"/>
                          <a:ea typeface="黑体" panose="02010609060101010101" pitchFamily="49" charset="-122"/>
                          <a:cs typeface="+mn-cs"/>
                        </a:rPr>
                        <a:t>3.</a:t>
                      </a:r>
                      <a:r>
                        <a:rPr lang="zh-CN" altLang="en-US" sz="1800" b="1" kern="0" dirty="0">
                          <a:solidFill>
                            <a:srgbClr val="002060"/>
                          </a:solidFill>
                          <a:effectLst/>
                          <a:latin typeface="黑体" panose="02010609060101010101" pitchFamily="49" charset="-122"/>
                          <a:ea typeface="黑体" panose="02010609060101010101" pitchFamily="49" charset="-122"/>
                          <a:cs typeface="+mn-cs"/>
                        </a:rPr>
                        <a:t>劳务费开支不设比例限制；</a:t>
                      </a:r>
                      <a:endParaRPr lang="en-US" altLang="zh-CN" sz="1800" b="1" kern="0" dirty="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None/>
                      </a:pPr>
                      <a:r>
                        <a:rPr lang="en-US" altLang="zh-CN" sz="1800" b="1" kern="0" dirty="0">
                          <a:solidFill>
                            <a:srgbClr val="002060"/>
                          </a:solidFill>
                          <a:effectLst/>
                          <a:latin typeface="黑体" panose="02010609060101010101" pitchFamily="49" charset="-122"/>
                          <a:ea typeface="黑体" panose="02010609060101010101" pitchFamily="49" charset="-122"/>
                          <a:cs typeface="+mn-cs"/>
                        </a:rPr>
                        <a:t>4.</a:t>
                      </a:r>
                      <a:r>
                        <a:rPr lang="zh-CN" altLang="en-US" sz="1800" b="1" kern="0" dirty="0">
                          <a:solidFill>
                            <a:srgbClr val="002060"/>
                          </a:solidFill>
                          <a:effectLst/>
                          <a:latin typeface="黑体" panose="02010609060101010101" pitchFamily="49" charset="-122"/>
                          <a:ea typeface="黑体" panose="02010609060101010101" pitchFamily="49" charset="-122"/>
                          <a:cs typeface="+mn-cs"/>
                        </a:rPr>
                        <a:t>结转结余资金留用处理</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455247"/>
                  </a:ext>
                </a:extLst>
              </a:tr>
            </a:tbl>
          </a:graphicData>
        </a:graphic>
      </p:graphicFrame>
      <p:sp>
        <p:nvSpPr>
          <p:cNvPr id="16" name="矩形 15">
            <a:extLst>
              <a:ext uri="{FF2B5EF4-FFF2-40B4-BE49-F238E27FC236}">
                <a16:creationId xmlns:a16="http://schemas.microsoft.com/office/drawing/2014/main" id="{D34649EA-7834-4780-8DFC-998671C40883}"/>
              </a:ext>
            </a:extLst>
          </p:cNvPr>
          <p:cNvSpPr/>
          <p:nvPr/>
        </p:nvSpPr>
        <p:spPr>
          <a:xfrm>
            <a:off x="907896" y="3169706"/>
            <a:ext cx="2045753"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科技管理权下放</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7" name="表格 16">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49" y="3572933"/>
          <a:ext cx="10837863" cy="117011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9757999"/>
                    </a:ext>
                  </a:extLst>
                </a:gridCol>
              </a:tblGrid>
              <a:tr h="0">
                <a:tc>
                  <a:txBody>
                    <a:bodyPr/>
                    <a:lstStyle/>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科研项目经费管理使用自主权</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科研人员的技术路线决策权</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3.</a:t>
                      </a:r>
                      <a:r>
                        <a:rPr lang="zh-CN" altLang="en-US" sz="1800" b="1" kern="100" dirty="0">
                          <a:solidFill>
                            <a:srgbClr val="002060"/>
                          </a:solidFill>
                          <a:effectLst/>
                          <a:latin typeface="黑体" panose="02010609060101010101" pitchFamily="49" charset="-122"/>
                          <a:ea typeface="黑体" panose="02010609060101010101" pitchFamily="49" charset="-122"/>
                        </a:rPr>
                        <a:t>项目过程管理权</a:t>
                      </a:r>
                      <a:endParaRPr lang="en-US" alt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34649EA-7834-4780-8DFC-998671C40883}"/>
              </a:ext>
            </a:extLst>
          </p:cNvPr>
          <p:cNvSpPr/>
          <p:nvPr/>
        </p:nvSpPr>
        <p:spPr>
          <a:xfrm>
            <a:off x="922515" y="670453"/>
            <a:ext cx="1813317"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5.</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突出业绩奖励</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1298575"/>
          <a:ext cx="10837863" cy="199307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9757999"/>
                    </a:ext>
                  </a:extLst>
                </a:gridCol>
              </a:tblGrid>
              <a:tr h="0">
                <a:tc>
                  <a:txBody>
                    <a:bodyPr/>
                    <a:lstStyle/>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国家科学技术奖（国家最高科学技术奖、国家自然科学奖、国家技术发明奖、国家科学技术进步奖、中华人民共和国国际科学技术合作奖）</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技能人才奖（全国技术能手和中华技能大奖、世界技能大赛获奖选手奖励）</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3.</a:t>
                      </a:r>
                      <a:r>
                        <a:rPr lang="zh-CN" altLang="en-US" sz="1800" b="1" kern="100" dirty="0">
                          <a:solidFill>
                            <a:srgbClr val="002060"/>
                          </a:solidFill>
                          <a:effectLst/>
                          <a:latin typeface="黑体" panose="02010609060101010101" pitchFamily="49" charset="-122"/>
                          <a:ea typeface="黑体" panose="02010609060101010101" pitchFamily="49" charset="-122"/>
                        </a:rPr>
                        <a:t>公务员奖励（奖励的条件、种类、权限）</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4.</a:t>
                      </a:r>
                      <a:r>
                        <a:rPr lang="zh-CN" altLang="en-US" sz="1800" b="1" kern="100" dirty="0">
                          <a:solidFill>
                            <a:srgbClr val="002060"/>
                          </a:solidFill>
                          <a:effectLst/>
                          <a:latin typeface="黑体" panose="02010609060101010101" pitchFamily="49" charset="-122"/>
                          <a:ea typeface="黑体" panose="02010609060101010101" pitchFamily="49" charset="-122"/>
                        </a:rPr>
                        <a:t>事业单位工作人员奖励（奖励的条件、种类、权限）</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3099455247"/>
                  </a:ext>
                </a:extLst>
              </a:tr>
            </a:tbl>
          </a:graphicData>
        </a:graphic>
      </p:graphicFrame>
      <p:sp>
        <p:nvSpPr>
          <p:cNvPr id="14" name="矩形 13">
            <a:extLst>
              <a:ext uri="{FF2B5EF4-FFF2-40B4-BE49-F238E27FC236}">
                <a16:creationId xmlns:a16="http://schemas.microsoft.com/office/drawing/2014/main" id="{D34649EA-7834-4780-8DFC-998671C40883}"/>
              </a:ext>
            </a:extLst>
          </p:cNvPr>
          <p:cNvSpPr/>
          <p:nvPr/>
        </p:nvSpPr>
        <p:spPr>
          <a:xfrm>
            <a:off x="990248" y="3576107"/>
            <a:ext cx="1813317" cy="284693"/>
          </a:xfrm>
          <a:prstGeom prst="rect">
            <a:avLst/>
          </a:prstGeom>
        </p:spPr>
        <p:txBody>
          <a:bodyPr wrap="none">
            <a:spAutoFit/>
          </a:bodyPr>
          <a:lstStyle/>
          <a:p>
            <a:pPr algn="just">
              <a:lnSpc>
                <a:spcPts val="1500"/>
              </a:lnSpc>
              <a:spcAft>
                <a:spcPts val="0"/>
              </a:spcAft>
            </a:pPr>
            <a:r>
              <a:rPr lang="en-US"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6.</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收入分配制度</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77068" y="4064000"/>
          <a:ext cx="10837863" cy="136061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69757999"/>
                    </a:ext>
                  </a:extLst>
                </a:gridCol>
              </a:tblGrid>
              <a:tr h="0">
                <a:tc>
                  <a:txBody>
                    <a:bodyPr/>
                    <a:lstStyle/>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rPr>
                        <a:t>公务员工资制度</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rPr>
                        <a:t>事业单位收入分配制度；</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a:solidFill>
                            <a:srgbClr val="002060"/>
                          </a:solidFill>
                          <a:effectLst/>
                          <a:latin typeface="黑体" panose="02010609060101010101" pitchFamily="49" charset="-122"/>
                          <a:ea typeface="黑体" panose="02010609060101010101" pitchFamily="49" charset="-122"/>
                          <a:cs typeface="+mn-cs"/>
                        </a:rPr>
                        <a:t>国有企业工资决定机制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1704</TotalTime>
  <Words>18864</Words>
  <Application>Microsoft Office PowerPoint</Application>
  <PresentationFormat>宽屏</PresentationFormat>
  <Paragraphs>1352</Paragraphs>
  <Slides>105</Slides>
  <Notes>105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105</vt:i4>
      </vt:variant>
    </vt:vector>
  </HeadingPairs>
  <TitlesOfParts>
    <vt:vector size="113" baseType="lpstr">
      <vt:lpstr>等线</vt:lpstr>
      <vt:lpstr>黑体</vt:lpstr>
      <vt:lpstr>华文新魏</vt:lpstr>
      <vt:lpstr>华文中宋</vt:lpstr>
      <vt:lpstr>宋体</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dc:title>
  <dc:creator>第一PPT</dc:creator>
  <cp:keywords>www.1ppt.com</cp:keywords>
  <dc:description>www.1ppt.com</dc:description>
  <cp:lastModifiedBy>周 润芝</cp:lastModifiedBy>
  <cp:revision>171</cp:revision>
  <dcterms:created xsi:type="dcterms:W3CDTF">2017-05-13T03:05:00Z</dcterms:created>
  <dcterms:modified xsi:type="dcterms:W3CDTF">2023-09-09T13:12:15Z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