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sldIdLst>
    <p:sldId id="256" r:id="rId2"/>
    <p:sldId id="353" r:id="rId3"/>
    <p:sldId id="310" r:id="rId4"/>
    <p:sldId id="354" r:id="rId5"/>
    <p:sldId id="264" r:id="rId6"/>
    <p:sldId id="355" r:id="rId7"/>
    <p:sldId id="362" r:id="rId8"/>
    <p:sldId id="363" r:id="rId9"/>
    <p:sldId id="364" r:id="rId10"/>
    <p:sldId id="314" r:id="rId11"/>
    <p:sldId id="360" r:id="rId12"/>
    <p:sldId id="356" r:id="rId13"/>
    <p:sldId id="375" r:id="rId14"/>
    <p:sldId id="376" r:id="rId15"/>
    <p:sldId id="379" r:id="rId16"/>
    <p:sldId id="388" r:id="rId17"/>
    <p:sldId id="389" r:id="rId18"/>
    <p:sldId id="390" r:id="rId19"/>
    <p:sldId id="392" r:id="rId20"/>
    <p:sldId id="393" r:id="rId21"/>
    <p:sldId id="401" r:id="rId22"/>
    <p:sldId id="402" r:id="rId23"/>
    <p:sldId id="321" r:id="rId24"/>
    <p:sldId id="359" r:id="rId25"/>
    <p:sldId id="322" r:id="rId26"/>
    <p:sldId id="324" r:id="rId27"/>
    <p:sldId id="325" r:id="rId28"/>
    <p:sldId id="329" r:id="rId29"/>
    <p:sldId id="386" r:id="rId30"/>
    <p:sldId id="345" r:id="rId31"/>
    <p:sldId id="358" r:id="rId32"/>
    <p:sldId id="346" r:id="rId33"/>
    <p:sldId id="348" r:id="rId34"/>
    <p:sldId id="426" r:id="rId35"/>
    <p:sldId id="427" r:id="rId36"/>
    <p:sldId id="349" r:id="rId37"/>
    <p:sldId id="350" r:id="rId38"/>
    <p:sldId id="431" r:id="rId39"/>
    <p:sldId id="351" r:id="rId40"/>
    <p:sldId id="361" r:id="rId41"/>
    <p:sldId id="352" r:id="rId42"/>
    <p:sldId id="415" r:id="rId43"/>
    <p:sldId id="416" r:id="rId44"/>
    <p:sldId id="417" r:id="rId45"/>
    <p:sldId id="419" r:id="rId46"/>
    <p:sldId id="421" r:id="rId47"/>
    <p:sldId id="407" r:id="rId48"/>
    <p:sldId id="408" r:id="rId49"/>
    <p:sldId id="422" r:id="rId50"/>
    <p:sldId id="414" r:id="rId51"/>
  </p:sldIdLst>
  <p:sldSz cx="12192000" cy="6858000"/>
  <p:notesSz cx="6858000" cy="9144000"/>
  <p:custDataLst>
    <p:tags r:id="rId5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4660"/>
  </p:normalViewPr>
  <p:slideViewPr>
    <p:cSldViewPr snapToGrid="0" showGuides="1">
      <p:cViewPr varScale="1">
        <p:scale>
          <a:sx n="62" d="100"/>
          <a:sy n="62" d="100"/>
        </p:scale>
        <p:origin x="608" y="5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2022/9/27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extLst>
      <p:ext uri="{BB962C8B-B14F-4D97-AF65-F5344CB8AC3E}">
        <p14:creationId xmlns:p14="http://schemas.microsoft.com/office/powerpoint/2010/main" val="256208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extLst>
      <p:ext uri="{BB962C8B-B14F-4D97-AF65-F5344CB8AC3E}">
        <p14:creationId xmlns:p14="http://schemas.microsoft.com/office/powerpoint/2010/main" val="7696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extLst>
      <p:ext uri="{BB962C8B-B14F-4D97-AF65-F5344CB8AC3E}">
        <p14:creationId xmlns:p14="http://schemas.microsoft.com/office/powerpoint/2010/main" val="1177794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extLst>
      <p:ext uri="{BB962C8B-B14F-4D97-AF65-F5344CB8AC3E}">
        <p14:creationId xmlns:p14="http://schemas.microsoft.com/office/powerpoint/2010/main" val="1786100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extLst>
      <p:ext uri="{BB962C8B-B14F-4D97-AF65-F5344CB8AC3E}">
        <p14:creationId xmlns:p14="http://schemas.microsoft.com/office/powerpoint/2010/main" val="1786100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extLst>
      <p:ext uri="{BB962C8B-B14F-4D97-AF65-F5344CB8AC3E}">
        <p14:creationId xmlns:p14="http://schemas.microsoft.com/office/powerpoint/2010/main" val="1786100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extLst>
      <p:ext uri="{BB962C8B-B14F-4D97-AF65-F5344CB8AC3E}">
        <p14:creationId xmlns:p14="http://schemas.microsoft.com/office/powerpoint/2010/main" val="1786100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extLst>
      <p:ext uri="{BB962C8B-B14F-4D97-AF65-F5344CB8AC3E}">
        <p14:creationId xmlns:p14="http://schemas.microsoft.com/office/powerpoint/2010/main" val="3557772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extLst>
      <p:ext uri="{BB962C8B-B14F-4D97-AF65-F5344CB8AC3E}">
        <p14:creationId xmlns:p14="http://schemas.microsoft.com/office/powerpoint/2010/main" val="3073637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p14="http://schemas.microsoft.com/office/powerpoint/2010/main" val="4746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p14="http://schemas.microsoft.com/office/powerpoint/2010/main" val="804315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p14="http://schemas.microsoft.com/office/powerpoint/2010/main" val="12646134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p14="http://schemas.microsoft.com/office/powerpoint/2010/main" val="1904153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p14="http://schemas.microsoft.com/office/powerpoint/2010/main" val="1355573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p14="http://schemas.microsoft.com/office/powerpoint/2010/main" val="11571664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p14="http://schemas.microsoft.com/office/powerpoint/2010/main" val="12540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p14="http://schemas.microsoft.com/office/powerpoint/2010/main" val="19430119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p14="http://schemas.microsoft.com/office/powerpoint/2010/main" val="2916759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p14="http://schemas.microsoft.com/office/powerpoint/2010/main" val="1137978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p14="http://schemas.microsoft.com/office/powerpoint/2010/main" val="910914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extLst>
      <p:ext uri="{BB962C8B-B14F-4D97-AF65-F5344CB8AC3E}">
        <p14:creationId xmlns:p14="http://schemas.microsoft.com/office/powerpoint/2010/main" val="37253077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p14="http://schemas.microsoft.com/office/powerpoint/2010/main" val="3174648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extLst>
      <p:ext uri="{BB962C8B-B14F-4D97-AF65-F5344CB8AC3E}">
        <p14:creationId xmlns:p14="http://schemas.microsoft.com/office/powerpoint/2010/main" val="17283273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extLst>
      <p:ext uri="{BB962C8B-B14F-4D97-AF65-F5344CB8AC3E}">
        <p14:creationId xmlns:p14="http://schemas.microsoft.com/office/powerpoint/2010/main" val="32071003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extLst>
      <p:ext uri="{BB962C8B-B14F-4D97-AF65-F5344CB8AC3E}">
        <p14:creationId xmlns:p14="http://schemas.microsoft.com/office/powerpoint/2010/main" val="35082748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extLst>
      <p:ext uri="{BB962C8B-B14F-4D97-AF65-F5344CB8AC3E}">
        <p14:creationId xmlns:p14="http://schemas.microsoft.com/office/powerpoint/2010/main" val="1816124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extLst>
      <p:ext uri="{BB962C8B-B14F-4D97-AF65-F5344CB8AC3E}">
        <p14:creationId xmlns:p14="http://schemas.microsoft.com/office/powerpoint/2010/main" val="18161245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p14="http://schemas.microsoft.com/office/powerpoint/2010/main" val="26599574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p14="http://schemas.microsoft.com/office/powerpoint/2010/main" val="26599574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p14="http://schemas.microsoft.com/office/powerpoint/2010/main" val="4033506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extLst>
      <p:ext uri="{BB962C8B-B14F-4D97-AF65-F5344CB8AC3E}">
        <p14:creationId xmlns:p14="http://schemas.microsoft.com/office/powerpoint/2010/main" val="40385984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p14="http://schemas.microsoft.com/office/powerpoint/2010/main" val="17889726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p14="http://schemas.microsoft.com/office/powerpoint/2010/main" val="22305549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extLst>
      <p:ext uri="{BB962C8B-B14F-4D97-AF65-F5344CB8AC3E}">
        <p14:creationId xmlns:p14="http://schemas.microsoft.com/office/powerpoint/2010/main" val="104461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extLst>
      <p:ext uri="{BB962C8B-B14F-4D97-AF65-F5344CB8AC3E}">
        <p14:creationId xmlns:p14="http://schemas.microsoft.com/office/powerpoint/2010/main" val="1618414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extLst>
      <p:ext uri="{BB962C8B-B14F-4D97-AF65-F5344CB8AC3E}">
        <p14:creationId xmlns:p14="http://schemas.microsoft.com/office/powerpoint/2010/main" val="4244019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extLst>
      <p:ext uri="{BB962C8B-B14F-4D97-AF65-F5344CB8AC3E}">
        <p14:creationId xmlns:p14="http://schemas.microsoft.com/office/powerpoint/2010/main" val="1672182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extLst>
      <p:ext uri="{BB962C8B-B14F-4D97-AF65-F5344CB8AC3E}">
        <p14:creationId xmlns:p14="http://schemas.microsoft.com/office/powerpoint/2010/main" val="3978402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2022/9/27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2022/9/27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2022/9/27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2022/9/27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7E1A017D-CFCD-4A67-8CF3-5FECE33383D2}"/>
              </a:ext>
            </a:extLst>
          </p:cNvPr>
          <p:cNvSpPr/>
          <p:nvPr/>
        </p:nvSpPr>
        <p:spPr>
          <a:xfrm>
            <a:off x="590338" y="477541"/>
            <a:ext cx="3491340"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4.</a:t>
            </a:r>
            <a:r>
              <a:rPr lang="zh-CN" altLang="en-US"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用人单位</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劳动规章制度</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0" name="矩形 9">
            <a:extLst>
              <a:ext uri="{FF2B5EF4-FFF2-40B4-BE49-F238E27FC236}">
                <a16:creationId xmlns:a16="http://schemas.microsoft.com/office/drawing/2014/main" id="{16CA7E2D-120C-4A8B-B55C-2DC9F4A563F5}"/>
              </a:ext>
            </a:extLst>
          </p:cNvPr>
          <p:cNvSpPr/>
          <p:nvPr/>
        </p:nvSpPr>
        <p:spPr>
          <a:xfrm>
            <a:off x="691363" y="837733"/>
            <a:ext cx="2911053"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4.1</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劳动规章制度的效力</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id="{A6CDE746-3626-434F-B846-7766422B0F5A}"/>
              </a:ext>
            </a:extLst>
          </p:cNvPr>
          <p:cNvGraphicFramePr>
            <a:graphicFrameLocks noGrp="1"/>
          </p:cNvGraphicFramePr>
          <p:nvPr>
            <p:extLst>
              <p:ext uri="{D42A27DB-BD31-4B8C-83A1-F6EECF244321}">
                <p14:modId xmlns:p14="http://schemas.microsoft.com/office/powerpoint/2010/main" val="2295974534"/>
              </p:ext>
            </p:extLst>
          </p:nvPr>
        </p:nvGraphicFramePr>
        <p:xfrm>
          <a:off x="731837" y="1280611"/>
          <a:ext cx="10837863" cy="109728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840851651"/>
                    </a:ext>
                  </a:extLst>
                </a:gridCol>
              </a:tblGrid>
              <a:tr h="0">
                <a:tc>
                  <a:txBody>
                    <a:bodyPr/>
                    <a:lstStyle/>
                    <a:p>
                      <a:pPr algn="just">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劳动规章制度具有法律效力，应满足三个条件：</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内容合法；</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spcAft>
                          <a:spcPts val="0"/>
                        </a:spcAft>
                      </a:pP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经过民主程序制定；</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spcAft>
                          <a:spcPts val="0"/>
                        </a:spcAft>
                      </a:pP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要向劳动者公示</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15260439"/>
                  </a:ext>
                </a:extLst>
              </a:tr>
            </a:tbl>
          </a:graphicData>
        </a:graphic>
      </p:graphicFrame>
      <p:sp>
        <p:nvSpPr>
          <p:cNvPr id="15" name="矩形 14">
            <a:extLst>
              <a:ext uri="{FF2B5EF4-FFF2-40B4-BE49-F238E27FC236}">
                <a16:creationId xmlns:a16="http://schemas.microsoft.com/office/drawing/2014/main" id="{8F72F3F0-9362-AF63-CC76-BBBA6F0779E0}"/>
              </a:ext>
            </a:extLst>
          </p:cNvPr>
          <p:cNvSpPr/>
          <p:nvPr/>
        </p:nvSpPr>
        <p:spPr>
          <a:xfrm>
            <a:off x="642157" y="2404095"/>
            <a:ext cx="3608360"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4.2</a:t>
            </a:r>
            <a:r>
              <a:rPr lang="zh-CN"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违法的</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劳动规章制度的处理</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30853232-C9EF-D03D-2226-4DF9CE2F2ECC}"/>
              </a:ext>
            </a:extLst>
          </p:cNvPr>
          <p:cNvGraphicFramePr>
            <a:graphicFrameLocks noGrp="1"/>
          </p:cNvGraphicFramePr>
          <p:nvPr>
            <p:extLst>
              <p:ext uri="{D42A27DB-BD31-4B8C-83A1-F6EECF244321}">
                <p14:modId xmlns:p14="http://schemas.microsoft.com/office/powerpoint/2010/main" val="1960560279"/>
              </p:ext>
            </p:extLst>
          </p:nvPr>
        </p:nvGraphicFramePr>
        <p:xfrm>
          <a:off x="731836" y="2907238"/>
          <a:ext cx="10837863" cy="82296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204893552"/>
                    </a:ext>
                  </a:extLst>
                </a:gridCol>
              </a:tblGrid>
              <a:tr h="0">
                <a:tc>
                  <a:txBody>
                    <a:bodyPr/>
                    <a:lstStyle/>
                    <a:p>
                      <a:pPr algn="just">
                        <a:spcAft>
                          <a:spcPts val="0"/>
                        </a:spcAft>
                      </a:pPr>
                      <a:r>
                        <a:rPr lang="zh-CN" sz="1800" b="1" kern="0" dirty="0">
                          <a:solidFill>
                            <a:srgbClr val="002060"/>
                          </a:solidFill>
                          <a:effectLst/>
                          <a:latin typeface="黑体" panose="02010609060101010101" pitchFamily="49" charset="-122"/>
                          <a:ea typeface="黑体" panose="02010609060101010101" pitchFamily="49" charset="-122"/>
                        </a:rPr>
                        <a:t>方式：</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允许劳动者以此为由随时提出解除劳动合同，并有获得经济补偿的权利；</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spcAft>
                          <a:spcPts val="0"/>
                        </a:spcAft>
                      </a:pP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由劳动行政部门责令改正。</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64099545"/>
                  </a:ext>
                </a:extLst>
              </a:tr>
            </a:tbl>
          </a:graphicData>
        </a:graphic>
      </p:graphicFrame>
      <p:sp>
        <p:nvSpPr>
          <p:cNvPr id="17" name="矩形 16">
            <a:extLst>
              <a:ext uri="{FF2B5EF4-FFF2-40B4-BE49-F238E27FC236}">
                <a16:creationId xmlns:a16="http://schemas.microsoft.com/office/drawing/2014/main" id="{EAC51FD2-3CA1-37E9-06E2-6D76471B0008}"/>
              </a:ext>
            </a:extLst>
          </p:cNvPr>
          <p:cNvSpPr/>
          <p:nvPr/>
        </p:nvSpPr>
        <p:spPr>
          <a:xfrm>
            <a:off x="691363" y="3790463"/>
            <a:ext cx="1748877"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4.3</a:t>
            </a:r>
            <a:r>
              <a:rPr lang="zh-CN" altLang="en-US"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特殊用工</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8" name="矩形 17">
            <a:extLst>
              <a:ext uri="{FF2B5EF4-FFF2-40B4-BE49-F238E27FC236}">
                <a16:creationId xmlns:a16="http://schemas.microsoft.com/office/drawing/2014/main" id="{B28D5A9D-AF10-282E-D47A-EB6D69600C41}"/>
              </a:ext>
            </a:extLst>
          </p:cNvPr>
          <p:cNvSpPr/>
          <p:nvPr/>
        </p:nvSpPr>
        <p:spPr>
          <a:xfrm>
            <a:off x="691363" y="5100320"/>
            <a:ext cx="2213748"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4.4</a:t>
            </a:r>
            <a:r>
              <a:rPr lang="zh-CN" altLang="en-US"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非全日制用工</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9" name="表格 18">
            <a:extLst>
              <a:ext uri="{FF2B5EF4-FFF2-40B4-BE49-F238E27FC236}">
                <a16:creationId xmlns:a16="http://schemas.microsoft.com/office/drawing/2014/main" id="{60030533-D874-AC5A-E8BE-74E8FF3C2B95}"/>
              </a:ext>
            </a:extLst>
          </p:cNvPr>
          <p:cNvGraphicFramePr>
            <a:graphicFrameLocks noGrp="1"/>
          </p:cNvGraphicFramePr>
          <p:nvPr>
            <p:extLst>
              <p:ext uri="{D42A27DB-BD31-4B8C-83A1-F6EECF244321}">
                <p14:modId xmlns:p14="http://schemas.microsoft.com/office/powerpoint/2010/main" val="3395721906"/>
              </p:ext>
            </p:extLst>
          </p:nvPr>
        </p:nvGraphicFramePr>
        <p:xfrm>
          <a:off x="731836" y="4278838"/>
          <a:ext cx="10837863" cy="54864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204893552"/>
                    </a:ext>
                  </a:extLst>
                </a:gridCol>
              </a:tblGrid>
              <a:tr h="0">
                <a:tc>
                  <a:txBody>
                    <a:bodyPr/>
                    <a:lstStyle/>
                    <a:p>
                      <a:pPr algn="just">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劳务派遣：是指劳务派遣单位与被派遣劳动者简历劳动关系后，将该劳动者派遣到用工单位从事劳动的一种特殊用工形式。</a:t>
                      </a:r>
                      <a:endParaRPr lang="en-US" altLang="zh-CN"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4264099545"/>
                  </a:ext>
                </a:extLst>
              </a:tr>
            </a:tbl>
          </a:graphicData>
        </a:graphic>
      </p:graphicFrame>
      <p:graphicFrame>
        <p:nvGraphicFramePr>
          <p:cNvPr id="20" name="表格 19">
            <a:extLst>
              <a:ext uri="{FF2B5EF4-FFF2-40B4-BE49-F238E27FC236}">
                <a16:creationId xmlns:a16="http://schemas.microsoft.com/office/drawing/2014/main" id="{E4E8B3C5-06DC-B250-0F36-3E0086E9D41E}"/>
              </a:ext>
            </a:extLst>
          </p:cNvPr>
          <p:cNvGraphicFramePr>
            <a:graphicFrameLocks noGrp="1"/>
          </p:cNvGraphicFramePr>
          <p:nvPr>
            <p:extLst>
              <p:ext uri="{D42A27DB-BD31-4B8C-83A1-F6EECF244321}">
                <p14:modId xmlns:p14="http://schemas.microsoft.com/office/powerpoint/2010/main" val="3559464487"/>
              </p:ext>
            </p:extLst>
          </p:nvPr>
        </p:nvGraphicFramePr>
        <p:xfrm>
          <a:off x="731836" y="5627764"/>
          <a:ext cx="10837863" cy="54864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204893552"/>
                    </a:ext>
                  </a:extLst>
                </a:gridCol>
              </a:tblGrid>
              <a:tr h="0">
                <a:tc>
                  <a:txBody>
                    <a:bodyPr/>
                    <a:lstStyle/>
                    <a:p>
                      <a:pPr algn="just">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非全日制用工是指以小时计酬为主，劳动者在同一用人单位一般平均每日工作时间不超过</a:t>
                      </a:r>
                      <a:r>
                        <a:rPr lang="en-US" altLang="zh-CN" sz="1800" b="1" kern="0" dirty="0">
                          <a:solidFill>
                            <a:srgbClr val="002060"/>
                          </a:solidFill>
                          <a:effectLst/>
                          <a:latin typeface="黑体" panose="02010609060101010101" pitchFamily="49" charset="-122"/>
                          <a:ea typeface="黑体" panose="02010609060101010101" pitchFamily="49" charset="-122"/>
                        </a:rPr>
                        <a:t>4</a:t>
                      </a:r>
                      <a:r>
                        <a:rPr lang="zh-CN" altLang="en-US" sz="1800" b="1" kern="0" dirty="0">
                          <a:solidFill>
                            <a:srgbClr val="002060"/>
                          </a:solidFill>
                          <a:effectLst/>
                          <a:latin typeface="黑体" panose="02010609060101010101" pitchFamily="49" charset="-122"/>
                          <a:ea typeface="黑体" panose="02010609060101010101" pitchFamily="49" charset="-122"/>
                        </a:rPr>
                        <a:t>小时，每周工作时间累计不超过</a:t>
                      </a:r>
                      <a:r>
                        <a:rPr lang="en-US" altLang="zh-CN" sz="1800" b="1" kern="0" dirty="0">
                          <a:solidFill>
                            <a:srgbClr val="002060"/>
                          </a:solidFill>
                          <a:effectLst/>
                          <a:latin typeface="黑体" panose="02010609060101010101" pitchFamily="49" charset="-122"/>
                          <a:ea typeface="黑体" panose="02010609060101010101" pitchFamily="49" charset="-122"/>
                        </a:rPr>
                        <a:t>24</a:t>
                      </a:r>
                      <a:r>
                        <a:rPr lang="zh-CN" altLang="en-US" sz="1800" b="1" kern="0" dirty="0">
                          <a:solidFill>
                            <a:srgbClr val="002060"/>
                          </a:solidFill>
                          <a:effectLst/>
                          <a:latin typeface="黑体" panose="02010609060101010101" pitchFamily="49" charset="-122"/>
                          <a:ea typeface="黑体" panose="02010609060101010101" pitchFamily="49" charset="-122"/>
                        </a:rPr>
                        <a:t>小时的用工形式</a:t>
                      </a:r>
                      <a:endParaRPr lang="en-US" altLang="zh-CN"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4264099545"/>
                  </a:ext>
                </a:extLst>
              </a:tr>
            </a:tbl>
          </a:graphicData>
        </a:graphic>
      </p:graphicFrame>
    </p:spTree>
    <p:extLst>
      <p:ext uri="{BB962C8B-B14F-4D97-AF65-F5344CB8AC3E}">
        <p14:creationId xmlns:p14="http://schemas.microsoft.com/office/powerpoint/2010/main" val="202757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B6C540F9-1CE4-4A6D-AF9D-FD94ADBAEC5E}"/>
              </a:ext>
            </a:extLst>
          </p:cNvPr>
          <p:cNvSpPr/>
          <p:nvPr/>
        </p:nvSpPr>
        <p:spPr>
          <a:xfrm>
            <a:off x="2650769" y="2709232"/>
            <a:ext cx="6410409" cy="949299"/>
          </a:xfrm>
          <a:prstGeom prst="rect">
            <a:avLst/>
          </a:prstGeom>
        </p:spPr>
        <p:txBody>
          <a:bodyPr wrap="none">
            <a:spAutoFit/>
          </a:bodyPr>
          <a:lstStyle/>
          <a:p>
            <a:pPr indent="280670" algn="just">
              <a:lnSpc>
                <a:spcPct val="150000"/>
              </a:lnSpc>
              <a:spcAft>
                <a:spcPts val="0"/>
              </a:spcAft>
            </a:pPr>
            <a:r>
              <a:rPr lang="zh-CN" altLang="en-US"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第十五章</a:t>
            </a:r>
            <a:r>
              <a:rPr lang="en-US" altLang="zh-CN"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 </a:t>
            </a:r>
            <a:r>
              <a:rPr lang="zh-CN" altLang="en-US" sz="4400" b="1" u="sng"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社会保险法律</a:t>
            </a:r>
            <a:endParaRPr lang="zh-CN" altLang="zh-CN" sz="440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21636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图片 6" descr="手机屏幕的截图&#10;&#10;描述已自动生成">
            <a:extLst>
              <a:ext uri="{FF2B5EF4-FFF2-40B4-BE49-F238E27FC236}">
                <a16:creationId xmlns:a16="http://schemas.microsoft.com/office/drawing/2014/main" id="{83F3AB96-8AF1-43CB-B3EE-CE16984C35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18082" y="826066"/>
            <a:ext cx="9179510" cy="5375789"/>
          </a:xfrm>
          <a:prstGeom prst="rect">
            <a:avLst/>
          </a:prstGeom>
        </p:spPr>
      </p:pic>
    </p:spTree>
    <p:extLst>
      <p:ext uri="{BB962C8B-B14F-4D97-AF65-F5344CB8AC3E}">
        <p14:creationId xmlns:p14="http://schemas.microsoft.com/office/powerpoint/2010/main" val="617782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529" name="Rectangle 1"/>
          <p:cNvSpPr>
            <a:spLocks noChangeArrowheads="1"/>
          </p:cNvSpPr>
          <p:nvPr/>
        </p:nvSpPr>
        <p:spPr bwMode="auto">
          <a:xfrm>
            <a:off x="692150" y="516850"/>
            <a:ext cx="1078213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0988" algn="l" defTabSz="914400" rtl="0" eaLnBrk="1" fontAlgn="base" latinLnBrk="0" hangingPunct="1">
              <a:lnSpc>
                <a:spcPct val="100000"/>
              </a:lnSpc>
              <a:spcBef>
                <a:spcPct val="0"/>
              </a:spcBef>
              <a:spcAft>
                <a:spcPct val="0"/>
              </a:spcAft>
              <a:buClrTx/>
              <a:buSzTx/>
              <a:buFontTx/>
              <a:buNone/>
              <a:tabLst/>
            </a:pPr>
            <a:r>
              <a:rPr lang="zh-CN" altLang="en-US" b="1" u="sng" dirty="0">
                <a:solidFill>
                  <a:srgbClr val="002060"/>
                </a:solidFill>
                <a:latin typeface="黑体" pitchFamily="49" charset="-122"/>
                <a:ea typeface="黑体" pitchFamily="49" charset="-122"/>
                <a:cs typeface="宋体" pitchFamily="2" charset="-122"/>
              </a:rPr>
              <a:t>考点</a:t>
            </a:r>
            <a:r>
              <a:rPr lang="en-US" altLang="zh-CN" b="1" u="sng" dirty="0">
                <a:solidFill>
                  <a:srgbClr val="002060"/>
                </a:solidFill>
                <a:latin typeface="黑体" pitchFamily="49" charset="-122"/>
                <a:ea typeface="黑体" pitchFamily="49" charset="-122"/>
                <a:cs typeface="宋体" pitchFamily="2" charset="-122"/>
              </a:rPr>
              <a:t>1.</a:t>
            </a:r>
            <a:r>
              <a:rPr lang="zh-CN" altLang="en-US" b="1" u="sng" dirty="0">
                <a:solidFill>
                  <a:srgbClr val="002060"/>
                </a:solidFill>
                <a:latin typeface="黑体" pitchFamily="49" charset="-122"/>
                <a:ea typeface="黑体" pitchFamily="49" charset="-122"/>
                <a:cs typeface="宋体" pitchFamily="2" charset="-122"/>
              </a:rPr>
              <a:t>  社会保险法律关系：</a:t>
            </a:r>
            <a:endParaRPr lang="en-US" altLang="zh-CN" b="1" u="sng" dirty="0">
              <a:solidFill>
                <a:srgbClr val="002060"/>
              </a:solidFill>
              <a:latin typeface="黑体" pitchFamily="49" charset="-122"/>
              <a:ea typeface="黑体" pitchFamily="49" charset="-122"/>
              <a:cs typeface="宋体" pitchFamily="2" charset="-122"/>
            </a:endParaRPr>
          </a:p>
          <a:p>
            <a:pPr marL="0" marR="0" lvl="0" indent="280988" algn="l" defTabSz="914400" rtl="0" eaLnBrk="1" fontAlgn="base" latinLnBrk="0" hangingPunct="1">
              <a:lnSpc>
                <a:spcPct val="100000"/>
              </a:lnSpc>
              <a:spcBef>
                <a:spcPct val="0"/>
              </a:spcBef>
              <a:spcAft>
                <a:spcPct val="0"/>
              </a:spcAft>
              <a:buClrTx/>
              <a:buSzTx/>
              <a:buFontTx/>
              <a:buNone/>
              <a:tabLst/>
            </a:pPr>
            <a:r>
              <a:rPr lang="en-US" altLang="zh-CN" b="1" u="sng" dirty="0">
                <a:solidFill>
                  <a:srgbClr val="002060"/>
                </a:solidFill>
                <a:latin typeface="黑体" pitchFamily="49" charset="-122"/>
                <a:ea typeface="黑体" pitchFamily="49" charset="-122"/>
                <a:cs typeface="宋体" pitchFamily="2" charset="-122"/>
              </a:rPr>
              <a:t>1.1</a:t>
            </a:r>
            <a:r>
              <a:rPr lang="zh-CN" altLang="en-US" b="1" u="sng" dirty="0">
                <a:solidFill>
                  <a:srgbClr val="002060"/>
                </a:solidFill>
                <a:latin typeface="黑体" pitchFamily="49" charset="-122"/>
                <a:ea typeface="黑体" pitchFamily="49" charset="-122"/>
                <a:cs typeface="宋体" pitchFamily="2" charset="-122"/>
              </a:rPr>
              <a:t>概念：是指社会保险各主题之阿金就社会保险的权利义务所产生的法律关系</a:t>
            </a:r>
            <a:endParaRPr lang="en-US" altLang="zh-CN" b="1" u="sng" dirty="0">
              <a:solidFill>
                <a:srgbClr val="002060"/>
              </a:solidFill>
              <a:latin typeface="黑体" pitchFamily="49" charset="-122"/>
              <a:ea typeface="黑体" pitchFamily="49" charset="-122"/>
              <a:cs typeface="宋体" pitchFamily="2" charset="-122"/>
            </a:endParaRPr>
          </a:p>
          <a:p>
            <a:pPr marL="0" marR="0" lvl="0" indent="280988" algn="l" defTabSz="914400" rtl="0" eaLnBrk="1" fontAlgn="base" latinLnBrk="0" hangingPunct="1">
              <a:lnSpc>
                <a:spcPct val="100000"/>
              </a:lnSpc>
              <a:spcBef>
                <a:spcPct val="0"/>
              </a:spcBef>
              <a:spcAft>
                <a:spcPct val="0"/>
              </a:spcAft>
              <a:buClrTx/>
              <a:buSzTx/>
              <a:buFontTx/>
              <a:buNone/>
              <a:tabLst/>
            </a:pPr>
            <a:endParaRPr kumimoji="0" lang="zh-CN" altLang="en-US" b="0" i="0" u="none" strike="noStrike" cap="none" normalizeH="0" baseline="0" dirty="0">
              <a:ln>
                <a:noFill/>
              </a:ln>
              <a:solidFill>
                <a:srgbClr val="002060"/>
              </a:solidFill>
              <a:effectLst/>
              <a:latin typeface="黑体" pitchFamily="49" charset="-122"/>
              <a:ea typeface="黑体" pitchFamily="49" charset="-122"/>
              <a:cs typeface="宋体" pitchFamily="2"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3704516072"/>
              </p:ext>
            </p:extLst>
          </p:nvPr>
        </p:nvGraphicFramePr>
        <p:xfrm>
          <a:off x="958698" y="1771544"/>
          <a:ext cx="10837863" cy="3021730"/>
        </p:xfrm>
        <a:graphic>
          <a:graphicData uri="http://schemas.openxmlformats.org/drawingml/2006/table">
            <a:tbl>
              <a:tblPr/>
              <a:tblGrid>
                <a:gridCol w="1095815">
                  <a:extLst>
                    <a:ext uri="{9D8B030D-6E8A-4147-A177-3AD203B41FA5}">
                      <a16:colId xmlns:a16="http://schemas.microsoft.com/office/drawing/2014/main" val="20000"/>
                    </a:ext>
                  </a:extLst>
                </a:gridCol>
                <a:gridCol w="9742048">
                  <a:extLst>
                    <a:ext uri="{9D8B030D-6E8A-4147-A177-3AD203B41FA5}">
                      <a16:colId xmlns:a16="http://schemas.microsoft.com/office/drawing/2014/main" val="20001"/>
                    </a:ext>
                  </a:extLst>
                </a:gridCol>
              </a:tblGrid>
              <a:tr h="974854">
                <a:tc rowSpan="2">
                  <a:txBody>
                    <a:bodyPr/>
                    <a:lstStyle/>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主体</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从社会保险责任划分</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a:t>
                      </a:r>
                      <a:r>
                        <a:rPr lang="en-US" sz="1800" b="1" kern="100" dirty="0">
                          <a:solidFill>
                            <a:srgbClr val="002060"/>
                          </a:solidFill>
                          <a:latin typeface="黑体" panose="02010609060101010101" pitchFamily="49" charset="-122"/>
                          <a:ea typeface="黑体" panose="02010609060101010101" pitchFamily="49" charset="-122"/>
                          <a:cs typeface="宋体"/>
                        </a:rPr>
                        <a:t>1</a:t>
                      </a:r>
                      <a:r>
                        <a:rPr lang="zh-CN" sz="1800" b="1" kern="100" dirty="0">
                          <a:solidFill>
                            <a:srgbClr val="002060"/>
                          </a:solidFill>
                          <a:latin typeface="黑体" panose="02010609060101010101" pitchFamily="49" charset="-122"/>
                          <a:ea typeface="黑体" panose="02010609060101010101" pitchFamily="49" charset="-122"/>
                          <a:cs typeface="宋体"/>
                        </a:rPr>
                        <a:t>）国家</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p>
                      <a:pPr algn="l">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a:t>
                      </a:r>
                      <a:r>
                        <a:rPr lang="en-US" sz="1800" b="1" kern="100" dirty="0">
                          <a:solidFill>
                            <a:srgbClr val="002060"/>
                          </a:solidFill>
                          <a:latin typeface="黑体" panose="02010609060101010101" pitchFamily="49" charset="-122"/>
                          <a:ea typeface="黑体" panose="02010609060101010101" pitchFamily="49" charset="-122"/>
                          <a:cs typeface="宋体"/>
                        </a:rPr>
                        <a:t>2</a:t>
                      </a:r>
                      <a:r>
                        <a:rPr lang="zh-CN" sz="1800" b="1" kern="100" dirty="0">
                          <a:solidFill>
                            <a:srgbClr val="002060"/>
                          </a:solidFill>
                          <a:latin typeface="黑体" panose="02010609060101010101" pitchFamily="49" charset="-122"/>
                          <a:ea typeface="黑体" panose="02010609060101010101" pitchFamily="49" charset="-122"/>
                          <a:cs typeface="宋体"/>
                        </a:rPr>
                        <a:t>）社会保险的管理和经办机构。</a:t>
                      </a:r>
                      <a:r>
                        <a:rPr lang="zh-CN" sz="1800" b="1" kern="0" dirty="0">
                          <a:solidFill>
                            <a:srgbClr val="002060"/>
                          </a:solidFill>
                          <a:latin typeface="黑体" panose="02010609060101010101" pitchFamily="49" charset="-122"/>
                          <a:ea typeface="黑体" panose="02010609060101010101" pitchFamily="49" charset="-122"/>
                          <a:cs typeface="宋体"/>
                        </a:rPr>
                        <a:t>我国征缴社会保险费的法定机构有</a:t>
                      </a:r>
                      <a:r>
                        <a:rPr lang="en-US" sz="1800" b="1" kern="0" dirty="0">
                          <a:solidFill>
                            <a:srgbClr val="002060"/>
                          </a:solidFill>
                          <a:latin typeface="黑体" panose="02010609060101010101" pitchFamily="49" charset="-122"/>
                          <a:ea typeface="黑体" panose="02010609060101010101" pitchFamily="49" charset="-122"/>
                          <a:cs typeface="宋体"/>
                        </a:rPr>
                        <a:t>2</a:t>
                      </a:r>
                      <a:r>
                        <a:rPr lang="zh-CN" sz="1800" b="1" kern="0" dirty="0">
                          <a:solidFill>
                            <a:srgbClr val="002060"/>
                          </a:solidFill>
                          <a:latin typeface="黑体" panose="02010609060101010101" pitchFamily="49" charset="-122"/>
                          <a:ea typeface="黑体" panose="02010609060101010101" pitchFamily="49" charset="-122"/>
                          <a:cs typeface="宋体"/>
                        </a:rPr>
                        <a:t>个：税务机关、社会保险经办机构。</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a:t>
                      </a:r>
                      <a:r>
                        <a:rPr lang="en-US" sz="1800" b="1" kern="100" dirty="0">
                          <a:solidFill>
                            <a:srgbClr val="002060"/>
                          </a:solidFill>
                          <a:latin typeface="黑体" panose="02010609060101010101" pitchFamily="49" charset="-122"/>
                          <a:ea typeface="黑体" panose="02010609060101010101" pitchFamily="49" charset="-122"/>
                          <a:cs typeface="宋体"/>
                        </a:rPr>
                        <a:t>3</a:t>
                      </a:r>
                      <a:r>
                        <a:rPr lang="zh-CN" sz="1800" b="1" kern="100" dirty="0">
                          <a:solidFill>
                            <a:srgbClr val="002060"/>
                          </a:solidFill>
                          <a:latin typeface="黑体" panose="02010609060101010101" pitchFamily="49" charset="-122"/>
                          <a:ea typeface="黑体" panose="02010609060101010101" pitchFamily="49" charset="-122"/>
                          <a:cs typeface="宋体"/>
                        </a:rPr>
                        <a:t>）用人单位：社会保险基金的主要缴纳者</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a:t>
                      </a:r>
                      <a:r>
                        <a:rPr lang="en-US" sz="1800" b="1" kern="100" dirty="0">
                          <a:solidFill>
                            <a:srgbClr val="002060"/>
                          </a:solidFill>
                          <a:latin typeface="黑体" panose="02010609060101010101" pitchFamily="49" charset="-122"/>
                          <a:ea typeface="黑体" panose="02010609060101010101" pitchFamily="49" charset="-122"/>
                          <a:cs typeface="宋体"/>
                        </a:rPr>
                        <a:t>4</a:t>
                      </a:r>
                      <a:r>
                        <a:rPr lang="zh-CN" sz="1800" b="1" kern="100" dirty="0">
                          <a:solidFill>
                            <a:srgbClr val="002060"/>
                          </a:solidFill>
                          <a:latin typeface="黑体" panose="02010609060101010101" pitchFamily="49" charset="-122"/>
                          <a:ea typeface="黑体" panose="02010609060101010101" pitchFamily="49" charset="-122"/>
                          <a:cs typeface="宋体"/>
                        </a:rPr>
                        <a:t>）劳动者及其家庭：既是社会保险的受益人，同时又要承担相应的缴费义务</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6324">
                <a:tc vMerge="1">
                  <a:txBody>
                    <a:bodyPr/>
                    <a:lstStyle/>
                    <a:p>
                      <a:endParaRPr lang="zh-CN" altLang="en-US"/>
                    </a:p>
                  </a:txBody>
                  <a:tcPr/>
                </a:tc>
                <a:tc>
                  <a:txBody>
                    <a:bodyPr/>
                    <a:lstStyle/>
                    <a:p>
                      <a:pPr algn="just">
                        <a:spcAft>
                          <a:spcPts val="0"/>
                        </a:spcAft>
                      </a:pPr>
                      <a:r>
                        <a:rPr lang="zh-CN" sz="1800" b="1" kern="100">
                          <a:solidFill>
                            <a:srgbClr val="002060"/>
                          </a:solidFill>
                          <a:latin typeface="黑体" panose="02010609060101010101" pitchFamily="49" charset="-122"/>
                          <a:ea typeface="黑体" panose="02010609060101010101" pitchFamily="49" charset="-122"/>
                          <a:cs typeface="宋体"/>
                        </a:rPr>
                        <a:t>从保险业务划分</a:t>
                      </a:r>
                      <a:endParaRPr lang="zh-CN" sz="1800" b="1" kern="10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sz="1800" b="1" kern="100">
                          <a:solidFill>
                            <a:srgbClr val="002060"/>
                          </a:solidFill>
                          <a:latin typeface="黑体" panose="02010609060101010101" pitchFamily="49" charset="-122"/>
                          <a:ea typeface="黑体" panose="02010609060101010101" pitchFamily="49" charset="-122"/>
                          <a:cs typeface="宋体"/>
                        </a:rPr>
                        <a:t>（</a:t>
                      </a:r>
                      <a:r>
                        <a:rPr lang="en-US" sz="1800" b="1" kern="100">
                          <a:solidFill>
                            <a:srgbClr val="002060"/>
                          </a:solidFill>
                          <a:latin typeface="黑体" panose="02010609060101010101" pitchFamily="49" charset="-122"/>
                          <a:ea typeface="黑体" panose="02010609060101010101" pitchFamily="49" charset="-122"/>
                          <a:cs typeface="宋体"/>
                        </a:rPr>
                        <a:t>1</a:t>
                      </a:r>
                      <a:r>
                        <a:rPr lang="zh-CN" sz="1800" b="1" kern="100">
                          <a:solidFill>
                            <a:srgbClr val="002060"/>
                          </a:solidFill>
                          <a:latin typeface="黑体" panose="02010609060101010101" pitchFamily="49" charset="-122"/>
                          <a:ea typeface="黑体" panose="02010609060101010101" pitchFamily="49" charset="-122"/>
                          <a:cs typeface="宋体"/>
                        </a:rPr>
                        <a:t>）保险人</a:t>
                      </a:r>
                      <a:r>
                        <a:rPr lang="en-US" sz="1800" b="1" kern="100">
                          <a:solidFill>
                            <a:srgbClr val="002060"/>
                          </a:solidFill>
                          <a:latin typeface="黑体" panose="02010609060101010101" pitchFamily="49" charset="-122"/>
                          <a:ea typeface="黑体" panose="02010609060101010101" pitchFamily="49" charset="-122"/>
                          <a:cs typeface="宋体"/>
                        </a:rPr>
                        <a:t>-</a:t>
                      </a:r>
                      <a:r>
                        <a:rPr lang="zh-CN" sz="1800" b="1" kern="100">
                          <a:solidFill>
                            <a:srgbClr val="002060"/>
                          </a:solidFill>
                          <a:latin typeface="黑体" panose="02010609060101010101" pitchFamily="49" charset="-122"/>
                          <a:ea typeface="黑体" panose="02010609060101010101" pitchFamily="49" charset="-122"/>
                          <a:cs typeface="宋体"/>
                        </a:rPr>
                        <a:t>社会保险经办机构；（</a:t>
                      </a:r>
                      <a:r>
                        <a:rPr lang="en-US" sz="1800" b="1" kern="100">
                          <a:solidFill>
                            <a:srgbClr val="002060"/>
                          </a:solidFill>
                          <a:latin typeface="黑体" panose="02010609060101010101" pitchFamily="49" charset="-122"/>
                          <a:ea typeface="黑体" panose="02010609060101010101" pitchFamily="49" charset="-122"/>
                          <a:cs typeface="宋体"/>
                        </a:rPr>
                        <a:t>2</a:t>
                      </a:r>
                      <a:r>
                        <a:rPr lang="zh-CN" sz="1800" b="1" kern="100">
                          <a:solidFill>
                            <a:srgbClr val="002060"/>
                          </a:solidFill>
                          <a:latin typeface="黑体" panose="02010609060101010101" pitchFamily="49" charset="-122"/>
                          <a:ea typeface="黑体" panose="02010609060101010101" pitchFamily="49" charset="-122"/>
                          <a:cs typeface="宋体"/>
                        </a:rPr>
                        <a:t>）投保人</a:t>
                      </a:r>
                      <a:r>
                        <a:rPr lang="en-US" sz="1800" b="1" kern="100">
                          <a:solidFill>
                            <a:srgbClr val="002060"/>
                          </a:solidFill>
                          <a:latin typeface="黑体" panose="02010609060101010101" pitchFamily="49" charset="-122"/>
                          <a:ea typeface="黑体" panose="02010609060101010101" pitchFamily="49" charset="-122"/>
                          <a:cs typeface="宋体"/>
                        </a:rPr>
                        <a:t>-</a:t>
                      </a:r>
                      <a:r>
                        <a:rPr lang="zh-CN" sz="1800" b="1" kern="100">
                          <a:solidFill>
                            <a:srgbClr val="002060"/>
                          </a:solidFill>
                          <a:latin typeface="黑体" panose="02010609060101010101" pitchFamily="49" charset="-122"/>
                          <a:ea typeface="黑体" panose="02010609060101010101" pitchFamily="49" charset="-122"/>
                          <a:cs typeface="宋体"/>
                        </a:rPr>
                        <a:t>用人单位；（</a:t>
                      </a:r>
                      <a:r>
                        <a:rPr lang="en-US" sz="1800" b="1" kern="100">
                          <a:solidFill>
                            <a:srgbClr val="002060"/>
                          </a:solidFill>
                          <a:latin typeface="黑体" panose="02010609060101010101" pitchFamily="49" charset="-122"/>
                          <a:ea typeface="黑体" panose="02010609060101010101" pitchFamily="49" charset="-122"/>
                          <a:cs typeface="宋体"/>
                        </a:rPr>
                        <a:t>3</a:t>
                      </a:r>
                      <a:r>
                        <a:rPr lang="zh-CN" sz="1800" b="1" kern="100">
                          <a:solidFill>
                            <a:srgbClr val="002060"/>
                          </a:solidFill>
                          <a:latin typeface="黑体" panose="02010609060101010101" pitchFamily="49" charset="-122"/>
                          <a:ea typeface="黑体" panose="02010609060101010101" pitchFamily="49" charset="-122"/>
                          <a:cs typeface="宋体"/>
                        </a:rPr>
                        <a:t>）被保险人</a:t>
                      </a:r>
                      <a:r>
                        <a:rPr lang="en-US" sz="1800" b="1" kern="100">
                          <a:solidFill>
                            <a:srgbClr val="002060"/>
                          </a:solidFill>
                          <a:latin typeface="黑体" panose="02010609060101010101" pitchFamily="49" charset="-122"/>
                          <a:ea typeface="黑体" panose="02010609060101010101" pitchFamily="49" charset="-122"/>
                          <a:cs typeface="宋体"/>
                        </a:rPr>
                        <a:t>-</a:t>
                      </a:r>
                      <a:r>
                        <a:rPr lang="zh-CN" sz="1800" b="1" kern="100">
                          <a:solidFill>
                            <a:srgbClr val="002060"/>
                          </a:solidFill>
                          <a:latin typeface="黑体" panose="02010609060101010101" pitchFamily="49" charset="-122"/>
                          <a:ea typeface="黑体" panose="02010609060101010101" pitchFamily="49" charset="-122"/>
                          <a:cs typeface="宋体"/>
                        </a:rPr>
                        <a:t>在参保单位就业的劳动者；（</a:t>
                      </a:r>
                      <a:r>
                        <a:rPr lang="en-US" sz="1800" b="1" kern="100">
                          <a:solidFill>
                            <a:srgbClr val="002060"/>
                          </a:solidFill>
                          <a:latin typeface="黑体" panose="02010609060101010101" pitchFamily="49" charset="-122"/>
                          <a:ea typeface="黑体" panose="02010609060101010101" pitchFamily="49" charset="-122"/>
                          <a:cs typeface="宋体"/>
                        </a:rPr>
                        <a:t>4</a:t>
                      </a:r>
                      <a:r>
                        <a:rPr lang="zh-CN" sz="1800" b="1" kern="100">
                          <a:solidFill>
                            <a:srgbClr val="002060"/>
                          </a:solidFill>
                          <a:latin typeface="黑体" panose="02010609060101010101" pitchFamily="49" charset="-122"/>
                          <a:ea typeface="黑体" panose="02010609060101010101" pitchFamily="49" charset="-122"/>
                          <a:cs typeface="宋体"/>
                        </a:rPr>
                        <a:t>）受益人</a:t>
                      </a:r>
                      <a:r>
                        <a:rPr lang="en-US" sz="1800" b="1" kern="100">
                          <a:solidFill>
                            <a:srgbClr val="002060"/>
                          </a:solidFill>
                          <a:latin typeface="黑体" panose="02010609060101010101" pitchFamily="49" charset="-122"/>
                          <a:ea typeface="黑体" panose="02010609060101010101" pitchFamily="49" charset="-122"/>
                          <a:cs typeface="宋体"/>
                        </a:rPr>
                        <a:t>-</a:t>
                      </a:r>
                      <a:r>
                        <a:rPr lang="zh-CN" sz="1800" b="1" kern="100">
                          <a:solidFill>
                            <a:srgbClr val="002060"/>
                          </a:solidFill>
                          <a:latin typeface="黑体" panose="02010609060101010101" pitchFamily="49" charset="-122"/>
                          <a:ea typeface="黑体" panose="02010609060101010101" pitchFamily="49" charset="-122"/>
                          <a:cs typeface="宋体"/>
                        </a:rPr>
                        <a:t>基于被保险人的一定关系而享有一定保险利益的主体；（</a:t>
                      </a:r>
                      <a:r>
                        <a:rPr lang="en-US" sz="1800" b="1" kern="100">
                          <a:solidFill>
                            <a:srgbClr val="002060"/>
                          </a:solidFill>
                          <a:latin typeface="黑体" panose="02010609060101010101" pitchFamily="49" charset="-122"/>
                          <a:ea typeface="黑体" panose="02010609060101010101" pitchFamily="49" charset="-122"/>
                          <a:cs typeface="宋体"/>
                        </a:rPr>
                        <a:t>5</a:t>
                      </a:r>
                      <a:r>
                        <a:rPr lang="zh-CN" sz="1800" b="1" kern="100">
                          <a:solidFill>
                            <a:srgbClr val="002060"/>
                          </a:solidFill>
                          <a:latin typeface="黑体" panose="02010609060101010101" pitchFamily="49" charset="-122"/>
                          <a:ea typeface="黑体" panose="02010609060101010101" pitchFamily="49" charset="-122"/>
                          <a:cs typeface="宋体"/>
                        </a:rPr>
                        <a:t>）管理人</a:t>
                      </a:r>
                      <a:r>
                        <a:rPr lang="en-US" sz="1800" b="1" kern="100">
                          <a:solidFill>
                            <a:srgbClr val="002060"/>
                          </a:solidFill>
                          <a:latin typeface="黑体" panose="02010609060101010101" pitchFamily="49" charset="-122"/>
                          <a:ea typeface="黑体" panose="02010609060101010101" pitchFamily="49" charset="-122"/>
                          <a:cs typeface="宋体"/>
                        </a:rPr>
                        <a:t>-</a:t>
                      </a:r>
                      <a:r>
                        <a:rPr lang="zh-CN" sz="1800" b="1" kern="100">
                          <a:solidFill>
                            <a:srgbClr val="002060"/>
                          </a:solidFill>
                          <a:latin typeface="黑体" panose="02010609060101010101" pitchFamily="49" charset="-122"/>
                          <a:ea typeface="黑体" panose="02010609060101010101" pitchFamily="49" charset="-122"/>
                          <a:cs typeface="宋体"/>
                        </a:rPr>
                        <a:t>社会保险行政部门；（</a:t>
                      </a:r>
                      <a:r>
                        <a:rPr lang="en-US" sz="1800" b="1" kern="100">
                          <a:solidFill>
                            <a:srgbClr val="002060"/>
                          </a:solidFill>
                          <a:latin typeface="黑体" panose="02010609060101010101" pitchFamily="49" charset="-122"/>
                          <a:ea typeface="黑体" panose="02010609060101010101" pitchFamily="49" charset="-122"/>
                          <a:cs typeface="宋体"/>
                        </a:rPr>
                        <a:t>6</a:t>
                      </a:r>
                      <a:r>
                        <a:rPr lang="zh-CN" sz="1800" b="1" kern="100">
                          <a:solidFill>
                            <a:srgbClr val="002060"/>
                          </a:solidFill>
                          <a:latin typeface="黑体" panose="02010609060101010101" pitchFamily="49" charset="-122"/>
                          <a:ea typeface="黑体" panose="02010609060101010101" pitchFamily="49" charset="-122"/>
                          <a:cs typeface="宋体"/>
                        </a:rPr>
                        <a:t>）监督人</a:t>
                      </a:r>
                      <a:r>
                        <a:rPr lang="en-US" sz="1800" b="1" kern="100">
                          <a:solidFill>
                            <a:srgbClr val="002060"/>
                          </a:solidFill>
                          <a:latin typeface="黑体" panose="02010609060101010101" pitchFamily="49" charset="-122"/>
                          <a:ea typeface="黑体" panose="02010609060101010101" pitchFamily="49" charset="-122"/>
                          <a:cs typeface="宋体"/>
                        </a:rPr>
                        <a:t>-</a:t>
                      </a:r>
                      <a:r>
                        <a:rPr lang="zh-CN" sz="1800" b="1" kern="100">
                          <a:solidFill>
                            <a:srgbClr val="002060"/>
                          </a:solidFill>
                          <a:latin typeface="黑体" panose="02010609060101010101" pitchFamily="49" charset="-122"/>
                          <a:ea typeface="黑体" panose="02010609060101010101" pitchFamily="49" charset="-122"/>
                          <a:cs typeface="宋体"/>
                        </a:rPr>
                        <a:t>社会保险监督机构和社会保险行政部门</a:t>
                      </a:r>
                      <a:endParaRPr lang="zh-CN" sz="1800" b="1" kern="100">
                        <a:solidFill>
                          <a:srgbClr val="002060"/>
                        </a:solidFill>
                        <a:latin typeface="黑体" panose="02010609060101010101" pitchFamily="49" charset="-122"/>
                        <a:ea typeface="黑体" panose="02010609060101010101" pitchFamily="49" charset="-122"/>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8530">
                <a:tc>
                  <a:txBody>
                    <a:bodyPr/>
                    <a:lstStyle/>
                    <a:p>
                      <a:pPr algn="just">
                        <a:spcAft>
                          <a:spcPts val="0"/>
                        </a:spcAft>
                      </a:pPr>
                      <a:r>
                        <a:rPr lang="zh-CN" sz="1800" b="1" kern="100">
                          <a:solidFill>
                            <a:srgbClr val="002060"/>
                          </a:solidFill>
                          <a:latin typeface="黑体" panose="02010609060101010101" pitchFamily="49" charset="-122"/>
                          <a:ea typeface="黑体" panose="02010609060101010101" pitchFamily="49" charset="-122"/>
                          <a:cs typeface="宋体"/>
                        </a:rPr>
                        <a:t>客体</a:t>
                      </a:r>
                      <a:endParaRPr lang="zh-CN" sz="1800" b="1" kern="100">
                        <a:solidFill>
                          <a:srgbClr val="002060"/>
                        </a:solidFill>
                        <a:latin typeface="黑体" panose="02010609060101010101" pitchFamily="49" charset="-122"/>
                        <a:ea typeface="黑体" panose="02010609060101010101" pitchFamily="49" charset="-122"/>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社会保险法律关系主体的权利和义务所指向的对象，包括资金、物、服务行为</a:t>
                      </a:r>
                      <a:r>
                        <a:rPr lang="en-US" sz="1800" b="1" kern="100" dirty="0">
                          <a:solidFill>
                            <a:srgbClr val="002060"/>
                          </a:solidFill>
                          <a:latin typeface="黑体" panose="02010609060101010101" pitchFamily="49" charset="-122"/>
                          <a:ea typeface="黑体" panose="02010609060101010101" pitchFamily="49" charset="-122"/>
                          <a:cs typeface="宋体"/>
                        </a:rPr>
                        <a:t>.</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Rectangle 1"/>
          <p:cNvSpPr>
            <a:spLocks noChangeArrowheads="1"/>
          </p:cNvSpPr>
          <p:nvPr/>
        </p:nvSpPr>
        <p:spPr bwMode="auto">
          <a:xfrm>
            <a:off x="691363" y="1258743"/>
            <a:ext cx="337656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80988"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C00000"/>
                </a:solidFill>
                <a:effectLst/>
                <a:latin typeface="黑体" pitchFamily="49" charset="-122"/>
                <a:ea typeface="黑体" pitchFamily="49" charset="-122"/>
                <a:cs typeface="宋体" pitchFamily="2" charset="-122"/>
              </a:rPr>
              <a:t>1</a:t>
            </a:r>
            <a:r>
              <a:rPr lang="en-US" altLang="zh-CN" b="1" u="sng" dirty="0">
                <a:solidFill>
                  <a:srgbClr val="C00000"/>
                </a:solidFill>
                <a:latin typeface="黑体" pitchFamily="49" charset="-122"/>
                <a:ea typeface="黑体" pitchFamily="49" charset="-122"/>
                <a:cs typeface="宋体" pitchFamily="2" charset="-122"/>
              </a:rPr>
              <a:t>.2</a:t>
            </a:r>
            <a:r>
              <a:rPr kumimoji="0" lang="zh-CN" altLang="en-US" b="1" i="0" u="sng" strike="noStrike" cap="none" normalizeH="0" baseline="0" dirty="0">
                <a:ln>
                  <a:noFill/>
                </a:ln>
                <a:solidFill>
                  <a:srgbClr val="C00000"/>
                </a:solidFill>
                <a:effectLst/>
                <a:latin typeface="黑体" pitchFamily="49" charset="-122"/>
                <a:ea typeface="黑体" pitchFamily="49" charset="-122"/>
                <a:cs typeface="宋体" pitchFamily="2" charset="-122"/>
              </a:rPr>
              <a:t>社会保险法律关系主客体</a:t>
            </a:r>
            <a:endParaRPr kumimoji="0" lang="zh-CN" altLang="en-US" b="0" i="0" u="none" strike="noStrike" cap="none" normalizeH="0" baseline="0" dirty="0">
              <a:ln>
                <a:noFill/>
              </a:ln>
              <a:solidFill>
                <a:srgbClr val="C00000"/>
              </a:solidFill>
              <a:effectLst/>
              <a:latin typeface="黑体" pitchFamily="49" charset="-122"/>
              <a:ea typeface="黑体" pitchFamily="49" charset="-122"/>
              <a:cs typeface="宋体" pitchFamily="2" charset="-122"/>
            </a:endParaRPr>
          </a:p>
        </p:txBody>
      </p:sp>
    </p:spTree>
    <p:extLst>
      <p:ext uri="{BB962C8B-B14F-4D97-AF65-F5344CB8AC3E}">
        <p14:creationId xmlns:p14="http://schemas.microsoft.com/office/powerpoint/2010/main" val="1284144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481" name="Rectangle 1"/>
          <p:cNvSpPr>
            <a:spLocks noChangeArrowheads="1"/>
          </p:cNvSpPr>
          <p:nvPr/>
        </p:nvSpPr>
        <p:spPr bwMode="auto">
          <a:xfrm>
            <a:off x="692150" y="670467"/>
            <a:ext cx="326114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80988" algn="l" defTabSz="914400" rtl="0" eaLnBrk="1" fontAlgn="base" latinLnBrk="0" hangingPunct="1">
              <a:lnSpc>
                <a:spcPct val="100000"/>
              </a:lnSpc>
              <a:spcBef>
                <a:spcPct val="0"/>
              </a:spcBef>
              <a:spcAft>
                <a:spcPct val="0"/>
              </a:spcAft>
              <a:buClrTx/>
              <a:buSzTx/>
              <a:buFontTx/>
              <a:buNone/>
              <a:tabLst/>
            </a:pPr>
            <a:r>
              <a:rPr lang="zh-CN" altLang="en-US" b="1" u="sng" dirty="0">
                <a:solidFill>
                  <a:srgbClr val="002060"/>
                </a:solidFill>
                <a:latin typeface="黑体" pitchFamily="49" charset="-122"/>
                <a:ea typeface="黑体" pitchFamily="49" charset="-122"/>
                <a:cs typeface="宋体" pitchFamily="2" charset="-122"/>
              </a:rPr>
              <a:t>考点</a:t>
            </a:r>
            <a:r>
              <a:rPr lang="en-US" altLang="zh-CN" b="1" u="sng" dirty="0">
                <a:solidFill>
                  <a:srgbClr val="002060"/>
                </a:solidFill>
                <a:latin typeface="黑体" pitchFamily="49" charset="-122"/>
                <a:ea typeface="黑体" pitchFamily="49" charset="-122"/>
                <a:cs typeface="宋体" pitchFamily="2" charset="-122"/>
              </a:rPr>
              <a:t>2.</a:t>
            </a:r>
            <a:r>
              <a:rPr lang="zh-CN" altLang="en-US" b="1" u="sng" dirty="0">
                <a:solidFill>
                  <a:srgbClr val="002060"/>
                </a:solidFill>
                <a:latin typeface="黑体" pitchFamily="49" charset="-122"/>
                <a:ea typeface="黑体" pitchFamily="49" charset="-122"/>
                <a:cs typeface="宋体" pitchFamily="2" charset="-122"/>
              </a:rPr>
              <a:t>  社会保险法律适用</a:t>
            </a:r>
            <a:endParaRPr kumimoji="0" lang="zh-CN" altLang="en-US" b="0" i="0" u="none" strike="noStrike" cap="none" normalizeH="0" baseline="0" dirty="0">
              <a:ln>
                <a:noFill/>
              </a:ln>
              <a:solidFill>
                <a:srgbClr val="002060"/>
              </a:solidFill>
              <a:effectLst/>
              <a:latin typeface="黑体" pitchFamily="49" charset="-122"/>
              <a:ea typeface="黑体" pitchFamily="49" charset="-122"/>
              <a:cs typeface="宋体" pitchFamily="2"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2573043686"/>
              </p:ext>
            </p:extLst>
          </p:nvPr>
        </p:nvGraphicFramePr>
        <p:xfrm>
          <a:off x="845267" y="1135639"/>
          <a:ext cx="10837864" cy="1645920"/>
        </p:xfrm>
        <a:graphic>
          <a:graphicData uri="http://schemas.openxmlformats.org/drawingml/2006/table">
            <a:tbl>
              <a:tblPr/>
              <a:tblGrid>
                <a:gridCol w="1404773">
                  <a:extLst>
                    <a:ext uri="{9D8B030D-6E8A-4147-A177-3AD203B41FA5}">
                      <a16:colId xmlns:a16="http://schemas.microsoft.com/office/drawing/2014/main" val="20000"/>
                    </a:ext>
                  </a:extLst>
                </a:gridCol>
                <a:gridCol w="9433091">
                  <a:extLst>
                    <a:ext uri="{9D8B030D-6E8A-4147-A177-3AD203B41FA5}">
                      <a16:colId xmlns:a16="http://schemas.microsoft.com/office/drawing/2014/main" val="534356988"/>
                    </a:ext>
                  </a:extLst>
                </a:gridCol>
              </a:tblGrid>
              <a:tr h="0">
                <a:tc>
                  <a:txBody>
                    <a:bodyPr/>
                    <a:lstStyle/>
                    <a:p>
                      <a:pPr algn="just">
                        <a:spcAft>
                          <a:spcPts val="0"/>
                        </a:spcAft>
                      </a:pPr>
                      <a:r>
                        <a:rPr lang="zh-CN" altLang="en-US" sz="1800" b="1" kern="100" dirty="0">
                          <a:solidFill>
                            <a:srgbClr val="002060"/>
                          </a:solidFill>
                          <a:latin typeface="黑体" panose="02010609060101010101" pitchFamily="49" charset="-122"/>
                          <a:ea typeface="黑体" panose="02010609060101010101" pitchFamily="49" charset="-122"/>
                          <a:cs typeface="Times New Roman"/>
                        </a:rPr>
                        <a:t>特征</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1</a:t>
                      </a: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zh-CN" altLang="zh-CN" sz="1800" b="1" u="sng" kern="100" dirty="0">
                          <a:solidFill>
                            <a:srgbClr val="002060"/>
                          </a:solidFill>
                          <a:latin typeface="黑体" panose="02010609060101010101" pitchFamily="49" charset="-122"/>
                          <a:ea typeface="黑体" panose="02010609060101010101" pitchFamily="49" charset="-122"/>
                          <a:cs typeface="宋体"/>
                        </a:rPr>
                        <a:t>社会保险法律适用具有特殊的主体</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2</a:t>
                      </a:r>
                      <a:r>
                        <a:rPr lang="zh-CN" altLang="zh-CN" sz="1800" b="1" kern="100" dirty="0">
                          <a:solidFill>
                            <a:srgbClr val="002060"/>
                          </a:solidFill>
                          <a:latin typeface="黑体" panose="02010609060101010101" pitchFamily="49" charset="-122"/>
                          <a:ea typeface="黑体" panose="02010609060101010101" pitchFamily="49" charset="-122"/>
                          <a:cs typeface="宋体"/>
                        </a:rPr>
                        <a:t>）社会保险法律适用具有专业性</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3</a:t>
                      </a:r>
                      <a:r>
                        <a:rPr lang="zh-CN" altLang="zh-CN" sz="1800" b="1" kern="100" dirty="0">
                          <a:solidFill>
                            <a:srgbClr val="002060"/>
                          </a:solidFill>
                          <a:latin typeface="黑体" panose="02010609060101010101" pitchFamily="49" charset="-122"/>
                          <a:ea typeface="黑体" panose="02010609060101010101" pitchFamily="49" charset="-122"/>
                          <a:cs typeface="宋体"/>
                        </a:rPr>
                        <a:t>）社会保险法律适用具有国家强制性</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4</a:t>
                      </a:r>
                      <a:r>
                        <a:rPr lang="zh-CN" altLang="zh-CN" sz="1800" b="1" kern="100" dirty="0">
                          <a:solidFill>
                            <a:srgbClr val="002060"/>
                          </a:solidFill>
                          <a:latin typeface="黑体" panose="02010609060101010101" pitchFamily="49" charset="-122"/>
                          <a:ea typeface="黑体" panose="02010609060101010101" pitchFamily="49" charset="-122"/>
                          <a:cs typeface="宋体"/>
                        </a:rPr>
                        <a:t>）社会保险法律适用具有程序性</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5</a:t>
                      </a:r>
                      <a:r>
                        <a:rPr lang="zh-CN" altLang="zh-CN" sz="1800" b="1" kern="100" dirty="0">
                          <a:solidFill>
                            <a:srgbClr val="002060"/>
                          </a:solidFill>
                          <a:latin typeface="黑体" panose="02010609060101010101" pitchFamily="49" charset="-122"/>
                          <a:ea typeface="黑体" panose="02010609060101010101" pitchFamily="49" charset="-122"/>
                          <a:cs typeface="宋体"/>
                        </a:rPr>
                        <a:t>）社会保险法律适用必须有标明法律适用结果的法律文书</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 name="表格 1">
            <a:extLst>
              <a:ext uri="{FF2B5EF4-FFF2-40B4-BE49-F238E27FC236}">
                <a16:creationId xmlns:a16="http://schemas.microsoft.com/office/drawing/2014/main" id="{977B91CA-DC5A-0505-D75B-47ABB5D7F4B8}"/>
              </a:ext>
            </a:extLst>
          </p:cNvPr>
          <p:cNvGraphicFramePr>
            <a:graphicFrameLocks noGrp="1"/>
          </p:cNvGraphicFramePr>
          <p:nvPr>
            <p:extLst>
              <p:ext uri="{D42A27DB-BD31-4B8C-83A1-F6EECF244321}">
                <p14:modId xmlns:p14="http://schemas.microsoft.com/office/powerpoint/2010/main" val="3496942759"/>
              </p:ext>
            </p:extLst>
          </p:nvPr>
        </p:nvGraphicFramePr>
        <p:xfrm>
          <a:off x="845269" y="2781559"/>
          <a:ext cx="10837862" cy="1097280"/>
        </p:xfrm>
        <a:graphic>
          <a:graphicData uri="http://schemas.openxmlformats.org/drawingml/2006/table">
            <a:tbl>
              <a:tblPr/>
              <a:tblGrid>
                <a:gridCol w="1415046">
                  <a:extLst>
                    <a:ext uri="{9D8B030D-6E8A-4147-A177-3AD203B41FA5}">
                      <a16:colId xmlns:a16="http://schemas.microsoft.com/office/drawing/2014/main" val="20000"/>
                    </a:ext>
                  </a:extLst>
                </a:gridCol>
                <a:gridCol w="9422816">
                  <a:extLst>
                    <a:ext uri="{9D8B030D-6E8A-4147-A177-3AD203B41FA5}">
                      <a16:colId xmlns:a16="http://schemas.microsoft.com/office/drawing/2014/main" val="2895016751"/>
                    </a:ext>
                  </a:extLst>
                </a:gridCol>
              </a:tblGrid>
              <a:tr h="341912">
                <a:tc>
                  <a:txBody>
                    <a:bodyPr/>
                    <a:lstStyle/>
                    <a:p>
                      <a:pPr algn="just">
                        <a:spcAft>
                          <a:spcPts val="0"/>
                        </a:spcAft>
                      </a:pPr>
                      <a:r>
                        <a:rPr lang="zh-CN" altLang="en-US" sz="1800" b="1" kern="100" dirty="0">
                          <a:solidFill>
                            <a:srgbClr val="002060"/>
                          </a:solidFill>
                          <a:latin typeface="黑体" panose="02010609060101010101" pitchFamily="49" charset="-122"/>
                          <a:ea typeface="黑体" panose="02010609060101010101" pitchFamily="49" charset="-122"/>
                          <a:cs typeface="Times New Roman"/>
                        </a:rPr>
                        <a:t>基本原则</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1</a:t>
                      </a: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zh-CN" altLang="zh-CN" sz="1800" b="1" u="sng" kern="100" dirty="0">
                          <a:solidFill>
                            <a:srgbClr val="002060"/>
                          </a:solidFill>
                          <a:latin typeface="黑体" panose="02010609060101010101" pitchFamily="49" charset="-122"/>
                          <a:ea typeface="黑体" panose="02010609060101010101" pitchFamily="49" charset="-122"/>
                          <a:cs typeface="宋体"/>
                        </a:rPr>
                        <a:t>以事实为依据，以法律为准绳</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2</a:t>
                      </a:r>
                      <a:r>
                        <a:rPr lang="zh-CN" altLang="zh-CN" sz="1800" b="1" kern="100" dirty="0">
                          <a:solidFill>
                            <a:srgbClr val="002060"/>
                          </a:solidFill>
                          <a:latin typeface="黑体" panose="02010609060101010101" pitchFamily="49" charset="-122"/>
                          <a:ea typeface="黑体" panose="02010609060101010101" pitchFamily="49" charset="-122"/>
                          <a:cs typeface="宋体"/>
                        </a:rPr>
                        <a:t>）公民在法律面前一律平等</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3</a:t>
                      </a:r>
                      <a:r>
                        <a:rPr lang="zh-CN" altLang="zh-CN" sz="1800" b="1" kern="100" dirty="0">
                          <a:solidFill>
                            <a:srgbClr val="002060"/>
                          </a:solidFill>
                          <a:latin typeface="黑体" panose="02010609060101010101" pitchFamily="49" charset="-122"/>
                          <a:ea typeface="黑体" panose="02010609060101010101" pitchFamily="49" charset="-122"/>
                          <a:cs typeface="宋体"/>
                        </a:rPr>
                        <a:t>）实事求是，有错必纠</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表格 6">
            <a:extLst>
              <a:ext uri="{FF2B5EF4-FFF2-40B4-BE49-F238E27FC236}">
                <a16:creationId xmlns:a16="http://schemas.microsoft.com/office/drawing/2014/main" id="{C97B3A4C-F680-E62E-F083-08088D8EE7F9}"/>
              </a:ext>
            </a:extLst>
          </p:cNvPr>
          <p:cNvGraphicFramePr>
            <a:graphicFrameLocks noGrp="1"/>
          </p:cNvGraphicFramePr>
          <p:nvPr>
            <p:extLst>
              <p:ext uri="{D42A27DB-BD31-4B8C-83A1-F6EECF244321}">
                <p14:modId xmlns:p14="http://schemas.microsoft.com/office/powerpoint/2010/main" val="762055359"/>
              </p:ext>
            </p:extLst>
          </p:nvPr>
        </p:nvGraphicFramePr>
        <p:xfrm>
          <a:off x="845267" y="3878839"/>
          <a:ext cx="10837864" cy="1097280"/>
        </p:xfrm>
        <a:graphic>
          <a:graphicData uri="http://schemas.openxmlformats.org/drawingml/2006/table">
            <a:tbl>
              <a:tblPr/>
              <a:tblGrid>
                <a:gridCol w="1425322">
                  <a:extLst>
                    <a:ext uri="{9D8B030D-6E8A-4147-A177-3AD203B41FA5}">
                      <a16:colId xmlns:a16="http://schemas.microsoft.com/office/drawing/2014/main" val="20000"/>
                    </a:ext>
                  </a:extLst>
                </a:gridCol>
                <a:gridCol w="9412542">
                  <a:extLst>
                    <a:ext uri="{9D8B030D-6E8A-4147-A177-3AD203B41FA5}">
                      <a16:colId xmlns:a16="http://schemas.microsoft.com/office/drawing/2014/main" val="1679277033"/>
                    </a:ext>
                  </a:extLst>
                </a:gridCol>
              </a:tblGrid>
              <a:tr h="0">
                <a:tc>
                  <a:txBody>
                    <a:bodyPr/>
                    <a:lstStyle/>
                    <a:p>
                      <a:pPr algn="just">
                        <a:spcAft>
                          <a:spcPts val="0"/>
                        </a:spcAft>
                      </a:pPr>
                      <a:r>
                        <a:rPr lang="zh-CN" altLang="en-US" sz="1800" b="1" kern="100" dirty="0">
                          <a:solidFill>
                            <a:srgbClr val="002060"/>
                          </a:solidFill>
                          <a:latin typeface="黑体" panose="02010609060101010101" pitchFamily="49" charset="-122"/>
                          <a:ea typeface="黑体" panose="02010609060101010101" pitchFamily="49" charset="-122"/>
                          <a:cs typeface="Times New Roman"/>
                        </a:rPr>
                        <a:t>基本要求</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1</a:t>
                      </a:r>
                      <a:r>
                        <a:rPr lang="zh-CN" altLang="zh-CN" sz="1800" b="1" kern="100" dirty="0">
                          <a:solidFill>
                            <a:srgbClr val="002060"/>
                          </a:solidFill>
                          <a:latin typeface="黑体" panose="02010609060101010101" pitchFamily="49" charset="-122"/>
                          <a:ea typeface="黑体" panose="02010609060101010101" pitchFamily="49" charset="-122"/>
                          <a:cs typeface="宋体"/>
                        </a:rPr>
                        <a:t>）合法</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2</a:t>
                      </a:r>
                      <a:r>
                        <a:rPr lang="zh-CN" altLang="zh-CN" sz="1800" b="1" kern="100" dirty="0">
                          <a:solidFill>
                            <a:srgbClr val="002060"/>
                          </a:solidFill>
                          <a:latin typeface="黑体" panose="02010609060101010101" pitchFamily="49" charset="-122"/>
                          <a:ea typeface="黑体" panose="02010609060101010101" pitchFamily="49" charset="-122"/>
                          <a:cs typeface="宋体"/>
                        </a:rPr>
                        <a:t>）准备</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3</a:t>
                      </a:r>
                      <a:r>
                        <a:rPr lang="zh-CN" altLang="zh-CN" sz="1800" b="1" kern="100" dirty="0">
                          <a:solidFill>
                            <a:srgbClr val="002060"/>
                          </a:solidFill>
                          <a:latin typeface="黑体" panose="02010609060101010101" pitchFamily="49" charset="-122"/>
                          <a:ea typeface="黑体" panose="02010609060101010101" pitchFamily="49" charset="-122"/>
                          <a:cs typeface="宋体"/>
                        </a:rPr>
                        <a:t>）及时</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8" name="表格 7">
            <a:extLst>
              <a:ext uri="{FF2B5EF4-FFF2-40B4-BE49-F238E27FC236}">
                <a16:creationId xmlns:a16="http://schemas.microsoft.com/office/drawing/2014/main" id="{86C451E2-4B22-3975-D7EC-90F4893CBC06}"/>
              </a:ext>
            </a:extLst>
          </p:cNvPr>
          <p:cNvGraphicFramePr>
            <a:graphicFrameLocks noGrp="1"/>
          </p:cNvGraphicFramePr>
          <p:nvPr>
            <p:extLst>
              <p:ext uri="{D42A27DB-BD31-4B8C-83A1-F6EECF244321}">
                <p14:modId xmlns:p14="http://schemas.microsoft.com/office/powerpoint/2010/main" val="4078899973"/>
              </p:ext>
            </p:extLst>
          </p:nvPr>
        </p:nvGraphicFramePr>
        <p:xfrm>
          <a:off x="845267" y="4976119"/>
          <a:ext cx="10837864" cy="1371600"/>
        </p:xfrm>
        <a:graphic>
          <a:graphicData uri="http://schemas.openxmlformats.org/drawingml/2006/table">
            <a:tbl>
              <a:tblPr/>
              <a:tblGrid>
                <a:gridCol w="1434601">
                  <a:extLst>
                    <a:ext uri="{9D8B030D-6E8A-4147-A177-3AD203B41FA5}">
                      <a16:colId xmlns:a16="http://schemas.microsoft.com/office/drawing/2014/main" val="20000"/>
                    </a:ext>
                  </a:extLst>
                </a:gridCol>
                <a:gridCol w="9403263">
                  <a:extLst>
                    <a:ext uri="{9D8B030D-6E8A-4147-A177-3AD203B41FA5}">
                      <a16:colId xmlns:a16="http://schemas.microsoft.com/office/drawing/2014/main" val="2745650810"/>
                    </a:ext>
                  </a:extLst>
                </a:gridCol>
              </a:tblGrid>
              <a:tr h="0">
                <a:tc>
                  <a:txBody>
                    <a:bodyPr/>
                    <a:lstStyle/>
                    <a:p>
                      <a:pPr algn="just">
                        <a:spcAft>
                          <a:spcPts val="0"/>
                        </a:spcAft>
                      </a:pPr>
                      <a:r>
                        <a:rPr lang="zh-CN" altLang="en-US" sz="1800" b="1" kern="100" dirty="0">
                          <a:solidFill>
                            <a:srgbClr val="002060"/>
                          </a:solidFill>
                          <a:latin typeface="黑体" panose="02010609060101010101" pitchFamily="49" charset="-122"/>
                          <a:ea typeface="黑体" panose="02010609060101010101" pitchFamily="49" charset="-122"/>
                          <a:cs typeface="Times New Roman"/>
                        </a:rPr>
                        <a:t>基本规则</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1</a:t>
                      </a:r>
                      <a:r>
                        <a:rPr lang="zh-CN" altLang="zh-CN" sz="1800" b="1" kern="100" dirty="0">
                          <a:solidFill>
                            <a:srgbClr val="002060"/>
                          </a:solidFill>
                          <a:latin typeface="黑体" panose="02010609060101010101" pitchFamily="49" charset="-122"/>
                          <a:ea typeface="黑体" panose="02010609060101010101" pitchFamily="49" charset="-122"/>
                          <a:cs typeface="宋体"/>
                        </a:rPr>
                        <a:t>）上位法的效力高于下位法</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2</a:t>
                      </a:r>
                      <a:r>
                        <a:rPr lang="zh-CN" altLang="zh-CN" sz="1800" b="1" kern="100" dirty="0">
                          <a:solidFill>
                            <a:srgbClr val="002060"/>
                          </a:solidFill>
                          <a:latin typeface="黑体" panose="02010609060101010101" pitchFamily="49" charset="-122"/>
                          <a:ea typeface="黑体" panose="02010609060101010101" pitchFamily="49" charset="-122"/>
                          <a:cs typeface="宋体"/>
                        </a:rPr>
                        <a:t>）同位法中特别规定与一般规定不一致时，适用特别规定</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3</a:t>
                      </a:r>
                      <a:r>
                        <a:rPr lang="zh-CN" altLang="zh-CN" sz="1800" b="1" kern="100" dirty="0">
                          <a:solidFill>
                            <a:srgbClr val="002060"/>
                          </a:solidFill>
                          <a:latin typeface="黑体" panose="02010609060101010101" pitchFamily="49" charset="-122"/>
                          <a:ea typeface="黑体" panose="02010609060101010101" pitchFamily="49" charset="-122"/>
                          <a:cs typeface="宋体"/>
                        </a:rPr>
                        <a:t>）同位法中新的规定与旧的规定不一致时，适用新的规定</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alt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4</a:t>
                      </a:r>
                      <a:r>
                        <a:rPr lang="zh-CN" altLang="zh-CN" sz="1800" b="1" kern="100" dirty="0">
                          <a:solidFill>
                            <a:srgbClr val="002060"/>
                          </a:solidFill>
                          <a:latin typeface="黑体" panose="02010609060101010101" pitchFamily="49" charset="-122"/>
                          <a:ea typeface="黑体" panose="02010609060101010101" pitchFamily="49" charset="-122"/>
                          <a:cs typeface="宋体"/>
                        </a:rPr>
                        <a:t>）原则上不溯及既往</a:t>
                      </a:r>
                      <a:endParaRPr lang="zh-CN" alt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endParaRPr lang="zh-CN" sz="1800" b="1" kern="100" dirty="0">
                        <a:solidFill>
                          <a:srgbClr val="002060"/>
                        </a:solidFill>
                        <a:latin typeface="黑体" panose="02010609060101010101" pitchFamily="49" charset="-122"/>
                        <a:ea typeface="黑体" panose="02010609060101010101"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73002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0" name="表格 9"/>
          <p:cNvGraphicFramePr>
            <a:graphicFrameLocks noGrp="1"/>
          </p:cNvGraphicFramePr>
          <p:nvPr>
            <p:extLst>
              <p:ext uri="{D42A27DB-BD31-4B8C-83A1-F6EECF244321}">
                <p14:modId xmlns:p14="http://schemas.microsoft.com/office/powerpoint/2010/main" val="2449758614"/>
              </p:ext>
            </p:extLst>
          </p:nvPr>
        </p:nvGraphicFramePr>
        <p:xfrm>
          <a:off x="692150" y="1676400"/>
          <a:ext cx="10837863" cy="1920240"/>
        </p:xfrm>
        <a:graphic>
          <a:graphicData uri="http://schemas.openxmlformats.org/drawingml/2006/table">
            <a:tbl>
              <a:tblPr/>
              <a:tblGrid>
                <a:gridCol w="10837863">
                  <a:extLst>
                    <a:ext uri="{9D8B030D-6E8A-4147-A177-3AD203B41FA5}">
                      <a16:colId xmlns:a16="http://schemas.microsoft.com/office/drawing/2014/main" val="20000"/>
                    </a:ext>
                  </a:extLst>
                </a:gridCol>
              </a:tblGrid>
              <a:tr h="0">
                <a:tc>
                  <a:txBody>
                    <a:bodyPr/>
                    <a:lstStyle/>
                    <a:p>
                      <a:pPr algn="just">
                        <a:spcAft>
                          <a:spcPts val="0"/>
                        </a:spcAft>
                      </a:pPr>
                      <a:r>
                        <a:rPr lang="en-US" altLang="zh-CN" sz="1800" b="1" kern="100" dirty="0">
                          <a:solidFill>
                            <a:srgbClr val="002060"/>
                          </a:solidFill>
                          <a:latin typeface="黑体" panose="02010609060101010101" pitchFamily="49" charset="-122"/>
                          <a:ea typeface="黑体" panose="02010609060101010101" pitchFamily="49" charset="-122"/>
                          <a:cs typeface="宋体"/>
                        </a:rPr>
                        <a:t>《</a:t>
                      </a:r>
                      <a:r>
                        <a:rPr lang="zh-CN" altLang="en-US" sz="1800" b="1" kern="100" dirty="0">
                          <a:solidFill>
                            <a:srgbClr val="002060"/>
                          </a:solidFill>
                          <a:latin typeface="黑体" panose="02010609060101010101" pitchFamily="49" charset="-122"/>
                          <a:ea typeface="黑体" panose="02010609060101010101" pitchFamily="49" charset="-122"/>
                          <a:cs typeface="宋体"/>
                        </a:rPr>
                        <a:t>中华人民共和国社会保险法</a:t>
                      </a:r>
                      <a:r>
                        <a:rPr lang="en-US" altLang="zh-CN" sz="1800" b="1" kern="100" dirty="0">
                          <a:solidFill>
                            <a:srgbClr val="002060"/>
                          </a:solidFill>
                          <a:latin typeface="黑体" panose="02010609060101010101" pitchFamily="49" charset="-122"/>
                          <a:ea typeface="黑体" panose="02010609060101010101" pitchFamily="49" charset="-122"/>
                          <a:cs typeface="宋体"/>
                        </a:rPr>
                        <a:t>》</a:t>
                      </a:r>
                      <a:r>
                        <a:rPr lang="zh-CN" altLang="en-US" sz="1800" b="1" kern="100" dirty="0">
                          <a:solidFill>
                            <a:srgbClr val="002060"/>
                          </a:solidFill>
                          <a:latin typeface="黑体" panose="02010609060101010101" pitchFamily="49" charset="-122"/>
                          <a:ea typeface="黑体" panose="02010609060101010101" pitchFamily="49" charset="-122"/>
                          <a:cs typeface="宋体"/>
                        </a:rPr>
                        <a:t>规定，国家建立：</a:t>
                      </a:r>
                      <a:endParaRPr lang="en-US" altLang="zh-CN" sz="1800" b="1" kern="100" dirty="0">
                        <a:solidFill>
                          <a:srgbClr val="002060"/>
                        </a:solidFill>
                        <a:latin typeface="黑体" panose="02010609060101010101" pitchFamily="49" charset="-122"/>
                        <a:ea typeface="黑体" panose="02010609060101010101" pitchFamily="49" charset="-122"/>
                        <a:cs typeface="宋体"/>
                      </a:endParaRPr>
                    </a:p>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a:t>
                      </a:r>
                      <a:r>
                        <a:rPr lang="en-US" sz="1800" b="1" kern="100" dirty="0">
                          <a:solidFill>
                            <a:srgbClr val="002060"/>
                          </a:solidFill>
                          <a:latin typeface="黑体" panose="02010609060101010101" pitchFamily="49" charset="-122"/>
                          <a:ea typeface="黑体" panose="02010609060101010101" pitchFamily="49" charset="-122"/>
                          <a:cs typeface="宋体"/>
                        </a:rPr>
                        <a:t>1</a:t>
                      </a:r>
                      <a:r>
                        <a:rPr lang="zh-CN" sz="1800" b="1" kern="100" dirty="0">
                          <a:solidFill>
                            <a:srgbClr val="002060"/>
                          </a:solidFill>
                          <a:latin typeface="黑体" panose="02010609060101010101" pitchFamily="49" charset="-122"/>
                          <a:ea typeface="黑体" panose="02010609060101010101" pitchFamily="49" charset="-122"/>
                          <a:cs typeface="宋体"/>
                        </a:rPr>
                        <a:t>）基本养老保险</a:t>
                      </a:r>
                      <a:endParaRPr lang="en-US" altLang="zh-CN" sz="1800" b="1" kern="100" dirty="0">
                        <a:solidFill>
                          <a:srgbClr val="002060"/>
                        </a:solidFill>
                        <a:latin typeface="黑体" panose="02010609060101010101" pitchFamily="49" charset="-122"/>
                        <a:ea typeface="黑体" panose="02010609060101010101" pitchFamily="49" charset="-122"/>
                        <a:cs typeface="宋体"/>
                      </a:endParaRPr>
                    </a:p>
                    <a:p>
                      <a:pPr algn="just">
                        <a:spcAft>
                          <a:spcPts val="0"/>
                        </a:spcAft>
                      </a:pPr>
                      <a:r>
                        <a:rPr lang="zh-CN" altLang="en-US"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2</a:t>
                      </a:r>
                      <a:r>
                        <a:rPr lang="zh-CN" altLang="en-US" sz="1800" b="1" kern="100" dirty="0">
                          <a:solidFill>
                            <a:srgbClr val="002060"/>
                          </a:solidFill>
                          <a:latin typeface="黑体" panose="02010609060101010101" pitchFamily="49" charset="-122"/>
                          <a:ea typeface="黑体" panose="02010609060101010101" pitchFamily="49" charset="-122"/>
                          <a:cs typeface="宋体"/>
                        </a:rPr>
                        <a:t>）</a:t>
                      </a:r>
                      <a:r>
                        <a:rPr lang="zh-CN" sz="1800" b="1" kern="100" dirty="0">
                          <a:solidFill>
                            <a:srgbClr val="002060"/>
                          </a:solidFill>
                          <a:latin typeface="黑体" panose="02010609060101010101" pitchFamily="49" charset="-122"/>
                          <a:ea typeface="黑体" panose="02010609060101010101" pitchFamily="49" charset="-122"/>
                          <a:cs typeface="宋体"/>
                        </a:rPr>
                        <a:t>基本医疗保险</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r>
                        <a:rPr lang="zh-CN"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3</a:t>
                      </a:r>
                      <a:r>
                        <a:rPr lang="zh-CN" sz="1800" b="1" kern="100" dirty="0">
                          <a:solidFill>
                            <a:srgbClr val="002060"/>
                          </a:solidFill>
                          <a:latin typeface="黑体" panose="02010609060101010101" pitchFamily="49" charset="-122"/>
                          <a:ea typeface="黑体" panose="02010609060101010101" pitchFamily="49" charset="-122"/>
                          <a:cs typeface="宋体"/>
                        </a:rPr>
                        <a:t>）工伤保险</a:t>
                      </a:r>
                      <a:endParaRPr lang="en-US" altLang="zh-CN" sz="1800" b="1" kern="100" dirty="0">
                        <a:solidFill>
                          <a:srgbClr val="002060"/>
                        </a:solidFill>
                        <a:latin typeface="黑体" panose="02010609060101010101" pitchFamily="49" charset="-122"/>
                        <a:ea typeface="黑体" panose="02010609060101010101" pitchFamily="49" charset="-122"/>
                        <a:cs typeface="宋体"/>
                      </a:endParaRPr>
                    </a:p>
                    <a:p>
                      <a:pPr algn="just">
                        <a:spcAft>
                          <a:spcPts val="0"/>
                        </a:spcAft>
                      </a:pPr>
                      <a:r>
                        <a:rPr lang="zh-CN" altLang="en-US"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4</a:t>
                      </a:r>
                      <a:r>
                        <a:rPr lang="zh-CN" altLang="en-US" sz="1800" b="1" kern="100" dirty="0">
                          <a:solidFill>
                            <a:srgbClr val="002060"/>
                          </a:solidFill>
                          <a:latin typeface="黑体" panose="02010609060101010101" pitchFamily="49" charset="-122"/>
                          <a:ea typeface="黑体" panose="02010609060101010101" pitchFamily="49" charset="-122"/>
                          <a:cs typeface="宋体"/>
                        </a:rPr>
                        <a:t>）</a:t>
                      </a:r>
                      <a:r>
                        <a:rPr lang="zh-CN" sz="1800" b="1" kern="100" dirty="0">
                          <a:solidFill>
                            <a:srgbClr val="002060"/>
                          </a:solidFill>
                          <a:latin typeface="黑体" panose="02010609060101010101" pitchFamily="49" charset="-122"/>
                          <a:ea typeface="黑体" panose="02010609060101010101" pitchFamily="49" charset="-122"/>
                          <a:cs typeface="宋体"/>
                        </a:rPr>
                        <a:t>失业保险</a:t>
                      </a:r>
                      <a:endParaRPr lang="en-US" altLang="zh-CN" sz="1800" b="1" kern="100" dirty="0">
                        <a:solidFill>
                          <a:srgbClr val="002060"/>
                        </a:solidFill>
                        <a:latin typeface="黑体" panose="02010609060101010101" pitchFamily="49" charset="-122"/>
                        <a:ea typeface="黑体" panose="02010609060101010101" pitchFamily="49" charset="-122"/>
                        <a:cs typeface="宋体"/>
                      </a:endParaRPr>
                    </a:p>
                    <a:p>
                      <a:pPr algn="just">
                        <a:spcAft>
                          <a:spcPts val="0"/>
                        </a:spcAft>
                      </a:pPr>
                      <a:r>
                        <a:rPr lang="zh-CN" altLang="en-US" sz="1800" b="1" kern="100" dirty="0">
                          <a:solidFill>
                            <a:srgbClr val="002060"/>
                          </a:solidFill>
                          <a:latin typeface="黑体" panose="02010609060101010101" pitchFamily="49" charset="-122"/>
                          <a:ea typeface="黑体" panose="02010609060101010101" pitchFamily="49" charset="-122"/>
                          <a:cs typeface="宋体"/>
                        </a:rPr>
                        <a:t>（</a:t>
                      </a:r>
                      <a:r>
                        <a:rPr lang="en-US" altLang="zh-CN" sz="1800" b="1" kern="100" dirty="0">
                          <a:solidFill>
                            <a:srgbClr val="002060"/>
                          </a:solidFill>
                          <a:latin typeface="黑体" panose="02010609060101010101" pitchFamily="49" charset="-122"/>
                          <a:ea typeface="黑体" panose="02010609060101010101" pitchFamily="49" charset="-122"/>
                          <a:cs typeface="宋体"/>
                        </a:rPr>
                        <a:t>5</a:t>
                      </a:r>
                      <a:r>
                        <a:rPr lang="zh-CN" altLang="en-US" sz="1800" b="1" kern="100" dirty="0">
                          <a:solidFill>
                            <a:srgbClr val="002060"/>
                          </a:solidFill>
                          <a:latin typeface="黑体" panose="02010609060101010101" pitchFamily="49" charset="-122"/>
                          <a:ea typeface="黑体" panose="02010609060101010101" pitchFamily="49" charset="-122"/>
                          <a:cs typeface="宋体"/>
                        </a:rPr>
                        <a:t>）</a:t>
                      </a:r>
                      <a:r>
                        <a:rPr lang="zh-CN" sz="1800" b="1" kern="100" dirty="0">
                          <a:solidFill>
                            <a:srgbClr val="002060"/>
                          </a:solidFill>
                          <a:latin typeface="黑体" panose="02010609060101010101" pitchFamily="49" charset="-122"/>
                          <a:ea typeface="黑体" panose="02010609060101010101" pitchFamily="49" charset="-122"/>
                          <a:cs typeface="宋体"/>
                        </a:rPr>
                        <a:t>生育保险制度</a:t>
                      </a:r>
                      <a:endParaRPr lang="zh-CN" sz="1800" b="1" kern="100" dirty="0">
                        <a:solidFill>
                          <a:srgbClr val="002060"/>
                        </a:solidFill>
                        <a:latin typeface="黑体" panose="02010609060101010101" pitchFamily="49" charset="-122"/>
                        <a:ea typeface="黑体" panose="02010609060101010101" pitchFamily="49" charset="-122"/>
                        <a:cs typeface="Times New Roman"/>
                      </a:endParaRPr>
                    </a:p>
                    <a:p>
                      <a:pPr algn="just">
                        <a:spcAft>
                          <a:spcPts val="0"/>
                        </a:spcAft>
                      </a:pPr>
                      <a:endParaRPr lang="en-US" altLang="zh-CN" sz="1800" b="1" kern="100" dirty="0">
                        <a:solidFill>
                          <a:srgbClr val="002060"/>
                        </a:solidFill>
                        <a:latin typeface="黑体" panose="02010609060101010101" pitchFamily="49" charset="-122"/>
                        <a:ea typeface="黑体" panose="02010609060101010101" pitchFamily="49" charset="-122"/>
                        <a:cs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4" name="Rectangle 1"/>
          <p:cNvSpPr>
            <a:spLocks noChangeArrowheads="1"/>
          </p:cNvSpPr>
          <p:nvPr/>
        </p:nvSpPr>
        <p:spPr bwMode="auto">
          <a:xfrm>
            <a:off x="670988" y="581981"/>
            <a:ext cx="10859025"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0988" algn="l" defTabSz="914400" rtl="0" eaLnBrk="1" fontAlgn="base" latinLnBrk="0" hangingPunct="1">
              <a:lnSpc>
                <a:spcPct val="100000"/>
              </a:lnSpc>
              <a:spcBef>
                <a:spcPct val="0"/>
              </a:spcBef>
              <a:spcAft>
                <a:spcPct val="0"/>
              </a:spcAft>
              <a:buClrTx/>
              <a:buSzTx/>
              <a:buFontTx/>
              <a:buNone/>
              <a:tabLst/>
            </a:pPr>
            <a:r>
              <a:rPr lang="zh-CN" altLang="en-US" b="1" u="sng" dirty="0">
                <a:solidFill>
                  <a:srgbClr val="002060"/>
                </a:solidFill>
                <a:latin typeface="黑体" pitchFamily="49" charset="-122"/>
                <a:ea typeface="黑体" pitchFamily="49" charset="-122"/>
                <a:cs typeface="宋体" pitchFamily="2" charset="-122"/>
              </a:rPr>
              <a:t>考点</a:t>
            </a:r>
            <a:r>
              <a:rPr lang="en-US" altLang="zh-CN" b="1" u="sng" dirty="0">
                <a:solidFill>
                  <a:srgbClr val="002060"/>
                </a:solidFill>
                <a:latin typeface="黑体" pitchFamily="49" charset="-122"/>
                <a:ea typeface="黑体" pitchFamily="49" charset="-122"/>
                <a:cs typeface="宋体" pitchFamily="2" charset="-122"/>
              </a:rPr>
              <a:t>3.</a:t>
            </a:r>
            <a:r>
              <a:rPr lang="zh-CN" altLang="en-US" b="1" u="sng" dirty="0">
                <a:solidFill>
                  <a:srgbClr val="002060"/>
                </a:solidFill>
                <a:latin typeface="黑体" pitchFamily="49" charset="-122"/>
                <a:ea typeface="黑体" pitchFamily="49" charset="-122"/>
                <a:cs typeface="宋体" pitchFamily="2" charset="-122"/>
              </a:rPr>
              <a:t> </a:t>
            </a:r>
            <a:r>
              <a:rPr lang="en-US" altLang="zh-CN" b="1" u="sng" dirty="0">
                <a:solidFill>
                  <a:srgbClr val="002060"/>
                </a:solidFill>
                <a:latin typeface="黑体" pitchFamily="49" charset="-122"/>
                <a:ea typeface="黑体" pitchFamily="49" charset="-122"/>
                <a:cs typeface="宋体" pitchFamily="2" charset="-122"/>
              </a:rPr>
              <a:t>《</a:t>
            </a:r>
            <a:r>
              <a:rPr lang="zh-CN" altLang="en-US" b="1" u="sng" dirty="0">
                <a:solidFill>
                  <a:srgbClr val="002060"/>
                </a:solidFill>
                <a:latin typeface="黑体" pitchFamily="49" charset="-122"/>
                <a:ea typeface="黑体" pitchFamily="49" charset="-122"/>
                <a:cs typeface="宋体" pitchFamily="2" charset="-122"/>
              </a:rPr>
              <a:t>中华人民共和国社会保险法</a:t>
            </a:r>
            <a:r>
              <a:rPr lang="en-US" altLang="zh-CN" b="1" u="sng" dirty="0">
                <a:solidFill>
                  <a:srgbClr val="002060"/>
                </a:solidFill>
                <a:latin typeface="黑体" pitchFamily="49" charset="-122"/>
                <a:ea typeface="黑体" pitchFamily="49" charset="-122"/>
                <a:cs typeface="宋体" pitchFamily="2" charset="-122"/>
              </a:rPr>
              <a:t>》</a:t>
            </a:r>
            <a:r>
              <a:rPr lang="zh-CN" altLang="en-US" b="1" u="sng" dirty="0">
                <a:solidFill>
                  <a:srgbClr val="002060"/>
                </a:solidFill>
                <a:latin typeface="黑体" pitchFamily="49" charset="-122"/>
                <a:ea typeface="黑体" pitchFamily="49" charset="-122"/>
                <a:cs typeface="宋体" pitchFamily="2" charset="-122"/>
              </a:rPr>
              <a:t>的基本内容</a:t>
            </a:r>
            <a:endParaRPr lang="en-US" altLang="zh-CN" b="1" u="sng" dirty="0">
              <a:solidFill>
                <a:srgbClr val="002060"/>
              </a:solidFill>
              <a:latin typeface="黑体" pitchFamily="49" charset="-122"/>
              <a:ea typeface="黑体" pitchFamily="49" charset="-122"/>
              <a:cs typeface="宋体" pitchFamily="2" charset="-122"/>
            </a:endParaRPr>
          </a:p>
          <a:p>
            <a:pPr marL="0" marR="0" lvl="0" indent="280988" algn="l" defTabSz="914400" rtl="0" eaLnBrk="1" fontAlgn="base" latinLnBrk="0" hangingPunct="1">
              <a:lnSpc>
                <a:spcPct val="100000"/>
              </a:lnSpc>
              <a:spcBef>
                <a:spcPct val="0"/>
              </a:spcBef>
              <a:spcAft>
                <a:spcPct val="0"/>
              </a:spcAft>
              <a:buClrTx/>
              <a:buSzTx/>
              <a:buFontTx/>
              <a:buNone/>
              <a:tabLst/>
            </a:pPr>
            <a:r>
              <a:rPr kumimoji="0" lang="zh-CN" altLang="en-US" b="1" i="0" u="sng" strike="noStrike" cap="none" normalizeH="0" baseline="0" dirty="0">
                <a:ln>
                  <a:noFill/>
                </a:ln>
                <a:solidFill>
                  <a:srgbClr val="002060"/>
                </a:solidFill>
                <a:effectLst/>
                <a:latin typeface="黑体" pitchFamily="49" charset="-122"/>
                <a:ea typeface="黑体" pitchFamily="49" charset="-122"/>
                <a:cs typeface="宋体" pitchFamily="2" charset="-122"/>
              </a:rPr>
              <a:t>立法依据包括：贯彻落实党中央的重大决策部署；使广大人民群众共享改革发展成果；公平与效率相结</a:t>
            </a:r>
            <a:endParaRPr kumimoji="0" lang="en-US" altLang="zh-CN" b="1" i="0" u="sng" strike="noStrike" cap="none" normalizeH="0" baseline="0" dirty="0">
              <a:ln>
                <a:noFill/>
              </a:ln>
              <a:solidFill>
                <a:srgbClr val="002060"/>
              </a:solidFill>
              <a:effectLst/>
              <a:latin typeface="黑体" pitchFamily="49" charset="-122"/>
              <a:ea typeface="黑体" pitchFamily="49" charset="-122"/>
              <a:cs typeface="宋体" pitchFamily="2" charset="-122"/>
            </a:endParaRPr>
          </a:p>
          <a:p>
            <a:pPr marL="0" marR="0" lvl="0" indent="280988" algn="l" defTabSz="914400" rtl="0" eaLnBrk="1" fontAlgn="base" latinLnBrk="0" hangingPunct="1">
              <a:lnSpc>
                <a:spcPct val="100000"/>
              </a:lnSpc>
              <a:spcBef>
                <a:spcPct val="0"/>
              </a:spcBef>
              <a:spcAft>
                <a:spcPct val="0"/>
              </a:spcAft>
              <a:buClrTx/>
              <a:buSzTx/>
              <a:buFontTx/>
              <a:buNone/>
              <a:tabLst/>
            </a:pPr>
            <a:r>
              <a:rPr kumimoji="0" lang="zh-CN" altLang="en-US" b="1" i="0" u="sng" strike="noStrike" cap="none" normalizeH="0" baseline="0" dirty="0">
                <a:ln>
                  <a:noFill/>
                </a:ln>
                <a:solidFill>
                  <a:srgbClr val="002060"/>
                </a:solidFill>
                <a:effectLst/>
                <a:latin typeface="黑体" pitchFamily="49" charset="-122"/>
                <a:ea typeface="黑体" pitchFamily="49" charset="-122"/>
                <a:cs typeface="宋体" pitchFamily="2" charset="-122"/>
              </a:rPr>
              <a:t>合，权利与义务相适应；确立框架，循序渐进。</a:t>
            </a:r>
            <a:endParaRPr kumimoji="0" lang="zh-CN" altLang="en-US" b="0" i="0" u="none" strike="noStrike" cap="none" normalizeH="0" baseline="0" dirty="0">
              <a:ln>
                <a:noFill/>
              </a:ln>
              <a:solidFill>
                <a:srgbClr val="002060"/>
              </a:solidFill>
              <a:effectLst/>
              <a:latin typeface="黑体" pitchFamily="49" charset="-122"/>
              <a:ea typeface="黑体" pitchFamily="49" charset="-122"/>
              <a:cs typeface="宋体" pitchFamily="2" charset="-122"/>
            </a:endParaRPr>
          </a:p>
        </p:txBody>
      </p:sp>
    </p:spTree>
    <p:extLst>
      <p:ext uri="{BB962C8B-B14F-4D97-AF65-F5344CB8AC3E}">
        <p14:creationId xmlns:p14="http://schemas.microsoft.com/office/powerpoint/2010/main" val="4267010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A9789ACF-43C8-4DC3-8A3C-538FD80EFE09}"/>
              </a:ext>
            </a:extLst>
          </p:cNvPr>
          <p:cNvSpPr/>
          <p:nvPr/>
        </p:nvSpPr>
        <p:spPr>
          <a:xfrm>
            <a:off x="2154119" y="2385629"/>
            <a:ext cx="6410409" cy="1107996"/>
          </a:xfrm>
          <a:prstGeom prst="rect">
            <a:avLst/>
          </a:prstGeom>
        </p:spPr>
        <p:txBody>
          <a:bodyPr wrap="none">
            <a:spAutoFit/>
          </a:bodyPr>
          <a:lstStyle/>
          <a:p>
            <a:pPr indent="280670" algn="just">
              <a:lnSpc>
                <a:spcPct val="150000"/>
              </a:lnSpc>
              <a:spcAft>
                <a:spcPts val="0"/>
              </a:spcAft>
            </a:pPr>
            <a:r>
              <a:rPr lang="zh-CN" altLang="en-US"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第十六章</a:t>
            </a:r>
            <a:r>
              <a:rPr lang="en-US" altLang="zh-CN"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 </a:t>
            </a:r>
            <a:r>
              <a:rPr lang="zh-CN" altLang="en-US"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社会保险体系</a:t>
            </a:r>
            <a:endParaRPr lang="zh-CN" altLang="zh-CN" sz="440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53329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图片 6" descr="图片包含 黑色, 小, 电话, 街道&#10;&#10;描述已自动生成">
            <a:extLst>
              <a:ext uri="{FF2B5EF4-FFF2-40B4-BE49-F238E27FC236}">
                <a16:creationId xmlns:a16="http://schemas.microsoft.com/office/drawing/2014/main" id="{613FE727-DF9B-4D3A-B09B-75CDF07365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2874" y="967714"/>
            <a:ext cx="8762260" cy="5366443"/>
          </a:xfrm>
          <a:prstGeom prst="rect">
            <a:avLst/>
          </a:prstGeom>
        </p:spPr>
      </p:pic>
    </p:spTree>
    <p:extLst>
      <p:ext uri="{BB962C8B-B14F-4D97-AF65-F5344CB8AC3E}">
        <p14:creationId xmlns:p14="http://schemas.microsoft.com/office/powerpoint/2010/main" val="2054633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C07AC232-C1E6-4F2C-8E5A-AE5FE7CDCACC}"/>
              </a:ext>
            </a:extLst>
          </p:cNvPr>
          <p:cNvSpPr/>
          <p:nvPr/>
        </p:nvSpPr>
        <p:spPr>
          <a:xfrm>
            <a:off x="958698" y="532901"/>
            <a:ext cx="3207929" cy="369332"/>
          </a:xfrm>
          <a:prstGeom prst="rect">
            <a:avLst/>
          </a:prstGeom>
        </p:spPr>
        <p:txBody>
          <a:bodyPr wrap="none">
            <a:spAutoFit/>
          </a:bodyPr>
          <a:lstStyle/>
          <a:p>
            <a:r>
              <a:rPr lang="zh-CN" altLang="en-US"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1.</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基本养老保险费的缴纳</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2AAADDE3-7560-4264-9416-403C1989DE30}"/>
              </a:ext>
            </a:extLst>
          </p:cNvPr>
          <p:cNvGraphicFramePr>
            <a:graphicFrameLocks noGrp="1"/>
          </p:cNvGraphicFramePr>
          <p:nvPr>
            <p:extLst>
              <p:ext uri="{D42A27DB-BD31-4B8C-83A1-F6EECF244321}">
                <p14:modId xmlns:p14="http://schemas.microsoft.com/office/powerpoint/2010/main" val="5459704"/>
              </p:ext>
            </p:extLst>
          </p:nvPr>
        </p:nvGraphicFramePr>
        <p:xfrm>
          <a:off x="692150" y="911259"/>
          <a:ext cx="10837863" cy="1371600"/>
        </p:xfrm>
        <a:graphic>
          <a:graphicData uri="http://schemas.openxmlformats.org/drawingml/2006/table">
            <a:tbl>
              <a:tblPr>
                <a:tableStyleId>{5C22544A-7EE6-4342-B048-85BDC9FD1C3A}</a:tableStyleId>
              </a:tblPr>
              <a:tblGrid>
                <a:gridCol w="2513387">
                  <a:extLst>
                    <a:ext uri="{9D8B030D-6E8A-4147-A177-3AD203B41FA5}">
                      <a16:colId xmlns:a16="http://schemas.microsoft.com/office/drawing/2014/main" val="579245409"/>
                    </a:ext>
                  </a:extLst>
                </a:gridCol>
                <a:gridCol w="8324476">
                  <a:extLst>
                    <a:ext uri="{9D8B030D-6E8A-4147-A177-3AD203B41FA5}">
                      <a16:colId xmlns:a16="http://schemas.microsoft.com/office/drawing/2014/main" val="3224921569"/>
                    </a:ext>
                  </a:extLst>
                </a:gridCol>
              </a:tblGrid>
              <a:tr h="0">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基本养老保险制度</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0" lvl="0" indent="0" algn="just">
                        <a:lnSpc>
                          <a:spcPts val="1800"/>
                        </a:lnSpc>
                        <a:spcAft>
                          <a:spcPts val="0"/>
                        </a:spcAft>
                        <a:buFont typeface="+mj-lt"/>
                        <a:buNone/>
                      </a:pPr>
                      <a:r>
                        <a:rPr lang="zh-CN" altLang="en-US" sz="1800" b="1" u="sng" kern="0" dirty="0">
                          <a:solidFill>
                            <a:srgbClr val="002060"/>
                          </a:solidFill>
                          <a:effectLst/>
                          <a:latin typeface="黑体" panose="02010609060101010101" pitchFamily="49" charset="-122"/>
                          <a:ea typeface="黑体" panose="02010609060101010101" pitchFamily="49" charset="-122"/>
                        </a:rPr>
                        <a:t>我国基本养老实行社会统筹与个人账户相结合的模式。基本养老保险基金由用人单位和个人缴费以及政府补贴等组成</a:t>
                      </a:r>
                      <a:endParaRPr lang="en-US" altLang="zh-CN" sz="1800" b="1" u="sng" kern="0" dirty="0">
                        <a:solidFill>
                          <a:srgbClr val="002060"/>
                        </a:solidFill>
                        <a:effectLst/>
                        <a:latin typeface="黑体" panose="02010609060101010101" pitchFamily="49" charset="-122"/>
                        <a:ea typeface="黑体" panose="02010609060101010101" pitchFamily="49" charset="-122"/>
                      </a:endParaRPr>
                    </a:p>
                    <a:p>
                      <a:pPr marL="0" lvl="0" indent="0" algn="just">
                        <a:lnSpc>
                          <a:spcPts val="1800"/>
                        </a:lnSpc>
                        <a:spcAft>
                          <a:spcPts val="0"/>
                        </a:spcAft>
                        <a:buFont typeface="+mj-lt"/>
                        <a:buNone/>
                      </a:pP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70721758"/>
                  </a:ext>
                </a:extLst>
              </a:tr>
              <a:tr h="0">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基本养老保险待遇</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基本养老金</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统筹养老金</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个人账户养老金组成，按月领取</a:t>
                      </a:r>
                      <a:endPar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lnSpc>
                          <a:spcPts val="18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1.</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达到法定退休年龄</a:t>
                      </a:r>
                      <a:endPar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lnSpc>
                          <a:spcPts val="18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2.</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累计缴费满</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15</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年</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2840025"/>
                  </a:ext>
                </a:extLst>
              </a:tr>
            </a:tbl>
          </a:graphicData>
        </a:graphic>
      </p:graphicFrame>
      <p:graphicFrame>
        <p:nvGraphicFramePr>
          <p:cNvPr id="9" name="表格 8">
            <a:extLst>
              <a:ext uri="{FF2B5EF4-FFF2-40B4-BE49-F238E27FC236}">
                <a16:creationId xmlns:a16="http://schemas.microsoft.com/office/drawing/2014/main" id="{C83CCB83-2F38-4756-AF38-7B2BA52240AF}"/>
              </a:ext>
            </a:extLst>
          </p:cNvPr>
          <p:cNvGraphicFramePr>
            <a:graphicFrameLocks noGrp="1"/>
          </p:cNvGraphicFramePr>
          <p:nvPr>
            <p:extLst>
              <p:ext uri="{D42A27DB-BD31-4B8C-83A1-F6EECF244321}">
                <p14:modId xmlns:p14="http://schemas.microsoft.com/office/powerpoint/2010/main" val="3359290000"/>
              </p:ext>
            </p:extLst>
          </p:nvPr>
        </p:nvGraphicFramePr>
        <p:xfrm>
          <a:off x="677069" y="2291885"/>
          <a:ext cx="10837862" cy="1417320"/>
        </p:xfrm>
        <a:graphic>
          <a:graphicData uri="http://schemas.openxmlformats.org/drawingml/2006/table">
            <a:tbl>
              <a:tblPr>
                <a:tableStyleId>{5C22544A-7EE6-4342-B048-85BDC9FD1C3A}</a:tableStyleId>
              </a:tblPr>
              <a:tblGrid>
                <a:gridCol w="2518194">
                  <a:extLst>
                    <a:ext uri="{9D8B030D-6E8A-4147-A177-3AD203B41FA5}">
                      <a16:colId xmlns:a16="http://schemas.microsoft.com/office/drawing/2014/main" val="646489024"/>
                    </a:ext>
                  </a:extLst>
                </a:gridCol>
                <a:gridCol w="8319668">
                  <a:extLst>
                    <a:ext uri="{9D8B030D-6E8A-4147-A177-3AD203B41FA5}">
                      <a16:colId xmlns:a16="http://schemas.microsoft.com/office/drawing/2014/main" val="4650322"/>
                    </a:ext>
                  </a:extLst>
                </a:gridCol>
              </a:tblGrid>
              <a:tr h="0">
                <a:tc>
                  <a:txBody>
                    <a:bodyPr/>
                    <a:lstStyle/>
                    <a:p>
                      <a:pPr algn="just">
                        <a:lnSpc>
                          <a:spcPts val="18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基本养老保险的发放</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ts val="18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委托银行发放</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通过邮局寄发</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社会保险机构直接发放</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依托社区发放</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设立派出机构发放</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571157011"/>
                  </a:ext>
                </a:extLst>
              </a:tr>
              <a:tr h="0">
                <a:tc>
                  <a:txBody>
                    <a:bodyPr/>
                    <a:lstStyle/>
                    <a:p>
                      <a:pPr algn="l">
                        <a:lnSpc>
                          <a:spcPts val="18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基本养老金调整机制</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调整包括：调整范围和调整幅度</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610366612"/>
                  </a:ext>
                </a:extLst>
              </a:tr>
            </a:tbl>
          </a:graphicData>
        </a:graphic>
      </p:graphicFrame>
    </p:spTree>
    <p:extLst>
      <p:ext uri="{BB962C8B-B14F-4D97-AF65-F5344CB8AC3E}">
        <p14:creationId xmlns:p14="http://schemas.microsoft.com/office/powerpoint/2010/main" val="4272266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F194BB43-3982-48FF-A667-FB654670AB91}"/>
              </a:ext>
            </a:extLst>
          </p:cNvPr>
          <p:cNvSpPr/>
          <p:nvPr/>
        </p:nvSpPr>
        <p:spPr>
          <a:xfrm>
            <a:off x="958698" y="637813"/>
            <a:ext cx="2278188" cy="323165"/>
          </a:xfrm>
          <a:prstGeom prst="rect">
            <a:avLst/>
          </a:prstGeom>
        </p:spPr>
        <p:txBody>
          <a:bodyPr wrap="none">
            <a:spAutoFit/>
          </a:bodyPr>
          <a:lstStyle/>
          <a:p>
            <a:pPr>
              <a:lnSpc>
                <a:spcPts val="1800"/>
              </a:lnSpc>
            </a:pPr>
            <a:r>
              <a:rPr lang="zh-CN" altLang="en-US"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2.</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基本医疗保险</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2BD20BE6-5954-4F03-8391-6E905606832B}"/>
              </a:ext>
            </a:extLst>
          </p:cNvPr>
          <p:cNvGraphicFramePr>
            <a:graphicFrameLocks noGrp="1"/>
          </p:cNvGraphicFramePr>
          <p:nvPr>
            <p:extLst>
              <p:ext uri="{D42A27DB-BD31-4B8C-83A1-F6EECF244321}">
                <p14:modId xmlns:p14="http://schemas.microsoft.com/office/powerpoint/2010/main" val="2285440178"/>
              </p:ext>
            </p:extLst>
          </p:nvPr>
        </p:nvGraphicFramePr>
        <p:xfrm>
          <a:off x="692150" y="960978"/>
          <a:ext cx="10837863" cy="2667000"/>
        </p:xfrm>
        <a:graphic>
          <a:graphicData uri="http://schemas.openxmlformats.org/drawingml/2006/table">
            <a:tbl>
              <a:tblPr>
                <a:tableStyleId>{5C22544A-7EE6-4342-B048-85BDC9FD1C3A}</a:tableStyleId>
              </a:tblPr>
              <a:tblGrid>
                <a:gridCol w="1695841">
                  <a:extLst>
                    <a:ext uri="{9D8B030D-6E8A-4147-A177-3AD203B41FA5}">
                      <a16:colId xmlns:a16="http://schemas.microsoft.com/office/drawing/2014/main" val="2140551724"/>
                    </a:ext>
                  </a:extLst>
                </a:gridCol>
                <a:gridCol w="9142022">
                  <a:extLst>
                    <a:ext uri="{9D8B030D-6E8A-4147-A177-3AD203B41FA5}">
                      <a16:colId xmlns:a16="http://schemas.microsoft.com/office/drawing/2014/main" val="2247719560"/>
                    </a:ext>
                  </a:extLst>
                </a:gridCol>
              </a:tblGrid>
              <a:tr h="0">
                <a:tc>
                  <a:txBody>
                    <a:bodyPr/>
                    <a:lstStyle/>
                    <a:p>
                      <a:pPr algn="just">
                        <a:lnSpc>
                          <a:spcPts val="18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覆盖范围</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ts val="18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1.</a:t>
                      </a:r>
                      <a:r>
                        <a:rPr lang="zh-CN" sz="1800" b="1" kern="0">
                          <a:solidFill>
                            <a:srgbClr val="002060"/>
                          </a:solidFill>
                          <a:effectLst/>
                          <a:latin typeface="黑体" panose="02010609060101010101" pitchFamily="49" charset="-122"/>
                          <a:ea typeface="黑体" panose="02010609060101010101" pitchFamily="49" charset="-122"/>
                        </a:rPr>
                        <a:t>包括城镇所有的用人单位及其职工和退休人员，是目前社会保险中</a:t>
                      </a:r>
                      <a:r>
                        <a:rPr lang="zh-CN" sz="1800" b="1" u="sng" kern="0">
                          <a:solidFill>
                            <a:srgbClr val="002060"/>
                          </a:solidFill>
                          <a:effectLst/>
                          <a:latin typeface="黑体" panose="02010609060101010101" pitchFamily="49" charset="-122"/>
                          <a:ea typeface="黑体" panose="02010609060101010101" pitchFamily="49" charset="-122"/>
                        </a:rPr>
                        <a:t>实施范围最广的</a:t>
                      </a:r>
                      <a:r>
                        <a:rPr lang="zh-CN" sz="1800" b="1" kern="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2.</a:t>
                      </a:r>
                      <a:r>
                        <a:rPr lang="zh-CN" sz="1800" b="1" u="sng" kern="0">
                          <a:solidFill>
                            <a:srgbClr val="002060"/>
                          </a:solidFill>
                          <a:effectLst/>
                          <a:latin typeface="黑体" panose="02010609060101010101" pitchFamily="49" charset="-122"/>
                          <a:ea typeface="黑体" panose="02010609060101010101" pitchFamily="49" charset="-122"/>
                        </a:rPr>
                        <a:t>原则上以</a:t>
                      </a:r>
                      <a:r>
                        <a:rPr lang="zh-CN" sz="1800" b="1" u="dbl" kern="0">
                          <a:solidFill>
                            <a:srgbClr val="002060"/>
                          </a:solidFill>
                          <a:effectLst/>
                          <a:latin typeface="黑体" panose="02010609060101010101" pitchFamily="49" charset="-122"/>
                          <a:ea typeface="黑体" panose="02010609060101010101" pitchFamily="49" charset="-122"/>
                        </a:rPr>
                        <a:t>地级城市</a:t>
                      </a:r>
                      <a:r>
                        <a:rPr lang="zh-CN" sz="1800" b="1" u="sng" kern="0">
                          <a:solidFill>
                            <a:srgbClr val="002060"/>
                          </a:solidFill>
                          <a:effectLst/>
                          <a:latin typeface="黑体" panose="02010609060101010101" pitchFamily="49" charset="-122"/>
                          <a:ea typeface="黑体" panose="02010609060101010101" pitchFamily="49" charset="-122"/>
                        </a:rPr>
                        <a:t>为统筹单位进行，也允许以</a:t>
                      </a:r>
                      <a:r>
                        <a:rPr lang="zh-CN" sz="1800" b="1" u="dbl" kern="0">
                          <a:solidFill>
                            <a:srgbClr val="002060"/>
                          </a:solidFill>
                          <a:effectLst/>
                          <a:latin typeface="黑体" panose="02010609060101010101" pitchFamily="49" charset="-122"/>
                          <a:ea typeface="黑体" panose="02010609060101010101" pitchFamily="49" charset="-122"/>
                        </a:rPr>
                        <a:t>县</a:t>
                      </a:r>
                      <a:r>
                        <a:rPr lang="zh-CN" sz="1800" b="1" u="sng" kern="0">
                          <a:solidFill>
                            <a:srgbClr val="002060"/>
                          </a:solidFill>
                          <a:effectLst/>
                          <a:latin typeface="黑体" panose="02010609060101010101" pitchFamily="49" charset="-122"/>
                          <a:ea typeface="黑体" panose="02010609060101010101" pitchFamily="49" charset="-122"/>
                        </a:rPr>
                        <a:t>为统筹单位。</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56685126"/>
                  </a:ext>
                </a:extLst>
              </a:tr>
              <a:tr h="423545">
                <a:tc>
                  <a:txBody>
                    <a:bodyPr/>
                    <a:lstStyle/>
                    <a:p>
                      <a:pPr algn="l">
                        <a:lnSpc>
                          <a:spcPts val="18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保险费缴纳</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l">
                        <a:lnSpc>
                          <a:spcPts val="18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1</a:t>
                      </a:r>
                      <a:r>
                        <a:rPr lang="zh-CN" sz="1800" b="1" kern="0">
                          <a:solidFill>
                            <a:srgbClr val="002060"/>
                          </a:solidFill>
                          <a:effectLst/>
                          <a:latin typeface="黑体" panose="02010609060101010101" pitchFamily="49" charset="-122"/>
                          <a:ea typeface="黑体" panose="02010609060101010101" pitchFamily="49" charset="-122"/>
                        </a:rPr>
                        <a:t>．</a:t>
                      </a:r>
                      <a:r>
                        <a:rPr lang="zh-CN" sz="1800" b="1" u="sng" kern="0">
                          <a:solidFill>
                            <a:srgbClr val="002060"/>
                          </a:solidFill>
                          <a:effectLst/>
                          <a:latin typeface="黑体" panose="02010609060101010101" pitchFamily="49" charset="-122"/>
                          <a:ea typeface="黑体" panose="02010609060101010101" pitchFamily="49" charset="-122"/>
                        </a:rPr>
                        <a:t>基本医疗保险费由用人单位和个人共同缴纳。用人单位缴费水平按照当地工资总额的</a:t>
                      </a:r>
                      <a:r>
                        <a:rPr lang="en-US" sz="1800" b="1" u="sng" kern="0">
                          <a:solidFill>
                            <a:srgbClr val="002060"/>
                          </a:solidFill>
                          <a:effectLst/>
                          <a:latin typeface="黑体" panose="02010609060101010101" pitchFamily="49" charset="-122"/>
                          <a:ea typeface="黑体" panose="02010609060101010101" pitchFamily="49" charset="-122"/>
                        </a:rPr>
                        <a:t>6</a:t>
                      </a:r>
                      <a:r>
                        <a:rPr lang="zh-CN" sz="1800" b="1" u="sng" kern="0">
                          <a:solidFill>
                            <a:srgbClr val="002060"/>
                          </a:solidFill>
                          <a:effectLst/>
                          <a:latin typeface="黑体" panose="02010609060101010101" pitchFamily="49" charset="-122"/>
                          <a:ea typeface="黑体" panose="02010609060101010101" pitchFamily="49" charset="-122"/>
                        </a:rPr>
                        <a:t>％左右，个人缴费一般为本人工资收入的</a:t>
                      </a:r>
                      <a:r>
                        <a:rPr lang="en-US" sz="1800" b="1" u="sng" kern="0">
                          <a:solidFill>
                            <a:srgbClr val="002060"/>
                          </a:solidFill>
                          <a:effectLst/>
                          <a:latin typeface="黑体" panose="02010609060101010101" pitchFamily="49" charset="-122"/>
                          <a:ea typeface="黑体" panose="02010609060101010101" pitchFamily="49" charset="-122"/>
                        </a:rPr>
                        <a:t>2</a:t>
                      </a:r>
                      <a:r>
                        <a:rPr lang="zh-CN" sz="1800" b="1" u="sng" kern="0">
                          <a:solidFill>
                            <a:srgbClr val="002060"/>
                          </a:solidFill>
                          <a:effectLst/>
                          <a:latin typeface="黑体" panose="02010609060101010101" pitchFamily="49" charset="-122"/>
                          <a:ea typeface="黑体" panose="02010609060101010101" pitchFamily="49" charset="-122"/>
                        </a:rPr>
                        <a:t>％。</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77105635"/>
                  </a:ext>
                </a:extLst>
              </a:tr>
              <a:tr h="0">
                <a:tc>
                  <a:txBody>
                    <a:bodyPr/>
                    <a:lstStyle/>
                    <a:p>
                      <a:pPr algn="just">
                        <a:lnSpc>
                          <a:spcPts val="18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支付</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342900" lvl="0" indent="-342900" algn="just">
                        <a:lnSpc>
                          <a:spcPts val="1600"/>
                        </a:lnSpc>
                        <a:spcAft>
                          <a:spcPts val="0"/>
                        </a:spcAft>
                        <a:buFont typeface="+mj-lt"/>
                        <a:buAutoNum type="arabicPeriod"/>
                      </a:pPr>
                      <a:r>
                        <a:rPr lang="zh-CN" sz="1800" b="1" u="sng" kern="0" dirty="0">
                          <a:solidFill>
                            <a:srgbClr val="002060"/>
                          </a:solidFill>
                          <a:effectLst/>
                          <a:latin typeface="黑体" panose="02010609060101010101" pitchFamily="49" charset="-122"/>
                          <a:ea typeface="黑体" panose="02010609060101010101" pitchFamily="49" charset="-122"/>
                        </a:rPr>
                        <a:t>医疗费用依法应由第三人负担，第三人不支付或者无法确定第三人的，由基本医疗保险基金先行支付。</a:t>
                      </a:r>
                      <a:endParaRPr lang="en-US" altLang="zh-CN" sz="1800" b="1" u="none"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ts val="1600"/>
                        </a:lnSpc>
                        <a:spcAft>
                          <a:spcPts val="0"/>
                        </a:spcAft>
                        <a:buFont typeface="+mj-lt"/>
                        <a:buAutoNum type="arabicPeriod"/>
                      </a:pPr>
                      <a:r>
                        <a:rPr lang="zh-CN" sz="1800" b="1" u="sng" kern="0" dirty="0">
                          <a:solidFill>
                            <a:srgbClr val="002060"/>
                          </a:solidFill>
                          <a:effectLst/>
                          <a:latin typeface="黑体" panose="02010609060101010101" pitchFamily="49" charset="-122"/>
                          <a:ea typeface="黑体" panose="02010609060101010101" pitchFamily="49" charset="-122"/>
                        </a:rPr>
                        <a:t>基本医疗保险基金先行支付后，有权向第三人追偿</a:t>
                      </a:r>
                      <a:r>
                        <a:rPr lang="zh-CN" sz="1800" b="1"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下列医疗费用</a:t>
                      </a:r>
                      <a:r>
                        <a:rPr lang="zh-CN" sz="1800" b="1" u="sng" kern="0" dirty="0">
                          <a:solidFill>
                            <a:srgbClr val="002060"/>
                          </a:solidFill>
                          <a:effectLst/>
                          <a:latin typeface="黑体" panose="02010609060101010101" pitchFamily="49" charset="-122"/>
                          <a:ea typeface="黑体" panose="02010609060101010101" pitchFamily="49" charset="-122"/>
                        </a:rPr>
                        <a:t>不纳入</a:t>
                      </a:r>
                      <a:r>
                        <a:rPr lang="zh-CN" sz="1800" b="1" kern="0" dirty="0">
                          <a:solidFill>
                            <a:srgbClr val="002060"/>
                          </a:solidFill>
                          <a:effectLst/>
                          <a:latin typeface="黑体" panose="02010609060101010101" pitchFamily="49" charset="-122"/>
                          <a:ea typeface="黑体" panose="02010609060101010101" pitchFamily="49" charset="-122"/>
                        </a:rPr>
                        <a:t>基本医疗保险基金支付范围：</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应当从工伤保险基金中支付的。</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应当由第三人负担的。</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应当由公共卫生负担的。</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在境外就医的。</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03504726"/>
                  </a:ext>
                </a:extLst>
              </a:tr>
            </a:tbl>
          </a:graphicData>
        </a:graphic>
      </p:graphicFrame>
    </p:spTree>
    <p:extLst>
      <p:ext uri="{BB962C8B-B14F-4D97-AF65-F5344CB8AC3E}">
        <p14:creationId xmlns:p14="http://schemas.microsoft.com/office/powerpoint/2010/main" val="1756278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BCEFB4BA-EF17-4A40-B4C3-9BBAC5A53A63}"/>
              </a:ext>
            </a:extLst>
          </p:cNvPr>
          <p:cNvSpPr txBox="1"/>
          <p:nvPr/>
        </p:nvSpPr>
        <p:spPr>
          <a:xfrm>
            <a:off x="1092200" y="1298575"/>
            <a:ext cx="10007600" cy="4647426"/>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a:solidFill>
                  <a:srgbClr val="002060"/>
                </a:solidFill>
                <a:latin typeface="黑体" panose="02010609060101010101" pitchFamily="49" charset="-122"/>
                <a:ea typeface="黑体" panose="02010609060101010101" pitchFamily="49" charset="-122"/>
              </a:rPr>
              <a:t>      </a:t>
            </a:r>
            <a:r>
              <a:rPr lang="zh-CN" altLang="en-US" sz="5400" b="1" dirty="0">
                <a:solidFill>
                  <a:srgbClr val="002060"/>
                </a:solidFill>
                <a:latin typeface="黑体" panose="02010609060101010101" pitchFamily="49" charset="-122"/>
                <a:ea typeface="黑体" panose="02010609060101010101" pitchFamily="49" charset="-122"/>
              </a:rPr>
              <a:t>人力资源管理专业</a:t>
            </a:r>
            <a:endParaRPr lang="en-US" altLang="zh-CN" sz="5400" b="1" dirty="0">
              <a:solidFill>
                <a:srgbClr val="002060"/>
              </a:solidFill>
              <a:latin typeface="黑体" panose="02010609060101010101" pitchFamily="49" charset="-122"/>
              <a:ea typeface="黑体" panose="02010609060101010101" pitchFamily="49" charset="-122"/>
            </a:endParaRPr>
          </a:p>
          <a:p>
            <a:pPr algn="ctr"/>
            <a:r>
              <a:rPr lang="zh-CN" altLang="en-US" sz="3200" b="1" dirty="0">
                <a:solidFill>
                  <a:srgbClr val="002060"/>
                </a:solidFill>
                <a:latin typeface="黑体" panose="02010609060101010101" pitchFamily="49" charset="-122"/>
                <a:ea typeface="黑体" panose="02010609060101010101" pitchFamily="49" charset="-122"/>
              </a:rPr>
              <a:t>高频考点精讲</a:t>
            </a:r>
            <a:endParaRPr lang="en-US" altLang="zh-CN" sz="3200" b="1" dirty="0">
              <a:solidFill>
                <a:srgbClr val="002060"/>
              </a:solidFill>
              <a:latin typeface="黑体" panose="02010609060101010101" pitchFamily="49" charset="-122"/>
              <a:ea typeface="黑体" panose="02010609060101010101" pitchFamily="49" charset="-122"/>
            </a:endParaRPr>
          </a:p>
          <a:p>
            <a:endParaRPr lang="en-US" altLang="zh-CN" sz="4400" b="1" dirty="0">
              <a:solidFill>
                <a:srgbClr val="002060"/>
              </a:solidFill>
              <a:latin typeface="黑体" panose="02010609060101010101" pitchFamily="49" charset="-122"/>
              <a:ea typeface="黑体" panose="02010609060101010101" pitchFamily="49" charset="-122"/>
            </a:endParaRPr>
          </a:p>
          <a:p>
            <a:r>
              <a:rPr lang="zh-CN" altLang="en-US" sz="4400" b="1" dirty="0">
                <a:solidFill>
                  <a:srgbClr val="002060"/>
                </a:solidFill>
                <a:latin typeface="黑体" panose="02010609060101010101" pitchFamily="49" charset="-122"/>
                <a:ea typeface="黑体" panose="02010609060101010101" pitchFamily="49" charset="-122"/>
              </a:rPr>
              <a:t>               </a:t>
            </a:r>
            <a:endParaRPr lang="en-US" altLang="zh-CN" sz="4400" b="1" dirty="0">
              <a:solidFill>
                <a:srgbClr val="002060"/>
              </a:solidFill>
              <a:latin typeface="黑体" panose="02010609060101010101" pitchFamily="49" charset="-122"/>
              <a:ea typeface="黑体" panose="02010609060101010101" pitchFamily="49" charset="-122"/>
            </a:endParaRPr>
          </a:p>
          <a:p>
            <a:r>
              <a:rPr lang="en-US" altLang="zh-CN" sz="4400" b="1" dirty="0">
                <a:solidFill>
                  <a:srgbClr val="002060"/>
                </a:solidFill>
                <a:latin typeface="黑体" panose="02010609060101010101" pitchFamily="49" charset="-122"/>
                <a:ea typeface="黑体" panose="02010609060101010101" pitchFamily="49" charset="-122"/>
              </a:rPr>
              <a:t>           </a:t>
            </a:r>
            <a:r>
              <a:rPr lang="zh-CN" altLang="en-US" sz="4400" b="1" dirty="0">
                <a:solidFill>
                  <a:srgbClr val="002060"/>
                </a:solidFill>
                <a:latin typeface="黑体" panose="02010609060101010101" pitchFamily="49" charset="-122"/>
                <a:ea typeface="黑体" panose="02010609060101010101" pitchFamily="49" charset="-122"/>
              </a:rPr>
              <a:t>主讲：周润芝</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44E2AD9E-70E2-4713-89D2-5BB0DA80436A}"/>
              </a:ext>
            </a:extLst>
          </p:cNvPr>
          <p:cNvSpPr/>
          <p:nvPr/>
        </p:nvSpPr>
        <p:spPr>
          <a:xfrm>
            <a:off x="893265" y="613864"/>
            <a:ext cx="3440365" cy="323165"/>
          </a:xfrm>
          <a:prstGeom prst="rect">
            <a:avLst/>
          </a:prstGeom>
        </p:spPr>
        <p:txBody>
          <a:bodyPr wrap="none">
            <a:spAutoFit/>
          </a:bodyPr>
          <a:lstStyle/>
          <a:p>
            <a:pPr>
              <a:lnSpc>
                <a:spcPts val="1800"/>
              </a:lnSpc>
            </a:pPr>
            <a:r>
              <a:rPr lang="zh-CN" altLang="en-US"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3.</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工伤保险原则和覆盖范围</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873CAA82-1640-4319-99DA-61976DA3B64B}"/>
              </a:ext>
            </a:extLst>
          </p:cNvPr>
          <p:cNvGraphicFramePr>
            <a:graphicFrameLocks noGrp="1"/>
          </p:cNvGraphicFramePr>
          <p:nvPr>
            <p:extLst>
              <p:ext uri="{D42A27DB-BD31-4B8C-83A1-F6EECF244321}">
                <p14:modId xmlns:p14="http://schemas.microsoft.com/office/powerpoint/2010/main" val="553919067"/>
              </p:ext>
            </p:extLst>
          </p:nvPr>
        </p:nvGraphicFramePr>
        <p:xfrm>
          <a:off x="692150" y="1027018"/>
          <a:ext cx="10837863" cy="1828800"/>
        </p:xfrm>
        <a:graphic>
          <a:graphicData uri="http://schemas.openxmlformats.org/drawingml/2006/table">
            <a:tbl>
              <a:tblPr>
                <a:tableStyleId>{5C22544A-7EE6-4342-B048-85BDC9FD1C3A}</a:tableStyleId>
              </a:tblPr>
              <a:tblGrid>
                <a:gridCol w="2069847">
                  <a:extLst>
                    <a:ext uri="{9D8B030D-6E8A-4147-A177-3AD203B41FA5}">
                      <a16:colId xmlns:a16="http://schemas.microsoft.com/office/drawing/2014/main" val="37545671"/>
                    </a:ext>
                  </a:extLst>
                </a:gridCol>
                <a:gridCol w="8768016">
                  <a:extLst>
                    <a:ext uri="{9D8B030D-6E8A-4147-A177-3AD203B41FA5}">
                      <a16:colId xmlns:a16="http://schemas.microsoft.com/office/drawing/2014/main" val="3318285303"/>
                    </a:ext>
                  </a:extLst>
                </a:gridCol>
              </a:tblGrid>
              <a:tr h="0">
                <a:tc>
                  <a:txBody>
                    <a:bodyPr/>
                    <a:lstStyle/>
                    <a:p>
                      <a:pPr algn="just">
                        <a:lnSpc>
                          <a:spcPts val="18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原则</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）无过失责任原则</a:t>
                      </a:r>
                    </a:p>
                    <a:p>
                      <a:pPr algn="just">
                        <a:lnSpc>
                          <a:spcPts val="18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）损害补偿原则</a:t>
                      </a:r>
                    </a:p>
                    <a:p>
                      <a:pPr algn="just">
                        <a:lnSpc>
                          <a:spcPts val="1800"/>
                        </a:lnSpc>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）预防、补偿和康复相结合的原则</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819806202"/>
                  </a:ext>
                </a:extLst>
              </a:tr>
              <a:tr h="0">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保险费的缴纳</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由用人单位缴纳，职工不缴纳工伤保险费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46482258"/>
                  </a:ext>
                </a:extLst>
              </a:tr>
              <a:tr h="0">
                <a:tc>
                  <a:txBody>
                    <a:bodyPr/>
                    <a:lstStyle/>
                    <a:p>
                      <a:pPr algn="l">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工伤认定</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是指社会保险行政部门根据工伤保险法律法规及相关政策规定，确定职工受到的伤害是否属于工伤</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176610094"/>
                  </a:ext>
                </a:extLst>
              </a:tr>
              <a:tr h="0">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劳动能力鉴定</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ts val="1800"/>
                        </a:lnSpc>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职工发生工伤，经治疗伤情相对稳定后在残疾、影响劳动能力的，应当进行劳动能力鉴定</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822908784"/>
                  </a:ext>
                </a:extLst>
              </a:tr>
            </a:tbl>
          </a:graphicData>
        </a:graphic>
      </p:graphicFrame>
      <p:graphicFrame>
        <p:nvGraphicFramePr>
          <p:cNvPr id="8" name="表格 7">
            <a:extLst>
              <a:ext uri="{FF2B5EF4-FFF2-40B4-BE49-F238E27FC236}">
                <a16:creationId xmlns:a16="http://schemas.microsoft.com/office/drawing/2014/main" id="{3CB4193A-38DE-ABE0-29CD-61991784FF8C}"/>
              </a:ext>
            </a:extLst>
          </p:cNvPr>
          <p:cNvGraphicFramePr>
            <a:graphicFrameLocks noGrp="1"/>
          </p:cNvGraphicFramePr>
          <p:nvPr>
            <p:extLst>
              <p:ext uri="{D42A27DB-BD31-4B8C-83A1-F6EECF244321}">
                <p14:modId xmlns:p14="http://schemas.microsoft.com/office/powerpoint/2010/main" val="93696988"/>
              </p:ext>
            </p:extLst>
          </p:nvPr>
        </p:nvGraphicFramePr>
        <p:xfrm>
          <a:off x="692150" y="2855818"/>
          <a:ext cx="10837863" cy="1371600"/>
        </p:xfrm>
        <a:graphic>
          <a:graphicData uri="http://schemas.openxmlformats.org/drawingml/2006/table">
            <a:tbl>
              <a:tblPr>
                <a:tableStyleId>{5C22544A-7EE6-4342-B048-85BDC9FD1C3A}</a:tableStyleId>
              </a:tblPr>
              <a:tblGrid>
                <a:gridCol w="2081872">
                  <a:extLst>
                    <a:ext uri="{9D8B030D-6E8A-4147-A177-3AD203B41FA5}">
                      <a16:colId xmlns:a16="http://schemas.microsoft.com/office/drawing/2014/main" val="3222774096"/>
                    </a:ext>
                  </a:extLst>
                </a:gridCol>
                <a:gridCol w="8755991">
                  <a:extLst>
                    <a:ext uri="{9D8B030D-6E8A-4147-A177-3AD203B41FA5}">
                      <a16:colId xmlns:a16="http://schemas.microsoft.com/office/drawing/2014/main" val="1307617288"/>
                    </a:ext>
                  </a:extLst>
                </a:gridCol>
              </a:tblGrid>
              <a:tr h="0">
                <a:tc>
                  <a:txBody>
                    <a:bodyPr/>
                    <a:lstStyle/>
                    <a:p>
                      <a:pPr algn="just">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特殊情况</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17500" indent="-317500" algn="just">
                        <a:lnSpc>
                          <a:spcPct val="100000"/>
                        </a:lnSpc>
                        <a:spcAft>
                          <a:spcPts val="0"/>
                        </a:spcAft>
                      </a:pPr>
                      <a:r>
                        <a:rPr lang="zh-CN" sz="1800" b="1" u="none" kern="0" dirty="0">
                          <a:solidFill>
                            <a:srgbClr val="002060"/>
                          </a:solidFill>
                          <a:effectLst/>
                          <a:latin typeface="黑体" panose="02010609060101010101" pitchFamily="49" charset="-122"/>
                          <a:ea typeface="黑体" panose="02010609060101010101" pitchFamily="49" charset="-122"/>
                        </a:rPr>
                        <a:t>（</a:t>
                      </a:r>
                      <a:r>
                        <a:rPr lang="en-US" sz="1800" b="1" u="none" kern="0" dirty="0">
                          <a:solidFill>
                            <a:srgbClr val="002060"/>
                          </a:solidFill>
                          <a:effectLst/>
                          <a:latin typeface="黑体" panose="02010609060101010101" pitchFamily="49" charset="-122"/>
                          <a:ea typeface="黑体" panose="02010609060101010101" pitchFamily="49" charset="-122"/>
                        </a:rPr>
                        <a:t>1</a:t>
                      </a:r>
                      <a:r>
                        <a:rPr lang="zh-CN" sz="1800" b="1" u="none" kern="0" dirty="0">
                          <a:solidFill>
                            <a:srgbClr val="002060"/>
                          </a:solidFill>
                          <a:effectLst/>
                          <a:latin typeface="黑体" panose="02010609060101010101" pitchFamily="49" charset="-122"/>
                          <a:ea typeface="黑体" panose="02010609060101010101" pitchFamily="49" charset="-122"/>
                        </a:rPr>
                        <a:t>）</a:t>
                      </a:r>
                      <a:r>
                        <a:rPr lang="zh-CN" altLang="en-US" sz="1800" b="1" u="none" kern="0" dirty="0">
                          <a:solidFill>
                            <a:srgbClr val="002060"/>
                          </a:solidFill>
                          <a:effectLst/>
                          <a:latin typeface="黑体" panose="02010609060101010101" pitchFamily="49" charset="-122"/>
                          <a:ea typeface="黑体" panose="02010609060101010101" pitchFamily="49" charset="-122"/>
                        </a:rPr>
                        <a:t>先行支付</a:t>
                      </a:r>
                      <a:endParaRPr lang="zh-CN" sz="1800" b="1" u="none" kern="100" dirty="0">
                        <a:solidFill>
                          <a:srgbClr val="002060"/>
                        </a:solidFill>
                        <a:effectLst/>
                        <a:latin typeface="黑体" panose="02010609060101010101" pitchFamily="49" charset="-122"/>
                        <a:ea typeface="黑体" panose="02010609060101010101" pitchFamily="49" charset="-122"/>
                      </a:endParaRPr>
                    </a:p>
                    <a:p>
                      <a:pPr marL="317500" indent="-317500" algn="just">
                        <a:lnSpc>
                          <a:spcPct val="100000"/>
                        </a:lnSpc>
                        <a:spcAft>
                          <a:spcPts val="0"/>
                        </a:spcAft>
                      </a:pPr>
                      <a:r>
                        <a:rPr lang="zh-CN" sz="1800" b="1" u="none" kern="0" dirty="0">
                          <a:solidFill>
                            <a:srgbClr val="002060"/>
                          </a:solidFill>
                          <a:effectLst/>
                          <a:latin typeface="黑体" panose="02010609060101010101" pitchFamily="49" charset="-122"/>
                          <a:ea typeface="黑体" panose="02010609060101010101" pitchFamily="49" charset="-122"/>
                        </a:rPr>
                        <a:t>（</a:t>
                      </a:r>
                      <a:r>
                        <a:rPr lang="en-US" sz="1800" b="1" u="none" kern="0" dirty="0">
                          <a:solidFill>
                            <a:srgbClr val="002060"/>
                          </a:solidFill>
                          <a:effectLst/>
                          <a:latin typeface="黑体" panose="02010609060101010101" pitchFamily="49" charset="-122"/>
                          <a:ea typeface="黑体" panose="02010609060101010101" pitchFamily="49" charset="-122"/>
                        </a:rPr>
                        <a:t>2</a:t>
                      </a:r>
                      <a:r>
                        <a:rPr lang="zh-CN" sz="1800" b="1" u="none" kern="0" dirty="0">
                          <a:solidFill>
                            <a:srgbClr val="002060"/>
                          </a:solidFill>
                          <a:effectLst/>
                          <a:latin typeface="黑体" panose="02010609060101010101" pitchFamily="49" charset="-122"/>
                          <a:ea typeface="黑体" panose="02010609060101010101" pitchFamily="49" charset="-122"/>
                        </a:rPr>
                        <a:t>）</a:t>
                      </a:r>
                      <a:r>
                        <a:rPr lang="zh-CN" altLang="en-US" sz="1800" b="1" u="none" kern="0" dirty="0">
                          <a:solidFill>
                            <a:srgbClr val="002060"/>
                          </a:solidFill>
                          <a:effectLst/>
                          <a:latin typeface="黑体" panose="02010609060101010101" pitchFamily="49" charset="-122"/>
                          <a:ea typeface="黑体" panose="02010609060101010101" pitchFamily="49" charset="-122"/>
                        </a:rPr>
                        <a:t>不合法单位职工工伤保险待遇</a:t>
                      </a:r>
                      <a:endParaRPr lang="zh-CN" sz="1800" b="1" u="none" kern="100" dirty="0">
                        <a:solidFill>
                          <a:srgbClr val="002060"/>
                        </a:solidFill>
                        <a:effectLst/>
                        <a:latin typeface="黑体" panose="02010609060101010101" pitchFamily="49" charset="-122"/>
                        <a:ea typeface="黑体" panose="02010609060101010101" pitchFamily="49" charset="-122"/>
                      </a:endParaRPr>
                    </a:p>
                    <a:p>
                      <a:pPr marL="317500" indent="-317500" algn="l">
                        <a:lnSpc>
                          <a:spcPct val="100000"/>
                        </a:lnSpc>
                        <a:spcAft>
                          <a:spcPts val="0"/>
                        </a:spcAft>
                      </a:pPr>
                      <a:r>
                        <a:rPr lang="zh-CN" sz="1800" b="1" u="none" kern="0" dirty="0">
                          <a:solidFill>
                            <a:srgbClr val="002060"/>
                          </a:solidFill>
                          <a:effectLst/>
                          <a:latin typeface="黑体" panose="02010609060101010101" pitchFamily="49" charset="-122"/>
                          <a:ea typeface="黑体" panose="02010609060101010101" pitchFamily="49" charset="-122"/>
                        </a:rPr>
                        <a:t>（</a:t>
                      </a:r>
                      <a:r>
                        <a:rPr lang="en-US" sz="1800" b="1" u="none" kern="0" dirty="0">
                          <a:solidFill>
                            <a:srgbClr val="002060"/>
                          </a:solidFill>
                          <a:effectLst/>
                          <a:latin typeface="黑体" panose="02010609060101010101" pitchFamily="49" charset="-122"/>
                          <a:ea typeface="黑体" panose="02010609060101010101" pitchFamily="49" charset="-122"/>
                        </a:rPr>
                        <a:t>3</a:t>
                      </a:r>
                      <a:r>
                        <a:rPr lang="zh-CN" sz="1800" b="1" u="none" kern="0" dirty="0">
                          <a:solidFill>
                            <a:srgbClr val="002060"/>
                          </a:solidFill>
                          <a:effectLst/>
                          <a:latin typeface="黑体" panose="02010609060101010101" pitchFamily="49" charset="-122"/>
                          <a:ea typeface="黑体" panose="02010609060101010101" pitchFamily="49" charset="-122"/>
                        </a:rPr>
                        <a:t>）</a:t>
                      </a:r>
                      <a:r>
                        <a:rPr lang="zh-CN" altLang="en-US" sz="1800" b="1" u="none" kern="0" dirty="0">
                          <a:solidFill>
                            <a:srgbClr val="002060"/>
                          </a:solidFill>
                          <a:effectLst/>
                          <a:latin typeface="黑体" panose="02010609060101010101" pitchFamily="49" charset="-122"/>
                          <a:ea typeface="黑体" panose="02010609060101010101" pitchFamily="49" charset="-122"/>
                        </a:rPr>
                        <a:t>用人单位未参加工伤保险承担的责任</a:t>
                      </a:r>
                      <a:endParaRPr lang="en-US" altLang="zh-CN" sz="1800" b="1" u="none" kern="0" dirty="0">
                        <a:solidFill>
                          <a:srgbClr val="002060"/>
                        </a:solidFill>
                        <a:effectLst/>
                        <a:latin typeface="黑体" panose="02010609060101010101" pitchFamily="49" charset="-122"/>
                        <a:ea typeface="黑体" panose="02010609060101010101" pitchFamily="49" charset="-122"/>
                      </a:endParaRPr>
                    </a:p>
                    <a:p>
                      <a:pPr marL="317500" indent="-317500" algn="l">
                        <a:lnSpc>
                          <a:spcPct val="100000"/>
                        </a:lnSpc>
                        <a:spcAft>
                          <a:spcPts val="0"/>
                        </a:spcAft>
                      </a:pPr>
                      <a:r>
                        <a:rPr lang="zh-CN" altLang="en-US" sz="1800" b="1" u="none" kern="0" dirty="0">
                          <a:solidFill>
                            <a:srgbClr val="002060"/>
                          </a:solidFill>
                          <a:effectLst/>
                          <a:latin typeface="黑体" panose="02010609060101010101" pitchFamily="49" charset="-122"/>
                          <a:ea typeface="黑体" panose="02010609060101010101" pitchFamily="49" charset="-122"/>
                        </a:rPr>
                        <a:t>（</a:t>
                      </a:r>
                      <a:r>
                        <a:rPr lang="en-US" altLang="zh-CN" sz="1800" b="1" u="none" kern="0" dirty="0">
                          <a:solidFill>
                            <a:srgbClr val="002060"/>
                          </a:solidFill>
                          <a:effectLst/>
                          <a:latin typeface="黑体" panose="02010609060101010101" pitchFamily="49" charset="-122"/>
                          <a:ea typeface="黑体" panose="02010609060101010101" pitchFamily="49" charset="-122"/>
                        </a:rPr>
                        <a:t>4</a:t>
                      </a:r>
                      <a:r>
                        <a:rPr lang="zh-CN" altLang="en-US" sz="1800" b="1" u="none" kern="0" dirty="0">
                          <a:solidFill>
                            <a:srgbClr val="002060"/>
                          </a:solidFill>
                          <a:effectLst/>
                          <a:latin typeface="黑体" panose="02010609060101010101" pitchFamily="49" charset="-122"/>
                          <a:ea typeface="黑体" panose="02010609060101010101" pitchFamily="49" charset="-122"/>
                        </a:rPr>
                        <a:t>）多次发生工伤的待遇领取</a:t>
                      </a:r>
                      <a:endParaRPr lang="en-US" altLang="zh-CN" sz="1800" b="1" u="none" kern="0" dirty="0">
                        <a:solidFill>
                          <a:srgbClr val="002060"/>
                        </a:solidFill>
                        <a:effectLst/>
                        <a:latin typeface="黑体" panose="02010609060101010101" pitchFamily="49" charset="-122"/>
                        <a:ea typeface="黑体" panose="02010609060101010101" pitchFamily="49" charset="-122"/>
                      </a:endParaRPr>
                    </a:p>
                    <a:p>
                      <a:pPr marL="317500" indent="-317500" algn="l">
                        <a:lnSpc>
                          <a:spcPct val="1000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13842787"/>
                  </a:ext>
                </a:extLst>
              </a:tr>
            </a:tbl>
          </a:graphicData>
        </a:graphic>
      </p:graphicFrame>
    </p:spTree>
    <p:extLst>
      <p:ext uri="{BB962C8B-B14F-4D97-AF65-F5344CB8AC3E}">
        <p14:creationId xmlns:p14="http://schemas.microsoft.com/office/powerpoint/2010/main" val="1828913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F53AE2A2-8C08-43F2-9479-D77FE40D0318}"/>
              </a:ext>
            </a:extLst>
          </p:cNvPr>
          <p:cNvSpPr/>
          <p:nvPr/>
        </p:nvSpPr>
        <p:spPr>
          <a:xfrm>
            <a:off x="1040765" y="565800"/>
            <a:ext cx="1813317" cy="323165"/>
          </a:xfrm>
          <a:prstGeom prst="rect">
            <a:avLst/>
          </a:prstGeom>
        </p:spPr>
        <p:txBody>
          <a:bodyPr wrap="none">
            <a:spAutoFit/>
          </a:bodyPr>
          <a:lstStyle/>
          <a:p>
            <a:pPr algn="just">
              <a:lnSpc>
                <a:spcPts val="1800"/>
              </a:lnSpc>
              <a:spcAft>
                <a:spcPts val="0"/>
              </a:spcAft>
            </a:pPr>
            <a:r>
              <a:rPr lang="zh-CN" altLang="en-US"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4.</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失业保险</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272FF466-376A-4843-8D90-4F445F875D59}"/>
              </a:ext>
            </a:extLst>
          </p:cNvPr>
          <p:cNvGraphicFramePr>
            <a:graphicFrameLocks noGrp="1"/>
          </p:cNvGraphicFramePr>
          <p:nvPr>
            <p:extLst>
              <p:ext uri="{D42A27DB-BD31-4B8C-83A1-F6EECF244321}">
                <p14:modId xmlns:p14="http://schemas.microsoft.com/office/powerpoint/2010/main" val="4283244123"/>
              </p:ext>
            </p:extLst>
          </p:nvPr>
        </p:nvGraphicFramePr>
        <p:xfrm>
          <a:off x="692149" y="993105"/>
          <a:ext cx="10837863" cy="685800"/>
        </p:xfrm>
        <a:graphic>
          <a:graphicData uri="http://schemas.openxmlformats.org/drawingml/2006/table">
            <a:tbl>
              <a:tblPr>
                <a:tableStyleId>{5C22544A-7EE6-4342-B048-85BDC9FD1C3A}</a:tableStyleId>
              </a:tblPr>
              <a:tblGrid>
                <a:gridCol w="1722150">
                  <a:extLst>
                    <a:ext uri="{9D8B030D-6E8A-4147-A177-3AD203B41FA5}">
                      <a16:colId xmlns:a16="http://schemas.microsoft.com/office/drawing/2014/main" val="2912363865"/>
                    </a:ext>
                  </a:extLst>
                </a:gridCol>
                <a:gridCol w="9115713">
                  <a:extLst>
                    <a:ext uri="{9D8B030D-6E8A-4147-A177-3AD203B41FA5}">
                      <a16:colId xmlns:a16="http://schemas.microsoft.com/office/drawing/2014/main" val="2358130370"/>
                    </a:ext>
                  </a:extLst>
                </a:gridCol>
              </a:tblGrid>
              <a:tr h="0">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失业保险制度</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职工应当参加失业保险，由用人单位和职工按照国家规定共同缴纳的失业保险费</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95045901"/>
                  </a:ext>
                </a:extLst>
              </a:tr>
              <a:tr h="0">
                <a:tc>
                  <a:txBody>
                    <a:bodyPr/>
                    <a:lstStyle/>
                    <a:p>
                      <a:pPr algn="just">
                        <a:lnSpc>
                          <a:spcPts val="18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费用缴纳</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）城镇企业事业单位</a:t>
                      </a:r>
                      <a:r>
                        <a:rPr lang="zh-CN" sz="1800" b="1" u="sng" kern="100" dirty="0">
                          <a:solidFill>
                            <a:srgbClr val="002060"/>
                          </a:solidFill>
                          <a:effectLst/>
                          <a:latin typeface="黑体" panose="02010609060101010101" pitchFamily="49" charset="-122"/>
                          <a:ea typeface="黑体" panose="02010609060101010101" pitchFamily="49" charset="-122"/>
                        </a:rPr>
                        <a:t>职工按个人工资的</a:t>
                      </a:r>
                      <a:r>
                        <a:rPr lang="en-US" sz="1800" b="1" u="sng" kern="100" dirty="0">
                          <a:solidFill>
                            <a:srgbClr val="002060"/>
                          </a:solidFill>
                          <a:effectLst/>
                          <a:latin typeface="黑体" panose="02010609060101010101" pitchFamily="49" charset="-122"/>
                          <a:ea typeface="黑体" panose="02010609060101010101" pitchFamily="49" charset="-122"/>
                        </a:rPr>
                        <a:t>1%</a:t>
                      </a:r>
                      <a:r>
                        <a:rPr lang="zh-CN" sz="1800" b="1" u="sng" kern="100" dirty="0">
                          <a:solidFill>
                            <a:srgbClr val="002060"/>
                          </a:solidFill>
                          <a:effectLst/>
                          <a:latin typeface="黑体" panose="02010609060101010101" pitchFamily="49" charset="-122"/>
                          <a:ea typeface="黑体" panose="02010609060101010101" pitchFamily="49" charset="-122"/>
                        </a:rPr>
                        <a:t>缴纳</a:t>
                      </a:r>
                      <a:r>
                        <a:rPr lang="zh-CN" sz="1800" b="1" kern="100" dirty="0">
                          <a:solidFill>
                            <a:srgbClr val="002060"/>
                          </a:solidFill>
                          <a:effectLst/>
                          <a:latin typeface="黑体" panose="02010609060101010101" pitchFamily="49" charset="-122"/>
                          <a:ea typeface="黑体" panose="02010609060101010101" pitchFamily="49" charset="-122"/>
                        </a:rPr>
                        <a:t>失业保险费</a:t>
                      </a:r>
                    </a:p>
                    <a:p>
                      <a:pPr algn="just">
                        <a:lnSpc>
                          <a:spcPts val="1800"/>
                        </a:lnSpc>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a:t>
                      </a:r>
                      <a:r>
                        <a:rPr lang="zh-CN" sz="1800" b="1" u="sng" kern="100" dirty="0">
                          <a:solidFill>
                            <a:srgbClr val="002060"/>
                          </a:solidFill>
                          <a:effectLst/>
                          <a:latin typeface="黑体" panose="02010609060101010101" pitchFamily="49" charset="-122"/>
                          <a:ea typeface="黑体" panose="02010609060101010101" pitchFamily="49" charset="-122"/>
                        </a:rPr>
                        <a:t>用人单位缴纳</a:t>
                      </a:r>
                      <a:r>
                        <a:rPr lang="zh-CN" sz="1800" b="1" kern="100" dirty="0">
                          <a:solidFill>
                            <a:srgbClr val="002060"/>
                          </a:solidFill>
                          <a:effectLst/>
                          <a:latin typeface="黑体" panose="02010609060101010101" pitchFamily="49" charset="-122"/>
                          <a:ea typeface="黑体" panose="02010609060101010101" pitchFamily="49" charset="-122"/>
                        </a:rPr>
                        <a:t>的失业保险费</a:t>
                      </a:r>
                      <a:r>
                        <a:rPr lang="zh-CN" sz="1800" b="1" u="sng" kern="100" dirty="0">
                          <a:solidFill>
                            <a:srgbClr val="002060"/>
                          </a:solidFill>
                          <a:effectLst/>
                          <a:latin typeface="黑体" panose="02010609060101010101" pitchFamily="49" charset="-122"/>
                          <a:ea typeface="黑体" panose="02010609060101010101" pitchFamily="49" charset="-122"/>
                        </a:rPr>
                        <a:t>不超过本单位工资总额的</a:t>
                      </a:r>
                      <a:r>
                        <a:rPr lang="en-US" sz="1800" b="1" u="sng" kern="100" dirty="0">
                          <a:solidFill>
                            <a:srgbClr val="002060"/>
                          </a:solidFill>
                          <a:effectLst/>
                          <a:latin typeface="黑体" panose="02010609060101010101" pitchFamily="49" charset="-122"/>
                          <a:ea typeface="黑体" panose="02010609060101010101" pitchFamily="49" charset="-122"/>
                        </a:rPr>
                        <a:t>2%</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58965056"/>
                  </a:ext>
                </a:extLst>
              </a:tr>
            </a:tbl>
          </a:graphicData>
        </a:graphic>
      </p:graphicFrame>
      <p:sp>
        <p:nvSpPr>
          <p:cNvPr id="10" name="矩形 9">
            <a:extLst>
              <a:ext uri="{FF2B5EF4-FFF2-40B4-BE49-F238E27FC236}">
                <a16:creationId xmlns:a16="http://schemas.microsoft.com/office/drawing/2014/main" id="{CB5D9692-A095-4CBB-A224-A3E8FDB4A02E}"/>
              </a:ext>
            </a:extLst>
          </p:cNvPr>
          <p:cNvSpPr/>
          <p:nvPr/>
        </p:nvSpPr>
        <p:spPr>
          <a:xfrm>
            <a:off x="979805" y="1884642"/>
            <a:ext cx="1579278" cy="323165"/>
          </a:xfrm>
          <a:prstGeom prst="rect">
            <a:avLst/>
          </a:prstGeom>
        </p:spPr>
        <p:txBody>
          <a:bodyPr wrap="none">
            <a:spAutoFit/>
          </a:bodyPr>
          <a:lstStyle/>
          <a:p>
            <a:pPr>
              <a:lnSpc>
                <a:spcPts val="1800"/>
              </a:lnSpc>
            </a:pP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失业保险待遇</a:t>
            </a:r>
            <a:endParaRPr lang="zh-CN" altLang="zh-CN" kern="100"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id="{FDD3BE8D-47AC-4114-A73E-3006E8D40325}"/>
              </a:ext>
            </a:extLst>
          </p:cNvPr>
          <p:cNvGraphicFramePr>
            <a:graphicFrameLocks noGrp="1"/>
          </p:cNvGraphicFramePr>
          <p:nvPr>
            <p:extLst>
              <p:ext uri="{D42A27DB-BD31-4B8C-83A1-F6EECF244321}">
                <p14:modId xmlns:p14="http://schemas.microsoft.com/office/powerpoint/2010/main" val="3128010332"/>
              </p:ext>
            </p:extLst>
          </p:nvPr>
        </p:nvGraphicFramePr>
        <p:xfrm>
          <a:off x="636421" y="2178722"/>
          <a:ext cx="10837863" cy="2077085"/>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053782346"/>
                    </a:ext>
                  </a:extLst>
                </a:gridCol>
              </a:tblGrid>
              <a:tr h="2077085">
                <a:tc>
                  <a:txBody>
                    <a:bodyPr/>
                    <a:lstStyle/>
                    <a:p>
                      <a:pPr marL="334645" indent="-334645" algn="just">
                        <a:lnSpc>
                          <a:spcPts val="1800"/>
                        </a:lnSpc>
                        <a:spcAft>
                          <a:spcPts val="0"/>
                        </a:spcAft>
                      </a:pPr>
                      <a:r>
                        <a:rPr lang="en-US" sz="1800" b="1" u="sng" kern="0" dirty="0">
                          <a:solidFill>
                            <a:srgbClr val="002060"/>
                          </a:solidFill>
                          <a:effectLst/>
                          <a:latin typeface="黑体" panose="02010609060101010101" pitchFamily="49" charset="-122"/>
                          <a:ea typeface="黑体" panose="02010609060101010101" pitchFamily="49" charset="-122"/>
                        </a:rPr>
                        <a:t>1.</a:t>
                      </a:r>
                      <a:r>
                        <a:rPr lang="zh-CN" sz="1800" b="1" u="sng" kern="0" dirty="0">
                          <a:solidFill>
                            <a:srgbClr val="002060"/>
                          </a:solidFill>
                          <a:effectLst/>
                          <a:latin typeface="黑体" panose="02010609060101010101" pitchFamily="49" charset="-122"/>
                          <a:ea typeface="黑体" panose="02010609060101010101" pitchFamily="49" charset="-122"/>
                        </a:rPr>
                        <a:t>领取期限：</a:t>
                      </a:r>
                      <a:endParaRPr lang="zh-CN" sz="1800" b="1" kern="100" dirty="0">
                        <a:solidFill>
                          <a:srgbClr val="002060"/>
                        </a:solidFill>
                        <a:effectLst/>
                        <a:latin typeface="黑体" panose="02010609060101010101" pitchFamily="49" charset="-122"/>
                        <a:ea typeface="黑体" panose="02010609060101010101" pitchFamily="49" charset="-122"/>
                      </a:endParaRPr>
                    </a:p>
                    <a:p>
                      <a:pPr marL="333375" indent="-333375" algn="just">
                        <a:lnSpc>
                          <a:spcPts val="18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）失业前用人单位和本人累计缴费满</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年不足</a:t>
                      </a:r>
                      <a:r>
                        <a:rPr lang="en-US" sz="1800" b="1" kern="0" dirty="0">
                          <a:solidFill>
                            <a:srgbClr val="002060"/>
                          </a:solidFill>
                          <a:effectLst/>
                          <a:latin typeface="黑体" panose="02010609060101010101" pitchFamily="49" charset="-122"/>
                          <a:ea typeface="黑体" panose="02010609060101010101" pitchFamily="49" charset="-122"/>
                        </a:rPr>
                        <a:t>5</a:t>
                      </a:r>
                      <a:r>
                        <a:rPr lang="zh-CN" sz="1800" b="1" kern="0" dirty="0">
                          <a:solidFill>
                            <a:srgbClr val="002060"/>
                          </a:solidFill>
                          <a:effectLst/>
                          <a:latin typeface="黑体" panose="02010609060101010101" pitchFamily="49" charset="-122"/>
                          <a:ea typeface="黑体" panose="02010609060101010101" pitchFamily="49" charset="-122"/>
                        </a:rPr>
                        <a:t>年的，领取保险金的期限最长为</a:t>
                      </a:r>
                      <a:r>
                        <a:rPr lang="en-US" sz="1800" b="1" kern="0" dirty="0">
                          <a:solidFill>
                            <a:srgbClr val="002060"/>
                          </a:solidFill>
                          <a:effectLst/>
                          <a:latin typeface="黑体" panose="02010609060101010101" pitchFamily="49" charset="-122"/>
                          <a:ea typeface="黑体" panose="02010609060101010101" pitchFamily="49" charset="-122"/>
                        </a:rPr>
                        <a:t>12</a:t>
                      </a:r>
                      <a:r>
                        <a:rPr lang="zh-CN" sz="1800" b="1" kern="0" dirty="0">
                          <a:solidFill>
                            <a:srgbClr val="002060"/>
                          </a:solidFill>
                          <a:effectLst/>
                          <a:latin typeface="黑体" panose="02010609060101010101" pitchFamily="49" charset="-122"/>
                          <a:ea typeface="黑体" panose="02010609060101010101" pitchFamily="49" charset="-122"/>
                        </a:rPr>
                        <a:t>个月。</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ts val="18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）累计缴费满</a:t>
                      </a:r>
                      <a:r>
                        <a:rPr lang="en-US" sz="1800" b="1" kern="0" dirty="0">
                          <a:solidFill>
                            <a:srgbClr val="002060"/>
                          </a:solidFill>
                          <a:effectLst/>
                          <a:latin typeface="黑体" panose="02010609060101010101" pitchFamily="49" charset="-122"/>
                          <a:ea typeface="黑体" panose="02010609060101010101" pitchFamily="49" charset="-122"/>
                        </a:rPr>
                        <a:t>5</a:t>
                      </a:r>
                      <a:r>
                        <a:rPr lang="zh-CN" sz="1800" b="1" kern="0" dirty="0">
                          <a:solidFill>
                            <a:srgbClr val="002060"/>
                          </a:solidFill>
                          <a:effectLst/>
                          <a:latin typeface="黑体" panose="02010609060101010101" pitchFamily="49" charset="-122"/>
                          <a:ea typeface="黑体" panose="02010609060101010101" pitchFamily="49" charset="-122"/>
                        </a:rPr>
                        <a:t>年不足</a:t>
                      </a:r>
                      <a:r>
                        <a:rPr lang="en-US" sz="1800" b="1" kern="0" dirty="0">
                          <a:solidFill>
                            <a:srgbClr val="002060"/>
                          </a:solidFill>
                          <a:effectLst/>
                          <a:latin typeface="黑体" panose="02010609060101010101" pitchFamily="49" charset="-122"/>
                          <a:ea typeface="黑体" panose="02010609060101010101" pitchFamily="49" charset="-122"/>
                        </a:rPr>
                        <a:t>10</a:t>
                      </a:r>
                      <a:r>
                        <a:rPr lang="zh-CN" sz="1800" b="1" kern="0" dirty="0">
                          <a:solidFill>
                            <a:srgbClr val="002060"/>
                          </a:solidFill>
                          <a:effectLst/>
                          <a:latin typeface="黑体" panose="02010609060101010101" pitchFamily="49" charset="-122"/>
                          <a:ea typeface="黑体" panose="02010609060101010101" pitchFamily="49" charset="-122"/>
                        </a:rPr>
                        <a:t>年的，领取保险金的期限最长为</a:t>
                      </a:r>
                      <a:r>
                        <a:rPr lang="en-US" sz="1800" b="1" kern="0" dirty="0">
                          <a:solidFill>
                            <a:srgbClr val="002060"/>
                          </a:solidFill>
                          <a:effectLst/>
                          <a:latin typeface="黑体" panose="02010609060101010101" pitchFamily="49" charset="-122"/>
                          <a:ea typeface="黑体" panose="02010609060101010101" pitchFamily="49" charset="-122"/>
                        </a:rPr>
                        <a:t>18</a:t>
                      </a:r>
                      <a:r>
                        <a:rPr lang="zh-CN" sz="1800" b="1" kern="0" dirty="0">
                          <a:solidFill>
                            <a:srgbClr val="002060"/>
                          </a:solidFill>
                          <a:effectLst/>
                          <a:latin typeface="黑体" panose="02010609060101010101" pitchFamily="49" charset="-122"/>
                          <a:ea typeface="黑体" panose="02010609060101010101" pitchFamily="49" charset="-122"/>
                        </a:rPr>
                        <a:t>个月。</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ts val="18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）累计缴费</a:t>
                      </a:r>
                      <a:r>
                        <a:rPr lang="en-US" sz="1800" b="1" kern="0" dirty="0">
                          <a:solidFill>
                            <a:srgbClr val="002060"/>
                          </a:solidFill>
                          <a:effectLst/>
                          <a:latin typeface="黑体" panose="02010609060101010101" pitchFamily="49" charset="-122"/>
                          <a:ea typeface="黑体" panose="02010609060101010101" pitchFamily="49" charset="-122"/>
                        </a:rPr>
                        <a:t>10</a:t>
                      </a:r>
                      <a:r>
                        <a:rPr lang="zh-CN" sz="1800" b="1" kern="0" dirty="0">
                          <a:solidFill>
                            <a:srgbClr val="002060"/>
                          </a:solidFill>
                          <a:effectLst/>
                          <a:latin typeface="黑体" panose="02010609060101010101" pitchFamily="49" charset="-122"/>
                          <a:ea typeface="黑体" panose="02010609060101010101" pitchFamily="49" charset="-122"/>
                        </a:rPr>
                        <a:t>年以上的，领取保险金的期限最长为</a:t>
                      </a:r>
                      <a:r>
                        <a:rPr lang="en-US" sz="1800" b="1" kern="0" dirty="0">
                          <a:solidFill>
                            <a:srgbClr val="002060"/>
                          </a:solidFill>
                          <a:effectLst/>
                          <a:latin typeface="黑体" panose="02010609060101010101" pitchFamily="49" charset="-122"/>
                          <a:ea typeface="黑体" panose="02010609060101010101" pitchFamily="49" charset="-122"/>
                        </a:rPr>
                        <a:t>24</a:t>
                      </a:r>
                      <a:r>
                        <a:rPr lang="zh-CN" sz="1800" b="1" kern="0" dirty="0">
                          <a:solidFill>
                            <a:srgbClr val="002060"/>
                          </a:solidFill>
                          <a:effectLst/>
                          <a:latin typeface="黑体" panose="02010609060101010101" pitchFamily="49" charset="-122"/>
                          <a:ea typeface="黑体" panose="02010609060101010101" pitchFamily="49" charset="-122"/>
                        </a:rPr>
                        <a:t>个月。</a:t>
                      </a:r>
                      <a:endParaRPr lang="zh-CN" sz="1800" b="1" kern="100" dirty="0">
                        <a:solidFill>
                          <a:srgbClr val="002060"/>
                        </a:solidFill>
                        <a:effectLst/>
                        <a:latin typeface="黑体" panose="02010609060101010101" pitchFamily="49" charset="-122"/>
                        <a:ea typeface="黑体" panose="02010609060101010101" pitchFamily="49" charset="-122"/>
                      </a:endParaRPr>
                    </a:p>
                    <a:p>
                      <a:pPr marL="333375" indent="-333375" algn="just">
                        <a:lnSpc>
                          <a:spcPts val="18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）重新就业再失业，缴费时间重新算，领取期限与前次失业应当领取而尚未领取的期限合并计算，最长不超过</a:t>
                      </a:r>
                      <a:r>
                        <a:rPr lang="en-US" sz="1800" b="1" kern="0" dirty="0">
                          <a:solidFill>
                            <a:srgbClr val="002060"/>
                          </a:solidFill>
                          <a:effectLst/>
                          <a:latin typeface="黑体" panose="02010609060101010101" pitchFamily="49" charset="-122"/>
                          <a:ea typeface="黑体" panose="02010609060101010101" pitchFamily="49" charset="-122"/>
                        </a:rPr>
                        <a:t>24</a:t>
                      </a:r>
                      <a:r>
                        <a:rPr lang="zh-CN" sz="1800" b="1" kern="0" dirty="0">
                          <a:solidFill>
                            <a:srgbClr val="002060"/>
                          </a:solidFill>
                          <a:effectLst/>
                          <a:latin typeface="黑体" panose="02010609060101010101" pitchFamily="49" charset="-122"/>
                          <a:ea typeface="黑体" panose="02010609060101010101" pitchFamily="49" charset="-122"/>
                        </a:rPr>
                        <a:t>个月。</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ts val="18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u="sng" kern="0" dirty="0">
                          <a:solidFill>
                            <a:srgbClr val="002060"/>
                          </a:solidFill>
                          <a:effectLst/>
                          <a:latin typeface="黑体" panose="02010609060101010101" pitchFamily="49" charset="-122"/>
                          <a:ea typeface="黑体" panose="02010609060101010101" pitchFamily="49" charset="-122"/>
                        </a:rPr>
                        <a:t>失业保险金的标准</a:t>
                      </a:r>
                      <a:r>
                        <a:rPr lang="zh-CN" sz="1800" b="1" kern="0" dirty="0">
                          <a:solidFill>
                            <a:srgbClr val="002060"/>
                          </a:solidFill>
                          <a:effectLst/>
                          <a:latin typeface="黑体" panose="02010609060101010101" pitchFamily="49" charset="-122"/>
                          <a:ea typeface="黑体" panose="02010609060101010101" pitchFamily="49" charset="-122"/>
                        </a:rPr>
                        <a:t>：由省、自治区、直辖市人民政府规定，</a:t>
                      </a:r>
                      <a:r>
                        <a:rPr lang="zh-CN" sz="1800" b="1" u="sng" kern="0" dirty="0">
                          <a:solidFill>
                            <a:srgbClr val="002060"/>
                          </a:solidFill>
                          <a:effectLst/>
                          <a:latin typeface="黑体" panose="02010609060101010101" pitchFamily="49" charset="-122"/>
                          <a:ea typeface="黑体" panose="02010609060101010101" pitchFamily="49" charset="-122"/>
                        </a:rPr>
                        <a:t>不得低于城市居民最低生活保障标准。</a:t>
                      </a:r>
                      <a:endParaRPr lang="zh-CN" sz="1800" b="1" kern="100" dirty="0">
                        <a:solidFill>
                          <a:srgbClr val="002060"/>
                        </a:solidFill>
                        <a:effectLst/>
                        <a:latin typeface="黑体" panose="02010609060101010101" pitchFamily="49" charset="-122"/>
                        <a:ea typeface="黑体" panose="02010609060101010101" pitchFamily="49" charset="-122"/>
                      </a:endParaRPr>
                    </a:p>
                    <a:p>
                      <a:pPr marL="333375" indent="-333375" algn="just">
                        <a:lnSpc>
                          <a:spcPts val="1800"/>
                        </a:lnSpc>
                        <a:spcAft>
                          <a:spcPts val="0"/>
                        </a:spcAft>
                      </a:pPr>
                      <a:r>
                        <a:rPr lang="en-US" sz="1800" b="1" u="sng" kern="0" dirty="0">
                          <a:solidFill>
                            <a:srgbClr val="002060"/>
                          </a:solidFill>
                          <a:effectLst/>
                          <a:latin typeface="黑体" panose="02010609060101010101" pitchFamily="49" charset="-122"/>
                          <a:ea typeface="黑体" panose="02010609060101010101" pitchFamily="49" charset="-122"/>
                        </a:rPr>
                        <a:t>3.</a:t>
                      </a:r>
                      <a:r>
                        <a:rPr lang="zh-CN" sz="1800" b="1" u="sng" kern="0" dirty="0">
                          <a:solidFill>
                            <a:srgbClr val="002060"/>
                          </a:solidFill>
                          <a:effectLst/>
                          <a:latin typeface="黑体" panose="02010609060101010101" pitchFamily="49" charset="-122"/>
                          <a:ea typeface="黑体" panose="02010609060101010101" pitchFamily="49" charset="-122"/>
                        </a:rPr>
                        <a:t>失业人员在领取保险金期间，参加职工基本医疗保险，享受基本医疗保险待遇。</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008482926"/>
                  </a:ext>
                </a:extLst>
              </a:tr>
            </a:tbl>
          </a:graphicData>
        </a:graphic>
      </p:graphicFrame>
    </p:spTree>
    <p:extLst>
      <p:ext uri="{BB962C8B-B14F-4D97-AF65-F5344CB8AC3E}">
        <p14:creationId xmlns:p14="http://schemas.microsoft.com/office/powerpoint/2010/main" val="2295101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FA037C74-0A45-4C6E-9C39-5E73818A6FA9}"/>
              </a:ext>
            </a:extLst>
          </p:cNvPr>
          <p:cNvSpPr/>
          <p:nvPr/>
        </p:nvSpPr>
        <p:spPr>
          <a:xfrm>
            <a:off x="866840" y="695227"/>
            <a:ext cx="1813317" cy="323165"/>
          </a:xfrm>
          <a:prstGeom prst="rect">
            <a:avLst/>
          </a:prstGeom>
        </p:spPr>
        <p:txBody>
          <a:bodyPr wrap="none">
            <a:spAutoFit/>
          </a:bodyPr>
          <a:lstStyle/>
          <a:p>
            <a:pPr algn="just">
              <a:lnSpc>
                <a:spcPts val="1800"/>
              </a:lnSpc>
              <a:spcAft>
                <a:spcPts val="0"/>
              </a:spcAft>
            </a:pPr>
            <a:r>
              <a:rPr lang="zh-CN" altLang="en-US" b="1" u="sng" kern="100" dirty="0">
                <a:solidFill>
                  <a:srgbClr val="993300"/>
                </a:solidFill>
                <a:latin typeface="微软雅黑" panose="020B0503020204020204" pitchFamily="34" charset="-122"/>
                <a:ea typeface="微软雅黑" panose="020B0503020204020204" pitchFamily="34" charset="-122"/>
                <a:cs typeface="宋体" panose="02010600030101010101" pitchFamily="2" charset="-122"/>
              </a:rPr>
              <a:t>考点</a:t>
            </a:r>
            <a:r>
              <a:rPr lang="en-US" altLang="zh-CN" b="1" u="sng" kern="100" dirty="0">
                <a:solidFill>
                  <a:srgbClr val="993300"/>
                </a:solidFill>
                <a:latin typeface="微软雅黑" panose="020B0503020204020204" pitchFamily="34" charset="-122"/>
                <a:ea typeface="微软雅黑" panose="020B0503020204020204" pitchFamily="34" charset="-122"/>
                <a:cs typeface="宋体" panose="02010600030101010101" pitchFamily="2" charset="-122"/>
              </a:rPr>
              <a:t>5.</a:t>
            </a:r>
            <a:r>
              <a:rPr lang="zh-CN" altLang="zh-CN" b="1" kern="100" dirty="0">
                <a:solidFill>
                  <a:srgbClr val="000080"/>
                </a:solidFill>
                <a:latin typeface="微软雅黑" panose="020B0503020204020204" pitchFamily="34" charset="-122"/>
                <a:ea typeface="微软雅黑" panose="020B0503020204020204" pitchFamily="34" charset="-122"/>
                <a:cs typeface="宋体" panose="02010600030101010101" pitchFamily="2" charset="-122"/>
              </a:rPr>
              <a:t>生育保险</a:t>
            </a:r>
            <a:endParaRPr lang="zh-CN" altLang="zh-CN"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425D7FB2-3725-430E-A019-7053B35212AB}"/>
              </a:ext>
            </a:extLst>
          </p:cNvPr>
          <p:cNvGraphicFramePr>
            <a:graphicFrameLocks noGrp="1"/>
          </p:cNvGraphicFramePr>
          <p:nvPr>
            <p:extLst>
              <p:ext uri="{D42A27DB-BD31-4B8C-83A1-F6EECF244321}">
                <p14:modId xmlns:p14="http://schemas.microsoft.com/office/powerpoint/2010/main" val="3636581823"/>
              </p:ext>
            </p:extLst>
          </p:nvPr>
        </p:nvGraphicFramePr>
        <p:xfrm>
          <a:off x="845267" y="1122615"/>
          <a:ext cx="10837863" cy="914400"/>
        </p:xfrm>
        <a:graphic>
          <a:graphicData uri="http://schemas.openxmlformats.org/drawingml/2006/table">
            <a:tbl>
              <a:tblPr>
                <a:tableStyleId>{5C22544A-7EE6-4342-B048-85BDC9FD1C3A}</a:tableStyleId>
              </a:tblPr>
              <a:tblGrid>
                <a:gridCol w="2764735">
                  <a:extLst>
                    <a:ext uri="{9D8B030D-6E8A-4147-A177-3AD203B41FA5}">
                      <a16:colId xmlns:a16="http://schemas.microsoft.com/office/drawing/2014/main" val="1766456957"/>
                    </a:ext>
                  </a:extLst>
                </a:gridCol>
                <a:gridCol w="8073128">
                  <a:extLst>
                    <a:ext uri="{9D8B030D-6E8A-4147-A177-3AD203B41FA5}">
                      <a16:colId xmlns:a16="http://schemas.microsoft.com/office/drawing/2014/main" val="1824280951"/>
                    </a:ext>
                  </a:extLst>
                </a:gridCol>
              </a:tblGrid>
              <a:tr h="0">
                <a:tc>
                  <a:txBody>
                    <a:bodyPr/>
                    <a:lstStyle/>
                    <a:p>
                      <a:pPr algn="just">
                        <a:lnSpc>
                          <a:spcPts val="1800"/>
                        </a:lnSpc>
                        <a:spcAft>
                          <a:spcPts val="0"/>
                        </a:spcAft>
                      </a:pPr>
                      <a:r>
                        <a:rPr lang="en-US" sz="1800" b="1" kern="100" dirty="0">
                          <a:solidFill>
                            <a:srgbClr val="002060"/>
                          </a:solidFill>
                          <a:effectLst/>
                          <a:latin typeface="微软雅黑" panose="020B0503020204020204" pitchFamily="34" charset="-122"/>
                          <a:ea typeface="微软雅黑" panose="020B0503020204020204" pitchFamily="34" charset="-122"/>
                        </a:rPr>
                        <a:t>1.</a:t>
                      </a:r>
                      <a:r>
                        <a:rPr lang="zh-CN" sz="1800" b="1" kern="100" dirty="0">
                          <a:solidFill>
                            <a:srgbClr val="002060"/>
                          </a:solidFill>
                          <a:effectLst/>
                          <a:latin typeface="微软雅黑" panose="020B0503020204020204" pitchFamily="34" charset="-122"/>
                          <a:ea typeface="微软雅黑" panose="020B0503020204020204" pitchFamily="34" charset="-122"/>
                        </a:rPr>
                        <a:t>生育保险费缴纳</a:t>
                      </a:r>
                      <a:endParaRPr lang="zh-CN" sz="1800" b="1" kern="100" dirty="0">
                        <a:solidFill>
                          <a:srgbClr val="00206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sz="1800" b="1" kern="100">
                          <a:solidFill>
                            <a:srgbClr val="002060"/>
                          </a:solidFill>
                          <a:effectLst/>
                          <a:latin typeface="微软雅黑" panose="020B0503020204020204" pitchFamily="34" charset="-122"/>
                          <a:ea typeface="微软雅黑" panose="020B0503020204020204" pitchFamily="34" charset="-122"/>
                        </a:rPr>
                        <a:t>（</a:t>
                      </a:r>
                      <a:r>
                        <a:rPr lang="en-US" sz="1800" b="1" kern="100">
                          <a:solidFill>
                            <a:srgbClr val="002060"/>
                          </a:solidFill>
                          <a:effectLst/>
                          <a:latin typeface="微软雅黑" panose="020B0503020204020204" pitchFamily="34" charset="-122"/>
                          <a:ea typeface="微软雅黑" panose="020B0503020204020204" pitchFamily="34" charset="-122"/>
                        </a:rPr>
                        <a:t>1</a:t>
                      </a:r>
                      <a:r>
                        <a:rPr lang="zh-CN" sz="1800" b="1" kern="100">
                          <a:solidFill>
                            <a:srgbClr val="002060"/>
                          </a:solidFill>
                          <a:effectLst/>
                          <a:latin typeface="微软雅黑" panose="020B0503020204020204" pitchFamily="34" charset="-122"/>
                          <a:ea typeface="微软雅黑" panose="020B0503020204020204" pitchFamily="34" charset="-122"/>
                        </a:rPr>
                        <a:t>）</a:t>
                      </a:r>
                      <a:r>
                        <a:rPr lang="zh-CN" sz="1800" b="1" u="sng" kern="100">
                          <a:solidFill>
                            <a:srgbClr val="002060"/>
                          </a:solidFill>
                          <a:effectLst/>
                          <a:latin typeface="微软雅黑" panose="020B0503020204020204" pitchFamily="34" charset="-122"/>
                          <a:ea typeface="微软雅黑" panose="020B0503020204020204" pitchFamily="34" charset="-122"/>
                        </a:rPr>
                        <a:t>职工不缴纳</a:t>
                      </a:r>
                      <a:r>
                        <a:rPr lang="zh-CN" sz="1800" b="1" kern="100">
                          <a:solidFill>
                            <a:srgbClr val="002060"/>
                          </a:solidFill>
                          <a:effectLst/>
                          <a:latin typeface="微软雅黑" panose="020B0503020204020204" pitchFamily="34" charset="-122"/>
                          <a:ea typeface="微软雅黑" panose="020B0503020204020204" pitchFamily="34" charset="-122"/>
                        </a:rPr>
                        <a:t>生育保险费</a:t>
                      </a:r>
                    </a:p>
                    <a:p>
                      <a:pPr algn="just">
                        <a:lnSpc>
                          <a:spcPts val="1800"/>
                        </a:lnSpc>
                        <a:spcAft>
                          <a:spcPts val="0"/>
                        </a:spcAft>
                      </a:pPr>
                      <a:r>
                        <a:rPr lang="zh-CN" sz="1800" b="1" kern="100">
                          <a:solidFill>
                            <a:srgbClr val="002060"/>
                          </a:solidFill>
                          <a:effectLst/>
                          <a:latin typeface="微软雅黑" panose="020B0503020204020204" pitchFamily="34" charset="-122"/>
                          <a:ea typeface="微软雅黑" panose="020B0503020204020204" pitchFamily="34" charset="-122"/>
                        </a:rPr>
                        <a:t>（</a:t>
                      </a:r>
                      <a:r>
                        <a:rPr lang="en-US" sz="1800" b="1" kern="100">
                          <a:solidFill>
                            <a:srgbClr val="002060"/>
                          </a:solidFill>
                          <a:effectLst/>
                          <a:latin typeface="微软雅黑" panose="020B0503020204020204" pitchFamily="34" charset="-122"/>
                          <a:ea typeface="微软雅黑" panose="020B0503020204020204" pitchFamily="34" charset="-122"/>
                        </a:rPr>
                        <a:t>2</a:t>
                      </a:r>
                      <a:r>
                        <a:rPr lang="zh-CN" sz="1800" b="1" kern="100">
                          <a:solidFill>
                            <a:srgbClr val="002060"/>
                          </a:solidFill>
                          <a:effectLst/>
                          <a:latin typeface="微软雅黑" panose="020B0503020204020204" pitchFamily="34" charset="-122"/>
                          <a:ea typeface="微软雅黑" panose="020B0503020204020204" pitchFamily="34" charset="-122"/>
                        </a:rPr>
                        <a:t>）按照</a:t>
                      </a:r>
                      <a:r>
                        <a:rPr lang="zh-CN" sz="1800" b="1" u="sng" kern="100">
                          <a:solidFill>
                            <a:srgbClr val="002060"/>
                          </a:solidFill>
                          <a:effectLst/>
                          <a:latin typeface="微软雅黑" panose="020B0503020204020204" pitchFamily="34" charset="-122"/>
                          <a:ea typeface="微软雅黑" panose="020B0503020204020204" pitchFamily="34" charset="-122"/>
                        </a:rPr>
                        <a:t>不超过职工工资总额的</a:t>
                      </a:r>
                      <a:r>
                        <a:rPr lang="en-US" sz="1800" b="1" u="sng" kern="100">
                          <a:solidFill>
                            <a:srgbClr val="002060"/>
                          </a:solidFill>
                          <a:effectLst/>
                          <a:latin typeface="微软雅黑" panose="020B0503020204020204" pitchFamily="34" charset="-122"/>
                          <a:ea typeface="微软雅黑" panose="020B0503020204020204" pitchFamily="34" charset="-122"/>
                        </a:rPr>
                        <a:t>1%</a:t>
                      </a:r>
                      <a:r>
                        <a:rPr lang="zh-CN" sz="1800" b="1" kern="100">
                          <a:solidFill>
                            <a:srgbClr val="002060"/>
                          </a:solidFill>
                          <a:effectLst/>
                          <a:latin typeface="微软雅黑" panose="020B0503020204020204" pitchFamily="34" charset="-122"/>
                          <a:ea typeface="微软雅黑" panose="020B0503020204020204" pitchFamily="34" charset="-122"/>
                        </a:rPr>
                        <a:t>由</a:t>
                      </a:r>
                      <a:r>
                        <a:rPr lang="zh-CN" sz="1800" b="1" u="sng" kern="100">
                          <a:solidFill>
                            <a:srgbClr val="002060"/>
                          </a:solidFill>
                          <a:effectLst/>
                          <a:latin typeface="微软雅黑" panose="020B0503020204020204" pitchFamily="34" charset="-122"/>
                          <a:ea typeface="微软雅黑" panose="020B0503020204020204" pitchFamily="34" charset="-122"/>
                        </a:rPr>
                        <a:t>用人单位缴纳</a:t>
                      </a:r>
                      <a:endParaRPr lang="zh-CN" sz="1800" b="1" kern="100">
                        <a:solidFill>
                          <a:srgbClr val="00206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888747009"/>
                  </a:ext>
                </a:extLst>
              </a:tr>
              <a:tr h="0">
                <a:tc>
                  <a:txBody>
                    <a:bodyPr/>
                    <a:lstStyle/>
                    <a:p>
                      <a:pPr algn="just">
                        <a:lnSpc>
                          <a:spcPts val="1800"/>
                        </a:lnSpc>
                        <a:spcAft>
                          <a:spcPts val="0"/>
                        </a:spcAft>
                      </a:pPr>
                      <a:r>
                        <a:rPr lang="en-US" sz="1800" b="1" kern="100" dirty="0">
                          <a:solidFill>
                            <a:srgbClr val="002060"/>
                          </a:solidFill>
                          <a:effectLst/>
                          <a:latin typeface="微软雅黑" panose="020B0503020204020204" pitchFamily="34" charset="-122"/>
                          <a:ea typeface="微软雅黑" panose="020B0503020204020204" pitchFamily="34" charset="-122"/>
                        </a:rPr>
                        <a:t>2.</a:t>
                      </a:r>
                      <a:r>
                        <a:rPr lang="zh-CN" sz="1800" b="1" kern="100" dirty="0">
                          <a:solidFill>
                            <a:srgbClr val="002060"/>
                          </a:solidFill>
                          <a:effectLst/>
                          <a:latin typeface="微软雅黑" panose="020B0503020204020204" pitchFamily="34" charset="-122"/>
                          <a:ea typeface="微软雅黑" panose="020B0503020204020204" pitchFamily="34" charset="-122"/>
                        </a:rPr>
                        <a:t>生育保险待遇构成</a:t>
                      </a:r>
                      <a:endParaRPr lang="zh-CN" sz="1800" b="1" kern="100" dirty="0">
                        <a:solidFill>
                          <a:srgbClr val="00206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lnSpc>
                          <a:spcPts val="1800"/>
                        </a:lnSpc>
                        <a:spcAft>
                          <a:spcPts val="0"/>
                        </a:spcAft>
                      </a:pPr>
                      <a:r>
                        <a:rPr lang="zh-CN" sz="1800" b="1" kern="100" dirty="0">
                          <a:solidFill>
                            <a:srgbClr val="002060"/>
                          </a:solidFill>
                          <a:effectLst/>
                          <a:latin typeface="微软雅黑" panose="020B0503020204020204" pitchFamily="34" charset="-122"/>
                          <a:ea typeface="微软雅黑" panose="020B0503020204020204" pitchFamily="34" charset="-122"/>
                        </a:rPr>
                        <a:t>（</a:t>
                      </a:r>
                      <a:r>
                        <a:rPr lang="en-US" sz="1800" b="1" kern="100" dirty="0">
                          <a:solidFill>
                            <a:srgbClr val="002060"/>
                          </a:solidFill>
                          <a:effectLst/>
                          <a:latin typeface="微软雅黑" panose="020B0503020204020204" pitchFamily="34" charset="-122"/>
                          <a:ea typeface="微软雅黑" panose="020B0503020204020204" pitchFamily="34" charset="-122"/>
                        </a:rPr>
                        <a:t>1</a:t>
                      </a:r>
                      <a:r>
                        <a:rPr lang="zh-CN" sz="1800" b="1" kern="100" dirty="0">
                          <a:solidFill>
                            <a:srgbClr val="002060"/>
                          </a:solidFill>
                          <a:effectLst/>
                          <a:latin typeface="微软雅黑" panose="020B0503020204020204" pitchFamily="34" charset="-122"/>
                          <a:ea typeface="微软雅黑" panose="020B0503020204020204" pitchFamily="34" charset="-122"/>
                        </a:rPr>
                        <a:t>）生育医疗费用</a:t>
                      </a:r>
                    </a:p>
                    <a:p>
                      <a:pPr algn="just">
                        <a:lnSpc>
                          <a:spcPts val="1800"/>
                        </a:lnSpc>
                        <a:spcAft>
                          <a:spcPts val="0"/>
                        </a:spcAft>
                      </a:pPr>
                      <a:r>
                        <a:rPr lang="zh-CN" sz="1800" b="1" kern="100" dirty="0">
                          <a:solidFill>
                            <a:srgbClr val="002060"/>
                          </a:solidFill>
                          <a:effectLst/>
                          <a:latin typeface="微软雅黑" panose="020B0503020204020204" pitchFamily="34" charset="-122"/>
                          <a:ea typeface="微软雅黑" panose="020B0503020204020204" pitchFamily="34" charset="-122"/>
                        </a:rPr>
                        <a:t>（</a:t>
                      </a:r>
                      <a:r>
                        <a:rPr lang="en-US" sz="1800" b="1" kern="100" dirty="0">
                          <a:solidFill>
                            <a:srgbClr val="002060"/>
                          </a:solidFill>
                          <a:effectLst/>
                          <a:latin typeface="微软雅黑" panose="020B0503020204020204" pitchFamily="34" charset="-122"/>
                          <a:ea typeface="微软雅黑" panose="020B0503020204020204" pitchFamily="34" charset="-122"/>
                        </a:rPr>
                        <a:t>2</a:t>
                      </a:r>
                      <a:r>
                        <a:rPr lang="zh-CN" sz="1800" b="1" kern="100" dirty="0">
                          <a:solidFill>
                            <a:srgbClr val="002060"/>
                          </a:solidFill>
                          <a:effectLst/>
                          <a:latin typeface="微软雅黑" panose="020B0503020204020204" pitchFamily="34" charset="-122"/>
                          <a:ea typeface="微软雅黑" panose="020B0503020204020204" pitchFamily="34" charset="-122"/>
                        </a:rPr>
                        <a:t>）生育津贴</a:t>
                      </a:r>
                      <a:endParaRPr lang="zh-CN" sz="1800" b="1" kern="100" dirty="0">
                        <a:solidFill>
                          <a:srgbClr val="00206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3122664012"/>
                  </a:ext>
                </a:extLst>
              </a:tr>
            </a:tbl>
          </a:graphicData>
        </a:graphic>
      </p:graphicFrame>
      <p:sp>
        <p:nvSpPr>
          <p:cNvPr id="10" name="矩形 9">
            <a:extLst>
              <a:ext uri="{FF2B5EF4-FFF2-40B4-BE49-F238E27FC236}">
                <a16:creationId xmlns:a16="http://schemas.microsoft.com/office/drawing/2014/main" id="{A2D4CA03-9A51-4E86-9114-67FFAA50E554}"/>
              </a:ext>
            </a:extLst>
          </p:cNvPr>
          <p:cNvSpPr/>
          <p:nvPr/>
        </p:nvSpPr>
        <p:spPr>
          <a:xfrm>
            <a:off x="845267" y="2241793"/>
            <a:ext cx="10837862" cy="1015663"/>
          </a:xfrm>
          <a:prstGeom prst="rect">
            <a:avLst/>
          </a:prstGeom>
        </p:spPr>
        <p:txBody>
          <a:bodyPr wrap="square">
            <a:spAutoFit/>
          </a:bodyPr>
          <a:lstStyle/>
          <a:p>
            <a:pPr algn="just">
              <a:lnSpc>
                <a:spcPts val="1800"/>
              </a:lnSpc>
              <a:spcAft>
                <a:spcPts val="0"/>
              </a:spcAft>
            </a:pPr>
            <a:r>
              <a:rPr lang="zh-CN" altLang="en-US" b="1" u="sng" kern="100" dirty="0">
                <a:solidFill>
                  <a:srgbClr val="002060"/>
                </a:solidFill>
                <a:latin typeface="+mj-ea"/>
                <a:ea typeface="+mj-ea"/>
                <a:cs typeface="宋体" panose="02010600030101010101" pitchFamily="2" charset="-122"/>
              </a:rPr>
              <a:t>考点</a:t>
            </a:r>
            <a:r>
              <a:rPr lang="en-US" altLang="zh-CN" b="1" u="sng" kern="100" dirty="0">
                <a:solidFill>
                  <a:srgbClr val="002060"/>
                </a:solidFill>
                <a:latin typeface="+mj-ea"/>
                <a:ea typeface="+mj-ea"/>
                <a:cs typeface="宋体" panose="02010600030101010101" pitchFamily="2" charset="-122"/>
              </a:rPr>
              <a:t>6.</a:t>
            </a:r>
            <a:r>
              <a:rPr lang="zh-CN" altLang="en-US" b="1" u="sng" kern="100" dirty="0">
                <a:solidFill>
                  <a:srgbClr val="002060"/>
                </a:solidFill>
                <a:latin typeface="+mj-ea"/>
                <a:ea typeface="+mj-ea"/>
                <a:cs typeface="宋体" panose="02010600030101010101" pitchFamily="2" charset="-122"/>
              </a:rPr>
              <a:t>补充保险</a:t>
            </a:r>
            <a:endParaRPr lang="en-US" altLang="zh-CN" b="1" u="sng" kern="100" dirty="0">
              <a:solidFill>
                <a:srgbClr val="002060"/>
              </a:solidFill>
              <a:latin typeface="+mj-ea"/>
              <a:ea typeface="+mj-ea"/>
              <a:cs typeface="宋体" panose="02010600030101010101" pitchFamily="2" charset="-122"/>
            </a:endParaRPr>
          </a:p>
          <a:p>
            <a:pPr algn="just">
              <a:lnSpc>
                <a:spcPts val="1800"/>
              </a:lnSpc>
              <a:spcAft>
                <a:spcPts val="0"/>
              </a:spcAft>
            </a:pPr>
            <a:r>
              <a:rPr lang="zh-CN" altLang="en-US" b="1" u="sng" kern="100" dirty="0">
                <a:solidFill>
                  <a:srgbClr val="002060"/>
                </a:solidFill>
                <a:latin typeface="+mj-ea"/>
                <a:ea typeface="+mj-ea"/>
                <a:cs typeface="Times New Roman" panose="02020603050405020304" pitchFamily="18" charset="0"/>
              </a:rPr>
              <a:t>补充保险是指用人单位在已经参加了社会保险的基础上所建立的与基本养老相衔接的、提高参加社会保险的劳动者待遇水平的一项福利制度。目前，我国的补充保险主要是企业年金（补充养老保险）、补充医疗保险。</a:t>
            </a:r>
            <a:endParaRPr lang="zh-CN" altLang="zh-CN" b="1" kern="100" dirty="0">
              <a:solidFill>
                <a:srgbClr val="002060"/>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val="3083308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B6C540F9-1CE4-4A6D-AF9D-FD94ADBAEC5E}"/>
              </a:ext>
            </a:extLst>
          </p:cNvPr>
          <p:cNvSpPr/>
          <p:nvPr/>
        </p:nvSpPr>
        <p:spPr>
          <a:xfrm>
            <a:off x="2324935" y="2522740"/>
            <a:ext cx="7542129" cy="1107996"/>
          </a:xfrm>
          <a:prstGeom prst="rect">
            <a:avLst/>
          </a:prstGeom>
        </p:spPr>
        <p:txBody>
          <a:bodyPr wrap="none">
            <a:spAutoFit/>
          </a:bodyPr>
          <a:lstStyle/>
          <a:p>
            <a:pPr indent="280670" algn="just">
              <a:lnSpc>
                <a:spcPct val="150000"/>
              </a:lnSpc>
              <a:spcAft>
                <a:spcPts val="0"/>
              </a:spcAft>
            </a:pPr>
            <a:r>
              <a:rPr lang="zh-CN" altLang="en-US"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第十七章</a:t>
            </a:r>
            <a:r>
              <a:rPr lang="en-US" altLang="zh-CN"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 </a:t>
            </a:r>
            <a:r>
              <a:rPr lang="zh-CN" altLang="en-US"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劳动争议调解仲裁</a:t>
            </a:r>
            <a:endParaRPr lang="zh-CN" altLang="zh-CN" sz="440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14038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图片 6" descr="手机屏幕的截图&#10;&#10;描述已自动生成">
            <a:extLst>
              <a:ext uri="{FF2B5EF4-FFF2-40B4-BE49-F238E27FC236}">
                <a16:creationId xmlns:a16="http://schemas.microsoft.com/office/drawing/2014/main" id="{07158B93-1980-4E8A-B8D6-E05750F7FE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1363" y="854154"/>
            <a:ext cx="10627946" cy="5579141"/>
          </a:xfrm>
          <a:prstGeom prst="rect">
            <a:avLst/>
          </a:prstGeom>
        </p:spPr>
      </p:pic>
    </p:spTree>
    <p:extLst>
      <p:ext uri="{BB962C8B-B14F-4D97-AF65-F5344CB8AC3E}">
        <p14:creationId xmlns:p14="http://schemas.microsoft.com/office/powerpoint/2010/main" val="1001042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6FC9E0DC-4E46-4284-A172-79402E2E773B}"/>
              </a:ext>
            </a:extLst>
          </p:cNvPr>
          <p:cNvSpPr/>
          <p:nvPr/>
        </p:nvSpPr>
        <p:spPr>
          <a:xfrm>
            <a:off x="731837" y="455437"/>
            <a:ext cx="2040623" cy="460382"/>
          </a:xfrm>
          <a:prstGeom prst="rect">
            <a:avLst/>
          </a:prstGeom>
        </p:spPr>
        <p:txBody>
          <a:bodyPr wrap="none">
            <a:spAutoFit/>
          </a:bodyPr>
          <a:lstStyle/>
          <a:p>
            <a:pPr indent="280670" algn="just">
              <a:lnSpc>
                <a:spcPct val="150000"/>
              </a:lnSpc>
              <a:spcAft>
                <a:spcPts val="0"/>
              </a:spcAft>
            </a:pPr>
            <a:r>
              <a:rPr lang="zh-CN" altLang="en-US"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考点</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1.</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劳动争议</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7234E059-51CC-4EB8-97E5-1E21FD9B08F0}"/>
              </a:ext>
            </a:extLst>
          </p:cNvPr>
          <p:cNvGraphicFramePr>
            <a:graphicFrameLocks noGrp="1"/>
          </p:cNvGraphicFramePr>
          <p:nvPr>
            <p:extLst>
              <p:ext uri="{D42A27DB-BD31-4B8C-83A1-F6EECF244321}">
                <p14:modId xmlns:p14="http://schemas.microsoft.com/office/powerpoint/2010/main" val="3050774118"/>
              </p:ext>
            </p:extLst>
          </p:nvPr>
        </p:nvGraphicFramePr>
        <p:xfrm>
          <a:off x="692150" y="938495"/>
          <a:ext cx="10837863" cy="1097280"/>
        </p:xfrm>
        <a:graphic>
          <a:graphicData uri="http://schemas.openxmlformats.org/drawingml/2006/table">
            <a:tbl>
              <a:tblPr>
                <a:tableStyleId>{5C22544A-7EE6-4342-B048-85BDC9FD1C3A}</a:tableStyleId>
              </a:tblPr>
              <a:tblGrid>
                <a:gridCol w="1924159">
                  <a:extLst>
                    <a:ext uri="{9D8B030D-6E8A-4147-A177-3AD203B41FA5}">
                      <a16:colId xmlns:a16="http://schemas.microsoft.com/office/drawing/2014/main" val="3173011217"/>
                    </a:ext>
                  </a:extLst>
                </a:gridCol>
                <a:gridCol w="8913704">
                  <a:extLst>
                    <a:ext uri="{9D8B030D-6E8A-4147-A177-3AD203B41FA5}">
                      <a16:colId xmlns:a16="http://schemas.microsoft.com/office/drawing/2014/main" val="1885436787"/>
                    </a:ext>
                  </a:extLst>
                </a:gridCol>
              </a:tblGrid>
              <a:tr h="0">
                <a:tc>
                  <a:txBody>
                    <a:bodyPr/>
                    <a:lstStyle/>
                    <a:p>
                      <a:pPr algn="just">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基本特征</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1</a:t>
                      </a:r>
                      <a:r>
                        <a:rPr lang="zh-CN" sz="1800" b="1" kern="100">
                          <a:solidFill>
                            <a:srgbClr val="002060"/>
                          </a:solidFill>
                          <a:effectLst/>
                          <a:latin typeface="黑体" panose="02010609060101010101" pitchFamily="49" charset="-122"/>
                          <a:ea typeface="黑体" panose="02010609060101010101" pitchFamily="49" charset="-122"/>
                        </a:rPr>
                        <a:t>）当事人是特定的</a:t>
                      </a:r>
                    </a:p>
                    <a:p>
                      <a:pPr algn="just">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2</a:t>
                      </a:r>
                      <a:r>
                        <a:rPr lang="zh-CN" sz="1800" b="1" kern="100">
                          <a:solidFill>
                            <a:srgbClr val="002060"/>
                          </a:solidFill>
                          <a:effectLst/>
                          <a:latin typeface="黑体" panose="02010609060101010101" pitchFamily="49" charset="-122"/>
                          <a:ea typeface="黑体" panose="02010609060101010101" pitchFamily="49" charset="-122"/>
                        </a:rPr>
                        <a:t>）争议主体之间必须存在劳动关系</a:t>
                      </a:r>
                    </a:p>
                    <a:p>
                      <a:pPr algn="just">
                        <a:spcAft>
                          <a:spcPts val="0"/>
                        </a:spcAft>
                      </a:pPr>
                      <a:r>
                        <a:rPr lang="zh-CN" sz="1800" b="1" kern="100">
                          <a:solidFill>
                            <a:srgbClr val="002060"/>
                          </a:solidFill>
                          <a:effectLst/>
                          <a:latin typeface="黑体" panose="02010609060101010101" pitchFamily="49" charset="-122"/>
                          <a:ea typeface="黑体" panose="02010609060101010101" pitchFamily="49" charset="-122"/>
                        </a:rPr>
                        <a:t>（</a:t>
                      </a:r>
                      <a:r>
                        <a:rPr lang="en-US" sz="1800" b="1" kern="100">
                          <a:solidFill>
                            <a:srgbClr val="002060"/>
                          </a:solidFill>
                          <a:effectLst/>
                          <a:latin typeface="黑体" panose="02010609060101010101" pitchFamily="49" charset="-122"/>
                          <a:ea typeface="黑体" panose="02010609060101010101" pitchFamily="49" charset="-122"/>
                        </a:rPr>
                        <a:t>3</a:t>
                      </a:r>
                      <a:r>
                        <a:rPr lang="zh-CN" sz="1800" b="1" kern="100">
                          <a:solidFill>
                            <a:srgbClr val="002060"/>
                          </a:solidFill>
                          <a:effectLst/>
                          <a:latin typeface="黑体" panose="02010609060101010101" pitchFamily="49" charset="-122"/>
                          <a:ea typeface="黑体" panose="02010609060101010101" pitchFamily="49" charset="-122"/>
                        </a:rPr>
                        <a:t>）争议的内容必须是与劳动权利义务有关</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85564230"/>
                  </a:ext>
                </a:extLst>
              </a:tr>
              <a:tr h="0">
                <a:tc>
                  <a:txBody>
                    <a:bodyPr/>
                    <a:lstStyle/>
                    <a:p>
                      <a:pPr algn="just">
                        <a:spcAft>
                          <a:spcPts val="0"/>
                        </a:spcAft>
                      </a:pPr>
                      <a:r>
                        <a:rPr lang="zh-CN" sz="1800" b="1" u="sng" kern="100" dirty="0">
                          <a:solidFill>
                            <a:srgbClr val="002060"/>
                          </a:solidFill>
                          <a:effectLst/>
                          <a:latin typeface="黑体" panose="02010609060101010101" pitchFamily="49" charset="-122"/>
                          <a:ea typeface="黑体" panose="02010609060101010101" pitchFamily="49" charset="-122"/>
                        </a:rPr>
                        <a:t>一般程序</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包括：协商—调解—仲裁—诉讼。</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21326062"/>
                  </a:ext>
                </a:extLst>
              </a:tr>
            </a:tbl>
          </a:graphicData>
        </a:graphic>
      </p:graphicFrame>
      <p:sp>
        <p:nvSpPr>
          <p:cNvPr id="8" name="矩形 7">
            <a:extLst>
              <a:ext uri="{FF2B5EF4-FFF2-40B4-BE49-F238E27FC236}">
                <a16:creationId xmlns:a16="http://schemas.microsoft.com/office/drawing/2014/main" id="{8FEDF3CA-A09C-4EDF-8E4B-62974067D60D}"/>
              </a:ext>
            </a:extLst>
          </p:cNvPr>
          <p:cNvSpPr/>
          <p:nvPr/>
        </p:nvSpPr>
        <p:spPr>
          <a:xfrm>
            <a:off x="174061" y="2231043"/>
            <a:ext cx="4713316" cy="460382"/>
          </a:xfrm>
          <a:prstGeom prst="rect">
            <a:avLst/>
          </a:prstGeom>
        </p:spPr>
        <p:txBody>
          <a:bodyPr wrap="square">
            <a:spAutoFit/>
          </a:bodyPr>
          <a:lstStyle/>
          <a:p>
            <a:pPr indent="280670" algn="ctr">
              <a:lnSpc>
                <a:spcPct val="150000"/>
              </a:lnSpc>
              <a:spcAft>
                <a:spcPts val="0"/>
              </a:spcAft>
            </a:pPr>
            <a:r>
              <a:rPr lang="zh-CN" altLang="en-US"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考点</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劳动争议处理的基本原则</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922F9A1F-5428-45D5-B3A7-9B8139E57955}"/>
              </a:ext>
            </a:extLst>
          </p:cNvPr>
          <p:cNvGraphicFramePr>
            <a:graphicFrameLocks noGrp="1"/>
          </p:cNvGraphicFramePr>
          <p:nvPr>
            <p:extLst>
              <p:ext uri="{D42A27DB-BD31-4B8C-83A1-F6EECF244321}">
                <p14:modId xmlns:p14="http://schemas.microsoft.com/office/powerpoint/2010/main" val="3643436229"/>
              </p:ext>
            </p:extLst>
          </p:nvPr>
        </p:nvGraphicFramePr>
        <p:xfrm>
          <a:off x="692150" y="2778323"/>
          <a:ext cx="10837863" cy="27432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2089600448"/>
                    </a:ext>
                  </a:extLst>
                </a:gridCol>
              </a:tblGrid>
              <a:tr h="0">
                <a:tc>
                  <a:txBody>
                    <a:bodyPr/>
                    <a:lstStyle/>
                    <a:p>
                      <a:pPr algn="just">
                        <a:spcAft>
                          <a:spcPts val="0"/>
                        </a:spcAft>
                      </a:pP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1</a:t>
                      </a:r>
                      <a:r>
                        <a:rPr lang="zh-CN" sz="1800" b="1" kern="100" dirty="0">
                          <a:solidFill>
                            <a:srgbClr val="002060"/>
                          </a:solidFill>
                          <a:effectLst/>
                          <a:latin typeface="黑体" panose="02010609060101010101" pitchFamily="49" charset="-122"/>
                          <a:ea typeface="黑体" panose="02010609060101010101" pitchFamily="49" charset="-122"/>
                        </a:rPr>
                        <a:t>）合法的原则</a:t>
                      </a:r>
                      <a:r>
                        <a:rPr lang="en-US" sz="1800" b="1"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2</a:t>
                      </a:r>
                      <a:r>
                        <a:rPr lang="zh-CN" sz="1800" b="1" kern="100" dirty="0">
                          <a:solidFill>
                            <a:srgbClr val="002060"/>
                          </a:solidFill>
                          <a:effectLst/>
                          <a:latin typeface="黑体" panose="02010609060101010101" pitchFamily="49" charset="-122"/>
                          <a:ea typeface="黑体" panose="02010609060101010101" pitchFamily="49" charset="-122"/>
                        </a:rPr>
                        <a:t>）公正的原则</a:t>
                      </a:r>
                      <a:r>
                        <a:rPr lang="en-US" sz="1800" b="1"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3</a:t>
                      </a:r>
                      <a:r>
                        <a:rPr lang="zh-CN" sz="1800" b="1" kern="100" dirty="0">
                          <a:solidFill>
                            <a:srgbClr val="002060"/>
                          </a:solidFill>
                          <a:effectLst/>
                          <a:latin typeface="黑体" panose="02010609060101010101" pitchFamily="49" charset="-122"/>
                          <a:ea typeface="黑体" panose="02010609060101010101" pitchFamily="49" charset="-122"/>
                        </a:rPr>
                        <a:t>）及时的原则</a:t>
                      </a:r>
                      <a:r>
                        <a:rPr lang="en-US" sz="1800" b="1" kern="100" dirty="0">
                          <a:solidFill>
                            <a:srgbClr val="002060"/>
                          </a:solidFill>
                          <a:effectLst/>
                          <a:latin typeface="黑体" panose="02010609060101010101" pitchFamily="49" charset="-122"/>
                          <a:ea typeface="黑体" panose="02010609060101010101" pitchFamily="49" charset="-122"/>
                        </a:rPr>
                        <a:t>   </a:t>
                      </a:r>
                      <a:r>
                        <a:rPr lang="zh-CN" sz="1800" b="1" kern="100" dirty="0">
                          <a:solidFill>
                            <a:srgbClr val="002060"/>
                          </a:solidFill>
                          <a:effectLst/>
                          <a:latin typeface="黑体" panose="02010609060101010101" pitchFamily="49" charset="-122"/>
                          <a:ea typeface="黑体" panose="02010609060101010101" pitchFamily="49" charset="-122"/>
                        </a:rPr>
                        <a:t>（</a:t>
                      </a:r>
                      <a:r>
                        <a:rPr lang="en-US" sz="1800" b="1" kern="100" dirty="0">
                          <a:solidFill>
                            <a:srgbClr val="002060"/>
                          </a:solidFill>
                          <a:effectLst/>
                          <a:latin typeface="黑体" panose="02010609060101010101" pitchFamily="49" charset="-122"/>
                          <a:ea typeface="黑体" panose="02010609060101010101" pitchFamily="49" charset="-122"/>
                        </a:rPr>
                        <a:t>4</a:t>
                      </a:r>
                      <a:r>
                        <a:rPr lang="zh-CN" sz="1800" b="1" kern="100" dirty="0">
                          <a:solidFill>
                            <a:srgbClr val="002060"/>
                          </a:solidFill>
                          <a:effectLst/>
                          <a:latin typeface="黑体" panose="02010609060101010101" pitchFamily="49" charset="-122"/>
                          <a:ea typeface="黑体" panose="02010609060101010101" pitchFamily="49" charset="-122"/>
                        </a:rPr>
                        <a:t>）着重调解的原则</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524829815"/>
                  </a:ext>
                </a:extLst>
              </a:tr>
            </a:tbl>
          </a:graphicData>
        </a:graphic>
      </p:graphicFrame>
    </p:spTree>
    <p:extLst>
      <p:ext uri="{BB962C8B-B14F-4D97-AF65-F5344CB8AC3E}">
        <p14:creationId xmlns:p14="http://schemas.microsoft.com/office/powerpoint/2010/main" val="1082326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104EA3A6-5D0E-4CA9-873A-E3880083FE9F}"/>
              </a:ext>
            </a:extLst>
          </p:cNvPr>
          <p:cNvSpPr/>
          <p:nvPr/>
        </p:nvSpPr>
        <p:spPr>
          <a:xfrm>
            <a:off x="958698" y="590781"/>
            <a:ext cx="3672800" cy="646331"/>
          </a:xfrm>
          <a:prstGeom prst="rect">
            <a:avLst/>
          </a:prstGeom>
        </p:spPr>
        <p:txBody>
          <a:bodyPr wrap="none">
            <a:spAutoFit/>
          </a:bodyPr>
          <a:lstStyle/>
          <a:p>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劳动争议处理</a:t>
            </a: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的基本成程序</a:t>
            </a:r>
            <a:endPar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endParaRPr>
          </a:p>
          <a:p>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3.1</a:t>
            </a:r>
            <a:r>
              <a:rPr lang="zh-CN" altLang="en-US"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劳动争议处理机构</a:t>
            </a:r>
            <a:endParaRPr lang="zh-CN" altLang="en-US" dirty="0">
              <a:latin typeface="黑体" panose="02010609060101010101" pitchFamily="49" charset="-122"/>
              <a:ea typeface="黑体" panose="02010609060101010101" pitchFamily="49" charset="-122"/>
            </a:endParaRPr>
          </a:p>
        </p:txBody>
      </p:sp>
      <p:graphicFrame>
        <p:nvGraphicFramePr>
          <p:cNvPr id="9" name="表格 8">
            <a:extLst>
              <a:ext uri="{FF2B5EF4-FFF2-40B4-BE49-F238E27FC236}">
                <a16:creationId xmlns:a16="http://schemas.microsoft.com/office/drawing/2014/main" id="{E2B130AA-383E-485B-937C-66E8A58D0BD8}"/>
              </a:ext>
            </a:extLst>
          </p:cNvPr>
          <p:cNvGraphicFramePr>
            <a:graphicFrameLocks noGrp="1"/>
          </p:cNvGraphicFramePr>
          <p:nvPr>
            <p:extLst>
              <p:ext uri="{D42A27DB-BD31-4B8C-83A1-F6EECF244321}">
                <p14:modId xmlns:p14="http://schemas.microsoft.com/office/powerpoint/2010/main" val="4090634655"/>
              </p:ext>
            </p:extLst>
          </p:nvPr>
        </p:nvGraphicFramePr>
        <p:xfrm>
          <a:off x="946902" y="1304018"/>
          <a:ext cx="10837863" cy="3840480"/>
        </p:xfrm>
        <a:graphic>
          <a:graphicData uri="http://schemas.openxmlformats.org/drawingml/2006/table">
            <a:tbl>
              <a:tblPr>
                <a:tableStyleId>{5C22544A-7EE6-4342-B048-85BDC9FD1C3A}</a:tableStyleId>
              </a:tblPr>
              <a:tblGrid>
                <a:gridCol w="3707754">
                  <a:extLst>
                    <a:ext uri="{9D8B030D-6E8A-4147-A177-3AD203B41FA5}">
                      <a16:colId xmlns:a16="http://schemas.microsoft.com/office/drawing/2014/main" val="1042646407"/>
                    </a:ext>
                  </a:extLst>
                </a:gridCol>
                <a:gridCol w="7130109">
                  <a:extLst>
                    <a:ext uri="{9D8B030D-6E8A-4147-A177-3AD203B41FA5}">
                      <a16:colId xmlns:a16="http://schemas.microsoft.com/office/drawing/2014/main" val="3353106727"/>
                    </a:ext>
                  </a:extLst>
                </a:gridCol>
              </a:tblGrid>
              <a:tr h="0">
                <a:tc rowSpan="2">
                  <a:txBody>
                    <a:bodyPr/>
                    <a:lstStyle/>
                    <a:p>
                      <a:pPr>
                        <a:spcAft>
                          <a:spcPts val="0"/>
                        </a:spcAft>
                      </a:pPr>
                      <a:r>
                        <a:rPr lang="zh-CN" sz="1800" b="1" dirty="0">
                          <a:solidFill>
                            <a:srgbClr val="002060"/>
                          </a:solidFill>
                          <a:effectLst/>
                          <a:latin typeface="黑体" panose="02010609060101010101" pitchFamily="49" charset="-122"/>
                          <a:ea typeface="黑体" panose="02010609060101010101" pitchFamily="49" charset="-122"/>
                        </a:rPr>
                        <a:t>（一）调解组织</a:t>
                      </a:r>
                    </a:p>
                    <a:p>
                      <a:pPr>
                        <a:spcAft>
                          <a:spcPts val="0"/>
                        </a:spcAft>
                      </a:pPr>
                      <a:r>
                        <a:rPr lang="en-US" sz="1800" b="1" dirty="0">
                          <a:solidFill>
                            <a:srgbClr val="002060"/>
                          </a:solidFill>
                          <a:effectLst/>
                          <a:latin typeface="黑体" panose="02010609060101010101" pitchFamily="49" charset="-122"/>
                          <a:ea typeface="黑体" panose="02010609060101010101" pitchFamily="49" charset="-122"/>
                        </a:rPr>
                        <a:t> </a:t>
                      </a:r>
                      <a:endParaRPr lang="zh-CN"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tc>
                  <a:txBody>
                    <a:bodyPr/>
                    <a:lstStyle/>
                    <a:p>
                      <a:pPr>
                        <a:spcAft>
                          <a:spcPts val="0"/>
                        </a:spcAft>
                      </a:pPr>
                      <a:r>
                        <a:rPr lang="en-US" sz="1800" b="1" u="sng">
                          <a:solidFill>
                            <a:srgbClr val="002060"/>
                          </a:solidFill>
                          <a:effectLst/>
                          <a:latin typeface="黑体" panose="02010609060101010101" pitchFamily="49" charset="-122"/>
                          <a:ea typeface="黑体" panose="02010609060101010101" pitchFamily="49" charset="-122"/>
                        </a:rPr>
                        <a:t>1</a:t>
                      </a:r>
                      <a:r>
                        <a:rPr lang="zh-CN" sz="1800" b="1" u="sng">
                          <a:solidFill>
                            <a:srgbClr val="002060"/>
                          </a:solidFill>
                          <a:effectLst/>
                          <a:latin typeface="黑体" panose="02010609060101010101" pitchFamily="49" charset="-122"/>
                          <a:ea typeface="黑体" panose="02010609060101010101" pitchFamily="49" charset="-122"/>
                        </a:rPr>
                        <a:t>．企业劳动争议调解委员会</a:t>
                      </a:r>
                      <a:endParaRPr lang="zh-CN" sz="1800" b="1">
                        <a:solidFill>
                          <a:srgbClr val="002060"/>
                        </a:solidFill>
                        <a:effectLst/>
                        <a:latin typeface="黑体" panose="02010609060101010101" pitchFamily="49" charset="-122"/>
                        <a:ea typeface="黑体" panose="02010609060101010101" pitchFamily="49" charset="-122"/>
                      </a:endParaRPr>
                    </a:p>
                    <a:p>
                      <a:pPr>
                        <a:spcAft>
                          <a:spcPts val="0"/>
                        </a:spcAft>
                      </a:pPr>
                      <a:r>
                        <a:rPr lang="zh-CN" sz="1800" b="1">
                          <a:solidFill>
                            <a:srgbClr val="002060"/>
                          </a:solidFill>
                          <a:effectLst/>
                          <a:latin typeface="黑体" panose="02010609060101010101" pitchFamily="49" charset="-122"/>
                          <a:ea typeface="黑体" panose="02010609060101010101" pitchFamily="49" charset="-122"/>
                        </a:rPr>
                        <a:t>（</a:t>
                      </a:r>
                      <a:r>
                        <a:rPr lang="en-US" sz="1800" b="1">
                          <a:solidFill>
                            <a:srgbClr val="002060"/>
                          </a:solidFill>
                          <a:effectLst/>
                          <a:latin typeface="黑体" panose="02010609060101010101" pitchFamily="49" charset="-122"/>
                          <a:ea typeface="黑体" panose="02010609060101010101" pitchFamily="49" charset="-122"/>
                        </a:rPr>
                        <a:t>1</a:t>
                      </a:r>
                      <a:r>
                        <a:rPr lang="zh-CN" sz="1800" b="1">
                          <a:solidFill>
                            <a:srgbClr val="002060"/>
                          </a:solidFill>
                          <a:effectLst/>
                          <a:latin typeface="黑体" panose="02010609060101010101" pitchFamily="49" charset="-122"/>
                          <a:ea typeface="黑体" panose="02010609060101010101" pitchFamily="49" charset="-122"/>
                        </a:rPr>
                        <a:t>）企业劳动争议调解委员会由职工代表和企业代表组成。</a:t>
                      </a:r>
                    </a:p>
                    <a:p>
                      <a:pPr>
                        <a:spcAft>
                          <a:spcPts val="0"/>
                        </a:spcAft>
                      </a:pPr>
                      <a:r>
                        <a:rPr lang="zh-CN" sz="1800" b="1">
                          <a:solidFill>
                            <a:srgbClr val="002060"/>
                          </a:solidFill>
                          <a:effectLst/>
                          <a:latin typeface="黑体" panose="02010609060101010101" pitchFamily="49" charset="-122"/>
                          <a:ea typeface="黑体" panose="02010609060101010101" pitchFamily="49" charset="-122"/>
                        </a:rPr>
                        <a:t>（</a:t>
                      </a:r>
                      <a:r>
                        <a:rPr lang="en-US" sz="1800" b="1">
                          <a:solidFill>
                            <a:srgbClr val="002060"/>
                          </a:solidFill>
                          <a:effectLst/>
                          <a:latin typeface="黑体" panose="02010609060101010101" pitchFamily="49" charset="-122"/>
                          <a:ea typeface="黑体" panose="02010609060101010101" pitchFamily="49" charset="-122"/>
                        </a:rPr>
                        <a:t>2</a:t>
                      </a:r>
                      <a:r>
                        <a:rPr lang="zh-CN" sz="1800" b="1">
                          <a:solidFill>
                            <a:srgbClr val="002060"/>
                          </a:solidFill>
                          <a:effectLst/>
                          <a:latin typeface="黑体" panose="02010609060101010101" pitchFamily="49" charset="-122"/>
                          <a:ea typeface="黑体" panose="02010609060101010101" pitchFamily="49" charset="-122"/>
                        </a:rPr>
                        <a:t>）职工代表由工会成员担任或者由全体职工推举产生，企业代表由企业负责人指定。</a:t>
                      </a:r>
                    </a:p>
                    <a:p>
                      <a:pPr>
                        <a:spcAft>
                          <a:spcPts val="0"/>
                        </a:spcAft>
                      </a:pPr>
                      <a:r>
                        <a:rPr lang="zh-CN" sz="1800" b="1">
                          <a:solidFill>
                            <a:srgbClr val="002060"/>
                          </a:solidFill>
                          <a:effectLst/>
                          <a:latin typeface="黑体" panose="02010609060101010101" pitchFamily="49" charset="-122"/>
                          <a:ea typeface="黑体" panose="02010609060101010101" pitchFamily="49" charset="-122"/>
                        </a:rPr>
                        <a:t>（</a:t>
                      </a:r>
                      <a:r>
                        <a:rPr lang="en-US" sz="1800" b="1">
                          <a:solidFill>
                            <a:srgbClr val="002060"/>
                          </a:solidFill>
                          <a:effectLst/>
                          <a:latin typeface="黑体" panose="02010609060101010101" pitchFamily="49" charset="-122"/>
                          <a:ea typeface="黑体" panose="02010609060101010101" pitchFamily="49" charset="-122"/>
                        </a:rPr>
                        <a:t>3</a:t>
                      </a:r>
                      <a:r>
                        <a:rPr lang="zh-CN" sz="1800" b="1">
                          <a:solidFill>
                            <a:srgbClr val="002060"/>
                          </a:solidFill>
                          <a:effectLst/>
                          <a:latin typeface="黑体" panose="02010609060101010101" pitchFamily="49" charset="-122"/>
                          <a:ea typeface="黑体" panose="02010609060101010101" pitchFamily="49" charset="-122"/>
                        </a:rPr>
                        <a:t>）</a:t>
                      </a:r>
                      <a:r>
                        <a:rPr lang="zh-CN" sz="1800" b="1" u="sng">
                          <a:solidFill>
                            <a:srgbClr val="002060"/>
                          </a:solidFill>
                          <a:effectLst/>
                          <a:latin typeface="黑体" panose="02010609060101010101" pitchFamily="49" charset="-122"/>
                          <a:ea typeface="黑体" panose="02010609060101010101" pitchFamily="49" charset="-122"/>
                        </a:rPr>
                        <a:t>企业劳动争议调解委员会主任由工会成员或者双方推举的人员担任。</a:t>
                      </a:r>
                      <a:endParaRPr lang="zh-CN" sz="1800" b="1">
                        <a:solidFill>
                          <a:srgbClr val="002060"/>
                        </a:solidFill>
                        <a:effectLst/>
                        <a:latin typeface="黑体" panose="02010609060101010101" pitchFamily="49" charset="-122"/>
                        <a:ea typeface="黑体" panose="02010609060101010101" pitchFamily="49" charset="-122"/>
                      </a:endParaRPr>
                    </a:p>
                    <a:p>
                      <a:pPr>
                        <a:spcAft>
                          <a:spcPts val="0"/>
                        </a:spcAft>
                      </a:pPr>
                      <a:r>
                        <a:rPr lang="zh-CN" sz="1800" b="1">
                          <a:solidFill>
                            <a:srgbClr val="002060"/>
                          </a:solidFill>
                          <a:effectLst/>
                          <a:latin typeface="黑体" panose="02010609060101010101" pitchFamily="49" charset="-122"/>
                          <a:ea typeface="黑体" panose="02010609060101010101" pitchFamily="49" charset="-122"/>
                        </a:rPr>
                        <a:t>（</a:t>
                      </a:r>
                      <a:r>
                        <a:rPr lang="en-US" sz="1800" b="1">
                          <a:solidFill>
                            <a:srgbClr val="002060"/>
                          </a:solidFill>
                          <a:effectLst/>
                          <a:latin typeface="黑体" panose="02010609060101010101" pitchFamily="49" charset="-122"/>
                          <a:ea typeface="黑体" panose="02010609060101010101" pitchFamily="49" charset="-122"/>
                        </a:rPr>
                        <a:t>4</a:t>
                      </a:r>
                      <a:r>
                        <a:rPr lang="zh-CN" sz="1800" b="1">
                          <a:solidFill>
                            <a:srgbClr val="002060"/>
                          </a:solidFill>
                          <a:effectLst/>
                          <a:latin typeface="黑体" panose="02010609060101010101" pitchFamily="49" charset="-122"/>
                          <a:ea typeface="黑体" panose="02010609060101010101" pitchFamily="49" charset="-122"/>
                        </a:rPr>
                        <a:t>）由于调解程序并不是处理劳动争议的必经程序，用人单位可以根据实际需要</a:t>
                      </a:r>
                      <a:r>
                        <a:rPr lang="zh-CN" sz="1800" b="1" u="sng">
                          <a:solidFill>
                            <a:srgbClr val="002060"/>
                          </a:solidFill>
                          <a:effectLst/>
                          <a:latin typeface="黑体" panose="02010609060101010101" pitchFamily="49" charset="-122"/>
                          <a:ea typeface="黑体" panose="02010609060101010101" pitchFamily="49" charset="-122"/>
                        </a:rPr>
                        <a:t>自主决定是否设立劳动争议调解委员会</a:t>
                      </a:r>
                      <a:r>
                        <a:rPr lang="zh-CN" sz="1800" b="1">
                          <a:solidFill>
                            <a:srgbClr val="002060"/>
                          </a:solidFill>
                          <a:effectLst/>
                          <a:latin typeface="黑体" panose="02010609060101010101" pitchFamily="49" charset="-122"/>
                          <a:ea typeface="黑体" panose="02010609060101010101" pitchFamily="49" charset="-122"/>
                        </a:rPr>
                        <a:t>。</a:t>
                      </a:r>
                      <a:endParaRPr lang="zh-CN" sz="1800" b="1">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extLst>
                  <a:ext uri="{0D108BD9-81ED-4DB2-BD59-A6C34878D82A}">
                    <a16:rowId xmlns:a16="http://schemas.microsoft.com/office/drawing/2014/main" val="182232751"/>
                  </a:ext>
                </a:extLst>
              </a:tr>
              <a:tr h="0">
                <a:tc vMerge="1">
                  <a:txBody>
                    <a:bodyPr/>
                    <a:lstStyle/>
                    <a:p>
                      <a:endParaRPr lang="zh-CN" altLang="en-US"/>
                    </a:p>
                  </a:txBody>
                  <a:tcPr/>
                </a:tc>
                <a:tc>
                  <a:txBody>
                    <a:bodyPr/>
                    <a:lstStyle/>
                    <a:p>
                      <a:pPr>
                        <a:spcAft>
                          <a:spcPts val="0"/>
                        </a:spcAft>
                      </a:pPr>
                      <a:r>
                        <a:rPr lang="en-US" sz="1800" b="1">
                          <a:solidFill>
                            <a:srgbClr val="002060"/>
                          </a:solidFill>
                          <a:effectLst/>
                          <a:latin typeface="黑体" panose="02010609060101010101" pitchFamily="49" charset="-122"/>
                          <a:ea typeface="黑体" panose="02010609060101010101" pitchFamily="49" charset="-122"/>
                        </a:rPr>
                        <a:t>2.</a:t>
                      </a:r>
                      <a:r>
                        <a:rPr lang="zh-CN" sz="1800" b="1">
                          <a:solidFill>
                            <a:srgbClr val="002060"/>
                          </a:solidFill>
                          <a:effectLst/>
                          <a:latin typeface="黑体" panose="02010609060101010101" pitchFamily="49" charset="-122"/>
                          <a:ea typeface="黑体" panose="02010609060101010101" pitchFamily="49" charset="-122"/>
                        </a:rPr>
                        <a:t>其他调解组织</a:t>
                      </a:r>
                      <a:endParaRPr lang="zh-CN" sz="1800" b="1">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extLst>
                  <a:ext uri="{0D108BD9-81ED-4DB2-BD59-A6C34878D82A}">
                    <a16:rowId xmlns:a16="http://schemas.microsoft.com/office/drawing/2014/main" val="3229223841"/>
                  </a:ext>
                </a:extLst>
              </a:tr>
              <a:tr h="0">
                <a:tc>
                  <a:txBody>
                    <a:bodyPr/>
                    <a:lstStyle/>
                    <a:p>
                      <a:pPr>
                        <a:spcAft>
                          <a:spcPts val="0"/>
                        </a:spcAft>
                      </a:pPr>
                      <a:r>
                        <a:rPr lang="zh-CN" sz="1800" b="1">
                          <a:solidFill>
                            <a:srgbClr val="002060"/>
                          </a:solidFill>
                          <a:effectLst/>
                          <a:latin typeface="黑体" panose="02010609060101010101" pitchFamily="49" charset="-122"/>
                          <a:ea typeface="黑体" panose="02010609060101010101" pitchFamily="49" charset="-122"/>
                        </a:rPr>
                        <a:t>（二）劳动人事争议仲裁委员会</a:t>
                      </a:r>
                      <a:endParaRPr lang="zh-CN" sz="1800" b="1">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tc>
                  <a:txBody>
                    <a:bodyPr/>
                    <a:lstStyle/>
                    <a:p>
                      <a:pPr>
                        <a:spcAft>
                          <a:spcPts val="0"/>
                        </a:spcAft>
                      </a:pPr>
                      <a:r>
                        <a:rPr lang="zh-CN" sz="1800" b="1">
                          <a:solidFill>
                            <a:srgbClr val="002060"/>
                          </a:solidFill>
                          <a:effectLst/>
                          <a:latin typeface="黑体" panose="02010609060101010101" pitchFamily="49" charset="-122"/>
                          <a:ea typeface="黑体" panose="02010609060101010101" pitchFamily="49" charset="-122"/>
                        </a:rPr>
                        <a:t>国家授权依法设立的，由</a:t>
                      </a:r>
                      <a:r>
                        <a:rPr lang="zh-CN" sz="1800" b="1" u="sng">
                          <a:solidFill>
                            <a:srgbClr val="002060"/>
                          </a:solidFill>
                          <a:effectLst/>
                          <a:latin typeface="黑体" panose="02010609060101010101" pitchFamily="49" charset="-122"/>
                          <a:ea typeface="黑体" panose="02010609060101010101" pitchFamily="49" charset="-122"/>
                        </a:rPr>
                        <a:t>劳动行政部门代表、工会代表和企业方面代表组成，</a:t>
                      </a:r>
                      <a:r>
                        <a:rPr lang="zh-CN" sz="1800" b="1">
                          <a:solidFill>
                            <a:srgbClr val="002060"/>
                          </a:solidFill>
                          <a:effectLst/>
                          <a:latin typeface="黑体" panose="02010609060101010101" pitchFamily="49" charset="-122"/>
                          <a:ea typeface="黑体" panose="02010609060101010101" pitchFamily="49" charset="-122"/>
                        </a:rPr>
                        <a:t>体现了劳动关系中的劳动者、用人单位和政府的三方原则。</a:t>
                      </a:r>
                    </a:p>
                    <a:p>
                      <a:pPr>
                        <a:spcAft>
                          <a:spcPts val="0"/>
                        </a:spcAft>
                      </a:pPr>
                      <a:r>
                        <a:rPr lang="en-US" sz="1800" b="1">
                          <a:solidFill>
                            <a:srgbClr val="002060"/>
                          </a:solidFill>
                          <a:effectLst/>
                          <a:latin typeface="黑体" panose="02010609060101010101" pitchFamily="49" charset="-122"/>
                          <a:ea typeface="黑体" panose="02010609060101010101" pitchFamily="49" charset="-122"/>
                        </a:rPr>
                        <a:t> </a:t>
                      </a:r>
                      <a:endParaRPr lang="zh-CN" sz="1800" b="1">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extLst>
                  <a:ext uri="{0D108BD9-81ED-4DB2-BD59-A6C34878D82A}">
                    <a16:rowId xmlns:a16="http://schemas.microsoft.com/office/drawing/2014/main" val="2869273719"/>
                  </a:ext>
                </a:extLst>
              </a:tr>
              <a:tr h="0">
                <a:tc>
                  <a:txBody>
                    <a:bodyPr/>
                    <a:lstStyle/>
                    <a:p>
                      <a:pPr>
                        <a:spcAft>
                          <a:spcPts val="0"/>
                        </a:spcAft>
                      </a:pPr>
                      <a:r>
                        <a:rPr lang="zh-CN" sz="1800" b="1">
                          <a:solidFill>
                            <a:srgbClr val="002060"/>
                          </a:solidFill>
                          <a:effectLst/>
                          <a:latin typeface="黑体" panose="02010609060101010101" pitchFamily="49" charset="-122"/>
                          <a:ea typeface="黑体" panose="02010609060101010101" pitchFamily="49" charset="-122"/>
                        </a:rPr>
                        <a:t>（三）人民法院</a:t>
                      </a:r>
                      <a:endParaRPr lang="zh-CN" sz="1800" b="1">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tc>
                  <a:txBody>
                    <a:bodyPr/>
                    <a:lstStyle/>
                    <a:p>
                      <a:pPr>
                        <a:spcAft>
                          <a:spcPts val="0"/>
                        </a:spcAft>
                      </a:pPr>
                      <a:r>
                        <a:rPr lang="zh-CN" sz="1800" b="1" dirty="0">
                          <a:solidFill>
                            <a:srgbClr val="002060"/>
                          </a:solidFill>
                          <a:effectLst/>
                          <a:latin typeface="黑体" panose="02010609060101010101" pitchFamily="49" charset="-122"/>
                          <a:ea typeface="黑体" panose="02010609060101010101" pitchFamily="49" charset="-122"/>
                        </a:rPr>
                        <a:t>劳动争议案件由各级人民法院的民事审判庭按照《民事诉讼法》规定的普通诉讼程序进行审理。</a:t>
                      </a:r>
                      <a:endParaRPr lang="zh-CN"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extLst>
                  <a:ext uri="{0D108BD9-81ED-4DB2-BD59-A6C34878D82A}">
                    <a16:rowId xmlns:a16="http://schemas.microsoft.com/office/drawing/2014/main" val="813585311"/>
                  </a:ext>
                </a:extLst>
              </a:tr>
            </a:tbl>
          </a:graphicData>
        </a:graphic>
      </p:graphicFrame>
    </p:spTree>
    <p:extLst>
      <p:ext uri="{BB962C8B-B14F-4D97-AF65-F5344CB8AC3E}">
        <p14:creationId xmlns:p14="http://schemas.microsoft.com/office/powerpoint/2010/main" val="310693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F3B5549-4365-4E62-9AFD-4E135DE2CB01}"/>
              </a:ext>
            </a:extLst>
          </p:cNvPr>
          <p:cNvSpPr/>
          <p:nvPr/>
        </p:nvSpPr>
        <p:spPr>
          <a:xfrm>
            <a:off x="731837" y="554008"/>
            <a:ext cx="3028073" cy="442878"/>
          </a:xfrm>
          <a:prstGeom prst="rect">
            <a:avLst/>
          </a:prstGeom>
        </p:spPr>
        <p:txBody>
          <a:bodyPr wrap="none">
            <a:spAutoFit/>
          </a:bodyPr>
          <a:lstStyle/>
          <a:p>
            <a:pPr indent="280670">
              <a:lnSpc>
                <a:spcPct val="150000"/>
              </a:lnSpc>
              <a:spcAft>
                <a:spcPts val="0"/>
              </a:spcAft>
            </a:pPr>
            <a:r>
              <a:rPr lang="en-US" altLang="zh-CN" b="1" u="sng" dirty="0">
                <a:solidFill>
                  <a:srgbClr val="993300"/>
                </a:solidFill>
                <a:latin typeface="黑体" panose="02010609060101010101" pitchFamily="49" charset="-122"/>
                <a:ea typeface="黑体" panose="02010609060101010101" pitchFamily="49" charset="-122"/>
                <a:cs typeface="宋体" panose="02010600030101010101" pitchFamily="2" charset="-122"/>
              </a:rPr>
              <a:t>3.2 </a:t>
            </a:r>
            <a:r>
              <a:rPr lang="zh-CN" altLang="zh-CN" b="1" u="sng" dirty="0">
                <a:solidFill>
                  <a:srgbClr val="993300"/>
                </a:solidFill>
                <a:latin typeface="黑体" panose="02010609060101010101" pitchFamily="49" charset="-122"/>
                <a:ea typeface="黑体" panose="02010609060101010101" pitchFamily="49" charset="-122"/>
                <a:cs typeface="宋体" panose="02010600030101010101" pitchFamily="2" charset="-122"/>
              </a:rPr>
              <a:t>劳动争议调解</a:t>
            </a:r>
            <a:r>
              <a:rPr lang="zh-CN" altLang="en-US" b="1" u="sng" dirty="0">
                <a:solidFill>
                  <a:srgbClr val="993300"/>
                </a:solidFill>
                <a:latin typeface="黑体" panose="02010609060101010101" pitchFamily="49" charset="-122"/>
                <a:ea typeface="黑体" panose="02010609060101010101" pitchFamily="49" charset="-122"/>
                <a:cs typeface="宋体" panose="02010600030101010101" pitchFamily="2" charset="-122"/>
              </a:rPr>
              <a:t>、仲裁</a:t>
            </a:r>
            <a:endParaRPr lang="zh-CN" altLang="zh-CN" sz="2000" dirty="0">
              <a:effectLst/>
              <a:latin typeface="黑体" panose="02010609060101010101" pitchFamily="49" charset="-122"/>
              <a:ea typeface="黑体" panose="02010609060101010101" pitchFamily="49" charset="-122"/>
              <a:cs typeface="宋体" panose="02010600030101010101" pitchFamily="2" charset="-122"/>
            </a:endParaRPr>
          </a:p>
        </p:txBody>
      </p:sp>
      <p:graphicFrame>
        <p:nvGraphicFramePr>
          <p:cNvPr id="7" name="表格 6">
            <a:extLst>
              <a:ext uri="{FF2B5EF4-FFF2-40B4-BE49-F238E27FC236}">
                <a16:creationId xmlns:a16="http://schemas.microsoft.com/office/drawing/2014/main" id="{ED44224E-8561-4F0D-884D-0F728B405797}"/>
              </a:ext>
            </a:extLst>
          </p:cNvPr>
          <p:cNvGraphicFramePr>
            <a:graphicFrameLocks noGrp="1"/>
          </p:cNvGraphicFramePr>
          <p:nvPr>
            <p:extLst>
              <p:ext uri="{D42A27DB-BD31-4B8C-83A1-F6EECF244321}">
                <p14:modId xmlns:p14="http://schemas.microsoft.com/office/powerpoint/2010/main" val="1217033397"/>
              </p:ext>
            </p:extLst>
          </p:nvPr>
        </p:nvGraphicFramePr>
        <p:xfrm>
          <a:off x="692150" y="1054456"/>
          <a:ext cx="10837863" cy="1097280"/>
        </p:xfrm>
        <a:graphic>
          <a:graphicData uri="http://schemas.openxmlformats.org/drawingml/2006/table">
            <a:tbl>
              <a:tblPr>
                <a:tableStyleId>{5C22544A-7EE6-4342-B048-85BDC9FD1C3A}</a:tableStyleId>
              </a:tblPr>
              <a:tblGrid>
                <a:gridCol w="2305685">
                  <a:extLst>
                    <a:ext uri="{9D8B030D-6E8A-4147-A177-3AD203B41FA5}">
                      <a16:colId xmlns:a16="http://schemas.microsoft.com/office/drawing/2014/main" val="2130435319"/>
                    </a:ext>
                  </a:extLst>
                </a:gridCol>
                <a:gridCol w="8532178">
                  <a:extLst>
                    <a:ext uri="{9D8B030D-6E8A-4147-A177-3AD203B41FA5}">
                      <a16:colId xmlns:a16="http://schemas.microsoft.com/office/drawing/2014/main" val="3827205204"/>
                    </a:ext>
                  </a:extLst>
                </a:gridCol>
              </a:tblGrid>
              <a:tr h="0">
                <a:tc>
                  <a:txBody>
                    <a:bodyPr/>
                    <a:lstStyle/>
                    <a:p>
                      <a:pPr>
                        <a:spcAft>
                          <a:spcPts val="0"/>
                        </a:spcAft>
                      </a:pPr>
                      <a:r>
                        <a:rPr lang="zh-CN" altLang="en-US"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rPr>
                        <a:t>劳动争议调解</a:t>
                      </a:r>
                      <a:endParaRPr lang="zh-CN"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tc>
                  <a:txBody>
                    <a:bodyPr/>
                    <a:lstStyle/>
                    <a:p>
                      <a:pPr>
                        <a:spcAft>
                          <a:spcPts val="0"/>
                        </a:spcAft>
                      </a:pPr>
                      <a:r>
                        <a:rPr lang="zh-CN" altLang="en-US"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rPr>
                        <a:t>劳动争议发生后，一方当事人可以通过与另一方当事人约见、面谈等方式协商解决。一方当事人提出协商要求后，另一方当事人应当积极做出口头或者书面回应。</a:t>
                      </a:r>
                      <a:endParaRPr lang="zh-CN"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extLst>
                  <a:ext uri="{0D108BD9-81ED-4DB2-BD59-A6C34878D82A}">
                    <a16:rowId xmlns:a16="http://schemas.microsoft.com/office/drawing/2014/main" val="1137698130"/>
                  </a:ext>
                </a:extLst>
              </a:tr>
              <a:tr h="0">
                <a:tc>
                  <a:txBody>
                    <a:bodyPr/>
                    <a:lstStyle/>
                    <a:p>
                      <a:pPr>
                        <a:spcAft>
                          <a:spcPts val="0"/>
                        </a:spcAft>
                      </a:pPr>
                      <a:r>
                        <a:rPr lang="zh-CN" altLang="en-US"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rPr>
                        <a:t>劳动争议仲裁</a:t>
                      </a:r>
                      <a:endParaRPr lang="zh-CN" sz="1800" b="1" dirty="0">
                        <a:solidFill>
                          <a:srgbClr val="002060"/>
                        </a:solidFill>
                        <a:effectLst/>
                        <a:latin typeface="黑体" panose="02010609060101010101" pitchFamily="49" charset="-122"/>
                        <a:ea typeface="黑体" panose="02010609060101010101"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劳动争议仲裁的程序：确定申请仲裁的时效期间；书面仲裁申请；受理；反申请；开庭和裁决；终局裁决；仲裁裁决的效力；仲裁公开；仲裁费用</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56429659"/>
                  </a:ext>
                </a:extLst>
              </a:tr>
            </a:tbl>
          </a:graphicData>
        </a:graphic>
      </p:graphicFrame>
    </p:spTree>
    <p:extLst>
      <p:ext uri="{BB962C8B-B14F-4D97-AF65-F5344CB8AC3E}">
        <p14:creationId xmlns:p14="http://schemas.microsoft.com/office/powerpoint/2010/main" val="2826947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81364BAB-9151-403F-B27A-ED1E975A96C5}"/>
              </a:ext>
            </a:extLst>
          </p:cNvPr>
          <p:cNvSpPr/>
          <p:nvPr/>
        </p:nvSpPr>
        <p:spPr>
          <a:xfrm>
            <a:off x="958698" y="629739"/>
            <a:ext cx="3672800" cy="369332"/>
          </a:xfrm>
          <a:prstGeom prst="rect">
            <a:avLst/>
          </a:prstGeom>
        </p:spPr>
        <p:txBody>
          <a:bodyPr wrap="none">
            <a:spAutoFit/>
          </a:bodyPr>
          <a:lstStyle/>
          <a:p>
            <a:r>
              <a:rPr lang="zh-CN" altLang="en-US"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4.</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劳动争议当事人的举证责任</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83B7843D-504A-4BF7-B7DD-0AF0C1745E9E}"/>
              </a:ext>
            </a:extLst>
          </p:cNvPr>
          <p:cNvGraphicFramePr>
            <a:graphicFrameLocks noGrp="1"/>
          </p:cNvGraphicFramePr>
          <p:nvPr>
            <p:extLst>
              <p:ext uri="{D42A27DB-BD31-4B8C-83A1-F6EECF244321}">
                <p14:modId xmlns:p14="http://schemas.microsoft.com/office/powerpoint/2010/main" val="2483082684"/>
              </p:ext>
            </p:extLst>
          </p:nvPr>
        </p:nvGraphicFramePr>
        <p:xfrm>
          <a:off x="692150" y="1104935"/>
          <a:ext cx="10837863" cy="1097280"/>
        </p:xfrm>
        <a:graphic>
          <a:graphicData uri="http://schemas.openxmlformats.org/drawingml/2006/table">
            <a:tbl>
              <a:tblPr>
                <a:tableStyleId>{5C22544A-7EE6-4342-B048-85BDC9FD1C3A}</a:tableStyleId>
              </a:tblPr>
              <a:tblGrid>
                <a:gridCol w="2965450">
                  <a:extLst>
                    <a:ext uri="{9D8B030D-6E8A-4147-A177-3AD203B41FA5}">
                      <a16:colId xmlns:a16="http://schemas.microsoft.com/office/drawing/2014/main" val="2093596241"/>
                    </a:ext>
                  </a:extLst>
                </a:gridCol>
                <a:gridCol w="7872413">
                  <a:extLst>
                    <a:ext uri="{9D8B030D-6E8A-4147-A177-3AD203B41FA5}">
                      <a16:colId xmlns:a16="http://schemas.microsoft.com/office/drawing/2014/main" val="1382646442"/>
                    </a:ext>
                  </a:extLst>
                </a:gridCol>
              </a:tblGrid>
              <a:tr h="0">
                <a:tc>
                  <a:txBody>
                    <a:bodyPr/>
                    <a:lstStyle/>
                    <a:p>
                      <a:pPr algn="just">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劳动争议当事人</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用人单位、职工</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947069952"/>
                  </a:ext>
                </a:extLst>
              </a:tr>
              <a:tr h="0">
                <a:tc>
                  <a:txBody>
                    <a:bodyPr/>
                    <a:lstStyle/>
                    <a:p>
                      <a:pPr algn="l">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举证责任原则</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zh-CN" sz="1800" b="1" kern="100" dirty="0">
                          <a:solidFill>
                            <a:srgbClr val="002060"/>
                          </a:solidFill>
                          <a:effectLst/>
                          <a:latin typeface="黑体" panose="02010609060101010101" pitchFamily="49" charset="-122"/>
                          <a:ea typeface="黑体" panose="02010609060101010101" pitchFamily="49" charset="-122"/>
                        </a:rPr>
                        <a:t>在劳动争议仲裁或诉讼活动中，既实行</a:t>
                      </a:r>
                      <a:r>
                        <a:rPr lang="zh-CN" altLang="zh-CN" sz="1800" b="1" u="sng" kern="100" dirty="0">
                          <a:solidFill>
                            <a:srgbClr val="002060"/>
                          </a:solidFill>
                          <a:effectLst/>
                          <a:latin typeface="黑体" panose="02010609060101010101" pitchFamily="49" charset="-122"/>
                          <a:ea typeface="黑体" panose="02010609060101010101" pitchFamily="49" charset="-122"/>
                        </a:rPr>
                        <a:t>“谁主张，谁举证”</a:t>
                      </a:r>
                      <a:r>
                        <a:rPr lang="zh-CN" altLang="zh-CN" sz="1800" b="1" kern="100" dirty="0">
                          <a:solidFill>
                            <a:srgbClr val="002060"/>
                          </a:solidFill>
                          <a:effectLst/>
                          <a:latin typeface="黑体" panose="02010609060101010101" pitchFamily="49" charset="-122"/>
                          <a:ea typeface="黑体" panose="02010609060101010101" pitchFamily="49" charset="-122"/>
                        </a:rPr>
                        <a:t>的举证责任原则，也实行“</a:t>
                      </a:r>
                      <a:r>
                        <a:rPr lang="zh-CN" altLang="zh-CN" sz="1800" b="1" u="sng" kern="100" dirty="0">
                          <a:solidFill>
                            <a:srgbClr val="002060"/>
                          </a:solidFill>
                          <a:effectLst/>
                          <a:latin typeface="黑体" panose="02010609060101010101" pitchFamily="49" charset="-122"/>
                          <a:ea typeface="黑体" panose="02010609060101010101" pitchFamily="49" charset="-122"/>
                        </a:rPr>
                        <a:t>谁作决定，谁举证”</a:t>
                      </a:r>
                      <a:r>
                        <a:rPr lang="zh-CN" altLang="zh-CN" sz="1800" b="1" kern="100" dirty="0">
                          <a:solidFill>
                            <a:srgbClr val="002060"/>
                          </a:solidFill>
                          <a:effectLst/>
                          <a:latin typeface="黑体" panose="02010609060101010101" pitchFamily="49" charset="-122"/>
                          <a:ea typeface="黑体" panose="02010609060101010101" pitchFamily="49" charset="-122"/>
                        </a:rPr>
                        <a:t>的举证责任原则。也就是说，一般情况下，劳动争议双方当事人应对自己的请求事项和主张事由，负有提供证据的责任。</a:t>
                      </a:r>
                      <a:endParaRPr lang="zh-CN"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81789979"/>
                  </a:ext>
                </a:extLst>
              </a:tr>
            </a:tbl>
          </a:graphicData>
        </a:graphic>
      </p:graphicFrame>
    </p:spTree>
    <p:extLst>
      <p:ext uri="{BB962C8B-B14F-4D97-AF65-F5344CB8AC3E}">
        <p14:creationId xmlns:p14="http://schemas.microsoft.com/office/powerpoint/2010/main" val="2578594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15A75335-2A1C-419C-B440-0630D97933CD}"/>
              </a:ext>
            </a:extLst>
          </p:cNvPr>
          <p:cNvSpPr/>
          <p:nvPr/>
        </p:nvSpPr>
        <p:spPr>
          <a:xfrm>
            <a:off x="691363" y="523840"/>
            <a:ext cx="2561599"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5.</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劳动争议诉讼</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CF0F5E90-38EE-4D77-A4C7-9C6785E94BEC}"/>
              </a:ext>
            </a:extLst>
          </p:cNvPr>
          <p:cNvGraphicFramePr>
            <a:graphicFrameLocks noGrp="1"/>
          </p:cNvGraphicFramePr>
          <p:nvPr>
            <p:extLst>
              <p:ext uri="{D42A27DB-BD31-4B8C-83A1-F6EECF244321}">
                <p14:modId xmlns:p14="http://schemas.microsoft.com/office/powerpoint/2010/main" val="892520702"/>
              </p:ext>
            </p:extLst>
          </p:nvPr>
        </p:nvGraphicFramePr>
        <p:xfrm>
          <a:off x="692149" y="1077742"/>
          <a:ext cx="10837863" cy="1371600"/>
        </p:xfrm>
        <a:graphic>
          <a:graphicData uri="http://schemas.openxmlformats.org/drawingml/2006/table">
            <a:tbl>
              <a:tblPr>
                <a:tableStyleId>{5C22544A-7EE6-4342-B048-85BDC9FD1C3A}</a:tableStyleId>
              </a:tblPr>
              <a:tblGrid>
                <a:gridCol w="1199008">
                  <a:extLst>
                    <a:ext uri="{9D8B030D-6E8A-4147-A177-3AD203B41FA5}">
                      <a16:colId xmlns:a16="http://schemas.microsoft.com/office/drawing/2014/main" val="2977850955"/>
                    </a:ext>
                  </a:extLst>
                </a:gridCol>
                <a:gridCol w="9638855">
                  <a:extLst>
                    <a:ext uri="{9D8B030D-6E8A-4147-A177-3AD203B41FA5}">
                      <a16:colId xmlns:a16="http://schemas.microsoft.com/office/drawing/2014/main" val="2776857168"/>
                    </a:ext>
                  </a:extLst>
                </a:gridCol>
              </a:tblGrid>
              <a:tr h="0">
                <a:tc>
                  <a:txBody>
                    <a:bodyPr/>
                    <a:lstStyle/>
                    <a:p>
                      <a:pPr algn="just">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概念</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spcAft>
                          <a:spcPts val="0"/>
                        </a:spcAft>
                      </a:pPr>
                      <a:r>
                        <a:rPr lang="en-US" sz="1800" b="1" kern="100" dirty="0">
                          <a:solidFill>
                            <a:srgbClr val="002060"/>
                          </a:solidFill>
                          <a:effectLst/>
                          <a:latin typeface="黑体" panose="02010609060101010101" pitchFamily="49" charset="-122"/>
                          <a:ea typeface="黑体" panose="02010609060101010101" pitchFamily="49" charset="-122"/>
                        </a:rPr>
                        <a:t> </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劳动争议诉讼是指劳动争议当事人不服劳动争议仲裁委员会的裁决，在规定的期限内向人民法院起诉，人民法院依法受理后，依法对劳动争议案件进行审理的活动。</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4780914"/>
                  </a:ext>
                </a:extLst>
              </a:tr>
              <a:tr h="0">
                <a:tc>
                  <a:txBody>
                    <a:bodyPr/>
                    <a:lstStyle/>
                    <a:p>
                      <a:pPr algn="just">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程序</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spcAft>
                          <a:spcPts val="0"/>
                        </a:spcAft>
                      </a:pPr>
                      <a:r>
                        <a:rPr lang="zh-CN" altLang="zh-CN" sz="1800" b="1" kern="100" dirty="0">
                          <a:solidFill>
                            <a:srgbClr val="002060"/>
                          </a:solidFill>
                          <a:effectLst/>
                          <a:latin typeface="黑体" panose="02010609060101010101" pitchFamily="49" charset="-122"/>
                          <a:ea typeface="黑体" panose="02010609060101010101" pitchFamily="49" charset="-122"/>
                        </a:rPr>
                        <a:t>（</a:t>
                      </a: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zh-CN" sz="1800" b="1" kern="100" dirty="0">
                          <a:solidFill>
                            <a:srgbClr val="002060"/>
                          </a:solidFill>
                          <a:effectLst/>
                          <a:latin typeface="黑体" panose="02010609060101010101" pitchFamily="49" charset="-122"/>
                          <a:ea typeface="黑体" panose="02010609060101010101" pitchFamily="49" charset="-122"/>
                        </a:rPr>
                        <a:t>）人民法院的劳动争议案件管辖一般由劳动争议仲裁委员会所在地的人民法院受理</a:t>
                      </a:r>
                    </a:p>
                    <a:p>
                      <a:pPr algn="just">
                        <a:spcAft>
                          <a:spcPts val="0"/>
                        </a:spcAft>
                      </a:pPr>
                      <a:r>
                        <a:rPr lang="zh-CN" altLang="zh-CN" sz="1800" b="1" kern="100" dirty="0">
                          <a:solidFill>
                            <a:srgbClr val="002060"/>
                          </a:solidFill>
                          <a:effectLst/>
                          <a:latin typeface="黑体" panose="02010609060101010101" pitchFamily="49" charset="-122"/>
                          <a:ea typeface="黑体" panose="02010609060101010101" pitchFamily="49" charset="-122"/>
                        </a:rPr>
                        <a:t>（</a:t>
                      </a: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altLang="zh-CN" sz="1800" b="1" kern="100" dirty="0">
                          <a:solidFill>
                            <a:srgbClr val="002060"/>
                          </a:solidFill>
                          <a:effectLst/>
                          <a:latin typeface="黑体" panose="02010609060101010101" pitchFamily="49" charset="-122"/>
                          <a:ea typeface="黑体" panose="02010609060101010101" pitchFamily="49" charset="-122"/>
                        </a:rPr>
                        <a:t>）人民法院受理劳动争议案件，</a:t>
                      </a:r>
                      <a:r>
                        <a:rPr lang="zh-CN" altLang="zh-CN" sz="1800" b="1" u="sng" kern="100" dirty="0">
                          <a:solidFill>
                            <a:srgbClr val="002060"/>
                          </a:solidFill>
                          <a:effectLst/>
                          <a:latin typeface="黑体" panose="02010609060101010101" pitchFamily="49" charset="-122"/>
                          <a:ea typeface="黑体" panose="02010609060101010101" pitchFamily="49" charset="-122"/>
                        </a:rPr>
                        <a:t>实行两审终局制</a:t>
                      </a:r>
                      <a:r>
                        <a:rPr lang="zh-CN" altLang="zh-CN" sz="1800" b="1" kern="100" dirty="0">
                          <a:solidFill>
                            <a:srgbClr val="002060"/>
                          </a:solidFill>
                          <a:effectLst/>
                          <a:latin typeface="黑体" panose="02010609060101010101" pitchFamily="49" charset="-122"/>
                          <a:ea typeface="黑体" panose="02010609060101010101" pitchFamily="49" charset="-122"/>
                        </a:rPr>
                        <a:t>。</a:t>
                      </a:r>
                      <a:endParaRPr lang="zh-CN"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spcAft>
                          <a:spcPts val="0"/>
                        </a:spcAft>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034394694"/>
                  </a:ext>
                </a:extLst>
              </a:tr>
            </a:tbl>
          </a:graphicData>
        </a:graphic>
      </p:graphicFrame>
    </p:spTree>
    <p:extLst>
      <p:ext uri="{BB962C8B-B14F-4D97-AF65-F5344CB8AC3E}">
        <p14:creationId xmlns:p14="http://schemas.microsoft.com/office/powerpoint/2010/main" val="4140052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10E843DD-640A-475A-8488-25B97882A746}"/>
              </a:ext>
            </a:extLst>
          </p:cNvPr>
          <p:cNvSpPr/>
          <p:nvPr/>
        </p:nvSpPr>
        <p:spPr>
          <a:xfrm>
            <a:off x="1488017" y="1552575"/>
            <a:ext cx="9813584" cy="2901243"/>
          </a:xfrm>
          <a:prstGeom prst="rect">
            <a:avLst/>
          </a:prstGeom>
        </p:spPr>
        <p:txBody>
          <a:bodyPr wrap="none">
            <a:spAutoFit/>
          </a:bodyPr>
          <a:lstStyle/>
          <a:p>
            <a:pPr indent="280670" algn="just">
              <a:lnSpc>
                <a:spcPct val="150000"/>
              </a:lnSpc>
              <a:spcAft>
                <a:spcPts val="0"/>
              </a:spcAft>
            </a:pPr>
            <a:r>
              <a:rPr lang="zh-CN" altLang="en-US" sz="6600" b="1" kern="100" dirty="0">
                <a:solidFill>
                  <a:srgbClr val="002060"/>
                </a:solidFill>
                <a:latin typeface="黑体" pitchFamily="49" charset="-122"/>
                <a:ea typeface="黑体" pitchFamily="49" charset="-122"/>
                <a:cs typeface="Times New Roman" panose="02020603050405020304" pitchFamily="18" charset="0"/>
              </a:rPr>
              <a:t>      第四部分</a:t>
            </a:r>
            <a:endParaRPr lang="en-US" altLang="zh-CN" sz="6600" b="1" kern="100" dirty="0">
              <a:solidFill>
                <a:srgbClr val="002060"/>
              </a:solidFill>
              <a:latin typeface="黑体" pitchFamily="49" charset="-122"/>
              <a:ea typeface="黑体" pitchFamily="49" charset="-122"/>
              <a:cs typeface="Times New Roman" panose="02020603050405020304" pitchFamily="18" charset="0"/>
            </a:endParaRPr>
          </a:p>
          <a:p>
            <a:pPr indent="280670" algn="just">
              <a:lnSpc>
                <a:spcPct val="150000"/>
              </a:lnSpc>
              <a:spcAft>
                <a:spcPts val="0"/>
              </a:spcAft>
            </a:pPr>
            <a:r>
              <a:rPr lang="zh-CN" altLang="en-US" sz="6600" b="1" kern="100" dirty="0">
                <a:solidFill>
                  <a:srgbClr val="002060"/>
                </a:solidFill>
                <a:latin typeface="黑体" pitchFamily="49" charset="-122"/>
                <a:ea typeface="黑体" pitchFamily="49" charset="-122"/>
                <a:cs typeface="Times New Roman" panose="02020603050405020304" pitchFamily="18" charset="0"/>
              </a:rPr>
              <a:t>人力资源与社会保险政策</a:t>
            </a:r>
            <a:endParaRPr lang="zh-CN" altLang="zh-CN" sz="6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411691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DB820696-8FAB-49B9-8AC8-185CB08AF3F6}"/>
              </a:ext>
            </a:extLst>
          </p:cNvPr>
          <p:cNvSpPr/>
          <p:nvPr/>
        </p:nvSpPr>
        <p:spPr>
          <a:xfrm>
            <a:off x="2477379" y="2816386"/>
            <a:ext cx="8108310" cy="769441"/>
          </a:xfrm>
          <a:prstGeom prst="rect">
            <a:avLst/>
          </a:prstGeom>
        </p:spPr>
        <p:txBody>
          <a:bodyPr wrap="none">
            <a:spAutoFit/>
          </a:bodyPr>
          <a:lstStyle/>
          <a:p>
            <a:r>
              <a:rPr lang="zh-CN" altLang="en-US" sz="4400" b="1" u="sng" kern="100" dirty="0">
                <a:solidFill>
                  <a:srgbClr val="002060"/>
                </a:solidFill>
                <a:latin typeface="黑体" panose="02010609060101010101" pitchFamily="49" charset="-122"/>
                <a:ea typeface="黑体" panose="02010609060101010101" pitchFamily="49" charset="-122"/>
              </a:rPr>
              <a:t>第十八章</a:t>
            </a:r>
            <a:r>
              <a:rPr lang="en-US" altLang="zh-CN" sz="4400" b="1" u="sng" kern="100" dirty="0">
                <a:solidFill>
                  <a:srgbClr val="002060"/>
                </a:solidFill>
                <a:latin typeface="黑体" panose="02010609060101010101" pitchFamily="49" charset="-122"/>
                <a:ea typeface="黑体" panose="02010609060101010101" pitchFamily="49" charset="-122"/>
              </a:rPr>
              <a:t>  </a:t>
            </a:r>
            <a:r>
              <a:rPr lang="zh-CN" altLang="en-US" sz="4400" b="1" u="sng" kern="100" dirty="0">
                <a:solidFill>
                  <a:srgbClr val="002060"/>
                </a:solidFill>
                <a:latin typeface="黑体" panose="02010609060101010101" pitchFamily="49" charset="-122"/>
                <a:ea typeface="黑体" panose="02010609060101010101" pitchFamily="49" charset="-122"/>
              </a:rPr>
              <a:t>法律责任与行政执法</a:t>
            </a:r>
            <a:endParaRPr lang="zh-CN" altLang="en-US" sz="4400" dirty="0">
              <a:solidFill>
                <a:srgbClr val="00206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608482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 name="图片 9" descr="手机屏幕的截图&#10;&#10;描述已自动生成">
            <a:extLst>
              <a:ext uri="{FF2B5EF4-FFF2-40B4-BE49-F238E27FC236}">
                <a16:creationId xmlns:a16="http://schemas.microsoft.com/office/drawing/2014/main" id="{9EC77BC3-8839-4FE8-9233-4A0986DCFC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3415" y="639557"/>
            <a:ext cx="9390613" cy="5813911"/>
          </a:xfrm>
          <a:prstGeom prst="rect">
            <a:avLst/>
          </a:prstGeom>
        </p:spPr>
      </p:pic>
    </p:spTree>
    <p:extLst>
      <p:ext uri="{BB962C8B-B14F-4D97-AF65-F5344CB8AC3E}">
        <p14:creationId xmlns:p14="http://schemas.microsoft.com/office/powerpoint/2010/main" val="3640168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9E264FC0-7FDF-407C-9095-7ECCEEDCEF3E}"/>
              </a:ext>
            </a:extLst>
          </p:cNvPr>
          <p:cNvSpPr/>
          <p:nvPr/>
        </p:nvSpPr>
        <p:spPr>
          <a:xfrm>
            <a:off x="958698" y="765928"/>
            <a:ext cx="2743059"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1.</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劳动法律责任形式</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59569BF-0226-4017-AA74-963A0644DB5C}"/>
              </a:ext>
            </a:extLst>
          </p:cNvPr>
          <p:cNvGraphicFramePr>
            <a:graphicFrameLocks noGrp="1"/>
          </p:cNvGraphicFramePr>
          <p:nvPr>
            <p:extLst>
              <p:ext uri="{D42A27DB-BD31-4B8C-83A1-F6EECF244321}">
                <p14:modId xmlns:p14="http://schemas.microsoft.com/office/powerpoint/2010/main" val="1105218299"/>
              </p:ext>
            </p:extLst>
          </p:nvPr>
        </p:nvGraphicFramePr>
        <p:xfrm>
          <a:off x="731837" y="1126486"/>
          <a:ext cx="10837863" cy="3291840"/>
        </p:xfrm>
        <a:graphic>
          <a:graphicData uri="http://schemas.openxmlformats.org/drawingml/2006/table">
            <a:tbl>
              <a:tblPr>
                <a:tableStyleId>{5C22544A-7EE6-4342-B048-85BDC9FD1C3A}</a:tableStyleId>
              </a:tblPr>
              <a:tblGrid>
                <a:gridCol w="1644651">
                  <a:extLst>
                    <a:ext uri="{9D8B030D-6E8A-4147-A177-3AD203B41FA5}">
                      <a16:colId xmlns:a16="http://schemas.microsoft.com/office/drawing/2014/main" val="1517545513"/>
                    </a:ext>
                  </a:extLst>
                </a:gridCol>
                <a:gridCol w="4234111">
                  <a:extLst>
                    <a:ext uri="{9D8B030D-6E8A-4147-A177-3AD203B41FA5}">
                      <a16:colId xmlns:a16="http://schemas.microsoft.com/office/drawing/2014/main" val="20001"/>
                    </a:ext>
                  </a:extLst>
                </a:gridCol>
                <a:gridCol w="4959101">
                  <a:extLst>
                    <a:ext uri="{9D8B030D-6E8A-4147-A177-3AD203B41FA5}">
                      <a16:colId xmlns:a16="http://schemas.microsoft.com/office/drawing/2014/main" val="20002"/>
                    </a:ext>
                  </a:extLst>
                </a:gridCol>
              </a:tblGrid>
              <a:tr h="0">
                <a:tc>
                  <a:txBody>
                    <a:bodyPr/>
                    <a:lstStyle/>
                    <a:p>
                      <a:pPr marL="349250" indent="-349250" algn="just">
                        <a:lnSpc>
                          <a:spcPts val="1500"/>
                        </a:lnSpc>
                        <a:spcAft>
                          <a:spcPts val="0"/>
                        </a:spcAft>
                      </a:pPr>
                      <a:r>
                        <a:rPr lang="zh-CN" altLang="en-US" sz="1800" b="1" u="none" kern="0" dirty="0">
                          <a:solidFill>
                            <a:srgbClr val="FF0000"/>
                          </a:solidFill>
                          <a:effectLst/>
                          <a:latin typeface="黑体" panose="02010609060101010101" pitchFamily="49" charset="-122"/>
                          <a:ea typeface="黑体" panose="02010609060101010101" pitchFamily="49" charset="-122"/>
                        </a:rPr>
                        <a:t>劳动法律责任</a:t>
                      </a:r>
                      <a:endParaRPr lang="en-US" altLang="zh-CN" sz="1800" b="1" u="sng" kern="0" dirty="0">
                        <a:solidFill>
                          <a:srgbClr val="FF000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行政责任；</a:t>
                      </a: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民事责任；</a:t>
                      </a:r>
                      <a:r>
                        <a:rPr lang="en-US" altLang="zh-CN" sz="1800" b="1" kern="100" dirty="0">
                          <a:solidFill>
                            <a:srgbClr val="002060"/>
                          </a:solidFill>
                          <a:effectLst/>
                          <a:latin typeface="黑体" panose="02010609060101010101" pitchFamily="49" charset="-122"/>
                          <a:ea typeface="黑体" panose="02010609060101010101" pitchFamily="49" charset="-122"/>
                        </a:rPr>
                        <a:t>3.</a:t>
                      </a:r>
                      <a:r>
                        <a:rPr lang="zh-CN" altLang="en-US" sz="1800" b="1" kern="100" dirty="0">
                          <a:solidFill>
                            <a:srgbClr val="002060"/>
                          </a:solidFill>
                          <a:effectLst/>
                          <a:latin typeface="黑体" panose="02010609060101010101" pitchFamily="49" charset="-122"/>
                          <a:ea typeface="黑体" panose="02010609060101010101" pitchFamily="49" charset="-122"/>
                        </a:rPr>
                        <a:t>刑事责任</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2008529748"/>
                  </a:ext>
                </a:extLst>
              </a:tr>
              <a:tr h="0">
                <a:tc>
                  <a:txBody>
                    <a:bodyPr/>
                    <a:lstStyle/>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行政责任</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是指行为人因违反劳动法律规定、不履</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行法律规定时，依法应当承担，并由有</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关行政机关或行为人所在单位以行政制</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裁方式予以追究的法律责任。</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行政处罚、行政处分</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行政处罚：警告、责令整改、责令停止、查封、吊销执照、行政拘留</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行政处分：警告、记过、记大过、降级、撤职、留用察看、开除</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001"/>
                  </a:ext>
                </a:extLst>
              </a:tr>
              <a:tr h="0">
                <a:tc>
                  <a:txBody>
                    <a:bodyPr/>
                    <a:lstStyle/>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民事责任</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是指违反劳动法的民事责任，即劳动关</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系一方当事人违反了劳动法的规定或劳</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动合同的约定而应承担的民事责任。</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违反劳动合同及有关劳动合同的法律规定所</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应承担的民事责任</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损害劳动者或用人单位权利的民事责任</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002"/>
                  </a:ext>
                </a:extLst>
              </a:tr>
              <a:tr h="0">
                <a:tc>
                  <a:txBody>
                    <a:bodyPr/>
                    <a:lstStyle/>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刑事责任</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主要内容是对违法行为人的人身进行制</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裁，最严厉的一种法律责任，具有强制</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性。</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严重侵犯人身权利、财产权利、侵占国家财产</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或给国家财产造成重大损失的。</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刑事责任：只能由国家司法机关追究。</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003"/>
                  </a:ext>
                </a:extLst>
              </a:tr>
            </a:tbl>
          </a:graphicData>
        </a:graphic>
      </p:graphicFrame>
      <p:graphicFrame>
        <p:nvGraphicFramePr>
          <p:cNvPr id="9" name="表格 8">
            <a:extLst>
              <a:ext uri="{FF2B5EF4-FFF2-40B4-BE49-F238E27FC236}">
                <a16:creationId xmlns:a16="http://schemas.microsoft.com/office/drawing/2014/main" id="{47236A05-CCFD-B9D9-BF96-12B0AF73BF6A}"/>
              </a:ext>
            </a:extLst>
          </p:cNvPr>
          <p:cNvGraphicFramePr>
            <a:graphicFrameLocks noGrp="1"/>
          </p:cNvGraphicFramePr>
          <p:nvPr>
            <p:extLst>
              <p:ext uri="{D42A27DB-BD31-4B8C-83A1-F6EECF244321}">
                <p14:modId xmlns:p14="http://schemas.microsoft.com/office/powerpoint/2010/main" val="2734501754"/>
              </p:ext>
            </p:extLst>
          </p:nvPr>
        </p:nvGraphicFramePr>
        <p:xfrm>
          <a:off x="731837" y="4494191"/>
          <a:ext cx="10837863" cy="548640"/>
        </p:xfrm>
        <a:graphic>
          <a:graphicData uri="http://schemas.openxmlformats.org/drawingml/2006/table">
            <a:tbl>
              <a:tblPr>
                <a:tableStyleId>{5C22544A-7EE6-4342-B048-85BDC9FD1C3A}</a:tableStyleId>
              </a:tblPr>
              <a:tblGrid>
                <a:gridCol w="1644651">
                  <a:extLst>
                    <a:ext uri="{9D8B030D-6E8A-4147-A177-3AD203B41FA5}">
                      <a16:colId xmlns:a16="http://schemas.microsoft.com/office/drawing/2014/main" val="1517545513"/>
                    </a:ext>
                  </a:extLst>
                </a:gridCol>
                <a:gridCol w="4234111">
                  <a:extLst>
                    <a:ext uri="{9D8B030D-6E8A-4147-A177-3AD203B41FA5}">
                      <a16:colId xmlns:a16="http://schemas.microsoft.com/office/drawing/2014/main" val="20001"/>
                    </a:ext>
                  </a:extLst>
                </a:gridCol>
                <a:gridCol w="4959101">
                  <a:extLst>
                    <a:ext uri="{9D8B030D-6E8A-4147-A177-3AD203B41FA5}">
                      <a16:colId xmlns:a16="http://schemas.microsoft.com/office/drawing/2014/main" val="20002"/>
                    </a:ext>
                  </a:extLst>
                </a:gridCol>
              </a:tblGrid>
              <a:tr h="0">
                <a:tc>
                  <a:txBody>
                    <a:bodyPr/>
                    <a:lstStyle/>
                    <a:p>
                      <a:pPr marL="349250" indent="-349250" algn="just">
                        <a:lnSpc>
                          <a:spcPct val="100000"/>
                        </a:lnSpc>
                        <a:spcAft>
                          <a:spcPts val="0"/>
                        </a:spcAft>
                      </a:pPr>
                      <a:r>
                        <a:rPr lang="zh-CN" altLang="en-US" sz="1800" b="1" kern="100" dirty="0">
                          <a:solidFill>
                            <a:srgbClr val="FF0000"/>
                          </a:solidFill>
                          <a:effectLst/>
                          <a:latin typeface="黑体" panose="02010609060101010101" pitchFamily="49" charset="-122"/>
                          <a:ea typeface="黑体" panose="02010609060101010101" pitchFamily="49" charset="-122"/>
                        </a:rPr>
                        <a:t>集体合同的法</a:t>
                      </a:r>
                      <a:endParaRPr lang="en-US" altLang="zh-CN" sz="1800" b="1" kern="100" dirty="0">
                        <a:solidFill>
                          <a:srgbClr val="FF000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FF0000"/>
                          </a:solidFill>
                          <a:effectLst/>
                          <a:latin typeface="黑体" panose="02010609060101010101" pitchFamily="49" charset="-122"/>
                          <a:ea typeface="黑体" panose="02010609060101010101" pitchFamily="49" charset="-122"/>
                        </a:rPr>
                        <a:t>律效力表现在</a:t>
                      </a:r>
                      <a:endParaRPr lang="zh-CN" sz="1800" b="1" kern="100" dirty="0">
                        <a:solidFill>
                          <a:srgbClr val="FF000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企业处理劳动关系的劳动条件和各项</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劳动标准均不得违背集体合同中的规定</a:t>
                      </a:r>
                      <a:endParaRPr lang="en-US" alt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marL="349250" indent="-349250"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企业与全体职工应当履行集体合同所规定的</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rPr>
                        <a:t>义务</a:t>
                      </a:r>
                      <a:endParaRPr lang="en-US" alt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81976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8F0FEC22-07DB-4D12-BB2B-7AE3CF28E032}"/>
              </a:ext>
            </a:extLst>
          </p:cNvPr>
          <p:cNvSpPr/>
          <p:nvPr/>
        </p:nvSpPr>
        <p:spPr>
          <a:xfrm>
            <a:off x="483870" y="821431"/>
            <a:ext cx="6096000" cy="485389"/>
          </a:xfrm>
          <a:prstGeom prst="rect">
            <a:avLst/>
          </a:prstGeom>
        </p:spPr>
        <p:txBody>
          <a:bodyPr>
            <a:spAutoFit/>
          </a:bodyPr>
          <a:lstStyle/>
          <a:p>
            <a:pPr algn="ctr">
              <a:lnSpc>
                <a:spcPts val="1500"/>
              </a:lnSpc>
              <a:spcAft>
                <a:spcPts val="0"/>
              </a:spcAft>
            </a:pP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 </a:t>
            </a:r>
            <a:endParaRPr lang="zh-CN" altLang="zh-CN" sz="1600" kern="100" dirty="0">
              <a:latin typeface="黑体" panose="02010609060101010101" pitchFamily="49" charset="-122"/>
              <a:ea typeface="黑体" panose="02010609060101010101" pitchFamily="49" charset="-122"/>
              <a:cs typeface="Times New Roman" panose="02020603050405020304" pitchFamily="18" charset="0"/>
            </a:endParaRPr>
          </a:p>
          <a:p>
            <a:pPr indent="279400">
              <a:lnSpc>
                <a:spcPts val="1500"/>
              </a:lnSpc>
            </a:pPr>
            <a:r>
              <a:rPr lang="en-US" altLang="zh-CN" b="1" kern="0" dirty="0">
                <a:solidFill>
                  <a:srgbClr val="002060"/>
                </a:solidFill>
                <a:latin typeface="黑体" panose="02010609060101010101" pitchFamily="49" charset="-122"/>
                <a:ea typeface="黑体" panose="02010609060101010101" pitchFamily="49" charset="-122"/>
                <a:cs typeface="楷体_GB2312"/>
              </a:rPr>
              <a:t> 2.1</a:t>
            </a:r>
            <a:r>
              <a:rPr lang="zh-CN"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用人单位违反《社会保险法》法律责任</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871F32C1-15F1-49D8-A8AA-CA529E56223C}"/>
              </a:ext>
            </a:extLst>
          </p:cNvPr>
          <p:cNvSpPr/>
          <p:nvPr/>
        </p:nvSpPr>
        <p:spPr>
          <a:xfrm>
            <a:off x="782259" y="672058"/>
            <a:ext cx="3328155" cy="284693"/>
          </a:xfrm>
          <a:prstGeom prst="rect">
            <a:avLst/>
          </a:prstGeom>
        </p:spPr>
        <p:txBody>
          <a:bodyPr wrap="none">
            <a:spAutoFit/>
          </a:bodyPr>
          <a:lstStyle/>
          <a:p>
            <a:pPr algn="ctr">
              <a:lnSpc>
                <a:spcPts val="1500"/>
              </a:lnSpc>
              <a:spcAft>
                <a:spcPts val="0"/>
              </a:spcAft>
            </a:pP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2.1-4  </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社会保险法律责任</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4A40ADFC-0325-469B-94F6-986A9FA10CEC}"/>
              </a:ext>
            </a:extLst>
          </p:cNvPr>
          <p:cNvGraphicFramePr>
            <a:graphicFrameLocks noGrp="1"/>
          </p:cNvGraphicFramePr>
          <p:nvPr>
            <p:extLst>
              <p:ext uri="{D42A27DB-BD31-4B8C-83A1-F6EECF244321}">
                <p14:modId xmlns:p14="http://schemas.microsoft.com/office/powerpoint/2010/main" val="37265365"/>
              </p:ext>
            </p:extLst>
          </p:nvPr>
        </p:nvGraphicFramePr>
        <p:xfrm>
          <a:off x="775378" y="1410701"/>
          <a:ext cx="10754635" cy="4937760"/>
        </p:xfrm>
        <a:graphic>
          <a:graphicData uri="http://schemas.openxmlformats.org/drawingml/2006/table">
            <a:tbl>
              <a:tblPr>
                <a:tableStyleId>{5C22544A-7EE6-4342-B048-85BDC9FD1C3A}</a:tableStyleId>
              </a:tblPr>
              <a:tblGrid>
                <a:gridCol w="10754635">
                  <a:extLst>
                    <a:ext uri="{9D8B030D-6E8A-4147-A177-3AD203B41FA5}">
                      <a16:colId xmlns:a16="http://schemas.microsoft.com/office/drawing/2014/main" val="40161996"/>
                    </a:ext>
                  </a:extLst>
                </a:gridCol>
              </a:tblGrid>
              <a:tr h="1584000">
                <a:tc>
                  <a:txBody>
                    <a:bodyPr/>
                    <a:lstStyle/>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不办理社会保险登记的</a:t>
                      </a:r>
                      <a:r>
                        <a:rPr lang="zh-CN" sz="1800" b="1" kern="0" dirty="0">
                          <a:solidFill>
                            <a:srgbClr val="002060"/>
                          </a:solidFill>
                          <a:effectLst/>
                          <a:latin typeface="黑体" panose="02010609060101010101" pitchFamily="49" charset="-122"/>
                          <a:ea typeface="黑体" panose="02010609060101010101" pitchFamily="49" charset="-122"/>
                        </a:rPr>
                        <a:t>，社会保险行政部门责令其限期改正；逾期不改正的，处应缴社会保险</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费数额</a:t>
                      </a:r>
                      <a:r>
                        <a:rPr lang="en-US" sz="1800" b="1" u="sng" kern="0" dirty="0">
                          <a:solidFill>
                            <a:srgbClr val="002060"/>
                          </a:solidFill>
                          <a:effectLst/>
                          <a:latin typeface="黑体" panose="02010609060101010101" pitchFamily="49" charset="-122"/>
                          <a:ea typeface="黑体" panose="02010609060101010101" pitchFamily="49" charset="-122"/>
                        </a:rPr>
                        <a:t>1</a:t>
                      </a:r>
                      <a:r>
                        <a:rPr lang="zh-CN" sz="1800" b="1" u="sng" kern="0" dirty="0">
                          <a:solidFill>
                            <a:srgbClr val="002060"/>
                          </a:solidFill>
                          <a:effectLst/>
                          <a:latin typeface="黑体" panose="02010609060101010101" pitchFamily="49" charset="-122"/>
                          <a:ea typeface="黑体" panose="02010609060101010101" pitchFamily="49" charset="-122"/>
                        </a:rPr>
                        <a:t>倍以上</a:t>
                      </a:r>
                      <a:r>
                        <a:rPr lang="en-US" sz="1800" b="1" u="sng" kern="0" dirty="0">
                          <a:solidFill>
                            <a:srgbClr val="002060"/>
                          </a:solidFill>
                          <a:effectLst/>
                          <a:latin typeface="黑体" panose="02010609060101010101" pitchFamily="49" charset="-122"/>
                          <a:ea typeface="黑体" panose="02010609060101010101" pitchFamily="49" charset="-122"/>
                        </a:rPr>
                        <a:t>3</a:t>
                      </a:r>
                      <a:r>
                        <a:rPr lang="zh-CN" sz="1800" b="1" u="sng" kern="0" dirty="0">
                          <a:solidFill>
                            <a:srgbClr val="002060"/>
                          </a:solidFill>
                          <a:effectLst/>
                          <a:latin typeface="黑体" panose="02010609060101010101" pitchFamily="49" charset="-122"/>
                          <a:ea typeface="黑体" panose="02010609060101010101" pitchFamily="49" charset="-122"/>
                        </a:rPr>
                        <a:t>倍以下</a:t>
                      </a:r>
                      <a:r>
                        <a:rPr lang="zh-CN" sz="1800" b="1" kern="0" dirty="0">
                          <a:solidFill>
                            <a:srgbClr val="002060"/>
                          </a:solidFill>
                          <a:effectLst/>
                          <a:latin typeface="黑体" panose="02010609060101010101" pitchFamily="49" charset="-122"/>
                          <a:ea typeface="黑体" panose="02010609060101010101" pitchFamily="49" charset="-122"/>
                        </a:rPr>
                        <a:t>的罚款，对其直接负责的主管人员和其他直接责任人员处</a:t>
                      </a:r>
                      <a:r>
                        <a:rPr lang="en-US" sz="1800" b="1" u="sng" kern="0" dirty="0">
                          <a:solidFill>
                            <a:srgbClr val="002060"/>
                          </a:solidFill>
                          <a:effectLst/>
                          <a:latin typeface="黑体" panose="02010609060101010101" pitchFamily="49" charset="-122"/>
                          <a:ea typeface="黑体" panose="02010609060101010101" pitchFamily="49" charset="-122"/>
                        </a:rPr>
                        <a:t>500</a:t>
                      </a:r>
                      <a:r>
                        <a:rPr lang="zh-CN" sz="1800" b="1" u="sng" kern="0" dirty="0">
                          <a:solidFill>
                            <a:srgbClr val="002060"/>
                          </a:solidFill>
                          <a:effectLst/>
                          <a:latin typeface="黑体" panose="02010609060101010101" pitchFamily="49" charset="-122"/>
                          <a:ea typeface="黑体" panose="02010609060101010101" pitchFamily="49" charset="-122"/>
                        </a:rPr>
                        <a:t>元以上</a:t>
                      </a:r>
                      <a:r>
                        <a:rPr lang="en-US" sz="1800" b="1" u="sng" kern="0" dirty="0">
                          <a:solidFill>
                            <a:srgbClr val="002060"/>
                          </a:solidFill>
                          <a:effectLst/>
                          <a:latin typeface="黑体" panose="02010609060101010101" pitchFamily="49" charset="-122"/>
                          <a:ea typeface="黑体" panose="02010609060101010101" pitchFamily="49" charset="-122"/>
                        </a:rPr>
                        <a:t>3000</a:t>
                      </a:r>
                      <a:r>
                        <a:rPr lang="zh-CN" sz="1800" b="1" u="sng" kern="0" dirty="0">
                          <a:solidFill>
                            <a:srgbClr val="002060"/>
                          </a:solidFill>
                          <a:effectLst/>
                          <a:latin typeface="黑体" panose="02010609060101010101" pitchFamily="49" charset="-122"/>
                          <a:ea typeface="黑体" panose="02010609060101010101" pitchFamily="49" charset="-122"/>
                        </a:rPr>
                        <a:t>元</a:t>
                      </a:r>
                      <a:r>
                        <a:rPr lang="zh-CN" sz="1800" b="1" kern="0" dirty="0">
                          <a:solidFill>
                            <a:srgbClr val="002060"/>
                          </a:solidFill>
                          <a:effectLst/>
                          <a:latin typeface="黑体" panose="02010609060101010101" pitchFamily="49" charset="-122"/>
                          <a:ea typeface="黑体" panose="02010609060101010101" pitchFamily="49" charset="-122"/>
                        </a:rPr>
                        <a:t>以</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下的罚款。</a:t>
                      </a:r>
                      <a:endParaRPr 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未按时足额</a:t>
                      </a:r>
                      <a:r>
                        <a:rPr lang="zh-CN" sz="1800" b="1" kern="0" dirty="0">
                          <a:solidFill>
                            <a:srgbClr val="002060"/>
                          </a:solidFill>
                          <a:effectLst/>
                          <a:latin typeface="黑体" panose="02010609060101010101" pitchFamily="49" charset="-122"/>
                          <a:ea typeface="黑体" panose="02010609060101010101" pitchFamily="49" charset="-122"/>
                        </a:rPr>
                        <a:t>缴纳社会保险费的，社会保险费征收机构责令其</a:t>
                      </a:r>
                      <a:r>
                        <a:rPr lang="zh-CN" sz="1800" b="1" u="sng" kern="0" dirty="0">
                          <a:solidFill>
                            <a:srgbClr val="002060"/>
                          </a:solidFill>
                          <a:effectLst/>
                          <a:latin typeface="黑体" panose="02010609060101010101" pitchFamily="49" charset="-122"/>
                          <a:ea typeface="黑体" panose="02010609060101010101" pitchFamily="49" charset="-122"/>
                        </a:rPr>
                        <a:t>限期缴纳或者补足</a:t>
                      </a:r>
                      <a:r>
                        <a:rPr lang="zh-CN" sz="1800" b="1" kern="0" dirty="0">
                          <a:solidFill>
                            <a:srgbClr val="002060"/>
                          </a:solidFill>
                          <a:effectLst/>
                          <a:latin typeface="黑体" panose="02010609060101010101" pitchFamily="49" charset="-122"/>
                          <a:ea typeface="黑体" panose="02010609060101010101" pitchFamily="49" charset="-122"/>
                        </a:rPr>
                        <a:t>，并自欠缴之日</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起，</a:t>
                      </a:r>
                      <a:r>
                        <a:rPr lang="zh-CN" sz="1800" b="1" u="sng" kern="0" dirty="0">
                          <a:solidFill>
                            <a:srgbClr val="002060"/>
                          </a:solidFill>
                          <a:effectLst/>
                          <a:latin typeface="黑体" panose="02010609060101010101" pitchFamily="49" charset="-122"/>
                          <a:ea typeface="黑体" panose="02010609060101010101" pitchFamily="49" charset="-122"/>
                        </a:rPr>
                        <a:t>按日加收万分之五的滞纳金</a:t>
                      </a:r>
                      <a:r>
                        <a:rPr lang="zh-CN"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逾期仍不缴纳</a:t>
                      </a:r>
                      <a:r>
                        <a:rPr lang="zh-CN" sz="1800" b="1" kern="0" dirty="0">
                          <a:solidFill>
                            <a:srgbClr val="002060"/>
                          </a:solidFill>
                          <a:effectLst/>
                          <a:latin typeface="黑体" panose="02010609060101010101" pitchFamily="49" charset="-122"/>
                          <a:ea typeface="黑体" panose="02010609060101010101" pitchFamily="49" charset="-122"/>
                        </a:rPr>
                        <a:t>的，由有关行政部门处</a:t>
                      </a:r>
                      <a:r>
                        <a:rPr lang="zh-CN" sz="1800" b="1" u="sng" kern="0" dirty="0">
                          <a:solidFill>
                            <a:srgbClr val="002060"/>
                          </a:solidFill>
                          <a:effectLst/>
                          <a:latin typeface="黑体" panose="02010609060101010101" pitchFamily="49" charset="-122"/>
                          <a:ea typeface="黑体" panose="02010609060101010101" pitchFamily="49" charset="-122"/>
                        </a:rPr>
                        <a:t>欠缴数额</a:t>
                      </a:r>
                      <a:r>
                        <a:rPr lang="en-US" sz="1800" b="1" u="sng" kern="0" dirty="0">
                          <a:solidFill>
                            <a:srgbClr val="002060"/>
                          </a:solidFill>
                          <a:effectLst/>
                          <a:latin typeface="黑体" panose="02010609060101010101" pitchFamily="49" charset="-122"/>
                          <a:ea typeface="黑体" panose="02010609060101010101" pitchFamily="49" charset="-122"/>
                        </a:rPr>
                        <a:t>1</a:t>
                      </a:r>
                      <a:r>
                        <a:rPr lang="zh-CN" sz="1800" b="1" u="sng" kern="0" dirty="0">
                          <a:solidFill>
                            <a:srgbClr val="002060"/>
                          </a:solidFill>
                          <a:effectLst/>
                          <a:latin typeface="黑体" panose="02010609060101010101" pitchFamily="49" charset="-122"/>
                          <a:ea typeface="黑体" panose="02010609060101010101" pitchFamily="49" charset="-122"/>
                        </a:rPr>
                        <a:t>倍以上</a:t>
                      </a:r>
                      <a:r>
                        <a:rPr lang="en-US" sz="1800" b="1" u="sng" kern="0" dirty="0">
                          <a:solidFill>
                            <a:srgbClr val="002060"/>
                          </a:solidFill>
                          <a:effectLst/>
                          <a:latin typeface="黑体" panose="02010609060101010101" pitchFamily="49" charset="-122"/>
                          <a:ea typeface="黑体" panose="02010609060101010101" pitchFamily="49" charset="-122"/>
                        </a:rPr>
                        <a:t>3</a:t>
                      </a:r>
                      <a:r>
                        <a:rPr lang="zh-CN" sz="1800" b="1" u="sng" kern="0" dirty="0">
                          <a:solidFill>
                            <a:srgbClr val="002060"/>
                          </a:solidFill>
                          <a:effectLst/>
                          <a:latin typeface="黑体" panose="02010609060101010101" pitchFamily="49" charset="-122"/>
                          <a:ea typeface="黑体" panose="02010609060101010101" pitchFamily="49" charset="-122"/>
                        </a:rPr>
                        <a:t>倍以下</a:t>
                      </a:r>
                      <a:r>
                        <a:rPr lang="zh-CN" sz="1800" b="1" kern="0" dirty="0">
                          <a:solidFill>
                            <a:srgbClr val="002060"/>
                          </a:solidFill>
                          <a:effectLst/>
                          <a:latin typeface="黑体" panose="02010609060101010101" pitchFamily="49" charset="-122"/>
                          <a:ea typeface="黑体" panose="02010609060101010101" pitchFamily="49" charset="-122"/>
                        </a:rPr>
                        <a:t>的罚</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款。</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u="sng" kern="0" dirty="0">
                          <a:solidFill>
                            <a:srgbClr val="002060"/>
                          </a:solidFill>
                          <a:effectLst/>
                          <a:latin typeface="黑体" panose="02010609060101010101" pitchFamily="49" charset="-122"/>
                          <a:ea typeface="黑体" panose="02010609060101010101" pitchFamily="49" charset="-122"/>
                        </a:rPr>
                        <a:t>（</a:t>
                      </a:r>
                      <a:r>
                        <a:rPr lang="en-US" sz="1800" b="1" u="sng" kern="0" dirty="0">
                          <a:solidFill>
                            <a:srgbClr val="002060"/>
                          </a:solidFill>
                          <a:effectLst/>
                          <a:latin typeface="黑体" panose="02010609060101010101" pitchFamily="49" charset="-122"/>
                          <a:ea typeface="黑体" panose="02010609060101010101" pitchFamily="49" charset="-122"/>
                        </a:rPr>
                        <a:t>3</a:t>
                      </a:r>
                      <a:r>
                        <a:rPr lang="zh-CN" sz="1800" b="1" u="sng" kern="0" dirty="0">
                          <a:solidFill>
                            <a:srgbClr val="002060"/>
                          </a:solidFill>
                          <a:effectLst/>
                          <a:latin typeface="黑体" panose="02010609060101010101" pitchFamily="49" charset="-122"/>
                          <a:ea typeface="黑体" panose="02010609060101010101" pitchFamily="49" charset="-122"/>
                        </a:rPr>
                        <a:t>）职工应缴纳的社会保险费由用人单位代扣代缴</a:t>
                      </a:r>
                      <a:r>
                        <a:rPr lang="zh-CN"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用人单位未依法代扣代缴的</a:t>
                      </a:r>
                      <a:r>
                        <a:rPr lang="zh-CN" sz="1800" b="1" kern="0" dirty="0">
                          <a:solidFill>
                            <a:srgbClr val="002060"/>
                          </a:solidFill>
                          <a:effectLst/>
                          <a:latin typeface="黑体" panose="02010609060101010101" pitchFamily="49" charset="-122"/>
                          <a:ea typeface="黑体" panose="02010609060101010101" pitchFamily="49" charset="-122"/>
                        </a:rPr>
                        <a:t>，由社会保险费征</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收机构</a:t>
                      </a:r>
                      <a:r>
                        <a:rPr lang="zh-CN" altLang="en-US" sz="1800" b="1" kern="0" dirty="0">
                          <a:solidFill>
                            <a:srgbClr val="002060"/>
                          </a:solidFill>
                          <a:effectLst/>
                          <a:latin typeface="黑体" panose="02010609060101010101" pitchFamily="49" charset="-122"/>
                          <a:ea typeface="黑体" panose="02010609060101010101" pitchFamily="49" charset="-122"/>
                        </a:rPr>
                        <a:t>、</a:t>
                      </a:r>
                      <a:r>
                        <a:rPr lang="zh-CN" sz="1800" b="1" kern="0" dirty="0">
                          <a:solidFill>
                            <a:srgbClr val="002060"/>
                          </a:solidFill>
                          <a:effectLst/>
                          <a:latin typeface="黑体" panose="02010609060101010101" pitchFamily="49" charset="-122"/>
                          <a:ea typeface="黑体" panose="02010609060101010101" pitchFamily="49" charset="-122"/>
                        </a:rPr>
                        <a:t>责令用人单位限期代缴，并自欠缴之日起向用人单位</a:t>
                      </a:r>
                      <a:r>
                        <a:rPr lang="zh-CN" sz="1800" b="1" u="sng" kern="0" dirty="0">
                          <a:solidFill>
                            <a:srgbClr val="002060"/>
                          </a:solidFill>
                          <a:effectLst/>
                          <a:latin typeface="黑体" panose="02010609060101010101" pitchFamily="49" charset="-122"/>
                          <a:ea typeface="黑体" panose="02010609060101010101" pitchFamily="49" charset="-122"/>
                        </a:rPr>
                        <a:t>按日加收万分之五的滞纳金</a:t>
                      </a:r>
                      <a:r>
                        <a:rPr lang="zh-CN"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用人单位</a:t>
                      </a:r>
                      <a:endParaRPr lang="en-US" altLang="zh-CN" sz="1800" b="1" u="sng"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u="sng" kern="0" dirty="0">
                          <a:solidFill>
                            <a:srgbClr val="002060"/>
                          </a:solidFill>
                          <a:effectLst/>
                          <a:latin typeface="黑体" panose="02010609060101010101" pitchFamily="49" charset="-122"/>
                          <a:ea typeface="黑体" panose="02010609060101010101" pitchFamily="49" charset="-122"/>
                        </a:rPr>
                        <a:t>不得要求职工承担滞纳金</a:t>
                      </a:r>
                      <a:r>
                        <a:rPr lang="zh-CN" sz="1800" b="1"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62128951"/>
                  </a:ext>
                </a:extLst>
              </a:tr>
              <a:tr h="1584000">
                <a:tc>
                  <a:txBody>
                    <a:bodyPr/>
                    <a:lstStyle/>
                    <a:p>
                      <a:pPr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）拒不出具终止或者解除劳动关系证明的，依照《劳动合同法》的规定处理。</a:t>
                      </a:r>
                      <a:endParaRPr 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5</a:t>
                      </a:r>
                      <a:r>
                        <a:rPr lang="zh-CN" sz="1800" b="1" kern="0" dirty="0">
                          <a:solidFill>
                            <a:srgbClr val="002060"/>
                          </a:solidFill>
                          <a:effectLst/>
                          <a:latin typeface="黑体" panose="02010609060101010101" pitchFamily="49" charset="-122"/>
                          <a:ea typeface="黑体" panose="02010609060101010101" pitchFamily="49" charset="-122"/>
                        </a:rPr>
                        <a:t>）用人单位未按月将社会保险费的明细情况告知职工本人的，由社会保险行政部门责令改正</a:t>
                      </a:r>
                      <a:endParaRPr lang="zh-CN" sz="1800" b="1" kern="10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6</a:t>
                      </a:r>
                      <a:r>
                        <a:rPr lang="zh-CN" sz="1800" b="1" kern="0" dirty="0">
                          <a:solidFill>
                            <a:srgbClr val="002060"/>
                          </a:solidFill>
                          <a:effectLst/>
                          <a:latin typeface="黑体" panose="02010609060101010101" pitchFamily="49" charset="-122"/>
                          <a:ea typeface="黑体" panose="02010609060101010101" pitchFamily="49" charset="-122"/>
                        </a:rPr>
                        <a:t>）《工伤保险条例》规定，</a:t>
                      </a:r>
                      <a:r>
                        <a:rPr lang="zh-CN" sz="1800" b="1" u="sng" kern="0" dirty="0">
                          <a:solidFill>
                            <a:srgbClr val="002060"/>
                          </a:solidFill>
                          <a:effectLst/>
                          <a:latin typeface="黑体" panose="02010609060101010101" pitchFamily="49" charset="-122"/>
                          <a:ea typeface="黑体" panose="02010609060101010101" pitchFamily="49" charset="-122"/>
                        </a:rPr>
                        <a:t>应当参加工伤保险而未参加工伤保险的用人单位职工发生工伤的，</a:t>
                      </a:r>
                      <a:r>
                        <a:rPr lang="zh-CN" sz="1800" b="1" kern="0" dirty="0">
                          <a:solidFill>
                            <a:srgbClr val="002060"/>
                          </a:solidFill>
                          <a:effectLst/>
                          <a:latin typeface="黑体" panose="02010609060101010101" pitchFamily="49" charset="-122"/>
                          <a:ea typeface="黑体" panose="02010609060101010101" pitchFamily="49" charset="-122"/>
                        </a:rPr>
                        <a:t>由</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该</a:t>
                      </a:r>
                      <a:r>
                        <a:rPr lang="zh-CN" sz="1800" b="1" u="sng" kern="0" dirty="0">
                          <a:solidFill>
                            <a:srgbClr val="002060"/>
                          </a:solidFill>
                          <a:effectLst/>
                          <a:latin typeface="黑体" panose="02010609060101010101" pitchFamily="49" charset="-122"/>
                          <a:ea typeface="黑体" panose="02010609060101010101" pitchFamily="49" charset="-122"/>
                        </a:rPr>
                        <a:t>用人单位</a:t>
                      </a:r>
                      <a:r>
                        <a:rPr lang="zh-CN" sz="1800" b="1" kern="0" dirty="0">
                          <a:solidFill>
                            <a:srgbClr val="002060"/>
                          </a:solidFill>
                          <a:effectLst/>
                          <a:latin typeface="黑体" panose="02010609060101010101" pitchFamily="49" charset="-122"/>
                          <a:ea typeface="黑体" panose="02010609060101010101" pitchFamily="49" charset="-122"/>
                        </a:rPr>
                        <a:t>按照本条例规定的工伤保险待遇项目和标准</a:t>
                      </a:r>
                      <a:r>
                        <a:rPr lang="zh-CN" sz="1800" b="1" u="sng" kern="0" dirty="0">
                          <a:solidFill>
                            <a:srgbClr val="002060"/>
                          </a:solidFill>
                          <a:effectLst/>
                          <a:latin typeface="黑体" panose="02010609060101010101" pitchFamily="49" charset="-122"/>
                          <a:ea typeface="黑体" panose="02010609060101010101" pitchFamily="49" charset="-122"/>
                        </a:rPr>
                        <a:t>支付费用</a:t>
                      </a:r>
                      <a:r>
                        <a:rPr lang="zh-CN" sz="1800" b="1" kern="0" dirty="0">
                          <a:solidFill>
                            <a:srgbClr val="002060"/>
                          </a:solidFill>
                          <a:effectLst/>
                          <a:latin typeface="黑体" panose="02010609060101010101" pitchFamily="49" charset="-122"/>
                          <a:ea typeface="黑体" panose="02010609060101010101" pitchFamily="49" charset="-122"/>
                        </a:rPr>
                        <a:t>。</a:t>
                      </a:r>
                      <a:r>
                        <a:rPr lang="zh-CN" sz="1800" b="1" u="sng" kern="0" dirty="0">
                          <a:solidFill>
                            <a:srgbClr val="002060"/>
                          </a:solidFill>
                          <a:effectLst/>
                          <a:latin typeface="黑体" panose="02010609060101010101" pitchFamily="49" charset="-122"/>
                          <a:ea typeface="黑体" panose="02010609060101010101" pitchFamily="49" charset="-122"/>
                        </a:rPr>
                        <a:t>拒不协助</a:t>
                      </a:r>
                      <a:r>
                        <a:rPr lang="zh-CN" sz="1800" b="1" kern="0" dirty="0">
                          <a:solidFill>
                            <a:srgbClr val="002060"/>
                          </a:solidFill>
                          <a:effectLst/>
                          <a:latin typeface="黑体" panose="02010609060101010101" pitchFamily="49" charset="-122"/>
                          <a:ea typeface="黑体" panose="02010609060101010101" pitchFamily="49" charset="-122"/>
                        </a:rPr>
                        <a:t>社会保险行政部门对事故</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进行</a:t>
                      </a:r>
                      <a:r>
                        <a:rPr lang="zh-CN" sz="1800" b="1" u="sng" kern="0" dirty="0">
                          <a:solidFill>
                            <a:srgbClr val="002060"/>
                          </a:solidFill>
                          <a:effectLst/>
                          <a:latin typeface="黑体" panose="02010609060101010101" pitchFamily="49" charset="-122"/>
                          <a:ea typeface="黑体" panose="02010609060101010101" pitchFamily="49" charset="-122"/>
                        </a:rPr>
                        <a:t>调查核实</a:t>
                      </a:r>
                      <a:r>
                        <a:rPr lang="zh-CN" sz="1800" b="1" kern="0" dirty="0">
                          <a:solidFill>
                            <a:srgbClr val="002060"/>
                          </a:solidFill>
                          <a:effectLst/>
                          <a:latin typeface="黑体" panose="02010609060101010101" pitchFamily="49" charset="-122"/>
                          <a:ea typeface="黑体" panose="02010609060101010101" pitchFamily="49" charset="-122"/>
                        </a:rPr>
                        <a:t>的，由社会保险行政部门责令改正，处</a:t>
                      </a:r>
                      <a:r>
                        <a:rPr lang="en-US" sz="1800" b="1" u="sng" kern="0" dirty="0">
                          <a:solidFill>
                            <a:srgbClr val="002060"/>
                          </a:solidFill>
                          <a:effectLst/>
                          <a:latin typeface="黑体" panose="02010609060101010101" pitchFamily="49" charset="-122"/>
                          <a:ea typeface="黑体" panose="02010609060101010101" pitchFamily="49" charset="-122"/>
                        </a:rPr>
                        <a:t>2000</a:t>
                      </a:r>
                      <a:r>
                        <a:rPr lang="zh-CN" sz="1800" b="1" u="sng" kern="0" dirty="0">
                          <a:solidFill>
                            <a:srgbClr val="002060"/>
                          </a:solidFill>
                          <a:effectLst/>
                          <a:latin typeface="黑体" panose="02010609060101010101" pitchFamily="49" charset="-122"/>
                          <a:ea typeface="黑体" panose="02010609060101010101" pitchFamily="49" charset="-122"/>
                        </a:rPr>
                        <a:t>元以上</a:t>
                      </a:r>
                      <a:r>
                        <a:rPr lang="en-US" sz="1800" b="1" u="sng" kern="0" dirty="0">
                          <a:solidFill>
                            <a:srgbClr val="002060"/>
                          </a:solidFill>
                          <a:effectLst/>
                          <a:latin typeface="黑体" panose="02010609060101010101" pitchFamily="49" charset="-122"/>
                          <a:ea typeface="黑体" panose="02010609060101010101" pitchFamily="49" charset="-122"/>
                        </a:rPr>
                        <a:t>20000</a:t>
                      </a:r>
                      <a:r>
                        <a:rPr lang="zh-CN" sz="1800" b="1" u="sng" kern="0" dirty="0">
                          <a:solidFill>
                            <a:srgbClr val="002060"/>
                          </a:solidFill>
                          <a:effectLst/>
                          <a:latin typeface="黑体" panose="02010609060101010101" pitchFamily="49" charset="-122"/>
                          <a:ea typeface="黑体" panose="02010609060101010101" pitchFamily="49" charset="-122"/>
                        </a:rPr>
                        <a:t>元以下</a:t>
                      </a:r>
                      <a:r>
                        <a:rPr lang="zh-CN" sz="1800" b="1" kern="0" dirty="0">
                          <a:solidFill>
                            <a:srgbClr val="002060"/>
                          </a:solidFill>
                          <a:effectLst/>
                          <a:latin typeface="黑体" panose="02010609060101010101" pitchFamily="49" charset="-122"/>
                          <a:ea typeface="黑体" panose="02010609060101010101" pitchFamily="49" charset="-122"/>
                        </a:rPr>
                        <a:t>的罚款。</a:t>
                      </a:r>
                      <a:endParaRPr 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7</a:t>
                      </a:r>
                      <a:r>
                        <a:rPr lang="zh-CN" sz="1800" b="1" kern="0" dirty="0">
                          <a:solidFill>
                            <a:srgbClr val="002060"/>
                          </a:solidFill>
                          <a:effectLst/>
                          <a:latin typeface="黑体" panose="02010609060101010101" pitchFamily="49" charset="-122"/>
                          <a:ea typeface="黑体" panose="02010609060101010101" pitchFamily="49" charset="-122"/>
                        </a:rPr>
                        <a:t>）《社会保险费征缴暂行条例》还规定，</a:t>
                      </a:r>
                      <a:r>
                        <a:rPr lang="zh-CN" sz="1800" b="1" u="sng" kern="0" dirty="0">
                          <a:solidFill>
                            <a:srgbClr val="002060"/>
                          </a:solidFill>
                          <a:effectLst/>
                          <a:latin typeface="黑体" panose="02010609060101010101" pitchFamily="49" charset="-122"/>
                          <a:ea typeface="黑体" panose="02010609060101010101" pitchFamily="49" charset="-122"/>
                        </a:rPr>
                        <a:t>缴费单位违反有关财务、会计、统计的法律、行政法规和国家有关规定</a:t>
                      </a:r>
                      <a:r>
                        <a:rPr lang="zh-CN" sz="1800" b="1" kern="0" dirty="0">
                          <a:solidFill>
                            <a:srgbClr val="002060"/>
                          </a:solidFill>
                          <a:effectLst/>
                          <a:latin typeface="黑体" panose="02010609060101010101" pitchFamily="49" charset="-122"/>
                          <a:ea typeface="黑体" panose="02010609060101010101" pitchFamily="49" charset="-122"/>
                        </a:rPr>
                        <a:t>，除了给予行政处罚、纪律处分、刑事处罚外，依照规定征缴；</a:t>
                      </a:r>
                      <a:r>
                        <a:rPr lang="zh-CN" sz="1800" b="1" u="sng" kern="0" dirty="0">
                          <a:solidFill>
                            <a:srgbClr val="002060"/>
                          </a:solidFill>
                          <a:effectLst/>
                          <a:latin typeface="黑体" panose="02010609060101010101" pitchFamily="49" charset="-122"/>
                          <a:ea typeface="黑体" panose="02010609060101010101" pitchFamily="49" charset="-122"/>
                        </a:rPr>
                        <a:t>迟延缴纳的</a:t>
                      </a:r>
                      <a:r>
                        <a:rPr lang="zh-CN" sz="1800" b="1" kern="0" dirty="0">
                          <a:solidFill>
                            <a:srgbClr val="002060"/>
                          </a:solidFill>
                          <a:effectLst/>
                          <a:latin typeface="黑体" panose="02010609060101010101" pitchFamily="49" charset="-122"/>
                          <a:ea typeface="黑体" panose="02010609060101010101" pitchFamily="49" charset="-122"/>
                        </a:rPr>
                        <a:t>，由有关行政部门依照规定决定</a:t>
                      </a:r>
                      <a:r>
                        <a:rPr lang="zh-CN" sz="1800" b="1" u="sng" kern="0" dirty="0">
                          <a:solidFill>
                            <a:srgbClr val="002060"/>
                          </a:solidFill>
                          <a:effectLst/>
                          <a:latin typeface="黑体" panose="02010609060101010101" pitchFamily="49" charset="-122"/>
                          <a:ea typeface="黑体" panose="02010609060101010101" pitchFamily="49" charset="-122"/>
                        </a:rPr>
                        <a:t>加收滞纳金</a:t>
                      </a:r>
                      <a:r>
                        <a:rPr lang="zh-CN" sz="1800" b="1" kern="0" dirty="0">
                          <a:solidFill>
                            <a:srgbClr val="002060"/>
                          </a:solidFill>
                          <a:effectLst/>
                          <a:latin typeface="黑体" panose="02010609060101010101" pitchFamily="49" charset="-122"/>
                          <a:ea typeface="黑体" panose="02010609060101010101" pitchFamily="49" charset="-122"/>
                        </a:rPr>
                        <a:t>，并对</a:t>
                      </a:r>
                      <a:r>
                        <a:rPr lang="zh-CN" sz="1800" b="1" u="sng" kern="0" dirty="0">
                          <a:solidFill>
                            <a:srgbClr val="002060"/>
                          </a:solidFill>
                          <a:effectLst/>
                          <a:latin typeface="黑体" panose="02010609060101010101" pitchFamily="49" charset="-122"/>
                          <a:ea typeface="黑体" panose="02010609060101010101" pitchFamily="49" charset="-122"/>
                        </a:rPr>
                        <a:t>直接负责的主管人员和其他直接责任人员处</a:t>
                      </a:r>
                      <a:r>
                        <a:rPr lang="en-US" sz="1800" b="1" u="sng" kern="0" dirty="0">
                          <a:solidFill>
                            <a:srgbClr val="002060"/>
                          </a:solidFill>
                          <a:effectLst/>
                          <a:latin typeface="黑体" panose="02010609060101010101" pitchFamily="49" charset="-122"/>
                          <a:ea typeface="黑体" panose="02010609060101010101" pitchFamily="49" charset="-122"/>
                        </a:rPr>
                        <a:t>5000</a:t>
                      </a:r>
                      <a:r>
                        <a:rPr lang="zh-CN" sz="1800" b="1" u="sng" kern="0" dirty="0">
                          <a:solidFill>
                            <a:srgbClr val="002060"/>
                          </a:solidFill>
                          <a:effectLst/>
                          <a:latin typeface="黑体" panose="02010609060101010101" pitchFamily="49" charset="-122"/>
                          <a:ea typeface="黑体" panose="02010609060101010101" pitchFamily="49" charset="-122"/>
                        </a:rPr>
                        <a:t>元以上</a:t>
                      </a:r>
                      <a:r>
                        <a:rPr lang="en-US" sz="1800" b="1" u="sng" kern="0" dirty="0">
                          <a:solidFill>
                            <a:srgbClr val="002060"/>
                          </a:solidFill>
                          <a:effectLst/>
                          <a:latin typeface="黑体" panose="02010609060101010101" pitchFamily="49" charset="-122"/>
                          <a:ea typeface="黑体" panose="02010609060101010101" pitchFamily="49" charset="-122"/>
                        </a:rPr>
                        <a:t>20000</a:t>
                      </a:r>
                      <a:r>
                        <a:rPr lang="zh-CN" sz="1800" b="1" u="sng" kern="0" dirty="0">
                          <a:solidFill>
                            <a:srgbClr val="002060"/>
                          </a:solidFill>
                          <a:effectLst/>
                          <a:latin typeface="黑体" panose="02010609060101010101" pitchFamily="49" charset="-122"/>
                          <a:ea typeface="黑体" panose="02010609060101010101" pitchFamily="49" charset="-122"/>
                        </a:rPr>
                        <a:t>元以下</a:t>
                      </a:r>
                      <a:r>
                        <a:rPr lang="zh-CN" sz="1800" b="1" kern="0" dirty="0">
                          <a:solidFill>
                            <a:srgbClr val="002060"/>
                          </a:solidFill>
                          <a:effectLst/>
                          <a:latin typeface="黑体" panose="02010609060101010101" pitchFamily="49" charset="-122"/>
                          <a:ea typeface="黑体" panose="02010609060101010101" pitchFamily="49" charset="-122"/>
                        </a:rPr>
                        <a:t>的罚款。</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03249762"/>
                  </a:ext>
                </a:extLst>
              </a:tr>
            </a:tbl>
          </a:graphicData>
        </a:graphic>
      </p:graphicFrame>
    </p:spTree>
    <p:extLst>
      <p:ext uri="{BB962C8B-B14F-4D97-AF65-F5344CB8AC3E}">
        <p14:creationId xmlns:p14="http://schemas.microsoft.com/office/powerpoint/2010/main" val="3970083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73EAA14-528F-4033-967B-96F6EAFE29E6}"/>
              </a:ext>
            </a:extLst>
          </p:cNvPr>
          <p:cNvSpPr/>
          <p:nvPr/>
        </p:nvSpPr>
        <p:spPr>
          <a:xfrm>
            <a:off x="1150316" y="679732"/>
            <a:ext cx="6114174" cy="284693"/>
          </a:xfrm>
          <a:prstGeom prst="rect">
            <a:avLst/>
          </a:prstGeom>
        </p:spPr>
        <p:txBody>
          <a:bodyPr wrap="none">
            <a:spAutoFit/>
          </a:bodyPr>
          <a:lstStyle/>
          <a:p>
            <a:pPr algn="just">
              <a:lnSpc>
                <a:spcPts val="1500"/>
              </a:lnSpc>
              <a:spcAft>
                <a:spcPts val="0"/>
              </a:spcAft>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2.2</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骗取社会保险基金支出或骗取社会保险待遇的法律责任</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3DA2F4EB-7E42-4385-B509-41ABF4098FA3}"/>
              </a:ext>
            </a:extLst>
          </p:cNvPr>
          <p:cNvGraphicFramePr>
            <a:graphicFrameLocks noGrp="1"/>
          </p:cNvGraphicFramePr>
          <p:nvPr>
            <p:extLst>
              <p:ext uri="{D42A27DB-BD31-4B8C-83A1-F6EECF244321}">
                <p14:modId xmlns:p14="http://schemas.microsoft.com/office/powerpoint/2010/main" val="665266355"/>
              </p:ext>
            </p:extLst>
          </p:nvPr>
        </p:nvGraphicFramePr>
        <p:xfrm>
          <a:off x="692151" y="1117600"/>
          <a:ext cx="10837862" cy="2743200"/>
        </p:xfrm>
        <a:graphic>
          <a:graphicData uri="http://schemas.openxmlformats.org/drawingml/2006/table">
            <a:tbl>
              <a:tblPr>
                <a:tableStyleId>{5C22544A-7EE6-4342-B048-85BDC9FD1C3A}</a:tableStyleId>
              </a:tblPr>
              <a:tblGrid>
                <a:gridCol w="10837862">
                  <a:extLst>
                    <a:ext uri="{9D8B030D-6E8A-4147-A177-3AD203B41FA5}">
                      <a16:colId xmlns:a16="http://schemas.microsoft.com/office/drawing/2014/main" val="2834670942"/>
                    </a:ext>
                  </a:extLst>
                </a:gridCol>
              </a:tblGrid>
              <a:tr h="0">
                <a:tc>
                  <a:txBody>
                    <a:bodyPr/>
                    <a:lstStyle/>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1.</a:t>
                      </a:r>
                      <a:r>
                        <a:rPr lang="zh-CN" altLang="en-US" sz="1800" b="1" kern="0" dirty="0">
                          <a:solidFill>
                            <a:srgbClr val="002060"/>
                          </a:solidFill>
                          <a:effectLst/>
                          <a:latin typeface="黑体" panose="02010609060101010101" pitchFamily="49" charset="-122"/>
                          <a:ea typeface="黑体" panose="02010609060101010101" pitchFamily="49" charset="-122"/>
                        </a:rPr>
                        <a:t>以欺诈、伪造证明材料或其他手段骗取社会保险基金支出或骗取社会保险待遇的，应当退回骗取金额，</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并处骗取金额的</a:t>
                      </a:r>
                      <a:r>
                        <a:rPr lang="en-US" altLang="zh-CN" sz="1800" b="1" kern="0" dirty="0">
                          <a:solidFill>
                            <a:srgbClr val="002060"/>
                          </a:solidFill>
                          <a:effectLst/>
                          <a:latin typeface="黑体" panose="02010609060101010101" pitchFamily="49" charset="-122"/>
                          <a:ea typeface="黑体" panose="02010609060101010101" pitchFamily="49" charset="-122"/>
                        </a:rPr>
                        <a:t>2</a:t>
                      </a:r>
                      <a:r>
                        <a:rPr lang="zh-CN" altLang="en-US" sz="1800" b="1" kern="0" dirty="0">
                          <a:solidFill>
                            <a:srgbClr val="002060"/>
                          </a:solidFill>
                          <a:effectLst/>
                          <a:latin typeface="黑体" panose="02010609060101010101" pitchFamily="49" charset="-122"/>
                          <a:ea typeface="黑体" panose="02010609060101010101" pitchFamily="49" charset="-122"/>
                        </a:rPr>
                        <a:t>倍以上</a:t>
                      </a:r>
                      <a:r>
                        <a:rPr lang="en-US" altLang="zh-CN" sz="1800" b="1" kern="0" dirty="0">
                          <a:solidFill>
                            <a:srgbClr val="002060"/>
                          </a:solidFill>
                          <a:effectLst/>
                          <a:latin typeface="黑体" panose="02010609060101010101" pitchFamily="49" charset="-122"/>
                          <a:ea typeface="黑体" panose="02010609060101010101" pitchFamily="49" charset="-122"/>
                        </a:rPr>
                        <a:t>5</a:t>
                      </a:r>
                      <a:r>
                        <a:rPr lang="zh-CN" altLang="en-US" sz="1800" b="1" kern="0" dirty="0">
                          <a:solidFill>
                            <a:srgbClr val="002060"/>
                          </a:solidFill>
                          <a:effectLst/>
                          <a:latin typeface="黑体" panose="02010609060101010101" pitchFamily="49" charset="-122"/>
                          <a:ea typeface="黑体" panose="02010609060101010101" pitchFamily="49" charset="-122"/>
                        </a:rPr>
                        <a:t>倍以下的罚款</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2.</a:t>
                      </a:r>
                      <a:r>
                        <a:rPr lang="zh-CN" altLang="en-US" sz="1800" b="1" kern="0" dirty="0">
                          <a:solidFill>
                            <a:srgbClr val="002060"/>
                          </a:solidFill>
                          <a:effectLst/>
                          <a:latin typeface="黑体" panose="02010609060101010101" pitchFamily="49" charset="-122"/>
                          <a:ea typeface="黑体" panose="02010609060101010101" pitchFamily="49" charset="-122"/>
                        </a:rPr>
                        <a:t>属于社会保险服务机构的，解除服务协议</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3.</a:t>
                      </a:r>
                      <a:r>
                        <a:rPr lang="zh-CN" altLang="en-US" sz="1800" b="1" kern="0" dirty="0">
                          <a:solidFill>
                            <a:srgbClr val="002060"/>
                          </a:solidFill>
                          <a:effectLst/>
                          <a:latin typeface="黑体" panose="02010609060101010101" pitchFamily="49" charset="-122"/>
                          <a:ea typeface="黑体" panose="02010609060101010101" pitchFamily="49" charset="-122"/>
                        </a:rPr>
                        <a:t>直接主管人员和其他直接责任人员有职业资格的，依法吊销其执业资格</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4.</a:t>
                      </a:r>
                      <a:r>
                        <a:rPr lang="zh-CN" altLang="en-US" sz="1800" b="1" kern="0" dirty="0">
                          <a:solidFill>
                            <a:srgbClr val="002060"/>
                          </a:solidFill>
                          <a:effectLst/>
                          <a:latin typeface="黑体" panose="02010609060101010101" pitchFamily="49" charset="-122"/>
                          <a:ea typeface="黑体" panose="02010609060101010101" pitchFamily="49" charset="-122"/>
                        </a:rPr>
                        <a:t>以欺诈、伪造证明材料或其他手段骗取养老、医疗、工伤、失业、生育等待遇的，属于诈骗公私财务的</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行为</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5.</a:t>
                      </a:r>
                      <a:r>
                        <a:rPr lang="zh-CN" altLang="en-US" sz="1800" b="1" kern="0" dirty="0">
                          <a:solidFill>
                            <a:srgbClr val="002060"/>
                          </a:solidFill>
                          <a:effectLst/>
                          <a:latin typeface="黑体" panose="02010609060101010101" pitchFamily="49" charset="-122"/>
                          <a:ea typeface="黑体" panose="02010609060101010101" pitchFamily="49" charset="-122"/>
                        </a:rPr>
                        <a:t>用人单位、工伤职工或者其近亲属骗取工伤保险待遇，医疗机构、辅助器具配置机构骗取工伤保险基金</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支出的，由社会保险行政部门责令退还，处骗取金额</a:t>
                      </a:r>
                      <a:r>
                        <a:rPr lang="en-US" altLang="zh-CN" sz="1800" b="1" kern="0" dirty="0">
                          <a:solidFill>
                            <a:srgbClr val="002060"/>
                          </a:solidFill>
                          <a:effectLst/>
                          <a:latin typeface="黑体" panose="02010609060101010101" pitchFamily="49" charset="-122"/>
                          <a:ea typeface="黑体" panose="02010609060101010101" pitchFamily="49" charset="-122"/>
                        </a:rPr>
                        <a:t>2</a:t>
                      </a:r>
                      <a:r>
                        <a:rPr lang="zh-CN" altLang="en-US" sz="1800" b="1" kern="0" dirty="0">
                          <a:solidFill>
                            <a:srgbClr val="002060"/>
                          </a:solidFill>
                          <a:effectLst/>
                          <a:latin typeface="黑体" panose="02010609060101010101" pitchFamily="49" charset="-122"/>
                          <a:ea typeface="黑体" panose="02010609060101010101" pitchFamily="49" charset="-122"/>
                        </a:rPr>
                        <a:t>倍以上</a:t>
                      </a:r>
                      <a:r>
                        <a:rPr lang="en-US" altLang="zh-CN" sz="1800" b="1" kern="0" dirty="0">
                          <a:solidFill>
                            <a:srgbClr val="002060"/>
                          </a:solidFill>
                          <a:effectLst/>
                          <a:latin typeface="黑体" panose="02010609060101010101" pitchFamily="49" charset="-122"/>
                          <a:ea typeface="黑体" panose="02010609060101010101" pitchFamily="49" charset="-122"/>
                        </a:rPr>
                        <a:t>5</a:t>
                      </a:r>
                      <a:r>
                        <a:rPr lang="zh-CN" altLang="en-US" sz="1800" b="1" kern="0" dirty="0">
                          <a:solidFill>
                            <a:srgbClr val="002060"/>
                          </a:solidFill>
                          <a:effectLst/>
                          <a:latin typeface="黑体" panose="02010609060101010101" pitchFamily="49" charset="-122"/>
                          <a:ea typeface="黑体" panose="02010609060101010101" pitchFamily="49" charset="-122"/>
                        </a:rPr>
                        <a:t>倍以下的罚款；情节严重，构成犯罪的，依</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法追究刑事责任。</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709780255"/>
                  </a:ext>
                </a:extLst>
              </a:tr>
            </a:tbl>
          </a:graphicData>
        </a:graphic>
      </p:graphicFrame>
      <p:sp>
        <p:nvSpPr>
          <p:cNvPr id="14" name="矩形 13">
            <a:extLst>
              <a:ext uri="{FF2B5EF4-FFF2-40B4-BE49-F238E27FC236}">
                <a16:creationId xmlns:a16="http://schemas.microsoft.com/office/drawing/2014/main" id="{E73EAA14-528F-4033-967B-96F6EAFE29E6}"/>
              </a:ext>
            </a:extLst>
          </p:cNvPr>
          <p:cNvSpPr/>
          <p:nvPr/>
        </p:nvSpPr>
        <p:spPr>
          <a:xfrm>
            <a:off x="981531" y="4083332"/>
            <a:ext cx="4139275" cy="284693"/>
          </a:xfrm>
          <a:prstGeom prst="rect">
            <a:avLst/>
          </a:prstGeom>
        </p:spPr>
        <p:txBody>
          <a:bodyPr wrap="none">
            <a:spAutoFit/>
          </a:bodyPr>
          <a:lstStyle/>
          <a:p>
            <a:pPr algn="just">
              <a:lnSpc>
                <a:spcPts val="1500"/>
              </a:lnSpc>
              <a:spcAft>
                <a:spcPts val="0"/>
              </a:spcAft>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2.3.</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违反社会保险基金管理的法律责任</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id="{3DA2F4EB-7E42-4385-B509-41ABF4098FA3}"/>
              </a:ext>
            </a:extLst>
          </p:cNvPr>
          <p:cNvGraphicFramePr>
            <a:graphicFrameLocks noGrp="1"/>
          </p:cNvGraphicFramePr>
          <p:nvPr>
            <p:extLst>
              <p:ext uri="{D42A27DB-BD31-4B8C-83A1-F6EECF244321}">
                <p14:modId xmlns:p14="http://schemas.microsoft.com/office/powerpoint/2010/main" val="665266355"/>
              </p:ext>
            </p:extLst>
          </p:nvPr>
        </p:nvGraphicFramePr>
        <p:xfrm>
          <a:off x="692151" y="4407958"/>
          <a:ext cx="10837862" cy="1371600"/>
        </p:xfrm>
        <a:graphic>
          <a:graphicData uri="http://schemas.openxmlformats.org/drawingml/2006/table">
            <a:tbl>
              <a:tblPr>
                <a:tableStyleId>{5C22544A-7EE6-4342-B048-85BDC9FD1C3A}</a:tableStyleId>
              </a:tblPr>
              <a:tblGrid>
                <a:gridCol w="10837862">
                  <a:extLst>
                    <a:ext uri="{9D8B030D-6E8A-4147-A177-3AD203B41FA5}">
                      <a16:colId xmlns:a16="http://schemas.microsoft.com/office/drawing/2014/main" val="2834670942"/>
                    </a:ext>
                  </a:extLst>
                </a:gridCol>
              </a:tblGrid>
              <a:tr h="0">
                <a:tc>
                  <a:txBody>
                    <a:bodyPr/>
                    <a:lstStyle/>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1.</a:t>
                      </a:r>
                      <a:r>
                        <a:rPr lang="zh-CN" altLang="en-US" sz="1800" b="1" kern="0" dirty="0">
                          <a:solidFill>
                            <a:srgbClr val="002060"/>
                          </a:solidFill>
                          <a:effectLst/>
                          <a:latin typeface="黑体" panose="02010609060101010101" pitchFamily="49" charset="-122"/>
                          <a:ea typeface="黑体" panose="02010609060101010101" pitchFamily="49" charset="-122"/>
                        </a:rPr>
                        <a:t>违反法律规定，隐匿、转移、侵占、挪用社会保险基金或者违规投资运营的，由社会保险行政部门、财</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政部门、审计部门责令追回；</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2.</a:t>
                      </a:r>
                      <a:r>
                        <a:rPr lang="zh-CN" altLang="en-US" sz="1800" b="1" kern="0" dirty="0">
                          <a:solidFill>
                            <a:srgbClr val="002060"/>
                          </a:solidFill>
                          <a:effectLst/>
                          <a:latin typeface="黑体" panose="02010609060101010101" pitchFamily="49" charset="-122"/>
                          <a:ea typeface="黑体" panose="02010609060101010101" pitchFamily="49" charset="-122"/>
                        </a:rPr>
                        <a:t>有违法所得，没收违法所得；</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3.</a:t>
                      </a:r>
                      <a:r>
                        <a:rPr lang="zh-CN" altLang="en-US" sz="1800" b="1" kern="0" dirty="0">
                          <a:solidFill>
                            <a:srgbClr val="002060"/>
                          </a:solidFill>
                          <a:effectLst/>
                          <a:latin typeface="黑体" panose="02010609060101010101" pitchFamily="49" charset="-122"/>
                          <a:ea typeface="黑体" panose="02010609060101010101" pitchFamily="49" charset="-122"/>
                        </a:rPr>
                        <a:t>对直接负责的主管人员和其他直接责任人员依法给予处分</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709780255"/>
                  </a:ext>
                </a:extLst>
              </a:tr>
            </a:tbl>
          </a:graphicData>
        </a:graphic>
      </p:graphicFrame>
    </p:spTree>
    <p:extLst>
      <p:ext uri="{BB962C8B-B14F-4D97-AF65-F5344CB8AC3E}">
        <p14:creationId xmlns:p14="http://schemas.microsoft.com/office/powerpoint/2010/main" val="114515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73EAA14-528F-4033-967B-96F6EAFE29E6}"/>
              </a:ext>
            </a:extLst>
          </p:cNvPr>
          <p:cNvSpPr/>
          <p:nvPr/>
        </p:nvSpPr>
        <p:spPr>
          <a:xfrm>
            <a:off x="691363" y="672058"/>
            <a:ext cx="7393371" cy="284693"/>
          </a:xfrm>
          <a:prstGeom prst="rect">
            <a:avLst/>
          </a:prstGeom>
        </p:spPr>
        <p:txBody>
          <a:bodyPr wrap="none">
            <a:spAutoFit/>
          </a:bodyPr>
          <a:lstStyle/>
          <a:p>
            <a:pPr algn="just">
              <a:lnSpc>
                <a:spcPts val="1500"/>
              </a:lnSpc>
              <a:spcAft>
                <a:spcPts val="0"/>
              </a:spcAft>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2.4.</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有关行政部门和单位及其工作人员违反</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社会保险法</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的法律责任</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3DA2F4EB-7E42-4385-B509-41ABF4098FA3}"/>
              </a:ext>
            </a:extLst>
          </p:cNvPr>
          <p:cNvGraphicFramePr>
            <a:graphicFrameLocks noGrp="1"/>
          </p:cNvGraphicFramePr>
          <p:nvPr>
            <p:extLst>
              <p:ext uri="{D42A27DB-BD31-4B8C-83A1-F6EECF244321}">
                <p14:modId xmlns:p14="http://schemas.microsoft.com/office/powerpoint/2010/main" val="665266355"/>
              </p:ext>
            </p:extLst>
          </p:nvPr>
        </p:nvGraphicFramePr>
        <p:xfrm>
          <a:off x="692151" y="1117600"/>
          <a:ext cx="10837862" cy="1920240"/>
        </p:xfrm>
        <a:graphic>
          <a:graphicData uri="http://schemas.openxmlformats.org/drawingml/2006/table">
            <a:tbl>
              <a:tblPr>
                <a:tableStyleId>{5C22544A-7EE6-4342-B048-85BDC9FD1C3A}</a:tableStyleId>
              </a:tblPr>
              <a:tblGrid>
                <a:gridCol w="10837862">
                  <a:extLst>
                    <a:ext uri="{9D8B030D-6E8A-4147-A177-3AD203B41FA5}">
                      <a16:colId xmlns:a16="http://schemas.microsoft.com/office/drawing/2014/main" val="2834670942"/>
                    </a:ext>
                  </a:extLst>
                </a:gridCol>
              </a:tblGrid>
              <a:tr h="0">
                <a:tc>
                  <a:txBody>
                    <a:bodyPr/>
                    <a:lstStyle/>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1.</a:t>
                      </a:r>
                      <a:r>
                        <a:rPr lang="zh-CN" altLang="en-US" sz="1800" b="1" kern="0" dirty="0">
                          <a:solidFill>
                            <a:srgbClr val="002060"/>
                          </a:solidFill>
                          <a:effectLst/>
                          <a:latin typeface="黑体" panose="02010609060101010101" pitchFamily="49" charset="-122"/>
                          <a:ea typeface="黑体" panose="02010609060101010101" pitchFamily="49" charset="-122"/>
                        </a:rPr>
                        <a:t>社会保险经办机构及其工作人员未履行社会保险法定职责的，社会保险费征收机构擅自更改社会保险费缴费基数、费率，导致少收或者多收社会保险费的，由有关行政部门责令改正，对直接负责的主管人员和其他直接责任人依法给予处分</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2.</a:t>
                      </a:r>
                      <a:r>
                        <a:rPr lang="zh-CN" altLang="en-US" sz="1800" b="1" kern="0" dirty="0">
                          <a:solidFill>
                            <a:srgbClr val="002060"/>
                          </a:solidFill>
                          <a:effectLst/>
                          <a:latin typeface="黑体" panose="02010609060101010101" pitchFamily="49" charset="-122"/>
                          <a:ea typeface="黑体" panose="02010609060101010101" pitchFamily="49" charset="-122"/>
                        </a:rPr>
                        <a:t>有关行政部门、社会保险经办机构、社会保险征收机构及其工作人员泄露用人单位信息的，对直接负责的主管人员和其他直接责任人依法给予处分</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3.</a:t>
                      </a:r>
                      <a:r>
                        <a:rPr lang="zh-CN" altLang="en-US" sz="1800" b="1" kern="0" dirty="0">
                          <a:solidFill>
                            <a:srgbClr val="002060"/>
                          </a:solidFill>
                          <a:effectLst/>
                          <a:latin typeface="黑体" panose="02010609060101010101" pitchFamily="49" charset="-122"/>
                          <a:ea typeface="黑体" panose="02010609060101010101" pitchFamily="49" charset="-122"/>
                        </a:rPr>
                        <a:t>给用人单位或者个人造成损失的，应当承担赔偿责任</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709780255"/>
                  </a:ext>
                </a:extLst>
              </a:tr>
            </a:tbl>
          </a:graphicData>
        </a:graphic>
      </p:graphicFrame>
    </p:spTree>
    <p:extLst>
      <p:ext uri="{BB962C8B-B14F-4D97-AF65-F5344CB8AC3E}">
        <p14:creationId xmlns:p14="http://schemas.microsoft.com/office/powerpoint/2010/main" val="114515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922274" y="551602"/>
            <a:ext cx="1813317"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劳动监察</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2767446788"/>
              </p:ext>
            </p:extLst>
          </p:nvPr>
        </p:nvGraphicFramePr>
        <p:xfrm>
          <a:off x="845267" y="845088"/>
          <a:ext cx="10837863" cy="3844735"/>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369757999"/>
                    </a:ext>
                  </a:extLst>
                </a:gridCol>
              </a:tblGrid>
              <a:tr h="0">
                <a:tc>
                  <a:txBody>
                    <a:bodyPr/>
                    <a:lstStyle/>
                    <a:p>
                      <a:pPr algn="just">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劳动监察：又称劳动保障监察，是劳动行政机关依法对用人单位遵守劳动和社会保险法律法规的情况进行监督检查，发现和纠正违法行为，并未违法行为依法进行行政处理或行政处罚的行政执法活动。</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劳动监察的属性：</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法定性；</a:t>
                      </a: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行政性；</a:t>
                      </a: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专门性；</a:t>
                      </a: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强制性</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099455247"/>
                  </a:ext>
                </a:extLst>
              </a:tr>
              <a:tr h="0">
                <a:tc>
                  <a:txBody>
                    <a:bodyPr/>
                    <a:lstStyle/>
                    <a:p>
                      <a:pPr algn="just">
                        <a:lnSpc>
                          <a:spcPts val="15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劳动监察的形式</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sz="1800" b="1" kern="0" dirty="0">
                          <a:solidFill>
                            <a:srgbClr val="002060"/>
                          </a:solidFill>
                          <a:effectLst/>
                          <a:latin typeface="黑体" panose="02010609060101010101" pitchFamily="49" charset="-122"/>
                          <a:ea typeface="黑体" panose="02010609060101010101" pitchFamily="49" charset="-122"/>
                        </a:rPr>
                        <a:t>主动到用人单位及其工作场所进行日常巡视检查；</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sz="1800" b="1" kern="0" dirty="0">
                          <a:solidFill>
                            <a:srgbClr val="002060"/>
                          </a:solidFill>
                          <a:effectLst/>
                          <a:latin typeface="黑体" panose="02010609060101010101" pitchFamily="49" charset="-122"/>
                          <a:ea typeface="黑体" panose="02010609060101010101" pitchFamily="49" charset="-122"/>
                        </a:rPr>
                        <a:t>通过任何组织和个人举报、投诉对用人单位可能存在的违法行为进行专案查处</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sz="1800" b="1" kern="0" dirty="0">
                          <a:solidFill>
                            <a:srgbClr val="002060"/>
                          </a:solidFill>
                          <a:effectLst/>
                          <a:latin typeface="黑体" panose="02010609060101010101" pitchFamily="49" charset="-122"/>
                          <a:ea typeface="黑体" panose="02010609060101010101" pitchFamily="49" charset="-122"/>
                        </a:rPr>
                        <a:t>针对一定时期问题比较集中或重要的事项开展的专项大检查</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sz="1800" b="1" kern="0" dirty="0">
                          <a:solidFill>
                            <a:srgbClr val="002060"/>
                          </a:solidFill>
                          <a:effectLst/>
                          <a:latin typeface="黑体" panose="02010609060101010101" pitchFamily="49" charset="-122"/>
                          <a:ea typeface="黑体" panose="02010609060101010101" pitchFamily="49" charset="-122"/>
                        </a:rPr>
                        <a:t>审查用人单位按照要求报送的遵守劳动和社会保险法律法规的书面材料</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10382550"/>
                  </a:ext>
                </a:extLst>
              </a:tr>
              <a:tr h="0">
                <a:tc>
                  <a:txBody>
                    <a:bodyPr/>
                    <a:lstStyle/>
                    <a:p>
                      <a:pPr algn="just">
                        <a:lnSpc>
                          <a:spcPts val="1500"/>
                        </a:lnSpc>
                        <a:spcAft>
                          <a:spcPts val="0"/>
                        </a:spcAft>
                      </a:pPr>
                      <a:endParaRPr lang="en-US"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处罚方式：</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警告、罚款、没收违法所得、吊销许可证。</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16619551"/>
                  </a:ext>
                </a:extLst>
              </a:tr>
              <a:tr h="0">
                <a:tc>
                  <a:txBody>
                    <a:bodyPr/>
                    <a:lstStyle/>
                    <a:p>
                      <a:pPr algn="just">
                        <a:lnSpc>
                          <a:spcPts val="1500"/>
                        </a:lnSpc>
                        <a:spcAft>
                          <a:spcPts val="0"/>
                        </a:spcAft>
                      </a:pPr>
                      <a:endParaRPr lang="en-US"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2018592977"/>
                  </a:ext>
                </a:extLst>
              </a:tr>
            </a:tbl>
          </a:graphicData>
        </a:graphic>
      </p:graphicFrame>
      <p:sp>
        <p:nvSpPr>
          <p:cNvPr id="9" name="矩形 8">
            <a:extLst>
              <a:ext uri="{FF2B5EF4-FFF2-40B4-BE49-F238E27FC236}">
                <a16:creationId xmlns:a16="http://schemas.microsoft.com/office/drawing/2014/main" id="{15BF2A0B-AF36-6F2D-1913-18C4FFC1A2B7}"/>
              </a:ext>
            </a:extLst>
          </p:cNvPr>
          <p:cNvSpPr/>
          <p:nvPr/>
        </p:nvSpPr>
        <p:spPr>
          <a:xfrm>
            <a:off x="828798" y="4807124"/>
            <a:ext cx="2047355" cy="284693"/>
          </a:xfrm>
          <a:prstGeom prst="rect">
            <a:avLst/>
          </a:prstGeom>
        </p:spPr>
        <p:txBody>
          <a:bodyPr wrap="none">
            <a:spAutoFit/>
          </a:bodyPr>
          <a:lstStyle/>
          <a:p>
            <a:pPr algn="just">
              <a:lnSpc>
                <a:spcPts val="1500"/>
              </a:lnSpc>
              <a:spcAft>
                <a:spcPts val="0"/>
              </a:spcAft>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3.2 </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劳动检查程序</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29C91013-808F-A206-8DED-6F1FCBE5FBA7}"/>
              </a:ext>
            </a:extLst>
          </p:cNvPr>
          <p:cNvGraphicFramePr>
            <a:graphicFrameLocks noGrp="1"/>
          </p:cNvGraphicFramePr>
          <p:nvPr>
            <p:extLst>
              <p:ext uri="{D42A27DB-BD31-4B8C-83A1-F6EECF244321}">
                <p14:modId xmlns:p14="http://schemas.microsoft.com/office/powerpoint/2010/main" val="2698663456"/>
              </p:ext>
            </p:extLst>
          </p:nvPr>
        </p:nvGraphicFramePr>
        <p:xfrm>
          <a:off x="845268" y="5209118"/>
          <a:ext cx="10837862" cy="1097280"/>
        </p:xfrm>
        <a:graphic>
          <a:graphicData uri="http://schemas.openxmlformats.org/drawingml/2006/table">
            <a:tbl>
              <a:tblPr>
                <a:tableStyleId>{5C22544A-7EE6-4342-B048-85BDC9FD1C3A}</a:tableStyleId>
              </a:tblPr>
              <a:tblGrid>
                <a:gridCol w="10837862">
                  <a:extLst>
                    <a:ext uri="{9D8B030D-6E8A-4147-A177-3AD203B41FA5}">
                      <a16:colId xmlns:a16="http://schemas.microsoft.com/office/drawing/2014/main" val="2834670942"/>
                    </a:ext>
                  </a:extLst>
                </a:gridCol>
              </a:tblGrid>
              <a:tr h="0">
                <a:tc>
                  <a:txBody>
                    <a:bodyPr/>
                    <a:lstStyle/>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1.</a:t>
                      </a:r>
                      <a:r>
                        <a:rPr lang="zh-CN" altLang="en-US" sz="1800" b="1" kern="0" dirty="0">
                          <a:solidFill>
                            <a:srgbClr val="002060"/>
                          </a:solidFill>
                          <a:effectLst/>
                          <a:latin typeface="黑体" panose="02010609060101010101" pitchFamily="49" charset="-122"/>
                          <a:ea typeface="黑体" panose="02010609060101010101" pitchFamily="49" charset="-122"/>
                        </a:rPr>
                        <a:t>立案</a:t>
                      </a:r>
                      <a:r>
                        <a:rPr lang="en-US" altLang="zh-CN" sz="1800" b="1" kern="0" dirty="0">
                          <a:solidFill>
                            <a:srgbClr val="002060"/>
                          </a:solidFill>
                          <a:effectLst/>
                          <a:latin typeface="黑体" panose="02010609060101010101" pitchFamily="49" charset="-122"/>
                          <a:ea typeface="黑体" panose="02010609060101010101" pitchFamily="49" charset="-122"/>
                        </a:rPr>
                        <a:t>; 2.</a:t>
                      </a:r>
                      <a:r>
                        <a:rPr lang="zh-CN" altLang="en-US" sz="1800" b="1" kern="0" dirty="0">
                          <a:solidFill>
                            <a:srgbClr val="002060"/>
                          </a:solidFill>
                          <a:effectLst/>
                          <a:latin typeface="黑体" panose="02010609060101010101" pitchFamily="49" charset="-122"/>
                          <a:ea typeface="黑体" panose="02010609060101010101" pitchFamily="49" charset="-122"/>
                        </a:rPr>
                        <a:t>调查：</a:t>
                      </a:r>
                      <a:r>
                        <a:rPr lang="en-US" altLang="zh-CN" sz="1800" b="1" kern="0" dirty="0">
                          <a:solidFill>
                            <a:srgbClr val="002060"/>
                          </a:solidFill>
                          <a:effectLst/>
                          <a:latin typeface="黑体" panose="02010609060101010101" pitchFamily="49" charset="-122"/>
                          <a:ea typeface="黑体" panose="02010609060101010101" pitchFamily="49" charset="-122"/>
                        </a:rPr>
                        <a:t>60+30</a:t>
                      </a:r>
                      <a:r>
                        <a:rPr lang="zh-CN" altLang="en-US" sz="1800" b="1" kern="0" dirty="0">
                          <a:solidFill>
                            <a:srgbClr val="002060"/>
                          </a:solidFill>
                          <a:effectLst/>
                          <a:latin typeface="黑体" panose="02010609060101010101" pitchFamily="49" charset="-122"/>
                          <a:ea typeface="黑体" panose="02010609060101010101" pitchFamily="49" charset="-122"/>
                        </a:rPr>
                        <a:t>个工作日</a:t>
                      </a:r>
                      <a:r>
                        <a:rPr lang="en-US" altLang="zh-CN" sz="1800" b="1" kern="0" dirty="0">
                          <a:solidFill>
                            <a:srgbClr val="002060"/>
                          </a:solidFill>
                          <a:effectLst/>
                          <a:latin typeface="黑体" panose="02010609060101010101" pitchFamily="49" charset="-122"/>
                          <a:ea typeface="黑体" panose="02010609060101010101" pitchFamily="49" charset="-122"/>
                        </a:rPr>
                        <a:t>;  3.</a:t>
                      </a:r>
                      <a:r>
                        <a:rPr lang="zh-CN" altLang="en-US" sz="1800" b="1" kern="0" dirty="0">
                          <a:solidFill>
                            <a:srgbClr val="002060"/>
                          </a:solidFill>
                          <a:effectLst/>
                          <a:latin typeface="黑体" panose="02010609060101010101" pitchFamily="49" charset="-122"/>
                          <a:ea typeface="黑体" panose="02010609060101010101" pitchFamily="49" charset="-122"/>
                        </a:rPr>
                        <a:t>处理</a:t>
                      </a:r>
                      <a:r>
                        <a:rPr lang="en-US" altLang="zh-CN" sz="1800" b="1" kern="0" dirty="0">
                          <a:solidFill>
                            <a:srgbClr val="002060"/>
                          </a:solidFill>
                          <a:effectLst/>
                          <a:latin typeface="黑体" panose="02010609060101010101" pitchFamily="49" charset="-122"/>
                          <a:ea typeface="黑体" panose="02010609060101010101" pitchFamily="49" charset="-122"/>
                        </a:rPr>
                        <a:t>;  4.</a:t>
                      </a:r>
                      <a:r>
                        <a:rPr lang="zh-CN" altLang="en-US" sz="1800" b="1" kern="0" dirty="0">
                          <a:solidFill>
                            <a:srgbClr val="002060"/>
                          </a:solidFill>
                          <a:effectLst/>
                          <a:latin typeface="黑体" panose="02010609060101010101" pitchFamily="49" charset="-122"/>
                          <a:ea typeface="黑体" panose="02010609060101010101" pitchFamily="49" charset="-122"/>
                        </a:rPr>
                        <a:t>告知</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5.</a:t>
                      </a:r>
                      <a:r>
                        <a:rPr lang="zh-CN" altLang="en-US" sz="1800" b="1" kern="0" dirty="0">
                          <a:solidFill>
                            <a:srgbClr val="002060"/>
                          </a:solidFill>
                          <a:effectLst/>
                          <a:latin typeface="黑体" panose="02010609060101010101" pitchFamily="49" charset="-122"/>
                          <a:ea typeface="黑体" panose="02010609060101010101" pitchFamily="49" charset="-122"/>
                        </a:rPr>
                        <a:t>如果违反劳动和社会保险法律、法规或者规章的行为在</a:t>
                      </a:r>
                      <a:r>
                        <a:rPr lang="en-US" altLang="zh-CN" sz="1800" b="1" kern="0" dirty="0">
                          <a:solidFill>
                            <a:srgbClr val="002060"/>
                          </a:solidFill>
                          <a:effectLst/>
                          <a:latin typeface="黑体" panose="02010609060101010101" pitchFamily="49" charset="-122"/>
                          <a:ea typeface="黑体" panose="02010609060101010101" pitchFamily="49" charset="-122"/>
                        </a:rPr>
                        <a:t>2</a:t>
                      </a:r>
                      <a:r>
                        <a:rPr lang="zh-CN" altLang="en-US" sz="1800" b="1" kern="0" dirty="0">
                          <a:solidFill>
                            <a:srgbClr val="002060"/>
                          </a:solidFill>
                          <a:effectLst/>
                          <a:latin typeface="黑体" panose="02010609060101010101" pitchFamily="49" charset="-122"/>
                          <a:ea typeface="黑体" panose="02010609060101010101" pitchFamily="49" charset="-122"/>
                        </a:rPr>
                        <a:t>年内未被劳动行政部门发现，也未被举报、投</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诉的，劳动行政部门不再查处。</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349250" indent="-349250" algn="just">
                        <a:lnSpc>
                          <a:spcPct val="1000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709780255"/>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E3C4492-A32E-4958-9451-DCD881F5E245}"/>
              </a:ext>
            </a:extLst>
          </p:cNvPr>
          <p:cNvSpPr/>
          <p:nvPr/>
        </p:nvSpPr>
        <p:spPr>
          <a:xfrm>
            <a:off x="920226" y="628932"/>
            <a:ext cx="2512227" cy="284693"/>
          </a:xfrm>
          <a:prstGeom prst="rect">
            <a:avLst/>
          </a:prstGeom>
        </p:spPr>
        <p:txBody>
          <a:bodyPr wrap="none">
            <a:spAutoFit/>
          </a:bodyPr>
          <a:lstStyle/>
          <a:p>
            <a:pPr algn="ctr">
              <a:lnSpc>
                <a:spcPts val="1500"/>
              </a:lnSpc>
              <a:spcAft>
                <a:spcPts val="0"/>
              </a:spcAft>
            </a:pPr>
            <a:r>
              <a:rPr lang="zh-CN" altLang="en-US"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4   </a:t>
            </a:r>
            <a:r>
              <a:rPr lang="zh-CN" altLang="zh-CN"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行政争议处理</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3F5245DB-06B2-4DA8-84C6-DC507B427BB7}"/>
              </a:ext>
            </a:extLst>
          </p:cNvPr>
          <p:cNvSpPr/>
          <p:nvPr/>
        </p:nvSpPr>
        <p:spPr>
          <a:xfrm>
            <a:off x="813626" y="947942"/>
            <a:ext cx="4604146" cy="284693"/>
          </a:xfrm>
          <a:prstGeom prst="rect">
            <a:avLst/>
          </a:prstGeom>
        </p:spPr>
        <p:txBody>
          <a:bodyPr wrap="none">
            <a:spAutoFit/>
          </a:bodyPr>
          <a:lstStyle/>
          <a:p>
            <a:pPr algn="just">
              <a:lnSpc>
                <a:spcPts val="1500"/>
              </a:lnSpc>
              <a:spcAft>
                <a:spcPts val="0"/>
              </a:spcAft>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4.1.</a:t>
            </a:r>
            <a:r>
              <a:rPr lang="zh-CN"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人力资源和社会保险行政</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争</a:t>
            </a:r>
            <a:r>
              <a:rPr lang="zh-CN"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议解决</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特点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672B8B7E-D3E1-47AA-9E53-440C60E1445A}"/>
              </a:ext>
            </a:extLst>
          </p:cNvPr>
          <p:cNvGraphicFramePr>
            <a:graphicFrameLocks noGrp="1"/>
          </p:cNvGraphicFramePr>
          <p:nvPr>
            <p:extLst>
              <p:ext uri="{D42A27DB-BD31-4B8C-83A1-F6EECF244321}">
                <p14:modId xmlns:p14="http://schemas.microsoft.com/office/powerpoint/2010/main" val="545508942"/>
              </p:ext>
            </p:extLst>
          </p:nvPr>
        </p:nvGraphicFramePr>
        <p:xfrm>
          <a:off x="692150" y="1298575"/>
          <a:ext cx="10837863" cy="94065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2275045187"/>
                    </a:ext>
                  </a:extLst>
                </a:gridCol>
              </a:tblGrid>
              <a:tr h="940650">
                <a:tc>
                  <a:txBody>
                    <a:bodyPr/>
                    <a:lstStyle/>
                    <a:p>
                      <a:pPr algn="just">
                        <a:lnSpc>
                          <a:spcPct val="100000"/>
                        </a:lnSpc>
                        <a:spcAft>
                          <a:spcPts val="0"/>
                        </a:spcAft>
                      </a:pP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特点：</a:t>
                      </a: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1.</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当事人的多样性；</a:t>
                      </a:r>
                      <a:endPar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      2.</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发生在劳动关系存续期间或劳动关系终止之后，以及人力资源和社会保险事务管理之中；</a:t>
                      </a:r>
                      <a:endPar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lnSpc>
                          <a:spcPct val="10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      3.</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行政争议的内容与当事人的法定劳动和社会保险权利、义务相关</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8326604"/>
                  </a:ext>
                </a:extLst>
              </a:tr>
            </a:tbl>
          </a:graphicData>
        </a:graphic>
      </p:graphicFrame>
      <p:sp>
        <p:nvSpPr>
          <p:cNvPr id="14" name="矩形 13">
            <a:extLst>
              <a:ext uri="{FF2B5EF4-FFF2-40B4-BE49-F238E27FC236}">
                <a16:creationId xmlns:a16="http://schemas.microsoft.com/office/drawing/2014/main" id="{4EBD5900-167E-F0F9-5856-5E3B50D5E1CA}"/>
              </a:ext>
            </a:extLst>
          </p:cNvPr>
          <p:cNvSpPr/>
          <p:nvPr/>
        </p:nvSpPr>
        <p:spPr>
          <a:xfrm>
            <a:off x="804809" y="2741589"/>
            <a:ext cx="3092513" cy="284693"/>
          </a:xfrm>
          <a:prstGeom prst="rect">
            <a:avLst/>
          </a:prstGeom>
        </p:spPr>
        <p:txBody>
          <a:bodyPr wrap="none">
            <a:spAutoFit/>
          </a:bodyPr>
          <a:lstStyle/>
          <a:p>
            <a:pPr>
              <a:lnSpc>
                <a:spcPts val="1500"/>
              </a:lnSpc>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4.2</a:t>
            </a:r>
            <a:r>
              <a:rPr lang="zh-CN" altLang="en-US" b="1" u="sng" kern="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不能申请行政复议的范围</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id="{1C5621BB-6CEA-B81D-6E52-848E6EDBC00D}"/>
              </a:ext>
            </a:extLst>
          </p:cNvPr>
          <p:cNvGraphicFramePr>
            <a:graphicFrameLocks noGrp="1"/>
          </p:cNvGraphicFramePr>
          <p:nvPr>
            <p:extLst>
              <p:ext uri="{D42A27DB-BD31-4B8C-83A1-F6EECF244321}">
                <p14:modId xmlns:p14="http://schemas.microsoft.com/office/powerpoint/2010/main" val="1415989323"/>
              </p:ext>
            </p:extLst>
          </p:nvPr>
        </p:nvGraphicFramePr>
        <p:xfrm>
          <a:off x="692149" y="3130176"/>
          <a:ext cx="10837863" cy="164592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051331584"/>
                    </a:ext>
                  </a:extLst>
                </a:gridCol>
              </a:tblGrid>
              <a:tr h="0">
                <a:tc>
                  <a:txBody>
                    <a:bodyPr/>
                    <a:lstStyle/>
                    <a:p>
                      <a:pPr algn="l">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mn-cs"/>
                        </a:rPr>
                        <a:t>（</a:t>
                      </a:r>
                      <a:r>
                        <a:rPr lang="en-US" altLang="zh-CN" sz="1800" b="1" kern="0" dirty="0">
                          <a:solidFill>
                            <a:srgbClr val="002060"/>
                          </a:solidFill>
                          <a:effectLst/>
                          <a:latin typeface="黑体" panose="02010609060101010101" pitchFamily="49" charset="-122"/>
                          <a:ea typeface="黑体" panose="02010609060101010101" pitchFamily="49" charset="-122"/>
                          <a:cs typeface="+mn-cs"/>
                        </a:rPr>
                        <a:t>1</a:t>
                      </a:r>
                      <a:r>
                        <a:rPr lang="zh-CN" altLang="en-US" sz="1800" b="1" kern="0" dirty="0">
                          <a:solidFill>
                            <a:srgbClr val="002060"/>
                          </a:solidFill>
                          <a:effectLst/>
                          <a:latin typeface="黑体" panose="02010609060101010101" pitchFamily="49" charset="-122"/>
                          <a:ea typeface="黑体" panose="02010609060101010101" pitchFamily="49" charset="-122"/>
                          <a:cs typeface="+mn-cs"/>
                        </a:rPr>
                        <a:t>）人力资源和社会保障部门做出的行政处分或者其他人事处理决定</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algn="l">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mn-cs"/>
                        </a:rPr>
                        <a:t>（</a:t>
                      </a:r>
                      <a:r>
                        <a:rPr lang="en-US" altLang="zh-CN" sz="1800" b="1" kern="0" dirty="0">
                          <a:solidFill>
                            <a:srgbClr val="002060"/>
                          </a:solidFill>
                          <a:effectLst/>
                          <a:latin typeface="黑体" panose="02010609060101010101" pitchFamily="49" charset="-122"/>
                          <a:ea typeface="黑体" panose="02010609060101010101" pitchFamily="49" charset="-122"/>
                          <a:cs typeface="+mn-cs"/>
                        </a:rPr>
                        <a:t>2</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）劳动者与用人单位之间发生的人力资源争议</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algn="l">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mn-cs"/>
                        </a:rPr>
                        <a:t>（</a:t>
                      </a:r>
                      <a:r>
                        <a:rPr lang="en-US" altLang="zh-CN" sz="1800" b="1" kern="0" dirty="0">
                          <a:solidFill>
                            <a:srgbClr val="002060"/>
                          </a:solidFill>
                          <a:effectLst/>
                          <a:latin typeface="黑体" panose="02010609060101010101" pitchFamily="49" charset="-122"/>
                          <a:ea typeface="黑体" panose="02010609060101010101" pitchFamily="49" charset="-122"/>
                          <a:cs typeface="+mn-cs"/>
                        </a:rPr>
                        <a:t>3</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）劳动能力鉴定委员会的行为</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algn="l">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mn-cs"/>
                        </a:rPr>
                        <a:t>（</a:t>
                      </a:r>
                      <a:r>
                        <a:rPr lang="en-US" altLang="zh-CN" sz="1800" b="1" kern="0" dirty="0">
                          <a:solidFill>
                            <a:srgbClr val="002060"/>
                          </a:solidFill>
                          <a:effectLst/>
                          <a:latin typeface="黑体" panose="02010609060101010101" pitchFamily="49" charset="-122"/>
                          <a:ea typeface="黑体" panose="02010609060101010101" pitchFamily="49" charset="-122"/>
                          <a:cs typeface="+mn-cs"/>
                        </a:rPr>
                        <a:t>4</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）劳动人事争议仲裁委员会的仲裁、调解等行为</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algn="l">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mn-cs"/>
                        </a:rPr>
                        <a:t>（</a:t>
                      </a:r>
                      <a:r>
                        <a:rPr lang="en-US" altLang="zh-CN" sz="1800" b="1" kern="0" dirty="0">
                          <a:solidFill>
                            <a:srgbClr val="002060"/>
                          </a:solidFill>
                          <a:effectLst/>
                          <a:latin typeface="黑体" panose="02010609060101010101" pitchFamily="49" charset="-122"/>
                          <a:ea typeface="黑体" panose="02010609060101010101" pitchFamily="49" charset="-122"/>
                          <a:cs typeface="+mn-cs"/>
                        </a:rPr>
                        <a:t>5</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）已就同一事项向其他有权受理的行政机关申请行政复议</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algn="l">
                        <a:lnSpc>
                          <a:spcPct val="10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mn-cs"/>
                        </a:rPr>
                        <a:t>（</a:t>
                      </a:r>
                      <a:r>
                        <a:rPr lang="en-US" altLang="zh-CN" sz="1800" b="1" kern="0" dirty="0">
                          <a:solidFill>
                            <a:srgbClr val="002060"/>
                          </a:solidFill>
                          <a:effectLst/>
                          <a:latin typeface="黑体" panose="02010609060101010101" pitchFamily="49" charset="-122"/>
                          <a:ea typeface="黑体" panose="02010609060101010101" pitchFamily="49" charset="-122"/>
                          <a:cs typeface="+mn-cs"/>
                        </a:rPr>
                        <a:t>6</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）向人民法院提起行政诉讼，人民法院已经依法受理的</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5506975"/>
                  </a:ext>
                </a:extLst>
              </a:tr>
            </a:tbl>
          </a:graphicData>
        </a:graphic>
      </p:graphicFrame>
    </p:spTree>
    <p:extLst>
      <p:ext uri="{BB962C8B-B14F-4D97-AF65-F5344CB8AC3E}">
        <p14:creationId xmlns:p14="http://schemas.microsoft.com/office/powerpoint/2010/main" val="3460760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BD553DD2-4AA6-448F-A5E8-45814E862749}"/>
              </a:ext>
            </a:extLst>
          </p:cNvPr>
          <p:cNvSpPr/>
          <p:nvPr/>
        </p:nvSpPr>
        <p:spPr>
          <a:xfrm>
            <a:off x="1010449" y="740814"/>
            <a:ext cx="4022255" cy="284693"/>
          </a:xfrm>
          <a:prstGeom prst="rect">
            <a:avLst/>
          </a:prstGeom>
        </p:spPr>
        <p:txBody>
          <a:bodyPr wrap="none">
            <a:spAutoFit/>
          </a:bodyPr>
          <a:lstStyle/>
          <a:p>
            <a:pPr>
              <a:lnSpc>
                <a:spcPts val="1500"/>
              </a:lnSpc>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4.3</a:t>
            </a:r>
            <a:r>
              <a:rPr lang="zh-CN" altLang="zh-CN" b="1" u="sng" kern="0" dirty="0">
                <a:solidFill>
                  <a:srgbClr val="C00000"/>
                </a:solidFill>
                <a:latin typeface="黑体" panose="02010609060101010101" pitchFamily="49" charset="-122"/>
                <a:ea typeface="黑体" panose="02010609060101010101" pitchFamily="49" charset="-122"/>
                <a:cs typeface="宋体" panose="02010600030101010101" pitchFamily="2" charset="-122"/>
              </a:rPr>
              <a:t>行政复议的基本法律规定（节选）</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id="{42BEC6AF-F56F-4299-BA81-D2EDFD94419C}"/>
              </a:ext>
            </a:extLst>
          </p:cNvPr>
          <p:cNvGraphicFramePr>
            <a:graphicFrameLocks noGrp="1"/>
          </p:cNvGraphicFramePr>
          <p:nvPr>
            <p:extLst>
              <p:ext uri="{D42A27DB-BD31-4B8C-83A1-F6EECF244321}">
                <p14:modId xmlns:p14="http://schemas.microsoft.com/office/powerpoint/2010/main" val="721717623"/>
              </p:ext>
            </p:extLst>
          </p:nvPr>
        </p:nvGraphicFramePr>
        <p:xfrm>
          <a:off x="692150" y="1298575"/>
          <a:ext cx="10837863" cy="109728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051331584"/>
                    </a:ext>
                  </a:extLst>
                </a:gridCol>
              </a:tblGrid>
              <a:tr h="0">
                <a:tc>
                  <a:txBody>
                    <a:bodyPr/>
                    <a:lstStyle/>
                    <a:p>
                      <a:pPr algn="l">
                        <a:lnSpc>
                          <a:spcPct val="10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公民、法人或其他组织对人力资源社会保障行政部门</a:t>
                      </a:r>
                      <a:r>
                        <a:rPr lang="zh-CN" sz="1800" b="1" u="sng" kern="0" dirty="0">
                          <a:solidFill>
                            <a:srgbClr val="002060"/>
                          </a:solidFill>
                          <a:effectLst/>
                          <a:latin typeface="黑体" panose="02010609060101010101" pitchFamily="49" charset="-122"/>
                          <a:ea typeface="黑体" panose="02010609060101010101" pitchFamily="49" charset="-122"/>
                        </a:rPr>
                        <a:t>作出的具体行政行为不服，</a:t>
                      </a:r>
                      <a:r>
                        <a:rPr lang="zh-CN" sz="1800" b="1" kern="0" dirty="0">
                          <a:solidFill>
                            <a:srgbClr val="002060"/>
                          </a:solidFill>
                          <a:effectLst/>
                          <a:latin typeface="黑体" panose="02010609060101010101" pitchFamily="49" charset="-122"/>
                          <a:ea typeface="黑体" panose="02010609060101010101" pitchFamily="49" charset="-122"/>
                        </a:rPr>
                        <a:t>应当在知道侵害其合法权益的具体行政行为之日起</a:t>
                      </a:r>
                      <a:r>
                        <a:rPr lang="en-US" sz="1800" b="1" u="sng" kern="0" dirty="0">
                          <a:solidFill>
                            <a:srgbClr val="002060"/>
                          </a:solidFill>
                          <a:effectLst/>
                          <a:latin typeface="黑体" panose="02010609060101010101" pitchFamily="49" charset="-122"/>
                          <a:ea typeface="黑体" panose="02010609060101010101" pitchFamily="49" charset="-122"/>
                        </a:rPr>
                        <a:t>60</a:t>
                      </a:r>
                      <a:r>
                        <a:rPr lang="zh-CN" sz="1800" b="1" u="sng" kern="0" dirty="0">
                          <a:solidFill>
                            <a:srgbClr val="002060"/>
                          </a:solidFill>
                          <a:effectLst/>
                          <a:latin typeface="黑体" panose="02010609060101010101" pitchFamily="49" charset="-122"/>
                          <a:ea typeface="黑体" panose="02010609060101010101" pitchFamily="49" charset="-122"/>
                        </a:rPr>
                        <a:t>日内</a:t>
                      </a:r>
                      <a:r>
                        <a:rPr lang="zh-CN" sz="1800" b="1" kern="0" dirty="0">
                          <a:solidFill>
                            <a:srgbClr val="002060"/>
                          </a:solidFill>
                          <a:effectLst/>
                          <a:latin typeface="黑体" panose="02010609060101010101" pitchFamily="49" charset="-122"/>
                          <a:ea typeface="黑体" panose="02010609060101010101" pitchFamily="49" charset="-122"/>
                        </a:rPr>
                        <a:t>，向</a:t>
                      </a:r>
                      <a:r>
                        <a:rPr lang="zh-CN" sz="1800" b="1" u="sng" kern="0" dirty="0">
                          <a:solidFill>
                            <a:srgbClr val="002060"/>
                          </a:solidFill>
                          <a:effectLst/>
                          <a:latin typeface="黑体" panose="02010609060101010101" pitchFamily="49" charset="-122"/>
                          <a:ea typeface="黑体" panose="02010609060101010101" pitchFamily="49" charset="-122"/>
                        </a:rPr>
                        <a:t>上一级人力资源社会保障行政部门申请复议，也可以向同级人民政府申请复议；</a:t>
                      </a:r>
                      <a:r>
                        <a:rPr lang="zh-CN" sz="1800" b="1" kern="0" dirty="0">
                          <a:solidFill>
                            <a:srgbClr val="002060"/>
                          </a:solidFill>
                          <a:effectLst/>
                          <a:latin typeface="黑体" panose="02010609060101010101" pitchFamily="49" charset="-122"/>
                          <a:ea typeface="黑体" panose="02010609060101010101" pitchFamily="49" charset="-122"/>
                        </a:rPr>
                        <a:t>对社会保险经办机构作出的具体行政行为不服，可以向直接管理该经办机构的劳动行政部门申请复议，</a:t>
                      </a:r>
                      <a:r>
                        <a:rPr lang="zh-CN" sz="1800" b="1" u="sng" kern="0" dirty="0">
                          <a:solidFill>
                            <a:srgbClr val="002060"/>
                          </a:solidFill>
                          <a:effectLst/>
                          <a:latin typeface="黑体" panose="02010609060101010101" pitchFamily="49" charset="-122"/>
                          <a:ea typeface="黑体" panose="02010609060101010101" pitchFamily="49" charset="-122"/>
                        </a:rPr>
                        <a:t>但不能向上一级人力资源社会保障行政部门申请复议。</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45506975"/>
                  </a:ext>
                </a:extLst>
              </a:tr>
            </a:tbl>
          </a:graphicData>
        </a:graphic>
      </p:graphicFrame>
    </p:spTree>
    <p:extLst>
      <p:ext uri="{BB962C8B-B14F-4D97-AF65-F5344CB8AC3E}">
        <p14:creationId xmlns:p14="http://schemas.microsoft.com/office/powerpoint/2010/main" val="3460760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4E41E94F-A4BC-4265-8E80-1F9ABA04EC6A}"/>
              </a:ext>
            </a:extLst>
          </p:cNvPr>
          <p:cNvSpPr/>
          <p:nvPr/>
        </p:nvSpPr>
        <p:spPr>
          <a:xfrm>
            <a:off x="1040765" y="628932"/>
            <a:ext cx="2860078" cy="284693"/>
          </a:xfrm>
          <a:prstGeom prst="rect">
            <a:avLst/>
          </a:prstGeom>
        </p:spPr>
        <p:txBody>
          <a:bodyPr wrap="none">
            <a:spAutoFit/>
          </a:bodyPr>
          <a:lstStyle/>
          <a:p>
            <a:pPr>
              <a:lnSpc>
                <a:spcPts val="1500"/>
              </a:lnSpc>
            </a:pP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4.4</a:t>
            </a:r>
            <a:r>
              <a:rPr lang="zh-CN"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行政诉讼</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应具备的条件</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id="{867E4979-AB74-4B3D-8A70-590D3D08E67F}"/>
              </a:ext>
            </a:extLst>
          </p:cNvPr>
          <p:cNvGraphicFramePr>
            <a:graphicFrameLocks noGrp="1"/>
          </p:cNvGraphicFramePr>
          <p:nvPr>
            <p:extLst>
              <p:ext uri="{D42A27DB-BD31-4B8C-83A1-F6EECF244321}">
                <p14:modId xmlns:p14="http://schemas.microsoft.com/office/powerpoint/2010/main" val="2475958977"/>
              </p:ext>
            </p:extLst>
          </p:nvPr>
        </p:nvGraphicFramePr>
        <p:xfrm>
          <a:off x="958699" y="993105"/>
          <a:ext cx="10515586" cy="1581595"/>
        </p:xfrm>
        <a:graphic>
          <a:graphicData uri="http://schemas.openxmlformats.org/drawingml/2006/table">
            <a:tbl>
              <a:tblPr>
                <a:tableStyleId>{5C22544A-7EE6-4342-B048-85BDC9FD1C3A}</a:tableStyleId>
              </a:tblPr>
              <a:tblGrid>
                <a:gridCol w="10515586">
                  <a:extLst>
                    <a:ext uri="{9D8B030D-6E8A-4147-A177-3AD203B41FA5}">
                      <a16:colId xmlns:a16="http://schemas.microsoft.com/office/drawing/2014/main" val="2505401757"/>
                    </a:ext>
                  </a:extLst>
                </a:gridCol>
              </a:tblGrid>
              <a:tr h="0">
                <a:tc>
                  <a:txBody>
                    <a:bodyPr/>
                    <a:lstStyle/>
                    <a:p>
                      <a:pPr marL="349250" indent="-34925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a:t>
                      </a:r>
                      <a:r>
                        <a:rPr lang="zh-CN" altLang="en-US" sz="1800" b="1" kern="0" dirty="0">
                          <a:solidFill>
                            <a:srgbClr val="002060"/>
                          </a:solidFill>
                          <a:effectLst/>
                          <a:latin typeface="黑体" panose="02010609060101010101" pitchFamily="49" charset="-122"/>
                          <a:ea typeface="黑体" panose="02010609060101010101" pitchFamily="49" charset="-122"/>
                        </a:rPr>
                        <a:t>起诉人合法</a:t>
                      </a:r>
                      <a:endParaRPr lang="zh-CN" sz="1800" b="1" kern="100" dirty="0">
                        <a:solidFill>
                          <a:srgbClr val="002060"/>
                        </a:solidFill>
                        <a:effectLst/>
                        <a:latin typeface="黑体" panose="02010609060101010101" pitchFamily="49" charset="-122"/>
                        <a:ea typeface="黑体" panose="02010609060101010101" pitchFamily="49" charset="-122"/>
                      </a:endParaRPr>
                    </a:p>
                    <a:p>
                      <a:pPr marL="279400" indent="-279400" algn="just">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a:t>
                      </a: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a:t>
                      </a:r>
                      <a:r>
                        <a:rPr lang="zh-CN" altLang="en-US" sz="1800" b="1" kern="0" dirty="0">
                          <a:solidFill>
                            <a:srgbClr val="002060"/>
                          </a:solidFill>
                          <a:effectLst/>
                          <a:latin typeface="黑体" panose="02010609060101010101" pitchFamily="49" charset="-122"/>
                          <a:ea typeface="黑体" panose="02010609060101010101" pitchFamily="49" charset="-122"/>
                        </a:rPr>
                        <a:t>有明确的被告</a:t>
                      </a:r>
                      <a:endParaRPr lang="en-US" altLang="zh-CN" sz="1800" b="1" kern="0" dirty="0">
                        <a:solidFill>
                          <a:srgbClr val="002060"/>
                        </a:solidFill>
                        <a:effectLst/>
                        <a:latin typeface="黑体" panose="02010609060101010101" pitchFamily="49" charset="-122"/>
                        <a:ea typeface="黑体" panose="02010609060101010101" pitchFamily="49" charset="-122"/>
                      </a:endParaRPr>
                    </a:p>
                    <a:p>
                      <a:pPr marL="279400" indent="-279400" algn="just">
                        <a:lnSpc>
                          <a:spcPct val="15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en-US" altLang="zh-CN"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3</a:t>
                      </a: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）有具体的诉讼请求和事实根据</a:t>
                      </a:r>
                      <a:endParaRPr lang="en-US" altLang="zh-CN"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marL="279400" indent="-279400" algn="just">
                        <a:lnSpc>
                          <a:spcPct val="15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a:t>
                      </a:r>
                      <a:r>
                        <a:rPr lang="en-US" altLang="zh-CN"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4</a:t>
                      </a: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）属于人民法院受案范围和受诉人民法院管辖</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88036910"/>
                  </a:ext>
                </a:extLst>
              </a:tr>
            </a:tbl>
          </a:graphicData>
        </a:graphic>
      </p:graphicFrame>
    </p:spTree>
    <p:extLst>
      <p:ext uri="{BB962C8B-B14F-4D97-AF65-F5344CB8AC3E}">
        <p14:creationId xmlns:p14="http://schemas.microsoft.com/office/powerpoint/2010/main" val="711209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图片 6" descr="图片包含 黑色, 小, 电话, 桌子&#10;&#10;描述已自动生成">
            <a:extLst>
              <a:ext uri="{FF2B5EF4-FFF2-40B4-BE49-F238E27FC236}">
                <a16:creationId xmlns:a16="http://schemas.microsoft.com/office/drawing/2014/main" id="{54F3ABB7-8792-41A7-92D7-684A0D75A4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113" y="603682"/>
            <a:ext cx="10701993" cy="5730473"/>
          </a:xfrm>
          <a:prstGeom prst="rect">
            <a:avLst/>
          </a:prstGeom>
        </p:spPr>
      </p:pic>
    </p:spTree>
    <p:extLst>
      <p:ext uri="{BB962C8B-B14F-4D97-AF65-F5344CB8AC3E}">
        <p14:creationId xmlns:p14="http://schemas.microsoft.com/office/powerpoint/2010/main" val="3555374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BA730CE2-D4B9-47B5-830E-90E0AB32C788}"/>
              </a:ext>
            </a:extLst>
          </p:cNvPr>
          <p:cNvSpPr txBox="1"/>
          <p:nvPr/>
        </p:nvSpPr>
        <p:spPr>
          <a:xfrm>
            <a:off x="2139519" y="2845335"/>
            <a:ext cx="7661430" cy="769441"/>
          </a:xfrm>
          <a:prstGeom prst="rect">
            <a:avLst/>
          </a:prstGeom>
          <a:noFill/>
        </p:spPr>
        <p:txBody>
          <a:bodyPr wrap="square" rtlCol="0">
            <a:spAutoFit/>
          </a:bodyPr>
          <a:lstStyle/>
          <a:p>
            <a:r>
              <a:rPr lang="zh-CN" altLang="en-US" sz="4400" b="1" dirty="0">
                <a:solidFill>
                  <a:srgbClr val="002060"/>
                </a:solidFill>
                <a:latin typeface="黑体" panose="02010609060101010101" pitchFamily="49" charset="-122"/>
                <a:ea typeface="黑体" panose="02010609060101010101" pitchFamily="49" charset="-122"/>
              </a:rPr>
              <a:t>第十九章 人力资源开发政策  </a:t>
            </a:r>
          </a:p>
        </p:txBody>
      </p:sp>
    </p:spTree>
    <p:extLst>
      <p:ext uri="{BB962C8B-B14F-4D97-AF65-F5344CB8AC3E}">
        <p14:creationId xmlns:p14="http://schemas.microsoft.com/office/powerpoint/2010/main" val="598189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图片 6" descr="图片包含 黑色, 标志, 小, 电话&#10;&#10;描述已自动生成">
            <a:extLst>
              <a:ext uri="{FF2B5EF4-FFF2-40B4-BE49-F238E27FC236}">
                <a16:creationId xmlns:a16="http://schemas.microsoft.com/office/drawing/2014/main" id="{1EB3D0AE-2ED3-482A-BD7B-6CF8ADF324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6156" y="680668"/>
            <a:ext cx="10348128" cy="5616609"/>
          </a:xfrm>
          <a:prstGeom prst="rect">
            <a:avLst/>
          </a:prstGeom>
        </p:spPr>
      </p:pic>
    </p:spTree>
    <p:extLst>
      <p:ext uri="{BB962C8B-B14F-4D97-AF65-F5344CB8AC3E}">
        <p14:creationId xmlns:p14="http://schemas.microsoft.com/office/powerpoint/2010/main" val="871773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820916" y="641349"/>
            <a:ext cx="1813317"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1.</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职业分类</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3862224284"/>
              </p:ext>
            </p:extLst>
          </p:nvPr>
        </p:nvGraphicFramePr>
        <p:xfrm>
          <a:off x="692150" y="948267"/>
          <a:ext cx="10837863" cy="5570474"/>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369757999"/>
                    </a:ext>
                  </a:extLst>
                </a:gridCol>
              </a:tblGrid>
              <a:tr h="0">
                <a:tc>
                  <a:txBody>
                    <a:bodyPr/>
                    <a:lstStyle/>
                    <a:p>
                      <a:pPr algn="just">
                        <a:lnSpc>
                          <a:spcPct val="150000"/>
                        </a:lnSpc>
                        <a:spcAft>
                          <a:spcPts val="0"/>
                        </a:spcAft>
                      </a:pPr>
                      <a:r>
                        <a:rPr lang="zh-CN" altLang="en-US" sz="1700" b="1" kern="100" dirty="0">
                          <a:solidFill>
                            <a:srgbClr val="002060"/>
                          </a:solidFill>
                          <a:effectLst/>
                          <a:latin typeface="黑体" panose="02010609060101010101" pitchFamily="49" charset="-122"/>
                          <a:ea typeface="黑体" panose="02010609060101010101" pitchFamily="49" charset="-122"/>
                        </a:rPr>
                        <a:t>职业：从业人员为获得主要生活来源所从事的社会工作类别。</a:t>
                      </a:r>
                      <a:endParaRPr lang="en-US" altLang="zh-CN" sz="17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100" dirty="0">
                          <a:solidFill>
                            <a:srgbClr val="002060"/>
                          </a:solidFill>
                          <a:effectLst/>
                          <a:latin typeface="黑体" panose="02010609060101010101" pitchFamily="49" charset="-122"/>
                          <a:ea typeface="黑体" panose="02010609060101010101" pitchFamily="49" charset="-122"/>
                        </a:rPr>
                        <a:t>职业分类：按照职业的工作性质、活动方式等异同，对社会职业及其类别进行系统的划分和归类。</a:t>
                      </a:r>
                      <a:endParaRPr lang="en-US" altLang="zh-CN" sz="17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100" dirty="0">
                          <a:solidFill>
                            <a:srgbClr val="002060"/>
                          </a:solidFill>
                          <a:effectLst/>
                          <a:latin typeface="黑体" panose="02010609060101010101" pitchFamily="49" charset="-122"/>
                          <a:ea typeface="黑体" panose="02010609060101010101" pitchFamily="49" charset="-122"/>
                        </a:rPr>
                        <a:t>职业分类的意义：职业分类是人力资源开发科学化、规范化的重要基础。</a:t>
                      </a:r>
                      <a:r>
                        <a:rPr lang="en-US" altLang="zh-CN" sz="1700" b="1" kern="100" dirty="0">
                          <a:solidFill>
                            <a:srgbClr val="002060"/>
                          </a:solidFill>
                          <a:effectLst/>
                          <a:latin typeface="黑体" panose="02010609060101010101" pitchFamily="49" charset="-122"/>
                          <a:ea typeface="黑体" panose="02010609060101010101" pitchFamily="49" charset="-122"/>
                        </a:rPr>
                        <a:t>《</a:t>
                      </a:r>
                      <a:r>
                        <a:rPr lang="zh-CN" altLang="en-US" sz="1700" b="1" kern="100" dirty="0">
                          <a:solidFill>
                            <a:srgbClr val="002060"/>
                          </a:solidFill>
                          <a:effectLst/>
                          <a:latin typeface="黑体" panose="02010609060101010101" pitchFamily="49" charset="-122"/>
                          <a:ea typeface="黑体" panose="02010609060101010101" pitchFamily="49" charset="-122"/>
                        </a:rPr>
                        <a:t>职业分类大典</a:t>
                      </a:r>
                      <a:r>
                        <a:rPr lang="en-US" altLang="zh-CN" sz="1700" b="1" kern="100" dirty="0">
                          <a:solidFill>
                            <a:srgbClr val="002060"/>
                          </a:solidFill>
                          <a:effectLst/>
                          <a:latin typeface="黑体" panose="02010609060101010101" pitchFamily="49" charset="-122"/>
                          <a:ea typeface="黑体" panose="02010609060101010101" pitchFamily="49" charset="-122"/>
                        </a:rPr>
                        <a:t>》</a:t>
                      </a:r>
                      <a:r>
                        <a:rPr lang="zh-CN" altLang="en-US" sz="1700" b="1" kern="100" dirty="0">
                          <a:solidFill>
                            <a:srgbClr val="002060"/>
                          </a:solidFill>
                          <a:effectLst/>
                          <a:latin typeface="黑体" panose="02010609060101010101" pitchFamily="49" charset="-122"/>
                          <a:ea typeface="黑体" panose="02010609060101010101" pitchFamily="49" charset="-122"/>
                        </a:rPr>
                        <a:t>是职业分类的成果和载体，对于我国人力资源市场建设、职业教育、职业培训、就业创业、国民经济信息统计、人口普查等起着规范和引领作用</a:t>
                      </a:r>
                      <a:endParaRPr lang="en-US" altLang="zh-CN" sz="17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3099455247"/>
                  </a:ext>
                </a:extLst>
              </a:tr>
              <a:tr h="0">
                <a:tc>
                  <a:txBody>
                    <a:bodyPr/>
                    <a:lstStyle/>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职业的分类结构：</a:t>
                      </a:r>
                      <a:endParaRPr lang="en-US"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党的机关、国家机关、群众团体和社会组织、企事业单位负责人，包括</a:t>
                      </a:r>
                      <a:r>
                        <a:rPr lang="en-US" altLang="zh-CN" sz="1700" b="1" kern="0" dirty="0">
                          <a:solidFill>
                            <a:srgbClr val="002060"/>
                          </a:solidFill>
                          <a:effectLst/>
                          <a:latin typeface="黑体" panose="02010609060101010101" pitchFamily="49" charset="-122"/>
                          <a:ea typeface="黑体" panose="02010609060101010101" pitchFamily="49" charset="-122"/>
                        </a:rPr>
                        <a:t>6</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15</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23</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700" b="1" kern="0" dirty="0">
                          <a:solidFill>
                            <a:srgbClr val="002060"/>
                          </a:solidFill>
                          <a:effectLst/>
                          <a:latin typeface="黑体" panose="02010609060101010101" pitchFamily="49" charset="-122"/>
                          <a:ea typeface="黑体" panose="02010609060101010101" pitchFamily="49" charset="-122"/>
                        </a:rPr>
                        <a:t>2.</a:t>
                      </a:r>
                      <a:r>
                        <a:rPr lang="zh-CN" altLang="en-US" sz="1700" b="1" kern="0" dirty="0">
                          <a:solidFill>
                            <a:srgbClr val="002060"/>
                          </a:solidFill>
                          <a:effectLst/>
                          <a:latin typeface="黑体" panose="02010609060101010101" pitchFamily="49" charset="-122"/>
                          <a:ea typeface="黑体" panose="02010609060101010101" pitchFamily="49" charset="-122"/>
                        </a:rPr>
                        <a:t>专业技术人员，包括</a:t>
                      </a:r>
                      <a:r>
                        <a:rPr lang="en-US" altLang="zh-CN" sz="1700" b="1" kern="0" dirty="0">
                          <a:solidFill>
                            <a:srgbClr val="002060"/>
                          </a:solidFill>
                          <a:effectLst/>
                          <a:latin typeface="黑体" panose="02010609060101010101" pitchFamily="49" charset="-122"/>
                          <a:ea typeface="黑体" panose="02010609060101010101" pitchFamily="49" charset="-122"/>
                        </a:rPr>
                        <a:t>11</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120</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451</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700" b="1" kern="0" dirty="0">
                          <a:solidFill>
                            <a:srgbClr val="002060"/>
                          </a:solidFill>
                          <a:effectLst/>
                          <a:latin typeface="黑体" panose="02010609060101010101" pitchFamily="49" charset="-122"/>
                          <a:ea typeface="黑体" panose="02010609060101010101" pitchFamily="49" charset="-122"/>
                        </a:rPr>
                        <a:t>3.</a:t>
                      </a:r>
                      <a:r>
                        <a:rPr lang="zh-CN" altLang="en-US" sz="1700" b="1" kern="0" dirty="0">
                          <a:solidFill>
                            <a:srgbClr val="002060"/>
                          </a:solidFill>
                          <a:effectLst/>
                          <a:latin typeface="黑体" panose="02010609060101010101" pitchFamily="49" charset="-122"/>
                          <a:ea typeface="黑体" panose="02010609060101010101" pitchFamily="49" charset="-122"/>
                        </a:rPr>
                        <a:t>办事人员和有关人员，包括</a:t>
                      </a:r>
                      <a:r>
                        <a:rPr lang="en-US" altLang="zh-CN" sz="1700" b="1" kern="0" dirty="0">
                          <a:solidFill>
                            <a:srgbClr val="002060"/>
                          </a:solidFill>
                          <a:effectLst/>
                          <a:latin typeface="黑体" panose="02010609060101010101" pitchFamily="49" charset="-122"/>
                          <a:ea typeface="黑体" panose="02010609060101010101" pitchFamily="49" charset="-122"/>
                        </a:rPr>
                        <a:t>3</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9</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25</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700" b="1" kern="0" dirty="0">
                          <a:solidFill>
                            <a:srgbClr val="002060"/>
                          </a:solidFill>
                          <a:effectLst/>
                          <a:latin typeface="黑体" panose="02010609060101010101" pitchFamily="49" charset="-122"/>
                          <a:ea typeface="黑体" panose="02010609060101010101" pitchFamily="49" charset="-122"/>
                        </a:rPr>
                        <a:t>4.</a:t>
                      </a:r>
                      <a:r>
                        <a:rPr lang="zh-CN" altLang="en-US" sz="1700" b="1" kern="0" dirty="0">
                          <a:solidFill>
                            <a:srgbClr val="002060"/>
                          </a:solidFill>
                          <a:effectLst/>
                          <a:latin typeface="黑体" panose="02010609060101010101" pitchFamily="49" charset="-122"/>
                          <a:ea typeface="黑体" panose="02010609060101010101" pitchFamily="49" charset="-122"/>
                        </a:rPr>
                        <a:t>社会生产服务和生活服务人员，包括</a:t>
                      </a:r>
                      <a:r>
                        <a:rPr lang="en-US" altLang="zh-CN" sz="1700" b="1" kern="0" dirty="0">
                          <a:solidFill>
                            <a:srgbClr val="002060"/>
                          </a:solidFill>
                          <a:effectLst/>
                          <a:latin typeface="黑体" panose="02010609060101010101" pitchFamily="49" charset="-122"/>
                          <a:ea typeface="黑体" panose="02010609060101010101" pitchFamily="49" charset="-122"/>
                        </a:rPr>
                        <a:t>15</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93</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278</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700" b="1" kern="0" dirty="0">
                          <a:solidFill>
                            <a:srgbClr val="002060"/>
                          </a:solidFill>
                          <a:effectLst/>
                          <a:latin typeface="黑体" panose="02010609060101010101" pitchFamily="49" charset="-122"/>
                          <a:ea typeface="黑体" panose="02010609060101010101" pitchFamily="49" charset="-122"/>
                        </a:rPr>
                        <a:t>5.</a:t>
                      </a:r>
                      <a:r>
                        <a:rPr lang="zh-CN" altLang="en-US" sz="1700" b="1" kern="0" dirty="0">
                          <a:solidFill>
                            <a:srgbClr val="002060"/>
                          </a:solidFill>
                          <a:effectLst/>
                          <a:latin typeface="黑体" panose="02010609060101010101" pitchFamily="49" charset="-122"/>
                          <a:ea typeface="黑体" panose="02010609060101010101" pitchFamily="49" charset="-122"/>
                        </a:rPr>
                        <a:t>农、林、牧、渔业生产及辅助人员，包括</a:t>
                      </a:r>
                      <a:r>
                        <a:rPr lang="en-US" altLang="zh-CN" sz="1700" b="1" kern="0" dirty="0">
                          <a:solidFill>
                            <a:srgbClr val="002060"/>
                          </a:solidFill>
                          <a:effectLst/>
                          <a:latin typeface="黑体" panose="02010609060101010101" pitchFamily="49" charset="-122"/>
                          <a:ea typeface="黑体" panose="02010609060101010101" pitchFamily="49" charset="-122"/>
                        </a:rPr>
                        <a:t>6</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24</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52</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700" b="1" kern="0" dirty="0">
                          <a:solidFill>
                            <a:srgbClr val="002060"/>
                          </a:solidFill>
                          <a:effectLst/>
                          <a:latin typeface="黑体" panose="02010609060101010101" pitchFamily="49" charset="-122"/>
                          <a:ea typeface="黑体" panose="02010609060101010101" pitchFamily="49" charset="-122"/>
                        </a:rPr>
                        <a:t>6.</a:t>
                      </a:r>
                      <a:r>
                        <a:rPr lang="zh-CN" altLang="en-US" sz="1700" b="1" kern="0" dirty="0">
                          <a:solidFill>
                            <a:srgbClr val="002060"/>
                          </a:solidFill>
                          <a:effectLst/>
                          <a:latin typeface="黑体" panose="02010609060101010101" pitchFamily="49" charset="-122"/>
                          <a:ea typeface="黑体" panose="02010609060101010101" pitchFamily="49" charset="-122"/>
                        </a:rPr>
                        <a:t>生产制造及有关人员，包括</a:t>
                      </a:r>
                      <a:r>
                        <a:rPr lang="en-US" altLang="zh-CN" sz="1700" b="1" kern="0" dirty="0">
                          <a:solidFill>
                            <a:srgbClr val="002060"/>
                          </a:solidFill>
                          <a:effectLst/>
                          <a:latin typeface="黑体" panose="02010609060101010101" pitchFamily="49" charset="-122"/>
                          <a:ea typeface="黑体" panose="02010609060101010101" pitchFamily="49" charset="-122"/>
                        </a:rPr>
                        <a:t>32</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171</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650</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700" b="1" kern="0" dirty="0">
                          <a:solidFill>
                            <a:srgbClr val="002060"/>
                          </a:solidFill>
                          <a:effectLst/>
                          <a:latin typeface="黑体" panose="02010609060101010101" pitchFamily="49" charset="-122"/>
                          <a:ea typeface="黑体" panose="02010609060101010101" pitchFamily="49" charset="-122"/>
                        </a:rPr>
                        <a:t>7.</a:t>
                      </a:r>
                      <a:r>
                        <a:rPr lang="zh-CN" altLang="en-US" sz="1700" b="1" kern="0" dirty="0">
                          <a:solidFill>
                            <a:srgbClr val="002060"/>
                          </a:solidFill>
                          <a:effectLst/>
                          <a:latin typeface="黑体" panose="02010609060101010101" pitchFamily="49" charset="-122"/>
                          <a:ea typeface="黑体" panose="02010609060101010101" pitchFamily="49" charset="-122"/>
                        </a:rPr>
                        <a:t>军人，包括</a:t>
                      </a:r>
                      <a:r>
                        <a:rPr lang="en-US" altLang="zh-CN"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700" b="1" kern="0" dirty="0">
                          <a:solidFill>
                            <a:srgbClr val="002060"/>
                          </a:solidFill>
                          <a:effectLst/>
                          <a:latin typeface="黑体" panose="02010609060101010101" pitchFamily="49" charset="-122"/>
                          <a:ea typeface="黑体" panose="02010609060101010101" pitchFamily="49" charset="-122"/>
                        </a:rPr>
                        <a:t>8.</a:t>
                      </a:r>
                      <a:r>
                        <a:rPr lang="zh-CN" altLang="en-US" sz="1700" b="1" kern="0" dirty="0">
                          <a:solidFill>
                            <a:srgbClr val="002060"/>
                          </a:solidFill>
                          <a:effectLst/>
                          <a:latin typeface="黑体" panose="02010609060101010101" pitchFamily="49" charset="-122"/>
                          <a:ea typeface="黑体" panose="02010609060101010101" pitchFamily="49" charset="-122"/>
                        </a:rPr>
                        <a:t>不变分类的其他从业人员，包括</a:t>
                      </a:r>
                      <a:r>
                        <a:rPr lang="en-US" altLang="zh-CN"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个中类、</a:t>
                      </a:r>
                      <a:r>
                        <a:rPr lang="en-US" altLang="zh-CN"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个小类、</a:t>
                      </a:r>
                      <a:r>
                        <a:rPr lang="en-US" altLang="zh-CN"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个职业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endParaRPr lang="en-US" sz="17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816619551"/>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958698" y="629151"/>
            <a:ext cx="2278188"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2.</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职业资格制度</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3862224284"/>
              </p:ext>
            </p:extLst>
          </p:nvPr>
        </p:nvGraphicFramePr>
        <p:xfrm>
          <a:off x="692150" y="944245"/>
          <a:ext cx="10837863" cy="3178048"/>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369757999"/>
                    </a:ext>
                  </a:extLst>
                </a:gridCol>
              </a:tblGrid>
              <a:tr h="0">
                <a:tc>
                  <a:txBody>
                    <a:bodyPr/>
                    <a:lstStyle/>
                    <a:p>
                      <a:pPr algn="just">
                        <a:lnSpc>
                          <a:spcPct val="150000"/>
                        </a:lnSpc>
                        <a:spcAft>
                          <a:spcPts val="0"/>
                        </a:spcAft>
                      </a:pPr>
                      <a:r>
                        <a:rPr lang="zh-CN" altLang="en-US" sz="1700" b="1" kern="100" dirty="0">
                          <a:solidFill>
                            <a:srgbClr val="002060"/>
                          </a:solidFill>
                          <a:effectLst/>
                          <a:latin typeface="黑体" panose="02010609060101010101" pitchFamily="49" charset="-122"/>
                          <a:ea typeface="黑体" panose="02010609060101010101" pitchFamily="49" charset="-122"/>
                        </a:rPr>
                        <a:t>职业资格：是对从事某一职业所必备的学识、技术和能力的基本要求。</a:t>
                      </a:r>
                      <a:endParaRPr lang="en-US" altLang="zh-CN" sz="17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3099455247"/>
                  </a:ext>
                </a:extLst>
              </a:tr>
              <a:tr h="0">
                <a:tc>
                  <a:txBody>
                    <a:bodyPr/>
                    <a:lstStyle/>
                    <a:p>
                      <a:pPr algn="just">
                        <a:lnSpc>
                          <a:spcPct val="150000"/>
                        </a:lnSpc>
                        <a:spcAft>
                          <a:spcPts val="0"/>
                        </a:spcAft>
                      </a:pPr>
                      <a:r>
                        <a:rPr lang="zh-CN" altLang="en-US" sz="1700" b="1" kern="100" dirty="0">
                          <a:solidFill>
                            <a:srgbClr val="002060"/>
                          </a:solidFill>
                          <a:effectLst/>
                          <a:latin typeface="黑体" panose="02010609060101010101" pitchFamily="49" charset="-122"/>
                          <a:ea typeface="黑体" panose="02010609060101010101" pitchFamily="49" charset="-122"/>
                        </a:rPr>
                        <a:t>职业资格分类：</a:t>
                      </a:r>
                      <a:endParaRPr lang="en-US" altLang="zh-CN" sz="17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700" b="1" kern="100" dirty="0">
                          <a:solidFill>
                            <a:srgbClr val="002060"/>
                          </a:solidFill>
                          <a:effectLst/>
                          <a:latin typeface="黑体" panose="02010609060101010101" pitchFamily="49" charset="-122"/>
                          <a:ea typeface="黑体" panose="02010609060101010101" pitchFamily="49" charset="-122"/>
                        </a:rPr>
                        <a:t>1.</a:t>
                      </a:r>
                      <a:r>
                        <a:rPr lang="zh-CN" altLang="en-US" sz="1700" b="1" kern="100" dirty="0">
                          <a:solidFill>
                            <a:srgbClr val="002060"/>
                          </a:solidFill>
                          <a:effectLst/>
                          <a:latin typeface="黑体" panose="02010609060101010101" pitchFamily="49" charset="-122"/>
                          <a:ea typeface="黑体" panose="02010609060101010101" pitchFamily="49" charset="-122"/>
                        </a:rPr>
                        <a:t>准入类职业资格</a:t>
                      </a:r>
                      <a:endParaRPr lang="en-US" altLang="zh-CN" sz="17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700" b="1" kern="100" dirty="0">
                          <a:solidFill>
                            <a:srgbClr val="002060"/>
                          </a:solidFill>
                          <a:effectLst/>
                          <a:latin typeface="黑体" panose="02010609060101010101" pitchFamily="49" charset="-122"/>
                          <a:ea typeface="黑体" panose="02010609060101010101" pitchFamily="49" charset="-122"/>
                        </a:rPr>
                        <a:t>2.</a:t>
                      </a:r>
                      <a:r>
                        <a:rPr lang="zh-CN" altLang="en-US" sz="1700" b="1" kern="100" dirty="0">
                          <a:solidFill>
                            <a:srgbClr val="002060"/>
                          </a:solidFill>
                          <a:effectLst/>
                          <a:latin typeface="黑体" panose="02010609060101010101" pitchFamily="49" charset="-122"/>
                          <a:ea typeface="黑体" panose="02010609060101010101" pitchFamily="49" charset="-122"/>
                        </a:rPr>
                        <a:t>水平评价类职业资格</a:t>
                      </a:r>
                      <a:endParaRPr lang="en-US" altLang="zh-CN" sz="17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001"/>
                  </a:ext>
                </a:extLst>
              </a:tr>
              <a:tr h="0">
                <a:tc>
                  <a:txBody>
                    <a:bodyPr/>
                    <a:lstStyle/>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国家职业资格证书：</a:t>
                      </a:r>
                      <a:endParaRPr lang="en-US"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700" b="1" kern="0" dirty="0">
                          <a:solidFill>
                            <a:srgbClr val="002060"/>
                          </a:solidFill>
                          <a:effectLst/>
                          <a:latin typeface="黑体" panose="02010609060101010101" pitchFamily="49" charset="-122"/>
                          <a:ea typeface="黑体" panose="02010609060101010101" pitchFamily="49" charset="-122"/>
                        </a:rPr>
                        <a:t>1.</a:t>
                      </a:r>
                      <a:r>
                        <a:rPr lang="zh-CN" altLang="en-US" sz="1700" b="1" kern="0" dirty="0">
                          <a:solidFill>
                            <a:srgbClr val="002060"/>
                          </a:solidFill>
                          <a:effectLst/>
                          <a:latin typeface="黑体" panose="02010609060101010101" pitchFamily="49" charset="-122"/>
                          <a:ea typeface="黑体" panose="02010609060101010101" pitchFamily="49" charset="-122"/>
                        </a:rPr>
                        <a:t>发放机构：人力资源社会保障部门</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700" b="1" kern="0" dirty="0">
                          <a:solidFill>
                            <a:srgbClr val="002060"/>
                          </a:solidFill>
                          <a:effectLst/>
                          <a:latin typeface="黑体" panose="02010609060101010101" pitchFamily="49" charset="-122"/>
                          <a:ea typeface="黑体" panose="02010609060101010101" pitchFamily="49" charset="-122"/>
                        </a:rPr>
                        <a:t>2.</a:t>
                      </a:r>
                      <a:r>
                        <a:rPr lang="zh-CN" altLang="en-US" sz="1700" b="1" kern="0" dirty="0">
                          <a:solidFill>
                            <a:srgbClr val="002060"/>
                          </a:solidFill>
                          <a:effectLst/>
                          <a:latin typeface="黑体" panose="02010609060101010101" pitchFamily="49" charset="-122"/>
                          <a:ea typeface="黑体" panose="02010609060101010101" pitchFamily="49" charset="-122"/>
                        </a:rPr>
                        <a:t>发放证书：职业资格证书</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700" b="1" kern="0" dirty="0">
                          <a:solidFill>
                            <a:srgbClr val="002060"/>
                          </a:solidFill>
                          <a:effectLst/>
                          <a:latin typeface="黑体" panose="02010609060101010101" pitchFamily="49" charset="-122"/>
                          <a:ea typeface="黑体" panose="02010609060101010101" pitchFamily="49" charset="-122"/>
                        </a:rPr>
                        <a:t>3.</a:t>
                      </a:r>
                      <a:r>
                        <a:rPr lang="zh-CN" altLang="en-US" sz="1700" b="1" kern="0" dirty="0">
                          <a:solidFill>
                            <a:srgbClr val="002060"/>
                          </a:solidFill>
                          <a:effectLst/>
                          <a:latin typeface="黑体" panose="02010609060101010101" pitchFamily="49" charset="-122"/>
                          <a:ea typeface="黑体" panose="02010609060101010101" pitchFamily="49" charset="-122"/>
                        </a:rPr>
                        <a:t>评价：学历认定、资格考试、专家评定、职业技能鉴定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endParaRPr lang="en-US" sz="17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816619551"/>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820916" y="641349"/>
            <a:ext cx="1813317"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3.</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职称制度</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2644474372"/>
              </p:ext>
            </p:extLst>
          </p:nvPr>
        </p:nvGraphicFramePr>
        <p:xfrm>
          <a:off x="692150" y="944245"/>
          <a:ext cx="10837864" cy="5659714"/>
        </p:xfrm>
        <a:graphic>
          <a:graphicData uri="http://schemas.openxmlformats.org/drawingml/2006/table">
            <a:tbl>
              <a:tblPr>
                <a:tableStyleId>{5C22544A-7EE6-4342-B048-85BDC9FD1C3A}</a:tableStyleId>
              </a:tblPr>
              <a:tblGrid>
                <a:gridCol w="2813050">
                  <a:extLst>
                    <a:ext uri="{9D8B030D-6E8A-4147-A177-3AD203B41FA5}">
                      <a16:colId xmlns:a16="http://schemas.microsoft.com/office/drawing/2014/main" val="20000"/>
                    </a:ext>
                  </a:extLst>
                </a:gridCol>
                <a:gridCol w="8024814">
                  <a:extLst>
                    <a:ext uri="{9D8B030D-6E8A-4147-A177-3AD203B41FA5}">
                      <a16:colId xmlns:a16="http://schemas.microsoft.com/office/drawing/2014/main" val="369757999"/>
                    </a:ext>
                  </a:extLst>
                </a:gridCol>
              </a:tblGrid>
              <a:tr h="732155">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zh-CN" altLang="en-US" sz="1400" b="1" kern="100" dirty="0">
                          <a:solidFill>
                            <a:srgbClr val="002060"/>
                          </a:solidFill>
                          <a:effectLst/>
                          <a:latin typeface="黑体" panose="02010609060101010101" pitchFamily="49" charset="-122"/>
                          <a:ea typeface="黑体" panose="02010609060101010101" pitchFamily="49" charset="-122"/>
                        </a:rPr>
                        <a:t>职称：是专业技术人才学术技术水平和专业能力的主要标志。</a:t>
                      </a:r>
                      <a:endParaRPr lang="en-US" altLang="zh-CN" sz="14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endParaRPr lang="en-US" altLang="zh-CN" sz="14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algn="just">
                        <a:lnSpc>
                          <a:spcPct val="150000"/>
                        </a:lnSpc>
                        <a:spcAft>
                          <a:spcPts val="0"/>
                        </a:spcAft>
                      </a:pPr>
                      <a:r>
                        <a:rPr lang="zh-CN" altLang="en-US" sz="1400" b="1" kern="100" dirty="0">
                          <a:solidFill>
                            <a:srgbClr val="002060"/>
                          </a:solidFill>
                          <a:effectLst/>
                          <a:latin typeface="黑体" panose="02010609060101010101" pitchFamily="49" charset="-122"/>
                          <a:ea typeface="黑体" panose="02010609060101010101" pitchFamily="49" charset="-122"/>
                        </a:rPr>
                        <a:t>职称制度：是专业技术人才评价和管理的基本制度，对于党和政府团结凝聚专业技术人才职业发展，加强专业技术人才队伍建设具有重要意义。</a:t>
                      </a:r>
                      <a:endParaRPr lang="en-US" altLang="zh-CN" sz="14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3099455247"/>
                  </a:ext>
                </a:extLst>
              </a:tr>
              <a:tr h="1599142">
                <a:tc>
                  <a:txBody>
                    <a:bodyPr/>
                    <a:lstStyle/>
                    <a:p>
                      <a:pPr algn="just">
                        <a:lnSpc>
                          <a:spcPct val="150000"/>
                        </a:lnSpc>
                        <a:spcAft>
                          <a:spcPts val="0"/>
                        </a:spcAft>
                      </a:pPr>
                      <a:r>
                        <a:rPr lang="zh-CN" altLang="en-US" sz="1400" b="1" kern="100" dirty="0">
                          <a:solidFill>
                            <a:srgbClr val="002060"/>
                          </a:solidFill>
                          <a:effectLst/>
                          <a:latin typeface="黑体" panose="02010609060101010101" pitchFamily="49" charset="-122"/>
                          <a:ea typeface="黑体" panose="02010609060101010101" pitchFamily="49" charset="-122"/>
                        </a:rPr>
                        <a:t>职称评审标准：</a:t>
                      </a:r>
                      <a:endParaRPr lang="en-US" altLang="zh-CN" sz="14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400" b="1" kern="100" dirty="0">
                          <a:solidFill>
                            <a:srgbClr val="002060"/>
                          </a:solidFill>
                          <a:effectLst/>
                          <a:latin typeface="黑体" panose="02010609060101010101" pitchFamily="49" charset="-122"/>
                          <a:ea typeface="黑体" panose="02010609060101010101" pitchFamily="49" charset="-122"/>
                        </a:rPr>
                        <a:t>1.</a:t>
                      </a:r>
                      <a:r>
                        <a:rPr lang="zh-CN" altLang="en-US" sz="1400" b="1" kern="100" dirty="0">
                          <a:solidFill>
                            <a:srgbClr val="002060"/>
                          </a:solidFill>
                          <a:effectLst/>
                          <a:latin typeface="黑体" panose="02010609060101010101" pitchFamily="49" charset="-122"/>
                          <a:ea typeface="黑体" panose="02010609060101010101" pitchFamily="49" charset="-122"/>
                        </a:rPr>
                        <a:t>国家标准</a:t>
                      </a:r>
                      <a:endParaRPr lang="en-US" altLang="zh-CN" sz="14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400" b="1" kern="100" dirty="0">
                          <a:solidFill>
                            <a:srgbClr val="002060"/>
                          </a:solidFill>
                          <a:effectLst/>
                          <a:latin typeface="黑体" panose="02010609060101010101" pitchFamily="49" charset="-122"/>
                          <a:ea typeface="黑体" panose="02010609060101010101" pitchFamily="49" charset="-122"/>
                        </a:rPr>
                        <a:t>2.</a:t>
                      </a:r>
                      <a:r>
                        <a:rPr lang="zh-CN" altLang="en-US" sz="1400" b="1" kern="100" dirty="0">
                          <a:solidFill>
                            <a:srgbClr val="002060"/>
                          </a:solidFill>
                          <a:effectLst/>
                          <a:latin typeface="黑体" panose="02010609060101010101" pitchFamily="49" charset="-122"/>
                          <a:ea typeface="黑体" panose="02010609060101010101" pitchFamily="49" charset="-122"/>
                        </a:rPr>
                        <a:t>地区标准</a:t>
                      </a:r>
                      <a:endParaRPr lang="en-US" altLang="zh-CN" sz="14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400" b="1" kern="100" dirty="0">
                          <a:solidFill>
                            <a:srgbClr val="002060"/>
                          </a:solidFill>
                          <a:effectLst/>
                          <a:latin typeface="黑体" panose="02010609060101010101" pitchFamily="49" charset="-122"/>
                          <a:ea typeface="黑体" panose="02010609060101010101" pitchFamily="49" charset="-122"/>
                        </a:rPr>
                        <a:t>3.</a:t>
                      </a:r>
                      <a:r>
                        <a:rPr lang="zh-CN" altLang="en-US" sz="1400" b="1" kern="100" dirty="0">
                          <a:solidFill>
                            <a:srgbClr val="002060"/>
                          </a:solidFill>
                          <a:effectLst/>
                          <a:latin typeface="黑体" panose="02010609060101010101" pitchFamily="49" charset="-122"/>
                          <a:ea typeface="黑体" panose="02010609060101010101" pitchFamily="49" charset="-122"/>
                        </a:rPr>
                        <a:t>单位标准</a:t>
                      </a:r>
                      <a:endParaRPr lang="en-US" altLang="zh-CN" sz="14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endParaRPr lang="en-US" altLang="zh-CN" sz="14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algn="just">
                        <a:lnSpc>
                          <a:spcPct val="150000"/>
                        </a:lnSpc>
                        <a:spcAft>
                          <a:spcPts val="0"/>
                        </a:spcAft>
                      </a:pPr>
                      <a:r>
                        <a:rPr lang="zh-CN" altLang="en-US" sz="1400" b="1" kern="0" dirty="0">
                          <a:solidFill>
                            <a:srgbClr val="002060"/>
                          </a:solidFill>
                          <a:effectLst/>
                          <a:latin typeface="黑体" panose="02010609060101010101" pitchFamily="49" charset="-122"/>
                          <a:ea typeface="黑体" panose="02010609060101010101" pitchFamily="49" charset="-122"/>
                        </a:rPr>
                        <a:t>职称评审委员会：</a:t>
                      </a:r>
                      <a:endParaRPr lang="en-US" altLang="zh-CN"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400" b="1" kern="0" dirty="0">
                          <a:solidFill>
                            <a:srgbClr val="002060"/>
                          </a:solidFill>
                          <a:effectLst/>
                          <a:latin typeface="黑体" panose="02010609060101010101" pitchFamily="49" charset="-122"/>
                          <a:ea typeface="黑体" panose="02010609060101010101" pitchFamily="49" charset="-122"/>
                        </a:rPr>
                        <a:t>1.</a:t>
                      </a:r>
                      <a:r>
                        <a:rPr lang="zh-CN" altLang="en-US" sz="1400" b="1" kern="0" dirty="0">
                          <a:solidFill>
                            <a:srgbClr val="002060"/>
                          </a:solidFill>
                          <a:effectLst/>
                          <a:latin typeface="黑体" panose="02010609060101010101" pitchFamily="49" charset="-122"/>
                          <a:ea typeface="黑体" panose="02010609060101010101" pitchFamily="49" charset="-122"/>
                        </a:rPr>
                        <a:t>高级（组建条件）</a:t>
                      </a:r>
                      <a:endParaRPr lang="en-US" altLang="zh-CN"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400" b="1" kern="0" dirty="0">
                          <a:solidFill>
                            <a:srgbClr val="002060"/>
                          </a:solidFill>
                          <a:effectLst/>
                          <a:latin typeface="黑体" panose="02010609060101010101" pitchFamily="49" charset="-122"/>
                          <a:ea typeface="黑体" panose="02010609060101010101" pitchFamily="49" charset="-122"/>
                        </a:rPr>
                        <a:t>2.</a:t>
                      </a:r>
                      <a:r>
                        <a:rPr lang="zh-CN" altLang="en-US" sz="1400" b="1" kern="0" dirty="0">
                          <a:solidFill>
                            <a:srgbClr val="002060"/>
                          </a:solidFill>
                          <a:effectLst/>
                          <a:latin typeface="黑体" panose="02010609060101010101" pitchFamily="49" charset="-122"/>
                          <a:ea typeface="黑体" panose="02010609060101010101" pitchFamily="49" charset="-122"/>
                        </a:rPr>
                        <a:t>中级</a:t>
                      </a:r>
                      <a:endParaRPr lang="en-US" altLang="zh-CN"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400" b="1" kern="0" dirty="0">
                          <a:solidFill>
                            <a:srgbClr val="002060"/>
                          </a:solidFill>
                          <a:effectLst/>
                          <a:latin typeface="黑体" panose="02010609060101010101" pitchFamily="49" charset="-122"/>
                          <a:ea typeface="黑体" panose="02010609060101010101" pitchFamily="49" charset="-122"/>
                        </a:rPr>
                        <a:t>3.</a:t>
                      </a:r>
                      <a:r>
                        <a:rPr lang="zh-CN" altLang="en-US" sz="1400" b="1" kern="0" dirty="0">
                          <a:solidFill>
                            <a:srgbClr val="002060"/>
                          </a:solidFill>
                          <a:effectLst/>
                          <a:latin typeface="黑体" panose="02010609060101010101" pitchFamily="49" charset="-122"/>
                          <a:ea typeface="黑体" panose="02010609060101010101" pitchFamily="49" charset="-122"/>
                        </a:rPr>
                        <a:t>初级</a:t>
                      </a:r>
                      <a:endParaRPr lang="en-US" altLang="zh-CN"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endParaRPr lang="en-US" altLang="zh-CN" sz="14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0001"/>
                  </a:ext>
                </a:extLst>
              </a:tr>
              <a:tr h="0">
                <a:tc>
                  <a:txBody>
                    <a:bodyPr/>
                    <a:lstStyle/>
                    <a:p>
                      <a:pPr algn="just">
                        <a:lnSpc>
                          <a:spcPct val="150000"/>
                        </a:lnSpc>
                        <a:spcAft>
                          <a:spcPts val="0"/>
                        </a:spcAft>
                      </a:pPr>
                      <a:r>
                        <a:rPr lang="zh-CN" altLang="en-US" sz="1400" b="1" kern="0" dirty="0">
                          <a:solidFill>
                            <a:srgbClr val="002060"/>
                          </a:solidFill>
                          <a:effectLst/>
                          <a:latin typeface="黑体" panose="02010609060101010101" pitchFamily="49" charset="-122"/>
                          <a:ea typeface="黑体" panose="02010609060101010101" pitchFamily="49" charset="-122"/>
                        </a:rPr>
                        <a:t>职称申报审核</a:t>
                      </a:r>
                      <a:endParaRPr lang="en-US" altLang="zh-CN"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1.</a:t>
                      </a:r>
                      <a:r>
                        <a:rPr lang="zh-CN" altLang="en-US" sz="1400" b="1" kern="0" dirty="0">
                          <a:solidFill>
                            <a:srgbClr val="002060"/>
                          </a:solidFill>
                          <a:effectLst/>
                          <a:latin typeface="黑体" panose="02010609060101010101" pitchFamily="49" charset="-122"/>
                          <a:ea typeface="黑体" panose="02010609060101010101" pitchFamily="49" charset="-122"/>
                        </a:rPr>
                        <a:t>职称评审人员</a:t>
                      </a:r>
                      <a:endParaRPr lang="en-US" altLang="zh-CN"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400" b="1" kern="0" dirty="0">
                          <a:solidFill>
                            <a:srgbClr val="002060"/>
                          </a:solidFill>
                          <a:effectLst/>
                          <a:latin typeface="黑体" panose="02010609060101010101" pitchFamily="49" charset="-122"/>
                          <a:ea typeface="黑体" panose="02010609060101010101" pitchFamily="49" charset="-122"/>
                        </a:rPr>
                        <a:t>应当遵守宪法和法律，具备良好的职业道德，符合相应职称系列专业、相应级别职称评审规定的申报条件</a:t>
                      </a:r>
                      <a:endParaRPr lang="en-US" altLang="zh-CN" sz="14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algn="just">
                        <a:lnSpc>
                          <a:spcPct val="150000"/>
                        </a:lnSpc>
                        <a:spcAft>
                          <a:spcPts val="0"/>
                        </a:spcAft>
                      </a:pPr>
                      <a:r>
                        <a:rPr lang="zh-CN" altLang="en-US" sz="1400" b="1" kern="0" dirty="0">
                          <a:solidFill>
                            <a:srgbClr val="002060"/>
                          </a:solidFill>
                          <a:effectLst/>
                          <a:latin typeface="黑体" panose="02010609060101010101" pitchFamily="49" charset="-122"/>
                          <a:ea typeface="黑体" panose="02010609060101010101" pitchFamily="49" charset="-122"/>
                        </a:rPr>
                        <a:t>申请人</a:t>
                      </a:r>
                      <a:endParaRPr lang="en-US" altLang="zh-CN"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1.</a:t>
                      </a:r>
                      <a:r>
                        <a:rPr lang="zh-CN" altLang="en-US" sz="1400" b="1" kern="0" dirty="0">
                          <a:solidFill>
                            <a:srgbClr val="002060"/>
                          </a:solidFill>
                          <a:effectLst/>
                          <a:latin typeface="黑体" panose="02010609060101010101" pitchFamily="49" charset="-122"/>
                          <a:ea typeface="黑体" panose="02010609060101010101" pitchFamily="49" charset="-122"/>
                        </a:rPr>
                        <a:t>应单位本单位在职的专业技术人才，离退休人员不得参加职称评审</a:t>
                      </a:r>
                      <a:endParaRPr lang="en-US"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2.</a:t>
                      </a:r>
                      <a:r>
                        <a:rPr lang="zh-CN" altLang="en-US" sz="1400" b="1" kern="0" dirty="0">
                          <a:solidFill>
                            <a:srgbClr val="002060"/>
                          </a:solidFill>
                          <a:effectLst/>
                          <a:latin typeface="黑体" panose="02010609060101010101" pitchFamily="49" charset="-122"/>
                          <a:ea typeface="黑体" panose="02010609060101010101" pitchFamily="49" charset="-122"/>
                        </a:rPr>
                        <a:t>应当按照职称层级逐级申报职称评审</a:t>
                      </a:r>
                      <a:endParaRPr lang="en-US"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3.</a:t>
                      </a:r>
                      <a:r>
                        <a:rPr lang="zh-CN" altLang="en-US" sz="1400" b="1" kern="0" dirty="0">
                          <a:solidFill>
                            <a:srgbClr val="002060"/>
                          </a:solidFill>
                          <a:effectLst/>
                          <a:latin typeface="黑体" panose="02010609060101010101" pitchFamily="49" charset="-122"/>
                          <a:ea typeface="黑体" panose="02010609060101010101" pitchFamily="49" charset="-122"/>
                        </a:rPr>
                        <a:t>应当在规定期限内提交申报材料</a:t>
                      </a:r>
                      <a:endParaRPr lang="en-US"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4.</a:t>
                      </a:r>
                      <a:r>
                        <a:rPr lang="zh-CN" altLang="en-US" sz="1400" b="1" kern="0" dirty="0">
                          <a:solidFill>
                            <a:srgbClr val="002060"/>
                          </a:solidFill>
                          <a:effectLst/>
                          <a:latin typeface="黑体" panose="02010609060101010101" pitchFamily="49" charset="-122"/>
                          <a:ea typeface="黑体" panose="02010609060101010101" pitchFamily="49" charset="-122"/>
                        </a:rPr>
                        <a:t>所在单位应当对申报资料进行审核，并在单位内公示，公示期不少于</a:t>
                      </a:r>
                      <a:r>
                        <a:rPr lang="en-US" altLang="zh-CN" sz="1400" b="1" kern="0" dirty="0">
                          <a:solidFill>
                            <a:srgbClr val="002060"/>
                          </a:solidFill>
                          <a:effectLst/>
                          <a:latin typeface="黑体" panose="02010609060101010101" pitchFamily="49" charset="-122"/>
                          <a:ea typeface="黑体" panose="02010609060101010101" pitchFamily="49" charset="-122"/>
                        </a:rPr>
                        <a:t>5</a:t>
                      </a:r>
                      <a:r>
                        <a:rPr lang="zh-CN" altLang="en-US" sz="1400" b="1" kern="0" dirty="0">
                          <a:solidFill>
                            <a:srgbClr val="002060"/>
                          </a:solidFill>
                          <a:effectLst/>
                          <a:latin typeface="黑体" panose="02010609060101010101" pitchFamily="49" charset="-122"/>
                          <a:ea typeface="黑体" panose="02010609060101010101" pitchFamily="49" charset="-122"/>
                        </a:rPr>
                        <a:t>个工作日，如无异议，按照职称评审管理权限逐级上报</a:t>
                      </a:r>
                      <a:endParaRPr lang="en-US"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5.</a:t>
                      </a:r>
                      <a:r>
                        <a:rPr lang="zh-CN" altLang="en-US" sz="1400" b="1" kern="0" dirty="0">
                          <a:solidFill>
                            <a:srgbClr val="002060"/>
                          </a:solidFill>
                          <a:effectLst/>
                          <a:latin typeface="黑体" panose="02010609060101010101" pitchFamily="49" charset="-122"/>
                          <a:ea typeface="黑体" panose="02010609060101010101" pitchFamily="49" charset="-122"/>
                        </a:rPr>
                        <a:t>非公有制可以有所在单位或人力代理机构履行审核、公示、推荐</a:t>
                      </a:r>
                      <a:endParaRPr lang="en-US"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6.</a:t>
                      </a:r>
                      <a:r>
                        <a:rPr lang="zh-CN" altLang="en-US" sz="1400" b="1" kern="0" dirty="0">
                          <a:solidFill>
                            <a:srgbClr val="002060"/>
                          </a:solidFill>
                          <a:effectLst/>
                          <a:latin typeface="黑体" panose="02010609060101010101" pitchFamily="49" charset="-122"/>
                          <a:ea typeface="黑体" panose="02010609060101010101" pitchFamily="49" charset="-122"/>
                        </a:rPr>
                        <a:t>自由职业者，由人事倒立机构审核、公示、推荐</a:t>
                      </a:r>
                      <a:endParaRPr lang="en-US"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7.</a:t>
                      </a:r>
                      <a:r>
                        <a:rPr lang="zh-CN" altLang="en-US" sz="1400" b="1" kern="0" dirty="0">
                          <a:solidFill>
                            <a:srgbClr val="002060"/>
                          </a:solidFill>
                          <a:effectLst/>
                          <a:latin typeface="黑体" panose="02010609060101010101" pitchFamily="49" charset="-122"/>
                          <a:ea typeface="黑体" panose="02010609060101010101" pitchFamily="49" charset="-122"/>
                        </a:rPr>
                        <a:t>引进海外高级人才和急需紧缺人才，可合理放宽资历、年限等条件限制</a:t>
                      </a:r>
                      <a:endParaRPr lang="en-US" sz="14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400" b="1" kern="0" dirty="0">
                          <a:solidFill>
                            <a:srgbClr val="002060"/>
                          </a:solidFill>
                          <a:effectLst/>
                          <a:latin typeface="黑体" panose="02010609060101010101" pitchFamily="49" charset="-122"/>
                          <a:ea typeface="黑体" panose="02010609060101010101" pitchFamily="49" charset="-122"/>
                        </a:rPr>
                        <a:t>8.</a:t>
                      </a:r>
                      <a:r>
                        <a:rPr lang="zh-CN" altLang="en-US" sz="1400" b="1" kern="0" dirty="0">
                          <a:solidFill>
                            <a:srgbClr val="002060"/>
                          </a:solidFill>
                          <a:effectLst/>
                          <a:latin typeface="黑体" panose="02010609060101010101" pitchFamily="49" charset="-122"/>
                          <a:ea typeface="黑体" panose="02010609060101010101" pitchFamily="49" charset="-122"/>
                        </a:rPr>
                        <a:t>评审委员会组建单位按照申报条件对申报材料进行审核</a:t>
                      </a:r>
                      <a:endParaRPr lang="en-US" sz="14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816619551"/>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779378" y="709082"/>
            <a:ext cx="2743059"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4.</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职业技能等级制度</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3862224284"/>
              </p:ext>
            </p:extLst>
          </p:nvPr>
        </p:nvGraphicFramePr>
        <p:xfrm>
          <a:off x="692150" y="1298575"/>
          <a:ext cx="10837864" cy="3436874"/>
        </p:xfrm>
        <a:graphic>
          <a:graphicData uri="http://schemas.openxmlformats.org/drawingml/2006/table">
            <a:tbl>
              <a:tblPr>
                <a:tableStyleId>{5C22544A-7EE6-4342-B048-85BDC9FD1C3A}</a:tableStyleId>
              </a:tblPr>
              <a:tblGrid>
                <a:gridCol w="5065183">
                  <a:extLst>
                    <a:ext uri="{9D8B030D-6E8A-4147-A177-3AD203B41FA5}">
                      <a16:colId xmlns:a16="http://schemas.microsoft.com/office/drawing/2014/main" val="20000"/>
                    </a:ext>
                  </a:extLst>
                </a:gridCol>
                <a:gridCol w="5772681">
                  <a:extLst>
                    <a:ext uri="{9D8B030D-6E8A-4147-A177-3AD203B41FA5}">
                      <a16:colId xmlns:a16="http://schemas.microsoft.com/office/drawing/2014/main" val="369757999"/>
                    </a:ext>
                  </a:extLst>
                </a:gridCol>
              </a:tblGrid>
              <a:tr h="0">
                <a:tc>
                  <a:txBody>
                    <a:bodyPr/>
                    <a:lstStyle/>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职业技能等级</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是根据从业人员职业活动范围、工作责任和工作难度的不同而设立的级别。</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分为五级，由低到高：</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五级</a:t>
                      </a:r>
                      <a:r>
                        <a:rPr lang="en-US" altLang="zh-CN" sz="1700" b="1" kern="0" dirty="0">
                          <a:solidFill>
                            <a:srgbClr val="002060"/>
                          </a:solidFill>
                          <a:effectLst/>
                          <a:latin typeface="黑体" panose="02010609060101010101" pitchFamily="49" charset="-122"/>
                          <a:ea typeface="黑体" panose="02010609060101010101" pitchFamily="49" charset="-122"/>
                        </a:rPr>
                        <a:t>-</a:t>
                      </a:r>
                      <a:r>
                        <a:rPr lang="zh-CN" altLang="en-US" sz="1700" b="1" kern="0" dirty="0">
                          <a:solidFill>
                            <a:srgbClr val="002060"/>
                          </a:solidFill>
                          <a:effectLst/>
                          <a:latin typeface="黑体" panose="02010609060101010101" pitchFamily="49" charset="-122"/>
                          <a:ea typeface="黑体" panose="02010609060101010101" pitchFamily="49" charset="-122"/>
                        </a:rPr>
                        <a:t>初级工</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四级</a:t>
                      </a:r>
                      <a:r>
                        <a:rPr lang="en-US" altLang="zh-CN" sz="1700" b="1" kern="0" dirty="0">
                          <a:solidFill>
                            <a:srgbClr val="002060"/>
                          </a:solidFill>
                          <a:effectLst/>
                          <a:latin typeface="黑体" panose="02010609060101010101" pitchFamily="49" charset="-122"/>
                          <a:ea typeface="黑体" panose="02010609060101010101" pitchFamily="49" charset="-122"/>
                        </a:rPr>
                        <a:t>-</a:t>
                      </a:r>
                      <a:r>
                        <a:rPr lang="zh-CN" altLang="en-US" sz="1700" b="1" kern="0" dirty="0">
                          <a:solidFill>
                            <a:srgbClr val="002060"/>
                          </a:solidFill>
                          <a:effectLst/>
                          <a:latin typeface="黑体" panose="02010609060101010101" pitchFamily="49" charset="-122"/>
                          <a:ea typeface="黑体" panose="02010609060101010101" pitchFamily="49" charset="-122"/>
                        </a:rPr>
                        <a:t>中级工</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三级</a:t>
                      </a:r>
                      <a:r>
                        <a:rPr lang="en-US" altLang="zh-CN" sz="1700" b="1" kern="0" dirty="0">
                          <a:solidFill>
                            <a:srgbClr val="002060"/>
                          </a:solidFill>
                          <a:effectLst/>
                          <a:latin typeface="黑体" panose="02010609060101010101" pitchFamily="49" charset="-122"/>
                          <a:ea typeface="黑体" panose="02010609060101010101" pitchFamily="49" charset="-122"/>
                        </a:rPr>
                        <a:t>-</a:t>
                      </a:r>
                      <a:r>
                        <a:rPr lang="zh-CN" altLang="en-US" sz="1700" b="1" kern="0" dirty="0">
                          <a:solidFill>
                            <a:srgbClr val="002060"/>
                          </a:solidFill>
                          <a:effectLst/>
                          <a:latin typeface="黑体" panose="02010609060101010101" pitchFamily="49" charset="-122"/>
                          <a:ea typeface="黑体" panose="02010609060101010101" pitchFamily="49" charset="-122"/>
                        </a:rPr>
                        <a:t>高级工</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二级</a:t>
                      </a:r>
                      <a:r>
                        <a:rPr lang="en-US" altLang="zh-CN" sz="1700" b="1" kern="0" dirty="0">
                          <a:solidFill>
                            <a:srgbClr val="002060"/>
                          </a:solidFill>
                          <a:effectLst/>
                          <a:latin typeface="黑体" panose="02010609060101010101" pitchFamily="49" charset="-122"/>
                          <a:ea typeface="黑体" panose="02010609060101010101" pitchFamily="49" charset="-122"/>
                        </a:rPr>
                        <a:t>-</a:t>
                      </a:r>
                      <a:r>
                        <a:rPr lang="zh-CN" altLang="en-US" sz="1700" b="1" kern="0" dirty="0">
                          <a:solidFill>
                            <a:srgbClr val="002060"/>
                          </a:solidFill>
                          <a:effectLst/>
                          <a:latin typeface="黑体" panose="02010609060101010101" pitchFamily="49" charset="-122"/>
                          <a:ea typeface="黑体" panose="02010609060101010101" pitchFamily="49" charset="-122"/>
                        </a:rPr>
                        <a:t>技师</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一级</a:t>
                      </a:r>
                      <a:r>
                        <a:rPr lang="en-US" altLang="zh-CN" sz="1700" b="1" kern="0" dirty="0">
                          <a:solidFill>
                            <a:srgbClr val="002060"/>
                          </a:solidFill>
                          <a:effectLst/>
                          <a:latin typeface="黑体" panose="02010609060101010101" pitchFamily="49" charset="-122"/>
                          <a:ea typeface="黑体" panose="02010609060101010101" pitchFamily="49" charset="-122"/>
                        </a:rPr>
                        <a:t>-</a:t>
                      </a:r>
                      <a:r>
                        <a:rPr lang="zh-CN" altLang="en-US" sz="1700" b="1" kern="0" dirty="0">
                          <a:solidFill>
                            <a:srgbClr val="002060"/>
                          </a:solidFill>
                          <a:effectLst/>
                          <a:latin typeface="黑体" panose="02010609060101010101" pitchFamily="49" charset="-122"/>
                          <a:ea typeface="黑体" panose="02010609060101010101" pitchFamily="49" charset="-122"/>
                        </a:rPr>
                        <a:t>高级技师</a:t>
                      </a:r>
                      <a:endParaRPr lang="en-US" altLang="zh-CN" sz="17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tc>
                  <a:txBody>
                    <a:bodyPr/>
                    <a:lstStyle/>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职业技能等级认定</a:t>
                      </a:r>
                      <a:endParaRPr lang="en-US" altLang="zh-CN" sz="1700" b="1" kern="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altLang="en-US" sz="1700" b="1" kern="0" dirty="0">
                          <a:solidFill>
                            <a:srgbClr val="002060"/>
                          </a:solidFill>
                          <a:effectLst/>
                          <a:latin typeface="黑体" panose="02010609060101010101" pitchFamily="49" charset="-122"/>
                          <a:ea typeface="黑体" panose="02010609060101010101" pitchFamily="49" charset="-122"/>
                        </a:rPr>
                        <a:t>依据国家职业技能标准或行业、企业评价规范组织开展，由用人单位和社会平培训评价组织按照有关规定开展职业技能等级认定。</a:t>
                      </a:r>
                      <a:endParaRPr lang="en-US" sz="17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1816619551"/>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958698" y="741686"/>
            <a:ext cx="2278188"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5.</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突出业绩奖励</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3862224284"/>
              </p:ext>
            </p:extLst>
          </p:nvPr>
        </p:nvGraphicFramePr>
        <p:xfrm>
          <a:off x="692150" y="1298575"/>
          <a:ext cx="10837863" cy="1993075"/>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369757999"/>
                    </a:ext>
                  </a:extLst>
                </a:gridCol>
              </a:tblGrid>
              <a:tr h="0">
                <a:tc>
                  <a:txBody>
                    <a:bodyPr/>
                    <a:lstStyle/>
                    <a:p>
                      <a:pPr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1.</a:t>
                      </a:r>
                      <a:r>
                        <a:rPr lang="zh-CN" altLang="en-US" sz="1800" b="1" kern="100" dirty="0">
                          <a:solidFill>
                            <a:srgbClr val="002060"/>
                          </a:solidFill>
                          <a:effectLst/>
                          <a:latin typeface="黑体" panose="02010609060101010101" pitchFamily="49" charset="-122"/>
                          <a:ea typeface="黑体" panose="02010609060101010101" pitchFamily="49" charset="-122"/>
                        </a:rPr>
                        <a:t>国家科学技术奖（国家最高科学技术奖、国家自然科学奖、国家技术发明奖、国家科学技术进步奖、中华人民共和国国际科学技术合作奖）</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2.</a:t>
                      </a:r>
                      <a:r>
                        <a:rPr lang="zh-CN" altLang="en-US" sz="1800" b="1" kern="100" dirty="0">
                          <a:solidFill>
                            <a:srgbClr val="002060"/>
                          </a:solidFill>
                          <a:effectLst/>
                          <a:latin typeface="黑体" panose="02010609060101010101" pitchFamily="49" charset="-122"/>
                          <a:ea typeface="黑体" panose="02010609060101010101" pitchFamily="49" charset="-122"/>
                        </a:rPr>
                        <a:t>技能人才奖（全国技术能手和中华技能大奖、世界技能大赛获奖选手奖励）</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3.</a:t>
                      </a:r>
                      <a:r>
                        <a:rPr lang="zh-CN" altLang="en-US" sz="1800" b="1" kern="100" dirty="0">
                          <a:solidFill>
                            <a:srgbClr val="002060"/>
                          </a:solidFill>
                          <a:effectLst/>
                          <a:latin typeface="黑体" panose="02010609060101010101" pitchFamily="49" charset="-122"/>
                          <a:ea typeface="黑体" panose="02010609060101010101" pitchFamily="49" charset="-122"/>
                        </a:rPr>
                        <a:t>公务员奖励（奖励的条件、种类、权限）</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altLang="zh-CN" sz="1800" b="1" kern="100" dirty="0">
                          <a:solidFill>
                            <a:srgbClr val="002060"/>
                          </a:solidFill>
                          <a:effectLst/>
                          <a:latin typeface="黑体" panose="02010609060101010101" pitchFamily="49" charset="-122"/>
                          <a:ea typeface="黑体" panose="02010609060101010101" pitchFamily="49" charset="-122"/>
                        </a:rPr>
                        <a:t>4.</a:t>
                      </a:r>
                      <a:r>
                        <a:rPr lang="zh-CN" altLang="en-US" sz="1800" b="1" kern="100" dirty="0">
                          <a:solidFill>
                            <a:srgbClr val="002060"/>
                          </a:solidFill>
                          <a:effectLst/>
                          <a:latin typeface="黑体" panose="02010609060101010101" pitchFamily="49" charset="-122"/>
                          <a:ea typeface="黑体" panose="02010609060101010101" pitchFamily="49" charset="-122"/>
                        </a:rPr>
                        <a:t>事业单位工作人员奖励（奖励的条件、种类、权限）</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3099455247"/>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958698" y="599340"/>
            <a:ext cx="2045753"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6.</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公务员管理</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1412819785"/>
              </p:ext>
            </p:extLst>
          </p:nvPr>
        </p:nvGraphicFramePr>
        <p:xfrm>
          <a:off x="958698" y="959498"/>
          <a:ext cx="10128950" cy="1551115"/>
        </p:xfrm>
        <a:graphic>
          <a:graphicData uri="http://schemas.openxmlformats.org/drawingml/2006/table">
            <a:tbl>
              <a:tblPr>
                <a:tableStyleId>{5C22544A-7EE6-4342-B048-85BDC9FD1C3A}</a:tableStyleId>
              </a:tblPr>
              <a:tblGrid>
                <a:gridCol w="10128950">
                  <a:extLst>
                    <a:ext uri="{9D8B030D-6E8A-4147-A177-3AD203B41FA5}">
                      <a16:colId xmlns:a16="http://schemas.microsoft.com/office/drawing/2014/main" val="369757999"/>
                    </a:ext>
                  </a:extLst>
                </a:gridCol>
              </a:tblGrid>
              <a:tr h="0">
                <a:tc>
                  <a:txBody>
                    <a:bodyPr/>
                    <a:lstStyle/>
                    <a:p>
                      <a:pPr algn="just">
                        <a:lnSpc>
                          <a:spcPts val="1500"/>
                        </a:lnSpc>
                        <a:spcAft>
                          <a:spcPts val="0"/>
                        </a:spcAft>
                      </a:pPr>
                      <a:endParaRPr lang="en-US" altLang="zh-CN"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rPr>
                        <a:t>（一）录用（录用原则、录用程序、录用计划、招考公告、资格条件）</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None/>
                      </a:pPr>
                      <a:r>
                        <a:rPr lang="zh-CN" altLang="en-US" sz="1800" b="1" kern="0" dirty="0">
                          <a:solidFill>
                            <a:srgbClr val="002060"/>
                          </a:solidFill>
                          <a:effectLst/>
                          <a:latin typeface="黑体" panose="02010609060101010101" pitchFamily="49" charset="-122"/>
                          <a:ea typeface="黑体" panose="02010609060101010101" pitchFamily="49" charset="-122"/>
                        </a:rPr>
                        <a:t>（二）考核（考核方式、平时考核、定期考核）</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None/>
                      </a:pPr>
                      <a:r>
                        <a:rPr lang="zh-CN" altLang="en-US" sz="1800" b="1" kern="100" dirty="0">
                          <a:solidFill>
                            <a:srgbClr val="002060"/>
                          </a:solidFill>
                          <a:effectLst/>
                          <a:latin typeface="黑体" panose="02010609060101010101" pitchFamily="49" charset="-122"/>
                          <a:ea typeface="黑体" panose="02010609060101010101" pitchFamily="49" charset="-122"/>
                        </a:rPr>
                        <a:t>（三）职务与职级的任免和升降</a:t>
                      </a:r>
                      <a:endParaRPr lang="en-US" alt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None/>
                      </a:pPr>
                      <a:r>
                        <a:rPr lang="zh-CN" altLang="en-US" sz="1800" b="1" kern="100" dirty="0">
                          <a:solidFill>
                            <a:srgbClr val="002060"/>
                          </a:solidFill>
                          <a:effectLst/>
                          <a:latin typeface="黑体" panose="02010609060101010101" pitchFamily="49" charset="-122"/>
                          <a:ea typeface="黑体" panose="02010609060101010101" pitchFamily="49" charset="-122"/>
                        </a:rPr>
                        <a:t>（四）处分</a:t>
                      </a:r>
                      <a:r>
                        <a:rPr lang="zh-CN" altLang="en-US"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（种类、内容、期间）</a:t>
                      </a:r>
                      <a:endParaRPr lang="zh-CN" sz="1800" b="1" kern="10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3099455247"/>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747370" y="674626"/>
            <a:ext cx="2278188"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7.</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职业技能培训</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3448569226"/>
              </p:ext>
            </p:extLst>
          </p:nvPr>
        </p:nvGraphicFramePr>
        <p:xfrm>
          <a:off x="731837" y="1019775"/>
          <a:ext cx="5149849" cy="2562224"/>
        </p:xfrm>
        <a:graphic>
          <a:graphicData uri="http://schemas.openxmlformats.org/drawingml/2006/table">
            <a:tbl>
              <a:tblPr>
                <a:tableStyleId>{5C22544A-7EE6-4342-B048-85BDC9FD1C3A}</a:tableStyleId>
              </a:tblPr>
              <a:tblGrid>
                <a:gridCol w="5149849">
                  <a:extLst>
                    <a:ext uri="{9D8B030D-6E8A-4147-A177-3AD203B41FA5}">
                      <a16:colId xmlns:a16="http://schemas.microsoft.com/office/drawing/2014/main" val="369757999"/>
                    </a:ext>
                  </a:extLst>
                </a:gridCol>
              </a:tblGrid>
              <a:tr h="2562224">
                <a:tc>
                  <a:txBody>
                    <a:bodyPr/>
                    <a:lstStyle/>
                    <a:p>
                      <a:pPr algn="just">
                        <a:lnSpc>
                          <a:spcPts val="15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rPr>
                        <a:t>就业技能培训</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企业职工岗位技能提升培训</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高技能人才培训</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创业创新培训</a:t>
                      </a:r>
                      <a:endParaRPr lang="en-US"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099455247"/>
                  </a:ext>
                </a:extLst>
              </a:tr>
            </a:tbl>
          </a:graphicData>
        </a:graphic>
      </p:graphicFrame>
      <p:graphicFrame>
        <p:nvGraphicFramePr>
          <p:cNvPr id="15" name="表格 14">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1192773761"/>
              </p:ext>
            </p:extLst>
          </p:nvPr>
        </p:nvGraphicFramePr>
        <p:xfrm>
          <a:off x="6096000" y="1019775"/>
          <a:ext cx="5434013" cy="2562225"/>
        </p:xfrm>
        <a:graphic>
          <a:graphicData uri="http://schemas.openxmlformats.org/drawingml/2006/table">
            <a:tbl>
              <a:tblPr>
                <a:tableStyleId>{5C22544A-7EE6-4342-B048-85BDC9FD1C3A}</a:tableStyleId>
              </a:tblPr>
              <a:tblGrid>
                <a:gridCol w="5434013">
                  <a:extLst>
                    <a:ext uri="{9D8B030D-6E8A-4147-A177-3AD203B41FA5}">
                      <a16:colId xmlns:a16="http://schemas.microsoft.com/office/drawing/2014/main" val="369757999"/>
                    </a:ext>
                  </a:extLst>
                </a:gridCol>
              </a:tblGrid>
              <a:tr h="2562225">
                <a:tc>
                  <a:txBody>
                    <a:bodyPr/>
                    <a:lstStyle/>
                    <a:p>
                      <a:pPr algn="just">
                        <a:lnSpc>
                          <a:spcPts val="15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rPr>
                        <a:t>总体要求（对象、原则、机制、体制）</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继续教育内容（公需科目、专业科目）</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继续教育方式（</a:t>
                      </a:r>
                      <a:r>
                        <a:rPr lang="en-US" altLang="zh-CN" sz="1800" b="1" kern="0" dirty="0">
                          <a:solidFill>
                            <a:srgbClr val="002060"/>
                          </a:solidFill>
                          <a:effectLst/>
                          <a:latin typeface="黑体" panose="02010609060101010101" pitchFamily="49" charset="-122"/>
                          <a:ea typeface="黑体" panose="02010609060101010101" pitchFamily="49" charset="-122"/>
                          <a:cs typeface="+mn-cs"/>
                        </a:rPr>
                        <a:t>1-5</a:t>
                      </a:r>
                      <a:r>
                        <a:rPr lang="zh-CN" altLang="en-US" sz="1800" b="1" kern="0" dirty="0">
                          <a:solidFill>
                            <a:srgbClr val="002060"/>
                          </a:solidFill>
                          <a:effectLst/>
                          <a:latin typeface="黑体" panose="02010609060101010101" pitchFamily="49" charset="-122"/>
                          <a:ea typeface="黑体" panose="02010609060101010101" pitchFamily="49" charset="-122"/>
                          <a:cs typeface="+mn-cs"/>
                        </a:rPr>
                        <a:t>）</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权利和义务</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法律责任</a:t>
                      </a:r>
                      <a:endParaRPr lang="en-US"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099455247"/>
                  </a:ext>
                </a:extLst>
              </a:tr>
            </a:tbl>
          </a:graphicData>
        </a:graphic>
      </p:graphicFrame>
      <p:sp>
        <p:nvSpPr>
          <p:cNvPr id="16" name="矩形 15">
            <a:extLst>
              <a:ext uri="{FF2B5EF4-FFF2-40B4-BE49-F238E27FC236}">
                <a16:creationId xmlns:a16="http://schemas.microsoft.com/office/drawing/2014/main" id="{D34649EA-7834-4780-8DFC-998671C40883}"/>
              </a:ext>
            </a:extLst>
          </p:cNvPr>
          <p:cNvSpPr/>
          <p:nvPr/>
        </p:nvSpPr>
        <p:spPr>
          <a:xfrm>
            <a:off x="6058825" y="657049"/>
            <a:ext cx="3207929"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9.</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专业技术人员继续教育</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7" name="矩形 16">
            <a:extLst>
              <a:ext uri="{FF2B5EF4-FFF2-40B4-BE49-F238E27FC236}">
                <a16:creationId xmlns:a16="http://schemas.microsoft.com/office/drawing/2014/main" id="{D34649EA-7834-4780-8DFC-998671C40883}"/>
              </a:ext>
            </a:extLst>
          </p:cNvPr>
          <p:cNvSpPr/>
          <p:nvPr/>
        </p:nvSpPr>
        <p:spPr>
          <a:xfrm>
            <a:off x="691363" y="3884224"/>
            <a:ext cx="2045753"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8.</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公务员培训</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8" name="矩形 17">
            <a:extLst>
              <a:ext uri="{FF2B5EF4-FFF2-40B4-BE49-F238E27FC236}">
                <a16:creationId xmlns:a16="http://schemas.microsoft.com/office/drawing/2014/main" id="{D34649EA-7834-4780-8DFC-998671C40883}"/>
              </a:ext>
            </a:extLst>
          </p:cNvPr>
          <p:cNvSpPr/>
          <p:nvPr/>
        </p:nvSpPr>
        <p:spPr>
          <a:xfrm>
            <a:off x="6037490" y="3854125"/>
            <a:ext cx="3324949"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10.</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事业单位工作人员培训</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9" name="表格 18">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2261359886"/>
              </p:ext>
            </p:extLst>
          </p:nvPr>
        </p:nvGraphicFramePr>
        <p:xfrm>
          <a:off x="691363" y="4363937"/>
          <a:ext cx="5149849" cy="2121957"/>
        </p:xfrm>
        <a:graphic>
          <a:graphicData uri="http://schemas.openxmlformats.org/drawingml/2006/table">
            <a:tbl>
              <a:tblPr>
                <a:tableStyleId>{5C22544A-7EE6-4342-B048-85BDC9FD1C3A}</a:tableStyleId>
              </a:tblPr>
              <a:tblGrid>
                <a:gridCol w="5149849">
                  <a:extLst>
                    <a:ext uri="{9D8B030D-6E8A-4147-A177-3AD203B41FA5}">
                      <a16:colId xmlns:a16="http://schemas.microsoft.com/office/drawing/2014/main" val="369757999"/>
                    </a:ext>
                  </a:extLst>
                </a:gridCol>
              </a:tblGrid>
              <a:tr h="2121957">
                <a:tc>
                  <a:txBody>
                    <a:bodyPr/>
                    <a:lstStyle/>
                    <a:p>
                      <a:pPr marL="342900" lvl="0" indent="-342900" algn="just">
                        <a:lnSpc>
                          <a:spcPct val="150000"/>
                        </a:lnSpc>
                        <a:spcAft>
                          <a:spcPts val="0"/>
                        </a:spcAft>
                        <a:buFont typeface="+mj-lt"/>
                        <a:buNone/>
                      </a:pPr>
                      <a:r>
                        <a:rPr lang="en-US" altLang="zh-CN" sz="1800" b="1" kern="0" dirty="0">
                          <a:solidFill>
                            <a:srgbClr val="002060"/>
                          </a:solidFill>
                          <a:effectLst/>
                          <a:latin typeface="黑体" panose="02010609060101010101" pitchFamily="49" charset="-122"/>
                          <a:ea typeface="黑体" panose="02010609060101010101" pitchFamily="49" charset="-122"/>
                        </a:rPr>
                        <a:t>1.</a:t>
                      </a:r>
                      <a:r>
                        <a:rPr lang="zh-CN" altLang="en-US" sz="1800" b="1" kern="0" dirty="0">
                          <a:solidFill>
                            <a:srgbClr val="002060"/>
                          </a:solidFill>
                          <a:effectLst/>
                          <a:latin typeface="黑体" panose="02010609060101010101" pitchFamily="49" charset="-122"/>
                          <a:ea typeface="黑体" panose="02010609060101010101" pitchFamily="49" charset="-122"/>
                        </a:rPr>
                        <a:t>总体要求（原则、结果的使用、管理体制）</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None/>
                      </a:pPr>
                      <a:r>
                        <a:rPr lang="en-US" altLang="zh-CN" sz="1800" b="1" kern="0" dirty="0">
                          <a:solidFill>
                            <a:srgbClr val="002060"/>
                          </a:solidFill>
                          <a:effectLst/>
                          <a:latin typeface="黑体" panose="02010609060101010101" pitchFamily="49" charset="-122"/>
                          <a:ea typeface="黑体" panose="02010609060101010101" pitchFamily="49" charset="-122"/>
                          <a:cs typeface="+mn-cs"/>
                        </a:rPr>
                        <a:t>2.</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培训对象</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None/>
                      </a:pPr>
                      <a:r>
                        <a:rPr lang="en-US" altLang="zh-CN" sz="1800" b="1" kern="0" dirty="0">
                          <a:solidFill>
                            <a:srgbClr val="002060"/>
                          </a:solidFill>
                          <a:effectLst/>
                          <a:latin typeface="黑体" panose="02010609060101010101" pitchFamily="49" charset="-122"/>
                          <a:ea typeface="黑体" panose="02010609060101010101" pitchFamily="49" charset="-122"/>
                          <a:cs typeface="+mn-cs"/>
                        </a:rPr>
                        <a:t>3.</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培训内容</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None/>
                      </a:pPr>
                      <a:r>
                        <a:rPr lang="en-US" altLang="zh-CN" sz="1800" b="1" kern="0" dirty="0">
                          <a:solidFill>
                            <a:srgbClr val="002060"/>
                          </a:solidFill>
                          <a:effectLst/>
                          <a:latin typeface="黑体" panose="02010609060101010101" pitchFamily="49" charset="-122"/>
                          <a:ea typeface="黑体" panose="02010609060101010101" pitchFamily="49" charset="-122"/>
                          <a:cs typeface="+mn-cs"/>
                        </a:rPr>
                        <a:t>4.</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培训类型</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None/>
                      </a:pPr>
                      <a:r>
                        <a:rPr lang="en-US" altLang="zh-CN" sz="1800" b="1" kern="0" dirty="0">
                          <a:solidFill>
                            <a:srgbClr val="002060"/>
                          </a:solidFill>
                          <a:effectLst/>
                          <a:latin typeface="黑体" panose="02010609060101010101" pitchFamily="49" charset="-122"/>
                          <a:ea typeface="黑体" panose="02010609060101010101" pitchFamily="49" charset="-122"/>
                          <a:cs typeface="+mn-cs"/>
                        </a:rPr>
                        <a:t>5.</a:t>
                      </a:r>
                      <a:r>
                        <a:rPr lang="zh-CN" altLang="en-US" sz="1800" b="1" kern="0" dirty="0">
                          <a:solidFill>
                            <a:srgbClr val="002060"/>
                          </a:solidFill>
                          <a:effectLst/>
                          <a:latin typeface="黑体" panose="02010609060101010101" pitchFamily="49" charset="-122"/>
                          <a:ea typeface="黑体" panose="02010609060101010101" pitchFamily="49" charset="-122"/>
                          <a:cs typeface="+mn-cs"/>
                        </a:rPr>
                        <a:t>培训方式与方法</a:t>
                      </a:r>
                      <a:endParaRPr lang="en-US" sz="1800" b="1" kern="0" dirty="0">
                        <a:solidFill>
                          <a:srgbClr val="002060"/>
                        </a:solidFill>
                        <a:effectLst/>
                        <a:latin typeface="黑体" panose="02010609060101010101" pitchFamily="49" charset="-122"/>
                        <a:ea typeface="黑体" panose="02010609060101010101" pitchFamily="49" charset="-122"/>
                      </a:endParaRPr>
                    </a:p>
                  </a:txBody>
                  <a:tcPr marL="68580" marR="68580" marT="0" marB="0"/>
                </a:tc>
                <a:extLst>
                  <a:ext uri="{0D108BD9-81ED-4DB2-BD59-A6C34878D82A}">
                    <a16:rowId xmlns:a16="http://schemas.microsoft.com/office/drawing/2014/main" val="3099455247"/>
                  </a:ext>
                </a:extLst>
              </a:tr>
            </a:tbl>
          </a:graphicData>
        </a:graphic>
      </p:graphicFrame>
      <p:graphicFrame>
        <p:nvGraphicFramePr>
          <p:cNvPr id="20" name="表格 19">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326613503"/>
              </p:ext>
            </p:extLst>
          </p:nvPr>
        </p:nvGraphicFramePr>
        <p:xfrm>
          <a:off x="6096000" y="4386560"/>
          <a:ext cx="5434013" cy="2121957"/>
        </p:xfrm>
        <a:graphic>
          <a:graphicData uri="http://schemas.openxmlformats.org/drawingml/2006/table">
            <a:tbl>
              <a:tblPr>
                <a:tableStyleId>{5C22544A-7EE6-4342-B048-85BDC9FD1C3A}</a:tableStyleId>
              </a:tblPr>
              <a:tblGrid>
                <a:gridCol w="5434013">
                  <a:extLst>
                    <a:ext uri="{9D8B030D-6E8A-4147-A177-3AD203B41FA5}">
                      <a16:colId xmlns:a16="http://schemas.microsoft.com/office/drawing/2014/main" val="369757999"/>
                    </a:ext>
                  </a:extLst>
                </a:gridCol>
              </a:tblGrid>
              <a:tr h="2121957">
                <a:tc>
                  <a:txBody>
                    <a:bodyPr/>
                    <a:lstStyle/>
                    <a:p>
                      <a:pPr algn="just">
                        <a:lnSpc>
                          <a:spcPts val="15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rPr>
                        <a:t>岗前培训</a:t>
                      </a:r>
                      <a:endParaRPr lang="zh-CN" sz="1800" b="1" kern="100" dirty="0">
                        <a:solidFill>
                          <a:srgbClr val="002060"/>
                        </a:solidFill>
                        <a:effectLst/>
                        <a:latin typeface="黑体" panose="02010609060101010101" pitchFamily="49" charset="-122"/>
                        <a:ea typeface="黑体" panose="02010609060101010101" pitchFamily="49" charset="-122"/>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在岗培训</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转岗培训</a:t>
                      </a:r>
                      <a:endParaRPr lang="en-US" altLang="zh-CN" sz="1800" b="1" kern="0" dirty="0">
                        <a:solidFill>
                          <a:srgbClr val="002060"/>
                        </a:solidFill>
                        <a:effectLst/>
                        <a:latin typeface="黑体" panose="02010609060101010101" pitchFamily="49" charset="-122"/>
                        <a:ea typeface="黑体" panose="02010609060101010101" pitchFamily="49" charset="-122"/>
                        <a:cs typeface="+mn-cs"/>
                      </a:endParaRPr>
                    </a:p>
                    <a:p>
                      <a:pPr marL="342900" lvl="0" indent="-342900" algn="just">
                        <a:lnSpc>
                          <a:spcPct val="150000"/>
                        </a:lnSpc>
                        <a:spcAft>
                          <a:spcPts val="0"/>
                        </a:spcAft>
                        <a:buFont typeface="+mj-lt"/>
                        <a:buAutoNum type="arabicPeriod"/>
                      </a:pPr>
                      <a:r>
                        <a:rPr lang="zh-CN" altLang="en-US" sz="1800" b="1" kern="0" dirty="0">
                          <a:solidFill>
                            <a:srgbClr val="002060"/>
                          </a:solidFill>
                          <a:effectLst/>
                          <a:latin typeface="黑体" panose="02010609060101010101" pitchFamily="49" charset="-122"/>
                          <a:ea typeface="黑体" panose="02010609060101010101" pitchFamily="49" charset="-122"/>
                          <a:cs typeface="+mn-cs"/>
                        </a:rPr>
                        <a:t>专项培训</a:t>
                      </a:r>
                      <a:endParaRPr lang="en-US" sz="1800" b="1" kern="0" dirty="0">
                        <a:solidFill>
                          <a:srgbClr val="002060"/>
                        </a:solidFill>
                        <a:effectLst/>
                        <a:latin typeface="黑体" panose="02010609060101010101" pitchFamily="49" charset="-122"/>
                        <a:ea typeface="黑体" panose="02010609060101010101" pitchFamily="49" charset="-122"/>
                      </a:endParaRPr>
                    </a:p>
                    <a:p>
                      <a:pPr algn="just">
                        <a:lnSpc>
                          <a:spcPts val="1500"/>
                        </a:lnSpc>
                        <a:spcAft>
                          <a:spcPts val="0"/>
                        </a:spcAft>
                      </a:pP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099455247"/>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D34649EA-7834-4780-8DFC-998671C40883}"/>
              </a:ext>
            </a:extLst>
          </p:cNvPr>
          <p:cNvSpPr/>
          <p:nvPr/>
        </p:nvSpPr>
        <p:spPr>
          <a:xfrm>
            <a:off x="718306" y="573615"/>
            <a:ext cx="2395207" cy="284693"/>
          </a:xfrm>
          <a:prstGeom prst="rect">
            <a:avLst/>
          </a:prstGeom>
        </p:spPr>
        <p:txBody>
          <a:bodyPr wrap="none">
            <a:spAutoFit/>
          </a:bodyPr>
          <a:lstStyle/>
          <a:p>
            <a:pPr algn="just">
              <a:lnSpc>
                <a:spcPts val="1500"/>
              </a:lnSpc>
              <a:spcAft>
                <a:spcPts val="0"/>
              </a:spcAft>
            </a:pP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11.</a:t>
            </a:r>
            <a:r>
              <a:rPr lang="zh-CN" altLang="en-US" b="1" u="sng" kern="10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人才流动管理</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D17BCB-606A-4316-811A-8F88BFCC3CC1}"/>
              </a:ext>
            </a:extLst>
          </p:cNvPr>
          <p:cNvGraphicFramePr>
            <a:graphicFrameLocks noGrp="1"/>
          </p:cNvGraphicFramePr>
          <p:nvPr>
            <p:extLst>
              <p:ext uri="{D42A27DB-BD31-4B8C-83A1-F6EECF244321}">
                <p14:modId xmlns:p14="http://schemas.microsoft.com/office/powerpoint/2010/main" val="3862224284"/>
              </p:ext>
            </p:extLst>
          </p:nvPr>
        </p:nvGraphicFramePr>
        <p:xfrm>
          <a:off x="692150" y="1083733"/>
          <a:ext cx="10837863" cy="1581595"/>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369757999"/>
                    </a:ext>
                  </a:extLst>
                </a:gridCol>
              </a:tblGrid>
              <a:tr h="0">
                <a:tc>
                  <a:txBody>
                    <a:bodyPr/>
                    <a:lstStyle/>
                    <a:p>
                      <a:pPr algn="just">
                        <a:lnSpc>
                          <a:spcPct val="15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（一）引导人才向艰苦边远地区和基层一线流动</a:t>
                      </a:r>
                      <a:endParaRPr lang="en-US" altLang="zh-CN"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lnSpc>
                          <a:spcPct val="15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（二）深化区域人才交流开发合作</a:t>
                      </a:r>
                      <a:endParaRPr lang="en-US" altLang="zh-CN"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lnSpc>
                          <a:spcPct val="15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（三）维护国家重点领域人才流动秩序</a:t>
                      </a:r>
                      <a:endParaRPr lang="en-US" altLang="zh-CN"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algn="just">
                        <a:lnSpc>
                          <a:spcPct val="150000"/>
                        </a:lnSpc>
                        <a:spcAft>
                          <a:spcPts val="0"/>
                        </a:spcAft>
                      </a:pPr>
                      <a:r>
                        <a:rPr lang="zh-CN" altLang="en-US"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（四）完善政府人才流动宏观调控机制</a:t>
                      </a:r>
                      <a:endParaRPr lang="en-US" altLang="zh-CN" sz="1800" b="1" kern="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099455247"/>
                  </a:ext>
                </a:extLst>
              </a:tr>
            </a:tbl>
          </a:graphicData>
        </a:graphic>
      </p:graphicFrame>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10E843DD-640A-475A-8488-25B97882A746}"/>
              </a:ext>
            </a:extLst>
          </p:cNvPr>
          <p:cNvSpPr/>
          <p:nvPr/>
        </p:nvSpPr>
        <p:spPr>
          <a:xfrm>
            <a:off x="1315881" y="3014323"/>
            <a:ext cx="9239709" cy="949299"/>
          </a:xfrm>
          <a:prstGeom prst="rect">
            <a:avLst/>
          </a:prstGeom>
        </p:spPr>
        <p:txBody>
          <a:bodyPr wrap="none">
            <a:spAutoFit/>
          </a:bodyPr>
          <a:lstStyle/>
          <a:p>
            <a:pPr indent="280670" algn="just">
              <a:lnSpc>
                <a:spcPct val="150000"/>
              </a:lnSpc>
              <a:spcAft>
                <a:spcPts val="0"/>
              </a:spcAft>
            </a:pPr>
            <a:r>
              <a:rPr lang="zh-CN" altLang="en-US"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第十四章</a:t>
            </a:r>
            <a:r>
              <a:rPr lang="en-US" altLang="zh-CN"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 </a:t>
            </a:r>
            <a:r>
              <a:rPr lang="zh-CN" altLang="en-US" sz="44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劳动合同管理与特殊用工</a:t>
            </a:r>
            <a:endParaRPr lang="zh-CN" altLang="zh-CN" sz="440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8F9023A3-66EC-4825-9B68-8CFA91F433BE}"/>
              </a:ext>
            </a:extLst>
          </p:cNvPr>
          <p:cNvSpPr/>
          <p:nvPr/>
        </p:nvSpPr>
        <p:spPr>
          <a:xfrm>
            <a:off x="4841490" y="2660471"/>
            <a:ext cx="2509020" cy="1200329"/>
          </a:xfrm>
          <a:prstGeom prst="rect">
            <a:avLst/>
          </a:prstGeom>
        </p:spPr>
        <p:txBody>
          <a:bodyPr wrap="none">
            <a:spAutoFit/>
          </a:bodyPr>
          <a:lstStyle/>
          <a:p>
            <a:r>
              <a:rPr lang="en-US" altLang="zh-CN" sz="7200" b="1" kern="100" dirty="0">
                <a:solidFill>
                  <a:srgbClr val="000080"/>
                </a:solidFill>
                <a:latin typeface="黑体" panose="02010609060101010101" pitchFamily="49" charset="-122"/>
                <a:ea typeface="黑体" panose="02010609060101010101" pitchFamily="49" charset="-122"/>
                <a:cs typeface="Times New Roman" panose="02020603050405020304" pitchFamily="18" charset="0"/>
              </a:rPr>
              <a:t>THANK</a:t>
            </a:r>
            <a:endParaRPr lang="zh-CN" altLang="en-US" sz="7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235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图片 6" descr="图片包含 黑色, 游戏机, 标志, 电脑&#10;&#10;描述已自动生成">
            <a:extLst>
              <a:ext uri="{FF2B5EF4-FFF2-40B4-BE49-F238E27FC236}">
                <a16:creationId xmlns:a16="http://schemas.microsoft.com/office/drawing/2014/main" id="{7C4AABD1-9402-4A13-9019-1C5F2DA0D3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746" y="717549"/>
            <a:ext cx="10452067" cy="5484313"/>
          </a:xfrm>
          <a:prstGeom prst="rect">
            <a:avLst/>
          </a:prstGeom>
        </p:spPr>
      </p:pic>
    </p:spTree>
    <p:extLst>
      <p:ext uri="{BB962C8B-B14F-4D97-AF65-F5344CB8AC3E}">
        <p14:creationId xmlns:p14="http://schemas.microsoft.com/office/powerpoint/2010/main" val="3115955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50B4425E-8C66-4FB3-95B4-66A5E79C8144}"/>
              </a:ext>
            </a:extLst>
          </p:cNvPr>
          <p:cNvSpPr/>
          <p:nvPr/>
        </p:nvSpPr>
        <p:spPr>
          <a:xfrm>
            <a:off x="478489" y="573806"/>
            <a:ext cx="3055324" cy="403957"/>
          </a:xfrm>
          <a:prstGeom prst="rect">
            <a:avLst/>
          </a:prstGeom>
        </p:spPr>
        <p:txBody>
          <a:bodyPr wrap="none">
            <a:spAutoFit/>
          </a:bodyPr>
          <a:lstStyle/>
          <a:p>
            <a:pPr indent="280670" algn="just">
              <a:lnSpc>
                <a:spcPct val="150000"/>
              </a:lnSpc>
              <a:spcAft>
                <a:spcPts val="0"/>
              </a:spcAft>
            </a:pPr>
            <a:r>
              <a:rPr lang="zh-CN" altLang="en-US" sz="1600" b="1" u="sng"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考点</a:t>
            </a:r>
            <a:r>
              <a:rPr lang="en-US" altLang="zh-CN" sz="1600" b="1" u="sng"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1.</a:t>
            </a:r>
            <a:r>
              <a:rPr lang="en-US" altLang="zh-CN" sz="16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 </a:t>
            </a:r>
            <a:r>
              <a:rPr lang="zh-CN" altLang="en-US" sz="16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劳动合同履行与变更</a:t>
            </a:r>
            <a:endParaRPr lang="zh-CN" altLang="zh-CN" sz="1600"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4" name="矩形 13">
            <a:extLst>
              <a:ext uri="{FF2B5EF4-FFF2-40B4-BE49-F238E27FC236}">
                <a16:creationId xmlns:a16="http://schemas.microsoft.com/office/drawing/2014/main" id="{B33466B6-918C-460F-9CC2-AE36E9680D8E}"/>
              </a:ext>
            </a:extLst>
          </p:cNvPr>
          <p:cNvSpPr/>
          <p:nvPr/>
        </p:nvSpPr>
        <p:spPr>
          <a:xfrm>
            <a:off x="548219" y="925997"/>
            <a:ext cx="11165292" cy="3885936"/>
          </a:xfrm>
          <a:prstGeom prst="rect">
            <a:avLst/>
          </a:prstGeom>
        </p:spPr>
        <p:txBody>
          <a:bodyPr wrap="square">
            <a:spAutoFit/>
          </a:bodyPr>
          <a:lstStyle/>
          <a:p>
            <a:pPr indent="280670" algn="just">
              <a:lnSpc>
                <a:spcPct val="150000"/>
              </a:lnSpc>
              <a:spcAft>
                <a:spcPts val="0"/>
              </a:spcAft>
            </a:pPr>
            <a:r>
              <a:rPr lang="en-US" altLang="zh-CN" b="1" u="sng" kern="100" dirty="0">
                <a:solidFill>
                  <a:srgbClr val="800000"/>
                </a:solidFill>
                <a:latin typeface="Calibri" panose="020F0502020204030204" pitchFamily="34" charset="0"/>
                <a:ea typeface="宋体" panose="02010600030101010101" pitchFamily="2" charset="-122"/>
                <a:cs typeface="宋体" panose="02010600030101010101" pitchFamily="2" charset="-122"/>
              </a:rPr>
              <a:t>1.1.</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劳动合同履行的原则</a:t>
            </a:r>
            <a:r>
              <a:rPr lang="zh-CN" altLang="en-US"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endPar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endParaRPr>
          </a:p>
          <a:p>
            <a:pPr marL="0" algn="l" rtl="0" eaLnBrk="1" fontAlgn="t" latinLnBrk="0" hangingPunct="1">
              <a:spcBef>
                <a:spcPts val="0"/>
              </a:spcBef>
              <a:spcAft>
                <a:spcPts val="0"/>
              </a:spcAft>
            </a:pPr>
            <a:r>
              <a:rPr lang="zh-CN" altLang="zh-CN" sz="1800" b="1" i="0" u="sng" strike="noStrike" dirty="0">
                <a:solidFill>
                  <a:srgbClr val="002060"/>
                </a:solidFill>
                <a:effectLst/>
                <a:latin typeface="黑体" panose="02010609060101010101" pitchFamily="49" charset="-122"/>
                <a:ea typeface="黑体" panose="02010609060101010101" pitchFamily="49" charset="-122"/>
              </a:rPr>
              <a:t>①全面履行原则</a:t>
            </a:r>
            <a:r>
              <a:rPr lang="zh-CN" altLang="zh-CN" sz="1800" b="1" i="0" u="none" strike="noStrike" dirty="0">
                <a:solidFill>
                  <a:srgbClr val="002060"/>
                </a:solidFill>
                <a:effectLst/>
                <a:latin typeface="黑体" panose="02010609060101010101" pitchFamily="49" charset="-122"/>
                <a:ea typeface="黑体" panose="02010609060101010101" pitchFamily="49" charset="-122"/>
              </a:rPr>
              <a:t>。指的是劳动合同双方当事人在任何时候，均应当履行劳动合同约定的全部义务。</a:t>
            </a:r>
            <a:endParaRPr lang="zh-CN" altLang="zh-CN"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zh-CN" altLang="zh-CN" sz="1800" b="1" i="0" u="sng" strike="noStrike" dirty="0">
                <a:solidFill>
                  <a:srgbClr val="002060"/>
                </a:solidFill>
                <a:effectLst/>
                <a:latin typeface="黑体" panose="02010609060101010101" pitchFamily="49" charset="-122"/>
                <a:ea typeface="黑体" panose="02010609060101010101" pitchFamily="49" charset="-122"/>
              </a:rPr>
              <a:t>②合法原则</a:t>
            </a:r>
            <a:r>
              <a:rPr lang="zh-CN" altLang="zh-CN" sz="1800" b="1" i="0" u="none" strike="noStrike" dirty="0">
                <a:solidFill>
                  <a:srgbClr val="002060"/>
                </a:solidFill>
                <a:effectLst/>
                <a:latin typeface="黑体" panose="02010609060101010101" pitchFamily="49" charset="-122"/>
                <a:ea typeface="黑体" panose="02010609060101010101" pitchFamily="49" charset="-122"/>
              </a:rPr>
              <a:t>。指的是劳动合同双方当事人在履行劳动合同过程中，必须遵守法律法规，不得有违法行为。</a:t>
            </a:r>
            <a:endParaRPr lang="en-US" altLang="zh-CN" sz="1800" b="1" i="0" u="none" strike="noStrike" dirty="0">
              <a:solidFill>
                <a:srgbClr val="002060"/>
              </a:solidFill>
              <a:effectLst/>
              <a:latin typeface="黑体" panose="02010609060101010101" pitchFamily="49" charset="-122"/>
              <a:ea typeface="黑体" panose="02010609060101010101" pitchFamily="49" charset="-122"/>
            </a:endParaRPr>
          </a:p>
          <a:p>
            <a:pPr marL="0" algn="l" rtl="0" eaLnBrk="1" fontAlgn="t" latinLnBrk="0" hangingPunct="1">
              <a:spcBef>
                <a:spcPts val="0"/>
              </a:spcBef>
              <a:spcAft>
                <a:spcPts val="0"/>
              </a:spcAft>
            </a:pPr>
            <a:endParaRPr lang="zh-CN" altLang="zh-CN" sz="1800" b="0" i="0" u="none" strike="noStrike" dirty="0">
              <a:effectLst/>
              <a:latin typeface="Arial" panose="020B0604020202020204" pitchFamily="34" charset="0"/>
            </a:endParaRPr>
          </a:p>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1.2</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特殊情形下的劳动合同履行</a:t>
            </a:r>
            <a:endPar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endParaRPr>
          </a:p>
          <a:p>
            <a:pPr algn="l">
              <a:spcAft>
                <a:spcPts val="0"/>
              </a:spcAft>
            </a:pPr>
            <a:r>
              <a:rPr lang="en-US" altLang="zh-CN" sz="1800" b="1" kern="0" dirty="0">
                <a:solidFill>
                  <a:srgbClr val="002060"/>
                </a:solidFill>
                <a:effectLst/>
                <a:latin typeface="黑体" panose="02010609060101010101" pitchFamily="49" charset="-122"/>
                <a:ea typeface="黑体" panose="02010609060101010101" pitchFamily="49" charset="-122"/>
              </a:rPr>
              <a:t>1.</a:t>
            </a:r>
            <a:r>
              <a:rPr lang="zh-CN" altLang="zh-CN" sz="1800" b="1" kern="0" dirty="0">
                <a:solidFill>
                  <a:srgbClr val="002060"/>
                </a:solidFill>
                <a:effectLst/>
                <a:latin typeface="黑体" panose="02010609060101010101" pitchFamily="49" charset="-122"/>
                <a:ea typeface="黑体" panose="02010609060101010101" pitchFamily="49" charset="-122"/>
              </a:rPr>
              <a:t>用人单位变更名称、法定代表人、主要负责人或者投资人等事项，</a:t>
            </a:r>
            <a:r>
              <a:rPr lang="zh-CN" altLang="zh-CN" sz="1800" b="1" u="sng" kern="0" dirty="0">
                <a:solidFill>
                  <a:srgbClr val="002060"/>
                </a:solidFill>
                <a:effectLst/>
                <a:latin typeface="黑体" panose="02010609060101010101" pitchFamily="49" charset="-122"/>
                <a:ea typeface="黑体" panose="02010609060101010101" pitchFamily="49" charset="-122"/>
              </a:rPr>
              <a:t>不影响</a:t>
            </a:r>
            <a:r>
              <a:rPr lang="zh-CN" altLang="zh-CN" sz="1800" b="1" kern="0" dirty="0">
                <a:solidFill>
                  <a:srgbClr val="002060"/>
                </a:solidFill>
                <a:effectLst/>
                <a:latin typeface="黑体" panose="02010609060101010101" pitchFamily="49" charset="-122"/>
                <a:ea typeface="黑体" panose="02010609060101010101" pitchFamily="49" charset="-122"/>
              </a:rPr>
              <a:t>劳动合同的履行。相关事项依法进行变更登记后，劳动合同</a:t>
            </a:r>
            <a:r>
              <a:rPr lang="zh-CN" altLang="zh-CN" sz="1800" b="1" u="sng" kern="0" dirty="0">
                <a:solidFill>
                  <a:srgbClr val="002060"/>
                </a:solidFill>
                <a:effectLst/>
                <a:latin typeface="黑体" panose="02010609060101010101" pitchFamily="49" charset="-122"/>
                <a:ea typeface="黑体" panose="02010609060101010101" pitchFamily="49" charset="-122"/>
              </a:rPr>
              <a:t>继续有效</a:t>
            </a:r>
            <a:r>
              <a:rPr lang="zh-CN" altLang="zh-CN" sz="1800" b="1" kern="0" dirty="0">
                <a:solidFill>
                  <a:srgbClr val="002060"/>
                </a:solidFill>
                <a:effectLst/>
                <a:latin typeface="黑体" panose="02010609060101010101" pitchFamily="49" charset="-122"/>
                <a:ea typeface="黑体" panose="02010609060101010101" pitchFamily="49" charset="-122"/>
              </a:rPr>
              <a:t>，双方当事人应当按照劳动合同的约定</a:t>
            </a:r>
            <a:r>
              <a:rPr lang="zh-CN" altLang="zh-CN" sz="1800" b="1" u="sng" kern="0" dirty="0">
                <a:solidFill>
                  <a:srgbClr val="002060"/>
                </a:solidFill>
                <a:effectLst/>
                <a:latin typeface="黑体" panose="02010609060101010101" pitchFamily="49" charset="-122"/>
                <a:ea typeface="黑体" panose="02010609060101010101" pitchFamily="49" charset="-122"/>
              </a:rPr>
              <a:t>继续履行</a:t>
            </a:r>
            <a:r>
              <a:rPr lang="zh-CN" altLang="zh-CN" sz="1800" b="1" kern="0" dirty="0">
                <a:solidFill>
                  <a:srgbClr val="002060"/>
                </a:solidFill>
                <a:effectLst/>
                <a:latin typeface="黑体" panose="02010609060101010101" pitchFamily="49" charset="-122"/>
                <a:ea typeface="黑体" panose="02010609060101010101" pitchFamily="49" charset="-122"/>
              </a:rPr>
              <a:t>，</a:t>
            </a:r>
            <a:r>
              <a:rPr lang="zh-CN" altLang="zh-CN" sz="1800" b="1" u="sng" kern="0" dirty="0">
                <a:solidFill>
                  <a:srgbClr val="002060"/>
                </a:solidFill>
                <a:effectLst/>
                <a:latin typeface="黑体" panose="02010609060101010101" pitchFamily="49" charset="-122"/>
                <a:ea typeface="黑体" panose="02010609060101010101" pitchFamily="49" charset="-122"/>
              </a:rPr>
              <a:t>也不需要重新签订</a:t>
            </a:r>
            <a:r>
              <a:rPr lang="zh-CN" altLang="zh-CN" sz="1800" b="1" kern="0" dirty="0">
                <a:solidFill>
                  <a:srgbClr val="002060"/>
                </a:solidFill>
                <a:effectLst/>
                <a:latin typeface="黑体" panose="02010609060101010101" pitchFamily="49" charset="-122"/>
                <a:ea typeface="黑体" panose="02010609060101010101" pitchFamily="49" charset="-122"/>
              </a:rPr>
              <a:t>劳动合同。</a:t>
            </a:r>
            <a:endParaRPr lang="zh-CN" altLang="zh-CN" sz="18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en-US" altLang="zh-CN" sz="1800" b="1" u="sng" kern="0" dirty="0">
                <a:solidFill>
                  <a:srgbClr val="002060"/>
                </a:solidFill>
                <a:effectLst/>
                <a:latin typeface="黑体" panose="02010609060101010101" pitchFamily="49" charset="-122"/>
                <a:ea typeface="黑体" panose="02010609060101010101" pitchFamily="49" charset="-122"/>
              </a:rPr>
              <a:t>2.</a:t>
            </a:r>
            <a:r>
              <a:rPr lang="zh-CN" altLang="zh-CN" sz="1800" b="1" u="sng" kern="0" dirty="0">
                <a:solidFill>
                  <a:srgbClr val="002060"/>
                </a:solidFill>
                <a:effectLst/>
                <a:latin typeface="黑体" panose="02010609060101010101" pitchFamily="49" charset="-122"/>
                <a:ea typeface="黑体" panose="02010609060101010101" pitchFamily="49" charset="-122"/>
              </a:rPr>
              <a:t>用人单位发生合并或者分立等情况，原劳动合同继续有效，劳动合同由承继其权利义务的用人单位继续履行</a:t>
            </a:r>
            <a:r>
              <a:rPr lang="zh-CN" altLang="zh-CN" sz="1800" b="1" kern="0" dirty="0">
                <a:solidFill>
                  <a:srgbClr val="002060"/>
                </a:solidFill>
                <a:effectLst/>
                <a:latin typeface="黑体" panose="02010609060101010101" pitchFamily="49" charset="-122"/>
                <a:ea typeface="黑体" panose="02010609060101010101" pitchFamily="49" charset="-122"/>
              </a:rPr>
              <a:t>。</a:t>
            </a:r>
            <a:endParaRPr lang="zh-CN" alt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indent="280670" algn="just">
              <a:lnSpc>
                <a:spcPct val="150000"/>
              </a:lnSpc>
              <a:spcAft>
                <a:spcPts val="0"/>
              </a:spcAft>
            </a:pPr>
            <a:endPar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endParaRPr>
          </a:p>
          <a:p>
            <a:pPr indent="280670" algn="just">
              <a:lnSpc>
                <a:spcPct val="150000"/>
              </a:lnSpc>
              <a:spcAft>
                <a:spcPts val="0"/>
              </a:spcAft>
            </a:pP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00891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EB706DAD-9C43-4541-B7E7-FBE64BD9AA57}"/>
              </a:ext>
            </a:extLst>
          </p:cNvPr>
          <p:cNvSpPr/>
          <p:nvPr/>
        </p:nvSpPr>
        <p:spPr>
          <a:xfrm>
            <a:off x="593005" y="469582"/>
            <a:ext cx="10976695" cy="4389663"/>
          </a:xfrm>
          <a:prstGeom prst="rect">
            <a:avLst/>
          </a:prstGeom>
        </p:spPr>
        <p:txBody>
          <a:bodyPr wrap="square">
            <a:spAutoFit/>
          </a:bodyPr>
          <a:lstStyle/>
          <a:p>
            <a:pPr indent="280670">
              <a:lnSpc>
                <a:spcPct val="150000"/>
              </a:lnSpc>
            </a:pPr>
            <a:r>
              <a:rPr lang="zh-CN" altLang="en-US"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2.</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劳动合同解除</a:t>
            </a:r>
            <a:r>
              <a:rPr lang="zh-CN" altLang="en-US"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与终止</a:t>
            </a:r>
            <a:endParaRPr lang="en-US"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endParaRPr>
          </a:p>
          <a:p>
            <a:pPr indent="280670">
              <a:lnSpc>
                <a:spcPct val="150000"/>
              </a:lnSpc>
            </a:pPr>
            <a:r>
              <a:rPr lang="en-US" altLang="zh-CN" sz="16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2.1</a:t>
            </a:r>
            <a:r>
              <a:rPr lang="zh-CN" altLang="en-US" sz="1600" b="1" u="sng"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rPr>
              <a:t>劳动合同的解除：</a:t>
            </a:r>
            <a:r>
              <a:rPr lang="zh-CN" altLang="zh-CN" sz="1600" b="1" kern="0" dirty="0">
                <a:solidFill>
                  <a:srgbClr val="002060"/>
                </a:solidFill>
                <a:effectLst/>
                <a:latin typeface="黑体" panose="02010609060101010101" pitchFamily="49" charset="-122"/>
                <a:ea typeface="黑体" panose="02010609060101010101" pitchFamily="49" charset="-122"/>
              </a:rPr>
              <a:t>劳动合同解除是指劳动合同</a:t>
            </a:r>
            <a:r>
              <a:rPr lang="zh-CN" altLang="zh-CN" sz="1600" b="1" u="sng" kern="0" dirty="0">
                <a:solidFill>
                  <a:srgbClr val="002060"/>
                </a:solidFill>
                <a:effectLst/>
                <a:latin typeface="黑体" panose="02010609060101010101" pitchFamily="49" charset="-122"/>
                <a:ea typeface="黑体" panose="02010609060101010101" pitchFamily="49" charset="-122"/>
              </a:rPr>
              <a:t>签订以后，没有履行完毕之前</a:t>
            </a:r>
            <a:r>
              <a:rPr lang="zh-CN" altLang="zh-CN" sz="1600" b="1" kern="0" dirty="0">
                <a:solidFill>
                  <a:srgbClr val="002060"/>
                </a:solidFill>
                <a:effectLst/>
                <a:latin typeface="黑体" panose="02010609060101010101" pitchFamily="49" charset="-122"/>
                <a:ea typeface="黑体" panose="02010609060101010101" pitchFamily="49" charset="-122"/>
              </a:rPr>
              <a:t>，由于某种因素导致双方提前终止合同效力的法律行为。</a:t>
            </a:r>
            <a:r>
              <a:rPr lang="zh-CN" altLang="en-US" sz="1600" b="1" kern="0" dirty="0">
                <a:solidFill>
                  <a:srgbClr val="002060"/>
                </a:solidFill>
                <a:effectLst/>
                <a:latin typeface="黑体" panose="02010609060101010101" pitchFamily="49" charset="-122"/>
                <a:ea typeface="黑体" panose="02010609060101010101" pitchFamily="49" charset="-122"/>
              </a:rPr>
              <a:t>一般包括协商解除和法定解除两种情况。</a:t>
            </a:r>
            <a:endParaRPr lang="en-US" altLang="zh-CN" sz="1600" b="1" kern="0" dirty="0">
              <a:solidFill>
                <a:srgbClr val="002060"/>
              </a:solidFill>
              <a:effectLst/>
              <a:latin typeface="黑体" panose="02010609060101010101" pitchFamily="49" charset="-122"/>
              <a:ea typeface="黑体" panose="02010609060101010101" pitchFamily="49" charset="-122"/>
            </a:endParaRPr>
          </a:p>
          <a:p>
            <a:pPr indent="280670">
              <a:lnSpc>
                <a:spcPct val="150000"/>
              </a:lnSpc>
            </a:pPr>
            <a:r>
              <a:rPr lang="en-US" altLang="zh-CN" sz="1600" b="1" kern="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2.2</a:t>
            </a:r>
            <a:r>
              <a:rPr lang="zh-CN" altLang="en-US" sz="1600" b="1" kern="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对用人单位解除劳动合同的限制</a:t>
            </a:r>
            <a:endParaRPr lang="en-US" altLang="zh-CN" sz="1600" b="1" kern="0" dirty="0">
              <a:solidFill>
                <a:srgbClr val="002060"/>
              </a:solidFill>
              <a:latin typeface="黑体" panose="02010609060101010101" pitchFamily="49" charset="-122"/>
              <a:ea typeface="黑体" panose="02010609060101010101" pitchFamily="49" charset="-122"/>
              <a:cs typeface="Times New Roman" panose="02020603050405020304" pitchFamily="18" charset="0"/>
            </a:endParaRPr>
          </a:p>
          <a:p>
            <a:pPr algn="l">
              <a:spcAft>
                <a:spcPts val="0"/>
              </a:spcAft>
            </a:pPr>
            <a:r>
              <a:rPr lang="zh-CN" altLang="zh-CN" sz="1600" b="1" kern="0" dirty="0">
                <a:solidFill>
                  <a:srgbClr val="002060"/>
                </a:solidFill>
                <a:effectLst/>
                <a:latin typeface="黑体" panose="02010609060101010101" pitchFamily="49" charset="-122"/>
                <a:ea typeface="黑体" panose="02010609060101010101" pitchFamily="49" charset="-122"/>
              </a:rPr>
              <a:t>劳动者有下列情形之一的，用人单位</a:t>
            </a:r>
            <a:r>
              <a:rPr lang="zh-CN" altLang="zh-CN" sz="1600" b="1" u="sng" kern="0" dirty="0">
                <a:solidFill>
                  <a:srgbClr val="002060"/>
                </a:solidFill>
                <a:effectLst/>
                <a:latin typeface="黑体" panose="02010609060101010101" pitchFamily="49" charset="-122"/>
                <a:ea typeface="黑体" panose="02010609060101010101" pitchFamily="49" charset="-122"/>
              </a:rPr>
              <a:t>不得解除劳动合同</a:t>
            </a:r>
            <a:r>
              <a:rPr lang="zh-CN" altLang="zh-CN" sz="1600" b="1" kern="0" dirty="0">
                <a:solidFill>
                  <a:srgbClr val="002060"/>
                </a:solidFill>
                <a:effectLst/>
                <a:latin typeface="黑体" panose="02010609060101010101" pitchFamily="49" charset="-122"/>
                <a:ea typeface="黑体" panose="02010609060101010101" pitchFamily="49" charset="-122"/>
              </a:rPr>
              <a:t>。</a:t>
            </a:r>
            <a:endParaRPr lang="zh-CN" altLang="zh-CN" sz="16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altLang="zh-CN" sz="1600" b="1" kern="0" dirty="0">
                <a:solidFill>
                  <a:srgbClr val="002060"/>
                </a:solidFill>
                <a:effectLst/>
                <a:latin typeface="黑体" panose="02010609060101010101" pitchFamily="49" charset="-122"/>
                <a:ea typeface="黑体" panose="02010609060101010101" pitchFamily="49" charset="-122"/>
              </a:rPr>
              <a:t>①从事接触职业病</a:t>
            </a:r>
            <a:r>
              <a:rPr lang="zh-CN" altLang="zh-CN" sz="1600" b="1" u="sng" kern="0" dirty="0">
                <a:solidFill>
                  <a:srgbClr val="002060"/>
                </a:solidFill>
                <a:effectLst/>
                <a:latin typeface="黑体" panose="02010609060101010101" pitchFamily="49" charset="-122"/>
                <a:ea typeface="黑体" panose="02010609060101010101" pitchFamily="49" charset="-122"/>
              </a:rPr>
              <a:t>危害作业</a:t>
            </a:r>
            <a:r>
              <a:rPr lang="zh-CN" altLang="zh-CN" sz="1600" b="1" kern="0" dirty="0">
                <a:solidFill>
                  <a:srgbClr val="002060"/>
                </a:solidFill>
                <a:effectLst/>
                <a:latin typeface="黑体" panose="02010609060101010101" pitchFamily="49" charset="-122"/>
                <a:ea typeface="黑体" panose="02010609060101010101" pitchFamily="49" charset="-122"/>
              </a:rPr>
              <a:t>的劳动者未进行离岗前职业健康检查，或者疑似职业病病人在诊断或者医学观察期间的</a:t>
            </a:r>
            <a:r>
              <a:rPr lang="en-US" altLang="zh-CN" sz="1600" b="1" kern="0" dirty="0">
                <a:solidFill>
                  <a:srgbClr val="002060"/>
                </a:solidFill>
                <a:effectLst/>
                <a:latin typeface="黑体" panose="02010609060101010101" pitchFamily="49" charset="-122"/>
                <a:ea typeface="黑体" panose="02010609060101010101" pitchFamily="49" charset="-122"/>
              </a:rPr>
              <a:t>;</a:t>
            </a:r>
            <a:endParaRPr lang="zh-CN" altLang="zh-CN" sz="16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altLang="zh-CN" sz="1600" b="1" kern="0" dirty="0">
                <a:solidFill>
                  <a:srgbClr val="002060"/>
                </a:solidFill>
                <a:effectLst/>
                <a:latin typeface="黑体" panose="02010609060101010101" pitchFamily="49" charset="-122"/>
                <a:ea typeface="黑体" panose="02010609060101010101" pitchFamily="49" charset="-122"/>
              </a:rPr>
              <a:t>②在本单位患</a:t>
            </a:r>
            <a:r>
              <a:rPr lang="zh-CN" altLang="zh-CN" sz="1600" b="1" u="sng" kern="0" dirty="0">
                <a:solidFill>
                  <a:srgbClr val="002060"/>
                </a:solidFill>
                <a:effectLst/>
                <a:latin typeface="黑体" panose="02010609060101010101" pitchFamily="49" charset="-122"/>
                <a:ea typeface="黑体" panose="02010609060101010101" pitchFamily="49" charset="-122"/>
              </a:rPr>
              <a:t>职业病或者因工负伤</a:t>
            </a:r>
            <a:r>
              <a:rPr lang="zh-CN" altLang="zh-CN" sz="1600" b="1" kern="0" dirty="0">
                <a:solidFill>
                  <a:srgbClr val="002060"/>
                </a:solidFill>
                <a:effectLst/>
                <a:latin typeface="黑体" panose="02010609060101010101" pitchFamily="49" charset="-122"/>
                <a:ea typeface="黑体" panose="02010609060101010101" pitchFamily="49" charset="-122"/>
              </a:rPr>
              <a:t>并被确认丧失或者部分丧失劳动能力的</a:t>
            </a:r>
            <a:r>
              <a:rPr lang="en-US" altLang="zh-CN" sz="1600" b="1" kern="0" dirty="0">
                <a:solidFill>
                  <a:srgbClr val="002060"/>
                </a:solidFill>
                <a:effectLst/>
                <a:latin typeface="黑体" panose="02010609060101010101" pitchFamily="49" charset="-122"/>
                <a:ea typeface="黑体" panose="02010609060101010101" pitchFamily="49" charset="-122"/>
              </a:rPr>
              <a:t>;</a:t>
            </a:r>
            <a:endParaRPr lang="zh-CN" altLang="zh-CN" sz="16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altLang="zh-CN" sz="1600" b="1" kern="0" dirty="0">
                <a:solidFill>
                  <a:srgbClr val="002060"/>
                </a:solidFill>
                <a:effectLst/>
                <a:latin typeface="黑体" panose="02010609060101010101" pitchFamily="49" charset="-122"/>
                <a:ea typeface="黑体" panose="02010609060101010101" pitchFamily="49" charset="-122"/>
              </a:rPr>
              <a:t>③患病或者</a:t>
            </a:r>
            <a:r>
              <a:rPr lang="zh-CN" altLang="zh-CN" sz="1600" b="1" u="sng" kern="0" dirty="0">
                <a:solidFill>
                  <a:srgbClr val="002060"/>
                </a:solidFill>
                <a:effectLst/>
                <a:latin typeface="黑体" panose="02010609060101010101" pitchFamily="49" charset="-122"/>
                <a:ea typeface="黑体" panose="02010609060101010101" pitchFamily="49" charset="-122"/>
              </a:rPr>
              <a:t>非因工负伤</a:t>
            </a:r>
            <a:r>
              <a:rPr lang="zh-CN" altLang="zh-CN" sz="1600" b="1" kern="0" dirty="0">
                <a:solidFill>
                  <a:srgbClr val="002060"/>
                </a:solidFill>
                <a:effectLst/>
                <a:latin typeface="黑体" panose="02010609060101010101" pitchFamily="49" charset="-122"/>
                <a:ea typeface="黑体" panose="02010609060101010101" pitchFamily="49" charset="-122"/>
              </a:rPr>
              <a:t>，在规定的医疗期内的</a:t>
            </a:r>
            <a:r>
              <a:rPr lang="en-US" altLang="zh-CN" sz="1600" b="1" kern="0" dirty="0">
                <a:solidFill>
                  <a:srgbClr val="002060"/>
                </a:solidFill>
                <a:effectLst/>
                <a:latin typeface="黑体" panose="02010609060101010101" pitchFamily="49" charset="-122"/>
                <a:ea typeface="黑体" panose="02010609060101010101" pitchFamily="49" charset="-122"/>
              </a:rPr>
              <a:t>;</a:t>
            </a:r>
            <a:endParaRPr lang="zh-CN" altLang="zh-CN" sz="16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altLang="zh-CN" sz="1600" b="1" kern="0" dirty="0">
                <a:solidFill>
                  <a:srgbClr val="002060"/>
                </a:solidFill>
                <a:effectLst/>
                <a:latin typeface="黑体" panose="02010609060101010101" pitchFamily="49" charset="-122"/>
                <a:ea typeface="黑体" panose="02010609060101010101" pitchFamily="49" charset="-122"/>
              </a:rPr>
              <a:t>④</a:t>
            </a:r>
            <a:r>
              <a:rPr lang="zh-CN" altLang="zh-CN" sz="1600" b="1" u="sng" kern="0" dirty="0">
                <a:solidFill>
                  <a:srgbClr val="002060"/>
                </a:solidFill>
                <a:effectLst/>
                <a:latin typeface="黑体" panose="02010609060101010101" pitchFamily="49" charset="-122"/>
                <a:ea typeface="黑体" panose="02010609060101010101" pitchFamily="49" charset="-122"/>
              </a:rPr>
              <a:t>女职工</a:t>
            </a:r>
            <a:r>
              <a:rPr lang="zh-CN" altLang="zh-CN" sz="1600" b="1" kern="0" dirty="0">
                <a:solidFill>
                  <a:srgbClr val="002060"/>
                </a:solidFill>
                <a:effectLst/>
                <a:latin typeface="黑体" panose="02010609060101010101" pitchFamily="49" charset="-122"/>
                <a:ea typeface="黑体" panose="02010609060101010101" pitchFamily="49" charset="-122"/>
              </a:rPr>
              <a:t>在孕期、产期、哺乳期的</a:t>
            </a:r>
            <a:r>
              <a:rPr lang="en-US" altLang="zh-CN" sz="1600" b="1" kern="0" dirty="0">
                <a:solidFill>
                  <a:srgbClr val="002060"/>
                </a:solidFill>
                <a:effectLst/>
                <a:latin typeface="黑体" panose="02010609060101010101" pitchFamily="49" charset="-122"/>
                <a:ea typeface="黑体" panose="02010609060101010101" pitchFamily="49" charset="-122"/>
              </a:rPr>
              <a:t>;</a:t>
            </a:r>
            <a:endParaRPr lang="zh-CN" altLang="zh-CN" sz="16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altLang="zh-CN" sz="1600" b="1" kern="0" dirty="0">
                <a:solidFill>
                  <a:srgbClr val="002060"/>
                </a:solidFill>
                <a:effectLst/>
                <a:latin typeface="黑体" panose="02010609060101010101" pitchFamily="49" charset="-122"/>
                <a:ea typeface="黑体" panose="02010609060101010101" pitchFamily="49" charset="-122"/>
              </a:rPr>
              <a:t>⑤</a:t>
            </a:r>
            <a:r>
              <a:rPr lang="zh-CN" altLang="zh-CN" sz="1600" b="1" u="sng" kern="0" dirty="0">
                <a:solidFill>
                  <a:srgbClr val="002060"/>
                </a:solidFill>
                <a:effectLst/>
                <a:latin typeface="黑体" panose="02010609060101010101" pitchFamily="49" charset="-122"/>
                <a:ea typeface="黑体" panose="02010609060101010101" pitchFamily="49" charset="-122"/>
              </a:rPr>
              <a:t>在本单位连续工作满十五年，</a:t>
            </a:r>
            <a:r>
              <a:rPr lang="zh-CN" altLang="zh-CN" sz="1600" b="1" kern="0" dirty="0">
                <a:solidFill>
                  <a:srgbClr val="002060"/>
                </a:solidFill>
                <a:effectLst/>
                <a:latin typeface="黑体" panose="02010609060101010101" pitchFamily="49" charset="-122"/>
                <a:ea typeface="黑体" panose="02010609060101010101" pitchFamily="49" charset="-122"/>
              </a:rPr>
              <a:t>且距</a:t>
            </a:r>
            <a:r>
              <a:rPr lang="zh-CN" altLang="zh-CN" sz="1600" b="1" u="sng" kern="0" dirty="0">
                <a:solidFill>
                  <a:srgbClr val="002060"/>
                </a:solidFill>
                <a:effectLst/>
                <a:latin typeface="黑体" panose="02010609060101010101" pitchFamily="49" charset="-122"/>
                <a:ea typeface="黑体" panose="02010609060101010101" pitchFamily="49" charset="-122"/>
              </a:rPr>
              <a:t>法定退休年龄不足五年</a:t>
            </a:r>
            <a:r>
              <a:rPr lang="zh-CN" altLang="zh-CN" sz="1600" b="1" kern="0" dirty="0">
                <a:solidFill>
                  <a:srgbClr val="002060"/>
                </a:solidFill>
                <a:effectLst/>
                <a:latin typeface="黑体" panose="02010609060101010101" pitchFamily="49" charset="-122"/>
                <a:ea typeface="黑体" panose="02010609060101010101" pitchFamily="49" charset="-122"/>
              </a:rPr>
              <a:t>的</a:t>
            </a:r>
            <a:r>
              <a:rPr lang="en-US" altLang="zh-CN" sz="1600" b="1" kern="0" dirty="0">
                <a:solidFill>
                  <a:srgbClr val="002060"/>
                </a:solidFill>
                <a:effectLst/>
                <a:latin typeface="黑体" panose="02010609060101010101" pitchFamily="49" charset="-122"/>
                <a:ea typeface="黑体" panose="02010609060101010101" pitchFamily="49" charset="-122"/>
              </a:rPr>
              <a:t>;</a:t>
            </a:r>
            <a:endParaRPr lang="zh-CN" altLang="zh-CN" sz="16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altLang="zh-CN" sz="1600" b="1" kern="0" dirty="0">
                <a:solidFill>
                  <a:srgbClr val="002060"/>
                </a:solidFill>
                <a:effectLst/>
                <a:latin typeface="黑体" panose="02010609060101010101" pitchFamily="49" charset="-122"/>
                <a:ea typeface="黑体" panose="02010609060101010101" pitchFamily="49" charset="-122"/>
              </a:rPr>
              <a:t>⑥法律、行政法规规定的</a:t>
            </a:r>
            <a:r>
              <a:rPr lang="zh-CN" altLang="zh-CN" sz="1600" b="1" u="sng" kern="0" dirty="0">
                <a:solidFill>
                  <a:srgbClr val="002060"/>
                </a:solidFill>
                <a:effectLst/>
                <a:latin typeface="黑体" panose="02010609060101010101" pitchFamily="49" charset="-122"/>
                <a:ea typeface="黑体" panose="02010609060101010101" pitchFamily="49" charset="-122"/>
              </a:rPr>
              <a:t>其他</a:t>
            </a:r>
            <a:r>
              <a:rPr lang="zh-CN" altLang="zh-CN" sz="1600" b="1" kern="0" dirty="0">
                <a:solidFill>
                  <a:srgbClr val="002060"/>
                </a:solidFill>
                <a:effectLst/>
                <a:latin typeface="黑体" panose="02010609060101010101" pitchFamily="49" charset="-122"/>
                <a:ea typeface="黑体" panose="02010609060101010101" pitchFamily="49" charset="-122"/>
              </a:rPr>
              <a:t>情形。</a:t>
            </a:r>
            <a:endParaRPr lang="zh-CN" alt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indent="280670">
              <a:lnSpc>
                <a:spcPct val="150000"/>
              </a:lnSpc>
            </a:pPr>
            <a:endParaRPr lang="en-US" altLang="zh-CN" sz="1600" b="1" kern="0" dirty="0">
              <a:solidFill>
                <a:srgbClr val="002060"/>
              </a:solidFill>
              <a:latin typeface="黑体" panose="02010609060101010101" pitchFamily="49" charset="-122"/>
              <a:ea typeface="黑体" panose="02010609060101010101" pitchFamily="49" charset="-122"/>
              <a:cs typeface="Times New Roman" panose="02020603050405020304" pitchFamily="18" charset="0"/>
            </a:endParaRPr>
          </a:p>
          <a:p>
            <a:pPr indent="280670">
              <a:lnSpc>
                <a:spcPct val="150000"/>
              </a:lnSpc>
            </a:pPr>
            <a:endParaRPr lang="zh-CN" alt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p>
            <a:pPr indent="280670">
              <a:lnSpc>
                <a:spcPct val="150000"/>
              </a:lnSpc>
            </a:pP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80592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535A3CD2-52E0-4385-8324-8A425ACF267A}"/>
              </a:ext>
            </a:extLst>
          </p:cNvPr>
          <p:cNvSpPr/>
          <p:nvPr/>
        </p:nvSpPr>
        <p:spPr>
          <a:xfrm>
            <a:off x="627350" y="454936"/>
            <a:ext cx="2561599" cy="442878"/>
          </a:xfrm>
          <a:prstGeom prst="rect">
            <a:avLst/>
          </a:prstGeom>
        </p:spPr>
        <p:txBody>
          <a:bodyPr wrap="none">
            <a:spAutoFit/>
          </a:bodyPr>
          <a:lstStyle/>
          <a:p>
            <a:pPr indent="280670">
              <a:lnSpc>
                <a:spcPct val="150000"/>
              </a:lnSpc>
            </a:pPr>
            <a:r>
              <a:rPr lang="zh-CN" altLang="en-US"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考点</a:t>
            </a:r>
            <a:r>
              <a:rPr lang="en-US" altLang="zh-CN" b="1" u="sng" kern="100" dirty="0">
                <a:solidFill>
                  <a:srgbClr val="800000"/>
                </a:solidFill>
                <a:latin typeface="黑体" panose="02010609060101010101" pitchFamily="49" charset="-122"/>
                <a:ea typeface="黑体" panose="02010609060101010101" pitchFamily="49" charset="-122"/>
                <a:cs typeface="宋体" panose="02010600030101010101" pitchFamily="2" charset="-122"/>
              </a:rPr>
              <a:t>3.</a:t>
            </a:r>
            <a:r>
              <a:rPr lang="zh-CN" altLang="zh-CN" b="1" u="sng" kern="100" dirty="0">
                <a:solidFill>
                  <a:srgbClr val="993300"/>
                </a:solidFill>
                <a:latin typeface="黑体" panose="02010609060101010101" pitchFamily="49" charset="-122"/>
                <a:ea typeface="黑体" panose="02010609060101010101" pitchFamily="49" charset="-122"/>
                <a:cs typeface="宋体" panose="02010600030101010101" pitchFamily="2" charset="-122"/>
              </a:rPr>
              <a:t>劳动合同终止</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4" name="矩形 13">
            <a:extLst>
              <a:ext uri="{FF2B5EF4-FFF2-40B4-BE49-F238E27FC236}">
                <a16:creationId xmlns:a16="http://schemas.microsoft.com/office/drawing/2014/main" id="{93A781DF-E0D1-41F6-ABDD-F75F695D54CC}"/>
              </a:ext>
            </a:extLst>
          </p:cNvPr>
          <p:cNvSpPr/>
          <p:nvPr/>
        </p:nvSpPr>
        <p:spPr>
          <a:xfrm>
            <a:off x="627350" y="788116"/>
            <a:ext cx="2559996" cy="442878"/>
          </a:xfrm>
          <a:prstGeom prst="rect">
            <a:avLst/>
          </a:prstGeom>
        </p:spPr>
        <p:txBody>
          <a:bodyPr wrap="none">
            <a:spAutoFit/>
          </a:bodyPr>
          <a:lstStyle/>
          <a:p>
            <a:pPr indent="280670">
              <a:lnSpc>
                <a:spcPct val="150000"/>
              </a:lnSpc>
            </a:pPr>
            <a:r>
              <a:rPr lang="zh-CN" altLang="zh-CN" b="1" kern="0" dirty="0">
                <a:solidFill>
                  <a:srgbClr val="000080"/>
                </a:solidFill>
                <a:latin typeface="黑体" panose="02010609060101010101" pitchFamily="49" charset="-122"/>
                <a:ea typeface="黑体" panose="02010609060101010101" pitchFamily="49" charset="-122"/>
                <a:cs typeface="宋体" panose="02010600030101010101" pitchFamily="2" charset="-122"/>
              </a:rPr>
              <a:t>劳动合同终止的规定</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id="{60C20079-CB09-464D-97B3-BFDE937C432E}"/>
              </a:ext>
            </a:extLst>
          </p:cNvPr>
          <p:cNvGraphicFramePr>
            <a:graphicFrameLocks noGrp="1"/>
          </p:cNvGraphicFramePr>
          <p:nvPr>
            <p:extLst>
              <p:ext uri="{D42A27DB-BD31-4B8C-83A1-F6EECF244321}">
                <p14:modId xmlns:p14="http://schemas.microsoft.com/office/powerpoint/2010/main" val="2754518224"/>
              </p:ext>
            </p:extLst>
          </p:nvPr>
        </p:nvGraphicFramePr>
        <p:xfrm>
          <a:off x="692150" y="1248498"/>
          <a:ext cx="10751167" cy="2194560"/>
        </p:xfrm>
        <a:graphic>
          <a:graphicData uri="http://schemas.openxmlformats.org/drawingml/2006/table">
            <a:tbl>
              <a:tblPr>
                <a:tableStyleId>{5C22544A-7EE6-4342-B048-85BDC9FD1C3A}</a:tableStyleId>
              </a:tblPr>
              <a:tblGrid>
                <a:gridCol w="10751167">
                  <a:extLst>
                    <a:ext uri="{9D8B030D-6E8A-4147-A177-3AD203B41FA5}">
                      <a16:colId xmlns:a16="http://schemas.microsoft.com/office/drawing/2014/main" val="2990669761"/>
                    </a:ext>
                  </a:extLst>
                </a:gridCol>
              </a:tblGrid>
              <a:tr h="0">
                <a:tc>
                  <a:txBody>
                    <a:bodyPr/>
                    <a:lstStyle/>
                    <a:p>
                      <a:pPr algn="l">
                        <a:spcAft>
                          <a:spcPts val="0"/>
                        </a:spcAft>
                      </a:pPr>
                      <a:r>
                        <a:rPr lang="zh-CN" sz="1800" b="1" kern="0" dirty="0">
                          <a:solidFill>
                            <a:srgbClr val="002060"/>
                          </a:solidFill>
                          <a:effectLst/>
                          <a:latin typeface="黑体" panose="02010609060101010101" pitchFamily="49" charset="-122"/>
                          <a:ea typeface="黑体" panose="02010609060101010101" pitchFamily="49" charset="-122"/>
                        </a:rPr>
                        <a:t>劳动合同终止是指劳动合同双方当事人在劳动合同中约定的合同期限届满或达到其他法定终止条件的情形。</a:t>
                      </a:r>
                      <a:r>
                        <a:rPr lang="zh-CN" sz="1800" b="1" u="sng" kern="0" dirty="0">
                          <a:solidFill>
                            <a:srgbClr val="002060"/>
                          </a:solidFill>
                          <a:effectLst/>
                          <a:latin typeface="黑体" panose="02010609060101010101" pitchFamily="49" charset="-122"/>
                          <a:ea typeface="黑体" panose="02010609060101010101" pitchFamily="49" charset="-122"/>
                        </a:rPr>
                        <a:t>有下列情形之一的，劳动合同终止</a:t>
                      </a:r>
                      <a:r>
                        <a:rPr lang="en-US" sz="1800" b="1" u="sng"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sz="1800" b="1" kern="0" dirty="0">
                          <a:solidFill>
                            <a:srgbClr val="002060"/>
                          </a:solidFill>
                          <a:effectLst/>
                          <a:latin typeface="黑体" panose="02010609060101010101" pitchFamily="49" charset="-122"/>
                          <a:ea typeface="黑体" panose="02010609060101010101" pitchFamily="49" charset="-122"/>
                        </a:rPr>
                        <a:t>①劳动合同</a:t>
                      </a:r>
                      <a:r>
                        <a:rPr lang="zh-CN" sz="1800" b="1" u="sng" kern="0" dirty="0">
                          <a:solidFill>
                            <a:srgbClr val="002060"/>
                          </a:solidFill>
                          <a:effectLst/>
                          <a:latin typeface="黑体" panose="02010609060101010101" pitchFamily="49" charset="-122"/>
                          <a:ea typeface="黑体" panose="02010609060101010101" pitchFamily="49" charset="-122"/>
                        </a:rPr>
                        <a:t>期满</a:t>
                      </a:r>
                      <a:r>
                        <a:rPr lang="zh-CN" sz="1800" b="1" kern="0" dirty="0">
                          <a:solidFill>
                            <a:srgbClr val="002060"/>
                          </a:solidFill>
                          <a:effectLst/>
                          <a:latin typeface="黑体" panose="02010609060101010101" pitchFamily="49" charset="-122"/>
                          <a:ea typeface="黑体" panose="02010609060101010101" pitchFamily="49" charset="-122"/>
                        </a:rPr>
                        <a:t>的</a:t>
                      </a:r>
                      <a:r>
                        <a:rPr lang="en-US" sz="1800" b="1"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sz="1800" b="1" kern="0" dirty="0">
                          <a:solidFill>
                            <a:srgbClr val="002060"/>
                          </a:solidFill>
                          <a:effectLst/>
                          <a:latin typeface="黑体" panose="02010609060101010101" pitchFamily="49" charset="-122"/>
                          <a:ea typeface="黑体" panose="02010609060101010101" pitchFamily="49" charset="-122"/>
                        </a:rPr>
                        <a:t>②劳动者开始依法享受</a:t>
                      </a:r>
                      <a:r>
                        <a:rPr lang="zh-CN" sz="1800" b="1" u="sng" kern="0" dirty="0">
                          <a:solidFill>
                            <a:srgbClr val="002060"/>
                          </a:solidFill>
                          <a:effectLst/>
                          <a:latin typeface="黑体" panose="02010609060101010101" pitchFamily="49" charset="-122"/>
                          <a:ea typeface="黑体" panose="02010609060101010101" pitchFamily="49" charset="-122"/>
                        </a:rPr>
                        <a:t>基本养老保险</a:t>
                      </a:r>
                      <a:r>
                        <a:rPr lang="zh-CN" sz="1800" b="1" kern="0" dirty="0">
                          <a:solidFill>
                            <a:srgbClr val="002060"/>
                          </a:solidFill>
                          <a:effectLst/>
                          <a:latin typeface="黑体" panose="02010609060101010101" pitchFamily="49" charset="-122"/>
                          <a:ea typeface="黑体" panose="02010609060101010101" pitchFamily="49" charset="-122"/>
                        </a:rPr>
                        <a:t>待遇的</a:t>
                      </a:r>
                      <a:r>
                        <a:rPr lang="en-US" sz="1800" b="1"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sz="1800" b="1" kern="0" dirty="0">
                          <a:solidFill>
                            <a:srgbClr val="002060"/>
                          </a:solidFill>
                          <a:effectLst/>
                          <a:latin typeface="黑体" panose="02010609060101010101" pitchFamily="49" charset="-122"/>
                          <a:ea typeface="黑体" panose="02010609060101010101" pitchFamily="49" charset="-122"/>
                        </a:rPr>
                        <a:t>③劳动者死亡，或者被人民法院</a:t>
                      </a:r>
                      <a:r>
                        <a:rPr lang="zh-CN" sz="1800" b="1" u="sng" kern="0" dirty="0">
                          <a:solidFill>
                            <a:srgbClr val="002060"/>
                          </a:solidFill>
                          <a:effectLst/>
                          <a:latin typeface="黑体" panose="02010609060101010101" pitchFamily="49" charset="-122"/>
                          <a:ea typeface="黑体" panose="02010609060101010101" pitchFamily="49" charset="-122"/>
                        </a:rPr>
                        <a:t>宣告死亡或者宣告失踪</a:t>
                      </a:r>
                      <a:r>
                        <a:rPr lang="zh-CN" sz="1800" b="1" kern="0" dirty="0">
                          <a:solidFill>
                            <a:srgbClr val="002060"/>
                          </a:solidFill>
                          <a:effectLst/>
                          <a:latin typeface="黑体" panose="02010609060101010101" pitchFamily="49" charset="-122"/>
                          <a:ea typeface="黑体" panose="02010609060101010101" pitchFamily="49" charset="-122"/>
                        </a:rPr>
                        <a:t>的</a:t>
                      </a:r>
                      <a:r>
                        <a:rPr lang="en-US" sz="1800" b="1"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sz="1800" b="1" kern="0" dirty="0">
                          <a:solidFill>
                            <a:srgbClr val="002060"/>
                          </a:solidFill>
                          <a:effectLst/>
                          <a:latin typeface="黑体" panose="02010609060101010101" pitchFamily="49" charset="-122"/>
                          <a:ea typeface="黑体" panose="02010609060101010101" pitchFamily="49" charset="-122"/>
                        </a:rPr>
                        <a:t>④用人单位被依法</a:t>
                      </a:r>
                      <a:r>
                        <a:rPr lang="zh-CN" sz="1800" b="1" u="sng" kern="0" dirty="0">
                          <a:solidFill>
                            <a:srgbClr val="002060"/>
                          </a:solidFill>
                          <a:effectLst/>
                          <a:latin typeface="黑体" panose="02010609060101010101" pitchFamily="49" charset="-122"/>
                          <a:ea typeface="黑体" panose="02010609060101010101" pitchFamily="49" charset="-122"/>
                        </a:rPr>
                        <a:t>宣告破产</a:t>
                      </a:r>
                      <a:r>
                        <a:rPr lang="zh-CN" sz="1800" b="1" kern="0" dirty="0">
                          <a:solidFill>
                            <a:srgbClr val="002060"/>
                          </a:solidFill>
                          <a:effectLst/>
                          <a:latin typeface="黑体" panose="02010609060101010101" pitchFamily="49" charset="-122"/>
                          <a:ea typeface="黑体" panose="02010609060101010101" pitchFamily="49" charset="-122"/>
                        </a:rPr>
                        <a:t>的</a:t>
                      </a:r>
                      <a:r>
                        <a:rPr lang="en-US" sz="1800" b="1" kern="0" dirty="0">
                          <a:solidFill>
                            <a:srgbClr val="002060"/>
                          </a:solidFill>
                          <a:effectLst/>
                          <a:latin typeface="黑体" panose="02010609060101010101" pitchFamily="49" charset="-122"/>
                          <a:ea typeface="黑体" panose="02010609060101010101" pitchFamily="49" charset="-122"/>
                        </a:rPr>
                        <a:t>;</a:t>
                      </a:r>
                      <a:endParaRPr lang="zh-CN" sz="18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sz="1800" b="1" kern="0" dirty="0">
                          <a:solidFill>
                            <a:srgbClr val="002060"/>
                          </a:solidFill>
                          <a:effectLst/>
                          <a:latin typeface="黑体" panose="02010609060101010101" pitchFamily="49" charset="-122"/>
                          <a:ea typeface="黑体" panose="02010609060101010101" pitchFamily="49" charset="-122"/>
                        </a:rPr>
                        <a:t>⑤用人单位</a:t>
                      </a:r>
                      <a:r>
                        <a:rPr lang="zh-CN" sz="1800" b="1" u="sng" kern="0" dirty="0">
                          <a:solidFill>
                            <a:srgbClr val="002060"/>
                          </a:solidFill>
                          <a:effectLst/>
                          <a:latin typeface="黑体" panose="02010609060101010101" pitchFamily="49" charset="-122"/>
                          <a:ea typeface="黑体" panose="02010609060101010101" pitchFamily="49" charset="-122"/>
                        </a:rPr>
                        <a:t>被吊销营业执照、责令关闭、</a:t>
                      </a:r>
                      <a:r>
                        <a:rPr lang="zh-CN" sz="1800" b="1" kern="0" dirty="0">
                          <a:solidFill>
                            <a:srgbClr val="002060"/>
                          </a:solidFill>
                          <a:effectLst/>
                          <a:latin typeface="黑体" panose="02010609060101010101" pitchFamily="49" charset="-122"/>
                          <a:ea typeface="黑体" panose="02010609060101010101" pitchFamily="49" charset="-122"/>
                        </a:rPr>
                        <a:t>撤销或者用人单位决定</a:t>
                      </a:r>
                      <a:r>
                        <a:rPr lang="zh-CN" sz="1800" b="1" u="sng" kern="0" dirty="0">
                          <a:solidFill>
                            <a:srgbClr val="002060"/>
                          </a:solidFill>
                          <a:effectLst/>
                          <a:latin typeface="黑体" panose="02010609060101010101" pitchFamily="49" charset="-122"/>
                          <a:ea typeface="黑体" panose="02010609060101010101" pitchFamily="49" charset="-122"/>
                        </a:rPr>
                        <a:t>提前解散</a:t>
                      </a:r>
                      <a:r>
                        <a:rPr lang="zh-CN" sz="1800" b="1" kern="0" dirty="0">
                          <a:solidFill>
                            <a:srgbClr val="002060"/>
                          </a:solidFill>
                          <a:effectLst/>
                          <a:latin typeface="黑体" panose="02010609060101010101" pitchFamily="49" charset="-122"/>
                          <a:ea typeface="黑体" panose="02010609060101010101" pitchFamily="49" charset="-122"/>
                        </a:rPr>
                        <a:t>的；</a:t>
                      </a:r>
                      <a:endParaRPr lang="zh-CN" sz="1800" b="1" kern="100" dirty="0">
                        <a:solidFill>
                          <a:srgbClr val="002060"/>
                        </a:solidFill>
                        <a:effectLst/>
                        <a:latin typeface="黑体" panose="02010609060101010101" pitchFamily="49" charset="-122"/>
                        <a:ea typeface="黑体" panose="02010609060101010101" pitchFamily="49" charset="-122"/>
                      </a:endParaRPr>
                    </a:p>
                    <a:p>
                      <a:pPr algn="l">
                        <a:spcAft>
                          <a:spcPts val="0"/>
                        </a:spcAft>
                      </a:pPr>
                      <a:r>
                        <a:rPr lang="zh-CN" sz="1800" b="1" kern="0" dirty="0">
                          <a:solidFill>
                            <a:srgbClr val="002060"/>
                          </a:solidFill>
                          <a:effectLst/>
                          <a:latin typeface="黑体" panose="02010609060101010101" pitchFamily="49" charset="-122"/>
                          <a:ea typeface="黑体" panose="02010609060101010101" pitchFamily="49" charset="-122"/>
                        </a:rPr>
                        <a:t>⑥法律、行政法规规定的</a:t>
                      </a:r>
                      <a:r>
                        <a:rPr lang="zh-CN" sz="1800" b="1" u="sng" kern="0" dirty="0">
                          <a:solidFill>
                            <a:srgbClr val="002060"/>
                          </a:solidFill>
                          <a:effectLst/>
                          <a:latin typeface="黑体" panose="02010609060101010101" pitchFamily="49" charset="-122"/>
                          <a:ea typeface="黑体" panose="02010609060101010101" pitchFamily="49" charset="-122"/>
                        </a:rPr>
                        <a:t>其他</a:t>
                      </a:r>
                      <a:r>
                        <a:rPr lang="zh-CN" sz="1800" b="1" kern="0" dirty="0">
                          <a:solidFill>
                            <a:srgbClr val="002060"/>
                          </a:solidFill>
                          <a:effectLst/>
                          <a:latin typeface="黑体" panose="02010609060101010101" pitchFamily="49" charset="-122"/>
                          <a:ea typeface="黑体" panose="02010609060101010101" pitchFamily="49" charset="-122"/>
                        </a:rPr>
                        <a:t>情形。</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35345209"/>
                  </a:ext>
                </a:extLst>
              </a:tr>
            </a:tbl>
          </a:graphicData>
        </a:graphic>
      </p:graphicFrame>
    </p:spTree>
    <p:extLst>
      <p:ext uri="{BB962C8B-B14F-4D97-AF65-F5344CB8AC3E}">
        <p14:creationId xmlns:p14="http://schemas.microsoft.com/office/powerpoint/2010/main" val="1785526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1814</TotalTime>
  <Words>5428</Words>
  <Application>Microsoft Office PowerPoint</Application>
  <PresentationFormat>宽屏</PresentationFormat>
  <Paragraphs>517</Paragraphs>
  <Slides>50</Slides>
  <Notes>50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50</vt:i4>
      </vt:variant>
    </vt:vector>
  </HeadingPairs>
  <TitlesOfParts>
    <vt:vector size="58" baseType="lpstr">
      <vt:lpstr>等线</vt:lpstr>
      <vt:lpstr>黑体</vt:lpstr>
      <vt:lpstr>华文新魏</vt:lpstr>
      <vt:lpstr>华文中宋</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周 润芝</cp:lastModifiedBy>
  <cp:revision>170</cp:revision>
  <dcterms:created xsi:type="dcterms:W3CDTF">2017-05-13T03:05:00Z</dcterms:created>
  <dcterms:modified xsi:type="dcterms:W3CDTF">2022-09-27T13:17:33Z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