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media/image9.jpg" ContentType="image/jpeg"/>
  <Override PartName="/ppt/notesSlides/notesSlide17.xml" ContentType="application/vnd.openxmlformats-officedocument.presentationml.notesSlide+xml"/>
  <Override PartName="/ppt/media/image10.jpg" ContentType="image/jpeg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51" r:id="rId2"/>
    <p:sldId id="265" r:id="rId3"/>
    <p:sldId id="312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2" r:id="rId12"/>
    <p:sldId id="325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365" r:id="rId21"/>
    <p:sldId id="27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5D4697C-A590-5845-A238-8558F188F421}">
          <p14:sldIdLst>
            <p14:sldId id="351"/>
            <p14:sldId id="265"/>
            <p14:sldId id="312"/>
            <p14:sldId id="314"/>
            <p14:sldId id="315"/>
            <p14:sldId id="316"/>
            <p14:sldId id="317"/>
            <p14:sldId id="318"/>
            <p14:sldId id="319"/>
            <p14:sldId id="320"/>
            <p14:sldId id="322"/>
            <p14:sldId id="325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024">
          <p15:clr>
            <a:srgbClr val="A4A3A4"/>
          </p15:clr>
        </p15:guide>
        <p15:guide id="4" pos="166">
          <p15:clr>
            <a:srgbClr val="A4A3A4"/>
          </p15:clr>
        </p15:guide>
        <p15:guide id="5" pos="7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9494"/>
    <a:srgbClr val="F95647"/>
    <a:srgbClr val="88CCC1"/>
    <a:srgbClr val="7CB554"/>
    <a:srgbClr val="FF9999"/>
    <a:srgbClr val="00B0F0"/>
    <a:srgbClr val="FF9409"/>
    <a:srgbClr val="FAC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1534"/>
  </p:normalViewPr>
  <p:slideViewPr>
    <p:cSldViewPr snapToGrid="0">
      <p:cViewPr varScale="1">
        <p:scale>
          <a:sx n="66" d="100"/>
          <a:sy n="66" d="100"/>
        </p:scale>
        <p:origin x="888" y="72"/>
      </p:cViewPr>
      <p:guideLst>
        <p:guide orient="horz" pos="2183"/>
        <p:guide pos="3840"/>
        <p:guide orient="horz" pos="2024"/>
        <p:guide pos="166"/>
        <p:guide pos="7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2024/3/26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82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2024/3/26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994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845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405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426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485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788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0955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210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808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433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333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391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8326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6223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108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894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516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399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000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512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8586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10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0" y="586755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sz="1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endParaRPr lang="zh-CN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C4806-4196-4FBB-8289-AA32A40B7815}" type="datetimeFigureOut">
              <a:rPr lang="zh-CN" altLang="en-US" smtClean="0"/>
              <a:t>2024/3/26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C96B7-C375-4C39-ACFC-8B938E682D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CE16-F6FA-4043-9648-D3D03539C4A6}" type="datetimeFigureOut">
              <a:rPr lang="zh-CN" altLang="en-US" smtClean="0"/>
              <a:t>2024/3/26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C04E-B5F8-4BE3-BC9B-F52F4EC5F7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795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103085" y="246744"/>
            <a:ext cx="9093732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 中级经济师 </a:t>
            </a:r>
            <a:endParaRPr lang="en-US" altLang="zh-CN" sz="6000" b="1" kern="0" dirty="0">
              <a:solidFill>
                <a:srgbClr val="4D78BF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60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经济基础知识</a:t>
            </a:r>
            <a:endParaRPr lang="en-US" altLang="zh-CN" sz="6000" b="1" kern="0" dirty="0">
              <a:solidFill>
                <a:srgbClr val="4D78BF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60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  2024</a:t>
            </a:r>
            <a:r>
              <a:rPr lang="zh-CN" altLang="en-US" sz="60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年</a:t>
            </a:r>
            <a:endParaRPr lang="en-US" altLang="zh-CN" sz="6000" b="1" kern="0" dirty="0">
              <a:solidFill>
                <a:srgbClr val="4D78BF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60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                         </a:t>
            </a:r>
            <a:r>
              <a:rPr lang="zh-CN" altLang="en-US" sz="60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陈老师</a:t>
            </a:r>
            <a:endParaRPr lang="en-US" altLang="zh-CN" sz="6000" b="1" kern="0" dirty="0">
              <a:solidFill>
                <a:srgbClr val="4D78BF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60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 </a:t>
            </a:r>
          </a:p>
          <a:p>
            <a:pPr>
              <a:defRPr/>
            </a:pPr>
            <a:endParaRPr lang="zh-CN" altLang="en-US" sz="6000" b="1" kern="0" dirty="0">
              <a:solidFill>
                <a:srgbClr val="4D78BF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6611168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D7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82928" y="32657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市场需求</a:t>
            </a:r>
          </a:p>
        </p:txBody>
      </p:sp>
      <p:sp>
        <p:nvSpPr>
          <p:cNvPr id="4" name="任意多边形 3"/>
          <p:cNvSpPr/>
          <p:nvPr/>
        </p:nvSpPr>
        <p:spPr>
          <a:xfrm rot="16200000" flipH="1">
            <a:off x="6073140" y="-2293316"/>
            <a:ext cx="45719" cy="6389737"/>
          </a:xfrm>
          <a:custGeom>
            <a:avLst/>
            <a:gdLst/>
            <a:ahLst/>
            <a:cxnLst/>
            <a:rect l="l" t="t" r="r" b="b"/>
            <a:pathLst>
              <a:path w="24231" h="914247">
                <a:moveTo>
                  <a:pt x="5283" y="910420"/>
                </a:moveTo>
                <a:lnTo>
                  <a:pt x="5106" y="914247"/>
                </a:lnTo>
                <a:lnTo>
                  <a:pt x="3582" y="914247"/>
                </a:lnTo>
                <a:close/>
                <a:moveTo>
                  <a:pt x="24231" y="887871"/>
                </a:moveTo>
                <a:lnTo>
                  <a:pt x="24231" y="914247"/>
                </a:lnTo>
                <a:lnTo>
                  <a:pt x="14665" y="914247"/>
                </a:lnTo>
                <a:lnTo>
                  <a:pt x="21671" y="894208"/>
                </a:lnTo>
                <a:close/>
                <a:moveTo>
                  <a:pt x="7503" y="865611"/>
                </a:moveTo>
                <a:lnTo>
                  <a:pt x="7216" y="868576"/>
                </a:lnTo>
                <a:lnTo>
                  <a:pt x="6766" y="878326"/>
                </a:lnTo>
                <a:lnTo>
                  <a:pt x="0" y="886263"/>
                </a:lnTo>
                <a:lnTo>
                  <a:pt x="0" y="876548"/>
                </a:lnTo>
                <a:lnTo>
                  <a:pt x="5182" y="868927"/>
                </a:lnTo>
                <a:close/>
                <a:moveTo>
                  <a:pt x="24231" y="857838"/>
                </a:moveTo>
                <a:lnTo>
                  <a:pt x="24231" y="867787"/>
                </a:lnTo>
                <a:lnTo>
                  <a:pt x="5283" y="910420"/>
                </a:lnTo>
                <a:lnTo>
                  <a:pt x="6766" y="878326"/>
                </a:lnTo>
                <a:close/>
                <a:moveTo>
                  <a:pt x="24231" y="840913"/>
                </a:moveTo>
                <a:lnTo>
                  <a:pt x="24231" y="841714"/>
                </a:lnTo>
                <a:lnTo>
                  <a:pt x="7503" y="865611"/>
                </a:lnTo>
                <a:lnTo>
                  <a:pt x="7514" y="865497"/>
                </a:lnTo>
                <a:close/>
                <a:moveTo>
                  <a:pt x="9928" y="840562"/>
                </a:moveTo>
                <a:lnTo>
                  <a:pt x="7514" y="865497"/>
                </a:lnTo>
                <a:lnTo>
                  <a:pt x="5182" y="868927"/>
                </a:lnTo>
                <a:lnTo>
                  <a:pt x="0" y="876330"/>
                </a:lnTo>
                <a:lnTo>
                  <a:pt x="0" y="855943"/>
                </a:lnTo>
                <a:lnTo>
                  <a:pt x="1909" y="852567"/>
                </a:lnTo>
                <a:close/>
                <a:moveTo>
                  <a:pt x="15593" y="782055"/>
                </a:moveTo>
                <a:lnTo>
                  <a:pt x="14536" y="792975"/>
                </a:lnTo>
                <a:lnTo>
                  <a:pt x="0" y="815757"/>
                </a:lnTo>
                <a:lnTo>
                  <a:pt x="0" y="811766"/>
                </a:lnTo>
                <a:close/>
                <a:moveTo>
                  <a:pt x="24231" y="780256"/>
                </a:moveTo>
                <a:lnTo>
                  <a:pt x="24231" y="819152"/>
                </a:lnTo>
                <a:lnTo>
                  <a:pt x="9928" y="840562"/>
                </a:lnTo>
                <a:lnTo>
                  <a:pt x="14536" y="792975"/>
                </a:lnTo>
                <a:lnTo>
                  <a:pt x="18270" y="787121"/>
                </a:lnTo>
                <a:close/>
                <a:moveTo>
                  <a:pt x="24231" y="761668"/>
                </a:moveTo>
                <a:lnTo>
                  <a:pt x="24231" y="765596"/>
                </a:lnTo>
                <a:lnTo>
                  <a:pt x="15593" y="782055"/>
                </a:lnTo>
                <a:lnTo>
                  <a:pt x="15754" y="780386"/>
                </a:lnTo>
                <a:close/>
                <a:moveTo>
                  <a:pt x="24231" y="712346"/>
                </a:moveTo>
                <a:lnTo>
                  <a:pt x="24231" y="731086"/>
                </a:lnTo>
                <a:lnTo>
                  <a:pt x="18270" y="754399"/>
                </a:lnTo>
                <a:lnTo>
                  <a:pt x="15754" y="780386"/>
                </a:lnTo>
                <a:lnTo>
                  <a:pt x="13254" y="785906"/>
                </a:lnTo>
                <a:lnTo>
                  <a:pt x="0" y="811485"/>
                </a:lnTo>
                <a:lnTo>
                  <a:pt x="0" y="752641"/>
                </a:lnTo>
                <a:lnTo>
                  <a:pt x="18270" y="721676"/>
                </a:lnTo>
                <a:close/>
                <a:moveTo>
                  <a:pt x="4049" y="698809"/>
                </a:moveTo>
                <a:lnTo>
                  <a:pt x="1909" y="705315"/>
                </a:lnTo>
                <a:lnTo>
                  <a:pt x="0" y="710229"/>
                </a:lnTo>
                <a:lnTo>
                  <a:pt x="0" y="701476"/>
                </a:lnTo>
                <a:lnTo>
                  <a:pt x="3903" y="698941"/>
                </a:lnTo>
                <a:close/>
                <a:moveTo>
                  <a:pt x="24231" y="652905"/>
                </a:moveTo>
                <a:lnTo>
                  <a:pt x="24231" y="680503"/>
                </a:lnTo>
                <a:lnTo>
                  <a:pt x="4049" y="698809"/>
                </a:lnTo>
                <a:lnTo>
                  <a:pt x="14843" y="665990"/>
                </a:lnTo>
                <a:close/>
                <a:moveTo>
                  <a:pt x="24231" y="619049"/>
                </a:moveTo>
                <a:lnTo>
                  <a:pt x="24231" y="637446"/>
                </a:lnTo>
                <a:lnTo>
                  <a:pt x="14843" y="665990"/>
                </a:lnTo>
                <a:lnTo>
                  <a:pt x="0" y="686679"/>
                </a:lnTo>
                <a:lnTo>
                  <a:pt x="0" y="646781"/>
                </a:lnTo>
                <a:close/>
                <a:moveTo>
                  <a:pt x="3622" y="602431"/>
                </a:moveTo>
                <a:lnTo>
                  <a:pt x="0" y="609824"/>
                </a:lnTo>
                <a:lnTo>
                  <a:pt x="0" y="603434"/>
                </a:lnTo>
                <a:lnTo>
                  <a:pt x="3088" y="602562"/>
                </a:lnTo>
                <a:close/>
                <a:moveTo>
                  <a:pt x="13271" y="600059"/>
                </a:moveTo>
                <a:lnTo>
                  <a:pt x="0" y="626949"/>
                </a:lnTo>
                <a:lnTo>
                  <a:pt x="0" y="618882"/>
                </a:lnTo>
                <a:lnTo>
                  <a:pt x="9809" y="600910"/>
                </a:lnTo>
                <a:close/>
                <a:moveTo>
                  <a:pt x="24231" y="578966"/>
                </a:moveTo>
                <a:lnTo>
                  <a:pt x="24231" y="597364"/>
                </a:lnTo>
                <a:lnTo>
                  <a:pt x="13271" y="600059"/>
                </a:lnTo>
                <a:lnTo>
                  <a:pt x="14340" y="597894"/>
                </a:lnTo>
                <a:close/>
                <a:moveTo>
                  <a:pt x="15033" y="562383"/>
                </a:moveTo>
                <a:lnTo>
                  <a:pt x="1647" y="598860"/>
                </a:lnTo>
                <a:lnTo>
                  <a:pt x="0" y="603432"/>
                </a:lnTo>
                <a:lnTo>
                  <a:pt x="0" y="582448"/>
                </a:lnTo>
                <a:close/>
                <a:moveTo>
                  <a:pt x="24231" y="560369"/>
                </a:moveTo>
                <a:lnTo>
                  <a:pt x="24231" y="574485"/>
                </a:lnTo>
                <a:lnTo>
                  <a:pt x="9809" y="600910"/>
                </a:lnTo>
                <a:lnTo>
                  <a:pt x="3622" y="602431"/>
                </a:lnTo>
                <a:close/>
                <a:moveTo>
                  <a:pt x="24231" y="537319"/>
                </a:moveTo>
                <a:lnTo>
                  <a:pt x="24231" y="550611"/>
                </a:lnTo>
                <a:lnTo>
                  <a:pt x="18270" y="558063"/>
                </a:lnTo>
                <a:lnTo>
                  <a:pt x="15033" y="562383"/>
                </a:lnTo>
                <a:close/>
                <a:moveTo>
                  <a:pt x="24231" y="507786"/>
                </a:moveTo>
                <a:lnTo>
                  <a:pt x="24231" y="529738"/>
                </a:lnTo>
                <a:lnTo>
                  <a:pt x="0" y="578164"/>
                </a:lnTo>
                <a:lnTo>
                  <a:pt x="0" y="575156"/>
                </a:lnTo>
                <a:lnTo>
                  <a:pt x="12382" y="543377"/>
                </a:lnTo>
                <a:close/>
                <a:moveTo>
                  <a:pt x="24231" y="501381"/>
                </a:moveTo>
                <a:lnTo>
                  <a:pt x="24231" y="501744"/>
                </a:lnTo>
                <a:lnTo>
                  <a:pt x="21546" y="508202"/>
                </a:lnTo>
                <a:lnTo>
                  <a:pt x="0" y="563090"/>
                </a:lnTo>
                <a:lnTo>
                  <a:pt x="0" y="556453"/>
                </a:lnTo>
                <a:close/>
                <a:moveTo>
                  <a:pt x="1909" y="410811"/>
                </a:moveTo>
                <a:lnTo>
                  <a:pt x="0" y="414762"/>
                </a:lnTo>
                <a:lnTo>
                  <a:pt x="0" y="413381"/>
                </a:lnTo>
                <a:close/>
                <a:moveTo>
                  <a:pt x="3418" y="408396"/>
                </a:moveTo>
                <a:lnTo>
                  <a:pt x="2497" y="410155"/>
                </a:lnTo>
                <a:lnTo>
                  <a:pt x="1909" y="410811"/>
                </a:lnTo>
                <a:close/>
                <a:moveTo>
                  <a:pt x="24231" y="398062"/>
                </a:moveTo>
                <a:lnTo>
                  <a:pt x="24231" y="422586"/>
                </a:lnTo>
                <a:lnTo>
                  <a:pt x="0" y="480889"/>
                </a:lnTo>
                <a:lnTo>
                  <a:pt x="0" y="450165"/>
                </a:lnTo>
                <a:lnTo>
                  <a:pt x="4211" y="436105"/>
                </a:lnTo>
                <a:lnTo>
                  <a:pt x="9821" y="425737"/>
                </a:lnTo>
                <a:close/>
                <a:moveTo>
                  <a:pt x="18211" y="392616"/>
                </a:moveTo>
                <a:lnTo>
                  <a:pt x="11054" y="413256"/>
                </a:lnTo>
                <a:lnTo>
                  <a:pt x="4211" y="436105"/>
                </a:lnTo>
                <a:lnTo>
                  <a:pt x="0" y="443888"/>
                </a:lnTo>
                <a:lnTo>
                  <a:pt x="0" y="414921"/>
                </a:lnTo>
                <a:lnTo>
                  <a:pt x="2497" y="410155"/>
                </a:lnTo>
                <a:close/>
                <a:moveTo>
                  <a:pt x="24231" y="375252"/>
                </a:moveTo>
                <a:lnTo>
                  <a:pt x="24231" y="385897"/>
                </a:lnTo>
                <a:lnTo>
                  <a:pt x="18211" y="392616"/>
                </a:lnTo>
                <a:close/>
                <a:moveTo>
                  <a:pt x="946" y="372617"/>
                </a:moveTo>
                <a:lnTo>
                  <a:pt x="0" y="374923"/>
                </a:lnTo>
                <a:lnTo>
                  <a:pt x="0" y="373274"/>
                </a:lnTo>
                <a:close/>
                <a:moveTo>
                  <a:pt x="24231" y="368546"/>
                </a:moveTo>
                <a:lnTo>
                  <a:pt x="24231" y="375095"/>
                </a:lnTo>
                <a:lnTo>
                  <a:pt x="3418" y="408396"/>
                </a:lnTo>
                <a:lnTo>
                  <a:pt x="22381" y="372205"/>
                </a:lnTo>
                <a:close/>
                <a:moveTo>
                  <a:pt x="17496" y="361533"/>
                </a:moveTo>
                <a:lnTo>
                  <a:pt x="0" y="412652"/>
                </a:lnTo>
                <a:lnTo>
                  <a:pt x="0" y="380575"/>
                </a:lnTo>
                <a:lnTo>
                  <a:pt x="1909" y="378088"/>
                </a:lnTo>
                <a:lnTo>
                  <a:pt x="6712" y="368669"/>
                </a:lnTo>
                <a:close/>
                <a:moveTo>
                  <a:pt x="24231" y="341854"/>
                </a:moveTo>
                <a:lnTo>
                  <a:pt x="24231" y="357077"/>
                </a:lnTo>
                <a:lnTo>
                  <a:pt x="17496" y="361533"/>
                </a:lnTo>
                <a:close/>
                <a:moveTo>
                  <a:pt x="24231" y="317948"/>
                </a:moveTo>
                <a:lnTo>
                  <a:pt x="24231" y="334309"/>
                </a:lnTo>
                <a:lnTo>
                  <a:pt x="6712" y="368669"/>
                </a:lnTo>
                <a:lnTo>
                  <a:pt x="4938" y="369842"/>
                </a:lnTo>
                <a:lnTo>
                  <a:pt x="946" y="372617"/>
                </a:lnTo>
                <a:lnTo>
                  <a:pt x="3396" y="366647"/>
                </a:lnTo>
                <a:cubicBezTo>
                  <a:pt x="7901" y="355454"/>
                  <a:pt x="12840" y="342968"/>
                  <a:pt x="18270" y="329004"/>
                </a:cubicBezTo>
                <a:lnTo>
                  <a:pt x="18607" y="327910"/>
                </a:lnTo>
                <a:close/>
                <a:moveTo>
                  <a:pt x="11602" y="312390"/>
                </a:moveTo>
                <a:lnTo>
                  <a:pt x="0" y="336412"/>
                </a:lnTo>
                <a:lnTo>
                  <a:pt x="0" y="325354"/>
                </a:lnTo>
                <a:close/>
                <a:moveTo>
                  <a:pt x="11729" y="312127"/>
                </a:moveTo>
                <a:lnTo>
                  <a:pt x="11652" y="312334"/>
                </a:lnTo>
                <a:lnTo>
                  <a:pt x="11602" y="312390"/>
                </a:lnTo>
                <a:close/>
                <a:moveTo>
                  <a:pt x="17161" y="300881"/>
                </a:moveTo>
                <a:lnTo>
                  <a:pt x="11729" y="312127"/>
                </a:lnTo>
                <a:lnTo>
                  <a:pt x="14902" y="303593"/>
                </a:lnTo>
                <a:close/>
                <a:moveTo>
                  <a:pt x="24231" y="298145"/>
                </a:moveTo>
                <a:lnTo>
                  <a:pt x="24231" y="309647"/>
                </a:lnTo>
                <a:lnTo>
                  <a:pt x="18607" y="327910"/>
                </a:lnTo>
                <a:lnTo>
                  <a:pt x="14205" y="335709"/>
                </a:lnTo>
                <a:cubicBezTo>
                  <a:pt x="9994" y="342497"/>
                  <a:pt x="5528" y="349315"/>
                  <a:pt x="572" y="357320"/>
                </a:cubicBezTo>
                <a:lnTo>
                  <a:pt x="0" y="358312"/>
                </a:lnTo>
                <a:lnTo>
                  <a:pt x="0" y="347379"/>
                </a:lnTo>
                <a:lnTo>
                  <a:pt x="8326" y="321282"/>
                </a:lnTo>
                <a:lnTo>
                  <a:pt x="11652" y="312334"/>
                </a:lnTo>
                <a:lnTo>
                  <a:pt x="22595" y="300108"/>
                </a:lnTo>
                <a:close/>
                <a:moveTo>
                  <a:pt x="24231" y="286243"/>
                </a:moveTo>
                <a:lnTo>
                  <a:pt x="24231" y="292396"/>
                </a:lnTo>
                <a:lnTo>
                  <a:pt x="17161" y="300881"/>
                </a:lnTo>
                <a:close/>
                <a:moveTo>
                  <a:pt x="18603" y="231141"/>
                </a:moveTo>
                <a:lnTo>
                  <a:pt x="16606" y="235168"/>
                </a:lnTo>
                <a:lnTo>
                  <a:pt x="4000" y="260495"/>
                </a:lnTo>
                <a:lnTo>
                  <a:pt x="1909" y="263559"/>
                </a:lnTo>
                <a:lnTo>
                  <a:pt x="0" y="267317"/>
                </a:lnTo>
                <a:lnTo>
                  <a:pt x="0" y="258594"/>
                </a:lnTo>
                <a:close/>
                <a:moveTo>
                  <a:pt x="24231" y="230849"/>
                </a:moveTo>
                <a:lnTo>
                  <a:pt x="24231" y="278494"/>
                </a:lnTo>
                <a:lnTo>
                  <a:pt x="14902" y="303593"/>
                </a:lnTo>
                <a:lnTo>
                  <a:pt x="0" y="321476"/>
                </a:lnTo>
                <a:lnTo>
                  <a:pt x="0" y="268532"/>
                </a:lnTo>
                <a:lnTo>
                  <a:pt x="4000" y="260495"/>
                </a:lnTo>
                <a:close/>
                <a:moveTo>
                  <a:pt x="24231" y="219793"/>
                </a:moveTo>
                <a:lnTo>
                  <a:pt x="24231" y="222836"/>
                </a:lnTo>
                <a:lnTo>
                  <a:pt x="18603" y="231141"/>
                </a:lnTo>
                <a:close/>
                <a:moveTo>
                  <a:pt x="24231" y="133342"/>
                </a:moveTo>
                <a:lnTo>
                  <a:pt x="24231" y="206545"/>
                </a:lnTo>
                <a:lnTo>
                  <a:pt x="13499" y="223505"/>
                </a:lnTo>
                <a:lnTo>
                  <a:pt x="0" y="245723"/>
                </a:lnTo>
                <a:lnTo>
                  <a:pt x="0" y="173915"/>
                </a:lnTo>
                <a:close/>
                <a:moveTo>
                  <a:pt x="24231" y="123476"/>
                </a:moveTo>
                <a:lnTo>
                  <a:pt x="24231" y="130027"/>
                </a:lnTo>
                <a:lnTo>
                  <a:pt x="17186" y="143459"/>
                </a:lnTo>
                <a:lnTo>
                  <a:pt x="0" y="171861"/>
                </a:lnTo>
                <a:lnTo>
                  <a:pt x="0" y="166299"/>
                </a:lnTo>
                <a:lnTo>
                  <a:pt x="18270" y="132668"/>
                </a:lnTo>
                <a:close/>
                <a:moveTo>
                  <a:pt x="10141" y="101902"/>
                </a:moveTo>
                <a:lnTo>
                  <a:pt x="3390" y="124989"/>
                </a:lnTo>
                <a:lnTo>
                  <a:pt x="0" y="135481"/>
                </a:lnTo>
                <a:lnTo>
                  <a:pt x="0" y="120168"/>
                </a:lnTo>
                <a:lnTo>
                  <a:pt x="2059" y="116043"/>
                </a:lnTo>
                <a:close/>
                <a:moveTo>
                  <a:pt x="24231" y="71662"/>
                </a:moveTo>
                <a:lnTo>
                  <a:pt x="24231" y="77243"/>
                </a:lnTo>
                <a:lnTo>
                  <a:pt x="10141" y="101902"/>
                </a:lnTo>
                <a:lnTo>
                  <a:pt x="11579" y="96983"/>
                </a:lnTo>
                <a:lnTo>
                  <a:pt x="18270" y="83584"/>
                </a:lnTo>
                <a:close/>
                <a:moveTo>
                  <a:pt x="8884" y="41579"/>
                </a:moveTo>
                <a:lnTo>
                  <a:pt x="5981" y="51185"/>
                </a:lnTo>
                <a:lnTo>
                  <a:pt x="0" y="58084"/>
                </a:lnTo>
                <a:lnTo>
                  <a:pt x="0" y="57571"/>
                </a:lnTo>
                <a:close/>
                <a:moveTo>
                  <a:pt x="24231" y="30135"/>
                </a:moveTo>
                <a:lnTo>
                  <a:pt x="24231" y="53709"/>
                </a:lnTo>
                <a:lnTo>
                  <a:pt x="11579" y="96983"/>
                </a:lnTo>
                <a:lnTo>
                  <a:pt x="2059" y="116043"/>
                </a:lnTo>
                <a:lnTo>
                  <a:pt x="1909" y="116307"/>
                </a:lnTo>
                <a:lnTo>
                  <a:pt x="0" y="120126"/>
                </a:lnTo>
                <a:lnTo>
                  <a:pt x="0" y="70975"/>
                </a:lnTo>
                <a:lnTo>
                  <a:pt x="5981" y="51185"/>
                </a:lnTo>
                <a:close/>
                <a:moveTo>
                  <a:pt x="20675" y="0"/>
                </a:moveTo>
                <a:lnTo>
                  <a:pt x="24231" y="0"/>
                </a:lnTo>
                <a:lnTo>
                  <a:pt x="24231" y="13954"/>
                </a:lnTo>
                <a:lnTo>
                  <a:pt x="8884" y="41579"/>
                </a:lnTo>
                <a:lnTo>
                  <a:pt x="12161" y="30736"/>
                </a:lnTo>
                <a:close/>
                <a:moveTo>
                  <a:pt x="0" y="0"/>
                </a:moveTo>
                <a:lnTo>
                  <a:pt x="3827" y="0"/>
                </a:lnTo>
                <a:lnTo>
                  <a:pt x="0" y="8201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6619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2" name="TextBox 38"/>
          <p:cNvSpPr txBox="1"/>
          <p:nvPr/>
        </p:nvSpPr>
        <p:spPr>
          <a:xfrm>
            <a:off x="397301" y="2000297"/>
            <a:ext cx="5971847" cy="238526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r>
              <a:rPr lang="zh-CN" altLang="en-US" sz="3200" dirty="0">
                <a:solidFill>
                  <a:srgbClr val="FC83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需求曲线的形状及变动情况</a:t>
            </a:r>
            <a:endParaRPr lang="zh-CN" altLang="zh-CN" b="1" dirty="0"/>
          </a:p>
          <a:p>
            <a:pPr>
              <a:lnSpc>
                <a:spcPct val="150000"/>
              </a:lnSpc>
            </a:pPr>
            <a:r>
              <a:rPr lang="en-US" altLang="zh-CN" sz="2000" b="1" dirty="0"/>
              <a:t>2.</a:t>
            </a:r>
            <a:r>
              <a:rPr lang="zh-CN" altLang="zh-CN" sz="2000" b="1" dirty="0"/>
              <a:t>需求变动</a:t>
            </a:r>
            <a:r>
              <a:rPr lang="zh-CN" altLang="zh-CN" sz="2000" dirty="0"/>
              <a:t>：由于</a:t>
            </a:r>
            <a:r>
              <a:rPr lang="zh-CN" altLang="zh-CN" sz="2000" b="1" dirty="0"/>
              <a:t>消费者收入和消费者偏好</a:t>
            </a:r>
            <a:r>
              <a:rPr lang="zh-CN" altLang="zh-CN" sz="2000" dirty="0"/>
              <a:t>等因素的变化引起需求的相应变化，</a:t>
            </a:r>
            <a:r>
              <a:rPr lang="zh-CN" altLang="zh-CN" sz="2000" b="1" dirty="0">
                <a:solidFill>
                  <a:srgbClr val="FF0000"/>
                </a:solidFill>
              </a:rPr>
              <a:t>这种变化表现为需求曲线的位移</a:t>
            </a:r>
            <a:r>
              <a:rPr lang="zh-CN" altLang="zh-CN" sz="2000" dirty="0">
                <a:solidFill>
                  <a:srgbClr val="FF0000"/>
                </a:solidFill>
              </a:rPr>
              <a:t>。</a:t>
            </a:r>
            <a:r>
              <a:rPr lang="zh-CN" altLang="zh-CN" sz="2400" b="1" dirty="0">
                <a:solidFill>
                  <a:srgbClr val="FF0000"/>
                </a:solidFill>
              </a:rPr>
              <a:t>（</a:t>
            </a:r>
            <a:r>
              <a:rPr lang="zh-CN" altLang="en-US" sz="2400" b="1" dirty="0">
                <a:solidFill>
                  <a:srgbClr val="FF0000"/>
                </a:solidFill>
              </a:rPr>
              <a:t>曲</a:t>
            </a:r>
            <a:r>
              <a:rPr lang="zh-CN" altLang="zh-CN" sz="2400" b="1" dirty="0">
                <a:solidFill>
                  <a:srgbClr val="FF0000"/>
                </a:solidFill>
              </a:rPr>
              <a:t>线移动）</a:t>
            </a:r>
            <a:endParaRPr lang="zh-CN" altLang="zh-CN" sz="2400" dirty="0">
              <a:solidFill>
                <a:srgbClr val="FF0000"/>
              </a:solidFill>
            </a:endParaRPr>
          </a:p>
          <a:p>
            <a:endParaRPr lang="zh-CN" altLang="en-US" sz="2400" dirty="0">
              <a:solidFill>
                <a:srgbClr val="FC83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52EAD491-4ADD-1947-88CA-0B8C6B693D7B}"/>
              </a:ext>
            </a:extLst>
          </p:cNvPr>
          <p:cNvCxnSpPr>
            <a:cxnSpLocks/>
          </p:cNvCxnSpPr>
          <p:nvPr/>
        </p:nvCxnSpPr>
        <p:spPr>
          <a:xfrm>
            <a:off x="6825786" y="5598619"/>
            <a:ext cx="25189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C0402EB1-B70C-2241-B90B-57A2DC547BDE}"/>
              </a:ext>
            </a:extLst>
          </p:cNvPr>
          <p:cNvCxnSpPr>
            <a:cxnSpLocks/>
          </p:cNvCxnSpPr>
          <p:nvPr/>
        </p:nvCxnSpPr>
        <p:spPr>
          <a:xfrm flipV="1">
            <a:off x="6843039" y="3750424"/>
            <a:ext cx="0" cy="1848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B64CA8BB-0357-9F49-92FF-A1F7C60D6AB8}"/>
              </a:ext>
            </a:extLst>
          </p:cNvPr>
          <p:cNvSpPr txBox="1"/>
          <p:nvPr/>
        </p:nvSpPr>
        <p:spPr>
          <a:xfrm>
            <a:off x="6478837" y="54935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0</a:t>
            </a:r>
            <a:endParaRPr kumimoji="1"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7B4445D-D679-6E47-8EB0-D37EA18C9E87}"/>
              </a:ext>
            </a:extLst>
          </p:cNvPr>
          <p:cNvSpPr txBox="1"/>
          <p:nvPr/>
        </p:nvSpPr>
        <p:spPr>
          <a:xfrm>
            <a:off x="9425506" y="5493595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Q</a:t>
            </a:r>
            <a:r>
              <a:rPr lang="en-US" altLang="zh-CN" b="1" baseline="-25000" dirty="0" err="1"/>
              <a:t>d</a:t>
            </a:r>
            <a:endParaRPr lang="zh-CN" altLang="zh-CN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BE49AE0-ACD8-AD40-B983-01BBB5199981}"/>
              </a:ext>
            </a:extLst>
          </p:cNvPr>
          <p:cNvSpPr txBox="1"/>
          <p:nvPr/>
        </p:nvSpPr>
        <p:spPr>
          <a:xfrm>
            <a:off x="6427541" y="374192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P</a:t>
            </a:r>
            <a:endParaRPr kumimoji="1" lang="zh-CN" altLang="en-US" dirty="0"/>
          </a:p>
        </p:txBody>
      </p:sp>
      <p:sp>
        <p:nvSpPr>
          <p:cNvPr id="14" name="弧 13">
            <a:extLst>
              <a:ext uri="{FF2B5EF4-FFF2-40B4-BE49-F238E27FC236}">
                <a16:creationId xmlns:a16="http://schemas.microsoft.com/office/drawing/2014/main" id="{420F64F7-F0ED-144A-9DA2-31662182BB57}"/>
              </a:ext>
            </a:extLst>
          </p:cNvPr>
          <p:cNvSpPr/>
          <p:nvPr/>
        </p:nvSpPr>
        <p:spPr>
          <a:xfrm rot="10988859">
            <a:off x="7113065" y="2946310"/>
            <a:ext cx="3272039" cy="2492256"/>
          </a:xfrm>
          <a:prstGeom prst="arc">
            <a:avLst>
              <a:gd name="adj1" fmla="val 17653916"/>
              <a:gd name="adj2" fmla="val 127902"/>
            </a:avLst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云形标注 18">
            <a:extLst>
              <a:ext uri="{FF2B5EF4-FFF2-40B4-BE49-F238E27FC236}">
                <a16:creationId xmlns:a16="http://schemas.microsoft.com/office/drawing/2014/main" id="{5143097A-949C-E34C-B711-BC64EE09209D}"/>
              </a:ext>
            </a:extLst>
          </p:cNvPr>
          <p:cNvSpPr/>
          <p:nvPr/>
        </p:nvSpPr>
        <p:spPr>
          <a:xfrm>
            <a:off x="8126083" y="1739069"/>
            <a:ext cx="3932574" cy="2002860"/>
          </a:xfrm>
          <a:prstGeom prst="cloudCallout">
            <a:avLst>
              <a:gd name="adj1" fmla="val -54499"/>
              <a:gd name="adj2" fmla="val 763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3041AEB-9D5C-C14B-BFC7-F848EBC7B833}"/>
              </a:ext>
            </a:extLst>
          </p:cNvPr>
          <p:cNvSpPr txBox="1"/>
          <p:nvPr/>
        </p:nvSpPr>
        <p:spPr>
          <a:xfrm>
            <a:off x="8384875" y="2133395"/>
            <a:ext cx="3409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通常情况，商品价格不变，消费者偏好增强，收入增加，替代品价格上涨，互补品价格下降使需求曲线向右上方</a:t>
            </a:r>
            <a:r>
              <a:rPr kumimoji="1" lang="en-US" altLang="zh-CN" dirty="0"/>
              <a:t>👉</a:t>
            </a:r>
            <a:r>
              <a:rPr kumimoji="1" lang="zh-CN" altLang="en-US" dirty="0"/>
              <a:t>平移</a:t>
            </a:r>
          </a:p>
        </p:txBody>
      </p:sp>
      <p:sp>
        <p:nvSpPr>
          <p:cNvPr id="21" name="弧 20">
            <a:extLst>
              <a:ext uri="{FF2B5EF4-FFF2-40B4-BE49-F238E27FC236}">
                <a16:creationId xmlns:a16="http://schemas.microsoft.com/office/drawing/2014/main" id="{08B78682-AC16-494D-859E-36BCE4018D82}"/>
              </a:ext>
            </a:extLst>
          </p:cNvPr>
          <p:cNvSpPr/>
          <p:nvPr/>
        </p:nvSpPr>
        <p:spPr>
          <a:xfrm rot="10988859">
            <a:off x="7675290" y="2972224"/>
            <a:ext cx="3492259" cy="2278070"/>
          </a:xfrm>
          <a:prstGeom prst="arc">
            <a:avLst>
              <a:gd name="adj1" fmla="val 17762460"/>
              <a:gd name="adj2" fmla="val 127902"/>
            </a:avLst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E01AC1A2-60A7-6E43-BC0E-7A5A039D180F}"/>
              </a:ext>
            </a:extLst>
          </p:cNvPr>
          <p:cNvCxnSpPr/>
          <p:nvPr/>
        </p:nvCxnSpPr>
        <p:spPr>
          <a:xfrm>
            <a:off x="7311067" y="4592250"/>
            <a:ext cx="517585" cy="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69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D7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6619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2" name="TextBox 38"/>
          <p:cNvSpPr txBox="1"/>
          <p:nvPr/>
        </p:nvSpPr>
        <p:spPr>
          <a:xfrm>
            <a:off x="225976" y="2010334"/>
            <a:ext cx="11966024" cy="1565044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r>
              <a:rPr lang="zh-CN" altLang="en-US" sz="3735" dirty="0">
                <a:solidFill>
                  <a:srgbClr val="FC83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供给的含义和影响因素</a:t>
            </a:r>
          </a:p>
          <a:p>
            <a:endParaRPr lang="zh-CN" altLang="en-US" sz="3735" dirty="0">
              <a:solidFill>
                <a:srgbClr val="FC83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  <a:p>
            <a:endParaRPr lang="zh-CN" altLang="en-US" sz="2400" dirty="0">
              <a:solidFill>
                <a:srgbClr val="FC83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  <p:sp>
        <p:nvSpPr>
          <p:cNvPr id="7" name="任意多边形 3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2B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82935" y="32657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市场供给</a:t>
            </a:r>
          </a:p>
        </p:txBody>
      </p:sp>
      <p:sp>
        <p:nvSpPr>
          <p:cNvPr id="9" name="任意多边形 33"/>
          <p:cNvSpPr/>
          <p:nvPr/>
        </p:nvSpPr>
        <p:spPr>
          <a:xfrm rot="16200000" flipH="1">
            <a:off x="6262292" y="-2350593"/>
            <a:ext cx="45719" cy="6389737"/>
          </a:xfrm>
          <a:custGeom>
            <a:avLst/>
            <a:gdLst/>
            <a:ahLst/>
            <a:cxnLst/>
            <a:rect l="l" t="t" r="r" b="b"/>
            <a:pathLst>
              <a:path w="24231" h="914247">
                <a:moveTo>
                  <a:pt x="5283" y="910420"/>
                </a:moveTo>
                <a:lnTo>
                  <a:pt x="5106" y="914247"/>
                </a:lnTo>
                <a:lnTo>
                  <a:pt x="3582" y="914247"/>
                </a:lnTo>
                <a:close/>
                <a:moveTo>
                  <a:pt x="24231" y="887871"/>
                </a:moveTo>
                <a:lnTo>
                  <a:pt x="24231" y="914247"/>
                </a:lnTo>
                <a:lnTo>
                  <a:pt x="14665" y="914247"/>
                </a:lnTo>
                <a:lnTo>
                  <a:pt x="21671" y="894208"/>
                </a:lnTo>
                <a:close/>
                <a:moveTo>
                  <a:pt x="7503" y="865611"/>
                </a:moveTo>
                <a:lnTo>
                  <a:pt x="7216" y="868576"/>
                </a:lnTo>
                <a:lnTo>
                  <a:pt x="6766" y="878326"/>
                </a:lnTo>
                <a:lnTo>
                  <a:pt x="0" y="886263"/>
                </a:lnTo>
                <a:lnTo>
                  <a:pt x="0" y="876548"/>
                </a:lnTo>
                <a:lnTo>
                  <a:pt x="5182" y="868927"/>
                </a:lnTo>
                <a:close/>
                <a:moveTo>
                  <a:pt x="24231" y="857838"/>
                </a:moveTo>
                <a:lnTo>
                  <a:pt x="24231" y="867787"/>
                </a:lnTo>
                <a:lnTo>
                  <a:pt x="5283" y="910420"/>
                </a:lnTo>
                <a:lnTo>
                  <a:pt x="6766" y="878326"/>
                </a:lnTo>
                <a:close/>
                <a:moveTo>
                  <a:pt x="24231" y="840913"/>
                </a:moveTo>
                <a:lnTo>
                  <a:pt x="24231" y="841714"/>
                </a:lnTo>
                <a:lnTo>
                  <a:pt x="7503" y="865611"/>
                </a:lnTo>
                <a:lnTo>
                  <a:pt x="7514" y="865497"/>
                </a:lnTo>
                <a:close/>
                <a:moveTo>
                  <a:pt x="9928" y="840562"/>
                </a:moveTo>
                <a:lnTo>
                  <a:pt x="7514" y="865497"/>
                </a:lnTo>
                <a:lnTo>
                  <a:pt x="5182" y="868927"/>
                </a:lnTo>
                <a:lnTo>
                  <a:pt x="0" y="876330"/>
                </a:lnTo>
                <a:lnTo>
                  <a:pt x="0" y="855943"/>
                </a:lnTo>
                <a:lnTo>
                  <a:pt x="1909" y="852567"/>
                </a:lnTo>
                <a:close/>
                <a:moveTo>
                  <a:pt x="15593" y="782055"/>
                </a:moveTo>
                <a:lnTo>
                  <a:pt x="14536" y="792975"/>
                </a:lnTo>
                <a:lnTo>
                  <a:pt x="0" y="815757"/>
                </a:lnTo>
                <a:lnTo>
                  <a:pt x="0" y="811766"/>
                </a:lnTo>
                <a:close/>
                <a:moveTo>
                  <a:pt x="24231" y="780256"/>
                </a:moveTo>
                <a:lnTo>
                  <a:pt x="24231" y="819152"/>
                </a:lnTo>
                <a:lnTo>
                  <a:pt x="9928" y="840562"/>
                </a:lnTo>
                <a:lnTo>
                  <a:pt x="14536" y="792975"/>
                </a:lnTo>
                <a:lnTo>
                  <a:pt x="18270" y="787121"/>
                </a:lnTo>
                <a:close/>
                <a:moveTo>
                  <a:pt x="24231" y="761668"/>
                </a:moveTo>
                <a:lnTo>
                  <a:pt x="24231" y="765596"/>
                </a:lnTo>
                <a:lnTo>
                  <a:pt x="15593" y="782055"/>
                </a:lnTo>
                <a:lnTo>
                  <a:pt x="15754" y="780386"/>
                </a:lnTo>
                <a:close/>
                <a:moveTo>
                  <a:pt x="24231" y="712346"/>
                </a:moveTo>
                <a:lnTo>
                  <a:pt x="24231" y="731086"/>
                </a:lnTo>
                <a:lnTo>
                  <a:pt x="18270" y="754399"/>
                </a:lnTo>
                <a:lnTo>
                  <a:pt x="15754" y="780386"/>
                </a:lnTo>
                <a:lnTo>
                  <a:pt x="13254" y="785906"/>
                </a:lnTo>
                <a:lnTo>
                  <a:pt x="0" y="811485"/>
                </a:lnTo>
                <a:lnTo>
                  <a:pt x="0" y="752641"/>
                </a:lnTo>
                <a:lnTo>
                  <a:pt x="18270" y="721676"/>
                </a:lnTo>
                <a:close/>
                <a:moveTo>
                  <a:pt x="4049" y="698809"/>
                </a:moveTo>
                <a:lnTo>
                  <a:pt x="1909" y="705315"/>
                </a:lnTo>
                <a:lnTo>
                  <a:pt x="0" y="710229"/>
                </a:lnTo>
                <a:lnTo>
                  <a:pt x="0" y="701476"/>
                </a:lnTo>
                <a:lnTo>
                  <a:pt x="3903" y="698941"/>
                </a:lnTo>
                <a:close/>
                <a:moveTo>
                  <a:pt x="24231" y="652905"/>
                </a:moveTo>
                <a:lnTo>
                  <a:pt x="24231" y="680503"/>
                </a:lnTo>
                <a:lnTo>
                  <a:pt x="4049" y="698809"/>
                </a:lnTo>
                <a:lnTo>
                  <a:pt x="14843" y="665990"/>
                </a:lnTo>
                <a:close/>
                <a:moveTo>
                  <a:pt x="24231" y="619049"/>
                </a:moveTo>
                <a:lnTo>
                  <a:pt x="24231" y="637446"/>
                </a:lnTo>
                <a:lnTo>
                  <a:pt x="14843" y="665990"/>
                </a:lnTo>
                <a:lnTo>
                  <a:pt x="0" y="686679"/>
                </a:lnTo>
                <a:lnTo>
                  <a:pt x="0" y="646781"/>
                </a:lnTo>
                <a:close/>
                <a:moveTo>
                  <a:pt x="3622" y="602431"/>
                </a:moveTo>
                <a:lnTo>
                  <a:pt x="0" y="609824"/>
                </a:lnTo>
                <a:lnTo>
                  <a:pt x="0" y="603434"/>
                </a:lnTo>
                <a:lnTo>
                  <a:pt x="3088" y="602562"/>
                </a:lnTo>
                <a:close/>
                <a:moveTo>
                  <a:pt x="13271" y="600059"/>
                </a:moveTo>
                <a:lnTo>
                  <a:pt x="0" y="626949"/>
                </a:lnTo>
                <a:lnTo>
                  <a:pt x="0" y="618882"/>
                </a:lnTo>
                <a:lnTo>
                  <a:pt x="9809" y="600910"/>
                </a:lnTo>
                <a:close/>
                <a:moveTo>
                  <a:pt x="24231" y="578966"/>
                </a:moveTo>
                <a:lnTo>
                  <a:pt x="24231" y="597364"/>
                </a:lnTo>
                <a:lnTo>
                  <a:pt x="13271" y="600059"/>
                </a:lnTo>
                <a:lnTo>
                  <a:pt x="14340" y="597894"/>
                </a:lnTo>
                <a:close/>
                <a:moveTo>
                  <a:pt x="15033" y="562383"/>
                </a:moveTo>
                <a:lnTo>
                  <a:pt x="1647" y="598860"/>
                </a:lnTo>
                <a:lnTo>
                  <a:pt x="0" y="603432"/>
                </a:lnTo>
                <a:lnTo>
                  <a:pt x="0" y="582448"/>
                </a:lnTo>
                <a:close/>
                <a:moveTo>
                  <a:pt x="24231" y="560369"/>
                </a:moveTo>
                <a:lnTo>
                  <a:pt x="24231" y="574485"/>
                </a:lnTo>
                <a:lnTo>
                  <a:pt x="9809" y="600910"/>
                </a:lnTo>
                <a:lnTo>
                  <a:pt x="3622" y="602431"/>
                </a:lnTo>
                <a:close/>
                <a:moveTo>
                  <a:pt x="24231" y="537319"/>
                </a:moveTo>
                <a:lnTo>
                  <a:pt x="24231" y="550611"/>
                </a:lnTo>
                <a:lnTo>
                  <a:pt x="18270" y="558063"/>
                </a:lnTo>
                <a:lnTo>
                  <a:pt x="15033" y="562383"/>
                </a:lnTo>
                <a:close/>
                <a:moveTo>
                  <a:pt x="24231" y="507786"/>
                </a:moveTo>
                <a:lnTo>
                  <a:pt x="24231" y="529738"/>
                </a:lnTo>
                <a:lnTo>
                  <a:pt x="0" y="578164"/>
                </a:lnTo>
                <a:lnTo>
                  <a:pt x="0" y="575156"/>
                </a:lnTo>
                <a:lnTo>
                  <a:pt x="12382" y="543377"/>
                </a:lnTo>
                <a:close/>
                <a:moveTo>
                  <a:pt x="24231" y="501381"/>
                </a:moveTo>
                <a:lnTo>
                  <a:pt x="24231" y="501744"/>
                </a:lnTo>
                <a:lnTo>
                  <a:pt x="21546" y="508202"/>
                </a:lnTo>
                <a:lnTo>
                  <a:pt x="0" y="563090"/>
                </a:lnTo>
                <a:lnTo>
                  <a:pt x="0" y="556453"/>
                </a:lnTo>
                <a:close/>
                <a:moveTo>
                  <a:pt x="1909" y="410811"/>
                </a:moveTo>
                <a:lnTo>
                  <a:pt x="0" y="414762"/>
                </a:lnTo>
                <a:lnTo>
                  <a:pt x="0" y="413381"/>
                </a:lnTo>
                <a:close/>
                <a:moveTo>
                  <a:pt x="3418" y="408396"/>
                </a:moveTo>
                <a:lnTo>
                  <a:pt x="2497" y="410155"/>
                </a:lnTo>
                <a:lnTo>
                  <a:pt x="1909" y="410811"/>
                </a:lnTo>
                <a:close/>
                <a:moveTo>
                  <a:pt x="24231" y="398062"/>
                </a:moveTo>
                <a:lnTo>
                  <a:pt x="24231" y="422586"/>
                </a:lnTo>
                <a:lnTo>
                  <a:pt x="0" y="480889"/>
                </a:lnTo>
                <a:lnTo>
                  <a:pt x="0" y="450165"/>
                </a:lnTo>
                <a:lnTo>
                  <a:pt x="4211" y="436105"/>
                </a:lnTo>
                <a:lnTo>
                  <a:pt x="9821" y="425737"/>
                </a:lnTo>
                <a:close/>
                <a:moveTo>
                  <a:pt x="18211" y="392616"/>
                </a:moveTo>
                <a:lnTo>
                  <a:pt x="11054" y="413256"/>
                </a:lnTo>
                <a:lnTo>
                  <a:pt x="4211" y="436105"/>
                </a:lnTo>
                <a:lnTo>
                  <a:pt x="0" y="443888"/>
                </a:lnTo>
                <a:lnTo>
                  <a:pt x="0" y="414921"/>
                </a:lnTo>
                <a:lnTo>
                  <a:pt x="2497" y="410155"/>
                </a:lnTo>
                <a:close/>
                <a:moveTo>
                  <a:pt x="24231" y="375252"/>
                </a:moveTo>
                <a:lnTo>
                  <a:pt x="24231" y="385897"/>
                </a:lnTo>
                <a:lnTo>
                  <a:pt x="18211" y="392616"/>
                </a:lnTo>
                <a:close/>
                <a:moveTo>
                  <a:pt x="946" y="372617"/>
                </a:moveTo>
                <a:lnTo>
                  <a:pt x="0" y="374923"/>
                </a:lnTo>
                <a:lnTo>
                  <a:pt x="0" y="373274"/>
                </a:lnTo>
                <a:close/>
                <a:moveTo>
                  <a:pt x="24231" y="368546"/>
                </a:moveTo>
                <a:lnTo>
                  <a:pt x="24231" y="375095"/>
                </a:lnTo>
                <a:lnTo>
                  <a:pt x="3418" y="408396"/>
                </a:lnTo>
                <a:lnTo>
                  <a:pt x="22381" y="372205"/>
                </a:lnTo>
                <a:close/>
                <a:moveTo>
                  <a:pt x="17496" y="361533"/>
                </a:moveTo>
                <a:lnTo>
                  <a:pt x="0" y="412652"/>
                </a:lnTo>
                <a:lnTo>
                  <a:pt x="0" y="380575"/>
                </a:lnTo>
                <a:lnTo>
                  <a:pt x="1909" y="378088"/>
                </a:lnTo>
                <a:lnTo>
                  <a:pt x="6712" y="368669"/>
                </a:lnTo>
                <a:close/>
                <a:moveTo>
                  <a:pt x="24231" y="341854"/>
                </a:moveTo>
                <a:lnTo>
                  <a:pt x="24231" y="357077"/>
                </a:lnTo>
                <a:lnTo>
                  <a:pt x="17496" y="361533"/>
                </a:lnTo>
                <a:close/>
                <a:moveTo>
                  <a:pt x="24231" y="317948"/>
                </a:moveTo>
                <a:lnTo>
                  <a:pt x="24231" y="334309"/>
                </a:lnTo>
                <a:lnTo>
                  <a:pt x="6712" y="368669"/>
                </a:lnTo>
                <a:lnTo>
                  <a:pt x="4938" y="369842"/>
                </a:lnTo>
                <a:lnTo>
                  <a:pt x="946" y="372617"/>
                </a:lnTo>
                <a:lnTo>
                  <a:pt x="3396" y="366647"/>
                </a:lnTo>
                <a:cubicBezTo>
                  <a:pt x="7901" y="355454"/>
                  <a:pt x="12840" y="342968"/>
                  <a:pt x="18270" y="329004"/>
                </a:cubicBezTo>
                <a:lnTo>
                  <a:pt x="18607" y="327910"/>
                </a:lnTo>
                <a:close/>
                <a:moveTo>
                  <a:pt x="11602" y="312390"/>
                </a:moveTo>
                <a:lnTo>
                  <a:pt x="0" y="336412"/>
                </a:lnTo>
                <a:lnTo>
                  <a:pt x="0" y="325354"/>
                </a:lnTo>
                <a:close/>
                <a:moveTo>
                  <a:pt x="11729" y="312127"/>
                </a:moveTo>
                <a:lnTo>
                  <a:pt x="11652" y="312334"/>
                </a:lnTo>
                <a:lnTo>
                  <a:pt x="11602" y="312390"/>
                </a:lnTo>
                <a:close/>
                <a:moveTo>
                  <a:pt x="17161" y="300881"/>
                </a:moveTo>
                <a:lnTo>
                  <a:pt x="11729" y="312127"/>
                </a:lnTo>
                <a:lnTo>
                  <a:pt x="14902" y="303593"/>
                </a:lnTo>
                <a:close/>
                <a:moveTo>
                  <a:pt x="24231" y="298145"/>
                </a:moveTo>
                <a:lnTo>
                  <a:pt x="24231" y="309647"/>
                </a:lnTo>
                <a:lnTo>
                  <a:pt x="18607" y="327910"/>
                </a:lnTo>
                <a:lnTo>
                  <a:pt x="14205" y="335709"/>
                </a:lnTo>
                <a:cubicBezTo>
                  <a:pt x="9994" y="342497"/>
                  <a:pt x="5528" y="349315"/>
                  <a:pt x="572" y="357320"/>
                </a:cubicBezTo>
                <a:lnTo>
                  <a:pt x="0" y="358312"/>
                </a:lnTo>
                <a:lnTo>
                  <a:pt x="0" y="347379"/>
                </a:lnTo>
                <a:lnTo>
                  <a:pt x="8326" y="321282"/>
                </a:lnTo>
                <a:lnTo>
                  <a:pt x="11652" y="312334"/>
                </a:lnTo>
                <a:lnTo>
                  <a:pt x="22595" y="300108"/>
                </a:lnTo>
                <a:close/>
                <a:moveTo>
                  <a:pt x="24231" y="286243"/>
                </a:moveTo>
                <a:lnTo>
                  <a:pt x="24231" y="292396"/>
                </a:lnTo>
                <a:lnTo>
                  <a:pt x="17161" y="300881"/>
                </a:lnTo>
                <a:close/>
                <a:moveTo>
                  <a:pt x="18603" y="231141"/>
                </a:moveTo>
                <a:lnTo>
                  <a:pt x="16606" y="235168"/>
                </a:lnTo>
                <a:lnTo>
                  <a:pt x="4000" y="260495"/>
                </a:lnTo>
                <a:lnTo>
                  <a:pt x="1909" y="263559"/>
                </a:lnTo>
                <a:lnTo>
                  <a:pt x="0" y="267317"/>
                </a:lnTo>
                <a:lnTo>
                  <a:pt x="0" y="258594"/>
                </a:lnTo>
                <a:close/>
                <a:moveTo>
                  <a:pt x="24231" y="230849"/>
                </a:moveTo>
                <a:lnTo>
                  <a:pt x="24231" y="278494"/>
                </a:lnTo>
                <a:lnTo>
                  <a:pt x="14902" y="303593"/>
                </a:lnTo>
                <a:lnTo>
                  <a:pt x="0" y="321476"/>
                </a:lnTo>
                <a:lnTo>
                  <a:pt x="0" y="268532"/>
                </a:lnTo>
                <a:lnTo>
                  <a:pt x="4000" y="260495"/>
                </a:lnTo>
                <a:close/>
                <a:moveTo>
                  <a:pt x="24231" y="219793"/>
                </a:moveTo>
                <a:lnTo>
                  <a:pt x="24231" y="222836"/>
                </a:lnTo>
                <a:lnTo>
                  <a:pt x="18603" y="231141"/>
                </a:lnTo>
                <a:close/>
                <a:moveTo>
                  <a:pt x="24231" y="133342"/>
                </a:moveTo>
                <a:lnTo>
                  <a:pt x="24231" y="206545"/>
                </a:lnTo>
                <a:lnTo>
                  <a:pt x="13499" y="223505"/>
                </a:lnTo>
                <a:lnTo>
                  <a:pt x="0" y="245723"/>
                </a:lnTo>
                <a:lnTo>
                  <a:pt x="0" y="173915"/>
                </a:lnTo>
                <a:close/>
                <a:moveTo>
                  <a:pt x="24231" y="123476"/>
                </a:moveTo>
                <a:lnTo>
                  <a:pt x="24231" y="130027"/>
                </a:lnTo>
                <a:lnTo>
                  <a:pt x="17186" y="143459"/>
                </a:lnTo>
                <a:lnTo>
                  <a:pt x="0" y="171861"/>
                </a:lnTo>
                <a:lnTo>
                  <a:pt x="0" y="166299"/>
                </a:lnTo>
                <a:lnTo>
                  <a:pt x="18270" y="132668"/>
                </a:lnTo>
                <a:close/>
                <a:moveTo>
                  <a:pt x="10141" y="101902"/>
                </a:moveTo>
                <a:lnTo>
                  <a:pt x="3390" y="124989"/>
                </a:lnTo>
                <a:lnTo>
                  <a:pt x="0" y="135481"/>
                </a:lnTo>
                <a:lnTo>
                  <a:pt x="0" y="120168"/>
                </a:lnTo>
                <a:lnTo>
                  <a:pt x="2059" y="116043"/>
                </a:lnTo>
                <a:close/>
                <a:moveTo>
                  <a:pt x="24231" y="71662"/>
                </a:moveTo>
                <a:lnTo>
                  <a:pt x="24231" y="77243"/>
                </a:lnTo>
                <a:lnTo>
                  <a:pt x="10141" y="101902"/>
                </a:lnTo>
                <a:lnTo>
                  <a:pt x="11579" y="96983"/>
                </a:lnTo>
                <a:lnTo>
                  <a:pt x="18270" y="83584"/>
                </a:lnTo>
                <a:close/>
                <a:moveTo>
                  <a:pt x="8884" y="41579"/>
                </a:moveTo>
                <a:lnTo>
                  <a:pt x="5981" y="51185"/>
                </a:lnTo>
                <a:lnTo>
                  <a:pt x="0" y="58084"/>
                </a:lnTo>
                <a:lnTo>
                  <a:pt x="0" y="57571"/>
                </a:lnTo>
                <a:close/>
                <a:moveTo>
                  <a:pt x="24231" y="30135"/>
                </a:moveTo>
                <a:lnTo>
                  <a:pt x="24231" y="53709"/>
                </a:lnTo>
                <a:lnTo>
                  <a:pt x="11579" y="96983"/>
                </a:lnTo>
                <a:lnTo>
                  <a:pt x="2059" y="116043"/>
                </a:lnTo>
                <a:lnTo>
                  <a:pt x="1909" y="116307"/>
                </a:lnTo>
                <a:lnTo>
                  <a:pt x="0" y="120126"/>
                </a:lnTo>
                <a:lnTo>
                  <a:pt x="0" y="70975"/>
                </a:lnTo>
                <a:lnTo>
                  <a:pt x="5981" y="51185"/>
                </a:lnTo>
                <a:close/>
                <a:moveTo>
                  <a:pt x="20675" y="0"/>
                </a:moveTo>
                <a:lnTo>
                  <a:pt x="24231" y="0"/>
                </a:lnTo>
                <a:lnTo>
                  <a:pt x="24231" y="13954"/>
                </a:lnTo>
                <a:lnTo>
                  <a:pt x="8884" y="41579"/>
                </a:lnTo>
                <a:lnTo>
                  <a:pt x="12161" y="30736"/>
                </a:lnTo>
                <a:close/>
                <a:moveTo>
                  <a:pt x="0" y="0"/>
                </a:moveTo>
                <a:lnTo>
                  <a:pt x="3827" y="0"/>
                </a:lnTo>
                <a:lnTo>
                  <a:pt x="0" y="8201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75771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表格 10">
                <a:extLst>
                  <a:ext uri="{FF2B5EF4-FFF2-40B4-BE49-F238E27FC236}">
                    <a16:creationId xmlns:a16="http://schemas.microsoft.com/office/drawing/2014/main" id="{BA209D5D-27FA-432E-9E12-BFEB8E38FE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7606252"/>
                  </p:ext>
                </p:extLst>
              </p:nvPr>
            </p:nvGraphicFramePr>
            <p:xfrm>
              <a:off x="565011" y="3122423"/>
              <a:ext cx="11061988" cy="2549137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1750921">
                      <a:extLst>
                        <a:ext uri="{9D8B030D-6E8A-4147-A177-3AD203B41FA5}">
                          <a16:colId xmlns:a16="http://schemas.microsoft.com/office/drawing/2014/main" val="1509665593"/>
                        </a:ext>
                      </a:extLst>
                    </a:gridCol>
                    <a:gridCol w="9311067">
                      <a:extLst>
                        <a:ext uri="{9D8B030D-6E8A-4147-A177-3AD203B41FA5}">
                          <a16:colId xmlns:a16="http://schemas.microsoft.com/office/drawing/2014/main" val="1208362382"/>
                        </a:ext>
                      </a:extLst>
                    </a:gridCol>
                  </a:tblGrid>
                  <a:tr h="63728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800" kern="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zh-CN" sz="2400" kern="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2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含义</a:t>
                          </a:r>
                          <a:endParaRPr lang="zh-CN" sz="2400" kern="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24120172"/>
                      </a:ext>
                    </a:extLst>
                  </a:tr>
                  <a:tr h="1274569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800" u="none" kern="100">
                              <a:solidFill>
                                <a:schemeClr val="tx1"/>
                              </a:solidFill>
                              <a:effectLst/>
                            </a:rPr>
                            <a:t>供给</a:t>
                          </a:r>
                          <a:endParaRPr lang="zh-CN" sz="2400" u="none" kern="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800" b="0" u="none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在某一时间内和一定价格水平下，生产者</a:t>
                          </a:r>
                          <a:r>
                            <a:rPr lang="zh-CN" sz="2800" b="1" u="none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愿意并可能</a:t>
                          </a:r>
                          <a:r>
                            <a:rPr lang="zh-CN" sz="2800" b="0" u="none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为市场提供商品或服务的数量。</a:t>
                          </a:r>
                          <a:endParaRPr lang="zh-CN" sz="2400" b="0" u="none" kern="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03302955"/>
                      </a:ext>
                    </a:extLst>
                  </a:tr>
                  <a:tr h="637284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800" u="none" kern="100">
                              <a:solidFill>
                                <a:schemeClr val="tx1"/>
                              </a:solidFill>
                              <a:effectLst/>
                            </a:rPr>
                            <a:t>市场供给</a:t>
                          </a:r>
                          <a:endParaRPr lang="zh-CN" sz="2400" u="none" kern="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3600" b="0" i="1" u="none" strike="noStrike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l-GR" altLang="zh-CN" sz="3600" b="0" i="1" u="none" strike="noStrike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oMath>
                          </a14:m>
                          <a:r>
                            <a:rPr lang="zh-CN" sz="2800" b="0" u="none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生产者供给</a:t>
                          </a:r>
                          <a:endParaRPr lang="zh-CN" sz="2400" b="0" u="none" kern="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366046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表格 10">
                <a:extLst>
                  <a:ext uri="{FF2B5EF4-FFF2-40B4-BE49-F238E27FC236}">
                    <a16:creationId xmlns:a16="http://schemas.microsoft.com/office/drawing/2014/main" id="{BA209D5D-27FA-432E-9E12-BFEB8E38FE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7606252"/>
                  </p:ext>
                </p:extLst>
              </p:nvPr>
            </p:nvGraphicFramePr>
            <p:xfrm>
              <a:off x="565011" y="3122423"/>
              <a:ext cx="11061988" cy="2549137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1750921">
                      <a:extLst>
                        <a:ext uri="{9D8B030D-6E8A-4147-A177-3AD203B41FA5}">
                          <a16:colId xmlns:a16="http://schemas.microsoft.com/office/drawing/2014/main" val="1509665593"/>
                        </a:ext>
                      </a:extLst>
                    </a:gridCol>
                    <a:gridCol w="9311067">
                      <a:extLst>
                        <a:ext uri="{9D8B030D-6E8A-4147-A177-3AD203B41FA5}">
                          <a16:colId xmlns:a16="http://schemas.microsoft.com/office/drawing/2014/main" val="1208362382"/>
                        </a:ext>
                      </a:extLst>
                    </a:gridCol>
                  </a:tblGrid>
                  <a:tr h="63728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800" kern="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zh-CN" sz="2400" kern="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2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含义</a:t>
                          </a:r>
                          <a:endParaRPr lang="zh-CN" sz="2400" kern="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24120172"/>
                      </a:ext>
                    </a:extLst>
                  </a:tr>
                  <a:tr h="1274569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800" u="none" kern="100">
                              <a:solidFill>
                                <a:schemeClr val="tx1"/>
                              </a:solidFill>
                              <a:effectLst/>
                            </a:rPr>
                            <a:t>供给</a:t>
                          </a:r>
                          <a:endParaRPr lang="zh-CN" sz="2400" u="none" kern="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800" b="0" u="none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在某一时间内和一定价格水平下，生产者</a:t>
                          </a:r>
                          <a:r>
                            <a:rPr lang="zh-CN" sz="2800" b="1" u="none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愿意并可能</a:t>
                          </a:r>
                          <a:r>
                            <a:rPr lang="zh-CN" sz="2800" b="0" u="none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为市场提供商品或服务的数量。</a:t>
                          </a:r>
                          <a:endParaRPr lang="zh-CN" sz="2400" b="0" u="none" kern="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03302955"/>
                      </a:ext>
                    </a:extLst>
                  </a:tr>
                  <a:tr h="637284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800" u="none" kern="100">
                              <a:solidFill>
                                <a:schemeClr val="tx1"/>
                              </a:solidFill>
                              <a:effectLst/>
                            </a:rPr>
                            <a:t>市场供给</a:t>
                          </a:r>
                          <a:endParaRPr lang="zh-CN" sz="2400" u="none" kern="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937" t="-322000" b="-1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660463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4920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D7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6619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2" name="TextBox 38"/>
          <p:cNvSpPr txBox="1"/>
          <p:nvPr/>
        </p:nvSpPr>
        <p:spPr>
          <a:xfrm>
            <a:off x="519890" y="1188720"/>
            <a:ext cx="11367310" cy="549483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r>
              <a:rPr lang="zh-CN" altLang="en-US" sz="3735" dirty="0">
                <a:solidFill>
                  <a:srgbClr val="FC83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供给的含义和影响因素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2</a:t>
            </a:r>
            <a:r>
              <a:rPr lang="zh-CN" altLang="zh-CN" sz="2400" b="1" dirty="0"/>
              <a:t>、影响供给的主要因素</a:t>
            </a:r>
            <a:endParaRPr lang="zh-CN" altLang="zh-CN" sz="2400" dirty="0"/>
          </a:p>
          <a:p>
            <a:pPr>
              <a:lnSpc>
                <a:spcPct val="200000"/>
              </a:lnSpc>
            </a:pPr>
            <a:r>
              <a:rPr lang="zh-CN" altLang="zh-CN" sz="2400" b="1" dirty="0"/>
              <a:t>（</a:t>
            </a:r>
            <a:r>
              <a:rPr lang="en-US" altLang="zh-CN" sz="2400" b="1" dirty="0"/>
              <a:t>1</a:t>
            </a:r>
            <a:r>
              <a:rPr lang="zh-CN" altLang="zh-CN" sz="2400" b="1" dirty="0"/>
              <a:t>）产品价格。其他条件不变，某种</a:t>
            </a:r>
            <a:r>
              <a:rPr lang="zh-CN" altLang="zh-CN" sz="2400" b="1" dirty="0">
                <a:solidFill>
                  <a:srgbClr val="FF0000"/>
                </a:solidFill>
              </a:rPr>
              <a:t>产品自身的价格和其供给的变动成正方向变化。</a:t>
            </a:r>
            <a:br>
              <a:rPr lang="en-US" altLang="zh-CN" sz="2400" dirty="0">
                <a:solidFill>
                  <a:srgbClr val="FF0000"/>
                </a:solidFill>
              </a:rPr>
            </a:br>
            <a:r>
              <a:rPr lang="zh-CN" altLang="zh-CN" sz="2400" b="1" dirty="0"/>
              <a:t>（</a:t>
            </a:r>
            <a:r>
              <a:rPr lang="en-US" altLang="zh-CN" sz="2400" b="1" dirty="0"/>
              <a:t>2</a:t>
            </a:r>
            <a:r>
              <a:rPr lang="zh-CN" altLang="zh-CN" sz="2400" b="1" dirty="0"/>
              <a:t>）生产成本。</a:t>
            </a:r>
            <a:r>
              <a:rPr lang="zh-CN" altLang="zh-CN" sz="2400" dirty="0"/>
              <a:t>其他条件不变，某种产品自身的</a:t>
            </a:r>
            <a:r>
              <a:rPr lang="zh-CN" altLang="zh-CN" sz="2400" b="1" dirty="0">
                <a:solidFill>
                  <a:srgbClr val="FF0000"/>
                </a:solidFill>
              </a:rPr>
              <a:t>成本和其供给的变动成反方向变化。</a:t>
            </a:r>
            <a:br>
              <a:rPr lang="en-US" altLang="zh-CN" sz="2400" b="1" dirty="0">
                <a:solidFill>
                  <a:srgbClr val="FF0000"/>
                </a:solidFill>
              </a:rPr>
            </a:br>
            <a:r>
              <a:rPr lang="zh-CN" altLang="zh-CN" sz="2400" b="1" dirty="0"/>
              <a:t>（</a:t>
            </a:r>
            <a:r>
              <a:rPr lang="en-US" altLang="zh-CN" sz="2400" b="1" dirty="0"/>
              <a:t>3</a:t>
            </a:r>
            <a:r>
              <a:rPr lang="zh-CN" altLang="zh-CN" sz="2400" b="1" dirty="0"/>
              <a:t>）生产技术</a:t>
            </a:r>
            <a:r>
              <a:rPr lang="zh-CN" altLang="zh-CN" sz="2400" dirty="0"/>
              <a:t>。技术水平在一定程度上决定着生产成本并进而影响供给。</a:t>
            </a:r>
            <a:br>
              <a:rPr lang="en-US" altLang="zh-CN" sz="2400" dirty="0"/>
            </a:br>
            <a:r>
              <a:rPr lang="zh-CN" altLang="zh-CN" sz="2400" b="1" dirty="0"/>
              <a:t>（</a:t>
            </a:r>
            <a:r>
              <a:rPr lang="en-US" altLang="zh-CN" sz="2400" b="1" dirty="0"/>
              <a:t>4</a:t>
            </a:r>
            <a:r>
              <a:rPr lang="zh-CN" altLang="zh-CN" sz="2400" b="1" dirty="0"/>
              <a:t>）预期。</a:t>
            </a:r>
            <a:r>
              <a:rPr lang="zh-CN" altLang="zh-CN" sz="2400" dirty="0"/>
              <a:t>生产者或销售者的价格预期往往会引起供给的变化。</a:t>
            </a:r>
            <a:br>
              <a:rPr lang="en-US" altLang="zh-CN" sz="2400" dirty="0"/>
            </a:br>
            <a:r>
              <a:rPr lang="zh-CN" altLang="zh-CN" sz="2400" b="1" dirty="0"/>
              <a:t>（</a:t>
            </a:r>
            <a:r>
              <a:rPr lang="en-US" altLang="zh-CN" sz="2400" b="1" dirty="0"/>
              <a:t>5</a:t>
            </a:r>
            <a:r>
              <a:rPr lang="zh-CN" altLang="zh-CN" sz="2400" b="1" dirty="0"/>
              <a:t>）相关产品的价格</a:t>
            </a:r>
            <a:r>
              <a:rPr lang="zh-CN" altLang="zh-CN" sz="2400" dirty="0"/>
              <a:t>。</a:t>
            </a:r>
            <a:br>
              <a:rPr lang="en-US" altLang="zh-CN" sz="2400" dirty="0"/>
            </a:br>
            <a:r>
              <a:rPr lang="zh-CN" altLang="zh-CN" sz="2400" b="1" dirty="0"/>
              <a:t>（</a:t>
            </a:r>
            <a:r>
              <a:rPr lang="en-US" altLang="zh-CN" sz="2400" b="1" dirty="0"/>
              <a:t>6</a:t>
            </a:r>
            <a:r>
              <a:rPr lang="zh-CN" altLang="zh-CN" sz="2400" b="1" dirty="0"/>
              <a:t>）其他因素。</a:t>
            </a:r>
            <a:r>
              <a:rPr lang="zh-CN" altLang="zh-CN" sz="2400" dirty="0"/>
              <a:t>包括生产要素的价格以及国家政策等。</a:t>
            </a:r>
          </a:p>
        </p:txBody>
      </p:sp>
      <p:sp>
        <p:nvSpPr>
          <p:cNvPr id="7" name="任意多边形 3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2B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82935" y="32657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市场供给</a:t>
            </a:r>
          </a:p>
        </p:txBody>
      </p:sp>
      <p:sp>
        <p:nvSpPr>
          <p:cNvPr id="9" name="任意多边形 33"/>
          <p:cNvSpPr/>
          <p:nvPr/>
        </p:nvSpPr>
        <p:spPr>
          <a:xfrm rot="16200000" flipH="1">
            <a:off x="6262292" y="-2350593"/>
            <a:ext cx="45719" cy="6389737"/>
          </a:xfrm>
          <a:custGeom>
            <a:avLst/>
            <a:gdLst/>
            <a:ahLst/>
            <a:cxnLst/>
            <a:rect l="l" t="t" r="r" b="b"/>
            <a:pathLst>
              <a:path w="24231" h="914247">
                <a:moveTo>
                  <a:pt x="5283" y="910420"/>
                </a:moveTo>
                <a:lnTo>
                  <a:pt x="5106" y="914247"/>
                </a:lnTo>
                <a:lnTo>
                  <a:pt x="3582" y="914247"/>
                </a:lnTo>
                <a:close/>
                <a:moveTo>
                  <a:pt x="24231" y="887871"/>
                </a:moveTo>
                <a:lnTo>
                  <a:pt x="24231" y="914247"/>
                </a:lnTo>
                <a:lnTo>
                  <a:pt x="14665" y="914247"/>
                </a:lnTo>
                <a:lnTo>
                  <a:pt x="21671" y="894208"/>
                </a:lnTo>
                <a:close/>
                <a:moveTo>
                  <a:pt x="7503" y="865611"/>
                </a:moveTo>
                <a:lnTo>
                  <a:pt x="7216" y="868576"/>
                </a:lnTo>
                <a:lnTo>
                  <a:pt x="6766" y="878326"/>
                </a:lnTo>
                <a:lnTo>
                  <a:pt x="0" y="886263"/>
                </a:lnTo>
                <a:lnTo>
                  <a:pt x="0" y="876548"/>
                </a:lnTo>
                <a:lnTo>
                  <a:pt x="5182" y="868927"/>
                </a:lnTo>
                <a:close/>
                <a:moveTo>
                  <a:pt x="24231" y="857838"/>
                </a:moveTo>
                <a:lnTo>
                  <a:pt x="24231" y="867787"/>
                </a:lnTo>
                <a:lnTo>
                  <a:pt x="5283" y="910420"/>
                </a:lnTo>
                <a:lnTo>
                  <a:pt x="6766" y="878326"/>
                </a:lnTo>
                <a:close/>
                <a:moveTo>
                  <a:pt x="24231" y="840913"/>
                </a:moveTo>
                <a:lnTo>
                  <a:pt x="24231" y="841714"/>
                </a:lnTo>
                <a:lnTo>
                  <a:pt x="7503" y="865611"/>
                </a:lnTo>
                <a:lnTo>
                  <a:pt x="7514" y="865497"/>
                </a:lnTo>
                <a:close/>
                <a:moveTo>
                  <a:pt x="9928" y="840562"/>
                </a:moveTo>
                <a:lnTo>
                  <a:pt x="7514" y="865497"/>
                </a:lnTo>
                <a:lnTo>
                  <a:pt x="5182" y="868927"/>
                </a:lnTo>
                <a:lnTo>
                  <a:pt x="0" y="876330"/>
                </a:lnTo>
                <a:lnTo>
                  <a:pt x="0" y="855943"/>
                </a:lnTo>
                <a:lnTo>
                  <a:pt x="1909" y="852567"/>
                </a:lnTo>
                <a:close/>
                <a:moveTo>
                  <a:pt x="15593" y="782055"/>
                </a:moveTo>
                <a:lnTo>
                  <a:pt x="14536" y="792975"/>
                </a:lnTo>
                <a:lnTo>
                  <a:pt x="0" y="815757"/>
                </a:lnTo>
                <a:lnTo>
                  <a:pt x="0" y="811766"/>
                </a:lnTo>
                <a:close/>
                <a:moveTo>
                  <a:pt x="24231" y="780256"/>
                </a:moveTo>
                <a:lnTo>
                  <a:pt x="24231" y="819152"/>
                </a:lnTo>
                <a:lnTo>
                  <a:pt x="9928" y="840562"/>
                </a:lnTo>
                <a:lnTo>
                  <a:pt x="14536" y="792975"/>
                </a:lnTo>
                <a:lnTo>
                  <a:pt x="18270" y="787121"/>
                </a:lnTo>
                <a:close/>
                <a:moveTo>
                  <a:pt x="24231" y="761668"/>
                </a:moveTo>
                <a:lnTo>
                  <a:pt x="24231" y="765596"/>
                </a:lnTo>
                <a:lnTo>
                  <a:pt x="15593" y="782055"/>
                </a:lnTo>
                <a:lnTo>
                  <a:pt x="15754" y="780386"/>
                </a:lnTo>
                <a:close/>
                <a:moveTo>
                  <a:pt x="24231" y="712346"/>
                </a:moveTo>
                <a:lnTo>
                  <a:pt x="24231" y="731086"/>
                </a:lnTo>
                <a:lnTo>
                  <a:pt x="18270" y="754399"/>
                </a:lnTo>
                <a:lnTo>
                  <a:pt x="15754" y="780386"/>
                </a:lnTo>
                <a:lnTo>
                  <a:pt x="13254" y="785906"/>
                </a:lnTo>
                <a:lnTo>
                  <a:pt x="0" y="811485"/>
                </a:lnTo>
                <a:lnTo>
                  <a:pt x="0" y="752641"/>
                </a:lnTo>
                <a:lnTo>
                  <a:pt x="18270" y="721676"/>
                </a:lnTo>
                <a:close/>
                <a:moveTo>
                  <a:pt x="4049" y="698809"/>
                </a:moveTo>
                <a:lnTo>
                  <a:pt x="1909" y="705315"/>
                </a:lnTo>
                <a:lnTo>
                  <a:pt x="0" y="710229"/>
                </a:lnTo>
                <a:lnTo>
                  <a:pt x="0" y="701476"/>
                </a:lnTo>
                <a:lnTo>
                  <a:pt x="3903" y="698941"/>
                </a:lnTo>
                <a:close/>
                <a:moveTo>
                  <a:pt x="24231" y="652905"/>
                </a:moveTo>
                <a:lnTo>
                  <a:pt x="24231" y="680503"/>
                </a:lnTo>
                <a:lnTo>
                  <a:pt x="4049" y="698809"/>
                </a:lnTo>
                <a:lnTo>
                  <a:pt x="14843" y="665990"/>
                </a:lnTo>
                <a:close/>
                <a:moveTo>
                  <a:pt x="24231" y="619049"/>
                </a:moveTo>
                <a:lnTo>
                  <a:pt x="24231" y="637446"/>
                </a:lnTo>
                <a:lnTo>
                  <a:pt x="14843" y="665990"/>
                </a:lnTo>
                <a:lnTo>
                  <a:pt x="0" y="686679"/>
                </a:lnTo>
                <a:lnTo>
                  <a:pt x="0" y="646781"/>
                </a:lnTo>
                <a:close/>
                <a:moveTo>
                  <a:pt x="3622" y="602431"/>
                </a:moveTo>
                <a:lnTo>
                  <a:pt x="0" y="609824"/>
                </a:lnTo>
                <a:lnTo>
                  <a:pt x="0" y="603434"/>
                </a:lnTo>
                <a:lnTo>
                  <a:pt x="3088" y="602562"/>
                </a:lnTo>
                <a:close/>
                <a:moveTo>
                  <a:pt x="13271" y="600059"/>
                </a:moveTo>
                <a:lnTo>
                  <a:pt x="0" y="626949"/>
                </a:lnTo>
                <a:lnTo>
                  <a:pt x="0" y="618882"/>
                </a:lnTo>
                <a:lnTo>
                  <a:pt x="9809" y="600910"/>
                </a:lnTo>
                <a:close/>
                <a:moveTo>
                  <a:pt x="24231" y="578966"/>
                </a:moveTo>
                <a:lnTo>
                  <a:pt x="24231" y="597364"/>
                </a:lnTo>
                <a:lnTo>
                  <a:pt x="13271" y="600059"/>
                </a:lnTo>
                <a:lnTo>
                  <a:pt x="14340" y="597894"/>
                </a:lnTo>
                <a:close/>
                <a:moveTo>
                  <a:pt x="15033" y="562383"/>
                </a:moveTo>
                <a:lnTo>
                  <a:pt x="1647" y="598860"/>
                </a:lnTo>
                <a:lnTo>
                  <a:pt x="0" y="603432"/>
                </a:lnTo>
                <a:lnTo>
                  <a:pt x="0" y="582448"/>
                </a:lnTo>
                <a:close/>
                <a:moveTo>
                  <a:pt x="24231" y="560369"/>
                </a:moveTo>
                <a:lnTo>
                  <a:pt x="24231" y="574485"/>
                </a:lnTo>
                <a:lnTo>
                  <a:pt x="9809" y="600910"/>
                </a:lnTo>
                <a:lnTo>
                  <a:pt x="3622" y="602431"/>
                </a:lnTo>
                <a:close/>
                <a:moveTo>
                  <a:pt x="24231" y="537319"/>
                </a:moveTo>
                <a:lnTo>
                  <a:pt x="24231" y="550611"/>
                </a:lnTo>
                <a:lnTo>
                  <a:pt x="18270" y="558063"/>
                </a:lnTo>
                <a:lnTo>
                  <a:pt x="15033" y="562383"/>
                </a:lnTo>
                <a:close/>
                <a:moveTo>
                  <a:pt x="24231" y="507786"/>
                </a:moveTo>
                <a:lnTo>
                  <a:pt x="24231" y="529738"/>
                </a:lnTo>
                <a:lnTo>
                  <a:pt x="0" y="578164"/>
                </a:lnTo>
                <a:lnTo>
                  <a:pt x="0" y="575156"/>
                </a:lnTo>
                <a:lnTo>
                  <a:pt x="12382" y="543377"/>
                </a:lnTo>
                <a:close/>
                <a:moveTo>
                  <a:pt x="24231" y="501381"/>
                </a:moveTo>
                <a:lnTo>
                  <a:pt x="24231" y="501744"/>
                </a:lnTo>
                <a:lnTo>
                  <a:pt x="21546" y="508202"/>
                </a:lnTo>
                <a:lnTo>
                  <a:pt x="0" y="563090"/>
                </a:lnTo>
                <a:lnTo>
                  <a:pt x="0" y="556453"/>
                </a:lnTo>
                <a:close/>
                <a:moveTo>
                  <a:pt x="1909" y="410811"/>
                </a:moveTo>
                <a:lnTo>
                  <a:pt x="0" y="414762"/>
                </a:lnTo>
                <a:lnTo>
                  <a:pt x="0" y="413381"/>
                </a:lnTo>
                <a:close/>
                <a:moveTo>
                  <a:pt x="3418" y="408396"/>
                </a:moveTo>
                <a:lnTo>
                  <a:pt x="2497" y="410155"/>
                </a:lnTo>
                <a:lnTo>
                  <a:pt x="1909" y="410811"/>
                </a:lnTo>
                <a:close/>
                <a:moveTo>
                  <a:pt x="24231" y="398062"/>
                </a:moveTo>
                <a:lnTo>
                  <a:pt x="24231" y="422586"/>
                </a:lnTo>
                <a:lnTo>
                  <a:pt x="0" y="480889"/>
                </a:lnTo>
                <a:lnTo>
                  <a:pt x="0" y="450165"/>
                </a:lnTo>
                <a:lnTo>
                  <a:pt x="4211" y="436105"/>
                </a:lnTo>
                <a:lnTo>
                  <a:pt x="9821" y="425737"/>
                </a:lnTo>
                <a:close/>
                <a:moveTo>
                  <a:pt x="18211" y="392616"/>
                </a:moveTo>
                <a:lnTo>
                  <a:pt x="11054" y="413256"/>
                </a:lnTo>
                <a:lnTo>
                  <a:pt x="4211" y="436105"/>
                </a:lnTo>
                <a:lnTo>
                  <a:pt x="0" y="443888"/>
                </a:lnTo>
                <a:lnTo>
                  <a:pt x="0" y="414921"/>
                </a:lnTo>
                <a:lnTo>
                  <a:pt x="2497" y="410155"/>
                </a:lnTo>
                <a:close/>
                <a:moveTo>
                  <a:pt x="24231" y="375252"/>
                </a:moveTo>
                <a:lnTo>
                  <a:pt x="24231" y="385897"/>
                </a:lnTo>
                <a:lnTo>
                  <a:pt x="18211" y="392616"/>
                </a:lnTo>
                <a:close/>
                <a:moveTo>
                  <a:pt x="946" y="372617"/>
                </a:moveTo>
                <a:lnTo>
                  <a:pt x="0" y="374923"/>
                </a:lnTo>
                <a:lnTo>
                  <a:pt x="0" y="373274"/>
                </a:lnTo>
                <a:close/>
                <a:moveTo>
                  <a:pt x="24231" y="368546"/>
                </a:moveTo>
                <a:lnTo>
                  <a:pt x="24231" y="375095"/>
                </a:lnTo>
                <a:lnTo>
                  <a:pt x="3418" y="408396"/>
                </a:lnTo>
                <a:lnTo>
                  <a:pt x="22381" y="372205"/>
                </a:lnTo>
                <a:close/>
                <a:moveTo>
                  <a:pt x="17496" y="361533"/>
                </a:moveTo>
                <a:lnTo>
                  <a:pt x="0" y="412652"/>
                </a:lnTo>
                <a:lnTo>
                  <a:pt x="0" y="380575"/>
                </a:lnTo>
                <a:lnTo>
                  <a:pt x="1909" y="378088"/>
                </a:lnTo>
                <a:lnTo>
                  <a:pt x="6712" y="368669"/>
                </a:lnTo>
                <a:close/>
                <a:moveTo>
                  <a:pt x="24231" y="341854"/>
                </a:moveTo>
                <a:lnTo>
                  <a:pt x="24231" y="357077"/>
                </a:lnTo>
                <a:lnTo>
                  <a:pt x="17496" y="361533"/>
                </a:lnTo>
                <a:close/>
                <a:moveTo>
                  <a:pt x="24231" y="317948"/>
                </a:moveTo>
                <a:lnTo>
                  <a:pt x="24231" y="334309"/>
                </a:lnTo>
                <a:lnTo>
                  <a:pt x="6712" y="368669"/>
                </a:lnTo>
                <a:lnTo>
                  <a:pt x="4938" y="369842"/>
                </a:lnTo>
                <a:lnTo>
                  <a:pt x="946" y="372617"/>
                </a:lnTo>
                <a:lnTo>
                  <a:pt x="3396" y="366647"/>
                </a:lnTo>
                <a:cubicBezTo>
                  <a:pt x="7901" y="355454"/>
                  <a:pt x="12840" y="342968"/>
                  <a:pt x="18270" y="329004"/>
                </a:cubicBezTo>
                <a:lnTo>
                  <a:pt x="18607" y="327910"/>
                </a:lnTo>
                <a:close/>
                <a:moveTo>
                  <a:pt x="11602" y="312390"/>
                </a:moveTo>
                <a:lnTo>
                  <a:pt x="0" y="336412"/>
                </a:lnTo>
                <a:lnTo>
                  <a:pt x="0" y="325354"/>
                </a:lnTo>
                <a:close/>
                <a:moveTo>
                  <a:pt x="11729" y="312127"/>
                </a:moveTo>
                <a:lnTo>
                  <a:pt x="11652" y="312334"/>
                </a:lnTo>
                <a:lnTo>
                  <a:pt x="11602" y="312390"/>
                </a:lnTo>
                <a:close/>
                <a:moveTo>
                  <a:pt x="17161" y="300881"/>
                </a:moveTo>
                <a:lnTo>
                  <a:pt x="11729" y="312127"/>
                </a:lnTo>
                <a:lnTo>
                  <a:pt x="14902" y="303593"/>
                </a:lnTo>
                <a:close/>
                <a:moveTo>
                  <a:pt x="24231" y="298145"/>
                </a:moveTo>
                <a:lnTo>
                  <a:pt x="24231" y="309647"/>
                </a:lnTo>
                <a:lnTo>
                  <a:pt x="18607" y="327910"/>
                </a:lnTo>
                <a:lnTo>
                  <a:pt x="14205" y="335709"/>
                </a:lnTo>
                <a:cubicBezTo>
                  <a:pt x="9994" y="342497"/>
                  <a:pt x="5528" y="349315"/>
                  <a:pt x="572" y="357320"/>
                </a:cubicBezTo>
                <a:lnTo>
                  <a:pt x="0" y="358312"/>
                </a:lnTo>
                <a:lnTo>
                  <a:pt x="0" y="347379"/>
                </a:lnTo>
                <a:lnTo>
                  <a:pt x="8326" y="321282"/>
                </a:lnTo>
                <a:lnTo>
                  <a:pt x="11652" y="312334"/>
                </a:lnTo>
                <a:lnTo>
                  <a:pt x="22595" y="300108"/>
                </a:lnTo>
                <a:close/>
                <a:moveTo>
                  <a:pt x="24231" y="286243"/>
                </a:moveTo>
                <a:lnTo>
                  <a:pt x="24231" y="292396"/>
                </a:lnTo>
                <a:lnTo>
                  <a:pt x="17161" y="300881"/>
                </a:lnTo>
                <a:close/>
                <a:moveTo>
                  <a:pt x="18603" y="231141"/>
                </a:moveTo>
                <a:lnTo>
                  <a:pt x="16606" y="235168"/>
                </a:lnTo>
                <a:lnTo>
                  <a:pt x="4000" y="260495"/>
                </a:lnTo>
                <a:lnTo>
                  <a:pt x="1909" y="263559"/>
                </a:lnTo>
                <a:lnTo>
                  <a:pt x="0" y="267317"/>
                </a:lnTo>
                <a:lnTo>
                  <a:pt x="0" y="258594"/>
                </a:lnTo>
                <a:close/>
                <a:moveTo>
                  <a:pt x="24231" y="230849"/>
                </a:moveTo>
                <a:lnTo>
                  <a:pt x="24231" y="278494"/>
                </a:lnTo>
                <a:lnTo>
                  <a:pt x="14902" y="303593"/>
                </a:lnTo>
                <a:lnTo>
                  <a:pt x="0" y="321476"/>
                </a:lnTo>
                <a:lnTo>
                  <a:pt x="0" y="268532"/>
                </a:lnTo>
                <a:lnTo>
                  <a:pt x="4000" y="260495"/>
                </a:lnTo>
                <a:close/>
                <a:moveTo>
                  <a:pt x="24231" y="219793"/>
                </a:moveTo>
                <a:lnTo>
                  <a:pt x="24231" y="222836"/>
                </a:lnTo>
                <a:lnTo>
                  <a:pt x="18603" y="231141"/>
                </a:lnTo>
                <a:close/>
                <a:moveTo>
                  <a:pt x="24231" y="133342"/>
                </a:moveTo>
                <a:lnTo>
                  <a:pt x="24231" y="206545"/>
                </a:lnTo>
                <a:lnTo>
                  <a:pt x="13499" y="223505"/>
                </a:lnTo>
                <a:lnTo>
                  <a:pt x="0" y="245723"/>
                </a:lnTo>
                <a:lnTo>
                  <a:pt x="0" y="173915"/>
                </a:lnTo>
                <a:close/>
                <a:moveTo>
                  <a:pt x="24231" y="123476"/>
                </a:moveTo>
                <a:lnTo>
                  <a:pt x="24231" y="130027"/>
                </a:lnTo>
                <a:lnTo>
                  <a:pt x="17186" y="143459"/>
                </a:lnTo>
                <a:lnTo>
                  <a:pt x="0" y="171861"/>
                </a:lnTo>
                <a:lnTo>
                  <a:pt x="0" y="166299"/>
                </a:lnTo>
                <a:lnTo>
                  <a:pt x="18270" y="132668"/>
                </a:lnTo>
                <a:close/>
                <a:moveTo>
                  <a:pt x="10141" y="101902"/>
                </a:moveTo>
                <a:lnTo>
                  <a:pt x="3390" y="124989"/>
                </a:lnTo>
                <a:lnTo>
                  <a:pt x="0" y="135481"/>
                </a:lnTo>
                <a:lnTo>
                  <a:pt x="0" y="120168"/>
                </a:lnTo>
                <a:lnTo>
                  <a:pt x="2059" y="116043"/>
                </a:lnTo>
                <a:close/>
                <a:moveTo>
                  <a:pt x="24231" y="71662"/>
                </a:moveTo>
                <a:lnTo>
                  <a:pt x="24231" y="77243"/>
                </a:lnTo>
                <a:lnTo>
                  <a:pt x="10141" y="101902"/>
                </a:lnTo>
                <a:lnTo>
                  <a:pt x="11579" y="96983"/>
                </a:lnTo>
                <a:lnTo>
                  <a:pt x="18270" y="83584"/>
                </a:lnTo>
                <a:close/>
                <a:moveTo>
                  <a:pt x="8884" y="41579"/>
                </a:moveTo>
                <a:lnTo>
                  <a:pt x="5981" y="51185"/>
                </a:lnTo>
                <a:lnTo>
                  <a:pt x="0" y="58084"/>
                </a:lnTo>
                <a:lnTo>
                  <a:pt x="0" y="57571"/>
                </a:lnTo>
                <a:close/>
                <a:moveTo>
                  <a:pt x="24231" y="30135"/>
                </a:moveTo>
                <a:lnTo>
                  <a:pt x="24231" y="53709"/>
                </a:lnTo>
                <a:lnTo>
                  <a:pt x="11579" y="96983"/>
                </a:lnTo>
                <a:lnTo>
                  <a:pt x="2059" y="116043"/>
                </a:lnTo>
                <a:lnTo>
                  <a:pt x="1909" y="116307"/>
                </a:lnTo>
                <a:lnTo>
                  <a:pt x="0" y="120126"/>
                </a:lnTo>
                <a:lnTo>
                  <a:pt x="0" y="70975"/>
                </a:lnTo>
                <a:lnTo>
                  <a:pt x="5981" y="51185"/>
                </a:lnTo>
                <a:close/>
                <a:moveTo>
                  <a:pt x="20675" y="0"/>
                </a:moveTo>
                <a:lnTo>
                  <a:pt x="24231" y="0"/>
                </a:lnTo>
                <a:lnTo>
                  <a:pt x="24231" y="13954"/>
                </a:lnTo>
                <a:lnTo>
                  <a:pt x="8884" y="41579"/>
                </a:lnTo>
                <a:lnTo>
                  <a:pt x="12161" y="30736"/>
                </a:lnTo>
                <a:close/>
                <a:moveTo>
                  <a:pt x="0" y="0"/>
                </a:moveTo>
                <a:lnTo>
                  <a:pt x="3827" y="0"/>
                </a:lnTo>
                <a:lnTo>
                  <a:pt x="0" y="8201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75771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环形箭头 2">
            <a:extLst>
              <a:ext uri="{FF2B5EF4-FFF2-40B4-BE49-F238E27FC236}">
                <a16:creationId xmlns:a16="http://schemas.microsoft.com/office/drawing/2014/main" id="{6EAAE0A1-FB26-0E40-B2CC-846000C557EF}"/>
              </a:ext>
            </a:extLst>
          </p:cNvPr>
          <p:cNvSpPr/>
          <p:nvPr/>
        </p:nvSpPr>
        <p:spPr>
          <a:xfrm rot="16200000">
            <a:off x="270295" y="3375421"/>
            <a:ext cx="638357" cy="112143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6234"/>
            </a:avLst>
          </a:prstGeom>
          <a:noFill/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35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D7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6619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2" name="TextBox 38"/>
          <p:cNvSpPr txBox="1"/>
          <p:nvPr/>
        </p:nvSpPr>
        <p:spPr>
          <a:xfrm>
            <a:off x="519890" y="1188720"/>
            <a:ext cx="11367310" cy="4720395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735" dirty="0">
                <a:solidFill>
                  <a:srgbClr val="FC83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供给函数、供给规律和供给曲线</a:t>
            </a:r>
            <a:endParaRPr lang="en-US" altLang="zh-CN" sz="3735" dirty="0">
              <a:solidFill>
                <a:srgbClr val="FC83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/>
              <a:t>供给函数：</a:t>
            </a:r>
            <a:r>
              <a:rPr lang="en-US" altLang="zh-CN" dirty="0"/>
              <a:t> Qs=Qs(p)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供给规律：一般情况下，供给与价格之间呈同方向变化关系。价格与供给之间的这种呈同向变化的关系，就叫供给规律。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/>
              <a:t>供给曲线：用横轴表示供给量，纵轴表示价格，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我们把供给和价格之间的关系用曲线表示出来，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这条曲线被称为供给曲线。供给曲线从左下方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向右上方倾斜 。</a:t>
            </a:r>
          </a:p>
        </p:txBody>
      </p:sp>
      <p:sp>
        <p:nvSpPr>
          <p:cNvPr id="7" name="任意多边形 3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2B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82935" y="32657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市场供给</a:t>
            </a:r>
          </a:p>
        </p:txBody>
      </p:sp>
      <p:sp>
        <p:nvSpPr>
          <p:cNvPr id="9" name="任意多边形 33"/>
          <p:cNvSpPr/>
          <p:nvPr/>
        </p:nvSpPr>
        <p:spPr>
          <a:xfrm rot="16200000" flipH="1">
            <a:off x="6262292" y="-2350593"/>
            <a:ext cx="45719" cy="6389737"/>
          </a:xfrm>
          <a:custGeom>
            <a:avLst/>
            <a:gdLst/>
            <a:ahLst/>
            <a:cxnLst/>
            <a:rect l="l" t="t" r="r" b="b"/>
            <a:pathLst>
              <a:path w="24231" h="914247">
                <a:moveTo>
                  <a:pt x="5283" y="910420"/>
                </a:moveTo>
                <a:lnTo>
                  <a:pt x="5106" y="914247"/>
                </a:lnTo>
                <a:lnTo>
                  <a:pt x="3582" y="914247"/>
                </a:lnTo>
                <a:close/>
                <a:moveTo>
                  <a:pt x="24231" y="887871"/>
                </a:moveTo>
                <a:lnTo>
                  <a:pt x="24231" y="914247"/>
                </a:lnTo>
                <a:lnTo>
                  <a:pt x="14665" y="914247"/>
                </a:lnTo>
                <a:lnTo>
                  <a:pt x="21671" y="894208"/>
                </a:lnTo>
                <a:close/>
                <a:moveTo>
                  <a:pt x="7503" y="865611"/>
                </a:moveTo>
                <a:lnTo>
                  <a:pt x="7216" y="868576"/>
                </a:lnTo>
                <a:lnTo>
                  <a:pt x="6766" y="878326"/>
                </a:lnTo>
                <a:lnTo>
                  <a:pt x="0" y="886263"/>
                </a:lnTo>
                <a:lnTo>
                  <a:pt x="0" y="876548"/>
                </a:lnTo>
                <a:lnTo>
                  <a:pt x="5182" y="868927"/>
                </a:lnTo>
                <a:close/>
                <a:moveTo>
                  <a:pt x="24231" y="857838"/>
                </a:moveTo>
                <a:lnTo>
                  <a:pt x="24231" y="867787"/>
                </a:lnTo>
                <a:lnTo>
                  <a:pt x="5283" y="910420"/>
                </a:lnTo>
                <a:lnTo>
                  <a:pt x="6766" y="878326"/>
                </a:lnTo>
                <a:close/>
                <a:moveTo>
                  <a:pt x="24231" y="840913"/>
                </a:moveTo>
                <a:lnTo>
                  <a:pt x="24231" y="841714"/>
                </a:lnTo>
                <a:lnTo>
                  <a:pt x="7503" y="865611"/>
                </a:lnTo>
                <a:lnTo>
                  <a:pt x="7514" y="865497"/>
                </a:lnTo>
                <a:close/>
                <a:moveTo>
                  <a:pt x="9928" y="840562"/>
                </a:moveTo>
                <a:lnTo>
                  <a:pt x="7514" y="865497"/>
                </a:lnTo>
                <a:lnTo>
                  <a:pt x="5182" y="868927"/>
                </a:lnTo>
                <a:lnTo>
                  <a:pt x="0" y="876330"/>
                </a:lnTo>
                <a:lnTo>
                  <a:pt x="0" y="855943"/>
                </a:lnTo>
                <a:lnTo>
                  <a:pt x="1909" y="852567"/>
                </a:lnTo>
                <a:close/>
                <a:moveTo>
                  <a:pt x="15593" y="782055"/>
                </a:moveTo>
                <a:lnTo>
                  <a:pt x="14536" y="792975"/>
                </a:lnTo>
                <a:lnTo>
                  <a:pt x="0" y="815757"/>
                </a:lnTo>
                <a:lnTo>
                  <a:pt x="0" y="811766"/>
                </a:lnTo>
                <a:close/>
                <a:moveTo>
                  <a:pt x="24231" y="780256"/>
                </a:moveTo>
                <a:lnTo>
                  <a:pt x="24231" y="819152"/>
                </a:lnTo>
                <a:lnTo>
                  <a:pt x="9928" y="840562"/>
                </a:lnTo>
                <a:lnTo>
                  <a:pt x="14536" y="792975"/>
                </a:lnTo>
                <a:lnTo>
                  <a:pt x="18270" y="787121"/>
                </a:lnTo>
                <a:close/>
                <a:moveTo>
                  <a:pt x="24231" y="761668"/>
                </a:moveTo>
                <a:lnTo>
                  <a:pt x="24231" y="765596"/>
                </a:lnTo>
                <a:lnTo>
                  <a:pt x="15593" y="782055"/>
                </a:lnTo>
                <a:lnTo>
                  <a:pt x="15754" y="780386"/>
                </a:lnTo>
                <a:close/>
                <a:moveTo>
                  <a:pt x="24231" y="712346"/>
                </a:moveTo>
                <a:lnTo>
                  <a:pt x="24231" y="731086"/>
                </a:lnTo>
                <a:lnTo>
                  <a:pt x="18270" y="754399"/>
                </a:lnTo>
                <a:lnTo>
                  <a:pt x="15754" y="780386"/>
                </a:lnTo>
                <a:lnTo>
                  <a:pt x="13254" y="785906"/>
                </a:lnTo>
                <a:lnTo>
                  <a:pt x="0" y="811485"/>
                </a:lnTo>
                <a:lnTo>
                  <a:pt x="0" y="752641"/>
                </a:lnTo>
                <a:lnTo>
                  <a:pt x="18270" y="721676"/>
                </a:lnTo>
                <a:close/>
                <a:moveTo>
                  <a:pt x="4049" y="698809"/>
                </a:moveTo>
                <a:lnTo>
                  <a:pt x="1909" y="705315"/>
                </a:lnTo>
                <a:lnTo>
                  <a:pt x="0" y="710229"/>
                </a:lnTo>
                <a:lnTo>
                  <a:pt x="0" y="701476"/>
                </a:lnTo>
                <a:lnTo>
                  <a:pt x="3903" y="698941"/>
                </a:lnTo>
                <a:close/>
                <a:moveTo>
                  <a:pt x="24231" y="652905"/>
                </a:moveTo>
                <a:lnTo>
                  <a:pt x="24231" y="680503"/>
                </a:lnTo>
                <a:lnTo>
                  <a:pt x="4049" y="698809"/>
                </a:lnTo>
                <a:lnTo>
                  <a:pt x="14843" y="665990"/>
                </a:lnTo>
                <a:close/>
                <a:moveTo>
                  <a:pt x="24231" y="619049"/>
                </a:moveTo>
                <a:lnTo>
                  <a:pt x="24231" y="637446"/>
                </a:lnTo>
                <a:lnTo>
                  <a:pt x="14843" y="665990"/>
                </a:lnTo>
                <a:lnTo>
                  <a:pt x="0" y="686679"/>
                </a:lnTo>
                <a:lnTo>
                  <a:pt x="0" y="646781"/>
                </a:lnTo>
                <a:close/>
                <a:moveTo>
                  <a:pt x="3622" y="602431"/>
                </a:moveTo>
                <a:lnTo>
                  <a:pt x="0" y="609824"/>
                </a:lnTo>
                <a:lnTo>
                  <a:pt x="0" y="603434"/>
                </a:lnTo>
                <a:lnTo>
                  <a:pt x="3088" y="602562"/>
                </a:lnTo>
                <a:close/>
                <a:moveTo>
                  <a:pt x="13271" y="600059"/>
                </a:moveTo>
                <a:lnTo>
                  <a:pt x="0" y="626949"/>
                </a:lnTo>
                <a:lnTo>
                  <a:pt x="0" y="618882"/>
                </a:lnTo>
                <a:lnTo>
                  <a:pt x="9809" y="600910"/>
                </a:lnTo>
                <a:close/>
                <a:moveTo>
                  <a:pt x="24231" y="578966"/>
                </a:moveTo>
                <a:lnTo>
                  <a:pt x="24231" y="597364"/>
                </a:lnTo>
                <a:lnTo>
                  <a:pt x="13271" y="600059"/>
                </a:lnTo>
                <a:lnTo>
                  <a:pt x="14340" y="597894"/>
                </a:lnTo>
                <a:close/>
                <a:moveTo>
                  <a:pt x="15033" y="562383"/>
                </a:moveTo>
                <a:lnTo>
                  <a:pt x="1647" y="598860"/>
                </a:lnTo>
                <a:lnTo>
                  <a:pt x="0" y="603432"/>
                </a:lnTo>
                <a:lnTo>
                  <a:pt x="0" y="582448"/>
                </a:lnTo>
                <a:close/>
                <a:moveTo>
                  <a:pt x="24231" y="560369"/>
                </a:moveTo>
                <a:lnTo>
                  <a:pt x="24231" y="574485"/>
                </a:lnTo>
                <a:lnTo>
                  <a:pt x="9809" y="600910"/>
                </a:lnTo>
                <a:lnTo>
                  <a:pt x="3622" y="602431"/>
                </a:lnTo>
                <a:close/>
                <a:moveTo>
                  <a:pt x="24231" y="537319"/>
                </a:moveTo>
                <a:lnTo>
                  <a:pt x="24231" y="550611"/>
                </a:lnTo>
                <a:lnTo>
                  <a:pt x="18270" y="558063"/>
                </a:lnTo>
                <a:lnTo>
                  <a:pt x="15033" y="562383"/>
                </a:lnTo>
                <a:close/>
                <a:moveTo>
                  <a:pt x="24231" y="507786"/>
                </a:moveTo>
                <a:lnTo>
                  <a:pt x="24231" y="529738"/>
                </a:lnTo>
                <a:lnTo>
                  <a:pt x="0" y="578164"/>
                </a:lnTo>
                <a:lnTo>
                  <a:pt x="0" y="575156"/>
                </a:lnTo>
                <a:lnTo>
                  <a:pt x="12382" y="543377"/>
                </a:lnTo>
                <a:close/>
                <a:moveTo>
                  <a:pt x="24231" y="501381"/>
                </a:moveTo>
                <a:lnTo>
                  <a:pt x="24231" y="501744"/>
                </a:lnTo>
                <a:lnTo>
                  <a:pt x="21546" y="508202"/>
                </a:lnTo>
                <a:lnTo>
                  <a:pt x="0" y="563090"/>
                </a:lnTo>
                <a:lnTo>
                  <a:pt x="0" y="556453"/>
                </a:lnTo>
                <a:close/>
                <a:moveTo>
                  <a:pt x="1909" y="410811"/>
                </a:moveTo>
                <a:lnTo>
                  <a:pt x="0" y="414762"/>
                </a:lnTo>
                <a:lnTo>
                  <a:pt x="0" y="413381"/>
                </a:lnTo>
                <a:close/>
                <a:moveTo>
                  <a:pt x="3418" y="408396"/>
                </a:moveTo>
                <a:lnTo>
                  <a:pt x="2497" y="410155"/>
                </a:lnTo>
                <a:lnTo>
                  <a:pt x="1909" y="410811"/>
                </a:lnTo>
                <a:close/>
                <a:moveTo>
                  <a:pt x="24231" y="398062"/>
                </a:moveTo>
                <a:lnTo>
                  <a:pt x="24231" y="422586"/>
                </a:lnTo>
                <a:lnTo>
                  <a:pt x="0" y="480889"/>
                </a:lnTo>
                <a:lnTo>
                  <a:pt x="0" y="450165"/>
                </a:lnTo>
                <a:lnTo>
                  <a:pt x="4211" y="436105"/>
                </a:lnTo>
                <a:lnTo>
                  <a:pt x="9821" y="425737"/>
                </a:lnTo>
                <a:close/>
                <a:moveTo>
                  <a:pt x="18211" y="392616"/>
                </a:moveTo>
                <a:lnTo>
                  <a:pt x="11054" y="413256"/>
                </a:lnTo>
                <a:lnTo>
                  <a:pt x="4211" y="436105"/>
                </a:lnTo>
                <a:lnTo>
                  <a:pt x="0" y="443888"/>
                </a:lnTo>
                <a:lnTo>
                  <a:pt x="0" y="414921"/>
                </a:lnTo>
                <a:lnTo>
                  <a:pt x="2497" y="410155"/>
                </a:lnTo>
                <a:close/>
                <a:moveTo>
                  <a:pt x="24231" y="375252"/>
                </a:moveTo>
                <a:lnTo>
                  <a:pt x="24231" y="385897"/>
                </a:lnTo>
                <a:lnTo>
                  <a:pt x="18211" y="392616"/>
                </a:lnTo>
                <a:close/>
                <a:moveTo>
                  <a:pt x="946" y="372617"/>
                </a:moveTo>
                <a:lnTo>
                  <a:pt x="0" y="374923"/>
                </a:lnTo>
                <a:lnTo>
                  <a:pt x="0" y="373274"/>
                </a:lnTo>
                <a:close/>
                <a:moveTo>
                  <a:pt x="24231" y="368546"/>
                </a:moveTo>
                <a:lnTo>
                  <a:pt x="24231" y="375095"/>
                </a:lnTo>
                <a:lnTo>
                  <a:pt x="3418" y="408396"/>
                </a:lnTo>
                <a:lnTo>
                  <a:pt x="22381" y="372205"/>
                </a:lnTo>
                <a:close/>
                <a:moveTo>
                  <a:pt x="17496" y="361533"/>
                </a:moveTo>
                <a:lnTo>
                  <a:pt x="0" y="412652"/>
                </a:lnTo>
                <a:lnTo>
                  <a:pt x="0" y="380575"/>
                </a:lnTo>
                <a:lnTo>
                  <a:pt x="1909" y="378088"/>
                </a:lnTo>
                <a:lnTo>
                  <a:pt x="6712" y="368669"/>
                </a:lnTo>
                <a:close/>
                <a:moveTo>
                  <a:pt x="24231" y="341854"/>
                </a:moveTo>
                <a:lnTo>
                  <a:pt x="24231" y="357077"/>
                </a:lnTo>
                <a:lnTo>
                  <a:pt x="17496" y="361533"/>
                </a:lnTo>
                <a:close/>
                <a:moveTo>
                  <a:pt x="24231" y="317948"/>
                </a:moveTo>
                <a:lnTo>
                  <a:pt x="24231" y="334309"/>
                </a:lnTo>
                <a:lnTo>
                  <a:pt x="6712" y="368669"/>
                </a:lnTo>
                <a:lnTo>
                  <a:pt x="4938" y="369842"/>
                </a:lnTo>
                <a:lnTo>
                  <a:pt x="946" y="372617"/>
                </a:lnTo>
                <a:lnTo>
                  <a:pt x="3396" y="366647"/>
                </a:lnTo>
                <a:cubicBezTo>
                  <a:pt x="7901" y="355454"/>
                  <a:pt x="12840" y="342968"/>
                  <a:pt x="18270" y="329004"/>
                </a:cubicBezTo>
                <a:lnTo>
                  <a:pt x="18607" y="327910"/>
                </a:lnTo>
                <a:close/>
                <a:moveTo>
                  <a:pt x="11602" y="312390"/>
                </a:moveTo>
                <a:lnTo>
                  <a:pt x="0" y="336412"/>
                </a:lnTo>
                <a:lnTo>
                  <a:pt x="0" y="325354"/>
                </a:lnTo>
                <a:close/>
                <a:moveTo>
                  <a:pt x="11729" y="312127"/>
                </a:moveTo>
                <a:lnTo>
                  <a:pt x="11652" y="312334"/>
                </a:lnTo>
                <a:lnTo>
                  <a:pt x="11602" y="312390"/>
                </a:lnTo>
                <a:close/>
                <a:moveTo>
                  <a:pt x="17161" y="300881"/>
                </a:moveTo>
                <a:lnTo>
                  <a:pt x="11729" y="312127"/>
                </a:lnTo>
                <a:lnTo>
                  <a:pt x="14902" y="303593"/>
                </a:lnTo>
                <a:close/>
                <a:moveTo>
                  <a:pt x="24231" y="298145"/>
                </a:moveTo>
                <a:lnTo>
                  <a:pt x="24231" y="309647"/>
                </a:lnTo>
                <a:lnTo>
                  <a:pt x="18607" y="327910"/>
                </a:lnTo>
                <a:lnTo>
                  <a:pt x="14205" y="335709"/>
                </a:lnTo>
                <a:cubicBezTo>
                  <a:pt x="9994" y="342497"/>
                  <a:pt x="5528" y="349315"/>
                  <a:pt x="572" y="357320"/>
                </a:cubicBezTo>
                <a:lnTo>
                  <a:pt x="0" y="358312"/>
                </a:lnTo>
                <a:lnTo>
                  <a:pt x="0" y="347379"/>
                </a:lnTo>
                <a:lnTo>
                  <a:pt x="8326" y="321282"/>
                </a:lnTo>
                <a:lnTo>
                  <a:pt x="11652" y="312334"/>
                </a:lnTo>
                <a:lnTo>
                  <a:pt x="22595" y="300108"/>
                </a:lnTo>
                <a:close/>
                <a:moveTo>
                  <a:pt x="24231" y="286243"/>
                </a:moveTo>
                <a:lnTo>
                  <a:pt x="24231" y="292396"/>
                </a:lnTo>
                <a:lnTo>
                  <a:pt x="17161" y="300881"/>
                </a:lnTo>
                <a:close/>
                <a:moveTo>
                  <a:pt x="18603" y="231141"/>
                </a:moveTo>
                <a:lnTo>
                  <a:pt x="16606" y="235168"/>
                </a:lnTo>
                <a:lnTo>
                  <a:pt x="4000" y="260495"/>
                </a:lnTo>
                <a:lnTo>
                  <a:pt x="1909" y="263559"/>
                </a:lnTo>
                <a:lnTo>
                  <a:pt x="0" y="267317"/>
                </a:lnTo>
                <a:lnTo>
                  <a:pt x="0" y="258594"/>
                </a:lnTo>
                <a:close/>
                <a:moveTo>
                  <a:pt x="24231" y="230849"/>
                </a:moveTo>
                <a:lnTo>
                  <a:pt x="24231" y="278494"/>
                </a:lnTo>
                <a:lnTo>
                  <a:pt x="14902" y="303593"/>
                </a:lnTo>
                <a:lnTo>
                  <a:pt x="0" y="321476"/>
                </a:lnTo>
                <a:lnTo>
                  <a:pt x="0" y="268532"/>
                </a:lnTo>
                <a:lnTo>
                  <a:pt x="4000" y="260495"/>
                </a:lnTo>
                <a:close/>
                <a:moveTo>
                  <a:pt x="24231" y="219793"/>
                </a:moveTo>
                <a:lnTo>
                  <a:pt x="24231" y="222836"/>
                </a:lnTo>
                <a:lnTo>
                  <a:pt x="18603" y="231141"/>
                </a:lnTo>
                <a:close/>
                <a:moveTo>
                  <a:pt x="24231" y="133342"/>
                </a:moveTo>
                <a:lnTo>
                  <a:pt x="24231" y="206545"/>
                </a:lnTo>
                <a:lnTo>
                  <a:pt x="13499" y="223505"/>
                </a:lnTo>
                <a:lnTo>
                  <a:pt x="0" y="245723"/>
                </a:lnTo>
                <a:lnTo>
                  <a:pt x="0" y="173915"/>
                </a:lnTo>
                <a:close/>
                <a:moveTo>
                  <a:pt x="24231" y="123476"/>
                </a:moveTo>
                <a:lnTo>
                  <a:pt x="24231" y="130027"/>
                </a:lnTo>
                <a:lnTo>
                  <a:pt x="17186" y="143459"/>
                </a:lnTo>
                <a:lnTo>
                  <a:pt x="0" y="171861"/>
                </a:lnTo>
                <a:lnTo>
                  <a:pt x="0" y="166299"/>
                </a:lnTo>
                <a:lnTo>
                  <a:pt x="18270" y="132668"/>
                </a:lnTo>
                <a:close/>
                <a:moveTo>
                  <a:pt x="10141" y="101902"/>
                </a:moveTo>
                <a:lnTo>
                  <a:pt x="3390" y="124989"/>
                </a:lnTo>
                <a:lnTo>
                  <a:pt x="0" y="135481"/>
                </a:lnTo>
                <a:lnTo>
                  <a:pt x="0" y="120168"/>
                </a:lnTo>
                <a:lnTo>
                  <a:pt x="2059" y="116043"/>
                </a:lnTo>
                <a:close/>
                <a:moveTo>
                  <a:pt x="24231" y="71662"/>
                </a:moveTo>
                <a:lnTo>
                  <a:pt x="24231" y="77243"/>
                </a:lnTo>
                <a:lnTo>
                  <a:pt x="10141" y="101902"/>
                </a:lnTo>
                <a:lnTo>
                  <a:pt x="11579" y="96983"/>
                </a:lnTo>
                <a:lnTo>
                  <a:pt x="18270" y="83584"/>
                </a:lnTo>
                <a:close/>
                <a:moveTo>
                  <a:pt x="8884" y="41579"/>
                </a:moveTo>
                <a:lnTo>
                  <a:pt x="5981" y="51185"/>
                </a:lnTo>
                <a:lnTo>
                  <a:pt x="0" y="58084"/>
                </a:lnTo>
                <a:lnTo>
                  <a:pt x="0" y="57571"/>
                </a:lnTo>
                <a:close/>
                <a:moveTo>
                  <a:pt x="24231" y="30135"/>
                </a:moveTo>
                <a:lnTo>
                  <a:pt x="24231" y="53709"/>
                </a:lnTo>
                <a:lnTo>
                  <a:pt x="11579" y="96983"/>
                </a:lnTo>
                <a:lnTo>
                  <a:pt x="2059" y="116043"/>
                </a:lnTo>
                <a:lnTo>
                  <a:pt x="1909" y="116307"/>
                </a:lnTo>
                <a:lnTo>
                  <a:pt x="0" y="120126"/>
                </a:lnTo>
                <a:lnTo>
                  <a:pt x="0" y="70975"/>
                </a:lnTo>
                <a:lnTo>
                  <a:pt x="5981" y="51185"/>
                </a:lnTo>
                <a:close/>
                <a:moveTo>
                  <a:pt x="20675" y="0"/>
                </a:moveTo>
                <a:lnTo>
                  <a:pt x="24231" y="0"/>
                </a:lnTo>
                <a:lnTo>
                  <a:pt x="24231" y="13954"/>
                </a:lnTo>
                <a:lnTo>
                  <a:pt x="8884" y="41579"/>
                </a:lnTo>
                <a:lnTo>
                  <a:pt x="12161" y="30736"/>
                </a:lnTo>
                <a:close/>
                <a:moveTo>
                  <a:pt x="0" y="0"/>
                </a:moveTo>
                <a:lnTo>
                  <a:pt x="3827" y="0"/>
                </a:lnTo>
                <a:lnTo>
                  <a:pt x="0" y="8201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75771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57E3ECD-1BBF-4207-9648-1DB90A238C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62" y="3282146"/>
            <a:ext cx="3208338" cy="294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5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D7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6619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2" name="TextBox 38"/>
          <p:cNvSpPr txBox="1"/>
          <p:nvPr/>
        </p:nvSpPr>
        <p:spPr>
          <a:xfrm>
            <a:off x="519890" y="1188720"/>
            <a:ext cx="11367310" cy="1950406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735" dirty="0">
                <a:solidFill>
                  <a:srgbClr val="FC83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非价格因素变化导致的供给曲线移动</a:t>
            </a:r>
            <a:endParaRPr lang="en-US" altLang="zh-CN" sz="3735" dirty="0">
              <a:solidFill>
                <a:srgbClr val="FC83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/>
              <a:t>（</a:t>
            </a:r>
            <a:r>
              <a:rPr lang="en-US" altLang="zh-CN" sz="2400" dirty="0"/>
              <a:t>1</a:t>
            </a:r>
            <a:r>
              <a:rPr lang="zh-CN" altLang="en-US" sz="2400" dirty="0"/>
              <a:t>）其他条件不变，生产成本上升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（</a:t>
            </a:r>
            <a:r>
              <a:rPr lang="en-US" altLang="zh-CN" sz="2400" dirty="0"/>
              <a:t>2</a:t>
            </a:r>
            <a:r>
              <a:rPr lang="zh-CN" altLang="en-US" sz="2400" dirty="0"/>
              <a:t>）其他条件不变，厂商预期商品价格将要下降。</a:t>
            </a:r>
            <a:endParaRPr lang="en-US" altLang="zh-CN" sz="2400" dirty="0"/>
          </a:p>
        </p:txBody>
      </p:sp>
      <p:sp>
        <p:nvSpPr>
          <p:cNvPr id="7" name="任意多边形 3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2B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82935" y="32657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市场供给</a:t>
            </a:r>
          </a:p>
        </p:txBody>
      </p:sp>
      <p:sp>
        <p:nvSpPr>
          <p:cNvPr id="9" name="任意多边形 33"/>
          <p:cNvSpPr/>
          <p:nvPr/>
        </p:nvSpPr>
        <p:spPr>
          <a:xfrm rot="16200000" flipH="1">
            <a:off x="6262292" y="-2350593"/>
            <a:ext cx="45719" cy="6389737"/>
          </a:xfrm>
          <a:custGeom>
            <a:avLst/>
            <a:gdLst/>
            <a:ahLst/>
            <a:cxnLst/>
            <a:rect l="l" t="t" r="r" b="b"/>
            <a:pathLst>
              <a:path w="24231" h="914247">
                <a:moveTo>
                  <a:pt x="5283" y="910420"/>
                </a:moveTo>
                <a:lnTo>
                  <a:pt x="5106" y="914247"/>
                </a:lnTo>
                <a:lnTo>
                  <a:pt x="3582" y="914247"/>
                </a:lnTo>
                <a:close/>
                <a:moveTo>
                  <a:pt x="24231" y="887871"/>
                </a:moveTo>
                <a:lnTo>
                  <a:pt x="24231" y="914247"/>
                </a:lnTo>
                <a:lnTo>
                  <a:pt x="14665" y="914247"/>
                </a:lnTo>
                <a:lnTo>
                  <a:pt x="21671" y="894208"/>
                </a:lnTo>
                <a:close/>
                <a:moveTo>
                  <a:pt x="7503" y="865611"/>
                </a:moveTo>
                <a:lnTo>
                  <a:pt x="7216" y="868576"/>
                </a:lnTo>
                <a:lnTo>
                  <a:pt x="6766" y="878326"/>
                </a:lnTo>
                <a:lnTo>
                  <a:pt x="0" y="886263"/>
                </a:lnTo>
                <a:lnTo>
                  <a:pt x="0" y="876548"/>
                </a:lnTo>
                <a:lnTo>
                  <a:pt x="5182" y="868927"/>
                </a:lnTo>
                <a:close/>
                <a:moveTo>
                  <a:pt x="24231" y="857838"/>
                </a:moveTo>
                <a:lnTo>
                  <a:pt x="24231" y="867787"/>
                </a:lnTo>
                <a:lnTo>
                  <a:pt x="5283" y="910420"/>
                </a:lnTo>
                <a:lnTo>
                  <a:pt x="6766" y="878326"/>
                </a:lnTo>
                <a:close/>
                <a:moveTo>
                  <a:pt x="24231" y="840913"/>
                </a:moveTo>
                <a:lnTo>
                  <a:pt x="24231" y="841714"/>
                </a:lnTo>
                <a:lnTo>
                  <a:pt x="7503" y="865611"/>
                </a:lnTo>
                <a:lnTo>
                  <a:pt x="7514" y="865497"/>
                </a:lnTo>
                <a:close/>
                <a:moveTo>
                  <a:pt x="9928" y="840562"/>
                </a:moveTo>
                <a:lnTo>
                  <a:pt x="7514" y="865497"/>
                </a:lnTo>
                <a:lnTo>
                  <a:pt x="5182" y="868927"/>
                </a:lnTo>
                <a:lnTo>
                  <a:pt x="0" y="876330"/>
                </a:lnTo>
                <a:lnTo>
                  <a:pt x="0" y="855943"/>
                </a:lnTo>
                <a:lnTo>
                  <a:pt x="1909" y="852567"/>
                </a:lnTo>
                <a:close/>
                <a:moveTo>
                  <a:pt x="15593" y="782055"/>
                </a:moveTo>
                <a:lnTo>
                  <a:pt x="14536" y="792975"/>
                </a:lnTo>
                <a:lnTo>
                  <a:pt x="0" y="815757"/>
                </a:lnTo>
                <a:lnTo>
                  <a:pt x="0" y="811766"/>
                </a:lnTo>
                <a:close/>
                <a:moveTo>
                  <a:pt x="24231" y="780256"/>
                </a:moveTo>
                <a:lnTo>
                  <a:pt x="24231" y="819152"/>
                </a:lnTo>
                <a:lnTo>
                  <a:pt x="9928" y="840562"/>
                </a:lnTo>
                <a:lnTo>
                  <a:pt x="14536" y="792975"/>
                </a:lnTo>
                <a:lnTo>
                  <a:pt x="18270" y="787121"/>
                </a:lnTo>
                <a:close/>
                <a:moveTo>
                  <a:pt x="24231" y="761668"/>
                </a:moveTo>
                <a:lnTo>
                  <a:pt x="24231" y="765596"/>
                </a:lnTo>
                <a:lnTo>
                  <a:pt x="15593" y="782055"/>
                </a:lnTo>
                <a:lnTo>
                  <a:pt x="15754" y="780386"/>
                </a:lnTo>
                <a:close/>
                <a:moveTo>
                  <a:pt x="24231" y="712346"/>
                </a:moveTo>
                <a:lnTo>
                  <a:pt x="24231" y="731086"/>
                </a:lnTo>
                <a:lnTo>
                  <a:pt x="18270" y="754399"/>
                </a:lnTo>
                <a:lnTo>
                  <a:pt x="15754" y="780386"/>
                </a:lnTo>
                <a:lnTo>
                  <a:pt x="13254" y="785906"/>
                </a:lnTo>
                <a:lnTo>
                  <a:pt x="0" y="811485"/>
                </a:lnTo>
                <a:lnTo>
                  <a:pt x="0" y="752641"/>
                </a:lnTo>
                <a:lnTo>
                  <a:pt x="18270" y="721676"/>
                </a:lnTo>
                <a:close/>
                <a:moveTo>
                  <a:pt x="4049" y="698809"/>
                </a:moveTo>
                <a:lnTo>
                  <a:pt x="1909" y="705315"/>
                </a:lnTo>
                <a:lnTo>
                  <a:pt x="0" y="710229"/>
                </a:lnTo>
                <a:lnTo>
                  <a:pt x="0" y="701476"/>
                </a:lnTo>
                <a:lnTo>
                  <a:pt x="3903" y="698941"/>
                </a:lnTo>
                <a:close/>
                <a:moveTo>
                  <a:pt x="24231" y="652905"/>
                </a:moveTo>
                <a:lnTo>
                  <a:pt x="24231" y="680503"/>
                </a:lnTo>
                <a:lnTo>
                  <a:pt x="4049" y="698809"/>
                </a:lnTo>
                <a:lnTo>
                  <a:pt x="14843" y="665990"/>
                </a:lnTo>
                <a:close/>
                <a:moveTo>
                  <a:pt x="24231" y="619049"/>
                </a:moveTo>
                <a:lnTo>
                  <a:pt x="24231" y="637446"/>
                </a:lnTo>
                <a:lnTo>
                  <a:pt x="14843" y="665990"/>
                </a:lnTo>
                <a:lnTo>
                  <a:pt x="0" y="686679"/>
                </a:lnTo>
                <a:lnTo>
                  <a:pt x="0" y="646781"/>
                </a:lnTo>
                <a:close/>
                <a:moveTo>
                  <a:pt x="3622" y="602431"/>
                </a:moveTo>
                <a:lnTo>
                  <a:pt x="0" y="609824"/>
                </a:lnTo>
                <a:lnTo>
                  <a:pt x="0" y="603434"/>
                </a:lnTo>
                <a:lnTo>
                  <a:pt x="3088" y="602562"/>
                </a:lnTo>
                <a:close/>
                <a:moveTo>
                  <a:pt x="13271" y="600059"/>
                </a:moveTo>
                <a:lnTo>
                  <a:pt x="0" y="626949"/>
                </a:lnTo>
                <a:lnTo>
                  <a:pt x="0" y="618882"/>
                </a:lnTo>
                <a:lnTo>
                  <a:pt x="9809" y="600910"/>
                </a:lnTo>
                <a:close/>
                <a:moveTo>
                  <a:pt x="24231" y="578966"/>
                </a:moveTo>
                <a:lnTo>
                  <a:pt x="24231" y="597364"/>
                </a:lnTo>
                <a:lnTo>
                  <a:pt x="13271" y="600059"/>
                </a:lnTo>
                <a:lnTo>
                  <a:pt x="14340" y="597894"/>
                </a:lnTo>
                <a:close/>
                <a:moveTo>
                  <a:pt x="15033" y="562383"/>
                </a:moveTo>
                <a:lnTo>
                  <a:pt x="1647" y="598860"/>
                </a:lnTo>
                <a:lnTo>
                  <a:pt x="0" y="603432"/>
                </a:lnTo>
                <a:lnTo>
                  <a:pt x="0" y="582448"/>
                </a:lnTo>
                <a:close/>
                <a:moveTo>
                  <a:pt x="24231" y="560369"/>
                </a:moveTo>
                <a:lnTo>
                  <a:pt x="24231" y="574485"/>
                </a:lnTo>
                <a:lnTo>
                  <a:pt x="9809" y="600910"/>
                </a:lnTo>
                <a:lnTo>
                  <a:pt x="3622" y="602431"/>
                </a:lnTo>
                <a:close/>
                <a:moveTo>
                  <a:pt x="24231" y="537319"/>
                </a:moveTo>
                <a:lnTo>
                  <a:pt x="24231" y="550611"/>
                </a:lnTo>
                <a:lnTo>
                  <a:pt x="18270" y="558063"/>
                </a:lnTo>
                <a:lnTo>
                  <a:pt x="15033" y="562383"/>
                </a:lnTo>
                <a:close/>
                <a:moveTo>
                  <a:pt x="24231" y="507786"/>
                </a:moveTo>
                <a:lnTo>
                  <a:pt x="24231" y="529738"/>
                </a:lnTo>
                <a:lnTo>
                  <a:pt x="0" y="578164"/>
                </a:lnTo>
                <a:lnTo>
                  <a:pt x="0" y="575156"/>
                </a:lnTo>
                <a:lnTo>
                  <a:pt x="12382" y="543377"/>
                </a:lnTo>
                <a:close/>
                <a:moveTo>
                  <a:pt x="24231" y="501381"/>
                </a:moveTo>
                <a:lnTo>
                  <a:pt x="24231" y="501744"/>
                </a:lnTo>
                <a:lnTo>
                  <a:pt x="21546" y="508202"/>
                </a:lnTo>
                <a:lnTo>
                  <a:pt x="0" y="563090"/>
                </a:lnTo>
                <a:lnTo>
                  <a:pt x="0" y="556453"/>
                </a:lnTo>
                <a:close/>
                <a:moveTo>
                  <a:pt x="1909" y="410811"/>
                </a:moveTo>
                <a:lnTo>
                  <a:pt x="0" y="414762"/>
                </a:lnTo>
                <a:lnTo>
                  <a:pt x="0" y="413381"/>
                </a:lnTo>
                <a:close/>
                <a:moveTo>
                  <a:pt x="3418" y="408396"/>
                </a:moveTo>
                <a:lnTo>
                  <a:pt x="2497" y="410155"/>
                </a:lnTo>
                <a:lnTo>
                  <a:pt x="1909" y="410811"/>
                </a:lnTo>
                <a:close/>
                <a:moveTo>
                  <a:pt x="24231" y="398062"/>
                </a:moveTo>
                <a:lnTo>
                  <a:pt x="24231" y="422586"/>
                </a:lnTo>
                <a:lnTo>
                  <a:pt x="0" y="480889"/>
                </a:lnTo>
                <a:lnTo>
                  <a:pt x="0" y="450165"/>
                </a:lnTo>
                <a:lnTo>
                  <a:pt x="4211" y="436105"/>
                </a:lnTo>
                <a:lnTo>
                  <a:pt x="9821" y="425737"/>
                </a:lnTo>
                <a:close/>
                <a:moveTo>
                  <a:pt x="18211" y="392616"/>
                </a:moveTo>
                <a:lnTo>
                  <a:pt x="11054" y="413256"/>
                </a:lnTo>
                <a:lnTo>
                  <a:pt x="4211" y="436105"/>
                </a:lnTo>
                <a:lnTo>
                  <a:pt x="0" y="443888"/>
                </a:lnTo>
                <a:lnTo>
                  <a:pt x="0" y="414921"/>
                </a:lnTo>
                <a:lnTo>
                  <a:pt x="2497" y="410155"/>
                </a:lnTo>
                <a:close/>
                <a:moveTo>
                  <a:pt x="24231" y="375252"/>
                </a:moveTo>
                <a:lnTo>
                  <a:pt x="24231" y="385897"/>
                </a:lnTo>
                <a:lnTo>
                  <a:pt x="18211" y="392616"/>
                </a:lnTo>
                <a:close/>
                <a:moveTo>
                  <a:pt x="946" y="372617"/>
                </a:moveTo>
                <a:lnTo>
                  <a:pt x="0" y="374923"/>
                </a:lnTo>
                <a:lnTo>
                  <a:pt x="0" y="373274"/>
                </a:lnTo>
                <a:close/>
                <a:moveTo>
                  <a:pt x="24231" y="368546"/>
                </a:moveTo>
                <a:lnTo>
                  <a:pt x="24231" y="375095"/>
                </a:lnTo>
                <a:lnTo>
                  <a:pt x="3418" y="408396"/>
                </a:lnTo>
                <a:lnTo>
                  <a:pt x="22381" y="372205"/>
                </a:lnTo>
                <a:close/>
                <a:moveTo>
                  <a:pt x="17496" y="361533"/>
                </a:moveTo>
                <a:lnTo>
                  <a:pt x="0" y="412652"/>
                </a:lnTo>
                <a:lnTo>
                  <a:pt x="0" y="380575"/>
                </a:lnTo>
                <a:lnTo>
                  <a:pt x="1909" y="378088"/>
                </a:lnTo>
                <a:lnTo>
                  <a:pt x="6712" y="368669"/>
                </a:lnTo>
                <a:close/>
                <a:moveTo>
                  <a:pt x="24231" y="341854"/>
                </a:moveTo>
                <a:lnTo>
                  <a:pt x="24231" y="357077"/>
                </a:lnTo>
                <a:lnTo>
                  <a:pt x="17496" y="361533"/>
                </a:lnTo>
                <a:close/>
                <a:moveTo>
                  <a:pt x="24231" y="317948"/>
                </a:moveTo>
                <a:lnTo>
                  <a:pt x="24231" y="334309"/>
                </a:lnTo>
                <a:lnTo>
                  <a:pt x="6712" y="368669"/>
                </a:lnTo>
                <a:lnTo>
                  <a:pt x="4938" y="369842"/>
                </a:lnTo>
                <a:lnTo>
                  <a:pt x="946" y="372617"/>
                </a:lnTo>
                <a:lnTo>
                  <a:pt x="3396" y="366647"/>
                </a:lnTo>
                <a:cubicBezTo>
                  <a:pt x="7901" y="355454"/>
                  <a:pt x="12840" y="342968"/>
                  <a:pt x="18270" y="329004"/>
                </a:cubicBezTo>
                <a:lnTo>
                  <a:pt x="18607" y="327910"/>
                </a:lnTo>
                <a:close/>
                <a:moveTo>
                  <a:pt x="11602" y="312390"/>
                </a:moveTo>
                <a:lnTo>
                  <a:pt x="0" y="336412"/>
                </a:lnTo>
                <a:lnTo>
                  <a:pt x="0" y="325354"/>
                </a:lnTo>
                <a:close/>
                <a:moveTo>
                  <a:pt x="11729" y="312127"/>
                </a:moveTo>
                <a:lnTo>
                  <a:pt x="11652" y="312334"/>
                </a:lnTo>
                <a:lnTo>
                  <a:pt x="11602" y="312390"/>
                </a:lnTo>
                <a:close/>
                <a:moveTo>
                  <a:pt x="17161" y="300881"/>
                </a:moveTo>
                <a:lnTo>
                  <a:pt x="11729" y="312127"/>
                </a:lnTo>
                <a:lnTo>
                  <a:pt x="14902" y="303593"/>
                </a:lnTo>
                <a:close/>
                <a:moveTo>
                  <a:pt x="24231" y="298145"/>
                </a:moveTo>
                <a:lnTo>
                  <a:pt x="24231" y="309647"/>
                </a:lnTo>
                <a:lnTo>
                  <a:pt x="18607" y="327910"/>
                </a:lnTo>
                <a:lnTo>
                  <a:pt x="14205" y="335709"/>
                </a:lnTo>
                <a:cubicBezTo>
                  <a:pt x="9994" y="342497"/>
                  <a:pt x="5528" y="349315"/>
                  <a:pt x="572" y="357320"/>
                </a:cubicBezTo>
                <a:lnTo>
                  <a:pt x="0" y="358312"/>
                </a:lnTo>
                <a:lnTo>
                  <a:pt x="0" y="347379"/>
                </a:lnTo>
                <a:lnTo>
                  <a:pt x="8326" y="321282"/>
                </a:lnTo>
                <a:lnTo>
                  <a:pt x="11652" y="312334"/>
                </a:lnTo>
                <a:lnTo>
                  <a:pt x="22595" y="300108"/>
                </a:lnTo>
                <a:close/>
                <a:moveTo>
                  <a:pt x="24231" y="286243"/>
                </a:moveTo>
                <a:lnTo>
                  <a:pt x="24231" y="292396"/>
                </a:lnTo>
                <a:lnTo>
                  <a:pt x="17161" y="300881"/>
                </a:lnTo>
                <a:close/>
                <a:moveTo>
                  <a:pt x="18603" y="231141"/>
                </a:moveTo>
                <a:lnTo>
                  <a:pt x="16606" y="235168"/>
                </a:lnTo>
                <a:lnTo>
                  <a:pt x="4000" y="260495"/>
                </a:lnTo>
                <a:lnTo>
                  <a:pt x="1909" y="263559"/>
                </a:lnTo>
                <a:lnTo>
                  <a:pt x="0" y="267317"/>
                </a:lnTo>
                <a:lnTo>
                  <a:pt x="0" y="258594"/>
                </a:lnTo>
                <a:close/>
                <a:moveTo>
                  <a:pt x="24231" y="230849"/>
                </a:moveTo>
                <a:lnTo>
                  <a:pt x="24231" y="278494"/>
                </a:lnTo>
                <a:lnTo>
                  <a:pt x="14902" y="303593"/>
                </a:lnTo>
                <a:lnTo>
                  <a:pt x="0" y="321476"/>
                </a:lnTo>
                <a:lnTo>
                  <a:pt x="0" y="268532"/>
                </a:lnTo>
                <a:lnTo>
                  <a:pt x="4000" y="260495"/>
                </a:lnTo>
                <a:close/>
                <a:moveTo>
                  <a:pt x="24231" y="219793"/>
                </a:moveTo>
                <a:lnTo>
                  <a:pt x="24231" y="222836"/>
                </a:lnTo>
                <a:lnTo>
                  <a:pt x="18603" y="231141"/>
                </a:lnTo>
                <a:close/>
                <a:moveTo>
                  <a:pt x="24231" y="133342"/>
                </a:moveTo>
                <a:lnTo>
                  <a:pt x="24231" y="206545"/>
                </a:lnTo>
                <a:lnTo>
                  <a:pt x="13499" y="223505"/>
                </a:lnTo>
                <a:lnTo>
                  <a:pt x="0" y="245723"/>
                </a:lnTo>
                <a:lnTo>
                  <a:pt x="0" y="173915"/>
                </a:lnTo>
                <a:close/>
                <a:moveTo>
                  <a:pt x="24231" y="123476"/>
                </a:moveTo>
                <a:lnTo>
                  <a:pt x="24231" y="130027"/>
                </a:lnTo>
                <a:lnTo>
                  <a:pt x="17186" y="143459"/>
                </a:lnTo>
                <a:lnTo>
                  <a:pt x="0" y="171861"/>
                </a:lnTo>
                <a:lnTo>
                  <a:pt x="0" y="166299"/>
                </a:lnTo>
                <a:lnTo>
                  <a:pt x="18270" y="132668"/>
                </a:lnTo>
                <a:close/>
                <a:moveTo>
                  <a:pt x="10141" y="101902"/>
                </a:moveTo>
                <a:lnTo>
                  <a:pt x="3390" y="124989"/>
                </a:lnTo>
                <a:lnTo>
                  <a:pt x="0" y="135481"/>
                </a:lnTo>
                <a:lnTo>
                  <a:pt x="0" y="120168"/>
                </a:lnTo>
                <a:lnTo>
                  <a:pt x="2059" y="116043"/>
                </a:lnTo>
                <a:close/>
                <a:moveTo>
                  <a:pt x="24231" y="71662"/>
                </a:moveTo>
                <a:lnTo>
                  <a:pt x="24231" y="77243"/>
                </a:lnTo>
                <a:lnTo>
                  <a:pt x="10141" y="101902"/>
                </a:lnTo>
                <a:lnTo>
                  <a:pt x="11579" y="96983"/>
                </a:lnTo>
                <a:lnTo>
                  <a:pt x="18270" y="83584"/>
                </a:lnTo>
                <a:close/>
                <a:moveTo>
                  <a:pt x="8884" y="41579"/>
                </a:moveTo>
                <a:lnTo>
                  <a:pt x="5981" y="51185"/>
                </a:lnTo>
                <a:lnTo>
                  <a:pt x="0" y="58084"/>
                </a:lnTo>
                <a:lnTo>
                  <a:pt x="0" y="57571"/>
                </a:lnTo>
                <a:close/>
                <a:moveTo>
                  <a:pt x="24231" y="30135"/>
                </a:moveTo>
                <a:lnTo>
                  <a:pt x="24231" y="53709"/>
                </a:lnTo>
                <a:lnTo>
                  <a:pt x="11579" y="96983"/>
                </a:lnTo>
                <a:lnTo>
                  <a:pt x="2059" y="116043"/>
                </a:lnTo>
                <a:lnTo>
                  <a:pt x="1909" y="116307"/>
                </a:lnTo>
                <a:lnTo>
                  <a:pt x="0" y="120126"/>
                </a:lnTo>
                <a:lnTo>
                  <a:pt x="0" y="70975"/>
                </a:lnTo>
                <a:lnTo>
                  <a:pt x="5981" y="51185"/>
                </a:lnTo>
                <a:close/>
                <a:moveTo>
                  <a:pt x="20675" y="0"/>
                </a:moveTo>
                <a:lnTo>
                  <a:pt x="24231" y="0"/>
                </a:lnTo>
                <a:lnTo>
                  <a:pt x="24231" y="13954"/>
                </a:lnTo>
                <a:lnTo>
                  <a:pt x="8884" y="41579"/>
                </a:lnTo>
                <a:lnTo>
                  <a:pt x="12161" y="30736"/>
                </a:lnTo>
                <a:close/>
                <a:moveTo>
                  <a:pt x="0" y="0"/>
                </a:moveTo>
                <a:lnTo>
                  <a:pt x="3827" y="0"/>
                </a:lnTo>
                <a:lnTo>
                  <a:pt x="0" y="8201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75771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16DFC88-2202-4E46-96CB-2006DFD341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512" y="2799215"/>
            <a:ext cx="3633783" cy="323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0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D7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6619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2" name="TextBox 38"/>
          <p:cNvSpPr txBox="1"/>
          <p:nvPr/>
        </p:nvSpPr>
        <p:spPr>
          <a:xfrm>
            <a:off x="519890" y="1188720"/>
            <a:ext cx="11367310" cy="5274393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735" dirty="0">
                <a:solidFill>
                  <a:srgbClr val="FC83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(</a:t>
            </a:r>
            <a:r>
              <a:rPr lang="zh-CN" altLang="en-US" sz="3735" dirty="0">
                <a:solidFill>
                  <a:srgbClr val="FC83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一</a:t>
            </a:r>
            <a:r>
              <a:rPr lang="en-US" altLang="zh-CN" sz="3735" dirty="0">
                <a:solidFill>
                  <a:srgbClr val="FC83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)</a:t>
            </a:r>
            <a:r>
              <a:rPr lang="zh-CN" altLang="en-US" sz="3735" dirty="0">
                <a:solidFill>
                  <a:srgbClr val="FC83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均衡价格的形成和变动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1</a:t>
            </a:r>
            <a:r>
              <a:rPr lang="zh-CN" altLang="en-US" sz="2400" dirty="0"/>
              <a:t>、均衡价格 及其形成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均衡价格 ：供给量和需求量相等时的价格，与均衡价格相对应的供求数量称为均衡数量 。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2</a:t>
            </a:r>
            <a:r>
              <a:rPr lang="zh-CN" altLang="en-US" sz="2400" dirty="0"/>
              <a:t>、均衡价格的变动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（</a:t>
            </a:r>
            <a:r>
              <a:rPr lang="en-US" altLang="zh-CN" sz="2400" dirty="0"/>
              <a:t>1</a:t>
            </a:r>
            <a:r>
              <a:rPr lang="zh-CN" altLang="en-US" sz="2400" dirty="0"/>
              <a:t>）导致供给曲线发生移动的因素发生变化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（</a:t>
            </a:r>
            <a:r>
              <a:rPr lang="en-US" altLang="zh-CN" sz="2400" dirty="0"/>
              <a:t>2</a:t>
            </a:r>
            <a:r>
              <a:rPr lang="zh-CN" altLang="en-US" sz="2400" dirty="0"/>
              <a:t>）导致需求曲线发生移动的因素发生变化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（</a:t>
            </a:r>
            <a:r>
              <a:rPr lang="en-US" altLang="zh-CN" sz="2400" dirty="0"/>
              <a:t>3</a:t>
            </a:r>
            <a:r>
              <a:rPr lang="zh-CN" altLang="en-US" sz="2400" dirty="0"/>
              <a:t>）导致供给、需求曲线同时发生移动的因素发生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变化</a:t>
            </a:r>
          </a:p>
        </p:txBody>
      </p:sp>
      <p:sp>
        <p:nvSpPr>
          <p:cNvPr id="7" name="任意多边形 3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2B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82933" y="326573"/>
            <a:ext cx="1826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均衡价格</a:t>
            </a:r>
          </a:p>
        </p:txBody>
      </p:sp>
      <p:sp>
        <p:nvSpPr>
          <p:cNvPr id="9" name="任意多边形 33"/>
          <p:cNvSpPr/>
          <p:nvPr/>
        </p:nvSpPr>
        <p:spPr>
          <a:xfrm rot="16200000" flipH="1">
            <a:off x="6262292" y="-2350593"/>
            <a:ext cx="45719" cy="6389737"/>
          </a:xfrm>
          <a:custGeom>
            <a:avLst/>
            <a:gdLst/>
            <a:ahLst/>
            <a:cxnLst/>
            <a:rect l="l" t="t" r="r" b="b"/>
            <a:pathLst>
              <a:path w="24231" h="914247">
                <a:moveTo>
                  <a:pt x="5283" y="910420"/>
                </a:moveTo>
                <a:lnTo>
                  <a:pt x="5106" y="914247"/>
                </a:lnTo>
                <a:lnTo>
                  <a:pt x="3582" y="914247"/>
                </a:lnTo>
                <a:close/>
                <a:moveTo>
                  <a:pt x="24231" y="887871"/>
                </a:moveTo>
                <a:lnTo>
                  <a:pt x="24231" y="914247"/>
                </a:lnTo>
                <a:lnTo>
                  <a:pt x="14665" y="914247"/>
                </a:lnTo>
                <a:lnTo>
                  <a:pt x="21671" y="894208"/>
                </a:lnTo>
                <a:close/>
                <a:moveTo>
                  <a:pt x="7503" y="865611"/>
                </a:moveTo>
                <a:lnTo>
                  <a:pt x="7216" y="868576"/>
                </a:lnTo>
                <a:lnTo>
                  <a:pt x="6766" y="878326"/>
                </a:lnTo>
                <a:lnTo>
                  <a:pt x="0" y="886263"/>
                </a:lnTo>
                <a:lnTo>
                  <a:pt x="0" y="876548"/>
                </a:lnTo>
                <a:lnTo>
                  <a:pt x="5182" y="868927"/>
                </a:lnTo>
                <a:close/>
                <a:moveTo>
                  <a:pt x="24231" y="857838"/>
                </a:moveTo>
                <a:lnTo>
                  <a:pt x="24231" y="867787"/>
                </a:lnTo>
                <a:lnTo>
                  <a:pt x="5283" y="910420"/>
                </a:lnTo>
                <a:lnTo>
                  <a:pt x="6766" y="878326"/>
                </a:lnTo>
                <a:close/>
                <a:moveTo>
                  <a:pt x="24231" y="840913"/>
                </a:moveTo>
                <a:lnTo>
                  <a:pt x="24231" y="841714"/>
                </a:lnTo>
                <a:lnTo>
                  <a:pt x="7503" y="865611"/>
                </a:lnTo>
                <a:lnTo>
                  <a:pt x="7514" y="865497"/>
                </a:lnTo>
                <a:close/>
                <a:moveTo>
                  <a:pt x="9928" y="840562"/>
                </a:moveTo>
                <a:lnTo>
                  <a:pt x="7514" y="865497"/>
                </a:lnTo>
                <a:lnTo>
                  <a:pt x="5182" y="868927"/>
                </a:lnTo>
                <a:lnTo>
                  <a:pt x="0" y="876330"/>
                </a:lnTo>
                <a:lnTo>
                  <a:pt x="0" y="855943"/>
                </a:lnTo>
                <a:lnTo>
                  <a:pt x="1909" y="852567"/>
                </a:lnTo>
                <a:close/>
                <a:moveTo>
                  <a:pt x="15593" y="782055"/>
                </a:moveTo>
                <a:lnTo>
                  <a:pt x="14536" y="792975"/>
                </a:lnTo>
                <a:lnTo>
                  <a:pt x="0" y="815757"/>
                </a:lnTo>
                <a:lnTo>
                  <a:pt x="0" y="811766"/>
                </a:lnTo>
                <a:close/>
                <a:moveTo>
                  <a:pt x="24231" y="780256"/>
                </a:moveTo>
                <a:lnTo>
                  <a:pt x="24231" y="819152"/>
                </a:lnTo>
                <a:lnTo>
                  <a:pt x="9928" y="840562"/>
                </a:lnTo>
                <a:lnTo>
                  <a:pt x="14536" y="792975"/>
                </a:lnTo>
                <a:lnTo>
                  <a:pt x="18270" y="787121"/>
                </a:lnTo>
                <a:close/>
                <a:moveTo>
                  <a:pt x="24231" y="761668"/>
                </a:moveTo>
                <a:lnTo>
                  <a:pt x="24231" y="765596"/>
                </a:lnTo>
                <a:lnTo>
                  <a:pt x="15593" y="782055"/>
                </a:lnTo>
                <a:lnTo>
                  <a:pt x="15754" y="780386"/>
                </a:lnTo>
                <a:close/>
                <a:moveTo>
                  <a:pt x="24231" y="712346"/>
                </a:moveTo>
                <a:lnTo>
                  <a:pt x="24231" y="731086"/>
                </a:lnTo>
                <a:lnTo>
                  <a:pt x="18270" y="754399"/>
                </a:lnTo>
                <a:lnTo>
                  <a:pt x="15754" y="780386"/>
                </a:lnTo>
                <a:lnTo>
                  <a:pt x="13254" y="785906"/>
                </a:lnTo>
                <a:lnTo>
                  <a:pt x="0" y="811485"/>
                </a:lnTo>
                <a:lnTo>
                  <a:pt x="0" y="752641"/>
                </a:lnTo>
                <a:lnTo>
                  <a:pt x="18270" y="721676"/>
                </a:lnTo>
                <a:close/>
                <a:moveTo>
                  <a:pt x="4049" y="698809"/>
                </a:moveTo>
                <a:lnTo>
                  <a:pt x="1909" y="705315"/>
                </a:lnTo>
                <a:lnTo>
                  <a:pt x="0" y="710229"/>
                </a:lnTo>
                <a:lnTo>
                  <a:pt x="0" y="701476"/>
                </a:lnTo>
                <a:lnTo>
                  <a:pt x="3903" y="698941"/>
                </a:lnTo>
                <a:close/>
                <a:moveTo>
                  <a:pt x="24231" y="652905"/>
                </a:moveTo>
                <a:lnTo>
                  <a:pt x="24231" y="680503"/>
                </a:lnTo>
                <a:lnTo>
                  <a:pt x="4049" y="698809"/>
                </a:lnTo>
                <a:lnTo>
                  <a:pt x="14843" y="665990"/>
                </a:lnTo>
                <a:close/>
                <a:moveTo>
                  <a:pt x="24231" y="619049"/>
                </a:moveTo>
                <a:lnTo>
                  <a:pt x="24231" y="637446"/>
                </a:lnTo>
                <a:lnTo>
                  <a:pt x="14843" y="665990"/>
                </a:lnTo>
                <a:lnTo>
                  <a:pt x="0" y="686679"/>
                </a:lnTo>
                <a:lnTo>
                  <a:pt x="0" y="646781"/>
                </a:lnTo>
                <a:close/>
                <a:moveTo>
                  <a:pt x="3622" y="602431"/>
                </a:moveTo>
                <a:lnTo>
                  <a:pt x="0" y="609824"/>
                </a:lnTo>
                <a:lnTo>
                  <a:pt x="0" y="603434"/>
                </a:lnTo>
                <a:lnTo>
                  <a:pt x="3088" y="602562"/>
                </a:lnTo>
                <a:close/>
                <a:moveTo>
                  <a:pt x="13271" y="600059"/>
                </a:moveTo>
                <a:lnTo>
                  <a:pt x="0" y="626949"/>
                </a:lnTo>
                <a:lnTo>
                  <a:pt x="0" y="618882"/>
                </a:lnTo>
                <a:lnTo>
                  <a:pt x="9809" y="600910"/>
                </a:lnTo>
                <a:close/>
                <a:moveTo>
                  <a:pt x="24231" y="578966"/>
                </a:moveTo>
                <a:lnTo>
                  <a:pt x="24231" y="597364"/>
                </a:lnTo>
                <a:lnTo>
                  <a:pt x="13271" y="600059"/>
                </a:lnTo>
                <a:lnTo>
                  <a:pt x="14340" y="597894"/>
                </a:lnTo>
                <a:close/>
                <a:moveTo>
                  <a:pt x="15033" y="562383"/>
                </a:moveTo>
                <a:lnTo>
                  <a:pt x="1647" y="598860"/>
                </a:lnTo>
                <a:lnTo>
                  <a:pt x="0" y="603432"/>
                </a:lnTo>
                <a:lnTo>
                  <a:pt x="0" y="582448"/>
                </a:lnTo>
                <a:close/>
                <a:moveTo>
                  <a:pt x="24231" y="560369"/>
                </a:moveTo>
                <a:lnTo>
                  <a:pt x="24231" y="574485"/>
                </a:lnTo>
                <a:lnTo>
                  <a:pt x="9809" y="600910"/>
                </a:lnTo>
                <a:lnTo>
                  <a:pt x="3622" y="602431"/>
                </a:lnTo>
                <a:close/>
                <a:moveTo>
                  <a:pt x="24231" y="537319"/>
                </a:moveTo>
                <a:lnTo>
                  <a:pt x="24231" y="550611"/>
                </a:lnTo>
                <a:lnTo>
                  <a:pt x="18270" y="558063"/>
                </a:lnTo>
                <a:lnTo>
                  <a:pt x="15033" y="562383"/>
                </a:lnTo>
                <a:close/>
                <a:moveTo>
                  <a:pt x="24231" y="507786"/>
                </a:moveTo>
                <a:lnTo>
                  <a:pt x="24231" y="529738"/>
                </a:lnTo>
                <a:lnTo>
                  <a:pt x="0" y="578164"/>
                </a:lnTo>
                <a:lnTo>
                  <a:pt x="0" y="575156"/>
                </a:lnTo>
                <a:lnTo>
                  <a:pt x="12382" y="543377"/>
                </a:lnTo>
                <a:close/>
                <a:moveTo>
                  <a:pt x="24231" y="501381"/>
                </a:moveTo>
                <a:lnTo>
                  <a:pt x="24231" y="501744"/>
                </a:lnTo>
                <a:lnTo>
                  <a:pt x="21546" y="508202"/>
                </a:lnTo>
                <a:lnTo>
                  <a:pt x="0" y="563090"/>
                </a:lnTo>
                <a:lnTo>
                  <a:pt x="0" y="556453"/>
                </a:lnTo>
                <a:close/>
                <a:moveTo>
                  <a:pt x="1909" y="410811"/>
                </a:moveTo>
                <a:lnTo>
                  <a:pt x="0" y="414762"/>
                </a:lnTo>
                <a:lnTo>
                  <a:pt x="0" y="413381"/>
                </a:lnTo>
                <a:close/>
                <a:moveTo>
                  <a:pt x="3418" y="408396"/>
                </a:moveTo>
                <a:lnTo>
                  <a:pt x="2497" y="410155"/>
                </a:lnTo>
                <a:lnTo>
                  <a:pt x="1909" y="410811"/>
                </a:lnTo>
                <a:close/>
                <a:moveTo>
                  <a:pt x="24231" y="398062"/>
                </a:moveTo>
                <a:lnTo>
                  <a:pt x="24231" y="422586"/>
                </a:lnTo>
                <a:lnTo>
                  <a:pt x="0" y="480889"/>
                </a:lnTo>
                <a:lnTo>
                  <a:pt x="0" y="450165"/>
                </a:lnTo>
                <a:lnTo>
                  <a:pt x="4211" y="436105"/>
                </a:lnTo>
                <a:lnTo>
                  <a:pt x="9821" y="425737"/>
                </a:lnTo>
                <a:close/>
                <a:moveTo>
                  <a:pt x="18211" y="392616"/>
                </a:moveTo>
                <a:lnTo>
                  <a:pt x="11054" y="413256"/>
                </a:lnTo>
                <a:lnTo>
                  <a:pt x="4211" y="436105"/>
                </a:lnTo>
                <a:lnTo>
                  <a:pt x="0" y="443888"/>
                </a:lnTo>
                <a:lnTo>
                  <a:pt x="0" y="414921"/>
                </a:lnTo>
                <a:lnTo>
                  <a:pt x="2497" y="410155"/>
                </a:lnTo>
                <a:close/>
                <a:moveTo>
                  <a:pt x="24231" y="375252"/>
                </a:moveTo>
                <a:lnTo>
                  <a:pt x="24231" y="385897"/>
                </a:lnTo>
                <a:lnTo>
                  <a:pt x="18211" y="392616"/>
                </a:lnTo>
                <a:close/>
                <a:moveTo>
                  <a:pt x="946" y="372617"/>
                </a:moveTo>
                <a:lnTo>
                  <a:pt x="0" y="374923"/>
                </a:lnTo>
                <a:lnTo>
                  <a:pt x="0" y="373274"/>
                </a:lnTo>
                <a:close/>
                <a:moveTo>
                  <a:pt x="24231" y="368546"/>
                </a:moveTo>
                <a:lnTo>
                  <a:pt x="24231" y="375095"/>
                </a:lnTo>
                <a:lnTo>
                  <a:pt x="3418" y="408396"/>
                </a:lnTo>
                <a:lnTo>
                  <a:pt x="22381" y="372205"/>
                </a:lnTo>
                <a:close/>
                <a:moveTo>
                  <a:pt x="17496" y="361533"/>
                </a:moveTo>
                <a:lnTo>
                  <a:pt x="0" y="412652"/>
                </a:lnTo>
                <a:lnTo>
                  <a:pt x="0" y="380575"/>
                </a:lnTo>
                <a:lnTo>
                  <a:pt x="1909" y="378088"/>
                </a:lnTo>
                <a:lnTo>
                  <a:pt x="6712" y="368669"/>
                </a:lnTo>
                <a:close/>
                <a:moveTo>
                  <a:pt x="24231" y="341854"/>
                </a:moveTo>
                <a:lnTo>
                  <a:pt x="24231" y="357077"/>
                </a:lnTo>
                <a:lnTo>
                  <a:pt x="17496" y="361533"/>
                </a:lnTo>
                <a:close/>
                <a:moveTo>
                  <a:pt x="24231" y="317948"/>
                </a:moveTo>
                <a:lnTo>
                  <a:pt x="24231" y="334309"/>
                </a:lnTo>
                <a:lnTo>
                  <a:pt x="6712" y="368669"/>
                </a:lnTo>
                <a:lnTo>
                  <a:pt x="4938" y="369842"/>
                </a:lnTo>
                <a:lnTo>
                  <a:pt x="946" y="372617"/>
                </a:lnTo>
                <a:lnTo>
                  <a:pt x="3396" y="366647"/>
                </a:lnTo>
                <a:cubicBezTo>
                  <a:pt x="7901" y="355454"/>
                  <a:pt x="12840" y="342968"/>
                  <a:pt x="18270" y="329004"/>
                </a:cubicBezTo>
                <a:lnTo>
                  <a:pt x="18607" y="327910"/>
                </a:lnTo>
                <a:close/>
                <a:moveTo>
                  <a:pt x="11602" y="312390"/>
                </a:moveTo>
                <a:lnTo>
                  <a:pt x="0" y="336412"/>
                </a:lnTo>
                <a:lnTo>
                  <a:pt x="0" y="325354"/>
                </a:lnTo>
                <a:close/>
                <a:moveTo>
                  <a:pt x="11729" y="312127"/>
                </a:moveTo>
                <a:lnTo>
                  <a:pt x="11652" y="312334"/>
                </a:lnTo>
                <a:lnTo>
                  <a:pt x="11602" y="312390"/>
                </a:lnTo>
                <a:close/>
                <a:moveTo>
                  <a:pt x="17161" y="300881"/>
                </a:moveTo>
                <a:lnTo>
                  <a:pt x="11729" y="312127"/>
                </a:lnTo>
                <a:lnTo>
                  <a:pt x="14902" y="303593"/>
                </a:lnTo>
                <a:close/>
                <a:moveTo>
                  <a:pt x="24231" y="298145"/>
                </a:moveTo>
                <a:lnTo>
                  <a:pt x="24231" y="309647"/>
                </a:lnTo>
                <a:lnTo>
                  <a:pt x="18607" y="327910"/>
                </a:lnTo>
                <a:lnTo>
                  <a:pt x="14205" y="335709"/>
                </a:lnTo>
                <a:cubicBezTo>
                  <a:pt x="9994" y="342497"/>
                  <a:pt x="5528" y="349315"/>
                  <a:pt x="572" y="357320"/>
                </a:cubicBezTo>
                <a:lnTo>
                  <a:pt x="0" y="358312"/>
                </a:lnTo>
                <a:lnTo>
                  <a:pt x="0" y="347379"/>
                </a:lnTo>
                <a:lnTo>
                  <a:pt x="8326" y="321282"/>
                </a:lnTo>
                <a:lnTo>
                  <a:pt x="11652" y="312334"/>
                </a:lnTo>
                <a:lnTo>
                  <a:pt x="22595" y="300108"/>
                </a:lnTo>
                <a:close/>
                <a:moveTo>
                  <a:pt x="24231" y="286243"/>
                </a:moveTo>
                <a:lnTo>
                  <a:pt x="24231" y="292396"/>
                </a:lnTo>
                <a:lnTo>
                  <a:pt x="17161" y="300881"/>
                </a:lnTo>
                <a:close/>
                <a:moveTo>
                  <a:pt x="18603" y="231141"/>
                </a:moveTo>
                <a:lnTo>
                  <a:pt x="16606" y="235168"/>
                </a:lnTo>
                <a:lnTo>
                  <a:pt x="4000" y="260495"/>
                </a:lnTo>
                <a:lnTo>
                  <a:pt x="1909" y="263559"/>
                </a:lnTo>
                <a:lnTo>
                  <a:pt x="0" y="267317"/>
                </a:lnTo>
                <a:lnTo>
                  <a:pt x="0" y="258594"/>
                </a:lnTo>
                <a:close/>
                <a:moveTo>
                  <a:pt x="24231" y="230849"/>
                </a:moveTo>
                <a:lnTo>
                  <a:pt x="24231" y="278494"/>
                </a:lnTo>
                <a:lnTo>
                  <a:pt x="14902" y="303593"/>
                </a:lnTo>
                <a:lnTo>
                  <a:pt x="0" y="321476"/>
                </a:lnTo>
                <a:lnTo>
                  <a:pt x="0" y="268532"/>
                </a:lnTo>
                <a:lnTo>
                  <a:pt x="4000" y="260495"/>
                </a:lnTo>
                <a:close/>
                <a:moveTo>
                  <a:pt x="24231" y="219793"/>
                </a:moveTo>
                <a:lnTo>
                  <a:pt x="24231" y="222836"/>
                </a:lnTo>
                <a:lnTo>
                  <a:pt x="18603" y="231141"/>
                </a:lnTo>
                <a:close/>
                <a:moveTo>
                  <a:pt x="24231" y="133342"/>
                </a:moveTo>
                <a:lnTo>
                  <a:pt x="24231" y="206545"/>
                </a:lnTo>
                <a:lnTo>
                  <a:pt x="13499" y="223505"/>
                </a:lnTo>
                <a:lnTo>
                  <a:pt x="0" y="245723"/>
                </a:lnTo>
                <a:lnTo>
                  <a:pt x="0" y="173915"/>
                </a:lnTo>
                <a:close/>
                <a:moveTo>
                  <a:pt x="24231" y="123476"/>
                </a:moveTo>
                <a:lnTo>
                  <a:pt x="24231" y="130027"/>
                </a:lnTo>
                <a:lnTo>
                  <a:pt x="17186" y="143459"/>
                </a:lnTo>
                <a:lnTo>
                  <a:pt x="0" y="171861"/>
                </a:lnTo>
                <a:lnTo>
                  <a:pt x="0" y="166299"/>
                </a:lnTo>
                <a:lnTo>
                  <a:pt x="18270" y="132668"/>
                </a:lnTo>
                <a:close/>
                <a:moveTo>
                  <a:pt x="10141" y="101902"/>
                </a:moveTo>
                <a:lnTo>
                  <a:pt x="3390" y="124989"/>
                </a:lnTo>
                <a:lnTo>
                  <a:pt x="0" y="135481"/>
                </a:lnTo>
                <a:lnTo>
                  <a:pt x="0" y="120168"/>
                </a:lnTo>
                <a:lnTo>
                  <a:pt x="2059" y="116043"/>
                </a:lnTo>
                <a:close/>
                <a:moveTo>
                  <a:pt x="24231" y="71662"/>
                </a:moveTo>
                <a:lnTo>
                  <a:pt x="24231" y="77243"/>
                </a:lnTo>
                <a:lnTo>
                  <a:pt x="10141" y="101902"/>
                </a:lnTo>
                <a:lnTo>
                  <a:pt x="11579" y="96983"/>
                </a:lnTo>
                <a:lnTo>
                  <a:pt x="18270" y="83584"/>
                </a:lnTo>
                <a:close/>
                <a:moveTo>
                  <a:pt x="8884" y="41579"/>
                </a:moveTo>
                <a:lnTo>
                  <a:pt x="5981" y="51185"/>
                </a:lnTo>
                <a:lnTo>
                  <a:pt x="0" y="58084"/>
                </a:lnTo>
                <a:lnTo>
                  <a:pt x="0" y="57571"/>
                </a:lnTo>
                <a:close/>
                <a:moveTo>
                  <a:pt x="24231" y="30135"/>
                </a:moveTo>
                <a:lnTo>
                  <a:pt x="24231" y="53709"/>
                </a:lnTo>
                <a:lnTo>
                  <a:pt x="11579" y="96983"/>
                </a:lnTo>
                <a:lnTo>
                  <a:pt x="2059" y="116043"/>
                </a:lnTo>
                <a:lnTo>
                  <a:pt x="1909" y="116307"/>
                </a:lnTo>
                <a:lnTo>
                  <a:pt x="0" y="120126"/>
                </a:lnTo>
                <a:lnTo>
                  <a:pt x="0" y="70975"/>
                </a:lnTo>
                <a:lnTo>
                  <a:pt x="5981" y="51185"/>
                </a:lnTo>
                <a:close/>
                <a:moveTo>
                  <a:pt x="20675" y="0"/>
                </a:moveTo>
                <a:lnTo>
                  <a:pt x="24231" y="0"/>
                </a:lnTo>
                <a:lnTo>
                  <a:pt x="24231" y="13954"/>
                </a:lnTo>
                <a:lnTo>
                  <a:pt x="8884" y="41579"/>
                </a:lnTo>
                <a:lnTo>
                  <a:pt x="12161" y="30736"/>
                </a:lnTo>
                <a:close/>
                <a:moveTo>
                  <a:pt x="0" y="0"/>
                </a:moveTo>
                <a:lnTo>
                  <a:pt x="3827" y="0"/>
                </a:lnTo>
                <a:lnTo>
                  <a:pt x="0" y="8201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75771" y="378333"/>
            <a:ext cx="879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6D310FA-5D94-4F76-BD6D-5FA448A863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049" y="3207657"/>
            <a:ext cx="4344151" cy="349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D7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6619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2" name="TextBox 38"/>
          <p:cNvSpPr txBox="1"/>
          <p:nvPr/>
        </p:nvSpPr>
        <p:spPr>
          <a:xfrm>
            <a:off x="902513" y="1243960"/>
            <a:ext cx="10627082" cy="2501839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735" dirty="0">
                <a:solidFill>
                  <a:srgbClr val="FC83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(</a:t>
            </a:r>
            <a:r>
              <a:rPr lang="zh-CN" altLang="en-US" sz="3735" dirty="0">
                <a:solidFill>
                  <a:srgbClr val="FC83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二</a:t>
            </a:r>
            <a:r>
              <a:rPr lang="en-US" altLang="zh-CN" sz="3735" dirty="0">
                <a:solidFill>
                  <a:srgbClr val="FC83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)</a:t>
            </a:r>
            <a:r>
              <a:rPr lang="zh-CN" altLang="en-US" sz="3735" dirty="0">
                <a:solidFill>
                  <a:srgbClr val="FC83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均衡价格模型的运用</a:t>
            </a:r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、最高限价分析</a:t>
            </a:r>
          </a:p>
          <a:p>
            <a:r>
              <a:rPr lang="zh-CN" altLang="en-US" sz="2400" dirty="0"/>
              <a:t>最高限价：由政府为某种产品规定一个具体的价格，市场交易只能在这一价格</a:t>
            </a:r>
            <a:endParaRPr lang="en-US" altLang="zh-CN" sz="2400" dirty="0"/>
          </a:p>
          <a:p>
            <a:r>
              <a:rPr lang="zh-CN" altLang="en-US" sz="2400" dirty="0"/>
              <a:t>之下进行。</a:t>
            </a:r>
          </a:p>
          <a:p>
            <a:pPr>
              <a:lnSpc>
                <a:spcPct val="150000"/>
              </a:lnSpc>
            </a:pPr>
            <a:endParaRPr lang="en-US" altLang="zh-CN" sz="2400" dirty="0"/>
          </a:p>
        </p:txBody>
      </p:sp>
      <p:sp>
        <p:nvSpPr>
          <p:cNvPr id="7" name="任意多边形 3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2B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82933" y="326573"/>
            <a:ext cx="1826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均衡价格</a:t>
            </a:r>
          </a:p>
        </p:txBody>
      </p:sp>
      <p:sp>
        <p:nvSpPr>
          <p:cNvPr id="9" name="任意多边形 33"/>
          <p:cNvSpPr/>
          <p:nvPr/>
        </p:nvSpPr>
        <p:spPr>
          <a:xfrm rot="16200000" flipH="1">
            <a:off x="6262292" y="-2350593"/>
            <a:ext cx="45719" cy="6389737"/>
          </a:xfrm>
          <a:custGeom>
            <a:avLst/>
            <a:gdLst/>
            <a:ahLst/>
            <a:cxnLst/>
            <a:rect l="l" t="t" r="r" b="b"/>
            <a:pathLst>
              <a:path w="24231" h="914247">
                <a:moveTo>
                  <a:pt x="5283" y="910420"/>
                </a:moveTo>
                <a:lnTo>
                  <a:pt x="5106" y="914247"/>
                </a:lnTo>
                <a:lnTo>
                  <a:pt x="3582" y="914247"/>
                </a:lnTo>
                <a:close/>
                <a:moveTo>
                  <a:pt x="24231" y="887871"/>
                </a:moveTo>
                <a:lnTo>
                  <a:pt x="24231" y="914247"/>
                </a:lnTo>
                <a:lnTo>
                  <a:pt x="14665" y="914247"/>
                </a:lnTo>
                <a:lnTo>
                  <a:pt x="21671" y="894208"/>
                </a:lnTo>
                <a:close/>
                <a:moveTo>
                  <a:pt x="7503" y="865611"/>
                </a:moveTo>
                <a:lnTo>
                  <a:pt x="7216" y="868576"/>
                </a:lnTo>
                <a:lnTo>
                  <a:pt x="6766" y="878326"/>
                </a:lnTo>
                <a:lnTo>
                  <a:pt x="0" y="886263"/>
                </a:lnTo>
                <a:lnTo>
                  <a:pt x="0" y="876548"/>
                </a:lnTo>
                <a:lnTo>
                  <a:pt x="5182" y="868927"/>
                </a:lnTo>
                <a:close/>
                <a:moveTo>
                  <a:pt x="24231" y="857838"/>
                </a:moveTo>
                <a:lnTo>
                  <a:pt x="24231" y="867787"/>
                </a:lnTo>
                <a:lnTo>
                  <a:pt x="5283" y="910420"/>
                </a:lnTo>
                <a:lnTo>
                  <a:pt x="6766" y="878326"/>
                </a:lnTo>
                <a:close/>
                <a:moveTo>
                  <a:pt x="24231" y="840913"/>
                </a:moveTo>
                <a:lnTo>
                  <a:pt x="24231" y="841714"/>
                </a:lnTo>
                <a:lnTo>
                  <a:pt x="7503" y="865611"/>
                </a:lnTo>
                <a:lnTo>
                  <a:pt x="7514" y="865497"/>
                </a:lnTo>
                <a:close/>
                <a:moveTo>
                  <a:pt x="9928" y="840562"/>
                </a:moveTo>
                <a:lnTo>
                  <a:pt x="7514" y="865497"/>
                </a:lnTo>
                <a:lnTo>
                  <a:pt x="5182" y="868927"/>
                </a:lnTo>
                <a:lnTo>
                  <a:pt x="0" y="876330"/>
                </a:lnTo>
                <a:lnTo>
                  <a:pt x="0" y="855943"/>
                </a:lnTo>
                <a:lnTo>
                  <a:pt x="1909" y="852567"/>
                </a:lnTo>
                <a:close/>
                <a:moveTo>
                  <a:pt x="15593" y="782055"/>
                </a:moveTo>
                <a:lnTo>
                  <a:pt x="14536" y="792975"/>
                </a:lnTo>
                <a:lnTo>
                  <a:pt x="0" y="815757"/>
                </a:lnTo>
                <a:lnTo>
                  <a:pt x="0" y="811766"/>
                </a:lnTo>
                <a:close/>
                <a:moveTo>
                  <a:pt x="24231" y="780256"/>
                </a:moveTo>
                <a:lnTo>
                  <a:pt x="24231" y="819152"/>
                </a:lnTo>
                <a:lnTo>
                  <a:pt x="9928" y="840562"/>
                </a:lnTo>
                <a:lnTo>
                  <a:pt x="14536" y="792975"/>
                </a:lnTo>
                <a:lnTo>
                  <a:pt x="18270" y="787121"/>
                </a:lnTo>
                <a:close/>
                <a:moveTo>
                  <a:pt x="24231" y="761668"/>
                </a:moveTo>
                <a:lnTo>
                  <a:pt x="24231" y="765596"/>
                </a:lnTo>
                <a:lnTo>
                  <a:pt x="15593" y="782055"/>
                </a:lnTo>
                <a:lnTo>
                  <a:pt x="15754" y="780386"/>
                </a:lnTo>
                <a:close/>
                <a:moveTo>
                  <a:pt x="24231" y="712346"/>
                </a:moveTo>
                <a:lnTo>
                  <a:pt x="24231" y="731086"/>
                </a:lnTo>
                <a:lnTo>
                  <a:pt x="18270" y="754399"/>
                </a:lnTo>
                <a:lnTo>
                  <a:pt x="15754" y="780386"/>
                </a:lnTo>
                <a:lnTo>
                  <a:pt x="13254" y="785906"/>
                </a:lnTo>
                <a:lnTo>
                  <a:pt x="0" y="811485"/>
                </a:lnTo>
                <a:lnTo>
                  <a:pt x="0" y="752641"/>
                </a:lnTo>
                <a:lnTo>
                  <a:pt x="18270" y="721676"/>
                </a:lnTo>
                <a:close/>
                <a:moveTo>
                  <a:pt x="4049" y="698809"/>
                </a:moveTo>
                <a:lnTo>
                  <a:pt x="1909" y="705315"/>
                </a:lnTo>
                <a:lnTo>
                  <a:pt x="0" y="710229"/>
                </a:lnTo>
                <a:lnTo>
                  <a:pt x="0" y="701476"/>
                </a:lnTo>
                <a:lnTo>
                  <a:pt x="3903" y="698941"/>
                </a:lnTo>
                <a:close/>
                <a:moveTo>
                  <a:pt x="24231" y="652905"/>
                </a:moveTo>
                <a:lnTo>
                  <a:pt x="24231" y="680503"/>
                </a:lnTo>
                <a:lnTo>
                  <a:pt x="4049" y="698809"/>
                </a:lnTo>
                <a:lnTo>
                  <a:pt x="14843" y="665990"/>
                </a:lnTo>
                <a:close/>
                <a:moveTo>
                  <a:pt x="24231" y="619049"/>
                </a:moveTo>
                <a:lnTo>
                  <a:pt x="24231" y="637446"/>
                </a:lnTo>
                <a:lnTo>
                  <a:pt x="14843" y="665990"/>
                </a:lnTo>
                <a:lnTo>
                  <a:pt x="0" y="686679"/>
                </a:lnTo>
                <a:lnTo>
                  <a:pt x="0" y="646781"/>
                </a:lnTo>
                <a:close/>
                <a:moveTo>
                  <a:pt x="3622" y="602431"/>
                </a:moveTo>
                <a:lnTo>
                  <a:pt x="0" y="609824"/>
                </a:lnTo>
                <a:lnTo>
                  <a:pt x="0" y="603434"/>
                </a:lnTo>
                <a:lnTo>
                  <a:pt x="3088" y="602562"/>
                </a:lnTo>
                <a:close/>
                <a:moveTo>
                  <a:pt x="13271" y="600059"/>
                </a:moveTo>
                <a:lnTo>
                  <a:pt x="0" y="626949"/>
                </a:lnTo>
                <a:lnTo>
                  <a:pt x="0" y="618882"/>
                </a:lnTo>
                <a:lnTo>
                  <a:pt x="9809" y="600910"/>
                </a:lnTo>
                <a:close/>
                <a:moveTo>
                  <a:pt x="24231" y="578966"/>
                </a:moveTo>
                <a:lnTo>
                  <a:pt x="24231" y="597364"/>
                </a:lnTo>
                <a:lnTo>
                  <a:pt x="13271" y="600059"/>
                </a:lnTo>
                <a:lnTo>
                  <a:pt x="14340" y="597894"/>
                </a:lnTo>
                <a:close/>
                <a:moveTo>
                  <a:pt x="15033" y="562383"/>
                </a:moveTo>
                <a:lnTo>
                  <a:pt x="1647" y="598860"/>
                </a:lnTo>
                <a:lnTo>
                  <a:pt x="0" y="603432"/>
                </a:lnTo>
                <a:lnTo>
                  <a:pt x="0" y="582448"/>
                </a:lnTo>
                <a:close/>
                <a:moveTo>
                  <a:pt x="24231" y="560369"/>
                </a:moveTo>
                <a:lnTo>
                  <a:pt x="24231" y="574485"/>
                </a:lnTo>
                <a:lnTo>
                  <a:pt x="9809" y="600910"/>
                </a:lnTo>
                <a:lnTo>
                  <a:pt x="3622" y="602431"/>
                </a:lnTo>
                <a:close/>
                <a:moveTo>
                  <a:pt x="24231" y="537319"/>
                </a:moveTo>
                <a:lnTo>
                  <a:pt x="24231" y="550611"/>
                </a:lnTo>
                <a:lnTo>
                  <a:pt x="18270" y="558063"/>
                </a:lnTo>
                <a:lnTo>
                  <a:pt x="15033" y="562383"/>
                </a:lnTo>
                <a:close/>
                <a:moveTo>
                  <a:pt x="24231" y="507786"/>
                </a:moveTo>
                <a:lnTo>
                  <a:pt x="24231" y="529738"/>
                </a:lnTo>
                <a:lnTo>
                  <a:pt x="0" y="578164"/>
                </a:lnTo>
                <a:lnTo>
                  <a:pt x="0" y="575156"/>
                </a:lnTo>
                <a:lnTo>
                  <a:pt x="12382" y="543377"/>
                </a:lnTo>
                <a:close/>
                <a:moveTo>
                  <a:pt x="24231" y="501381"/>
                </a:moveTo>
                <a:lnTo>
                  <a:pt x="24231" y="501744"/>
                </a:lnTo>
                <a:lnTo>
                  <a:pt x="21546" y="508202"/>
                </a:lnTo>
                <a:lnTo>
                  <a:pt x="0" y="563090"/>
                </a:lnTo>
                <a:lnTo>
                  <a:pt x="0" y="556453"/>
                </a:lnTo>
                <a:close/>
                <a:moveTo>
                  <a:pt x="1909" y="410811"/>
                </a:moveTo>
                <a:lnTo>
                  <a:pt x="0" y="414762"/>
                </a:lnTo>
                <a:lnTo>
                  <a:pt x="0" y="413381"/>
                </a:lnTo>
                <a:close/>
                <a:moveTo>
                  <a:pt x="3418" y="408396"/>
                </a:moveTo>
                <a:lnTo>
                  <a:pt x="2497" y="410155"/>
                </a:lnTo>
                <a:lnTo>
                  <a:pt x="1909" y="410811"/>
                </a:lnTo>
                <a:close/>
                <a:moveTo>
                  <a:pt x="24231" y="398062"/>
                </a:moveTo>
                <a:lnTo>
                  <a:pt x="24231" y="422586"/>
                </a:lnTo>
                <a:lnTo>
                  <a:pt x="0" y="480889"/>
                </a:lnTo>
                <a:lnTo>
                  <a:pt x="0" y="450165"/>
                </a:lnTo>
                <a:lnTo>
                  <a:pt x="4211" y="436105"/>
                </a:lnTo>
                <a:lnTo>
                  <a:pt x="9821" y="425737"/>
                </a:lnTo>
                <a:close/>
                <a:moveTo>
                  <a:pt x="18211" y="392616"/>
                </a:moveTo>
                <a:lnTo>
                  <a:pt x="11054" y="413256"/>
                </a:lnTo>
                <a:lnTo>
                  <a:pt x="4211" y="436105"/>
                </a:lnTo>
                <a:lnTo>
                  <a:pt x="0" y="443888"/>
                </a:lnTo>
                <a:lnTo>
                  <a:pt x="0" y="414921"/>
                </a:lnTo>
                <a:lnTo>
                  <a:pt x="2497" y="410155"/>
                </a:lnTo>
                <a:close/>
                <a:moveTo>
                  <a:pt x="24231" y="375252"/>
                </a:moveTo>
                <a:lnTo>
                  <a:pt x="24231" y="385897"/>
                </a:lnTo>
                <a:lnTo>
                  <a:pt x="18211" y="392616"/>
                </a:lnTo>
                <a:close/>
                <a:moveTo>
                  <a:pt x="946" y="372617"/>
                </a:moveTo>
                <a:lnTo>
                  <a:pt x="0" y="374923"/>
                </a:lnTo>
                <a:lnTo>
                  <a:pt x="0" y="373274"/>
                </a:lnTo>
                <a:close/>
                <a:moveTo>
                  <a:pt x="24231" y="368546"/>
                </a:moveTo>
                <a:lnTo>
                  <a:pt x="24231" y="375095"/>
                </a:lnTo>
                <a:lnTo>
                  <a:pt x="3418" y="408396"/>
                </a:lnTo>
                <a:lnTo>
                  <a:pt x="22381" y="372205"/>
                </a:lnTo>
                <a:close/>
                <a:moveTo>
                  <a:pt x="17496" y="361533"/>
                </a:moveTo>
                <a:lnTo>
                  <a:pt x="0" y="412652"/>
                </a:lnTo>
                <a:lnTo>
                  <a:pt x="0" y="380575"/>
                </a:lnTo>
                <a:lnTo>
                  <a:pt x="1909" y="378088"/>
                </a:lnTo>
                <a:lnTo>
                  <a:pt x="6712" y="368669"/>
                </a:lnTo>
                <a:close/>
                <a:moveTo>
                  <a:pt x="24231" y="341854"/>
                </a:moveTo>
                <a:lnTo>
                  <a:pt x="24231" y="357077"/>
                </a:lnTo>
                <a:lnTo>
                  <a:pt x="17496" y="361533"/>
                </a:lnTo>
                <a:close/>
                <a:moveTo>
                  <a:pt x="24231" y="317948"/>
                </a:moveTo>
                <a:lnTo>
                  <a:pt x="24231" y="334309"/>
                </a:lnTo>
                <a:lnTo>
                  <a:pt x="6712" y="368669"/>
                </a:lnTo>
                <a:lnTo>
                  <a:pt x="4938" y="369842"/>
                </a:lnTo>
                <a:lnTo>
                  <a:pt x="946" y="372617"/>
                </a:lnTo>
                <a:lnTo>
                  <a:pt x="3396" y="366647"/>
                </a:lnTo>
                <a:cubicBezTo>
                  <a:pt x="7901" y="355454"/>
                  <a:pt x="12840" y="342968"/>
                  <a:pt x="18270" y="329004"/>
                </a:cubicBezTo>
                <a:lnTo>
                  <a:pt x="18607" y="327910"/>
                </a:lnTo>
                <a:close/>
                <a:moveTo>
                  <a:pt x="11602" y="312390"/>
                </a:moveTo>
                <a:lnTo>
                  <a:pt x="0" y="336412"/>
                </a:lnTo>
                <a:lnTo>
                  <a:pt x="0" y="325354"/>
                </a:lnTo>
                <a:close/>
                <a:moveTo>
                  <a:pt x="11729" y="312127"/>
                </a:moveTo>
                <a:lnTo>
                  <a:pt x="11652" y="312334"/>
                </a:lnTo>
                <a:lnTo>
                  <a:pt x="11602" y="312390"/>
                </a:lnTo>
                <a:close/>
                <a:moveTo>
                  <a:pt x="17161" y="300881"/>
                </a:moveTo>
                <a:lnTo>
                  <a:pt x="11729" y="312127"/>
                </a:lnTo>
                <a:lnTo>
                  <a:pt x="14902" y="303593"/>
                </a:lnTo>
                <a:close/>
                <a:moveTo>
                  <a:pt x="24231" y="298145"/>
                </a:moveTo>
                <a:lnTo>
                  <a:pt x="24231" y="309647"/>
                </a:lnTo>
                <a:lnTo>
                  <a:pt x="18607" y="327910"/>
                </a:lnTo>
                <a:lnTo>
                  <a:pt x="14205" y="335709"/>
                </a:lnTo>
                <a:cubicBezTo>
                  <a:pt x="9994" y="342497"/>
                  <a:pt x="5528" y="349315"/>
                  <a:pt x="572" y="357320"/>
                </a:cubicBezTo>
                <a:lnTo>
                  <a:pt x="0" y="358312"/>
                </a:lnTo>
                <a:lnTo>
                  <a:pt x="0" y="347379"/>
                </a:lnTo>
                <a:lnTo>
                  <a:pt x="8326" y="321282"/>
                </a:lnTo>
                <a:lnTo>
                  <a:pt x="11652" y="312334"/>
                </a:lnTo>
                <a:lnTo>
                  <a:pt x="22595" y="300108"/>
                </a:lnTo>
                <a:close/>
                <a:moveTo>
                  <a:pt x="24231" y="286243"/>
                </a:moveTo>
                <a:lnTo>
                  <a:pt x="24231" y="292396"/>
                </a:lnTo>
                <a:lnTo>
                  <a:pt x="17161" y="300881"/>
                </a:lnTo>
                <a:close/>
                <a:moveTo>
                  <a:pt x="18603" y="231141"/>
                </a:moveTo>
                <a:lnTo>
                  <a:pt x="16606" y="235168"/>
                </a:lnTo>
                <a:lnTo>
                  <a:pt x="4000" y="260495"/>
                </a:lnTo>
                <a:lnTo>
                  <a:pt x="1909" y="263559"/>
                </a:lnTo>
                <a:lnTo>
                  <a:pt x="0" y="267317"/>
                </a:lnTo>
                <a:lnTo>
                  <a:pt x="0" y="258594"/>
                </a:lnTo>
                <a:close/>
                <a:moveTo>
                  <a:pt x="24231" y="230849"/>
                </a:moveTo>
                <a:lnTo>
                  <a:pt x="24231" y="278494"/>
                </a:lnTo>
                <a:lnTo>
                  <a:pt x="14902" y="303593"/>
                </a:lnTo>
                <a:lnTo>
                  <a:pt x="0" y="321476"/>
                </a:lnTo>
                <a:lnTo>
                  <a:pt x="0" y="268532"/>
                </a:lnTo>
                <a:lnTo>
                  <a:pt x="4000" y="260495"/>
                </a:lnTo>
                <a:close/>
                <a:moveTo>
                  <a:pt x="24231" y="219793"/>
                </a:moveTo>
                <a:lnTo>
                  <a:pt x="24231" y="222836"/>
                </a:lnTo>
                <a:lnTo>
                  <a:pt x="18603" y="231141"/>
                </a:lnTo>
                <a:close/>
                <a:moveTo>
                  <a:pt x="24231" y="133342"/>
                </a:moveTo>
                <a:lnTo>
                  <a:pt x="24231" y="206545"/>
                </a:lnTo>
                <a:lnTo>
                  <a:pt x="13499" y="223505"/>
                </a:lnTo>
                <a:lnTo>
                  <a:pt x="0" y="245723"/>
                </a:lnTo>
                <a:lnTo>
                  <a:pt x="0" y="173915"/>
                </a:lnTo>
                <a:close/>
                <a:moveTo>
                  <a:pt x="24231" y="123476"/>
                </a:moveTo>
                <a:lnTo>
                  <a:pt x="24231" y="130027"/>
                </a:lnTo>
                <a:lnTo>
                  <a:pt x="17186" y="143459"/>
                </a:lnTo>
                <a:lnTo>
                  <a:pt x="0" y="171861"/>
                </a:lnTo>
                <a:lnTo>
                  <a:pt x="0" y="166299"/>
                </a:lnTo>
                <a:lnTo>
                  <a:pt x="18270" y="132668"/>
                </a:lnTo>
                <a:close/>
                <a:moveTo>
                  <a:pt x="10141" y="101902"/>
                </a:moveTo>
                <a:lnTo>
                  <a:pt x="3390" y="124989"/>
                </a:lnTo>
                <a:lnTo>
                  <a:pt x="0" y="135481"/>
                </a:lnTo>
                <a:lnTo>
                  <a:pt x="0" y="120168"/>
                </a:lnTo>
                <a:lnTo>
                  <a:pt x="2059" y="116043"/>
                </a:lnTo>
                <a:close/>
                <a:moveTo>
                  <a:pt x="24231" y="71662"/>
                </a:moveTo>
                <a:lnTo>
                  <a:pt x="24231" y="77243"/>
                </a:lnTo>
                <a:lnTo>
                  <a:pt x="10141" y="101902"/>
                </a:lnTo>
                <a:lnTo>
                  <a:pt x="11579" y="96983"/>
                </a:lnTo>
                <a:lnTo>
                  <a:pt x="18270" y="83584"/>
                </a:lnTo>
                <a:close/>
                <a:moveTo>
                  <a:pt x="8884" y="41579"/>
                </a:moveTo>
                <a:lnTo>
                  <a:pt x="5981" y="51185"/>
                </a:lnTo>
                <a:lnTo>
                  <a:pt x="0" y="58084"/>
                </a:lnTo>
                <a:lnTo>
                  <a:pt x="0" y="57571"/>
                </a:lnTo>
                <a:close/>
                <a:moveTo>
                  <a:pt x="24231" y="30135"/>
                </a:moveTo>
                <a:lnTo>
                  <a:pt x="24231" y="53709"/>
                </a:lnTo>
                <a:lnTo>
                  <a:pt x="11579" y="96983"/>
                </a:lnTo>
                <a:lnTo>
                  <a:pt x="2059" y="116043"/>
                </a:lnTo>
                <a:lnTo>
                  <a:pt x="1909" y="116307"/>
                </a:lnTo>
                <a:lnTo>
                  <a:pt x="0" y="120126"/>
                </a:lnTo>
                <a:lnTo>
                  <a:pt x="0" y="70975"/>
                </a:lnTo>
                <a:lnTo>
                  <a:pt x="5981" y="51185"/>
                </a:lnTo>
                <a:close/>
                <a:moveTo>
                  <a:pt x="20675" y="0"/>
                </a:moveTo>
                <a:lnTo>
                  <a:pt x="24231" y="0"/>
                </a:lnTo>
                <a:lnTo>
                  <a:pt x="24231" y="13954"/>
                </a:lnTo>
                <a:lnTo>
                  <a:pt x="8884" y="41579"/>
                </a:lnTo>
                <a:lnTo>
                  <a:pt x="12161" y="30736"/>
                </a:lnTo>
                <a:close/>
                <a:moveTo>
                  <a:pt x="0" y="0"/>
                </a:moveTo>
                <a:lnTo>
                  <a:pt x="3827" y="0"/>
                </a:lnTo>
                <a:lnTo>
                  <a:pt x="0" y="8201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75771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CB02038-A8AC-46DA-91BC-F84BB07CB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182" y="2979057"/>
            <a:ext cx="7005838" cy="319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D7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6619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2" name="TextBox 38"/>
          <p:cNvSpPr txBox="1"/>
          <p:nvPr/>
        </p:nvSpPr>
        <p:spPr>
          <a:xfrm>
            <a:off x="902513" y="1243960"/>
            <a:ext cx="10627082" cy="1085682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2</a:t>
            </a:r>
            <a:r>
              <a:rPr lang="zh-CN" altLang="en-US" sz="2400" dirty="0"/>
              <a:t>、保护价格分析</a:t>
            </a:r>
          </a:p>
          <a:p>
            <a:pPr>
              <a:lnSpc>
                <a:spcPct val="150000"/>
              </a:lnSpc>
            </a:pPr>
            <a:endParaRPr lang="en-US" altLang="zh-CN" sz="2400" dirty="0"/>
          </a:p>
        </p:txBody>
      </p:sp>
      <p:sp>
        <p:nvSpPr>
          <p:cNvPr id="7" name="任意多边形 3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2B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82933" y="326573"/>
            <a:ext cx="1826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均衡价格</a:t>
            </a:r>
          </a:p>
        </p:txBody>
      </p:sp>
      <p:sp>
        <p:nvSpPr>
          <p:cNvPr id="9" name="任意多边形 33"/>
          <p:cNvSpPr/>
          <p:nvPr/>
        </p:nvSpPr>
        <p:spPr>
          <a:xfrm rot="16200000" flipH="1">
            <a:off x="6262292" y="-2350593"/>
            <a:ext cx="45719" cy="6389737"/>
          </a:xfrm>
          <a:custGeom>
            <a:avLst/>
            <a:gdLst/>
            <a:ahLst/>
            <a:cxnLst/>
            <a:rect l="l" t="t" r="r" b="b"/>
            <a:pathLst>
              <a:path w="24231" h="914247">
                <a:moveTo>
                  <a:pt x="5283" y="910420"/>
                </a:moveTo>
                <a:lnTo>
                  <a:pt x="5106" y="914247"/>
                </a:lnTo>
                <a:lnTo>
                  <a:pt x="3582" y="914247"/>
                </a:lnTo>
                <a:close/>
                <a:moveTo>
                  <a:pt x="24231" y="887871"/>
                </a:moveTo>
                <a:lnTo>
                  <a:pt x="24231" y="914247"/>
                </a:lnTo>
                <a:lnTo>
                  <a:pt x="14665" y="914247"/>
                </a:lnTo>
                <a:lnTo>
                  <a:pt x="21671" y="894208"/>
                </a:lnTo>
                <a:close/>
                <a:moveTo>
                  <a:pt x="7503" y="865611"/>
                </a:moveTo>
                <a:lnTo>
                  <a:pt x="7216" y="868576"/>
                </a:lnTo>
                <a:lnTo>
                  <a:pt x="6766" y="878326"/>
                </a:lnTo>
                <a:lnTo>
                  <a:pt x="0" y="886263"/>
                </a:lnTo>
                <a:lnTo>
                  <a:pt x="0" y="876548"/>
                </a:lnTo>
                <a:lnTo>
                  <a:pt x="5182" y="868927"/>
                </a:lnTo>
                <a:close/>
                <a:moveTo>
                  <a:pt x="24231" y="857838"/>
                </a:moveTo>
                <a:lnTo>
                  <a:pt x="24231" y="867787"/>
                </a:lnTo>
                <a:lnTo>
                  <a:pt x="5283" y="910420"/>
                </a:lnTo>
                <a:lnTo>
                  <a:pt x="6766" y="878326"/>
                </a:lnTo>
                <a:close/>
                <a:moveTo>
                  <a:pt x="24231" y="840913"/>
                </a:moveTo>
                <a:lnTo>
                  <a:pt x="24231" y="841714"/>
                </a:lnTo>
                <a:lnTo>
                  <a:pt x="7503" y="865611"/>
                </a:lnTo>
                <a:lnTo>
                  <a:pt x="7514" y="865497"/>
                </a:lnTo>
                <a:close/>
                <a:moveTo>
                  <a:pt x="9928" y="840562"/>
                </a:moveTo>
                <a:lnTo>
                  <a:pt x="7514" y="865497"/>
                </a:lnTo>
                <a:lnTo>
                  <a:pt x="5182" y="868927"/>
                </a:lnTo>
                <a:lnTo>
                  <a:pt x="0" y="876330"/>
                </a:lnTo>
                <a:lnTo>
                  <a:pt x="0" y="855943"/>
                </a:lnTo>
                <a:lnTo>
                  <a:pt x="1909" y="852567"/>
                </a:lnTo>
                <a:close/>
                <a:moveTo>
                  <a:pt x="15593" y="782055"/>
                </a:moveTo>
                <a:lnTo>
                  <a:pt x="14536" y="792975"/>
                </a:lnTo>
                <a:lnTo>
                  <a:pt x="0" y="815757"/>
                </a:lnTo>
                <a:lnTo>
                  <a:pt x="0" y="811766"/>
                </a:lnTo>
                <a:close/>
                <a:moveTo>
                  <a:pt x="24231" y="780256"/>
                </a:moveTo>
                <a:lnTo>
                  <a:pt x="24231" y="819152"/>
                </a:lnTo>
                <a:lnTo>
                  <a:pt x="9928" y="840562"/>
                </a:lnTo>
                <a:lnTo>
                  <a:pt x="14536" y="792975"/>
                </a:lnTo>
                <a:lnTo>
                  <a:pt x="18270" y="787121"/>
                </a:lnTo>
                <a:close/>
                <a:moveTo>
                  <a:pt x="24231" y="761668"/>
                </a:moveTo>
                <a:lnTo>
                  <a:pt x="24231" y="765596"/>
                </a:lnTo>
                <a:lnTo>
                  <a:pt x="15593" y="782055"/>
                </a:lnTo>
                <a:lnTo>
                  <a:pt x="15754" y="780386"/>
                </a:lnTo>
                <a:close/>
                <a:moveTo>
                  <a:pt x="24231" y="712346"/>
                </a:moveTo>
                <a:lnTo>
                  <a:pt x="24231" y="731086"/>
                </a:lnTo>
                <a:lnTo>
                  <a:pt x="18270" y="754399"/>
                </a:lnTo>
                <a:lnTo>
                  <a:pt x="15754" y="780386"/>
                </a:lnTo>
                <a:lnTo>
                  <a:pt x="13254" y="785906"/>
                </a:lnTo>
                <a:lnTo>
                  <a:pt x="0" y="811485"/>
                </a:lnTo>
                <a:lnTo>
                  <a:pt x="0" y="752641"/>
                </a:lnTo>
                <a:lnTo>
                  <a:pt x="18270" y="721676"/>
                </a:lnTo>
                <a:close/>
                <a:moveTo>
                  <a:pt x="4049" y="698809"/>
                </a:moveTo>
                <a:lnTo>
                  <a:pt x="1909" y="705315"/>
                </a:lnTo>
                <a:lnTo>
                  <a:pt x="0" y="710229"/>
                </a:lnTo>
                <a:lnTo>
                  <a:pt x="0" y="701476"/>
                </a:lnTo>
                <a:lnTo>
                  <a:pt x="3903" y="698941"/>
                </a:lnTo>
                <a:close/>
                <a:moveTo>
                  <a:pt x="24231" y="652905"/>
                </a:moveTo>
                <a:lnTo>
                  <a:pt x="24231" y="680503"/>
                </a:lnTo>
                <a:lnTo>
                  <a:pt x="4049" y="698809"/>
                </a:lnTo>
                <a:lnTo>
                  <a:pt x="14843" y="665990"/>
                </a:lnTo>
                <a:close/>
                <a:moveTo>
                  <a:pt x="24231" y="619049"/>
                </a:moveTo>
                <a:lnTo>
                  <a:pt x="24231" y="637446"/>
                </a:lnTo>
                <a:lnTo>
                  <a:pt x="14843" y="665990"/>
                </a:lnTo>
                <a:lnTo>
                  <a:pt x="0" y="686679"/>
                </a:lnTo>
                <a:lnTo>
                  <a:pt x="0" y="646781"/>
                </a:lnTo>
                <a:close/>
                <a:moveTo>
                  <a:pt x="3622" y="602431"/>
                </a:moveTo>
                <a:lnTo>
                  <a:pt x="0" y="609824"/>
                </a:lnTo>
                <a:lnTo>
                  <a:pt x="0" y="603434"/>
                </a:lnTo>
                <a:lnTo>
                  <a:pt x="3088" y="602562"/>
                </a:lnTo>
                <a:close/>
                <a:moveTo>
                  <a:pt x="13271" y="600059"/>
                </a:moveTo>
                <a:lnTo>
                  <a:pt x="0" y="626949"/>
                </a:lnTo>
                <a:lnTo>
                  <a:pt x="0" y="618882"/>
                </a:lnTo>
                <a:lnTo>
                  <a:pt x="9809" y="600910"/>
                </a:lnTo>
                <a:close/>
                <a:moveTo>
                  <a:pt x="24231" y="578966"/>
                </a:moveTo>
                <a:lnTo>
                  <a:pt x="24231" y="597364"/>
                </a:lnTo>
                <a:lnTo>
                  <a:pt x="13271" y="600059"/>
                </a:lnTo>
                <a:lnTo>
                  <a:pt x="14340" y="597894"/>
                </a:lnTo>
                <a:close/>
                <a:moveTo>
                  <a:pt x="15033" y="562383"/>
                </a:moveTo>
                <a:lnTo>
                  <a:pt x="1647" y="598860"/>
                </a:lnTo>
                <a:lnTo>
                  <a:pt x="0" y="603432"/>
                </a:lnTo>
                <a:lnTo>
                  <a:pt x="0" y="582448"/>
                </a:lnTo>
                <a:close/>
                <a:moveTo>
                  <a:pt x="24231" y="560369"/>
                </a:moveTo>
                <a:lnTo>
                  <a:pt x="24231" y="574485"/>
                </a:lnTo>
                <a:lnTo>
                  <a:pt x="9809" y="600910"/>
                </a:lnTo>
                <a:lnTo>
                  <a:pt x="3622" y="602431"/>
                </a:lnTo>
                <a:close/>
                <a:moveTo>
                  <a:pt x="24231" y="537319"/>
                </a:moveTo>
                <a:lnTo>
                  <a:pt x="24231" y="550611"/>
                </a:lnTo>
                <a:lnTo>
                  <a:pt x="18270" y="558063"/>
                </a:lnTo>
                <a:lnTo>
                  <a:pt x="15033" y="562383"/>
                </a:lnTo>
                <a:close/>
                <a:moveTo>
                  <a:pt x="24231" y="507786"/>
                </a:moveTo>
                <a:lnTo>
                  <a:pt x="24231" y="529738"/>
                </a:lnTo>
                <a:lnTo>
                  <a:pt x="0" y="578164"/>
                </a:lnTo>
                <a:lnTo>
                  <a:pt x="0" y="575156"/>
                </a:lnTo>
                <a:lnTo>
                  <a:pt x="12382" y="543377"/>
                </a:lnTo>
                <a:close/>
                <a:moveTo>
                  <a:pt x="24231" y="501381"/>
                </a:moveTo>
                <a:lnTo>
                  <a:pt x="24231" y="501744"/>
                </a:lnTo>
                <a:lnTo>
                  <a:pt x="21546" y="508202"/>
                </a:lnTo>
                <a:lnTo>
                  <a:pt x="0" y="563090"/>
                </a:lnTo>
                <a:lnTo>
                  <a:pt x="0" y="556453"/>
                </a:lnTo>
                <a:close/>
                <a:moveTo>
                  <a:pt x="1909" y="410811"/>
                </a:moveTo>
                <a:lnTo>
                  <a:pt x="0" y="414762"/>
                </a:lnTo>
                <a:lnTo>
                  <a:pt x="0" y="413381"/>
                </a:lnTo>
                <a:close/>
                <a:moveTo>
                  <a:pt x="3418" y="408396"/>
                </a:moveTo>
                <a:lnTo>
                  <a:pt x="2497" y="410155"/>
                </a:lnTo>
                <a:lnTo>
                  <a:pt x="1909" y="410811"/>
                </a:lnTo>
                <a:close/>
                <a:moveTo>
                  <a:pt x="24231" y="398062"/>
                </a:moveTo>
                <a:lnTo>
                  <a:pt x="24231" y="422586"/>
                </a:lnTo>
                <a:lnTo>
                  <a:pt x="0" y="480889"/>
                </a:lnTo>
                <a:lnTo>
                  <a:pt x="0" y="450165"/>
                </a:lnTo>
                <a:lnTo>
                  <a:pt x="4211" y="436105"/>
                </a:lnTo>
                <a:lnTo>
                  <a:pt x="9821" y="425737"/>
                </a:lnTo>
                <a:close/>
                <a:moveTo>
                  <a:pt x="18211" y="392616"/>
                </a:moveTo>
                <a:lnTo>
                  <a:pt x="11054" y="413256"/>
                </a:lnTo>
                <a:lnTo>
                  <a:pt x="4211" y="436105"/>
                </a:lnTo>
                <a:lnTo>
                  <a:pt x="0" y="443888"/>
                </a:lnTo>
                <a:lnTo>
                  <a:pt x="0" y="414921"/>
                </a:lnTo>
                <a:lnTo>
                  <a:pt x="2497" y="410155"/>
                </a:lnTo>
                <a:close/>
                <a:moveTo>
                  <a:pt x="24231" y="375252"/>
                </a:moveTo>
                <a:lnTo>
                  <a:pt x="24231" y="385897"/>
                </a:lnTo>
                <a:lnTo>
                  <a:pt x="18211" y="392616"/>
                </a:lnTo>
                <a:close/>
                <a:moveTo>
                  <a:pt x="946" y="372617"/>
                </a:moveTo>
                <a:lnTo>
                  <a:pt x="0" y="374923"/>
                </a:lnTo>
                <a:lnTo>
                  <a:pt x="0" y="373274"/>
                </a:lnTo>
                <a:close/>
                <a:moveTo>
                  <a:pt x="24231" y="368546"/>
                </a:moveTo>
                <a:lnTo>
                  <a:pt x="24231" y="375095"/>
                </a:lnTo>
                <a:lnTo>
                  <a:pt x="3418" y="408396"/>
                </a:lnTo>
                <a:lnTo>
                  <a:pt x="22381" y="372205"/>
                </a:lnTo>
                <a:close/>
                <a:moveTo>
                  <a:pt x="17496" y="361533"/>
                </a:moveTo>
                <a:lnTo>
                  <a:pt x="0" y="412652"/>
                </a:lnTo>
                <a:lnTo>
                  <a:pt x="0" y="380575"/>
                </a:lnTo>
                <a:lnTo>
                  <a:pt x="1909" y="378088"/>
                </a:lnTo>
                <a:lnTo>
                  <a:pt x="6712" y="368669"/>
                </a:lnTo>
                <a:close/>
                <a:moveTo>
                  <a:pt x="24231" y="341854"/>
                </a:moveTo>
                <a:lnTo>
                  <a:pt x="24231" y="357077"/>
                </a:lnTo>
                <a:lnTo>
                  <a:pt x="17496" y="361533"/>
                </a:lnTo>
                <a:close/>
                <a:moveTo>
                  <a:pt x="24231" y="317948"/>
                </a:moveTo>
                <a:lnTo>
                  <a:pt x="24231" y="334309"/>
                </a:lnTo>
                <a:lnTo>
                  <a:pt x="6712" y="368669"/>
                </a:lnTo>
                <a:lnTo>
                  <a:pt x="4938" y="369842"/>
                </a:lnTo>
                <a:lnTo>
                  <a:pt x="946" y="372617"/>
                </a:lnTo>
                <a:lnTo>
                  <a:pt x="3396" y="366647"/>
                </a:lnTo>
                <a:cubicBezTo>
                  <a:pt x="7901" y="355454"/>
                  <a:pt x="12840" y="342968"/>
                  <a:pt x="18270" y="329004"/>
                </a:cubicBezTo>
                <a:lnTo>
                  <a:pt x="18607" y="327910"/>
                </a:lnTo>
                <a:close/>
                <a:moveTo>
                  <a:pt x="11602" y="312390"/>
                </a:moveTo>
                <a:lnTo>
                  <a:pt x="0" y="336412"/>
                </a:lnTo>
                <a:lnTo>
                  <a:pt x="0" y="325354"/>
                </a:lnTo>
                <a:close/>
                <a:moveTo>
                  <a:pt x="11729" y="312127"/>
                </a:moveTo>
                <a:lnTo>
                  <a:pt x="11652" y="312334"/>
                </a:lnTo>
                <a:lnTo>
                  <a:pt x="11602" y="312390"/>
                </a:lnTo>
                <a:close/>
                <a:moveTo>
                  <a:pt x="17161" y="300881"/>
                </a:moveTo>
                <a:lnTo>
                  <a:pt x="11729" y="312127"/>
                </a:lnTo>
                <a:lnTo>
                  <a:pt x="14902" y="303593"/>
                </a:lnTo>
                <a:close/>
                <a:moveTo>
                  <a:pt x="24231" y="298145"/>
                </a:moveTo>
                <a:lnTo>
                  <a:pt x="24231" y="309647"/>
                </a:lnTo>
                <a:lnTo>
                  <a:pt x="18607" y="327910"/>
                </a:lnTo>
                <a:lnTo>
                  <a:pt x="14205" y="335709"/>
                </a:lnTo>
                <a:cubicBezTo>
                  <a:pt x="9994" y="342497"/>
                  <a:pt x="5528" y="349315"/>
                  <a:pt x="572" y="357320"/>
                </a:cubicBezTo>
                <a:lnTo>
                  <a:pt x="0" y="358312"/>
                </a:lnTo>
                <a:lnTo>
                  <a:pt x="0" y="347379"/>
                </a:lnTo>
                <a:lnTo>
                  <a:pt x="8326" y="321282"/>
                </a:lnTo>
                <a:lnTo>
                  <a:pt x="11652" y="312334"/>
                </a:lnTo>
                <a:lnTo>
                  <a:pt x="22595" y="300108"/>
                </a:lnTo>
                <a:close/>
                <a:moveTo>
                  <a:pt x="24231" y="286243"/>
                </a:moveTo>
                <a:lnTo>
                  <a:pt x="24231" y="292396"/>
                </a:lnTo>
                <a:lnTo>
                  <a:pt x="17161" y="300881"/>
                </a:lnTo>
                <a:close/>
                <a:moveTo>
                  <a:pt x="18603" y="231141"/>
                </a:moveTo>
                <a:lnTo>
                  <a:pt x="16606" y="235168"/>
                </a:lnTo>
                <a:lnTo>
                  <a:pt x="4000" y="260495"/>
                </a:lnTo>
                <a:lnTo>
                  <a:pt x="1909" y="263559"/>
                </a:lnTo>
                <a:lnTo>
                  <a:pt x="0" y="267317"/>
                </a:lnTo>
                <a:lnTo>
                  <a:pt x="0" y="258594"/>
                </a:lnTo>
                <a:close/>
                <a:moveTo>
                  <a:pt x="24231" y="230849"/>
                </a:moveTo>
                <a:lnTo>
                  <a:pt x="24231" y="278494"/>
                </a:lnTo>
                <a:lnTo>
                  <a:pt x="14902" y="303593"/>
                </a:lnTo>
                <a:lnTo>
                  <a:pt x="0" y="321476"/>
                </a:lnTo>
                <a:lnTo>
                  <a:pt x="0" y="268532"/>
                </a:lnTo>
                <a:lnTo>
                  <a:pt x="4000" y="260495"/>
                </a:lnTo>
                <a:close/>
                <a:moveTo>
                  <a:pt x="24231" y="219793"/>
                </a:moveTo>
                <a:lnTo>
                  <a:pt x="24231" y="222836"/>
                </a:lnTo>
                <a:lnTo>
                  <a:pt x="18603" y="231141"/>
                </a:lnTo>
                <a:close/>
                <a:moveTo>
                  <a:pt x="24231" y="133342"/>
                </a:moveTo>
                <a:lnTo>
                  <a:pt x="24231" y="206545"/>
                </a:lnTo>
                <a:lnTo>
                  <a:pt x="13499" y="223505"/>
                </a:lnTo>
                <a:lnTo>
                  <a:pt x="0" y="245723"/>
                </a:lnTo>
                <a:lnTo>
                  <a:pt x="0" y="173915"/>
                </a:lnTo>
                <a:close/>
                <a:moveTo>
                  <a:pt x="24231" y="123476"/>
                </a:moveTo>
                <a:lnTo>
                  <a:pt x="24231" y="130027"/>
                </a:lnTo>
                <a:lnTo>
                  <a:pt x="17186" y="143459"/>
                </a:lnTo>
                <a:lnTo>
                  <a:pt x="0" y="171861"/>
                </a:lnTo>
                <a:lnTo>
                  <a:pt x="0" y="166299"/>
                </a:lnTo>
                <a:lnTo>
                  <a:pt x="18270" y="132668"/>
                </a:lnTo>
                <a:close/>
                <a:moveTo>
                  <a:pt x="10141" y="101902"/>
                </a:moveTo>
                <a:lnTo>
                  <a:pt x="3390" y="124989"/>
                </a:lnTo>
                <a:lnTo>
                  <a:pt x="0" y="135481"/>
                </a:lnTo>
                <a:lnTo>
                  <a:pt x="0" y="120168"/>
                </a:lnTo>
                <a:lnTo>
                  <a:pt x="2059" y="116043"/>
                </a:lnTo>
                <a:close/>
                <a:moveTo>
                  <a:pt x="24231" y="71662"/>
                </a:moveTo>
                <a:lnTo>
                  <a:pt x="24231" y="77243"/>
                </a:lnTo>
                <a:lnTo>
                  <a:pt x="10141" y="101902"/>
                </a:lnTo>
                <a:lnTo>
                  <a:pt x="11579" y="96983"/>
                </a:lnTo>
                <a:lnTo>
                  <a:pt x="18270" y="83584"/>
                </a:lnTo>
                <a:close/>
                <a:moveTo>
                  <a:pt x="8884" y="41579"/>
                </a:moveTo>
                <a:lnTo>
                  <a:pt x="5981" y="51185"/>
                </a:lnTo>
                <a:lnTo>
                  <a:pt x="0" y="58084"/>
                </a:lnTo>
                <a:lnTo>
                  <a:pt x="0" y="57571"/>
                </a:lnTo>
                <a:close/>
                <a:moveTo>
                  <a:pt x="24231" y="30135"/>
                </a:moveTo>
                <a:lnTo>
                  <a:pt x="24231" y="53709"/>
                </a:lnTo>
                <a:lnTo>
                  <a:pt x="11579" y="96983"/>
                </a:lnTo>
                <a:lnTo>
                  <a:pt x="2059" y="116043"/>
                </a:lnTo>
                <a:lnTo>
                  <a:pt x="1909" y="116307"/>
                </a:lnTo>
                <a:lnTo>
                  <a:pt x="0" y="120126"/>
                </a:lnTo>
                <a:lnTo>
                  <a:pt x="0" y="70975"/>
                </a:lnTo>
                <a:lnTo>
                  <a:pt x="5981" y="51185"/>
                </a:lnTo>
                <a:close/>
                <a:moveTo>
                  <a:pt x="20675" y="0"/>
                </a:moveTo>
                <a:lnTo>
                  <a:pt x="24231" y="0"/>
                </a:lnTo>
                <a:lnTo>
                  <a:pt x="24231" y="13954"/>
                </a:lnTo>
                <a:lnTo>
                  <a:pt x="8884" y="41579"/>
                </a:lnTo>
                <a:lnTo>
                  <a:pt x="12161" y="30736"/>
                </a:lnTo>
                <a:close/>
                <a:moveTo>
                  <a:pt x="0" y="0"/>
                </a:moveTo>
                <a:lnTo>
                  <a:pt x="3827" y="0"/>
                </a:lnTo>
                <a:lnTo>
                  <a:pt x="0" y="8201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75771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3739620-BE9C-4838-A4BB-87BBAAFD3B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13" y="1786801"/>
            <a:ext cx="9773851" cy="247831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C8D3769-B659-4EC2-B97A-DB31D0996B33}"/>
              </a:ext>
            </a:extLst>
          </p:cNvPr>
          <p:cNvSpPr/>
          <p:nvPr/>
        </p:nvSpPr>
        <p:spPr>
          <a:xfrm>
            <a:off x="902513" y="426511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【</a:t>
            </a:r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注意</a:t>
            </a:r>
            <a:r>
              <a:rPr lang="en-US" altLang="zh-CN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1】</a:t>
            </a:r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目标：保护生产者的利益</a:t>
            </a:r>
            <a:r>
              <a:rPr lang="en-US" altLang="zh-CN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;</a:t>
            </a:r>
          </a:p>
          <a:p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　　</a:t>
            </a:r>
            <a:r>
              <a:rPr lang="en-US" altLang="zh-CN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【</a:t>
            </a:r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注意</a:t>
            </a:r>
            <a:r>
              <a:rPr lang="en-US" altLang="zh-CN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2】</a:t>
            </a:r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本质：属于政府对市场价格的干预措施</a:t>
            </a:r>
            <a:r>
              <a:rPr lang="en-US" altLang="zh-CN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;</a:t>
            </a:r>
          </a:p>
          <a:p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　　</a:t>
            </a:r>
            <a:r>
              <a:rPr lang="en-US" altLang="zh-CN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【</a:t>
            </a:r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注意</a:t>
            </a:r>
            <a:r>
              <a:rPr lang="en-US" altLang="zh-CN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3】</a:t>
            </a:r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价格：</a:t>
            </a:r>
            <a:r>
              <a:rPr lang="zh-CN" altLang="en-US" b="1" u="sng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高于均衡价格</a:t>
            </a:r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 </a:t>
            </a:r>
            <a:r>
              <a:rPr lang="en-US" altLang="zh-CN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;</a:t>
            </a:r>
          </a:p>
          <a:p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　　</a:t>
            </a:r>
            <a:r>
              <a:rPr lang="en-US" altLang="zh-CN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【</a:t>
            </a:r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注意</a:t>
            </a:r>
            <a:r>
              <a:rPr lang="en-US" altLang="zh-CN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4】</a:t>
            </a:r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后果：供过于求、造成</a:t>
            </a:r>
            <a:r>
              <a:rPr lang="zh-CN" altLang="en-US" b="1" u="sng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生产过剩</a:t>
            </a:r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 ，</a:t>
            </a:r>
            <a:r>
              <a:rPr lang="zh-CN" altLang="en-US" b="1" u="sng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黑市交易（变相降价）</a:t>
            </a:r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 </a:t>
            </a:r>
            <a:r>
              <a:rPr lang="en-US" altLang="zh-CN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;</a:t>
            </a:r>
          </a:p>
          <a:p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　　</a:t>
            </a:r>
            <a:r>
              <a:rPr lang="en-US" altLang="zh-CN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【</a:t>
            </a:r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注意</a:t>
            </a:r>
            <a:r>
              <a:rPr lang="en-US" altLang="zh-CN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5】</a:t>
            </a:r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措施：政府应收购过剩产品予以储备</a:t>
            </a:r>
            <a:r>
              <a:rPr lang="en-US" altLang="zh-CN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;</a:t>
            </a:r>
          </a:p>
          <a:p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　　</a:t>
            </a:r>
            <a:r>
              <a:rPr lang="en-US" altLang="zh-CN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【</a:t>
            </a:r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注意</a:t>
            </a:r>
            <a:r>
              <a:rPr lang="en-US" altLang="zh-CN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6】</a:t>
            </a:r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范围：适用于粮食等</a:t>
            </a:r>
            <a:r>
              <a:rPr lang="zh-CN" altLang="en-US" b="1" u="sng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少数农产品</a:t>
            </a:r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 。</a:t>
            </a:r>
            <a:endParaRPr lang="zh-CN" altLang="en-US" b="0" i="0" dirty="0">
              <a:solidFill>
                <a:srgbClr val="333333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406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537029" y="261257"/>
            <a:ext cx="8665028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kern="0" dirty="0">
                <a:solidFill>
                  <a:srgbClr val="42B6A0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练习题</a:t>
            </a:r>
            <a:endParaRPr lang="en-US" altLang="zh-CN" sz="3200" b="1" kern="0" dirty="0">
              <a:solidFill>
                <a:srgbClr val="42B6A0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b="1" kern="0" dirty="0">
                <a:solidFill>
                  <a:srgbClr val="42B6A0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一、单选</a:t>
            </a:r>
            <a:endParaRPr lang="en-US" altLang="zh-CN" sz="3200" b="1" kern="0" dirty="0">
              <a:solidFill>
                <a:srgbClr val="42B6A0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/>
              <a:t>1.</a:t>
            </a:r>
            <a:r>
              <a:rPr lang="zh-CN" altLang="zh-CN" dirty="0"/>
              <a:t>需求就是指在一定时间内和一定价格条件下，消费者对某种商品或服务</a:t>
            </a:r>
            <a:r>
              <a:rPr lang="en-US" altLang="zh-CN" dirty="0"/>
              <a:t>(  </a:t>
            </a:r>
            <a:r>
              <a:rPr lang="zh-CN" altLang="zh-CN" dirty="0"/>
              <a:t>　</a:t>
            </a:r>
            <a:r>
              <a:rPr lang="en-US" altLang="zh-CN" dirty="0"/>
              <a:t>)</a:t>
            </a:r>
            <a:r>
              <a:rPr lang="zh-CN" altLang="zh-CN" dirty="0"/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A.</a:t>
            </a:r>
            <a:r>
              <a:rPr lang="zh-CN" altLang="zh-CN" dirty="0"/>
              <a:t>愿意购买的数量</a:t>
            </a:r>
            <a:r>
              <a:rPr lang="en-US" altLang="zh-CN" dirty="0"/>
              <a:t>                       B.</a:t>
            </a:r>
            <a:r>
              <a:rPr lang="zh-CN" altLang="zh-CN" dirty="0"/>
              <a:t>能够购买的数量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C.</a:t>
            </a:r>
            <a:r>
              <a:rPr lang="zh-CN" altLang="zh-CN" dirty="0"/>
              <a:t>愿意而且能够购买的数量 </a:t>
            </a:r>
            <a:r>
              <a:rPr lang="en-US" altLang="zh-CN" dirty="0"/>
              <a:t>       D.</a:t>
            </a:r>
            <a:r>
              <a:rPr lang="zh-CN" altLang="zh-CN" dirty="0"/>
              <a:t>实际需要的数量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2.</a:t>
            </a:r>
            <a:r>
              <a:rPr lang="zh-CN" altLang="zh-CN" dirty="0"/>
              <a:t>影响商品需求的最关键因素是</a:t>
            </a:r>
            <a:r>
              <a:rPr lang="en-US" altLang="zh-CN" dirty="0"/>
              <a:t>( </a:t>
            </a:r>
            <a:r>
              <a:rPr lang="zh-CN" altLang="zh-CN" dirty="0"/>
              <a:t>　</a:t>
            </a:r>
            <a:r>
              <a:rPr lang="en-US" altLang="zh-CN" dirty="0"/>
              <a:t>)</a:t>
            </a:r>
            <a:r>
              <a:rPr lang="zh-CN" altLang="zh-CN" dirty="0"/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A.</a:t>
            </a:r>
            <a:r>
              <a:rPr lang="zh-CN" altLang="zh-CN" dirty="0"/>
              <a:t>商品价格　　 </a:t>
            </a:r>
            <a:r>
              <a:rPr lang="en-US" altLang="zh-CN" dirty="0"/>
              <a:t>   B.</a:t>
            </a:r>
            <a:r>
              <a:rPr lang="zh-CN" altLang="zh-CN" dirty="0"/>
              <a:t>消费者收入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C.</a:t>
            </a:r>
            <a:r>
              <a:rPr lang="zh-CN" altLang="zh-CN" dirty="0"/>
              <a:t>预期</a:t>
            </a:r>
            <a:r>
              <a:rPr lang="en-US" altLang="zh-CN" dirty="0"/>
              <a:t>                  D.</a:t>
            </a:r>
            <a:r>
              <a:rPr lang="zh-CN" altLang="zh-CN" dirty="0"/>
              <a:t>消费者偏好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3.</a:t>
            </a:r>
            <a:r>
              <a:rPr lang="zh-CN" altLang="zh-CN" dirty="0"/>
              <a:t>能够导致某种商品的需求曲线发生位移的因素是</a:t>
            </a:r>
            <a:r>
              <a:rPr lang="en-US" altLang="zh-CN" dirty="0"/>
              <a:t>(   )</a:t>
            </a:r>
            <a:r>
              <a:rPr lang="zh-CN" altLang="zh-CN" dirty="0"/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A. </a:t>
            </a:r>
            <a:r>
              <a:rPr lang="zh-CN" altLang="zh-CN" dirty="0"/>
              <a:t>该商品自身的价格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B.</a:t>
            </a:r>
            <a:r>
              <a:rPr lang="zh-CN" altLang="zh-CN" dirty="0"/>
              <a:t>该商品的成本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C.</a:t>
            </a:r>
            <a:r>
              <a:rPr lang="zh-CN" altLang="zh-CN" dirty="0"/>
              <a:t>消费者偏好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D.</a:t>
            </a:r>
            <a:r>
              <a:rPr lang="zh-CN" altLang="zh-CN" dirty="0"/>
              <a:t>该商品的税率</a:t>
            </a:r>
          </a:p>
          <a:p>
            <a:pPr>
              <a:defRPr/>
            </a:pPr>
            <a:endParaRPr lang="zh-CN" altLang="en-US" sz="3200" b="1" kern="0" dirty="0">
              <a:solidFill>
                <a:srgbClr val="42B6A0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3811287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537029" y="261257"/>
            <a:ext cx="866502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4.</a:t>
            </a:r>
            <a:r>
              <a:rPr lang="zh-CN" altLang="zh-CN" dirty="0"/>
              <a:t>某月内，甲商品的替代品和互补品的价格同时上升，引起的甲商品的需求变动量分别为</a:t>
            </a:r>
            <a:r>
              <a:rPr lang="en-US" altLang="zh-CN" dirty="0"/>
              <a:t>50 </a:t>
            </a:r>
            <a:r>
              <a:rPr lang="zh-CN" altLang="zh-CN" dirty="0"/>
              <a:t>单位和</a:t>
            </a:r>
            <a:r>
              <a:rPr lang="en-US" altLang="zh-CN" dirty="0"/>
              <a:t> 80 </a:t>
            </a:r>
            <a:r>
              <a:rPr lang="zh-CN" altLang="zh-CN" dirty="0"/>
              <a:t>单位，则在这类商品价格变动的共同作用下，该月甲商品的需求量变动情况是</a:t>
            </a:r>
            <a:r>
              <a:rPr lang="en-US" altLang="zh-CN" dirty="0"/>
              <a:t>(   )</a:t>
            </a:r>
            <a:endParaRPr lang="zh-CN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A.</a:t>
            </a:r>
            <a:r>
              <a:rPr lang="zh-CN" altLang="zh-CN" dirty="0"/>
              <a:t>增加</a:t>
            </a:r>
            <a:r>
              <a:rPr lang="en-US" altLang="zh-CN" dirty="0"/>
              <a:t> 30 </a:t>
            </a:r>
            <a:r>
              <a:rPr lang="zh-CN" altLang="zh-CN" dirty="0"/>
              <a:t>单位</a:t>
            </a:r>
            <a:r>
              <a:rPr lang="en-US" altLang="zh-CN" dirty="0"/>
              <a:t>           B.</a:t>
            </a:r>
            <a:r>
              <a:rPr lang="zh-CN" altLang="zh-CN" dirty="0"/>
              <a:t>减少</a:t>
            </a:r>
            <a:r>
              <a:rPr lang="en-US" altLang="zh-CN" dirty="0"/>
              <a:t> 30 </a:t>
            </a:r>
            <a:r>
              <a:rPr lang="zh-CN" altLang="zh-CN" dirty="0"/>
              <a:t>单位</a:t>
            </a:r>
            <a:r>
              <a:rPr lang="en-US" altLang="zh-CN" dirty="0"/>
              <a:t>  </a:t>
            </a:r>
            <a:endParaRPr lang="zh-CN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C.</a:t>
            </a:r>
            <a:r>
              <a:rPr lang="zh-CN" altLang="zh-CN" dirty="0"/>
              <a:t>增加</a:t>
            </a:r>
            <a:r>
              <a:rPr lang="en-US" altLang="zh-CN" dirty="0"/>
              <a:t> 130 </a:t>
            </a:r>
            <a:r>
              <a:rPr lang="zh-CN" altLang="zh-CN" dirty="0"/>
              <a:t>单位</a:t>
            </a:r>
            <a:r>
              <a:rPr lang="en-US" altLang="zh-CN" dirty="0"/>
              <a:t>        D.</a:t>
            </a:r>
            <a:r>
              <a:rPr lang="zh-CN" altLang="zh-CN" dirty="0"/>
              <a:t>减少</a:t>
            </a:r>
            <a:r>
              <a:rPr lang="en-US" altLang="zh-CN" dirty="0"/>
              <a:t> 130 </a:t>
            </a:r>
            <a:r>
              <a:rPr lang="zh-CN" altLang="zh-CN" dirty="0"/>
              <a:t>单位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5. </a:t>
            </a:r>
            <a:r>
              <a:rPr lang="zh-CN" altLang="zh-CN" dirty="0"/>
              <a:t>导致某种商品供给曲线发生位移的因素是</a:t>
            </a:r>
            <a:r>
              <a:rPr lang="en-US" altLang="zh-CN" dirty="0"/>
              <a:t>(   )</a:t>
            </a:r>
            <a:r>
              <a:rPr lang="zh-CN" altLang="zh-CN" dirty="0"/>
              <a:t>。</a:t>
            </a:r>
            <a:br>
              <a:rPr lang="en-US" altLang="zh-CN" dirty="0"/>
            </a:br>
            <a:r>
              <a:rPr lang="en-US" altLang="zh-CN" dirty="0"/>
              <a:t>A.</a:t>
            </a:r>
            <a:r>
              <a:rPr lang="zh-CN" altLang="zh-CN" dirty="0"/>
              <a:t>该商品的成本</a:t>
            </a:r>
            <a:br>
              <a:rPr lang="en-US" altLang="zh-CN" dirty="0"/>
            </a:br>
            <a:r>
              <a:rPr lang="en-US" altLang="zh-CN" dirty="0"/>
              <a:t>B.</a:t>
            </a:r>
            <a:r>
              <a:rPr lang="zh-CN" altLang="zh-CN" dirty="0"/>
              <a:t>该商品的价格</a:t>
            </a:r>
            <a:br>
              <a:rPr lang="en-US" altLang="zh-CN" dirty="0"/>
            </a:br>
            <a:r>
              <a:rPr lang="en-US" altLang="zh-CN" dirty="0"/>
              <a:t>C.</a:t>
            </a:r>
            <a:r>
              <a:rPr lang="zh-CN" altLang="zh-CN" dirty="0"/>
              <a:t>该商品的税率</a:t>
            </a:r>
            <a:br>
              <a:rPr lang="en-US" altLang="zh-CN" dirty="0"/>
            </a:br>
            <a:r>
              <a:rPr lang="en-US" altLang="zh-CN" dirty="0"/>
              <a:t>D.</a:t>
            </a:r>
            <a:r>
              <a:rPr lang="zh-CN" altLang="zh-CN" dirty="0"/>
              <a:t>消费者的偏好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6. </a:t>
            </a:r>
            <a:r>
              <a:rPr lang="zh-CN" altLang="zh-CN" dirty="0"/>
              <a:t>政府为了保护农业生产者利益，在必要时对某些农产品可以采取的价格干预措施是</a:t>
            </a:r>
            <a:r>
              <a:rPr lang="en-US" altLang="zh-CN" dirty="0"/>
              <a:t>(    )</a:t>
            </a:r>
            <a:r>
              <a:rPr lang="zh-CN" altLang="zh-CN" dirty="0"/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A.</a:t>
            </a:r>
            <a:r>
              <a:rPr lang="zh-CN" altLang="zh-CN" dirty="0"/>
              <a:t>规定保护价格</a:t>
            </a:r>
            <a:r>
              <a:rPr lang="en-US" altLang="zh-CN" dirty="0"/>
              <a:t>    </a:t>
            </a:r>
            <a:r>
              <a:rPr lang="zh-CN" altLang="zh-CN" dirty="0"/>
              <a:t>　</a:t>
            </a:r>
            <a:r>
              <a:rPr lang="en-US" altLang="zh-CN" dirty="0"/>
              <a:t>B.</a:t>
            </a:r>
            <a:r>
              <a:rPr lang="zh-CN" altLang="zh-CN" dirty="0"/>
              <a:t>调整均衡价格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C.</a:t>
            </a:r>
            <a:r>
              <a:rPr lang="zh-CN" altLang="zh-CN" dirty="0"/>
              <a:t>规定最高限价</a:t>
            </a:r>
            <a:r>
              <a:rPr lang="en-US" altLang="zh-CN" dirty="0"/>
              <a:t>    </a:t>
            </a:r>
            <a:r>
              <a:rPr lang="zh-CN" altLang="zh-CN" dirty="0"/>
              <a:t>　</a:t>
            </a:r>
            <a:r>
              <a:rPr lang="en-US" altLang="zh-CN" dirty="0"/>
              <a:t>D.</a:t>
            </a:r>
            <a:r>
              <a:rPr lang="zh-CN" altLang="zh-CN" dirty="0"/>
              <a:t>降低农业生产资料价格</a:t>
            </a:r>
          </a:p>
          <a:p>
            <a:pPr>
              <a:defRPr/>
            </a:pPr>
            <a:endParaRPr lang="zh-CN" altLang="en-US" sz="3200" b="1" kern="0" dirty="0">
              <a:solidFill>
                <a:srgbClr val="42B6A0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7923571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647660" y="1850488"/>
            <a:ext cx="5277131" cy="3393495"/>
            <a:chOff x="3889808" y="1849694"/>
            <a:chExt cx="5277131" cy="3393495"/>
          </a:xfrm>
        </p:grpSpPr>
        <p:sp>
          <p:nvSpPr>
            <p:cNvPr id="18" name="任意多边形 17"/>
            <p:cNvSpPr/>
            <p:nvPr/>
          </p:nvSpPr>
          <p:spPr>
            <a:xfrm>
              <a:off x="4480865" y="1849694"/>
              <a:ext cx="4686074" cy="2069170"/>
            </a:xfrm>
            <a:custGeom>
              <a:avLst/>
              <a:gdLst>
                <a:gd name="connsiteX0" fmla="*/ 2129246 w 2129246"/>
                <a:gd name="connsiteY0" fmla="*/ 0 h 1724297"/>
                <a:gd name="connsiteX1" fmla="*/ 1698172 w 2129246"/>
                <a:gd name="connsiteY1" fmla="*/ 979714 h 1724297"/>
                <a:gd name="connsiteX2" fmla="*/ 0 w 2129246"/>
                <a:gd name="connsiteY2" fmla="*/ 1724297 h 172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9246" h="1724297">
                  <a:moveTo>
                    <a:pt x="2129246" y="0"/>
                  </a:moveTo>
                  <a:cubicBezTo>
                    <a:pt x="2091146" y="346165"/>
                    <a:pt x="2053046" y="692331"/>
                    <a:pt x="1698172" y="979714"/>
                  </a:cubicBezTo>
                  <a:cubicBezTo>
                    <a:pt x="1343298" y="1267097"/>
                    <a:pt x="671649" y="1495697"/>
                    <a:pt x="0" y="1724297"/>
                  </a:cubicBezTo>
                </a:path>
              </a:pathLst>
            </a:custGeom>
            <a:noFill/>
            <a:ln w="9525">
              <a:solidFill>
                <a:srgbClr val="7CB5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泪滴形 24"/>
            <p:cNvSpPr/>
            <p:nvPr/>
          </p:nvSpPr>
          <p:spPr>
            <a:xfrm rot="19163179">
              <a:off x="3889808" y="4087489"/>
              <a:ext cx="1155700" cy="1155700"/>
            </a:xfrm>
            <a:custGeom>
              <a:avLst/>
              <a:gdLst>
                <a:gd name="connsiteX0" fmla="*/ 0 w 1802674"/>
                <a:gd name="connsiteY0" fmla="*/ 901337 h 1802674"/>
                <a:gd name="connsiteX1" fmla="*/ 901337 w 1802674"/>
                <a:gd name="connsiteY1" fmla="*/ 0 h 1802674"/>
                <a:gd name="connsiteX2" fmla="*/ 1802674 w 1802674"/>
                <a:gd name="connsiteY2" fmla="*/ 0 h 1802674"/>
                <a:gd name="connsiteX3" fmla="*/ 1802674 w 1802674"/>
                <a:gd name="connsiteY3" fmla="*/ 901337 h 1802674"/>
                <a:gd name="connsiteX4" fmla="*/ 901337 w 1802674"/>
                <a:gd name="connsiteY4" fmla="*/ 1802674 h 1802674"/>
                <a:gd name="connsiteX5" fmla="*/ 0 w 1802674"/>
                <a:gd name="connsiteY5" fmla="*/ 901337 h 1802674"/>
                <a:gd name="connsiteX0-1" fmla="*/ 0 w 1802674"/>
                <a:gd name="connsiteY0-2" fmla="*/ 901337 h 1802674"/>
                <a:gd name="connsiteX1-3" fmla="*/ 901337 w 1802674"/>
                <a:gd name="connsiteY1-4" fmla="*/ 0 h 1802674"/>
                <a:gd name="connsiteX2-5" fmla="*/ 1356449 w 1802674"/>
                <a:gd name="connsiteY2-6" fmla="*/ 1405 h 1802674"/>
                <a:gd name="connsiteX3-7" fmla="*/ 1802674 w 1802674"/>
                <a:gd name="connsiteY3-8" fmla="*/ 0 h 1802674"/>
                <a:gd name="connsiteX4-9" fmla="*/ 1802674 w 1802674"/>
                <a:gd name="connsiteY4-10" fmla="*/ 901337 h 1802674"/>
                <a:gd name="connsiteX5-11" fmla="*/ 901337 w 1802674"/>
                <a:gd name="connsiteY5-12" fmla="*/ 1802674 h 1802674"/>
                <a:gd name="connsiteX6" fmla="*/ 0 w 1802674"/>
                <a:gd name="connsiteY6" fmla="*/ 901337 h 1802674"/>
                <a:gd name="connsiteX0-13" fmla="*/ 0 w 1802674"/>
                <a:gd name="connsiteY0-14" fmla="*/ 901337 h 1802674"/>
                <a:gd name="connsiteX1-15" fmla="*/ 901337 w 1802674"/>
                <a:gd name="connsiteY1-16" fmla="*/ 0 h 1802674"/>
                <a:gd name="connsiteX2-17" fmla="*/ 1356449 w 1802674"/>
                <a:gd name="connsiteY2-18" fmla="*/ 1405 h 1802674"/>
                <a:gd name="connsiteX3-19" fmla="*/ 1802674 w 1802674"/>
                <a:gd name="connsiteY3-20" fmla="*/ 0 h 1802674"/>
                <a:gd name="connsiteX4-21" fmla="*/ 1802674 w 1802674"/>
                <a:gd name="connsiteY4-22" fmla="*/ 901337 h 1802674"/>
                <a:gd name="connsiteX5-23" fmla="*/ 901337 w 1802674"/>
                <a:gd name="connsiteY5-24" fmla="*/ 1802674 h 1802674"/>
                <a:gd name="connsiteX6-25" fmla="*/ 0 w 1802674"/>
                <a:gd name="connsiteY6-26" fmla="*/ 901337 h 1802674"/>
                <a:gd name="connsiteX0-27" fmla="*/ 0 w 1802674"/>
                <a:gd name="connsiteY0-28" fmla="*/ 901337 h 1802674"/>
                <a:gd name="connsiteX1-29" fmla="*/ 901337 w 1802674"/>
                <a:gd name="connsiteY1-30" fmla="*/ 0 h 1802674"/>
                <a:gd name="connsiteX2-31" fmla="*/ 1356449 w 1802674"/>
                <a:gd name="connsiteY2-32" fmla="*/ 1405 h 1802674"/>
                <a:gd name="connsiteX3-33" fmla="*/ 1802674 w 1802674"/>
                <a:gd name="connsiteY3-34" fmla="*/ 0 h 1802674"/>
                <a:gd name="connsiteX4-35" fmla="*/ 1802674 w 1802674"/>
                <a:gd name="connsiteY4-36" fmla="*/ 901337 h 1802674"/>
                <a:gd name="connsiteX5-37" fmla="*/ 901337 w 1802674"/>
                <a:gd name="connsiteY5-38" fmla="*/ 1802674 h 1802674"/>
                <a:gd name="connsiteX6-39" fmla="*/ 0 w 1802674"/>
                <a:gd name="connsiteY6-40" fmla="*/ 901337 h 1802674"/>
                <a:gd name="connsiteX0-41" fmla="*/ 0 w 1802674"/>
                <a:gd name="connsiteY0-42" fmla="*/ 901337 h 1802674"/>
                <a:gd name="connsiteX1-43" fmla="*/ 901337 w 1802674"/>
                <a:gd name="connsiteY1-44" fmla="*/ 0 h 1802674"/>
                <a:gd name="connsiteX2-45" fmla="*/ 1802674 w 1802674"/>
                <a:gd name="connsiteY2-46" fmla="*/ 0 h 1802674"/>
                <a:gd name="connsiteX3-47" fmla="*/ 1802674 w 1802674"/>
                <a:gd name="connsiteY3-48" fmla="*/ 901337 h 1802674"/>
                <a:gd name="connsiteX4-49" fmla="*/ 901337 w 1802674"/>
                <a:gd name="connsiteY4-50" fmla="*/ 1802674 h 1802674"/>
                <a:gd name="connsiteX5-51" fmla="*/ 0 w 1802674"/>
                <a:gd name="connsiteY5-52" fmla="*/ 901337 h 1802674"/>
                <a:gd name="connsiteX0-53" fmla="*/ 0 w 1802674"/>
                <a:gd name="connsiteY0-54" fmla="*/ 901337 h 1802674"/>
                <a:gd name="connsiteX1-55" fmla="*/ 901337 w 1802674"/>
                <a:gd name="connsiteY1-56" fmla="*/ 0 h 1802674"/>
                <a:gd name="connsiteX2-57" fmla="*/ 1802674 w 1802674"/>
                <a:gd name="connsiteY2-58" fmla="*/ 0 h 1802674"/>
                <a:gd name="connsiteX3-59" fmla="*/ 1802674 w 1802674"/>
                <a:gd name="connsiteY3-60" fmla="*/ 901337 h 1802674"/>
                <a:gd name="connsiteX4-61" fmla="*/ 901337 w 1802674"/>
                <a:gd name="connsiteY4-62" fmla="*/ 1802674 h 1802674"/>
                <a:gd name="connsiteX5-63" fmla="*/ 0 w 1802674"/>
                <a:gd name="connsiteY5-64" fmla="*/ 901337 h 1802674"/>
                <a:gd name="connsiteX0-65" fmla="*/ 0 w 1802674"/>
                <a:gd name="connsiteY0-66" fmla="*/ 901337 h 1802674"/>
                <a:gd name="connsiteX1-67" fmla="*/ 901337 w 1802674"/>
                <a:gd name="connsiteY1-68" fmla="*/ 0 h 1802674"/>
                <a:gd name="connsiteX2-69" fmla="*/ 1802674 w 1802674"/>
                <a:gd name="connsiteY2-70" fmla="*/ 0 h 1802674"/>
                <a:gd name="connsiteX3-71" fmla="*/ 1802674 w 1802674"/>
                <a:gd name="connsiteY3-72" fmla="*/ 901337 h 1802674"/>
                <a:gd name="connsiteX4-73" fmla="*/ 901337 w 1802674"/>
                <a:gd name="connsiteY4-74" fmla="*/ 1802674 h 1802674"/>
                <a:gd name="connsiteX5-75" fmla="*/ 0 w 1802674"/>
                <a:gd name="connsiteY5-76" fmla="*/ 901337 h 18026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802674" h="1802674">
                  <a:moveTo>
                    <a:pt x="0" y="901337"/>
                  </a:moveTo>
                  <a:cubicBezTo>
                    <a:pt x="0" y="403542"/>
                    <a:pt x="403542" y="0"/>
                    <a:pt x="901337" y="0"/>
                  </a:cubicBezTo>
                  <a:cubicBezTo>
                    <a:pt x="1215181" y="47677"/>
                    <a:pt x="1507428" y="67789"/>
                    <a:pt x="1802674" y="0"/>
                  </a:cubicBezTo>
                  <a:cubicBezTo>
                    <a:pt x="1758724" y="298947"/>
                    <a:pt x="1743840" y="532346"/>
                    <a:pt x="1802674" y="901337"/>
                  </a:cubicBezTo>
                  <a:cubicBezTo>
                    <a:pt x="1802674" y="1399132"/>
                    <a:pt x="1399132" y="1802674"/>
                    <a:pt x="901337" y="1802674"/>
                  </a:cubicBezTo>
                  <a:cubicBezTo>
                    <a:pt x="403542" y="1802674"/>
                    <a:pt x="0" y="1399132"/>
                    <a:pt x="0" y="901337"/>
                  </a:cubicBezTo>
                  <a:close/>
                </a:path>
              </a:pathLst>
            </a:custGeom>
            <a:blipFill dpi="0" rotWithShape="1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239064" y="4161722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4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215460" y="5186764"/>
            <a:ext cx="2046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800" kern="0" dirty="0"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市场需求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6209198" y="1885403"/>
            <a:ext cx="5401559" cy="3119453"/>
            <a:chOff x="2807970" y="2171152"/>
            <a:chExt cx="5401559" cy="3119453"/>
          </a:xfrm>
        </p:grpSpPr>
        <p:sp>
          <p:nvSpPr>
            <p:cNvPr id="22" name="任意多边形 21"/>
            <p:cNvSpPr/>
            <p:nvPr/>
          </p:nvSpPr>
          <p:spPr>
            <a:xfrm flipH="1">
              <a:off x="2807970" y="2171152"/>
              <a:ext cx="4807145" cy="1743523"/>
            </a:xfrm>
            <a:custGeom>
              <a:avLst/>
              <a:gdLst>
                <a:gd name="connsiteX0" fmla="*/ 2129246 w 2129246"/>
                <a:gd name="connsiteY0" fmla="*/ 0 h 1724297"/>
                <a:gd name="connsiteX1" fmla="*/ 1698172 w 2129246"/>
                <a:gd name="connsiteY1" fmla="*/ 979714 h 1724297"/>
                <a:gd name="connsiteX2" fmla="*/ 0 w 2129246"/>
                <a:gd name="connsiteY2" fmla="*/ 1724297 h 172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9246" h="1724297">
                  <a:moveTo>
                    <a:pt x="2129246" y="0"/>
                  </a:moveTo>
                  <a:cubicBezTo>
                    <a:pt x="2091146" y="346165"/>
                    <a:pt x="2053046" y="692331"/>
                    <a:pt x="1698172" y="979714"/>
                  </a:cubicBezTo>
                  <a:cubicBezTo>
                    <a:pt x="1343298" y="1267097"/>
                    <a:pt x="671649" y="1495697"/>
                    <a:pt x="0" y="1724297"/>
                  </a:cubicBezTo>
                </a:path>
              </a:pathLst>
            </a:cu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泪滴形 24"/>
            <p:cNvSpPr/>
            <p:nvPr/>
          </p:nvSpPr>
          <p:spPr>
            <a:xfrm rot="18981064">
              <a:off x="7053829" y="4134905"/>
              <a:ext cx="1155700" cy="1155700"/>
            </a:xfrm>
            <a:custGeom>
              <a:avLst/>
              <a:gdLst>
                <a:gd name="connsiteX0" fmla="*/ 0 w 1802674"/>
                <a:gd name="connsiteY0" fmla="*/ 901337 h 1802674"/>
                <a:gd name="connsiteX1" fmla="*/ 901337 w 1802674"/>
                <a:gd name="connsiteY1" fmla="*/ 0 h 1802674"/>
                <a:gd name="connsiteX2" fmla="*/ 1802674 w 1802674"/>
                <a:gd name="connsiteY2" fmla="*/ 0 h 1802674"/>
                <a:gd name="connsiteX3" fmla="*/ 1802674 w 1802674"/>
                <a:gd name="connsiteY3" fmla="*/ 901337 h 1802674"/>
                <a:gd name="connsiteX4" fmla="*/ 901337 w 1802674"/>
                <a:gd name="connsiteY4" fmla="*/ 1802674 h 1802674"/>
                <a:gd name="connsiteX5" fmla="*/ 0 w 1802674"/>
                <a:gd name="connsiteY5" fmla="*/ 901337 h 1802674"/>
                <a:gd name="connsiteX0-1" fmla="*/ 0 w 1802674"/>
                <a:gd name="connsiteY0-2" fmla="*/ 901337 h 1802674"/>
                <a:gd name="connsiteX1-3" fmla="*/ 901337 w 1802674"/>
                <a:gd name="connsiteY1-4" fmla="*/ 0 h 1802674"/>
                <a:gd name="connsiteX2-5" fmla="*/ 1356449 w 1802674"/>
                <a:gd name="connsiteY2-6" fmla="*/ 1405 h 1802674"/>
                <a:gd name="connsiteX3-7" fmla="*/ 1802674 w 1802674"/>
                <a:gd name="connsiteY3-8" fmla="*/ 0 h 1802674"/>
                <a:gd name="connsiteX4-9" fmla="*/ 1802674 w 1802674"/>
                <a:gd name="connsiteY4-10" fmla="*/ 901337 h 1802674"/>
                <a:gd name="connsiteX5-11" fmla="*/ 901337 w 1802674"/>
                <a:gd name="connsiteY5-12" fmla="*/ 1802674 h 1802674"/>
                <a:gd name="connsiteX6" fmla="*/ 0 w 1802674"/>
                <a:gd name="connsiteY6" fmla="*/ 901337 h 1802674"/>
                <a:gd name="connsiteX0-13" fmla="*/ 0 w 1802674"/>
                <a:gd name="connsiteY0-14" fmla="*/ 901337 h 1802674"/>
                <a:gd name="connsiteX1-15" fmla="*/ 901337 w 1802674"/>
                <a:gd name="connsiteY1-16" fmla="*/ 0 h 1802674"/>
                <a:gd name="connsiteX2-17" fmla="*/ 1356449 w 1802674"/>
                <a:gd name="connsiteY2-18" fmla="*/ 1405 h 1802674"/>
                <a:gd name="connsiteX3-19" fmla="*/ 1802674 w 1802674"/>
                <a:gd name="connsiteY3-20" fmla="*/ 0 h 1802674"/>
                <a:gd name="connsiteX4-21" fmla="*/ 1802674 w 1802674"/>
                <a:gd name="connsiteY4-22" fmla="*/ 901337 h 1802674"/>
                <a:gd name="connsiteX5-23" fmla="*/ 901337 w 1802674"/>
                <a:gd name="connsiteY5-24" fmla="*/ 1802674 h 1802674"/>
                <a:gd name="connsiteX6-25" fmla="*/ 0 w 1802674"/>
                <a:gd name="connsiteY6-26" fmla="*/ 901337 h 1802674"/>
                <a:gd name="connsiteX0-27" fmla="*/ 0 w 1802674"/>
                <a:gd name="connsiteY0-28" fmla="*/ 901337 h 1802674"/>
                <a:gd name="connsiteX1-29" fmla="*/ 901337 w 1802674"/>
                <a:gd name="connsiteY1-30" fmla="*/ 0 h 1802674"/>
                <a:gd name="connsiteX2-31" fmla="*/ 1356449 w 1802674"/>
                <a:gd name="connsiteY2-32" fmla="*/ 1405 h 1802674"/>
                <a:gd name="connsiteX3-33" fmla="*/ 1802674 w 1802674"/>
                <a:gd name="connsiteY3-34" fmla="*/ 0 h 1802674"/>
                <a:gd name="connsiteX4-35" fmla="*/ 1802674 w 1802674"/>
                <a:gd name="connsiteY4-36" fmla="*/ 901337 h 1802674"/>
                <a:gd name="connsiteX5-37" fmla="*/ 901337 w 1802674"/>
                <a:gd name="connsiteY5-38" fmla="*/ 1802674 h 1802674"/>
                <a:gd name="connsiteX6-39" fmla="*/ 0 w 1802674"/>
                <a:gd name="connsiteY6-40" fmla="*/ 901337 h 1802674"/>
                <a:gd name="connsiteX0-41" fmla="*/ 0 w 1802674"/>
                <a:gd name="connsiteY0-42" fmla="*/ 901337 h 1802674"/>
                <a:gd name="connsiteX1-43" fmla="*/ 901337 w 1802674"/>
                <a:gd name="connsiteY1-44" fmla="*/ 0 h 1802674"/>
                <a:gd name="connsiteX2-45" fmla="*/ 1802674 w 1802674"/>
                <a:gd name="connsiteY2-46" fmla="*/ 0 h 1802674"/>
                <a:gd name="connsiteX3-47" fmla="*/ 1802674 w 1802674"/>
                <a:gd name="connsiteY3-48" fmla="*/ 901337 h 1802674"/>
                <a:gd name="connsiteX4-49" fmla="*/ 901337 w 1802674"/>
                <a:gd name="connsiteY4-50" fmla="*/ 1802674 h 1802674"/>
                <a:gd name="connsiteX5-51" fmla="*/ 0 w 1802674"/>
                <a:gd name="connsiteY5-52" fmla="*/ 901337 h 1802674"/>
                <a:gd name="connsiteX0-53" fmla="*/ 0 w 1802674"/>
                <a:gd name="connsiteY0-54" fmla="*/ 901337 h 1802674"/>
                <a:gd name="connsiteX1-55" fmla="*/ 901337 w 1802674"/>
                <a:gd name="connsiteY1-56" fmla="*/ 0 h 1802674"/>
                <a:gd name="connsiteX2-57" fmla="*/ 1802674 w 1802674"/>
                <a:gd name="connsiteY2-58" fmla="*/ 0 h 1802674"/>
                <a:gd name="connsiteX3-59" fmla="*/ 1802674 w 1802674"/>
                <a:gd name="connsiteY3-60" fmla="*/ 901337 h 1802674"/>
                <a:gd name="connsiteX4-61" fmla="*/ 901337 w 1802674"/>
                <a:gd name="connsiteY4-62" fmla="*/ 1802674 h 1802674"/>
                <a:gd name="connsiteX5-63" fmla="*/ 0 w 1802674"/>
                <a:gd name="connsiteY5-64" fmla="*/ 901337 h 1802674"/>
                <a:gd name="connsiteX0-65" fmla="*/ 0 w 1802674"/>
                <a:gd name="connsiteY0-66" fmla="*/ 901337 h 1802674"/>
                <a:gd name="connsiteX1-67" fmla="*/ 901337 w 1802674"/>
                <a:gd name="connsiteY1-68" fmla="*/ 0 h 1802674"/>
                <a:gd name="connsiteX2-69" fmla="*/ 1802674 w 1802674"/>
                <a:gd name="connsiteY2-70" fmla="*/ 0 h 1802674"/>
                <a:gd name="connsiteX3-71" fmla="*/ 1802674 w 1802674"/>
                <a:gd name="connsiteY3-72" fmla="*/ 901337 h 1802674"/>
                <a:gd name="connsiteX4-73" fmla="*/ 901337 w 1802674"/>
                <a:gd name="connsiteY4-74" fmla="*/ 1802674 h 1802674"/>
                <a:gd name="connsiteX5-75" fmla="*/ 0 w 1802674"/>
                <a:gd name="connsiteY5-76" fmla="*/ 901337 h 18026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802674" h="1802674">
                  <a:moveTo>
                    <a:pt x="0" y="901337"/>
                  </a:moveTo>
                  <a:cubicBezTo>
                    <a:pt x="0" y="403542"/>
                    <a:pt x="403542" y="0"/>
                    <a:pt x="901337" y="0"/>
                  </a:cubicBezTo>
                  <a:cubicBezTo>
                    <a:pt x="1215181" y="47677"/>
                    <a:pt x="1507428" y="67789"/>
                    <a:pt x="1802674" y="0"/>
                  </a:cubicBezTo>
                  <a:cubicBezTo>
                    <a:pt x="1758724" y="298947"/>
                    <a:pt x="1743840" y="532346"/>
                    <a:pt x="1802674" y="901337"/>
                  </a:cubicBezTo>
                  <a:cubicBezTo>
                    <a:pt x="1802674" y="1399132"/>
                    <a:pt x="1399132" y="1802674"/>
                    <a:pt x="901337" y="1802674"/>
                  </a:cubicBezTo>
                  <a:cubicBezTo>
                    <a:pt x="403542" y="1802674"/>
                    <a:pt x="0" y="1399132"/>
                    <a:pt x="0" y="901337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352356" y="4161722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lang="zh-CN" altLang="en-US" sz="4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10215929" y="5086877"/>
            <a:ext cx="19760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800" b="1" kern="0" dirty="0">
                <a:solidFill>
                  <a:srgbClr val="FF0000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弹性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4339878" y="1948557"/>
            <a:ext cx="1763493" cy="3128711"/>
            <a:chOff x="3889808" y="2114478"/>
            <a:chExt cx="1763493" cy="3128711"/>
          </a:xfrm>
        </p:grpSpPr>
        <p:sp>
          <p:nvSpPr>
            <p:cNvPr id="36" name="任意多边形 35"/>
            <p:cNvSpPr/>
            <p:nvPr/>
          </p:nvSpPr>
          <p:spPr>
            <a:xfrm>
              <a:off x="4480864" y="2114478"/>
              <a:ext cx="1172437" cy="1804386"/>
            </a:xfrm>
            <a:custGeom>
              <a:avLst/>
              <a:gdLst>
                <a:gd name="connsiteX0" fmla="*/ 2129246 w 2129246"/>
                <a:gd name="connsiteY0" fmla="*/ 0 h 1724297"/>
                <a:gd name="connsiteX1" fmla="*/ 1698172 w 2129246"/>
                <a:gd name="connsiteY1" fmla="*/ 979714 h 1724297"/>
                <a:gd name="connsiteX2" fmla="*/ 0 w 2129246"/>
                <a:gd name="connsiteY2" fmla="*/ 1724297 h 172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9246" h="1724297">
                  <a:moveTo>
                    <a:pt x="2129246" y="0"/>
                  </a:moveTo>
                  <a:cubicBezTo>
                    <a:pt x="2091146" y="346165"/>
                    <a:pt x="2053046" y="692331"/>
                    <a:pt x="1698172" y="979714"/>
                  </a:cubicBezTo>
                  <a:cubicBezTo>
                    <a:pt x="1343298" y="1267097"/>
                    <a:pt x="671649" y="1495697"/>
                    <a:pt x="0" y="1724297"/>
                  </a:cubicBezTo>
                </a:path>
              </a:pathLst>
            </a:custGeom>
            <a:noFill/>
            <a:ln w="9525">
              <a:solidFill>
                <a:srgbClr val="F8BD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泪滴形 24"/>
            <p:cNvSpPr/>
            <p:nvPr/>
          </p:nvSpPr>
          <p:spPr>
            <a:xfrm rot="19163179">
              <a:off x="3889808" y="4087489"/>
              <a:ext cx="1155700" cy="1155700"/>
            </a:xfrm>
            <a:custGeom>
              <a:avLst/>
              <a:gdLst>
                <a:gd name="connsiteX0" fmla="*/ 0 w 1802674"/>
                <a:gd name="connsiteY0" fmla="*/ 901337 h 1802674"/>
                <a:gd name="connsiteX1" fmla="*/ 901337 w 1802674"/>
                <a:gd name="connsiteY1" fmla="*/ 0 h 1802674"/>
                <a:gd name="connsiteX2" fmla="*/ 1802674 w 1802674"/>
                <a:gd name="connsiteY2" fmla="*/ 0 h 1802674"/>
                <a:gd name="connsiteX3" fmla="*/ 1802674 w 1802674"/>
                <a:gd name="connsiteY3" fmla="*/ 901337 h 1802674"/>
                <a:gd name="connsiteX4" fmla="*/ 901337 w 1802674"/>
                <a:gd name="connsiteY4" fmla="*/ 1802674 h 1802674"/>
                <a:gd name="connsiteX5" fmla="*/ 0 w 1802674"/>
                <a:gd name="connsiteY5" fmla="*/ 901337 h 1802674"/>
                <a:gd name="connsiteX0-1" fmla="*/ 0 w 1802674"/>
                <a:gd name="connsiteY0-2" fmla="*/ 901337 h 1802674"/>
                <a:gd name="connsiteX1-3" fmla="*/ 901337 w 1802674"/>
                <a:gd name="connsiteY1-4" fmla="*/ 0 h 1802674"/>
                <a:gd name="connsiteX2-5" fmla="*/ 1356449 w 1802674"/>
                <a:gd name="connsiteY2-6" fmla="*/ 1405 h 1802674"/>
                <a:gd name="connsiteX3-7" fmla="*/ 1802674 w 1802674"/>
                <a:gd name="connsiteY3-8" fmla="*/ 0 h 1802674"/>
                <a:gd name="connsiteX4-9" fmla="*/ 1802674 w 1802674"/>
                <a:gd name="connsiteY4-10" fmla="*/ 901337 h 1802674"/>
                <a:gd name="connsiteX5-11" fmla="*/ 901337 w 1802674"/>
                <a:gd name="connsiteY5-12" fmla="*/ 1802674 h 1802674"/>
                <a:gd name="connsiteX6" fmla="*/ 0 w 1802674"/>
                <a:gd name="connsiteY6" fmla="*/ 901337 h 1802674"/>
                <a:gd name="connsiteX0-13" fmla="*/ 0 w 1802674"/>
                <a:gd name="connsiteY0-14" fmla="*/ 901337 h 1802674"/>
                <a:gd name="connsiteX1-15" fmla="*/ 901337 w 1802674"/>
                <a:gd name="connsiteY1-16" fmla="*/ 0 h 1802674"/>
                <a:gd name="connsiteX2-17" fmla="*/ 1356449 w 1802674"/>
                <a:gd name="connsiteY2-18" fmla="*/ 1405 h 1802674"/>
                <a:gd name="connsiteX3-19" fmla="*/ 1802674 w 1802674"/>
                <a:gd name="connsiteY3-20" fmla="*/ 0 h 1802674"/>
                <a:gd name="connsiteX4-21" fmla="*/ 1802674 w 1802674"/>
                <a:gd name="connsiteY4-22" fmla="*/ 901337 h 1802674"/>
                <a:gd name="connsiteX5-23" fmla="*/ 901337 w 1802674"/>
                <a:gd name="connsiteY5-24" fmla="*/ 1802674 h 1802674"/>
                <a:gd name="connsiteX6-25" fmla="*/ 0 w 1802674"/>
                <a:gd name="connsiteY6-26" fmla="*/ 901337 h 1802674"/>
                <a:gd name="connsiteX0-27" fmla="*/ 0 w 1802674"/>
                <a:gd name="connsiteY0-28" fmla="*/ 901337 h 1802674"/>
                <a:gd name="connsiteX1-29" fmla="*/ 901337 w 1802674"/>
                <a:gd name="connsiteY1-30" fmla="*/ 0 h 1802674"/>
                <a:gd name="connsiteX2-31" fmla="*/ 1356449 w 1802674"/>
                <a:gd name="connsiteY2-32" fmla="*/ 1405 h 1802674"/>
                <a:gd name="connsiteX3-33" fmla="*/ 1802674 w 1802674"/>
                <a:gd name="connsiteY3-34" fmla="*/ 0 h 1802674"/>
                <a:gd name="connsiteX4-35" fmla="*/ 1802674 w 1802674"/>
                <a:gd name="connsiteY4-36" fmla="*/ 901337 h 1802674"/>
                <a:gd name="connsiteX5-37" fmla="*/ 901337 w 1802674"/>
                <a:gd name="connsiteY5-38" fmla="*/ 1802674 h 1802674"/>
                <a:gd name="connsiteX6-39" fmla="*/ 0 w 1802674"/>
                <a:gd name="connsiteY6-40" fmla="*/ 901337 h 1802674"/>
                <a:gd name="connsiteX0-41" fmla="*/ 0 w 1802674"/>
                <a:gd name="connsiteY0-42" fmla="*/ 901337 h 1802674"/>
                <a:gd name="connsiteX1-43" fmla="*/ 901337 w 1802674"/>
                <a:gd name="connsiteY1-44" fmla="*/ 0 h 1802674"/>
                <a:gd name="connsiteX2-45" fmla="*/ 1802674 w 1802674"/>
                <a:gd name="connsiteY2-46" fmla="*/ 0 h 1802674"/>
                <a:gd name="connsiteX3-47" fmla="*/ 1802674 w 1802674"/>
                <a:gd name="connsiteY3-48" fmla="*/ 901337 h 1802674"/>
                <a:gd name="connsiteX4-49" fmla="*/ 901337 w 1802674"/>
                <a:gd name="connsiteY4-50" fmla="*/ 1802674 h 1802674"/>
                <a:gd name="connsiteX5-51" fmla="*/ 0 w 1802674"/>
                <a:gd name="connsiteY5-52" fmla="*/ 901337 h 1802674"/>
                <a:gd name="connsiteX0-53" fmla="*/ 0 w 1802674"/>
                <a:gd name="connsiteY0-54" fmla="*/ 901337 h 1802674"/>
                <a:gd name="connsiteX1-55" fmla="*/ 901337 w 1802674"/>
                <a:gd name="connsiteY1-56" fmla="*/ 0 h 1802674"/>
                <a:gd name="connsiteX2-57" fmla="*/ 1802674 w 1802674"/>
                <a:gd name="connsiteY2-58" fmla="*/ 0 h 1802674"/>
                <a:gd name="connsiteX3-59" fmla="*/ 1802674 w 1802674"/>
                <a:gd name="connsiteY3-60" fmla="*/ 901337 h 1802674"/>
                <a:gd name="connsiteX4-61" fmla="*/ 901337 w 1802674"/>
                <a:gd name="connsiteY4-62" fmla="*/ 1802674 h 1802674"/>
                <a:gd name="connsiteX5-63" fmla="*/ 0 w 1802674"/>
                <a:gd name="connsiteY5-64" fmla="*/ 901337 h 1802674"/>
                <a:gd name="connsiteX0-65" fmla="*/ 0 w 1802674"/>
                <a:gd name="connsiteY0-66" fmla="*/ 901337 h 1802674"/>
                <a:gd name="connsiteX1-67" fmla="*/ 901337 w 1802674"/>
                <a:gd name="connsiteY1-68" fmla="*/ 0 h 1802674"/>
                <a:gd name="connsiteX2-69" fmla="*/ 1802674 w 1802674"/>
                <a:gd name="connsiteY2-70" fmla="*/ 0 h 1802674"/>
                <a:gd name="connsiteX3-71" fmla="*/ 1802674 w 1802674"/>
                <a:gd name="connsiteY3-72" fmla="*/ 901337 h 1802674"/>
                <a:gd name="connsiteX4-73" fmla="*/ 901337 w 1802674"/>
                <a:gd name="connsiteY4-74" fmla="*/ 1802674 h 1802674"/>
                <a:gd name="connsiteX5-75" fmla="*/ 0 w 1802674"/>
                <a:gd name="connsiteY5-76" fmla="*/ 901337 h 18026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802674" h="1802674">
                  <a:moveTo>
                    <a:pt x="0" y="901337"/>
                  </a:moveTo>
                  <a:cubicBezTo>
                    <a:pt x="0" y="403542"/>
                    <a:pt x="403542" y="0"/>
                    <a:pt x="901337" y="0"/>
                  </a:cubicBezTo>
                  <a:cubicBezTo>
                    <a:pt x="1215181" y="47677"/>
                    <a:pt x="1507428" y="67789"/>
                    <a:pt x="1802674" y="0"/>
                  </a:cubicBezTo>
                  <a:cubicBezTo>
                    <a:pt x="1758724" y="298947"/>
                    <a:pt x="1743840" y="532346"/>
                    <a:pt x="1802674" y="901337"/>
                  </a:cubicBezTo>
                  <a:cubicBezTo>
                    <a:pt x="1802674" y="1399132"/>
                    <a:pt x="1399132" y="1802674"/>
                    <a:pt x="901337" y="1802674"/>
                  </a:cubicBezTo>
                  <a:cubicBezTo>
                    <a:pt x="403542" y="1802674"/>
                    <a:pt x="0" y="1399132"/>
                    <a:pt x="0" y="901337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239064" y="4161722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4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209198" y="1953307"/>
            <a:ext cx="2228368" cy="3141094"/>
            <a:chOff x="5981161" y="2149511"/>
            <a:chExt cx="2228368" cy="3141094"/>
          </a:xfrm>
        </p:grpSpPr>
        <p:sp>
          <p:nvSpPr>
            <p:cNvPr id="41" name="任意多边形 40"/>
            <p:cNvSpPr/>
            <p:nvPr/>
          </p:nvSpPr>
          <p:spPr>
            <a:xfrm flipH="1">
              <a:off x="5981161" y="2149511"/>
              <a:ext cx="1680381" cy="1765164"/>
            </a:xfrm>
            <a:custGeom>
              <a:avLst/>
              <a:gdLst>
                <a:gd name="connsiteX0" fmla="*/ 2129246 w 2129246"/>
                <a:gd name="connsiteY0" fmla="*/ 0 h 1724297"/>
                <a:gd name="connsiteX1" fmla="*/ 1698172 w 2129246"/>
                <a:gd name="connsiteY1" fmla="*/ 979714 h 1724297"/>
                <a:gd name="connsiteX2" fmla="*/ 0 w 2129246"/>
                <a:gd name="connsiteY2" fmla="*/ 1724297 h 172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9246" h="1724297">
                  <a:moveTo>
                    <a:pt x="2129246" y="0"/>
                  </a:moveTo>
                  <a:cubicBezTo>
                    <a:pt x="2091146" y="346165"/>
                    <a:pt x="2053046" y="692331"/>
                    <a:pt x="1698172" y="979714"/>
                  </a:cubicBezTo>
                  <a:cubicBezTo>
                    <a:pt x="1343298" y="1267097"/>
                    <a:pt x="671649" y="1495697"/>
                    <a:pt x="0" y="1724297"/>
                  </a:cubicBezTo>
                </a:path>
              </a:pathLst>
            </a:custGeom>
            <a:noFill/>
            <a:ln w="9525">
              <a:solidFill>
                <a:srgbClr val="42B6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泪滴形 24"/>
            <p:cNvSpPr/>
            <p:nvPr/>
          </p:nvSpPr>
          <p:spPr>
            <a:xfrm rot="18981064">
              <a:off x="7053829" y="4134905"/>
              <a:ext cx="1155700" cy="1155700"/>
            </a:xfrm>
            <a:custGeom>
              <a:avLst/>
              <a:gdLst>
                <a:gd name="connsiteX0" fmla="*/ 0 w 1802674"/>
                <a:gd name="connsiteY0" fmla="*/ 901337 h 1802674"/>
                <a:gd name="connsiteX1" fmla="*/ 901337 w 1802674"/>
                <a:gd name="connsiteY1" fmla="*/ 0 h 1802674"/>
                <a:gd name="connsiteX2" fmla="*/ 1802674 w 1802674"/>
                <a:gd name="connsiteY2" fmla="*/ 0 h 1802674"/>
                <a:gd name="connsiteX3" fmla="*/ 1802674 w 1802674"/>
                <a:gd name="connsiteY3" fmla="*/ 901337 h 1802674"/>
                <a:gd name="connsiteX4" fmla="*/ 901337 w 1802674"/>
                <a:gd name="connsiteY4" fmla="*/ 1802674 h 1802674"/>
                <a:gd name="connsiteX5" fmla="*/ 0 w 1802674"/>
                <a:gd name="connsiteY5" fmla="*/ 901337 h 1802674"/>
                <a:gd name="connsiteX0-1" fmla="*/ 0 w 1802674"/>
                <a:gd name="connsiteY0-2" fmla="*/ 901337 h 1802674"/>
                <a:gd name="connsiteX1-3" fmla="*/ 901337 w 1802674"/>
                <a:gd name="connsiteY1-4" fmla="*/ 0 h 1802674"/>
                <a:gd name="connsiteX2-5" fmla="*/ 1356449 w 1802674"/>
                <a:gd name="connsiteY2-6" fmla="*/ 1405 h 1802674"/>
                <a:gd name="connsiteX3-7" fmla="*/ 1802674 w 1802674"/>
                <a:gd name="connsiteY3-8" fmla="*/ 0 h 1802674"/>
                <a:gd name="connsiteX4-9" fmla="*/ 1802674 w 1802674"/>
                <a:gd name="connsiteY4-10" fmla="*/ 901337 h 1802674"/>
                <a:gd name="connsiteX5-11" fmla="*/ 901337 w 1802674"/>
                <a:gd name="connsiteY5-12" fmla="*/ 1802674 h 1802674"/>
                <a:gd name="connsiteX6" fmla="*/ 0 w 1802674"/>
                <a:gd name="connsiteY6" fmla="*/ 901337 h 1802674"/>
                <a:gd name="connsiteX0-13" fmla="*/ 0 w 1802674"/>
                <a:gd name="connsiteY0-14" fmla="*/ 901337 h 1802674"/>
                <a:gd name="connsiteX1-15" fmla="*/ 901337 w 1802674"/>
                <a:gd name="connsiteY1-16" fmla="*/ 0 h 1802674"/>
                <a:gd name="connsiteX2-17" fmla="*/ 1356449 w 1802674"/>
                <a:gd name="connsiteY2-18" fmla="*/ 1405 h 1802674"/>
                <a:gd name="connsiteX3-19" fmla="*/ 1802674 w 1802674"/>
                <a:gd name="connsiteY3-20" fmla="*/ 0 h 1802674"/>
                <a:gd name="connsiteX4-21" fmla="*/ 1802674 w 1802674"/>
                <a:gd name="connsiteY4-22" fmla="*/ 901337 h 1802674"/>
                <a:gd name="connsiteX5-23" fmla="*/ 901337 w 1802674"/>
                <a:gd name="connsiteY5-24" fmla="*/ 1802674 h 1802674"/>
                <a:gd name="connsiteX6-25" fmla="*/ 0 w 1802674"/>
                <a:gd name="connsiteY6-26" fmla="*/ 901337 h 1802674"/>
                <a:gd name="connsiteX0-27" fmla="*/ 0 w 1802674"/>
                <a:gd name="connsiteY0-28" fmla="*/ 901337 h 1802674"/>
                <a:gd name="connsiteX1-29" fmla="*/ 901337 w 1802674"/>
                <a:gd name="connsiteY1-30" fmla="*/ 0 h 1802674"/>
                <a:gd name="connsiteX2-31" fmla="*/ 1356449 w 1802674"/>
                <a:gd name="connsiteY2-32" fmla="*/ 1405 h 1802674"/>
                <a:gd name="connsiteX3-33" fmla="*/ 1802674 w 1802674"/>
                <a:gd name="connsiteY3-34" fmla="*/ 0 h 1802674"/>
                <a:gd name="connsiteX4-35" fmla="*/ 1802674 w 1802674"/>
                <a:gd name="connsiteY4-36" fmla="*/ 901337 h 1802674"/>
                <a:gd name="connsiteX5-37" fmla="*/ 901337 w 1802674"/>
                <a:gd name="connsiteY5-38" fmla="*/ 1802674 h 1802674"/>
                <a:gd name="connsiteX6-39" fmla="*/ 0 w 1802674"/>
                <a:gd name="connsiteY6-40" fmla="*/ 901337 h 1802674"/>
                <a:gd name="connsiteX0-41" fmla="*/ 0 w 1802674"/>
                <a:gd name="connsiteY0-42" fmla="*/ 901337 h 1802674"/>
                <a:gd name="connsiteX1-43" fmla="*/ 901337 w 1802674"/>
                <a:gd name="connsiteY1-44" fmla="*/ 0 h 1802674"/>
                <a:gd name="connsiteX2-45" fmla="*/ 1802674 w 1802674"/>
                <a:gd name="connsiteY2-46" fmla="*/ 0 h 1802674"/>
                <a:gd name="connsiteX3-47" fmla="*/ 1802674 w 1802674"/>
                <a:gd name="connsiteY3-48" fmla="*/ 901337 h 1802674"/>
                <a:gd name="connsiteX4-49" fmla="*/ 901337 w 1802674"/>
                <a:gd name="connsiteY4-50" fmla="*/ 1802674 h 1802674"/>
                <a:gd name="connsiteX5-51" fmla="*/ 0 w 1802674"/>
                <a:gd name="connsiteY5-52" fmla="*/ 901337 h 1802674"/>
                <a:gd name="connsiteX0-53" fmla="*/ 0 w 1802674"/>
                <a:gd name="connsiteY0-54" fmla="*/ 901337 h 1802674"/>
                <a:gd name="connsiteX1-55" fmla="*/ 901337 w 1802674"/>
                <a:gd name="connsiteY1-56" fmla="*/ 0 h 1802674"/>
                <a:gd name="connsiteX2-57" fmla="*/ 1802674 w 1802674"/>
                <a:gd name="connsiteY2-58" fmla="*/ 0 h 1802674"/>
                <a:gd name="connsiteX3-59" fmla="*/ 1802674 w 1802674"/>
                <a:gd name="connsiteY3-60" fmla="*/ 901337 h 1802674"/>
                <a:gd name="connsiteX4-61" fmla="*/ 901337 w 1802674"/>
                <a:gd name="connsiteY4-62" fmla="*/ 1802674 h 1802674"/>
                <a:gd name="connsiteX5-63" fmla="*/ 0 w 1802674"/>
                <a:gd name="connsiteY5-64" fmla="*/ 901337 h 1802674"/>
                <a:gd name="connsiteX0-65" fmla="*/ 0 w 1802674"/>
                <a:gd name="connsiteY0-66" fmla="*/ 901337 h 1802674"/>
                <a:gd name="connsiteX1-67" fmla="*/ 901337 w 1802674"/>
                <a:gd name="connsiteY1-68" fmla="*/ 0 h 1802674"/>
                <a:gd name="connsiteX2-69" fmla="*/ 1802674 w 1802674"/>
                <a:gd name="connsiteY2-70" fmla="*/ 0 h 1802674"/>
                <a:gd name="connsiteX3-71" fmla="*/ 1802674 w 1802674"/>
                <a:gd name="connsiteY3-72" fmla="*/ 901337 h 1802674"/>
                <a:gd name="connsiteX4-73" fmla="*/ 901337 w 1802674"/>
                <a:gd name="connsiteY4-74" fmla="*/ 1802674 h 1802674"/>
                <a:gd name="connsiteX5-75" fmla="*/ 0 w 1802674"/>
                <a:gd name="connsiteY5-76" fmla="*/ 901337 h 18026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802674" h="1802674">
                  <a:moveTo>
                    <a:pt x="0" y="901337"/>
                  </a:moveTo>
                  <a:cubicBezTo>
                    <a:pt x="0" y="403542"/>
                    <a:pt x="403542" y="0"/>
                    <a:pt x="901337" y="0"/>
                  </a:cubicBezTo>
                  <a:cubicBezTo>
                    <a:pt x="1215181" y="47677"/>
                    <a:pt x="1507428" y="67789"/>
                    <a:pt x="1802674" y="0"/>
                  </a:cubicBezTo>
                  <a:cubicBezTo>
                    <a:pt x="1758724" y="298947"/>
                    <a:pt x="1743840" y="532346"/>
                    <a:pt x="1802674" y="901337"/>
                  </a:cubicBezTo>
                  <a:cubicBezTo>
                    <a:pt x="1802674" y="1399132"/>
                    <a:pt x="1399132" y="1802674"/>
                    <a:pt x="901337" y="1802674"/>
                  </a:cubicBezTo>
                  <a:cubicBezTo>
                    <a:pt x="403542" y="1802674"/>
                    <a:pt x="0" y="1399132"/>
                    <a:pt x="0" y="901337"/>
                  </a:cubicBez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7352356" y="4161722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sz="4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4122041" y="5086877"/>
            <a:ext cx="1952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800" kern="0" dirty="0"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市场供给</a:t>
            </a:r>
          </a:p>
        </p:txBody>
      </p:sp>
      <p:sp>
        <p:nvSpPr>
          <p:cNvPr id="53" name="矩形 52"/>
          <p:cNvSpPr/>
          <p:nvPr/>
        </p:nvSpPr>
        <p:spPr>
          <a:xfrm>
            <a:off x="6688414" y="5086877"/>
            <a:ext cx="2607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800" kern="0" dirty="0"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均衡价格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64CC6A7-939B-49DF-B35E-9FCFFDE35B5E}"/>
              </a:ext>
            </a:extLst>
          </p:cNvPr>
          <p:cNvSpPr/>
          <p:nvPr/>
        </p:nvSpPr>
        <p:spPr>
          <a:xfrm>
            <a:off x="4733689" y="1247903"/>
            <a:ext cx="2951018" cy="700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/>
              <a:t>内容构成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4921E81-E4E2-4C40-A245-AAF42D1795E4}"/>
              </a:ext>
            </a:extLst>
          </p:cNvPr>
          <p:cNvSpPr/>
          <p:nvPr/>
        </p:nvSpPr>
        <p:spPr>
          <a:xfrm>
            <a:off x="1099047" y="421653"/>
            <a:ext cx="9409295" cy="824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>
              <a:lnSpc>
                <a:spcPct val="150000"/>
              </a:lnSpc>
            </a:pPr>
            <a:r>
              <a:rPr lang="zh-CN" altLang="en-US" sz="3600" b="1" dirty="0">
                <a:solidFill>
                  <a:srgbClr val="005790"/>
                </a:solidFill>
                <a:cs typeface="+mn-ea"/>
              </a:rPr>
              <a:t>第二章   市场需求、供给与均衡价格</a:t>
            </a:r>
            <a:endParaRPr lang="en-US" altLang="zh-CN" sz="3600" b="1" dirty="0">
              <a:solidFill>
                <a:srgbClr val="005790"/>
              </a:solidFill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46" grpId="0"/>
      <p:bldP spid="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537029" y="261257"/>
            <a:ext cx="8665028" cy="672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kern="0" dirty="0">
                <a:solidFill>
                  <a:srgbClr val="42B6A0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二、多选</a:t>
            </a:r>
            <a:endParaRPr lang="en-US" altLang="zh-CN" sz="3200" b="1" kern="0" dirty="0">
              <a:solidFill>
                <a:srgbClr val="42B6A0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/>
              <a:t>1.</a:t>
            </a:r>
            <a:r>
              <a:rPr lang="zh-CN" altLang="zh-CN" dirty="0"/>
              <a:t>影响需求变动的主要因素有</a:t>
            </a:r>
            <a:r>
              <a:rPr lang="en-US" altLang="zh-CN" dirty="0"/>
              <a:t>(       )</a:t>
            </a:r>
            <a:r>
              <a:rPr lang="zh-CN" altLang="zh-CN" dirty="0"/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A.</a:t>
            </a:r>
            <a:r>
              <a:rPr lang="zh-CN" altLang="zh-CN" dirty="0"/>
              <a:t>消费者偏好</a:t>
            </a:r>
            <a:r>
              <a:rPr lang="en-US" altLang="zh-CN" dirty="0"/>
              <a:t>           B.</a:t>
            </a:r>
            <a:r>
              <a:rPr lang="zh-CN" altLang="zh-CN" dirty="0"/>
              <a:t>互补品价格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C.</a:t>
            </a:r>
            <a:r>
              <a:rPr lang="zh-CN" altLang="zh-CN" dirty="0"/>
              <a:t>消费者的收入</a:t>
            </a:r>
            <a:r>
              <a:rPr lang="en-US" altLang="zh-CN" dirty="0"/>
              <a:t>       D.</a:t>
            </a:r>
            <a:r>
              <a:rPr lang="zh-CN" altLang="zh-CN" dirty="0"/>
              <a:t>预期</a:t>
            </a:r>
            <a:r>
              <a:rPr lang="en-US" altLang="zh-CN" dirty="0"/>
              <a:t>             E.</a:t>
            </a:r>
            <a:r>
              <a:rPr lang="zh-CN" altLang="zh-CN" dirty="0"/>
              <a:t>生产成本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2. </a:t>
            </a:r>
            <a:r>
              <a:rPr lang="zh-CN" altLang="zh-CN" dirty="0"/>
              <a:t>关于影响供给的因素，说法正确的是</a:t>
            </a:r>
            <a:r>
              <a:rPr lang="en-US" altLang="zh-CN" dirty="0"/>
              <a:t>(     )</a:t>
            </a:r>
            <a:r>
              <a:rPr lang="zh-CN" altLang="zh-CN" dirty="0"/>
              <a:t>。</a:t>
            </a:r>
            <a:br>
              <a:rPr lang="en-US" altLang="zh-CN" dirty="0"/>
            </a:br>
            <a:r>
              <a:rPr lang="en-US" altLang="zh-CN" dirty="0"/>
              <a:t>A.</a:t>
            </a:r>
            <a:r>
              <a:rPr lang="zh-CN" altLang="zh-CN" dirty="0"/>
              <a:t>成本上升，会引起供给的增加</a:t>
            </a:r>
            <a:r>
              <a:rPr lang="en-US" altLang="zh-CN" dirty="0"/>
              <a:t>        B.</a:t>
            </a:r>
            <a:r>
              <a:rPr lang="zh-CN" altLang="zh-CN" dirty="0"/>
              <a:t>价格下降，会引起供给的增加</a:t>
            </a:r>
            <a:br>
              <a:rPr lang="en-US" altLang="zh-CN" dirty="0"/>
            </a:br>
            <a:r>
              <a:rPr lang="en-US" altLang="zh-CN" dirty="0"/>
              <a:t>C.</a:t>
            </a:r>
            <a:r>
              <a:rPr lang="zh-CN" altLang="zh-CN" dirty="0"/>
              <a:t>生产技术的进步或变革使成本下降，会引起供给的增加</a:t>
            </a:r>
            <a:br>
              <a:rPr lang="en-US" altLang="zh-CN" dirty="0"/>
            </a:br>
            <a:r>
              <a:rPr lang="en-US" altLang="zh-CN" dirty="0"/>
              <a:t>D.</a:t>
            </a:r>
            <a:r>
              <a:rPr lang="zh-CN" altLang="zh-CN" dirty="0"/>
              <a:t>销售者预期价格上升，会引起供给的减少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E.</a:t>
            </a:r>
            <a:r>
              <a:rPr lang="zh-CN" altLang="zh-CN" dirty="0"/>
              <a:t>生产要素价格上涨，会引起供给的减少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3. </a:t>
            </a:r>
            <a:r>
              <a:rPr lang="zh-CN" altLang="zh-CN" dirty="0"/>
              <a:t>当政府对部分重要产品</a:t>
            </a:r>
            <a:r>
              <a:rPr lang="en-US" altLang="zh-CN" dirty="0"/>
              <a:t>(</a:t>
            </a:r>
            <a:r>
              <a:rPr lang="zh-CN" altLang="zh-CN" dirty="0"/>
              <a:t>例如肉类禽蛋等</a:t>
            </a:r>
            <a:r>
              <a:rPr lang="en-US" altLang="zh-CN" dirty="0"/>
              <a:t>)</a:t>
            </a:r>
            <a:r>
              <a:rPr lang="zh-CN" altLang="zh-CN" dirty="0"/>
              <a:t>实施最高限价政策时，通常会发生的情况有</a:t>
            </a:r>
            <a:r>
              <a:rPr lang="en-US" altLang="zh-CN"/>
              <a:t>(       </a:t>
            </a:r>
            <a:r>
              <a:rPr lang="en-US" altLang="zh-CN" dirty="0"/>
              <a:t>)</a:t>
            </a:r>
            <a:r>
              <a:rPr lang="zh-CN" altLang="zh-CN" dirty="0"/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A.</a:t>
            </a:r>
            <a:r>
              <a:rPr lang="zh-CN" altLang="zh-CN" dirty="0"/>
              <a:t>刺激生产增加</a:t>
            </a:r>
            <a:r>
              <a:rPr lang="en-US" altLang="zh-CN" dirty="0"/>
              <a:t>          B.</a:t>
            </a:r>
            <a:r>
              <a:rPr lang="zh-CN" altLang="zh-CN" dirty="0"/>
              <a:t>增加经营者收入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C.</a:t>
            </a:r>
            <a:r>
              <a:rPr lang="zh-CN" altLang="zh-CN" dirty="0"/>
              <a:t>增加生产者成本</a:t>
            </a:r>
            <a:r>
              <a:rPr lang="en-US" altLang="zh-CN" dirty="0"/>
              <a:t>      D.</a:t>
            </a:r>
            <a:r>
              <a:rPr lang="zh-CN" altLang="zh-CN" dirty="0"/>
              <a:t>出现市场短缺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E.</a:t>
            </a:r>
            <a:r>
              <a:rPr lang="zh-CN" altLang="zh-CN" dirty="0"/>
              <a:t>如果政府监管不力，会产生黑市交易</a:t>
            </a:r>
          </a:p>
          <a:p>
            <a:pPr>
              <a:defRPr/>
            </a:pPr>
            <a:endParaRPr lang="zh-CN" altLang="en-US" sz="3200" b="1" kern="0" dirty="0">
              <a:solidFill>
                <a:srgbClr val="42B6A0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033334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206747" y="3771019"/>
            <a:ext cx="7680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005790"/>
                </a:solidFill>
                <a:cs typeface="+mn-ea"/>
                <a:sym typeface="+mn-lt"/>
              </a:rPr>
              <a:t>第二次课内容结束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762307" y="2510972"/>
            <a:ext cx="4540704" cy="1074057"/>
            <a:chOff x="3659868" y="841828"/>
            <a:chExt cx="4540704" cy="1074057"/>
          </a:xfrm>
          <a:solidFill>
            <a:srgbClr val="FF9999"/>
          </a:solidFill>
        </p:grpSpPr>
        <p:grpSp>
          <p:nvGrpSpPr>
            <p:cNvPr id="12" name="组合 11"/>
            <p:cNvGrpSpPr/>
            <p:nvPr/>
          </p:nvGrpSpPr>
          <p:grpSpPr>
            <a:xfrm>
              <a:off x="3659868" y="841828"/>
              <a:ext cx="4540704" cy="1074057"/>
              <a:chOff x="4429125" y="2685143"/>
              <a:chExt cx="4118758" cy="1182009"/>
            </a:xfrm>
            <a:grpFill/>
          </p:grpSpPr>
          <p:sp>
            <p:nvSpPr>
              <p:cNvPr id="14" name="Freeform 92"/>
              <p:cNvSpPr>
                <a:spLocks noEditPoints="1"/>
              </p:cNvSpPr>
              <p:nvPr/>
            </p:nvSpPr>
            <p:spPr bwMode="auto">
              <a:xfrm>
                <a:off x="4429125" y="2685143"/>
                <a:ext cx="4118758" cy="1182009"/>
              </a:xfrm>
              <a:custGeom>
                <a:avLst/>
                <a:gdLst>
                  <a:gd name="T0" fmla="*/ 1235 w 1305"/>
                  <a:gd name="T1" fmla="*/ 116 h 339"/>
                  <a:gd name="T2" fmla="*/ 1299 w 1305"/>
                  <a:gd name="T3" fmla="*/ 11 h 339"/>
                  <a:gd name="T4" fmla="*/ 868 w 1305"/>
                  <a:gd name="T5" fmla="*/ 14 h 339"/>
                  <a:gd name="T6" fmla="*/ 862 w 1305"/>
                  <a:gd name="T7" fmla="*/ 70 h 339"/>
                  <a:gd name="T8" fmla="*/ 408 w 1305"/>
                  <a:gd name="T9" fmla="*/ 31 h 339"/>
                  <a:gd name="T10" fmla="*/ 1 w 1305"/>
                  <a:gd name="T11" fmla="*/ 36 h 339"/>
                  <a:gd name="T12" fmla="*/ 20 w 1305"/>
                  <a:gd name="T13" fmla="*/ 231 h 339"/>
                  <a:gd name="T14" fmla="*/ 174 w 1305"/>
                  <a:gd name="T15" fmla="*/ 250 h 339"/>
                  <a:gd name="T16" fmla="*/ 61 w 1305"/>
                  <a:gd name="T17" fmla="*/ 177 h 339"/>
                  <a:gd name="T18" fmla="*/ 45 w 1305"/>
                  <a:gd name="T19" fmla="*/ 90 h 339"/>
                  <a:gd name="T20" fmla="*/ 44 w 1305"/>
                  <a:gd name="T21" fmla="*/ 40 h 339"/>
                  <a:gd name="T22" fmla="*/ 14 w 1305"/>
                  <a:gd name="T23" fmla="*/ 37 h 339"/>
                  <a:gd name="T24" fmla="*/ 189 w 1305"/>
                  <a:gd name="T25" fmla="*/ 89 h 339"/>
                  <a:gd name="T26" fmla="*/ 199 w 1305"/>
                  <a:gd name="T27" fmla="*/ 335 h 339"/>
                  <a:gd name="T28" fmla="*/ 778 w 1305"/>
                  <a:gd name="T29" fmla="*/ 327 h 339"/>
                  <a:gd name="T30" fmla="*/ 1061 w 1305"/>
                  <a:gd name="T31" fmla="*/ 273 h 339"/>
                  <a:gd name="T32" fmla="*/ 1076 w 1305"/>
                  <a:gd name="T33" fmla="*/ 231 h 339"/>
                  <a:gd name="T34" fmla="*/ 1299 w 1305"/>
                  <a:gd name="T35" fmla="*/ 209 h 339"/>
                  <a:gd name="T36" fmla="*/ 909 w 1305"/>
                  <a:gd name="T37" fmla="*/ 71 h 339"/>
                  <a:gd name="T38" fmla="*/ 925 w 1305"/>
                  <a:gd name="T39" fmla="*/ 71 h 339"/>
                  <a:gd name="T40" fmla="*/ 886 w 1305"/>
                  <a:gd name="T41" fmla="*/ 30 h 339"/>
                  <a:gd name="T42" fmla="*/ 870 w 1305"/>
                  <a:gd name="T43" fmla="*/ 25 h 339"/>
                  <a:gd name="T44" fmla="*/ 869 w 1305"/>
                  <a:gd name="T45" fmla="*/ 70 h 339"/>
                  <a:gd name="T46" fmla="*/ 399 w 1305"/>
                  <a:gd name="T47" fmla="*/ 56 h 339"/>
                  <a:gd name="T48" fmla="*/ 382 w 1305"/>
                  <a:gd name="T49" fmla="*/ 47 h 339"/>
                  <a:gd name="T50" fmla="*/ 382 w 1305"/>
                  <a:gd name="T51" fmla="*/ 47 h 339"/>
                  <a:gd name="T52" fmla="*/ 349 w 1305"/>
                  <a:gd name="T53" fmla="*/ 70 h 339"/>
                  <a:gd name="T54" fmla="*/ 325 w 1305"/>
                  <a:gd name="T55" fmla="*/ 63 h 339"/>
                  <a:gd name="T56" fmla="*/ 325 w 1305"/>
                  <a:gd name="T57" fmla="*/ 76 h 339"/>
                  <a:gd name="T58" fmla="*/ 318 w 1305"/>
                  <a:gd name="T59" fmla="*/ 76 h 339"/>
                  <a:gd name="T60" fmla="*/ 298 w 1305"/>
                  <a:gd name="T61" fmla="*/ 70 h 339"/>
                  <a:gd name="T62" fmla="*/ 1049 w 1305"/>
                  <a:gd name="T63" fmla="*/ 289 h 339"/>
                  <a:gd name="T64" fmla="*/ 1042 w 1305"/>
                  <a:gd name="T65" fmla="*/ 297 h 339"/>
                  <a:gd name="T66" fmla="*/ 762 w 1305"/>
                  <a:gd name="T67" fmla="*/ 315 h 339"/>
                  <a:gd name="T68" fmla="*/ 192 w 1305"/>
                  <a:gd name="T69" fmla="*/ 310 h 339"/>
                  <a:gd name="T70" fmla="*/ 213 w 1305"/>
                  <a:gd name="T71" fmla="*/ 302 h 339"/>
                  <a:gd name="T72" fmla="*/ 192 w 1305"/>
                  <a:gd name="T73" fmla="*/ 236 h 339"/>
                  <a:gd name="T74" fmla="*/ 223 w 1305"/>
                  <a:gd name="T75" fmla="*/ 111 h 339"/>
                  <a:gd name="T76" fmla="*/ 196 w 1305"/>
                  <a:gd name="T77" fmla="*/ 104 h 339"/>
                  <a:gd name="T78" fmla="*/ 1036 w 1305"/>
                  <a:gd name="T79" fmla="*/ 88 h 339"/>
                  <a:gd name="T80" fmla="*/ 1043 w 1305"/>
                  <a:gd name="T81" fmla="*/ 99 h 339"/>
                  <a:gd name="T82" fmla="*/ 1049 w 1305"/>
                  <a:gd name="T83" fmla="*/ 289 h 339"/>
                  <a:gd name="T84" fmla="*/ 947 w 1305"/>
                  <a:gd name="T85" fmla="*/ 72 h 339"/>
                  <a:gd name="T86" fmla="*/ 952 w 1305"/>
                  <a:gd name="T87" fmla="*/ 62 h 339"/>
                  <a:gd name="T88" fmla="*/ 968 w 1305"/>
                  <a:gd name="T89" fmla="*/ 72 h 339"/>
                  <a:gd name="T90" fmla="*/ 1004 w 1305"/>
                  <a:gd name="T91" fmla="*/ 73 h 339"/>
                  <a:gd name="T92" fmla="*/ 1176 w 1305"/>
                  <a:gd name="T93" fmla="*/ 209 h 339"/>
                  <a:gd name="T94" fmla="*/ 1059 w 1305"/>
                  <a:gd name="T95" fmla="*/ 210 h 339"/>
                  <a:gd name="T96" fmla="*/ 1071 w 1305"/>
                  <a:gd name="T97" fmla="*/ 206 h 339"/>
                  <a:gd name="T98" fmla="*/ 1044 w 1305"/>
                  <a:gd name="T99" fmla="*/ 78 h 339"/>
                  <a:gd name="T100" fmla="*/ 972 w 1305"/>
                  <a:gd name="T101" fmla="*/ 44 h 339"/>
                  <a:gd name="T102" fmla="*/ 949 w 1305"/>
                  <a:gd name="T103" fmla="*/ 41 h 339"/>
                  <a:gd name="T104" fmla="*/ 1232 w 1305"/>
                  <a:gd name="T105" fmla="*/ 99 h 339"/>
                  <a:gd name="T106" fmla="*/ 1269 w 1305"/>
                  <a:gd name="T107" fmla="*/ 185 h 339"/>
                  <a:gd name="T108" fmla="*/ 1280 w 1305"/>
                  <a:gd name="T109" fmla="*/ 18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05" h="339">
                    <a:moveTo>
                      <a:pt x="1303" y="200"/>
                    </a:moveTo>
                    <a:cubicBezTo>
                      <a:pt x="1293" y="186"/>
                      <a:pt x="1281" y="173"/>
                      <a:pt x="1269" y="160"/>
                    </a:cubicBezTo>
                    <a:cubicBezTo>
                      <a:pt x="1263" y="152"/>
                      <a:pt x="1256" y="145"/>
                      <a:pt x="1250" y="138"/>
                    </a:cubicBezTo>
                    <a:cubicBezTo>
                      <a:pt x="1244" y="132"/>
                      <a:pt x="1233" y="124"/>
                      <a:pt x="1235" y="116"/>
                    </a:cubicBezTo>
                    <a:cubicBezTo>
                      <a:pt x="1236" y="109"/>
                      <a:pt x="1245" y="99"/>
                      <a:pt x="1249" y="93"/>
                    </a:cubicBezTo>
                    <a:cubicBezTo>
                      <a:pt x="1254" y="85"/>
                      <a:pt x="1260" y="77"/>
                      <a:pt x="1265" y="68"/>
                    </a:cubicBezTo>
                    <a:cubicBezTo>
                      <a:pt x="1276" y="50"/>
                      <a:pt x="1287" y="32"/>
                      <a:pt x="1298" y="14"/>
                    </a:cubicBezTo>
                    <a:cubicBezTo>
                      <a:pt x="1299" y="13"/>
                      <a:pt x="1299" y="12"/>
                      <a:pt x="1299" y="11"/>
                    </a:cubicBezTo>
                    <a:cubicBezTo>
                      <a:pt x="1303" y="8"/>
                      <a:pt x="1300" y="0"/>
                      <a:pt x="1294" y="1"/>
                    </a:cubicBezTo>
                    <a:cubicBezTo>
                      <a:pt x="1154" y="22"/>
                      <a:pt x="1012" y="26"/>
                      <a:pt x="872" y="13"/>
                    </a:cubicBezTo>
                    <a:cubicBezTo>
                      <a:pt x="870" y="13"/>
                      <a:pt x="869" y="14"/>
                      <a:pt x="868" y="15"/>
                    </a:cubicBezTo>
                    <a:cubicBezTo>
                      <a:pt x="868" y="15"/>
                      <a:pt x="868" y="14"/>
                      <a:pt x="868" y="14"/>
                    </a:cubicBezTo>
                    <a:cubicBezTo>
                      <a:pt x="867" y="11"/>
                      <a:pt x="862" y="12"/>
                      <a:pt x="862" y="15"/>
                    </a:cubicBezTo>
                    <a:cubicBezTo>
                      <a:pt x="861" y="24"/>
                      <a:pt x="862" y="34"/>
                      <a:pt x="862" y="44"/>
                    </a:cubicBezTo>
                    <a:cubicBezTo>
                      <a:pt x="862" y="52"/>
                      <a:pt x="860" y="61"/>
                      <a:pt x="862" y="69"/>
                    </a:cubicBezTo>
                    <a:cubicBezTo>
                      <a:pt x="862" y="70"/>
                      <a:pt x="862" y="70"/>
                      <a:pt x="862" y="70"/>
                    </a:cubicBezTo>
                    <a:cubicBezTo>
                      <a:pt x="710" y="68"/>
                      <a:pt x="559" y="69"/>
                      <a:pt x="407" y="73"/>
                    </a:cubicBezTo>
                    <a:cubicBezTo>
                      <a:pt x="408" y="68"/>
                      <a:pt x="408" y="62"/>
                      <a:pt x="409" y="57"/>
                    </a:cubicBezTo>
                    <a:cubicBezTo>
                      <a:pt x="409" y="49"/>
                      <a:pt x="410" y="41"/>
                      <a:pt x="409" y="33"/>
                    </a:cubicBezTo>
                    <a:cubicBezTo>
                      <a:pt x="409" y="32"/>
                      <a:pt x="409" y="31"/>
                      <a:pt x="408" y="31"/>
                    </a:cubicBezTo>
                    <a:cubicBezTo>
                      <a:pt x="407" y="30"/>
                      <a:pt x="406" y="29"/>
                      <a:pt x="404" y="29"/>
                    </a:cubicBezTo>
                    <a:cubicBezTo>
                      <a:pt x="338" y="26"/>
                      <a:pt x="272" y="26"/>
                      <a:pt x="206" y="26"/>
                    </a:cubicBezTo>
                    <a:cubicBezTo>
                      <a:pt x="141" y="26"/>
                      <a:pt x="74" y="24"/>
                      <a:pt x="9" y="30"/>
                    </a:cubicBezTo>
                    <a:cubicBezTo>
                      <a:pt x="6" y="27"/>
                      <a:pt x="0" y="31"/>
                      <a:pt x="1" y="36"/>
                    </a:cubicBezTo>
                    <a:cubicBezTo>
                      <a:pt x="10" y="71"/>
                      <a:pt x="38" y="103"/>
                      <a:pt x="63" y="128"/>
                    </a:cubicBezTo>
                    <a:cubicBezTo>
                      <a:pt x="73" y="138"/>
                      <a:pt x="73" y="139"/>
                      <a:pt x="65" y="151"/>
                    </a:cubicBezTo>
                    <a:cubicBezTo>
                      <a:pt x="59" y="159"/>
                      <a:pt x="53" y="167"/>
                      <a:pt x="48" y="176"/>
                    </a:cubicBezTo>
                    <a:cubicBezTo>
                      <a:pt x="37" y="193"/>
                      <a:pt x="26" y="211"/>
                      <a:pt x="20" y="231"/>
                    </a:cubicBezTo>
                    <a:cubicBezTo>
                      <a:pt x="19" y="234"/>
                      <a:pt x="22" y="236"/>
                      <a:pt x="24" y="235"/>
                    </a:cubicBezTo>
                    <a:cubicBezTo>
                      <a:pt x="24" y="237"/>
                      <a:pt x="24" y="239"/>
                      <a:pt x="27" y="239"/>
                    </a:cubicBezTo>
                    <a:cubicBezTo>
                      <a:pt x="50" y="243"/>
                      <a:pt x="74" y="244"/>
                      <a:pt x="98" y="246"/>
                    </a:cubicBezTo>
                    <a:cubicBezTo>
                      <a:pt x="123" y="248"/>
                      <a:pt x="149" y="252"/>
                      <a:pt x="174" y="250"/>
                    </a:cubicBezTo>
                    <a:cubicBezTo>
                      <a:pt x="179" y="249"/>
                      <a:pt x="181" y="242"/>
                      <a:pt x="176" y="241"/>
                    </a:cubicBezTo>
                    <a:cubicBezTo>
                      <a:pt x="152" y="236"/>
                      <a:pt x="128" y="236"/>
                      <a:pt x="104" y="235"/>
                    </a:cubicBezTo>
                    <a:cubicBezTo>
                      <a:pt x="79" y="233"/>
                      <a:pt x="53" y="231"/>
                      <a:pt x="28" y="232"/>
                    </a:cubicBezTo>
                    <a:cubicBezTo>
                      <a:pt x="40" y="214"/>
                      <a:pt x="50" y="195"/>
                      <a:pt x="61" y="177"/>
                    </a:cubicBezTo>
                    <a:cubicBezTo>
                      <a:pt x="68" y="167"/>
                      <a:pt x="77" y="157"/>
                      <a:pt x="83" y="147"/>
                    </a:cubicBezTo>
                    <a:cubicBezTo>
                      <a:pt x="86" y="142"/>
                      <a:pt x="87" y="139"/>
                      <a:pt x="84" y="133"/>
                    </a:cubicBezTo>
                    <a:cubicBezTo>
                      <a:pt x="81" y="126"/>
                      <a:pt x="73" y="121"/>
                      <a:pt x="67" y="115"/>
                    </a:cubicBezTo>
                    <a:cubicBezTo>
                      <a:pt x="60" y="107"/>
                      <a:pt x="52" y="99"/>
                      <a:pt x="45" y="90"/>
                    </a:cubicBezTo>
                    <a:cubicBezTo>
                      <a:pt x="35" y="77"/>
                      <a:pt x="27" y="62"/>
                      <a:pt x="19" y="48"/>
                    </a:cubicBezTo>
                    <a:cubicBezTo>
                      <a:pt x="23" y="48"/>
                      <a:pt x="27" y="48"/>
                      <a:pt x="31" y="48"/>
                    </a:cubicBezTo>
                    <a:cubicBezTo>
                      <a:pt x="35" y="48"/>
                      <a:pt x="40" y="49"/>
                      <a:pt x="44" y="47"/>
                    </a:cubicBezTo>
                    <a:cubicBezTo>
                      <a:pt x="48" y="46"/>
                      <a:pt x="48" y="42"/>
                      <a:pt x="44" y="40"/>
                    </a:cubicBezTo>
                    <a:cubicBezTo>
                      <a:pt x="40" y="39"/>
                      <a:pt x="35" y="39"/>
                      <a:pt x="31" y="40"/>
                    </a:cubicBezTo>
                    <a:cubicBezTo>
                      <a:pt x="26" y="40"/>
                      <a:pt x="21" y="40"/>
                      <a:pt x="17" y="40"/>
                    </a:cubicBezTo>
                    <a:cubicBezTo>
                      <a:pt x="16" y="40"/>
                      <a:pt x="16" y="40"/>
                      <a:pt x="15" y="40"/>
                    </a:cubicBezTo>
                    <a:cubicBezTo>
                      <a:pt x="15" y="39"/>
                      <a:pt x="14" y="38"/>
                      <a:pt x="14" y="37"/>
                    </a:cubicBezTo>
                    <a:cubicBezTo>
                      <a:pt x="78" y="39"/>
                      <a:pt x="142" y="36"/>
                      <a:pt x="206" y="36"/>
                    </a:cubicBezTo>
                    <a:cubicBezTo>
                      <a:pt x="263" y="36"/>
                      <a:pt x="320" y="37"/>
                      <a:pt x="377" y="38"/>
                    </a:cubicBezTo>
                    <a:cubicBezTo>
                      <a:pt x="317" y="58"/>
                      <a:pt x="254" y="69"/>
                      <a:pt x="191" y="81"/>
                    </a:cubicBezTo>
                    <a:cubicBezTo>
                      <a:pt x="187" y="81"/>
                      <a:pt x="187" y="86"/>
                      <a:pt x="189" y="89"/>
                    </a:cubicBezTo>
                    <a:cubicBezTo>
                      <a:pt x="188" y="90"/>
                      <a:pt x="187" y="91"/>
                      <a:pt x="187" y="93"/>
                    </a:cubicBezTo>
                    <a:cubicBezTo>
                      <a:pt x="183" y="143"/>
                      <a:pt x="182" y="192"/>
                      <a:pt x="180" y="242"/>
                    </a:cubicBezTo>
                    <a:cubicBezTo>
                      <a:pt x="179" y="263"/>
                      <a:pt x="177" y="284"/>
                      <a:pt x="178" y="304"/>
                    </a:cubicBezTo>
                    <a:cubicBezTo>
                      <a:pt x="179" y="318"/>
                      <a:pt x="185" y="330"/>
                      <a:pt x="199" y="335"/>
                    </a:cubicBezTo>
                    <a:cubicBezTo>
                      <a:pt x="217" y="339"/>
                      <a:pt x="238" y="336"/>
                      <a:pt x="255" y="336"/>
                    </a:cubicBezTo>
                    <a:cubicBezTo>
                      <a:pt x="282" y="335"/>
                      <a:pt x="309" y="335"/>
                      <a:pt x="335" y="335"/>
                    </a:cubicBezTo>
                    <a:cubicBezTo>
                      <a:pt x="384" y="334"/>
                      <a:pt x="433" y="333"/>
                      <a:pt x="482" y="333"/>
                    </a:cubicBezTo>
                    <a:cubicBezTo>
                      <a:pt x="581" y="331"/>
                      <a:pt x="679" y="329"/>
                      <a:pt x="778" y="327"/>
                    </a:cubicBezTo>
                    <a:cubicBezTo>
                      <a:pt x="828" y="326"/>
                      <a:pt x="878" y="324"/>
                      <a:pt x="928" y="323"/>
                    </a:cubicBezTo>
                    <a:cubicBezTo>
                      <a:pt x="950" y="322"/>
                      <a:pt x="972" y="322"/>
                      <a:pt x="995" y="321"/>
                    </a:cubicBezTo>
                    <a:cubicBezTo>
                      <a:pt x="1011" y="321"/>
                      <a:pt x="1036" y="325"/>
                      <a:pt x="1051" y="315"/>
                    </a:cubicBezTo>
                    <a:cubicBezTo>
                      <a:pt x="1064" y="305"/>
                      <a:pt x="1061" y="287"/>
                      <a:pt x="1061" y="273"/>
                    </a:cubicBezTo>
                    <a:cubicBezTo>
                      <a:pt x="1060" y="259"/>
                      <a:pt x="1060" y="245"/>
                      <a:pt x="1059" y="232"/>
                    </a:cubicBezTo>
                    <a:cubicBezTo>
                      <a:pt x="1061" y="232"/>
                      <a:pt x="1063" y="232"/>
                      <a:pt x="1065" y="232"/>
                    </a:cubicBezTo>
                    <a:cubicBezTo>
                      <a:pt x="1068" y="233"/>
                      <a:pt x="1072" y="234"/>
                      <a:pt x="1074" y="233"/>
                    </a:cubicBezTo>
                    <a:cubicBezTo>
                      <a:pt x="1075" y="232"/>
                      <a:pt x="1076" y="232"/>
                      <a:pt x="1076" y="231"/>
                    </a:cubicBezTo>
                    <a:cubicBezTo>
                      <a:pt x="1090" y="231"/>
                      <a:pt x="1104" y="229"/>
                      <a:pt x="1118" y="227"/>
                    </a:cubicBezTo>
                    <a:cubicBezTo>
                      <a:pt x="1138" y="225"/>
                      <a:pt x="1159" y="223"/>
                      <a:pt x="1180" y="221"/>
                    </a:cubicBezTo>
                    <a:cubicBezTo>
                      <a:pt x="1199" y="219"/>
                      <a:pt x="1219" y="217"/>
                      <a:pt x="1239" y="215"/>
                    </a:cubicBezTo>
                    <a:cubicBezTo>
                      <a:pt x="1258" y="213"/>
                      <a:pt x="1280" y="214"/>
                      <a:pt x="1299" y="209"/>
                    </a:cubicBezTo>
                    <a:cubicBezTo>
                      <a:pt x="1301" y="208"/>
                      <a:pt x="1302" y="206"/>
                      <a:pt x="1302" y="204"/>
                    </a:cubicBezTo>
                    <a:cubicBezTo>
                      <a:pt x="1304" y="204"/>
                      <a:pt x="1305" y="202"/>
                      <a:pt x="1303" y="200"/>
                    </a:cubicBezTo>
                    <a:close/>
                    <a:moveTo>
                      <a:pt x="925" y="71"/>
                    </a:moveTo>
                    <a:cubicBezTo>
                      <a:pt x="919" y="71"/>
                      <a:pt x="914" y="71"/>
                      <a:pt x="909" y="71"/>
                    </a:cubicBezTo>
                    <a:cubicBezTo>
                      <a:pt x="908" y="66"/>
                      <a:pt x="907" y="60"/>
                      <a:pt x="906" y="55"/>
                    </a:cubicBezTo>
                    <a:cubicBezTo>
                      <a:pt x="905" y="49"/>
                      <a:pt x="905" y="43"/>
                      <a:pt x="904" y="37"/>
                    </a:cubicBezTo>
                    <a:cubicBezTo>
                      <a:pt x="910" y="39"/>
                      <a:pt x="916" y="41"/>
                      <a:pt x="922" y="43"/>
                    </a:cubicBezTo>
                    <a:cubicBezTo>
                      <a:pt x="920" y="52"/>
                      <a:pt x="920" y="63"/>
                      <a:pt x="925" y="71"/>
                    </a:cubicBezTo>
                    <a:close/>
                    <a:moveTo>
                      <a:pt x="900" y="35"/>
                    </a:moveTo>
                    <a:cubicBezTo>
                      <a:pt x="899" y="46"/>
                      <a:pt x="898" y="60"/>
                      <a:pt x="901" y="71"/>
                    </a:cubicBezTo>
                    <a:cubicBezTo>
                      <a:pt x="897" y="71"/>
                      <a:pt x="894" y="71"/>
                      <a:pt x="890" y="71"/>
                    </a:cubicBezTo>
                    <a:cubicBezTo>
                      <a:pt x="889" y="57"/>
                      <a:pt x="886" y="44"/>
                      <a:pt x="886" y="30"/>
                    </a:cubicBezTo>
                    <a:cubicBezTo>
                      <a:pt x="890" y="32"/>
                      <a:pt x="895" y="34"/>
                      <a:pt x="900" y="35"/>
                    </a:cubicBezTo>
                    <a:close/>
                    <a:moveTo>
                      <a:pt x="869" y="69"/>
                    </a:moveTo>
                    <a:cubicBezTo>
                      <a:pt x="873" y="61"/>
                      <a:pt x="872" y="51"/>
                      <a:pt x="872" y="42"/>
                    </a:cubicBezTo>
                    <a:cubicBezTo>
                      <a:pt x="872" y="36"/>
                      <a:pt x="871" y="30"/>
                      <a:pt x="870" y="25"/>
                    </a:cubicBezTo>
                    <a:cubicBezTo>
                      <a:pt x="870" y="25"/>
                      <a:pt x="870" y="25"/>
                      <a:pt x="870" y="25"/>
                    </a:cubicBezTo>
                    <a:cubicBezTo>
                      <a:pt x="874" y="26"/>
                      <a:pt x="877" y="27"/>
                      <a:pt x="880" y="28"/>
                    </a:cubicBezTo>
                    <a:cubicBezTo>
                      <a:pt x="879" y="42"/>
                      <a:pt x="878" y="57"/>
                      <a:pt x="882" y="71"/>
                    </a:cubicBezTo>
                    <a:cubicBezTo>
                      <a:pt x="878" y="71"/>
                      <a:pt x="873" y="70"/>
                      <a:pt x="869" y="70"/>
                    </a:cubicBezTo>
                    <a:cubicBezTo>
                      <a:pt x="869" y="70"/>
                      <a:pt x="869" y="70"/>
                      <a:pt x="869" y="69"/>
                    </a:cubicBezTo>
                    <a:close/>
                    <a:moveTo>
                      <a:pt x="388" y="45"/>
                    </a:moveTo>
                    <a:cubicBezTo>
                      <a:pt x="392" y="43"/>
                      <a:pt x="397" y="42"/>
                      <a:pt x="402" y="40"/>
                    </a:cubicBezTo>
                    <a:cubicBezTo>
                      <a:pt x="401" y="45"/>
                      <a:pt x="400" y="51"/>
                      <a:pt x="399" y="56"/>
                    </a:cubicBezTo>
                    <a:cubicBezTo>
                      <a:pt x="398" y="62"/>
                      <a:pt x="397" y="68"/>
                      <a:pt x="397" y="73"/>
                    </a:cubicBezTo>
                    <a:cubicBezTo>
                      <a:pt x="395" y="73"/>
                      <a:pt x="392" y="74"/>
                      <a:pt x="389" y="74"/>
                    </a:cubicBezTo>
                    <a:cubicBezTo>
                      <a:pt x="387" y="64"/>
                      <a:pt x="386" y="55"/>
                      <a:pt x="388" y="45"/>
                    </a:cubicBezTo>
                    <a:close/>
                    <a:moveTo>
                      <a:pt x="382" y="47"/>
                    </a:moveTo>
                    <a:cubicBezTo>
                      <a:pt x="380" y="56"/>
                      <a:pt x="379" y="65"/>
                      <a:pt x="381" y="74"/>
                    </a:cubicBezTo>
                    <a:cubicBezTo>
                      <a:pt x="377" y="74"/>
                      <a:pt x="373" y="74"/>
                      <a:pt x="368" y="74"/>
                    </a:cubicBezTo>
                    <a:cubicBezTo>
                      <a:pt x="369" y="66"/>
                      <a:pt x="369" y="59"/>
                      <a:pt x="368" y="51"/>
                    </a:cubicBezTo>
                    <a:cubicBezTo>
                      <a:pt x="373" y="49"/>
                      <a:pt x="377" y="48"/>
                      <a:pt x="382" y="47"/>
                    </a:cubicBezTo>
                    <a:close/>
                    <a:moveTo>
                      <a:pt x="363" y="52"/>
                    </a:moveTo>
                    <a:cubicBezTo>
                      <a:pt x="363" y="60"/>
                      <a:pt x="362" y="67"/>
                      <a:pt x="361" y="74"/>
                    </a:cubicBezTo>
                    <a:cubicBezTo>
                      <a:pt x="357" y="75"/>
                      <a:pt x="353" y="75"/>
                      <a:pt x="349" y="75"/>
                    </a:cubicBezTo>
                    <a:cubicBezTo>
                      <a:pt x="350" y="73"/>
                      <a:pt x="349" y="72"/>
                      <a:pt x="349" y="70"/>
                    </a:cubicBezTo>
                    <a:cubicBezTo>
                      <a:pt x="349" y="66"/>
                      <a:pt x="349" y="61"/>
                      <a:pt x="348" y="57"/>
                    </a:cubicBezTo>
                    <a:cubicBezTo>
                      <a:pt x="353" y="55"/>
                      <a:pt x="358" y="54"/>
                      <a:pt x="363" y="52"/>
                    </a:cubicBezTo>
                    <a:close/>
                    <a:moveTo>
                      <a:pt x="325" y="71"/>
                    </a:moveTo>
                    <a:cubicBezTo>
                      <a:pt x="325" y="68"/>
                      <a:pt x="325" y="66"/>
                      <a:pt x="325" y="63"/>
                    </a:cubicBezTo>
                    <a:cubicBezTo>
                      <a:pt x="331" y="61"/>
                      <a:pt x="337" y="60"/>
                      <a:pt x="343" y="58"/>
                    </a:cubicBezTo>
                    <a:cubicBezTo>
                      <a:pt x="343" y="62"/>
                      <a:pt x="343" y="66"/>
                      <a:pt x="342" y="70"/>
                    </a:cubicBezTo>
                    <a:cubicBezTo>
                      <a:pt x="342" y="72"/>
                      <a:pt x="342" y="73"/>
                      <a:pt x="342" y="75"/>
                    </a:cubicBezTo>
                    <a:cubicBezTo>
                      <a:pt x="336" y="75"/>
                      <a:pt x="330" y="75"/>
                      <a:pt x="325" y="76"/>
                    </a:cubicBezTo>
                    <a:cubicBezTo>
                      <a:pt x="325" y="74"/>
                      <a:pt x="325" y="72"/>
                      <a:pt x="325" y="71"/>
                    </a:cubicBezTo>
                    <a:close/>
                    <a:moveTo>
                      <a:pt x="320" y="64"/>
                    </a:moveTo>
                    <a:cubicBezTo>
                      <a:pt x="320" y="66"/>
                      <a:pt x="319" y="68"/>
                      <a:pt x="319" y="70"/>
                    </a:cubicBezTo>
                    <a:cubicBezTo>
                      <a:pt x="319" y="72"/>
                      <a:pt x="318" y="74"/>
                      <a:pt x="318" y="76"/>
                    </a:cubicBezTo>
                    <a:cubicBezTo>
                      <a:pt x="313" y="76"/>
                      <a:pt x="309" y="76"/>
                      <a:pt x="304" y="76"/>
                    </a:cubicBezTo>
                    <a:cubicBezTo>
                      <a:pt x="303" y="74"/>
                      <a:pt x="302" y="71"/>
                      <a:pt x="302" y="69"/>
                    </a:cubicBezTo>
                    <a:cubicBezTo>
                      <a:pt x="308" y="67"/>
                      <a:pt x="314" y="66"/>
                      <a:pt x="320" y="64"/>
                    </a:cubicBezTo>
                    <a:close/>
                    <a:moveTo>
                      <a:pt x="298" y="70"/>
                    </a:moveTo>
                    <a:cubicBezTo>
                      <a:pt x="298" y="72"/>
                      <a:pt x="298" y="74"/>
                      <a:pt x="299" y="76"/>
                    </a:cubicBezTo>
                    <a:cubicBezTo>
                      <a:pt x="286" y="77"/>
                      <a:pt x="274" y="77"/>
                      <a:pt x="261" y="78"/>
                    </a:cubicBezTo>
                    <a:cubicBezTo>
                      <a:pt x="273" y="75"/>
                      <a:pt x="286" y="72"/>
                      <a:pt x="298" y="70"/>
                    </a:cubicBezTo>
                    <a:close/>
                    <a:moveTo>
                      <a:pt x="1049" y="289"/>
                    </a:moveTo>
                    <a:cubicBezTo>
                      <a:pt x="1047" y="288"/>
                      <a:pt x="1045" y="289"/>
                      <a:pt x="1042" y="289"/>
                    </a:cubicBezTo>
                    <a:cubicBezTo>
                      <a:pt x="1039" y="289"/>
                      <a:pt x="1037" y="289"/>
                      <a:pt x="1034" y="289"/>
                    </a:cubicBezTo>
                    <a:cubicBezTo>
                      <a:pt x="1031" y="290"/>
                      <a:pt x="1031" y="296"/>
                      <a:pt x="1034" y="297"/>
                    </a:cubicBezTo>
                    <a:cubicBezTo>
                      <a:pt x="1037" y="297"/>
                      <a:pt x="1039" y="297"/>
                      <a:pt x="1042" y="297"/>
                    </a:cubicBezTo>
                    <a:cubicBezTo>
                      <a:pt x="1044" y="297"/>
                      <a:pt x="1046" y="297"/>
                      <a:pt x="1048" y="297"/>
                    </a:cubicBezTo>
                    <a:cubicBezTo>
                      <a:pt x="1048" y="297"/>
                      <a:pt x="1048" y="297"/>
                      <a:pt x="1048" y="297"/>
                    </a:cubicBezTo>
                    <a:cubicBezTo>
                      <a:pt x="1044" y="311"/>
                      <a:pt x="1025" y="308"/>
                      <a:pt x="1015" y="308"/>
                    </a:cubicBezTo>
                    <a:cubicBezTo>
                      <a:pt x="930" y="311"/>
                      <a:pt x="846" y="313"/>
                      <a:pt x="762" y="315"/>
                    </a:cubicBezTo>
                    <a:cubicBezTo>
                      <a:pt x="593" y="319"/>
                      <a:pt x="424" y="321"/>
                      <a:pt x="255" y="323"/>
                    </a:cubicBezTo>
                    <a:cubicBezTo>
                      <a:pt x="244" y="323"/>
                      <a:pt x="233" y="323"/>
                      <a:pt x="222" y="323"/>
                    </a:cubicBezTo>
                    <a:cubicBezTo>
                      <a:pt x="217" y="323"/>
                      <a:pt x="212" y="324"/>
                      <a:pt x="207" y="323"/>
                    </a:cubicBezTo>
                    <a:cubicBezTo>
                      <a:pt x="198" y="321"/>
                      <a:pt x="194" y="316"/>
                      <a:pt x="192" y="310"/>
                    </a:cubicBezTo>
                    <a:cubicBezTo>
                      <a:pt x="192" y="310"/>
                      <a:pt x="193" y="310"/>
                      <a:pt x="193" y="310"/>
                    </a:cubicBezTo>
                    <a:cubicBezTo>
                      <a:pt x="195" y="310"/>
                      <a:pt x="198" y="310"/>
                      <a:pt x="200" y="310"/>
                    </a:cubicBezTo>
                    <a:cubicBezTo>
                      <a:pt x="204" y="311"/>
                      <a:pt x="209" y="311"/>
                      <a:pt x="213" y="310"/>
                    </a:cubicBezTo>
                    <a:cubicBezTo>
                      <a:pt x="217" y="309"/>
                      <a:pt x="217" y="303"/>
                      <a:pt x="213" y="302"/>
                    </a:cubicBezTo>
                    <a:cubicBezTo>
                      <a:pt x="209" y="301"/>
                      <a:pt x="204" y="302"/>
                      <a:pt x="200" y="302"/>
                    </a:cubicBezTo>
                    <a:cubicBezTo>
                      <a:pt x="197" y="302"/>
                      <a:pt x="193" y="302"/>
                      <a:pt x="191" y="304"/>
                    </a:cubicBezTo>
                    <a:cubicBezTo>
                      <a:pt x="190" y="303"/>
                      <a:pt x="190" y="301"/>
                      <a:pt x="190" y="299"/>
                    </a:cubicBezTo>
                    <a:cubicBezTo>
                      <a:pt x="189" y="278"/>
                      <a:pt x="192" y="257"/>
                      <a:pt x="192" y="236"/>
                    </a:cubicBezTo>
                    <a:cubicBezTo>
                      <a:pt x="194" y="195"/>
                      <a:pt x="195" y="154"/>
                      <a:pt x="196" y="112"/>
                    </a:cubicBezTo>
                    <a:cubicBezTo>
                      <a:pt x="196" y="113"/>
                      <a:pt x="197" y="113"/>
                      <a:pt x="198" y="113"/>
                    </a:cubicBezTo>
                    <a:cubicBezTo>
                      <a:pt x="202" y="113"/>
                      <a:pt x="207" y="113"/>
                      <a:pt x="211" y="113"/>
                    </a:cubicBezTo>
                    <a:cubicBezTo>
                      <a:pt x="215" y="113"/>
                      <a:pt x="219" y="113"/>
                      <a:pt x="223" y="111"/>
                    </a:cubicBezTo>
                    <a:cubicBezTo>
                      <a:pt x="225" y="110"/>
                      <a:pt x="225" y="107"/>
                      <a:pt x="223" y="106"/>
                    </a:cubicBezTo>
                    <a:cubicBezTo>
                      <a:pt x="219" y="103"/>
                      <a:pt x="215" y="104"/>
                      <a:pt x="211" y="104"/>
                    </a:cubicBezTo>
                    <a:cubicBezTo>
                      <a:pt x="207" y="104"/>
                      <a:pt x="202" y="104"/>
                      <a:pt x="197" y="104"/>
                    </a:cubicBezTo>
                    <a:cubicBezTo>
                      <a:pt x="197" y="104"/>
                      <a:pt x="196" y="104"/>
                      <a:pt x="196" y="104"/>
                    </a:cubicBezTo>
                    <a:cubicBezTo>
                      <a:pt x="196" y="100"/>
                      <a:pt x="196" y="97"/>
                      <a:pt x="196" y="93"/>
                    </a:cubicBezTo>
                    <a:cubicBezTo>
                      <a:pt x="196" y="92"/>
                      <a:pt x="196" y="91"/>
                      <a:pt x="196" y="91"/>
                    </a:cubicBezTo>
                    <a:cubicBezTo>
                      <a:pt x="475" y="80"/>
                      <a:pt x="754" y="78"/>
                      <a:pt x="1033" y="85"/>
                    </a:cubicBezTo>
                    <a:cubicBezTo>
                      <a:pt x="1034" y="86"/>
                      <a:pt x="1035" y="87"/>
                      <a:pt x="1036" y="88"/>
                    </a:cubicBezTo>
                    <a:cubicBezTo>
                      <a:pt x="1038" y="88"/>
                      <a:pt x="1039" y="90"/>
                      <a:pt x="1040" y="92"/>
                    </a:cubicBezTo>
                    <a:cubicBezTo>
                      <a:pt x="1039" y="92"/>
                      <a:pt x="1037" y="91"/>
                      <a:pt x="1035" y="90"/>
                    </a:cubicBezTo>
                    <a:cubicBezTo>
                      <a:pt x="1031" y="89"/>
                      <a:pt x="1028" y="93"/>
                      <a:pt x="1032" y="96"/>
                    </a:cubicBezTo>
                    <a:cubicBezTo>
                      <a:pt x="1035" y="98"/>
                      <a:pt x="1039" y="99"/>
                      <a:pt x="1043" y="99"/>
                    </a:cubicBezTo>
                    <a:cubicBezTo>
                      <a:pt x="1046" y="113"/>
                      <a:pt x="1044" y="135"/>
                      <a:pt x="1044" y="142"/>
                    </a:cubicBezTo>
                    <a:cubicBezTo>
                      <a:pt x="1045" y="164"/>
                      <a:pt x="1045" y="185"/>
                      <a:pt x="1046" y="207"/>
                    </a:cubicBezTo>
                    <a:cubicBezTo>
                      <a:pt x="1047" y="227"/>
                      <a:pt x="1047" y="247"/>
                      <a:pt x="1048" y="266"/>
                    </a:cubicBezTo>
                    <a:cubicBezTo>
                      <a:pt x="1048" y="272"/>
                      <a:pt x="1050" y="281"/>
                      <a:pt x="1049" y="289"/>
                    </a:cubicBezTo>
                    <a:close/>
                    <a:moveTo>
                      <a:pt x="928" y="45"/>
                    </a:moveTo>
                    <a:cubicBezTo>
                      <a:pt x="934" y="48"/>
                      <a:pt x="940" y="50"/>
                      <a:pt x="946" y="52"/>
                    </a:cubicBezTo>
                    <a:cubicBezTo>
                      <a:pt x="946" y="56"/>
                      <a:pt x="946" y="59"/>
                      <a:pt x="946" y="62"/>
                    </a:cubicBezTo>
                    <a:cubicBezTo>
                      <a:pt x="947" y="66"/>
                      <a:pt x="946" y="69"/>
                      <a:pt x="947" y="72"/>
                    </a:cubicBezTo>
                    <a:cubicBezTo>
                      <a:pt x="942" y="72"/>
                      <a:pt x="937" y="72"/>
                      <a:pt x="932" y="71"/>
                    </a:cubicBezTo>
                    <a:cubicBezTo>
                      <a:pt x="931" y="66"/>
                      <a:pt x="929" y="62"/>
                      <a:pt x="928" y="57"/>
                    </a:cubicBezTo>
                    <a:cubicBezTo>
                      <a:pt x="927" y="53"/>
                      <a:pt x="927" y="49"/>
                      <a:pt x="928" y="45"/>
                    </a:cubicBezTo>
                    <a:close/>
                    <a:moveTo>
                      <a:pt x="952" y="62"/>
                    </a:moveTo>
                    <a:cubicBezTo>
                      <a:pt x="952" y="59"/>
                      <a:pt x="952" y="57"/>
                      <a:pt x="951" y="54"/>
                    </a:cubicBezTo>
                    <a:cubicBezTo>
                      <a:pt x="957" y="56"/>
                      <a:pt x="962" y="58"/>
                      <a:pt x="967" y="60"/>
                    </a:cubicBezTo>
                    <a:cubicBezTo>
                      <a:pt x="968" y="62"/>
                      <a:pt x="968" y="64"/>
                      <a:pt x="968" y="67"/>
                    </a:cubicBezTo>
                    <a:cubicBezTo>
                      <a:pt x="968" y="68"/>
                      <a:pt x="968" y="70"/>
                      <a:pt x="968" y="72"/>
                    </a:cubicBezTo>
                    <a:cubicBezTo>
                      <a:pt x="963" y="72"/>
                      <a:pt x="958" y="72"/>
                      <a:pt x="953" y="72"/>
                    </a:cubicBezTo>
                    <a:cubicBezTo>
                      <a:pt x="954" y="68"/>
                      <a:pt x="953" y="65"/>
                      <a:pt x="952" y="62"/>
                    </a:cubicBezTo>
                    <a:close/>
                    <a:moveTo>
                      <a:pt x="974" y="62"/>
                    </a:moveTo>
                    <a:cubicBezTo>
                      <a:pt x="984" y="66"/>
                      <a:pt x="994" y="69"/>
                      <a:pt x="1004" y="73"/>
                    </a:cubicBezTo>
                    <a:cubicBezTo>
                      <a:pt x="994" y="73"/>
                      <a:pt x="984" y="72"/>
                      <a:pt x="975" y="72"/>
                    </a:cubicBezTo>
                    <a:cubicBezTo>
                      <a:pt x="975" y="69"/>
                      <a:pt x="975" y="66"/>
                      <a:pt x="974" y="62"/>
                    </a:cubicBezTo>
                    <a:close/>
                    <a:moveTo>
                      <a:pt x="1239" y="203"/>
                    </a:moveTo>
                    <a:cubicBezTo>
                      <a:pt x="1218" y="205"/>
                      <a:pt x="1197" y="207"/>
                      <a:pt x="1176" y="209"/>
                    </a:cubicBezTo>
                    <a:cubicBezTo>
                      <a:pt x="1156" y="211"/>
                      <a:pt x="1135" y="213"/>
                      <a:pt x="1114" y="216"/>
                    </a:cubicBezTo>
                    <a:cubicBezTo>
                      <a:pt x="1098" y="218"/>
                      <a:pt x="1080" y="219"/>
                      <a:pt x="1064" y="225"/>
                    </a:cubicBezTo>
                    <a:cubicBezTo>
                      <a:pt x="1062" y="225"/>
                      <a:pt x="1061" y="225"/>
                      <a:pt x="1059" y="225"/>
                    </a:cubicBezTo>
                    <a:cubicBezTo>
                      <a:pt x="1059" y="220"/>
                      <a:pt x="1059" y="215"/>
                      <a:pt x="1059" y="210"/>
                    </a:cubicBezTo>
                    <a:cubicBezTo>
                      <a:pt x="1062" y="212"/>
                      <a:pt x="1065" y="213"/>
                      <a:pt x="1069" y="214"/>
                    </a:cubicBezTo>
                    <a:cubicBezTo>
                      <a:pt x="1073" y="214"/>
                      <a:pt x="1078" y="215"/>
                      <a:pt x="1081" y="212"/>
                    </a:cubicBezTo>
                    <a:cubicBezTo>
                      <a:pt x="1082" y="211"/>
                      <a:pt x="1082" y="210"/>
                      <a:pt x="1081" y="209"/>
                    </a:cubicBezTo>
                    <a:cubicBezTo>
                      <a:pt x="1078" y="206"/>
                      <a:pt x="1075" y="207"/>
                      <a:pt x="1071" y="206"/>
                    </a:cubicBezTo>
                    <a:cubicBezTo>
                      <a:pt x="1067" y="206"/>
                      <a:pt x="1062" y="205"/>
                      <a:pt x="1058" y="204"/>
                    </a:cubicBezTo>
                    <a:cubicBezTo>
                      <a:pt x="1058" y="199"/>
                      <a:pt x="1058" y="193"/>
                      <a:pt x="1058" y="188"/>
                    </a:cubicBezTo>
                    <a:cubicBezTo>
                      <a:pt x="1057" y="161"/>
                      <a:pt x="1056" y="135"/>
                      <a:pt x="1055" y="109"/>
                    </a:cubicBezTo>
                    <a:cubicBezTo>
                      <a:pt x="1055" y="97"/>
                      <a:pt x="1054" y="84"/>
                      <a:pt x="1044" y="78"/>
                    </a:cubicBezTo>
                    <a:cubicBezTo>
                      <a:pt x="1043" y="76"/>
                      <a:pt x="1042" y="75"/>
                      <a:pt x="1040" y="74"/>
                    </a:cubicBezTo>
                    <a:cubicBezTo>
                      <a:pt x="1012" y="64"/>
                      <a:pt x="983" y="53"/>
                      <a:pt x="955" y="43"/>
                    </a:cubicBezTo>
                    <a:cubicBezTo>
                      <a:pt x="957" y="43"/>
                      <a:pt x="959" y="43"/>
                      <a:pt x="962" y="44"/>
                    </a:cubicBezTo>
                    <a:cubicBezTo>
                      <a:pt x="965" y="44"/>
                      <a:pt x="969" y="46"/>
                      <a:pt x="972" y="44"/>
                    </a:cubicBezTo>
                    <a:cubicBezTo>
                      <a:pt x="974" y="44"/>
                      <a:pt x="974" y="42"/>
                      <a:pt x="973" y="40"/>
                    </a:cubicBezTo>
                    <a:cubicBezTo>
                      <a:pt x="972" y="36"/>
                      <a:pt x="966" y="36"/>
                      <a:pt x="962" y="35"/>
                    </a:cubicBezTo>
                    <a:cubicBezTo>
                      <a:pt x="957" y="35"/>
                      <a:pt x="953" y="36"/>
                      <a:pt x="949" y="39"/>
                    </a:cubicBezTo>
                    <a:cubicBezTo>
                      <a:pt x="949" y="40"/>
                      <a:pt x="949" y="40"/>
                      <a:pt x="949" y="41"/>
                    </a:cubicBezTo>
                    <a:cubicBezTo>
                      <a:pt x="937" y="37"/>
                      <a:pt x="926" y="32"/>
                      <a:pt x="914" y="28"/>
                    </a:cubicBezTo>
                    <a:cubicBezTo>
                      <a:pt x="1038" y="37"/>
                      <a:pt x="1162" y="32"/>
                      <a:pt x="1285" y="14"/>
                    </a:cubicBezTo>
                    <a:cubicBezTo>
                      <a:pt x="1273" y="33"/>
                      <a:pt x="1261" y="52"/>
                      <a:pt x="1249" y="71"/>
                    </a:cubicBezTo>
                    <a:cubicBezTo>
                      <a:pt x="1244" y="80"/>
                      <a:pt x="1238" y="89"/>
                      <a:pt x="1232" y="99"/>
                    </a:cubicBezTo>
                    <a:cubicBezTo>
                      <a:pt x="1228" y="105"/>
                      <a:pt x="1222" y="111"/>
                      <a:pt x="1222" y="119"/>
                    </a:cubicBezTo>
                    <a:cubicBezTo>
                      <a:pt x="1221" y="132"/>
                      <a:pt x="1240" y="145"/>
                      <a:pt x="1248" y="153"/>
                    </a:cubicBezTo>
                    <a:cubicBezTo>
                      <a:pt x="1257" y="164"/>
                      <a:pt x="1267" y="174"/>
                      <a:pt x="1276" y="184"/>
                    </a:cubicBezTo>
                    <a:cubicBezTo>
                      <a:pt x="1274" y="184"/>
                      <a:pt x="1272" y="185"/>
                      <a:pt x="1269" y="185"/>
                    </a:cubicBezTo>
                    <a:cubicBezTo>
                      <a:pt x="1266" y="186"/>
                      <a:pt x="1262" y="186"/>
                      <a:pt x="1258" y="186"/>
                    </a:cubicBezTo>
                    <a:cubicBezTo>
                      <a:pt x="1255" y="186"/>
                      <a:pt x="1255" y="190"/>
                      <a:pt x="1257" y="191"/>
                    </a:cubicBezTo>
                    <a:cubicBezTo>
                      <a:pt x="1261" y="192"/>
                      <a:pt x="1265" y="192"/>
                      <a:pt x="1270" y="192"/>
                    </a:cubicBezTo>
                    <a:cubicBezTo>
                      <a:pt x="1273" y="192"/>
                      <a:pt x="1278" y="192"/>
                      <a:pt x="1280" y="189"/>
                    </a:cubicBezTo>
                    <a:cubicBezTo>
                      <a:pt x="1281" y="189"/>
                      <a:pt x="1281" y="189"/>
                      <a:pt x="1281" y="189"/>
                    </a:cubicBezTo>
                    <a:cubicBezTo>
                      <a:pt x="1284" y="192"/>
                      <a:pt x="1288" y="196"/>
                      <a:pt x="1292" y="199"/>
                    </a:cubicBezTo>
                    <a:cubicBezTo>
                      <a:pt x="1274" y="198"/>
                      <a:pt x="1256" y="201"/>
                      <a:pt x="1239" y="2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 93"/>
              <p:cNvSpPr/>
              <p:nvPr/>
            </p:nvSpPr>
            <p:spPr bwMode="auto">
              <a:xfrm>
                <a:off x="4583754" y="3442044"/>
                <a:ext cx="84343" cy="38883"/>
              </a:xfrm>
              <a:custGeom>
                <a:avLst/>
                <a:gdLst>
                  <a:gd name="T0" fmla="*/ 21 w 27"/>
                  <a:gd name="T1" fmla="*/ 1 h 11"/>
                  <a:gd name="T2" fmla="*/ 3 w 27"/>
                  <a:gd name="T3" fmla="*/ 0 h 11"/>
                  <a:gd name="T4" fmla="*/ 2 w 27"/>
                  <a:gd name="T5" fmla="*/ 5 h 11"/>
                  <a:gd name="T6" fmla="*/ 20 w 27"/>
                  <a:gd name="T7" fmla="*/ 9 h 11"/>
                  <a:gd name="T8" fmla="*/ 21 w 27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1">
                    <a:moveTo>
                      <a:pt x="21" y="1"/>
                    </a:moveTo>
                    <a:cubicBezTo>
                      <a:pt x="15" y="0"/>
                      <a:pt x="9" y="0"/>
                      <a:pt x="3" y="0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8" y="6"/>
                      <a:pt x="14" y="8"/>
                      <a:pt x="20" y="9"/>
                    </a:cubicBezTo>
                    <a:cubicBezTo>
                      <a:pt x="26" y="11"/>
                      <a:pt x="27" y="1"/>
                      <a:pt x="2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Freeform 94"/>
              <p:cNvSpPr/>
              <p:nvPr/>
            </p:nvSpPr>
            <p:spPr bwMode="auto">
              <a:xfrm>
                <a:off x="4712611" y="3439451"/>
                <a:ext cx="117143" cy="33698"/>
              </a:xfrm>
              <a:custGeom>
                <a:avLst/>
                <a:gdLst>
                  <a:gd name="T0" fmla="*/ 32 w 37"/>
                  <a:gd name="T1" fmla="*/ 2 h 10"/>
                  <a:gd name="T2" fmla="*/ 4 w 37"/>
                  <a:gd name="T3" fmla="*/ 0 h 10"/>
                  <a:gd name="T4" fmla="*/ 4 w 37"/>
                  <a:gd name="T5" fmla="*/ 6 h 10"/>
                  <a:gd name="T6" fmla="*/ 31 w 37"/>
                  <a:gd name="T7" fmla="*/ 10 h 10"/>
                  <a:gd name="T8" fmla="*/ 32 w 37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0">
                    <a:moveTo>
                      <a:pt x="32" y="2"/>
                    </a:moveTo>
                    <a:cubicBezTo>
                      <a:pt x="23" y="0"/>
                      <a:pt x="14" y="0"/>
                      <a:pt x="4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3" y="8"/>
                      <a:pt x="22" y="10"/>
                      <a:pt x="31" y="10"/>
                    </a:cubicBezTo>
                    <a:cubicBezTo>
                      <a:pt x="36" y="10"/>
                      <a:pt x="37" y="2"/>
                      <a:pt x="3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 95"/>
              <p:cNvSpPr/>
              <p:nvPr/>
            </p:nvSpPr>
            <p:spPr bwMode="auto">
              <a:xfrm>
                <a:off x="4888327" y="3439451"/>
                <a:ext cx="96058" cy="38883"/>
              </a:xfrm>
              <a:custGeom>
                <a:avLst/>
                <a:gdLst>
                  <a:gd name="T0" fmla="*/ 28 w 30"/>
                  <a:gd name="T1" fmla="*/ 3 h 11"/>
                  <a:gd name="T2" fmla="*/ 17 w 30"/>
                  <a:gd name="T3" fmla="*/ 1 h 11"/>
                  <a:gd name="T4" fmla="*/ 4 w 30"/>
                  <a:gd name="T5" fmla="*/ 3 h 11"/>
                  <a:gd name="T6" fmla="*/ 4 w 30"/>
                  <a:gd name="T7" fmla="*/ 9 h 11"/>
                  <a:gd name="T8" fmla="*/ 17 w 30"/>
                  <a:gd name="T9" fmla="*/ 10 h 11"/>
                  <a:gd name="T10" fmla="*/ 28 w 30"/>
                  <a:gd name="T11" fmla="*/ 9 h 11"/>
                  <a:gd name="T12" fmla="*/ 28 w 30"/>
                  <a:gd name="T1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1">
                    <a:moveTo>
                      <a:pt x="28" y="3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3" y="2"/>
                      <a:pt x="8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8" y="9"/>
                      <a:pt x="13" y="10"/>
                      <a:pt x="17" y="10"/>
                    </a:cubicBezTo>
                    <a:cubicBezTo>
                      <a:pt x="21" y="11"/>
                      <a:pt x="25" y="11"/>
                      <a:pt x="28" y="9"/>
                    </a:cubicBezTo>
                    <a:cubicBezTo>
                      <a:pt x="30" y="7"/>
                      <a:pt x="30" y="4"/>
                      <a:pt x="2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96"/>
              <p:cNvSpPr/>
              <p:nvPr/>
            </p:nvSpPr>
            <p:spPr bwMode="auto">
              <a:xfrm>
                <a:off x="5169471" y="3734953"/>
                <a:ext cx="124173" cy="49251"/>
              </a:xfrm>
              <a:custGeom>
                <a:avLst/>
                <a:gdLst>
                  <a:gd name="T0" fmla="*/ 36 w 39"/>
                  <a:gd name="T1" fmla="*/ 2 h 14"/>
                  <a:gd name="T2" fmla="*/ 22 w 39"/>
                  <a:gd name="T3" fmla="*/ 1 h 14"/>
                  <a:gd name="T4" fmla="*/ 6 w 39"/>
                  <a:gd name="T5" fmla="*/ 2 h 14"/>
                  <a:gd name="T6" fmla="*/ 5 w 39"/>
                  <a:gd name="T7" fmla="*/ 11 h 14"/>
                  <a:gd name="T8" fmla="*/ 37 w 39"/>
                  <a:gd name="T9" fmla="*/ 7 h 14"/>
                  <a:gd name="T10" fmla="*/ 36 w 39"/>
                  <a:gd name="T1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14">
                    <a:moveTo>
                      <a:pt x="36" y="2"/>
                    </a:moveTo>
                    <a:cubicBezTo>
                      <a:pt x="31" y="0"/>
                      <a:pt x="27" y="1"/>
                      <a:pt x="22" y="1"/>
                    </a:cubicBezTo>
                    <a:cubicBezTo>
                      <a:pt x="17" y="2"/>
                      <a:pt x="11" y="2"/>
                      <a:pt x="6" y="2"/>
                    </a:cubicBezTo>
                    <a:cubicBezTo>
                      <a:pt x="2" y="2"/>
                      <a:pt x="0" y="10"/>
                      <a:pt x="5" y="11"/>
                    </a:cubicBezTo>
                    <a:cubicBezTo>
                      <a:pt x="15" y="12"/>
                      <a:pt x="28" y="14"/>
                      <a:pt x="37" y="7"/>
                    </a:cubicBezTo>
                    <a:cubicBezTo>
                      <a:pt x="39" y="5"/>
                      <a:pt x="38" y="3"/>
                      <a:pt x="3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 97"/>
              <p:cNvSpPr/>
              <p:nvPr/>
            </p:nvSpPr>
            <p:spPr bwMode="auto">
              <a:xfrm>
                <a:off x="5373299" y="3721993"/>
                <a:ext cx="119487" cy="49251"/>
              </a:xfrm>
              <a:custGeom>
                <a:avLst/>
                <a:gdLst>
                  <a:gd name="T0" fmla="*/ 34 w 38"/>
                  <a:gd name="T1" fmla="*/ 3 h 14"/>
                  <a:gd name="T2" fmla="*/ 4 w 38"/>
                  <a:gd name="T3" fmla="*/ 4 h 14"/>
                  <a:gd name="T4" fmla="*/ 4 w 38"/>
                  <a:gd name="T5" fmla="*/ 11 h 14"/>
                  <a:gd name="T6" fmla="*/ 34 w 38"/>
                  <a:gd name="T7" fmla="*/ 11 h 14"/>
                  <a:gd name="T8" fmla="*/ 34 w 38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4">
                    <a:moveTo>
                      <a:pt x="34" y="3"/>
                    </a:moveTo>
                    <a:cubicBezTo>
                      <a:pt x="26" y="0"/>
                      <a:pt x="14" y="3"/>
                      <a:pt x="4" y="4"/>
                    </a:cubicBezTo>
                    <a:cubicBezTo>
                      <a:pt x="0" y="4"/>
                      <a:pt x="0" y="10"/>
                      <a:pt x="4" y="11"/>
                    </a:cubicBezTo>
                    <a:cubicBezTo>
                      <a:pt x="14" y="11"/>
                      <a:pt x="26" y="14"/>
                      <a:pt x="34" y="11"/>
                    </a:cubicBezTo>
                    <a:cubicBezTo>
                      <a:pt x="38" y="10"/>
                      <a:pt x="38" y="5"/>
                      <a:pt x="3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 98"/>
              <p:cNvSpPr/>
              <p:nvPr/>
            </p:nvSpPr>
            <p:spPr bwMode="auto">
              <a:xfrm>
                <a:off x="5567758" y="3724584"/>
                <a:ext cx="107772" cy="38883"/>
              </a:xfrm>
              <a:custGeom>
                <a:avLst/>
                <a:gdLst>
                  <a:gd name="T0" fmla="*/ 30 w 34"/>
                  <a:gd name="T1" fmla="*/ 1 h 11"/>
                  <a:gd name="T2" fmla="*/ 16 w 34"/>
                  <a:gd name="T3" fmla="*/ 2 h 11"/>
                  <a:gd name="T4" fmla="*/ 2 w 34"/>
                  <a:gd name="T5" fmla="*/ 4 h 11"/>
                  <a:gd name="T6" fmla="*/ 1 w 34"/>
                  <a:gd name="T7" fmla="*/ 8 h 11"/>
                  <a:gd name="T8" fmla="*/ 17 w 34"/>
                  <a:gd name="T9" fmla="*/ 11 h 11"/>
                  <a:gd name="T10" fmla="*/ 32 w 34"/>
                  <a:gd name="T11" fmla="*/ 7 h 11"/>
                  <a:gd name="T12" fmla="*/ 30 w 34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1">
                    <a:moveTo>
                      <a:pt x="30" y="1"/>
                    </a:moveTo>
                    <a:cubicBezTo>
                      <a:pt x="26" y="0"/>
                      <a:pt x="21" y="2"/>
                      <a:pt x="16" y="2"/>
                    </a:cubicBezTo>
                    <a:cubicBezTo>
                      <a:pt x="11" y="2"/>
                      <a:pt x="6" y="2"/>
                      <a:pt x="2" y="4"/>
                    </a:cubicBezTo>
                    <a:cubicBezTo>
                      <a:pt x="0" y="5"/>
                      <a:pt x="0" y="7"/>
                      <a:pt x="1" y="8"/>
                    </a:cubicBezTo>
                    <a:cubicBezTo>
                      <a:pt x="6" y="11"/>
                      <a:pt x="12" y="11"/>
                      <a:pt x="17" y="11"/>
                    </a:cubicBezTo>
                    <a:cubicBezTo>
                      <a:pt x="22" y="11"/>
                      <a:pt x="28" y="11"/>
                      <a:pt x="32" y="7"/>
                    </a:cubicBezTo>
                    <a:cubicBezTo>
                      <a:pt x="34" y="5"/>
                      <a:pt x="33" y="2"/>
                      <a:pt x="3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99"/>
              <p:cNvSpPr/>
              <p:nvPr/>
            </p:nvSpPr>
            <p:spPr bwMode="auto">
              <a:xfrm>
                <a:off x="5720043" y="3729769"/>
                <a:ext cx="107772" cy="33698"/>
              </a:xfrm>
              <a:custGeom>
                <a:avLst/>
                <a:gdLst>
                  <a:gd name="T0" fmla="*/ 28 w 34"/>
                  <a:gd name="T1" fmla="*/ 0 h 10"/>
                  <a:gd name="T2" fmla="*/ 3 w 34"/>
                  <a:gd name="T3" fmla="*/ 3 h 10"/>
                  <a:gd name="T4" fmla="*/ 3 w 34"/>
                  <a:gd name="T5" fmla="*/ 8 h 10"/>
                  <a:gd name="T6" fmla="*/ 28 w 34"/>
                  <a:gd name="T7" fmla="*/ 10 h 10"/>
                  <a:gd name="T8" fmla="*/ 28 w 34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28" y="0"/>
                    </a:moveTo>
                    <a:cubicBezTo>
                      <a:pt x="20" y="0"/>
                      <a:pt x="12" y="2"/>
                      <a:pt x="3" y="3"/>
                    </a:cubicBezTo>
                    <a:cubicBezTo>
                      <a:pt x="0" y="3"/>
                      <a:pt x="0" y="7"/>
                      <a:pt x="3" y="8"/>
                    </a:cubicBezTo>
                    <a:cubicBezTo>
                      <a:pt x="12" y="9"/>
                      <a:pt x="20" y="10"/>
                      <a:pt x="28" y="10"/>
                    </a:cubicBezTo>
                    <a:cubicBezTo>
                      <a:pt x="34" y="10"/>
                      <a:pt x="34" y="1"/>
                      <a:pt x="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100"/>
              <p:cNvSpPr/>
              <p:nvPr/>
            </p:nvSpPr>
            <p:spPr bwMode="auto">
              <a:xfrm>
                <a:off x="5893415" y="3719400"/>
                <a:ext cx="110115" cy="44067"/>
              </a:xfrm>
              <a:custGeom>
                <a:avLst/>
                <a:gdLst>
                  <a:gd name="T0" fmla="*/ 32 w 35"/>
                  <a:gd name="T1" fmla="*/ 1 h 13"/>
                  <a:gd name="T2" fmla="*/ 19 w 35"/>
                  <a:gd name="T3" fmla="*/ 2 h 13"/>
                  <a:gd name="T4" fmla="*/ 4 w 35"/>
                  <a:gd name="T5" fmla="*/ 3 h 13"/>
                  <a:gd name="T6" fmla="*/ 3 w 35"/>
                  <a:gd name="T7" fmla="*/ 8 h 13"/>
                  <a:gd name="T8" fmla="*/ 33 w 35"/>
                  <a:gd name="T9" fmla="*/ 7 h 13"/>
                  <a:gd name="T10" fmla="*/ 32 w 35"/>
                  <a:gd name="T1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3">
                    <a:moveTo>
                      <a:pt x="32" y="1"/>
                    </a:moveTo>
                    <a:cubicBezTo>
                      <a:pt x="28" y="0"/>
                      <a:pt x="23" y="2"/>
                      <a:pt x="19" y="2"/>
                    </a:cubicBezTo>
                    <a:cubicBezTo>
                      <a:pt x="14" y="3"/>
                      <a:pt x="9" y="3"/>
                      <a:pt x="4" y="3"/>
                    </a:cubicBezTo>
                    <a:cubicBezTo>
                      <a:pt x="1" y="3"/>
                      <a:pt x="0" y="8"/>
                      <a:pt x="3" y="8"/>
                    </a:cubicBezTo>
                    <a:cubicBezTo>
                      <a:pt x="12" y="10"/>
                      <a:pt x="26" y="13"/>
                      <a:pt x="33" y="7"/>
                    </a:cubicBezTo>
                    <a:cubicBezTo>
                      <a:pt x="35" y="5"/>
                      <a:pt x="34" y="2"/>
                      <a:pt x="3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 101"/>
              <p:cNvSpPr/>
              <p:nvPr/>
            </p:nvSpPr>
            <p:spPr bwMode="auto">
              <a:xfrm>
                <a:off x="6073817" y="3721993"/>
                <a:ext cx="121829" cy="51843"/>
              </a:xfrm>
              <a:custGeom>
                <a:avLst/>
                <a:gdLst>
                  <a:gd name="T0" fmla="*/ 32 w 39"/>
                  <a:gd name="T1" fmla="*/ 0 h 15"/>
                  <a:gd name="T2" fmla="*/ 5 w 39"/>
                  <a:gd name="T3" fmla="*/ 2 h 15"/>
                  <a:gd name="T4" fmla="*/ 3 w 39"/>
                  <a:gd name="T5" fmla="*/ 7 h 15"/>
                  <a:gd name="T6" fmla="*/ 35 w 39"/>
                  <a:gd name="T7" fmla="*/ 7 h 15"/>
                  <a:gd name="T8" fmla="*/ 32 w 39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15">
                    <a:moveTo>
                      <a:pt x="32" y="0"/>
                    </a:moveTo>
                    <a:cubicBezTo>
                      <a:pt x="23" y="2"/>
                      <a:pt x="14" y="4"/>
                      <a:pt x="5" y="2"/>
                    </a:cubicBezTo>
                    <a:cubicBezTo>
                      <a:pt x="2" y="1"/>
                      <a:pt x="0" y="5"/>
                      <a:pt x="3" y="7"/>
                    </a:cubicBezTo>
                    <a:cubicBezTo>
                      <a:pt x="13" y="12"/>
                      <a:pt x="26" y="15"/>
                      <a:pt x="35" y="7"/>
                    </a:cubicBezTo>
                    <a:cubicBezTo>
                      <a:pt x="39" y="5"/>
                      <a:pt x="37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102"/>
              <p:cNvSpPr/>
              <p:nvPr/>
            </p:nvSpPr>
            <p:spPr bwMode="auto">
              <a:xfrm>
                <a:off x="6261246" y="3711625"/>
                <a:ext cx="126515" cy="44067"/>
              </a:xfrm>
              <a:custGeom>
                <a:avLst/>
                <a:gdLst>
                  <a:gd name="T0" fmla="*/ 34 w 40"/>
                  <a:gd name="T1" fmla="*/ 1 h 13"/>
                  <a:gd name="T2" fmla="*/ 19 w 40"/>
                  <a:gd name="T3" fmla="*/ 1 h 13"/>
                  <a:gd name="T4" fmla="*/ 5 w 40"/>
                  <a:gd name="T5" fmla="*/ 1 h 13"/>
                  <a:gd name="T6" fmla="*/ 4 w 40"/>
                  <a:gd name="T7" fmla="*/ 7 h 13"/>
                  <a:gd name="T8" fmla="*/ 35 w 40"/>
                  <a:gd name="T9" fmla="*/ 10 h 13"/>
                  <a:gd name="T10" fmla="*/ 34 w 40"/>
                  <a:gd name="T1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3">
                    <a:moveTo>
                      <a:pt x="34" y="1"/>
                    </a:moveTo>
                    <a:cubicBezTo>
                      <a:pt x="29" y="1"/>
                      <a:pt x="24" y="1"/>
                      <a:pt x="19" y="1"/>
                    </a:cubicBezTo>
                    <a:cubicBezTo>
                      <a:pt x="14" y="1"/>
                      <a:pt x="10" y="1"/>
                      <a:pt x="5" y="1"/>
                    </a:cubicBezTo>
                    <a:cubicBezTo>
                      <a:pt x="1" y="0"/>
                      <a:pt x="0" y="6"/>
                      <a:pt x="4" y="7"/>
                    </a:cubicBezTo>
                    <a:cubicBezTo>
                      <a:pt x="13" y="10"/>
                      <a:pt x="26" y="13"/>
                      <a:pt x="35" y="10"/>
                    </a:cubicBezTo>
                    <a:cubicBezTo>
                      <a:pt x="40" y="8"/>
                      <a:pt x="39" y="2"/>
                      <a:pt x="3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103"/>
              <p:cNvSpPr/>
              <p:nvPr/>
            </p:nvSpPr>
            <p:spPr bwMode="auto">
              <a:xfrm>
                <a:off x="6448675" y="3706440"/>
                <a:ext cx="126515" cy="46658"/>
              </a:xfrm>
              <a:custGeom>
                <a:avLst/>
                <a:gdLst>
                  <a:gd name="T0" fmla="*/ 36 w 40"/>
                  <a:gd name="T1" fmla="*/ 3 h 13"/>
                  <a:gd name="T2" fmla="*/ 4 w 40"/>
                  <a:gd name="T3" fmla="*/ 4 h 13"/>
                  <a:gd name="T4" fmla="*/ 4 w 40"/>
                  <a:gd name="T5" fmla="*/ 10 h 13"/>
                  <a:gd name="T6" fmla="*/ 36 w 40"/>
                  <a:gd name="T7" fmla="*/ 11 h 13"/>
                  <a:gd name="T8" fmla="*/ 36 w 40"/>
                  <a:gd name="T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3">
                    <a:moveTo>
                      <a:pt x="36" y="3"/>
                    </a:moveTo>
                    <a:cubicBezTo>
                      <a:pt x="26" y="0"/>
                      <a:pt x="14" y="2"/>
                      <a:pt x="4" y="4"/>
                    </a:cubicBezTo>
                    <a:cubicBezTo>
                      <a:pt x="0" y="4"/>
                      <a:pt x="0" y="9"/>
                      <a:pt x="4" y="10"/>
                    </a:cubicBezTo>
                    <a:cubicBezTo>
                      <a:pt x="14" y="11"/>
                      <a:pt x="26" y="13"/>
                      <a:pt x="36" y="11"/>
                    </a:cubicBezTo>
                    <a:cubicBezTo>
                      <a:pt x="40" y="10"/>
                      <a:pt x="40" y="4"/>
                      <a:pt x="3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104"/>
              <p:cNvSpPr/>
              <p:nvPr/>
            </p:nvSpPr>
            <p:spPr bwMode="auto">
              <a:xfrm>
                <a:off x="6643132" y="3711625"/>
                <a:ext cx="121829" cy="38883"/>
              </a:xfrm>
              <a:custGeom>
                <a:avLst/>
                <a:gdLst>
                  <a:gd name="T0" fmla="*/ 34 w 38"/>
                  <a:gd name="T1" fmla="*/ 2 h 11"/>
                  <a:gd name="T2" fmla="*/ 20 w 38"/>
                  <a:gd name="T3" fmla="*/ 1 h 11"/>
                  <a:gd name="T4" fmla="*/ 4 w 38"/>
                  <a:gd name="T5" fmla="*/ 2 h 11"/>
                  <a:gd name="T6" fmla="*/ 4 w 38"/>
                  <a:gd name="T7" fmla="*/ 9 h 11"/>
                  <a:gd name="T8" fmla="*/ 20 w 38"/>
                  <a:gd name="T9" fmla="*/ 10 h 11"/>
                  <a:gd name="T10" fmla="*/ 34 w 38"/>
                  <a:gd name="T11" fmla="*/ 10 h 11"/>
                  <a:gd name="T12" fmla="*/ 34 w 38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1">
                    <a:moveTo>
                      <a:pt x="34" y="2"/>
                    </a:moveTo>
                    <a:cubicBezTo>
                      <a:pt x="30" y="0"/>
                      <a:pt x="24" y="1"/>
                      <a:pt x="20" y="1"/>
                    </a:cubicBezTo>
                    <a:cubicBezTo>
                      <a:pt x="15" y="2"/>
                      <a:pt x="9" y="2"/>
                      <a:pt x="4" y="2"/>
                    </a:cubicBezTo>
                    <a:cubicBezTo>
                      <a:pt x="0" y="3"/>
                      <a:pt x="0" y="9"/>
                      <a:pt x="4" y="9"/>
                    </a:cubicBezTo>
                    <a:cubicBezTo>
                      <a:pt x="9" y="9"/>
                      <a:pt x="15" y="10"/>
                      <a:pt x="20" y="10"/>
                    </a:cubicBezTo>
                    <a:cubicBezTo>
                      <a:pt x="24" y="10"/>
                      <a:pt x="30" y="11"/>
                      <a:pt x="34" y="10"/>
                    </a:cubicBezTo>
                    <a:cubicBezTo>
                      <a:pt x="38" y="8"/>
                      <a:pt x="38" y="3"/>
                      <a:pt x="3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105"/>
              <p:cNvSpPr/>
              <p:nvPr/>
            </p:nvSpPr>
            <p:spPr bwMode="auto">
              <a:xfrm>
                <a:off x="6828219" y="3711625"/>
                <a:ext cx="93715" cy="44067"/>
              </a:xfrm>
              <a:custGeom>
                <a:avLst/>
                <a:gdLst>
                  <a:gd name="T0" fmla="*/ 27 w 30"/>
                  <a:gd name="T1" fmla="*/ 3 h 13"/>
                  <a:gd name="T2" fmla="*/ 17 w 30"/>
                  <a:gd name="T3" fmla="*/ 2 h 13"/>
                  <a:gd name="T4" fmla="*/ 5 w 30"/>
                  <a:gd name="T5" fmla="*/ 1 h 13"/>
                  <a:gd name="T6" fmla="*/ 3 w 30"/>
                  <a:gd name="T7" fmla="*/ 7 h 13"/>
                  <a:gd name="T8" fmla="*/ 28 w 30"/>
                  <a:gd name="T9" fmla="*/ 8 h 13"/>
                  <a:gd name="T10" fmla="*/ 27 w 30"/>
                  <a:gd name="T11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3">
                    <a:moveTo>
                      <a:pt x="27" y="3"/>
                    </a:moveTo>
                    <a:cubicBezTo>
                      <a:pt x="24" y="2"/>
                      <a:pt x="20" y="2"/>
                      <a:pt x="17" y="2"/>
                    </a:cubicBezTo>
                    <a:cubicBezTo>
                      <a:pt x="13" y="2"/>
                      <a:pt x="9" y="2"/>
                      <a:pt x="5" y="1"/>
                    </a:cubicBezTo>
                    <a:cubicBezTo>
                      <a:pt x="1" y="0"/>
                      <a:pt x="0" y="5"/>
                      <a:pt x="3" y="7"/>
                    </a:cubicBezTo>
                    <a:cubicBezTo>
                      <a:pt x="10" y="9"/>
                      <a:pt x="21" y="13"/>
                      <a:pt x="28" y="8"/>
                    </a:cubicBezTo>
                    <a:cubicBezTo>
                      <a:pt x="30" y="7"/>
                      <a:pt x="30" y="3"/>
                      <a:pt x="2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106"/>
              <p:cNvSpPr/>
              <p:nvPr/>
            </p:nvSpPr>
            <p:spPr bwMode="auto">
              <a:xfrm>
                <a:off x="6978163" y="3696072"/>
                <a:ext cx="114801" cy="38883"/>
              </a:xfrm>
              <a:custGeom>
                <a:avLst/>
                <a:gdLst>
                  <a:gd name="T0" fmla="*/ 32 w 36"/>
                  <a:gd name="T1" fmla="*/ 2 h 11"/>
                  <a:gd name="T2" fmla="*/ 19 w 36"/>
                  <a:gd name="T3" fmla="*/ 2 h 11"/>
                  <a:gd name="T4" fmla="*/ 4 w 36"/>
                  <a:gd name="T5" fmla="*/ 5 h 11"/>
                  <a:gd name="T6" fmla="*/ 5 w 36"/>
                  <a:gd name="T7" fmla="*/ 11 h 11"/>
                  <a:gd name="T8" fmla="*/ 20 w 36"/>
                  <a:gd name="T9" fmla="*/ 11 h 11"/>
                  <a:gd name="T10" fmla="*/ 33 w 36"/>
                  <a:gd name="T11" fmla="*/ 8 h 11"/>
                  <a:gd name="T12" fmla="*/ 32 w 36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1">
                    <a:moveTo>
                      <a:pt x="32" y="2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3"/>
                      <a:pt x="9" y="4"/>
                      <a:pt x="4" y="5"/>
                    </a:cubicBezTo>
                    <a:cubicBezTo>
                      <a:pt x="0" y="5"/>
                      <a:pt x="1" y="11"/>
                      <a:pt x="5" y="11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5" y="10"/>
                      <a:pt x="30" y="11"/>
                      <a:pt x="33" y="8"/>
                    </a:cubicBezTo>
                    <a:cubicBezTo>
                      <a:pt x="36" y="6"/>
                      <a:pt x="35" y="3"/>
                      <a:pt x="3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107"/>
              <p:cNvSpPr/>
              <p:nvPr/>
            </p:nvSpPr>
            <p:spPr bwMode="auto">
              <a:xfrm>
                <a:off x="7167934" y="3696072"/>
                <a:ext cx="105430" cy="46658"/>
              </a:xfrm>
              <a:custGeom>
                <a:avLst/>
                <a:gdLst>
                  <a:gd name="T0" fmla="*/ 32 w 33"/>
                  <a:gd name="T1" fmla="*/ 6 h 13"/>
                  <a:gd name="T2" fmla="*/ 4 w 33"/>
                  <a:gd name="T3" fmla="*/ 6 h 13"/>
                  <a:gd name="T4" fmla="*/ 6 w 33"/>
                  <a:gd name="T5" fmla="*/ 12 h 13"/>
                  <a:gd name="T6" fmla="*/ 20 w 33"/>
                  <a:gd name="T7" fmla="*/ 11 h 13"/>
                  <a:gd name="T8" fmla="*/ 31 w 33"/>
                  <a:gd name="T9" fmla="*/ 10 h 13"/>
                  <a:gd name="T10" fmla="*/ 32 w 33"/>
                  <a:gd name="T11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13">
                    <a:moveTo>
                      <a:pt x="32" y="6"/>
                    </a:moveTo>
                    <a:cubicBezTo>
                      <a:pt x="25" y="0"/>
                      <a:pt x="11" y="3"/>
                      <a:pt x="4" y="6"/>
                    </a:cubicBezTo>
                    <a:cubicBezTo>
                      <a:pt x="0" y="7"/>
                      <a:pt x="2" y="13"/>
                      <a:pt x="6" y="12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4" y="11"/>
                      <a:pt x="27" y="12"/>
                      <a:pt x="31" y="10"/>
                    </a:cubicBezTo>
                    <a:cubicBezTo>
                      <a:pt x="33" y="9"/>
                      <a:pt x="33" y="7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108"/>
              <p:cNvSpPr/>
              <p:nvPr/>
            </p:nvSpPr>
            <p:spPr bwMode="auto">
              <a:xfrm>
                <a:off x="7341306" y="3696072"/>
                <a:ext cx="107772" cy="38883"/>
              </a:xfrm>
              <a:custGeom>
                <a:avLst/>
                <a:gdLst>
                  <a:gd name="T0" fmla="*/ 32 w 34"/>
                  <a:gd name="T1" fmla="*/ 3 h 11"/>
                  <a:gd name="T2" fmla="*/ 19 w 34"/>
                  <a:gd name="T3" fmla="*/ 1 h 11"/>
                  <a:gd name="T4" fmla="*/ 3 w 34"/>
                  <a:gd name="T5" fmla="*/ 2 h 11"/>
                  <a:gd name="T6" fmla="*/ 3 w 34"/>
                  <a:gd name="T7" fmla="*/ 8 h 11"/>
                  <a:gd name="T8" fmla="*/ 19 w 34"/>
                  <a:gd name="T9" fmla="*/ 10 h 11"/>
                  <a:gd name="T10" fmla="*/ 32 w 34"/>
                  <a:gd name="T11" fmla="*/ 7 h 11"/>
                  <a:gd name="T12" fmla="*/ 32 w 34"/>
                  <a:gd name="T1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1">
                    <a:moveTo>
                      <a:pt x="32" y="3"/>
                    </a:moveTo>
                    <a:cubicBezTo>
                      <a:pt x="28" y="0"/>
                      <a:pt x="24" y="1"/>
                      <a:pt x="19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3"/>
                      <a:pt x="0" y="8"/>
                      <a:pt x="3" y="8"/>
                    </a:cubicBezTo>
                    <a:cubicBezTo>
                      <a:pt x="8" y="9"/>
                      <a:pt x="13" y="9"/>
                      <a:pt x="19" y="10"/>
                    </a:cubicBezTo>
                    <a:cubicBezTo>
                      <a:pt x="24" y="10"/>
                      <a:pt x="28" y="11"/>
                      <a:pt x="32" y="7"/>
                    </a:cubicBezTo>
                    <a:cubicBezTo>
                      <a:pt x="34" y="6"/>
                      <a:pt x="34" y="4"/>
                      <a:pt x="3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109"/>
              <p:cNvSpPr/>
              <p:nvPr/>
            </p:nvSpPr>
            <p:spPr bwMode="auto">
              <a:xfrm>
                <a:off x="7519364" y="3683110"/>
                <a:ext cx="119487" cy="51843"/>
              </a:xfrm>
              <a:custGeom>
                <a:avLst/>
                <a:gdLst>
                  <a:gd name="T0" fmla="*/ 32 w 38"/>
                  <a:gd name="T1" fmla="*/ 1 h 15"/>
                  <a:gd name="T2" fmla="*/ 19 w 38"/>
                  <a:gd name="T3" fmla="*/ 3 h 15"/>
                  <a:gd name="T4" fmla="*/ 6 w 38"/>
                  <a:gd name="T5" fmla="*/ 2 h 15"/>
                  <a:gd name="T6" fmla="*/ 4 w 38"/>
                  <a:gd name="T7" fmla="*/ 8 h 15"/>
                  <a:gd name="T8" fmla="*/ 35 w 38"/>
                  <a:gd name="T9" fmla="*/ 8 h 15"/>
                  <a:gd name="T10" fmla="*/ 32 w 38"/>
                  <a:gd name="T11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5">
                    <a:moveTo>
                      <a:pt x="32" y="1"/>
                    </a:moveTo>
                    <a:cubicBezTo>
                      <a:pt x="28" y="0"/>
                      <a:pt x="24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3" y="2"/>
                      <a:pt x="0" y="6"/>
                      <a:pt x="4" y="8"/>
                    </a:cubicBezTo>
                    <a:cubicBezTo>
                      <a:pt x="12" y="12"/>
                      <a:pt x="27" y="15"/>
                      <a:pt x="35" y="8"/>
                    </a:cubicBezTo>
                    <a:cubicBezTo>
                      <a:pt x="38" y="5"/>
                      <a:pt x="35" y="1"/>
                      <a:pt x="3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110"/>
              <p:cNvSpPr/>
              <p:nvPr/>
            </p:nvSpPr>
            <p:spPr bwMode="auto">
              <a:xfrm>
                <a:off x="7891880" y="3382424"/>
                <a:ext cx="103086" cy="31106"/>
              </a:xfrm>
              <a:custGeom>
                <a:avLst/>
                <a:gdLst>
                  <a:gd name="T0" fmla="*/ 30 w 33"/>
                  <a:gd name="T1" fmla="*/ 1 h 9"/>
                  <a:gd name="T2" fmla="*/ 17 w 33"/>
                  <a:gd name="T3" fmla="*/ 1 h 9"/>
                  <a:gd name="T4" fmla="*/ 2 w 33"/>
                  <a:gd name="T5" fmla="*/ 4 h 9"/>
                  <a:gd name="T6" fmla="*/ 3 w 33"/>
                  <a:gd name="T7" fmla="*/ 9 h 9"/>
                  <a:gd name="T8" fmla="*/ 18 w 33"/>
                  <a:gd name="T9" fmla="*/ 9 h 9"/>
                  <a:gd name="T10" fmla="*/ 31 w 33"/>
                  <a:gd name="T11" fmla="*/ 6 h 9"/>
                  <a:gd name="T12" fmla="*/ 30 w 33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9">
                    <a:moveTo>
                      <a:pt x="30" y="1"/>
                    </a:moveTo>
                    <a:cubicBezTo>
                      <a:pt x="26" y="0"/>
                      <a:pt x="22" y="1"/>
                      <a:pt x="17" y="1"/>
                    </a:cubicBezTo>
                    <a:cubicBezTo>
                      <a:pt x="12" y="2"/>
                      <a:pt x="7" y="3"/>
                      <a:pt x="2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8" y="9"/>
                      <a:pt x="13" y="9"/>
                      <a:pt x="18" y="9"/>
                    </a:cubicBezTo>
                    <a:cubicBezTo>
                      <a:pt x="23" y="9"/>
                      <a:pt x="27" y="9"/>
                      <a:pt x="31" y="6"/>
                    </a:cubicBezTo>
                    <a:cubicBezTo>
                      <a:pt x="33" y="5"/>
                      <a:pt x="33" y="2"/>
                      <a:pt x="3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111"/>
              <p:cNvSpPr/>
              <p:nvPr/>
            </p:nvSpPr>
            <p:spPr bwMode="auto">
              <a:xfrm>
                <a:off x="8055881" y="3353911"/>
                <a:ext cx="100744" cy="38883"/>
              </a:xfrm>
              <a:custGeom>
                <a:avLst/>
                <a:gdLst>
                  <a:gd name="T0" fmla="*/ 30 w 32"/>
                  <a:gd name="T1" fmla="*/ 2 h 11"/>
                  <a:gd name="T2" fmla="*/ 18 w 32"/>
                  <a:gd name="T3" fmla="*/ 2 h 11"/>
                  <a:gd name="T4" fmla="*/ 4 w 32"/>
                  <a:gd name="T5" fmla="*/ 5 h 11"/>
                  <a:gd name="T6" fmla="*/ 4 w 32"/>
                  <a:gd name="T7" fmla="*/ 11 h 11"/>
                  <a:gd name="T8" fmla="*/ 19 w 32"/>
                  <a:gd name="T9" fmla="*/ 10 h 11"/>
                  <a:gd name="T10" fmla="*/ 31 w 32"/>
                  <a:gd name="T11" fmla="*/ 7 h 11"/>
                  <a:gd name="T12" fmla="*/ 30 w 32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1">
                    <a:moveTo>
                      <a:pt x="30" y="2"/>
                    </a:moveTo>
                    <a:cubicBezTo>
                      <a:pt x="26" y="0"/>
                      <a:pt x="22" y="2"/>
                      <a:pt x="18" y="2"/>
                    </a:cubicBezTo>
                    <a:cubicBezTo>
                      <a:pt x="13" y="3"/>
                      <a:pt x="8" y="4"/>
                      <a:pt x="4" y="5"/>
                    </a:cubicBezTo>
                    <a:cubicBezTo>
                      <a:pt x="0" y="6"/>
                      <a:pt x="1" y="10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3" y="10"/>
                      <a:pt x="28" y="10"/>
                      <a:pt x="31" y="7"/>
                    </a:cubicBezTo>
                    <a:cubicBezTo>
                      <a:pt x="32" y="6"/>
                      <a:pt x="32" y="3"/>
                      <a:pt x="3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112"/>
              <p:cNvSpPr/>
              <p:nvPr/>
            </p:nvSpPr>
            <p:spPr bwMode="auto">
              <a:xfrm>
                <a:off x="8210510" y="3330581"/>
                <a:ext cx="131200" cy="38883"/>
              </a:xfrm>
              <a:custGeom>
                <a:avLst/>
                <a:gdLst>
                  <a:gd name="T0" fmla="*/ 39 w 42"/>
                  <a:gd name="T1" fmla="*/ 1 h 11"/>
                  <a:gd name="T2" fmla="*/ 22 w 42"/>
                  <a:gd name="T3" fmla="*/ 2 h 11"/>
                  <a:gd name="T4" fmla="*/ 3 w 42"/>
                  <a:gd name="T5" fmla="*/ 5 h 11"/>
                  <a:gd name="T6" fmla="*/ 4 w 42"/>
                  <a:gd name="T7" fmla="*/ 11 h 11"/>
                  <a:gd name="T8" fmla="*/ 24 w 42"/>
                  <a:gd name="T9" fmla="*/ 10 h 11"/>
                  <a:gd name="T10" fmla="*/ 40 w 42"/>
                  <a:gd name="T11" fmla="*/ 7 h 11"/>
                  <a:gd name="T12" fmla="*/ 39 w 42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11">
                    <a:moveTo>
                      <a:pt x="39" y="1"/>
                    </a:moveTo>
                    <a:cubicBezTo>
                      <a:pt x="33" y="0"/>
                      <a:pt x="28" y="1"/>
                      <a:pt x="22" y="2"/>
                    </a:cubicBezTo>
                    <a:cubicBezTo>
                      <a:pt x="16" y="3"/>
                      <a:pt x="10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11" y="11"/>
                      <a:pt x="17" y="10"/>
                      <a:pt x="24" y="10"/>
                    </a:cubicBezTo>
                    <a:cubicBezTo>
                      <a:pt x="29" y="10"/>
                      <a:pt x="34" y="10"/>
                      <a:pt x="40" y="7"/>
                    </a:cubicBezTo>
                    <a:cubicBezTo>
                      <a:pt x="42" y="6"/>
                      <a:pt x="42" y="2"/>
                      <a:pt x="3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Freeform 113"/>
              <p:cNvSpPr/>
              <p:nvPr/>
            </p:nvSpPr>
            <p:spPr bwMode="auto">
              <a:xfrm>
                <a:off x="4621240" y="2827709"/>
                <a:ext cx="89029" cy="33698"/>
              </a:xfrm>
              <a:custGeom>
                <a:avLst/>
                <a:gdLst>
                  <a:gd name="T0" fmla="*/ 27 w 28"/>
                  <a:gd name="T1" fmla="*/ 3 h 10"/>
                  <a:gd name="T2" fmla="*/ 17 w 28"/>
                  <a:gd name="T3" fmla="*/ 1 h 10"/>
                  <a:gd name="T4" fmla="*/ 4 w 28"/>
                  <a:gd name="T5" fmla="*/ 2 h 10"/>
                  <a:gd name="T6" fmla="*/ 4 w 28"/>
                  <a:gd name="T7" fmla="*/ 8 h 10"/>
                  <a:gd name="T8" fmla="*/ 17 w 28"/>
                  <a:gd name="T9" fmla="*/ 9 h 10"/>
                  <a:gd name="T10" fmla="*/ 27 w 28"/>
                  <a:gd name="T11" fmla="*/ 7 h 10"/>
                  <a:gd name="T12" fmla="*/ 27 w 28"/>
                  <a:gd name="T13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0">
                    <a:moveTo>
                      <a:pt x="27" y="3"/>
                    </a:moveTo>
                    <a:cubicBezTo>
                      <a:pt x="24" y="0"/>
                      <a:pt x="20" y="1"/>
                      <a:pt x="17" y="1"/>
                    </a:cubicBezTo>
                    <a:cubicBezTo>
                      <a:pt x="13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9"/>
                      <a:pt x="13" y="9"/>
                      <a:pt x="17" y="9"/>
                    </a:cubicBezTo>
                    <a:cubicBezTo>
                      <a:pt x="20" y="9"/>
                      <a:pt x="24" y="10"/>
                      <a:pt x="27" y="7"/>
                    </a:cubicBezTo>
                    <a:cubicBezTo>
                      <a:pt x="28" y="6"/>
                      <a:pt x="28" y="4"/>
                      <a:pt x="2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114"/>
              <p:cNvSpPr/>
              <p:nvPr/>
            </p:nvSpPr>
            <p:spPr bwMode="auto">
              <a:xfrm>
                <a:off x="4775869" y="2835486"/>
                <a:ext cx="103086" cy="33698"/>
              </a:xfrm>
              <a:custGeom>
                <a:avLst/>
                <a:gdLst>
                  <a:gd name="T0" fmla="*/ 31 w 33"/>
                  <a:gd name="T1" fmla="*/ 2 h 10"/>
                  <a:gd name="T2" fmla="*/ 19 w 33"/>
                  <a:gd name="T3" fmla="*/ 1 h 10"/>
                  <a:gd name="T4" fmla="*/ 4 w 33"/>
                  <a:gd name="T5" fmla="*/ 2 h 10"/>
                  <a:gd name="T6" fmla="*/ 4 w 33"/>
                  <a:gd name="T7" fmla="*/ 9 h 10"/>
                  <a:gd name="T8" fmla="*/ 19 w 33"/>
                  <a:gd name="T9" fmla="*/ 10 h 10"/>
                  <a:gd name="T10" fmla="*/ 31 w 33"/>
                  <a:gd name="T11" fmla="*/ 8 h 10"/>
                  <a:gd name="T12" fmla="*/ 31 w 33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10">
                    <a:moveTo>
                      <a:pt x="31" y="2"/>
                    </a:moveTo>
                    <a:cubicBezTo>
                      <a:pt x="27" y="0"/>
                      <a:pt x="23" y="1"/>
                      <a:pt x="19" y="1"/>
                    </a:cubicBezTo>
                    <a:cubicBezTo>
                      <a:pt x="14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9" y="9"/>
                      <a:pt x="14" y="9"/>
                      <a:pt x="19" y="10"/>
                    </a:cubicBezTo>
                    <a:cubicBezTo>
                      <a:pt x="23" y="10"/>
                      <a:pt x="27" y="10"/>
                      <a:pt x="31" y="8"/>
                    </a:cubicBezTo>
                    <a:cubicBezTo>
                      <a:pt x="33" y="7"/>
                      <a:pt x="33" y="3"/>
                      <a:pt x="3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Freeform 115"/>
              <p:cNvSpPr/>
              <p:nvPr/>
            </p:nvSpPr>
            <p:spPr bwMode="auto">
              <a:xfrm>
                <a:off x="4937526" y="2835486"/>
                <a:ext cx="110115" cy="41474"/>
              </a:xfrm>
              <a:custGeom>
                <a:avLst/>
                <a:gdLst>
                  <a:gd name="T0" fmla="*/ 32 w 35"/>
                  <a:gd name="T1" fmla="*/ 1 h 12"/>
                  <a:gd name="T2" fmla="*/ 19 w 35"/>
                  <a:gd name="T3" fmla="*/ 2 h 12"/>
                  <a:gd name="T4" fmla="*/ 5 w 35"/>
                  <a:gd name="T5" fmla="*/ 2 h 12"/>
                  <a:gd name="T6" fmla="*/ 4 w 35"/>
                  <a:gd name="T7" fmla="*/ 8 h 12"/>
                  <a:gd name="T8" fmla="*/ 33 w 35"/>
                  <a:gd name="T9" fmla="*/ 7 h 12"/>
                  <a:gd name="T10" fmla="*/ 32 w 35"/>
                  <a:gd name="T1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2">
                    <a:moveTo>
                      <a:pt x="32" y="1"/>
                    </a:moveTo>
                    <a:cubicBezTo>
                      <a:pt x="28" y="0"/>
                      <a:pt x="23" y="1"/>
                      <a:pt x="19" y="2"/>
                    </a:cubicBezTo>
                    <a:cubicBezTo>
                      <a:pt x="14" y="2"/>
                      <a:pt x="9" y="2"/>
                      <a:pt x="5" y="2"/>
                    </a:cubicBezTo>
                    <a:cubicBezTo>
                      <a:pt x="1" y="2"/>
                      <a:pt x="0" y="7"/>
                      <a:pt x="4" y="8"/>
                    </a:cubicBezTo>
                    <a:cubicBezTo>
                      <a:pt x="12" y="10"/>
                      <a:pt x="25" y="12"/>
                      <a:pt x="33" y="7"/>
                    </a:cubicBezTo>
                    <a:cubicBezTo>
                      <a:pt x="35" y="5"/>
                      <a:pt x="35" y="2"/>
                      <a:pt x="3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Freeform 116"/>
              <p:cNvSpPr/>
              <p:nvPr/>
            </p:nvSpPr>
            <p:spPr bwMode="auto">
              <a:xfrm>
                <a:off x="5101527" y="2825118"/>
                <a:ext cx="100744" cy="41474"/>
              </a:xfrm>
              <a:custGeom>
                <a:avLst/>
                <a:gdLst>
                  <a:gd name="T0" fmla="*/ 29 w 32"/>
                  <a:gd name="T1" fmla="*/ 1 h 12"/>
                  <a:gd name="T2" fmla="*/ 18 w 32"/>
                  <a:gd name="T3" fmla="*/ 2 h 12"/>
                  <a:gd name="T4" fmla="*/ 4 w 32"/>
                  <a:gd name="T5" fmla="*/ 3 h 12"/>
                  <a:gd name="T6" fmla="*/ 3 w 32"/>
                  <a:gd name="T7" fmla="*/ 9 h 12"/>
                  <a:gd name="T8" fmla="*/ 31 w 32"/>
                  <a:gd name="T9" fmla="*/ 6 h 12"/>
                  <a:gd name="T10" fmla="*/ 29 w 32"/>
                  <a:gd name="T1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2">
                    <a:moveTo>
                      <a:pt x="29" y="1"/>
                    </a:moveTo>
                    <a:cubicBezTo>
                      <a:pt x="25" y="0"/>
                      <a:pt x="22" y="1"/>
                      <a:pt x="18" y="2"/>
                    </a:cubicBezTo>
                    <a:cubicBezTo>
                      <a:pt x="13" y="3"/>
                      <a:pt x="8" y="3"/>
                      <a:pt x="4" y="3"/>
                    </a:cubicBezTo>
                    <a:cubicBezTo>
                      <a:pt x="0" y="3"/>
                      <a:pt x="0" y="8"/>
                      <a:pt x="3" y="9"/>
                    </a:cubicBezTo>
                    <a:cubicBezTo>
                      <a:pt x="10" y="11"/>
                      <a:pt x="24" y="12"/>
                      <a:pt x="31" y="6"/>
                    </a:cubicBezTo>
                    <a:cubicBezTo>
                      <a:pt x="32" y="5"/>
                      <a:pt x="32" y="1"/>
                      <a:pt x="2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117"/>
              <p:cNvSpPr/>
              <p:nvPr/>
            </p:nvSpPr>
            <p:spPr bwMode="auto">
              <a:xfrm>
                <a:off x="5237413" y="2817341"/>
                <a:ext cx="105430" cy="38883"/>
              </a:xfrm>
              <a:custGeom>
                <a:avLst/>
                <a:gdLst>
                  <a:gd name="T0" fmla="*/ 31 w 34"/>
                  <a:gd name="T1" fmla="*/ 1 h 11"/>
                  <a:gd name="T2" fmla="*/ 19 w 34"/>
                  <a:gd name="T3" fmla="*/ 2 h 11"/>
                  <a:gd name="T4" fmla="*/ 5 w 34"/>
                  <a:gd name="T5" fmla="*/ 2 h 11"/>
                  <a:gd name="T6" fmla="*/ 4 w 34"/>
                  <a:gd name="T7" fmla="*/ 9 h 11"/>
                  <a:gd name="T8" fmla="*/ 19 w 34"/>
                  <a:gd name="T9" fmla="*/ 10 h 11"/>
                  <a:gd name="T10" fmla="*/ 32 w 34"/>
                  <a:gd name="T11" fmla="*/ 7 h 11"/>
                  <a:gd name="T12" fmla="*/ 31 w 34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1">
                    <a:moveTo>
                      <a:pt x="31" y="1"/>
                    </a:moveTo>
                    <a:cubicBezTo>
                      <a:pt x="27" y="0"/>
                      <a:pt x="23" y="1"/>
                      <a:pt x="19" y="2"/>
                    </a:cubicBezTo>
                    <a:cubicBezTo>
                      <a:pt x="14" y="2"/>
                      <a:pt x="10" y="2"/>
                      <a:pt x="5" y="2"/>
                    </a:cubicBezTo>
                    <a:cubicBezTo>
                      <a:pt x="1" y="2"/>
                      <a:pt x="0" y="8"/>
                      <a:pt x="4" y="9"/>
                    </a:cubicBezTo>
                    <a:cubicBezTo>
                      <a:pt x="9" y="10"/>
                      <a:pt x="14" y="11"/>
                      <a:pt x="19" y="10"/>
                    </a:cubicBezTo>
                    <a:cubicBezTo>
                      <a:pt x="24" y="10"/>
                      <a:pt x="29" y="10"/>
                      <a:pt x="32" y="7"/>
                    </a:cubicBezTo>
                    <a:cubicBezTo>
                      <a:pt x="34" y="5"/>
                      <a:pt x="33" y="2"/>
                      <a:pt x="3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118"/>
              <p:cNvSpPr/>
              <p:nvPr/>
            </p:nvSpPr>
            <p:spPr bwMode="auto">
              <a:xfrm>
                <a:off x="5403757" y="2819934"/>
                <a:ext cx="89029" cy="36290"/>
              </a:xfrm>
              <a:custGeom>
                <a:avLst/>
                <a:gdLst>
                  <a:gd name="T0" fmla="*/ 25 w 28"/>
                  <a:gd name="T1" fmla="*/ 2 h 10"/>
                  <a:gd name="T2" fmla="*/ 14 w 28"/>
                  <a:gd name="T3" fmla="*/ 1 h 10"/>
                  <a:gd name="T4" fmla="*/ 3 w 28"/>
                  <a:gd name="T5" fmla="*/ 2 h 10"/>
                  <a:gd name="T6" fmla="*/ 3 w 28"/>
                  <a:gd name="T7" fmla="*/ 8 h 10"/>
                  <a:gd name="T8" fmla="*/ 14 w 28"/>
                  <a:gd name="T9" fmla="*/ 9 h 10"/>
                  <a:gd name="T10" fmla="*/ 25 w 28"/>
                  <a:gd name="T11" fmla="*/ 8 h 10"/>
                  <a:gd name="T12" fmla="*/ 25 w 28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0">
                    <a:moveTo>
                      <a:pt x="25" y="2"/>
                    </a:moveTo>
                    <a:cubicBezTo>
                      <a:pt x="22" y="0"/>
                      <a:pt x="18" y="0"/>
                      <a:pt x="14" y="1"/>
                    </a:cubicBezTo>
                    <a:cubicBezTo>
                      <a:pt x="10" y="1"/>
                      <a:pt x="6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6" y="8"/>
                      <a:pt x="10" y="9"/>
                      <a:pt x="14" y="9"/>
                    </a:cubicBezTo>
                    <a:cubicBezTo>
                      <a:pt x="18" y="9"/>
                      <a:pt x="22" y="10"/>
                      <a:pt x="25" y="8"/>
                    </a:cubicBezTo>
                    <a:cubicBezTo>
                      <a:pt x="28" y="7"/>
                      <a:pt x="28" y="3"/>
                      <a:pt x="2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119"/>
              <p:cNvSpPr/>
              <p:nvPr/>
            </p:nvSpPr>
            <p:spPr bwMode="auto">
              <a:xfrm>
                <a:off x="7559194" y="2825118"/>
                <a:ext cx="91372" cy="25921"/>
              </a:xfrm>
              <a:custGeom>
                <a:avLst/>
                <a:gdLst>
                  <a:gd name="T0" fmla="*/ 27 w 29"/>
                  <a:gd name="T1" fmla="*/ 1 h 8"/>
                  <a:gd name="T2" fmla="*/ 16 w 29"/>
                  <a:gd name="T3" fmla="*/ 0 h 8"/>
                  <a:gd name="T4" fmla="*/ 3 w 29"/>
                  <a:gd name="T5" fmla="*/ 1 h 8"/>
                  <a:gd name="T6" fmla="*/ 3 w 29"/>
                  <a:gd name="T7" fmla="*/ 7 h 8"/>
                  <a:gd name="T8" fmla="*/ 16 w 29"/>
                  <a:gd name="T9" fmla="*/ 7 h 8"/>
                  <a:gd name="T10" fmla="*/ 27 w 29"/>
                  <a:gd name="T11" fmla="*/ 6 h 8"/>
                  <a:gd name="T12" fmla="*/ 27 w 29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8">
                    <a:moveTo>
                      <a:pt x="27" y="1"/>
                    </a:moveTo>
                    <a:cubicBezTo>
                      <a:pt x="24" y="0"/>
                      <a:pt x="20" y="0"/>
                      <a:pt x="16" y="0"/>
                    </a:cubicBezTo>
                    <a:cubicBezTo>
                      <a:pt x="12" y="1"/>
                      <a:pt x="8" y="1"/>
                      <a:pt x="3" y="1"/>
                    </a:cubicBezTo>
                    <a:cubicBezTo>
                      <a:pt x="0" y="1"/>
                      <a:pt x="0" y="6"/>
                      <a:pt x="3" y="7"/>
                    </a:cubicBezTo>
                    <a:cubicBezTo>
                      <a:pt x="8" y="7"/>
                      <a:pt x="12" y="7"/>
                      <a:pt x="16" y="7"/>
                    </a:cubicBezTo>
                    <a:cubicBezTo>
                      <a:pt x="20" y="7"/>
                      <a:pt x="24" y="8"/>
                      <a:pt x="27" y="6"/>
                    </a:cubicBezTo>
                    <a:cubicBezTo>
                      <a:pt x="29" y="5"/>
                      <a:pt x="29" y="2"/>
                      <a:pt x="2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120"/>
              <p:cNvSpPr/>
              <p:nvPr/>
            </p:nvSpPr>
            <p:spPr bwMode="auto">
              <a:xfrm>
                <a:off x="7711479" y="2819934"/>
                <a:ext cx="110115" cy="36290"/>
              </a:xfrm>
              <a:custGeom>
                <a:avLst/>
                <a:gdLst>
                  <a:gd name="T0" fmla="*/ 32 w 35"/>
                  <a:gd name="T1" fmla="*/ 1 h 10"/>
                  <a:gd name="T2" fmla="*/ 19 w 35"/>
                  <a:gd name="T3" fmla="*/ 1 h 10"/>
                  <a:gd name="T4" fmla="*/ 4 w 35"/>
                  <a:gd name="T5" fmla="*/ 2 h 10"/>
                  <a:gd name="T6" fmla="*/ 4 w 35"/>
                  <a:gd name="T7" fmla="*/ 8 h 10"/>
                  <a:gd name="T8" fmla="*/ 19 w 35"/>
                  <a:gd name="T9" fmla="*/ 9 h 10"/>
                  <a:gd name="T10" fmla="*/ 32 w 35"/>
                  <a:gd name="T11" fmla="*/ 8 h 10"/>
                  <a:gd name="T12" fmla="*/ 32 w 35"/>
                  <a:gd name="T1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0">
                    <a:moveTo>
                      <a:pt x="32" y="1"/>
                    </a:moveTo>
                    <a:cubicBezTo>
                      <a:pt x="28" y="0"/>
                      <a:pt x="23" y="1"/>
                      <a:pt x="19" y="1"/>
                    </a:cubicBezTo>
                    <a:cubicBezTo>
                      <a:pt x="14" y="1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4" y="8"/>
                      <a:pt x="19" y="9"/>
                    </a:cubicBezTo>
                    <a:cubicBezTo>
                      <a:pt x="23" y="9"/>
                      <a:pt x="28" y="10"/>
                      <a:pt x="32" y="8"/>
                    </a:cubicBezTo>
                    <a:cubicBezTo>
                      <a:pt x="35" y="7"/>
                      <a:pt x="35" y="3"/>
                      <a:pt x="3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121"/>
              <p:cNvSpPr/>
              <p:nvPr/>
            </p:nvSpPr>
            <p:spPr bwMode="auto">
              <a:xfrm>
                <a:off x="7875480" y="2814749"/>
                <a:ext cx="100744" cy="31106"/>
              </a:xfrm>
              <a:custGeom>
                <a:avLst/>
                <a:gdLst>
                  <a:gd name="T0" fmla="*/ 29 w 32"/>
                  <a:gd name="T1" fmla="*/ 1 h 9"/>
                  <a:gd name="T2" fmla="*/ 17 w 32"/>
                  <a:gd name="T3" fmla="*/ 1 h 9"/>
                  <a:gd name="T4" fmla="*/ 3 w 32"/>
                  <a:gd name="T5" fmla="*/ 2 h 9"/>
                  <a:gd name="T6" fmla="*/ 3 w 32"/>
                  <a:gd name="T7" fmla="*/ 8 h 9"/>
                  <a:gd name="T8" fmla="*/ 17 w 32"/>
                  <a:gd name="T9" fmla="*/ 8 h 9"/>
                  <a:gd name="T10" fmla="*/ 29 w 32"/>
                  <a:gd name="T11" fmla="*/ 8 h 9"/>
                  <a:gd name="T12" fmla="*/ 29 w 32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29" y="1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2" y="1"/>
                      <a:pt x="8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8" y="8"/>
                      <a:pt x="12" y="8"/>
                      <a:pt x="17" y="8"/>
                    </a:cubicBezTo>
                    <a:cubicBezTo>
                      <a:pt x="21" y="9"/>
                      <a:pt x="25" y="9"/>
                      <a:pt x="29" y="8"/>
                    </a:cubicBezTo>
                    <a:cubicBezTo>
                      <a:pt x="32" y="7"/>
                      <a:pt x="32" y="2"/>
                      <a:pt x="2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Freeform 122"/>
              <p:cNvSpPr/>
              <p:nvPr/>
            </p:nvSpPr>
            <p:spPr bwMode="auto">
              <a:xfrm>
                <a:off x="8046510" y="2796604"/>
                <a:ext cx="105430" cy="38883"/>
              </a:xfrm>
              <a:custGeom>
                <a:avLst/>
                <a:gdLst>
                  <a:gd name="T0" fmla="*/ 30 w 34"/>
                  <a:gd name="T1" fmla="*/ 1 h 11"/>
                  <a:gd name="T2" fmla="*/ 19 w 34"/>
                  <a:gd name="T3" fmla="*/ 3 h 11"/>
                  <a:gd name="T4" fmla="*/ 6 w 34"/>
                  <a:gd name="T5" fmla="*/ 2 h 11"/>
                  <a:gd name="T6" fmla="*/ 4 w 34"/>
                  <a:gd name="T7" fmla="*/ 9 h 11"/>
                  <a:gd name="T8" fmla="*/ 19 w 34"/>
                  <a:gd name="T9" fmla="*/ 11 h 11"/>
                  <a:gd name="T10" fmla="*/ 32 w 34"/>
                  <a:gd name="T11" fmla="*/ 7 h 11"/>
                  <a:gd name="T12" fmla="*/ 30 w 34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1">
                    <a:moveTo>
                      <a:pt x="30" y="1"/>
                    </a:moveTo>
                    <a:cubicBezTo>
                      <a:pt x="26" y="0"/>
                      <a:pt x="23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2" y="2"/>
                      <a:pt x="0" y="7"/>
                      <a:pt x="4" y="9"/>
                    </a:cubicBezTo>
                    <a:cubicBezTo>
                      <a:pt x="9" y="10"/>
                      <a:pt x="14" y="11"/>
                      <a:pt x="19" y="11"/>
                    </a:cubicBezTo>
                    <a:cubicBezTo>
                      <a:pt x="23" y="11"/>
                      <a:pt x="29" y="11"/>
                      <a:pt x="32" y="7"/>
                    </a:cubicBezTo>
                    <a:cubicBezTo>
                      <a:pt x="34" y="5"/>
                      <a:pt x="33" y="1"/>
                      <a:pt x="3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123"/>
              <p:cNvSpPr/>
              <p:nvPr/>
            </p:nvSpPr>
            <p:spPr bwMode="auto">
              <a:xfrm>
                <a:off x="8210510" y="2778460"/>
                <a:ext cx="110115" cy="38883"/>
              </a:xfrm>
              <a:custGeom>
                <a:avLst/>
                <a:gdLst>
                  <a:gd name="T0" fmla="*/ 32 w 35"/>
                  <a:gd name="T1" fmla="*/ 2 h 11"/>
                  <a:gd name="T2" fmla="*/ 19 w 35"/>
                  <a:gd name="T3" fmla="*/ 3 h 11"/>
                  <a:gd name="T4" fmla="*/ 3 w 35"/>
                  <a:gd name="T5" fmla="*/ 5 h 11"/>
                  <a:gd name="T6" fmla="*/ 4 w 35"/>
                  <a:gd name="T7" fmla="*/ 11 h 11"/>
                  <a:gd name="T8" fmla="*/ 20 w 35"/>
                  <a:gd name="T9" fmla="*/ 11 h 11"/>
                  <a:gd name="T10" fmla="*/ 33 w 35"/>
                  <a:gd name="T11" fmla="*/ 8 h 11"/>
                  <a:gd name="T12" fmla="*/ 32 w 35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1">
                    <a:moveTo>
                      <a:pt x="32" y="2"/>
                    </a:moveTo>
                    <a:cubicBezTo>
                      <a:pt x="28" y="0"/>
                      <a:pt x="23" y="2"/>
                      <a:pt x="19" y="3"/>
                    </a:cubicBezTo>
                    <a:cubicBezTo>
                      <a:pt x="13" y="3"/>
                      <a:pt x="8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9" y="11"/>
                      <a:pt x="14" y="11"/>
                      <a:pt x="20" y="11"/>
                    </a:cubicBezTo>
                    <a:cubicBezTo>
                      <a:pt x="24" y="10"/>
                      <a:pt x="29" y="11"/>
                      <a:pt x="33" y="8"/>
                    </a:cubicBezTo>
                    <a:cubicBezTo>
                      <a:pt x="35" y="7"/>
                      <a:pt x="35" y="3"/>
                      <a:pt x="3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124"/>
              <p:cNvSpPr/>
              <p:nvPr/>
            </p:nvSpPr>
            <p:spPr bwMode="auto">
              <a:xfrm>
                <a:off x="8365139" y="2768091"/>
                <a:ext cx="86687" cy="31106"/>
              </a:xfrm>
              <a:custGeom>
                <a:avLst/>
                <a:gdLst>
                  <a:gd name="T0" fmla="*/ 26 w 28"/>
                  <a:gd name="T1" fmla="*/ 1 h 9"/>
                  <a:gd name="T2" fmla="*/ 16 w 28"/>
                  <a:gd name="T3" fmla="*/ 1 h 9"/>
                  <a:gd name="T4" fmla="*/ 4 w 28"/>
                  <a:gd name="T5" fmla="*/ 1 h 9"/>
                  <a:gd name="T6" fmla="*/ 4 w 28"/>
                  <a:gd name="T7" fmla="*/ 7 h 9"/>
                  <a:gd name="T8" fmla="*/ 16 w 28"/>
                  <a:gd name="T9" fmla="*/ 8 h 9"/>
                  <a:gd name="T10" fmla="*/ 26 w 28"/>
                  <a:gd name="T11" fmla="*/ 7 h 9"/>
                  <a:gd name="T12" fmla="*/ 26 w 28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9">
                    <a:moveTo>
                      <a:pt x="26" y="1"/>
                    </a:moveTo>
                    <a:cubicBezTo>
                      <a:pt x="23" y="0"/>
                      <a:pt x="19" y="0"/>
                      <a:pt x="16" y="1"/>
                    </a:cubicBezTo>
                    <a:cubicBezTo>
                      <a:pt x="12" y="1"/>
                      <a:pt x="8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8" y="8"/>
                      <a:pt x="12" y="8"/>
                      <a:pt x="16" y="8"/>
                    </a:cubicBezTo>
                    <a:cubicBezTo>
                      <a:pt x="19" y="8"/>
                      <a:pt x="23" y="9"/>
                      <a:pt x="26" y="7"/>
                    </a:cubicBezTo>
                    <a:cubicBezTo>
                      <a:pt x="28" y="6"/>
                      <a:pt x="28" y="2"/>
                      <a:pt x="2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125"/>
              <p:cNvSpPr/>
              <p:nvPr/>
            </p:nvSpPr>
            <p:spPr bwMode="auto">
              <a:xfrm>
                <a:off x="5209299" y="3055816"/>
                <a:ext cx="93715" cy="33698"/>
              </a:xfrm>
              <a:custGeom>
                <a:avLst/>
                <a:gdLst>
                  <a:gd name="T0" fmla="*/ 26 w 30"/>
                  <a:gd name="T1" fmla="*/ 1 h 10"/>
                  <a:gd name="T2" fmla="*/ 13 w 30"/>
                  <a:gd name="T3" fmla="*/ 1 h 10"/>
                  <a:gd name="T4" fmla="*/ 2 w 30"/>
                  <a:gd name="T5" fmla="*/ 2 h 10"/>
                  <a:gd name="T6" fmla="*/ 1 w 30"/>
                  <a:gd name="T7" fmla="*/ 5 h 10"/>
                  <a:gd name="T8" fmla="*/ 13 w 30"/>
                  <a:gd name="T9" fmla="*/ 9 h 10"/>
                  <a:gd name="T10" fmla="*/ 27 w 30"/>
                  <a:gd name="T11" fmla="*/ 7 h 10"/>
                  <a:gd name="T12" fmla="*/ 26 w 30"/>
                  <a:gd name="T1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0">
                    <a:moveTo>
                      <a:pt x="26" y="1"/>
                    </a:moveTo>
                    <a:cubicBezTo>
                      <a:pt x="22" y="0"/>
                      <a:pt x="17" y="1"/>
                      <a:pt x="13" y="1"/>
                    </a:cubicBezTo>
                    <a:cubicBezTo>
                      <a:pt x="9" y="1"/>
                      <a:pt x="5" y="0"/>
                      <a:pt x="2" y="2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4" y="8"/>
                      <a:pt x="9" y="8"/>
                      <a:pt x="13" y="9"/>
                    </a:cubicBezTo>
                    <a:cubicBezTo>
                      <a:pt x="18" y="9"/>
                      <a:pt x="23" y="10"/>
                      <a:pt x="27" y="7"/>
                    </a:cubicBezTo>
                    <a:cubicBezTo>
                      <a:pt x="30" y="6"/>
                      <a:pt x="29" y="2"/>
                      <a:pt x="2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Freeform 126"/>
              <p:cNvSpPr/>
              <p:nvPr/>
            </p:nvSpPr>
            <p:spPr bwMode="auto">
              <a:xfrm>
                <a:off x="5375643" y="3040263"/>
                <a:ext cx="117143" cy="41474"/>
              </a:xfrm>
              <a:custGeom>
                <a:avLst/>
                <a:gdLst>
                  <a:gd name="T0" fmla="*/ 33 w 37"/>
                  <a:gd name="T1" fmla="*/ 3 h 12"/>
                  <a:gd name="T2" fmla="*/ 3 w 37"/>
                  <a:gd name="T3" fmla="*/ 6 h 12"/>
                  <a:gd name="T4" fmla="*/ 4 w 37"/>
                  <a:gd name="T5" fmla="*/ 11 h 12"/>
                  <a:gd name="T6" fmla="*/ 19 w 37"/>
                  <a:gd name="T7" fmla="*/ 10 h 12"/>
                  <a:gd name="T8" fmla="*/ 33 w 37"/>
                  <a:gd name="T9" fmla="*/ 9 h 12"/>
                  <a:gd name="T10" fmla="*/ 33 w 37"/>
                  <a:gd name="T11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2">
                    <a:moveTo>
                      <a:pt x="33" y="3"/>
                    </a:moveTo>
                    <a:cubicBezTo>
                      <a:pt x="25" y="0"/>
                      <a:pt x="11" y="4"/>
                      <a:pt x="3" y="6"/>
                    </a:cubicBezTo>
                    <a:cubicBezTo>
                      <a:pt x="0" y="7"/>
                      <a:pt x="1" y="12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4" y="10"/>
                      <a:pt x="29" y="11"/>
                      <a:pt x="33" y="9"/>
                    </a:cubicBezTo>
                    <a:cubicBezTo>
                      <a:pt x="37" y="9"/>
                      <a:pt x="36" y="4"/>
                      <a:pt x="3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Freeform 127"/>
              <p:cNvSpPr/>
              <p:nvPr/>
            </p:nvSpPr>
            <p:spPr bwMode="auto">
              <a:xfrm>
                <a:off x="5579471" y="3027304"/>
                <a:ext cx="117143" cy="41474"/>
              </a:xfrm>
              <a:custGeom>
                <a:avLst/>
                <a:gdLst>
                  <a:gd name="T0" fmla="*/ 34 w 37"/>
                  <a:gd name="T1" fmla="*/ 3 h 12"/>
                  <a:gd name="T2" fmla="*/ 15 w 37"/>
                  <a:gd name="T3" fmla="*/ 1 h 12"/>
                  <a:gd name="T4" fmla="*/ 1 w 37"/>
                  <a:gd name="T5" fmla="*/ 4 h 12"/>
                  <a:gd name="T6" fmla="*/ 0 w 37"/>
                  <a:gd name="T7" fmla="*/ 8 h 12"/>
                  <a:gd name="T8" fmla="*/ 4 w 37"/>
                  <a:gd name="T9" fmla="*/ 10 h 12"/>
                  <a:gd name="T10" fmla="*/ 4 w 37"/>
                  <a:gd name="T11" fmla="*/ 10 h 12"/>
                  <a:gd name="T12" fmla="*/ 15 w 37"/>
                  <a:gd name="T13" fmla="*/ 10 h 12"/>
                  <a:gd name="T14" fmla="*/ 33 w 37"/>
                  <a:gd name="T15" fmla="*/ 10 h 12"/>
                  <a:gd name="T16" fmla="*/ 34 w 37"/>
                  <a:gd name="T17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2">
                    <a:moveTo>
                      <a:pt x="34" y="3"/>
                    </a:moveTo>
                    <a:cubicBezTo>
                      <a:pt x="28" y="0"/>
                      <a:pt x="21" y="1"/>
                      <a:pt x="15" y="1"/>
                    </a:cubicBezTo>
                    <a:cubicBezTo>
                      <a:pt x="11" y="1"/>
                      <a:pt x="4" y="1"/>
                      <a:pt x="1" y="4"/>
                    </a:cubicBezTo>
                    <a:cubicBezTo>
                      <a:pt x="0" y="5"/>
                      <a:pt x="0" y="7"/>
                      <a:pt x="0" y="8"/>
                    </a:cubicBezTo>
                    <a:cubicBezTo>
                      <a:pt x="1" y="10"/>
                      <a:pt x="2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8" y="10"/>
                      <a:pt x="12" y="10"/>
                      <a:pt x="15" y="10"/>
                    </a:cubicBezTo>
                    <a:cubicBezTo>
                      <a:pt x="21" y="11"/>
                      <a:pt x="28" y="12"/>
                      <a:pt x="33" y="10"/>
                    </a:cubicBezTo>
                    <a:cubicBezTo>
                      <a:pt x="36" y="9"/>
                      <a:pt x="37" y="5"/>
                      <a:pt x="3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128"/>
              <p:cNvSpPr/>
              <p:nvPr/>
            </p:nvSpPr>
            <p:spPr bwMode="auto">
              <a:xfrm>
                <a:off x="5757529" y="3027304"/>
                <a:ext cx="107772" cy="38883"/>
              </a:xfrm>
              <a:custGeom>
                <a:avLst/>
                <a:gdLst>
                  <a:gd name="T0" fmla="*/ 31 w 34"/>
                  <a:gd name="T1" fmla="*/ 3 h 11"/>
                  <a:gd name="T2" fmla="*/ 19 w 34"/>
                  <a:gd name="T3" fmla="*/ 1 h 11"/>
                  <a:gd name="T4" fmla="*/ 5 w 34"/>
                  <a:gd name="T5" fmla="*/ 0 h 11"/>
                  <a:gd name="T6" fmla="*/ 4 w 34"/>
                  <a:gd name="T7" fmla="*/ 6 h 11"/>
                  <a:gd name="T8" fmla="*/ 18 w 34"/>
                  <a:gd name="T9" fmla="*/ 9 h 11"/>
                  <a:gd name="T10" fmla="*/ 30 w 34"/>
                  <a:gd name="T11" fmla="*/ 9 h 11"/>
                  <a:gd name="T12" fmla="*/ 31 w 34"/>
                  <a:gd name="T1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1">
                    <a:moveTo>
                      <a:pt x="31" y="3"/>
                    </a:moveTo>
                    <a:cubicBezTo>
                      <a:pt x="27" y="1"/>
                      <a:pt x="23" y="1"/>
                      <a:pt x="19" y="1"/>
                    </a:cubicBezTo>
                    <a:cubicBezTo>
                      <a:pt x="14" y="1"/>
                      <a:pt x="10" y="0"/>
                      <a:pt x="5" y="0"/>
                    </a:cubicBezTo>
                    <a:cubicBezTo>
                      <a:pt x="1" y="0"/>
                      <a:pt x="0" y="6"/>
                      <a:pt x="4" y="6"/>
                    </a:cubicBezTo>
                    <a:cubicBezTo>
                      <a:pt x="9" y="7"/>
                      <a:pt x="13" y="8"/>
                      <a:pt x="18" y="9"/>
                    </a:cubicBezTo>
                    <a:cubicBezTo>
                      <a:pt x="22" y="9"/>
                      <a:pt x="26" y="11"/>
                      <a:pt x="30" y="9"/>
                    </a:cubicBezTo>
                    <a:cubicBezTo>
                      <a:pt x="33" y="9"/>
                      <a:pt x="34" y="4"/>
                      <a:pt x="3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Freeform 129"/>
              <p:cNvSpPr/>
              <p:nvPr/>
            </p:nvSpPr>
            <p:spPr bwMode="auto">
              <a:xfrm>
                <a:off x="5937930" y="3011751"/>
                <a:ext cx="93715" cy="38883"/>
              </a:xfrm>
              <a:custGeom>
                <a:avLst/>
                <a:gdLst>
                  <a:gd name="T0" fmla="*/ 27 w 30"/>
                  <a:gd name="T1" fmla="*/ 2 h 11"/>
                  <a:gd name="T2" fmla="*/ 13 w 30"/>
                  <a:gd name="T3" fmla="*/ 2 h 11"/>
                  <a:gd name="T4" fmla="*/ 0 w 30"/>
                  <a:gd name="T5" fmla="*/ 4 h 11"/>
                  <a:gd name="T6" fmla="*/ 0 w 30"/>
                  <a:gd name="T7" fmla="*/ 7 h 11"/>
                  <a:gd name="T8" fmla="*/ 13 w 30"/>
                  <a:gd name="T9" fmla="*/ 9 h 11"/>
                  <a:gd name="T10" fmla="*/ 27 w 30"/>
                  <a:gd name="T11" fmla="*/ 8 h 11"/>
                  <a:gd name="T12" fmla="*/ 27 w 30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1">
                    <a:moveTo>
                      <a:pt x="27" y="2"/>
                    </a:moveTo>
                    <a:cubicBezTo>
                      <a:pt x="23" y="0"/>
                      <a:pt x="18" y="1"/>
                      <a:pt x="13" y="2"/>
                    </a:cubicBezTo>
                    <a:cubicBezTo>
                      <a:pt x="9" y="2"/>
                      <a:pt x="4" y="2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4" y="9"/>
                      <a:pt x="9" y="9"/>
                      <a:pt x="13" y="9"/>
                    </a:cubicBezTo>
                    <a:cubicBezTo>
                      <a:pt x="18" y="10"/>
                      <a:pt x="23" y="11"/>
                      <a:pt x="27" y="8"/>
                    </a:cubicBezTo>
                    <a:cubicBezTo>
                      <a:pt x="30" y="7"/>
                      <a:pt x="30" y="4"/>
                      <a:pt x="2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Freeform 130"/>
              <p:cNvSpPr/>
              <p:nvPr/>
            </p:nvSpPr>
            <p:spPr bwMode="auto">
              <a:xfrm>
                <a:off x="6120674" y="3006567"/>
                <a:ext cx="93715" cy="38883"/>
              </a:xfrm>
              <a:custGeom>
                <a:avLst/>
                <a:gdLst>
                  <a:gd name="T0" fmla="*/ 27 w 30"/>
                  <a:gd name="T1" fmla="*/ 1 h 11"/>
                  <a:gd name="T2" fmla="*/ 12 w 30"/>
                  <a:gd name="T3" fmla="*/ 1 h 11"/>
                  <a:gd name="T4" fmla="*/ 6 w 30"/>
                  <a:gd name="T5" fmla="*/ 2 h 11"/>
                  <a:gd name="T6" fmla="*/ 1 w 30"/>
                  <a:gd name="T7" fmla="*/ 4 h 11"/>
                  <a:gd name="T8" fmla="*/ 1 w 30"/>
                  <a:gd name="T9" fmla="*/ 6 h 11"/>
                  <a:gd name="T10" fmla="*/ 6 w 30"/>
                  <a:gd name="T11" fmla="*/ 8 h 11"/>
                  <a:gd name="T12" fmla="*/ 12 w 30"/>
                  <a:gd name="T13" fmla="*/ 9 h 11"/>
                  <a:gd name="T14" fmla="*/ 27 w 30"/>
                  <a:gd name="T15" fmla="*/ 9 h 11"/>
                  <a:gd name="T16" fmla="*/ 27 w 30"/>
                  <a:gd name="T17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1">
                    <a:moveTo>
                      <a:pt x="27" y="1"/>
                    </a:moveTo>
                    <a:cubicBezTo>
                      <a:pt x="22" y="0"/>
                      <a:pt x="17" y="1"/>
                      <a:pt x="12" y="1"/>
                    </a:cubicBezTo>
                    <a:cubicBezTo>
                      <a:pt x="10" y="2"/>
                      <a:pt x="8" y="2"/>
                      <a:pt x="6" y="2"/>
                    </a:cubicBezTo>
                    <a:cubicBezTo>
                      <a:pt x="3" y="2"/>
                      <a:pt x="3" y="3"/>
                      <a:pt x="1" y="4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3" y="7"/>
                      <a:pt x="3" y="8"/>
                      <a:pt x="6" y="8"/>
                    </a:cubicBezTo>
                    <a:cubicBezTo>
                      <a:pt x="8" y="9"/>
                      <a:pt x="10" y="9"/>
                      <a:pt x="12" y="9"/>
                    </a:cubicBezTo>
                    <a:cubicBezTo>
                      <a:pt x="17" y="9"/>
                      <a:pt x="22" y="11"/>
                      <a:pt x="27" y="9"/>
                    </a:cubicBezTo>
                    <a:cubicBezTo>
                      <a:pt x="30" y="8"/>
                      <a:pt x="30" y="3"/>
                      <a:pt x="2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Freeform 131"/>
              <p:cNvSpPr/>
              <p:nvPr/>
            </p:nvSpPr>
            <p:spPr bwMode="auto">
              <a:xfrm>
                <a:off x="6277645" y="2991014"/>
                <a:ext cx="126515" cy="38883"/>
              </a:xfrm>
              <a:custGeom>
                <a:avLst/>
                <a:gdLst>
                  <a:gd name="T0" fmla="*/ 37 w 40"/>
                  <a:gd name="T1" fmla="*/ 4 h 11"/>
                  <a:gd name="T2" fmla="*/ 21 w 40"/>
                  <a:gd name="T3" fmla="*/ 0 h 11"/>
                  <a:gd name="T4" fmla="*/ 4 w 40"/>
                  <a:gd name="T5" fmla="*/ 2 h 11"/>
                  <a:gd name="T6" fmla="*/ 4 w 40"/>
                  <a:gd name="T7" fmla="*/ 8 h 11"/>
                  <a:gd name="T8" fmla="*/ 21 w 40"/>
                  <a:gd name="T9" fmla="*/ 9 h 11"/>
                  <a:gd name="T10" fmla="*/ 37 w 40"/>
                  <a:gd name="T11" fmla="*/ 10 h 11"/>
                  <a:gd name="T12" fmla="*/ 37 w 40"/>
                  <a:gd name="T1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11">
                    <a:moveTo>
                      <a:pt x="37" y="4"/>
                    </a:moveTo>
                    <a:cubicBezTo>
                      <a:pt x="33" y="1"/>
                      <a:pt x="26" y="1"/>
                      <a:pt x="21" y="0"/>
                    </a:cubicBezTo>
                    <a:cubicBezTo>
                      <a:pt x="15" y="0"/>
                      <a:pt x="9" y="1"/>
                      <a:pt x="4" y="2"/>
                    </a:cubicBezTo>
                    <a:cubicBezTo>
                      <a:pt x="0" y="2"/>
                      <a:pt x="1" y="8"/>
                      <a:pt x="4" y="8"/>
                    </a:cubicBezTo>
                    <a:cubicBezTo>
                      <a:pt x="10" y="8"/>
                      <a:pt x="16" y="8"/>
                      <a:pt x="21" y="9"/>
                    </a:cubicBezTo>
                    <a:cubicBezTo>
                      <a:pt x="26" y="9"/>
                      <a:pt x="31" y="11"/>
                      <a:pt x="37" y="10"/>
                    </a:cubicBezTo>
                    <a:cubicBezTo>
                      <a:pt x="40" y="9"/>
                      <a:pt x="40" y="5"/>
                      <a:pt x="3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Freeform 132"/>
              <p:cNvSpPr/>
              <p:nvPr/>
            </p:nvSpPr>
            <p:spPr bwMode="auto">
              <a:xfrm>
                <a:off x="6474446" y="2998789"/>
                <a:ext cx="112458" cy="38883"/>
              </a:xfrm>
              <a:custGeom>
                <a:avLst/>
                <a:gdLst>
                  <a:gd name="T0" fmla="*/ 33 w 36"/>
                  <a:gd name="T1" fmla="*/ 2 h 11"/>
                  <a:gd name="T2" fmla="*/ 19 w 36"/>
                  <a:gd name="T3" fmla="*/ 1 h 11"/>
                  <a:gd name="T4" fmla="*/ 4 w 36"/>
                  <a:gd name="T5" fmla="*/ 4 h 11"/>
                  <a:gd name="T6" fmla="*/ 5 w 36"/>
                  <a:gd name="T7" fmla="*/ 10 h 11"/>
                  <a:gd name="T8" fmla="*/ 20 w 36"/>
                  <a:gd name="T9" fmla="*/ 9 h 11"/>
                  <a:gd name="T10" fmla="*/ 32 w 36"/>
                  <a:gd name="T11" fmla="*/ 9 h 11"/>
                  <a:gd name="T12" fmla="*/ 33 w 36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1">
                    <a:moveTo>
                      <a:pt x="33" y="2"/>
                    </a:moveTo>
                    <a:cubicBezTo>
                      <a:pt x="29" y="0"/>
                      <a:pt x="24" y="0"/>
                      <a:pt x="19" y="1"/>
                    </a:cubicBezTo>
                    <a:cubicBezTo>
                      <a:pt x="14" y="1"/>
                      <a:pt x="9" y="2"/>
                      <a:pt x="4" y="4"/>
                    </a:cubicBezTo>
                    <a:cubicBezTo>
                      <a:pt x="0" y="5"/>
                      <a:pt x="2" y="11"/>
                      <a:pt x="5" y="10"/>
                    </a:cubicBezTo>
                    <a:cubicBezTo>
                      <a:pt x="10" y="9"/>
                      <a:pt x="15" y="9"/>
                      <a:pt x="20" y="9"/>
                    </a:cubicBezTo>
                    <a:cubicBezTo>
                      <a:pt x="24" y="9"/>
                      <a:pt x="28" y="10"/>
                      <a:pt x="32" y="9"/>
                    </a:cubicBezTo>
                    <a:cubicBezTo>
                      <a:pt x="35" y="8"/>
                      <a:pt x="36" y="4"/>
                      <a:pt x="3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Freeform 133"/>
              <p:cNvSpPr/>
              <p:nvPr/>
            </p:nvSpPr>
            <p:spPr bwMode="auto">
              <a:xfrm>
                <a:off x="6673590" y="3009158"/>
                <a:ext cx="110115" cy="41474"/>
              </a:xfrm>
              <a:custGeom>
                <a:avLst/>
                <a:gdLst>
                  <a:gd name="T0" fmla="*/ 32 w 35"/>
                  <a:gd name="T1" fmla="*/ 4 h 12"/>
                  <a:gd name="T2" fmla="*/ 16 w 35"/>
                  <a:gd name="T3" fmla="*/ 1 h 12"/>
                  <a:gd name="T4" fmla="*/ 1 w 35"/>
                  <a:gd name="T5" fmla="*/ 3 h 12"/>
                  <a:gd name="T6" fmla="*/ 1 w 35"/>
                  <a:gd name="T7" fmla="*/ 5 h 12"/>
                  <a:gd name="T8" fmla="*/ 14 w 35"/>
                  <a:gd name="T9" fmla="*/ 9 h 12"/>
                  <a:gd name="T10" fmla="*/ 32 w 35"/>
                  <a:gd name="T11" fmla="*/ 10 h 12"/>
                  <a:gd name="T12" fmla="*/ 32 w 35"/>
                  <a:gd name="T1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2">
                    <a:moveTo>
                      <a:pt x="32" y="4"/>
                    </a:moveTo>
                    <a:cubicBezTo>
                      <a:pt x="28" y="1"/>
                      <a:pt x="22" y="2"/>
                      <a:pt x="16" y="1"/>
                    </a:cubicBezTo>
                    <a:cubicBezTo>
                      <a:pt x="11" y="1"/>
                      <a:pt x="5" y="0"/>
                      <a:pt x="1" y="3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4" y="9"/>
                      <a:pt x="9" y="8"/>
                      <a:pt x="14" y="9"/>
                    </a:cubicBezTo>
                    <a:cubicBezTo>
                      <a:pt x="20" y="10"/>
                      <a:pt x="26" y="12"/>
                      <a:pt x="32" y="10"/>
                    </a:cubicBezTo>
                    <a:cubicBezTo>
                      <a:pt x="34" y="9"/>
                      <a:pt x="35" y="5"/>
                      <a:pt x="3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Freeform 134"/>
              <p:cNvSpPr/>
              <p:nvPr/>
            </p:nvSpPr>
            <p:spPr bwMode="auto">
              <a:xfrm>
                <a:off x="6846962" y="3001382"/>
                <a:ext cx="107772" cy="31106"/>
              </a:xfrm>
              <a:custGeom>
                <a:avLst/>
                <a:gdLst>
                  <a:gd name="T0" fmla="*/ 33 w 34"/>
                  <a:gd name="T1" fmla="*/ 3 h 9"/>
                  <a:gd name="T2" fmla="*/ 19 w 34"/>
                  <a:gd name="T3" fmla="*/ 2 h 9"/>
                  <a:gd name="T4" fmla="*/ 2 w 34"/>
                  <a:gd name="T5" fmla="*/ 3 h 9"/>
                  <a:gd name="T6" fmla="*/ 2 w 34"/>
                  <a:gd name="T7" fmla="*/ 7 h 9"/>
                  <a:gd name="T8" fmla="*/ 19 w 34"/>
                  <a:gd name="T9" fmla="*/ 8 h 9"/>
                  <a:gd name="T10" fmla="*/ 33 w 34"/>
                  <a:gd name="T11" fmla="*/ 7 h 9"/>
                  <a:gd name="T12" fmla="*/ 33 w 34"/>
                  <a:gd name="T1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9">
                    <a:moveTo>
                      <a:pt x="33" y="3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2"/>
                      <a:pt x="8" y="2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8" y="8"/>
                      <a:pt x="14" y="8"/>
                      <a:pt x="19" y="8"/>
                    </a:cubicBezTo>
                    <a:cubicBezTo>
                      <a:pt x="24" y="9"/>
                      <a:pt x="28" y="9"/>
                      <a:pt x="33" y="7"/>
                    </a:cubicBezTo>
                    <a:cubicBezTo>
                      <a:pt x="34" y="6"/>
                      <a:pt x="34" y="4"/>
                      <a:pt x="3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135"/>
              <p:cNvSpPr/>
              <p:nvPr/>
            </p:nvSpPr>
            <p:spPr bwMode="auto">
              <a:xfrm>
                <a:off x="7010963" y="2998789"/>
                <a:ext cx="121829" cy="38883"/>
              </a:xfrm>
              <a:custGeom>
                <a:avLst/>
                <a:gdLst>
                  <a:gd name="T0" fmla="*/ 36 w 39"/>
                  <a:gd name="T1" fmla="*/ 2 h 11"/>
                  <a:gd name="T2" fmla="*/ 22 w 39"/>
                  <a:gd name="T3" fmla="*/ 2 h 11"/>
                  <a:gd name="T4" fmla="*/ 4 w 39"/>
                  <a:gd name="T5" fmla="*/ 0 h 11"/>
                  <a:gd name="T6" fmla="*/ 3 w 39"/>
                  <a:gd name="T7" fmla="*/ 6 h 11"/>
                  <a:gd name="T8" fmla="*/ 36 w 39"/>
                  <a:gd name="T9" fmla="*/ 8 h 11"/>
                  <a:gd name="T10" fmla="*/ 36 w 39"/>
                  <a:gd name="T11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11">
                    <a:moveTo>
                      <a:pt x="36" y="2"/>
                    </a:moveTo>
                    <a:cubicBezTo>
                      <a:pt x="31" y="1"/>
                      <a:pt x="26" y="2"/>
                      <a:pt x="22" y="2"/>
                    </a:cubicBezTo>
                    <a:cubicBezTo>
                      <a:pt x="16" y="2"/>
                      <a:pt x="10" y="1"/>
                      <a:pt x="4" y="0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3" y="9"/>
                      <a:pt x="26" y="11"/>
                      <a:pt x="36" y="8"/>
                    </a:cubicBezTo>
                    <a:cubicBezTo>
                      <a:pt x="39" y="7"/>
                      <a:pt x="39" y="2"/>
                      <a:pt x="3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Freeform 136"/>
              <p:cNvSpPr/>
              <p:nvPr/>
            </p:nvSpPr>
            <p:spPr bwMode="auto">
              <a:xfrm>
                <a:off x="7181991" y="3001382"/>
                <a:ext cx="100744" cy="36290"/>
              </a:xfrm>
              <a:custGeom>
                <a:avLst/>
                <a:gdLst>
                  <a:gd name="T0" fmla="*/ 28 w 32"/>
                  <a:gd name="T1" fmla="*/ 1 h 10"/>
                  <a:gd name="T2" fmla="*/ 15 w 32"/>
                  <a:gd name="T3" fmla="*/ 2 h 10"/>
                  <a:gd name="T4" fmla="*/ 3 w 32"/>
                  <a:gd name="T5" fmla="*/ 4 h 10"/>
                  <a:gd name="T6" fmla="*/ 3 w 32"/>
                  <a:gd name="T7" fmla="*/ 9 h 10"/>
                  <a:gd name="T8" fmla="*/ 29 w 32"/>
                  <a:gd name="T9" fmla="*/ 7 h 10"/>
                  <a:gd name="T10" fmla="*/ 28 w 32"/>
                  <a:gd name="T11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0">
                    <a:moveTo>
                      <a:pt x="28" y="1"/>
                    </a:moveTo>
                    <a:cubicBezTo>
                      <a:pt x="24" y="0"/>
                      <a:pt x="20" y="1"/>
                      <a:pt x="15" y="2"/>
                    </a:cubicBezTo>
                    <a:cubicBezTo>
                      <a:pt x="11" y="3"/>
                      <a:pt x="7" y="3"/>
                      <a:pt x="3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11" y="10"/>
                      <a:pt x="21" y="10"/>
                      <a:pt x="29" y="7"/>
                    </a:cubicBezTo>
                    <a:cubicBezTo>
                      <a:pt x="32" y="6"/>
                      <a:pt x="31" y="1"/>
                      <a:pt x="2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Freeform 137"/>
              <p:cNvSpPr/>
              <p:nvPr/>
            </p:nvSpPr>
            <p:spPr bwMode="auto">
              <a:xfrm>
                <a:off x="7355363" y="3006567"/>
                <a:ext cx="100744" cy="33698"/>
              </a:xfrm>
              <a:custGeom>
                <a:avLst/>
                <a:gdLst>
                  <a:gd name="T0" fmla="*/ 30 w 32"/>
                  <a:gd name="T1" fmla="*/ 2 h 10"/>
                  <a:gd name="T2" fmla="*/ 18 w 32"/>
                  <a:gd name="T3" fmla="*/ 1 h 10"/>
                  <a:gd name="T4" fmla="*/ 4 w 32"/>
                  <a:gd name="T5" fmla="*/ 2 h 10"/>
                  <a:gd name="T6" fmla="*/ 4 w 32"/>
                  <a:gd name="T7" fmla="*/ 8 h 10"/>
                  <a:gd name="T8" fmla="*/ 18 w 32"/>
                  <a:gd name="T9" fmla="*/ 9 h 10"/>
                  <a:gd name="T10" fmla="*/ 30 w 32"/>
                  <a:gd name="T11" fmla="*/ 8 h 10"/>
                  <a:gd name="T12" fmla="*/ 30 w 32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0">
                    <a:moveTo>
                      <a:pt x="30" y="2"/>
                    </a:moveTo>
                    <a:cubicBezTo>
                      <a:pt x="26" y="0"/>
                      <a:pt x="22" y="1"/>
                      <a:pt x="18" y="1"/>
                    </a:cubicBezTo>
                    <a:cubicBezTo>
                      <a:pt x="13" y="2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3" y="9"/>
                      <a:pt x="18" y="9"/>
                    </a:cubicBezTo>
                    <a:cubicBezTo>
                      <a:pt x="22" y="9"/>
                      <a:pt x="26" y="10"/>
                      <a:pt x="30" y="8"/>
                    </a:cubicBezTo>
                    <a:cubicBezTo>
                      <a:pt x="32" y="7"/>
                      <a:pt x="32" y="4"/>
                      <a:pt x="3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Freeform 138"/>
              <p:cNvSpPr/>
              <p:nvPr/>
            </p:nvSpPr>
            <p:spPr bwMode="auto">
              <a:xfrm>
                <a:off x="7521708" y="2996198"/>
                <a:ext cx="112458" cy="44067"/>
              </a:xfrm>
              <a:custGeom>
                <a:avLst/>
                <a:gdLst>
                  <a:gd name="T0" fmla="*/ 31 w 36"/>
                  <a:gd name="T1" fmla="*/ 0 h 13"/>
                  <a:gd name="T2" fmla="*/ 18 w 36"/>
                  <a:gd name="T3" fmla="*/ 3 h 13"/>
                  <a:gd name="T4" fmla="*/ 5 w 36"/>
                  <a:gd name="T5" fmla="*/ 2 h 13"/>
                  <a:gd name="T6" fmla="*/ 3 w 36"/>
                  <a:gd name="T7" fmla="*/ 6 h 13"/>
                  <a:gd name="T8" fmla="*/ 33 w 36"/>
                  <a:gd name="T9" fmla="*/ 7 h 13"/>
                  <a:gd name="T10" fmla="*/ 31 w 36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3">
                    <a:moveTo>
                      <a:pt x="31" y="0"/>
                    </a:moveTo>
                    <a:cubicBezTo>
                      <a:pt x="27" y="1"/>
                      <a:pt x="23" y="3"/>
                      <a:pt x="18" y="3"/>
                    </a:cubicBezTo>
                    <a:cubicBezTo>
                      <a:pt x="14" y="3"/>
                      <a:pt x="9" y="3"/>
                      <a:pt x="5" y="2"/>
                    </a:cubicBezTo>
                    <a:cubicBezTo>
                      <a:pt x="2" y="2"/>
                      <a:pt x="0" y="5"/>
                      <a:pt x="3" y="6"/>
                    </a:cubicBezTo>
                    <a:cubicBezTo>
                      <a:pt x="11" y="10"/>
                      <a:pt x="25" y="13"/>
                      <a:pt x="33" y="7"/>
                    </a:cubicBezTo>
                    <a:cubicBezTo>
                      <a:pt x="36" y="5"/>
                      <a:pt x="35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5025523" y="1179030"/>
              <a:ext cx="15626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solidFill>
                    <a:srgbClr val="FF9999"/>
                  </a:solidFill>
                  <a:cs typeface="+mn-ea"/>
                  <a:sym typeface="+mn-lt"/>
                </a:rPr>
                <a:t>致谢</a:t>
              </a:r>
            </a:p>
          </p:txBody>
        </p:sp>
      </p:grpSp>
    </p:spTree>
  </p:cSld>
  <p:clrMapOvr>
    <a:masterClrMapping/>
  </p:clrMapOvr>
  <p:transition spd="slow" advClick="0" advTm="5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D7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82928" y="32657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市场需求</a:t>
            </a:r>
          </a:p>
        </p:txBody>
      </p:sp>
      <p:sp>
        <p:nvSpPr>
          <p:cNvPr id="4" name="任意多边形 3"/>
          <p:cNvSpPr/>
          <p:nvPr/>
        </p:nvSpPr>
        <p:spPr>
          <a:xfrm rot="16200000" flipH="1">
            <a:off x="6073140" y="-2293316"/>
            <a:ext cx="45719" cy="6389737"/>
          </a:xfrm>
          <a:custGeom>
            <a:avLst/>
            <a:gdLst/>
            <a:ahLst/>
            <a:cxnLst/>
            <a:rect l="l" t="t" r="r" b="b"/>
            <a:pathLst>
              <a:path w="24231" h="914247">
                <a:moveTo>
                  <a:pt x="5283" y="910420"/>
                </a:moveTo>
                <a:lnTo>
                  <a:pt x="5106" y="914247"/>
                </a:lnTo>
                <a:lnTo>
                  <a:pt x="3582" y="914247"/>
                </a:lnTo>
                <a:close/>
                <a:moveTo>
                  <a:pt x="24231" y="887871"/>
                </a:moveTo>
                <a:lnTo>
                  <a:pt x="24231" y="914247"/>
                </a:lnTo>
                <a:lnTo>
                  <a:pt x="14665" y="914247"/>
                </a:lnTo>
                <a:lnTo>
                  <a:pt x="21671" y="894208"/>
                </a:lnTo>
                <a:close/>
                <a:moveTo>
                  <a:pt x="7503" y="865611"/>
                </a:moveTo>
                <a:lnTo>
                  <a:pt x="7216" y="868576"/>
                </a:lnTo>
                <a:lnTo>
                  <a:pt x="6766" y="878326"/>
                </a:lnTo>
                <a:lnTo>
                  <a:pt x="0" y="886263"/>
                </a:lnTo>
                <a:lnTo>
                  <a:pt x="0" y="876548"/>
                </a:lnTo>
                <a:lnTo>
                  <a:pt x="5182" y="868927"/>
                </a:lnTo>
                <a:close/>
                <a:moveTo>
                  <a:pt x="24231" y="857838"/>
                </a:moveTo>
                <a:lnTo>
                  <a:pt x="24231" y="867787"/>
                </a:lnTo>
                <a:lnTo>
                  <a:pt x="5283" y="910420"/>
                </a:lnTo>
                <a:lnTo>
                  <a:pt x="6766" y="878326"/>
                </a:lnTo>
                <a:close/>
                <a:moveTo>
                  <a:pt x="24231" y="840913"/>
                </a:moveTo>
                <a:lnTo>
                  <a:pt x="24231" y="841714"/>
                </a:lnTo>
                <a:lnTo>
                  <a:pt x="7503" y="865611"/>
                </a:lnTo>
                <a:lnTo>
                  <a:pt x="7514" y="865497"/>
                </a:lnTo>
                <a:close/>
                <a:moveTo>
                  <a:pt x="9928" y="840562"/>
                </a:moveTo>
                <a:lnTo>
                  <a:pt x="7514" y="865497"/>
                </a:lnTo>
                <a:lnTo>
                  <a:pt x="5182" y="868927"/>
                </a:lnTo>
                <a:lnTo>
                  <a:pt x="0" y="876330"/>
                </a:lnTo>
                <a:lnTo>
                  <a:pt x="0" y="855943"/>
                </a:lnTo>
                <a:lnTo>
                  <a:pt x="1909" y="852567"/>
                </a:lnTo>
                <a:close/>
                <a:moveTo>
                  <a:pt x="15593" y="782055"/>
                </a:moveTo>
                <a:lnTo>
                  <a:pt x="14536" y="792975"/>
                </a:lnTo>
                <a:lnTo>
                  <a:pt x="0" y="815757"/>
                </a:lnTo>
                <a:lnTo>
                  <a:pt x="0" y="811766"/>
                </a:lnTo>
                <a:close/>
                <a:moveTo>
                  <a:pt x="24231" y="780256"/>
                </a:moveTo>
                <a:lnTo>
                  <a:pt x="24231" y="819152"/>
                </a:lnTo>
                <a:lnTo>
                  <a:pt x="9928" y="840562"/>
                </a:lnTo>
                <a:lnTo>
                  <a:pt x="14536" y="792975"/>
                </a:lnTo>
                <a:lnTo>
                  <a:pt x="18270" y="787121"/>
                </a:lnTo>
                <a:close/>
                <a:moveTo>
                  <a:pt x="24231" y="761668"/>
                </a:moveTo>
                <a:lnTo>
                  <a:pt x="24231" y="765596"/>
                </a:lnTo>
                <a:lnTo>
                  <a:pt x="15593" y="782055"/>
                </a:lnTo>
                <a:lnTo>
                  <a:pt x="15754" y="780386"/>
                </a:lnTo>
                <a:close/>
                <a:moveTo>
                  <a:pt x="24231" y="712346"/>
                </a:moveTo>
                <a:lnTo>
                  <a:pt x="24231" y="731086"/>
                </a:lnTo>
                <a:lnTo>
                  <a:pt x="18270" y="754399"/>
                </a:lnTo>
                <a:lnTo>
                  <a:pt x="15754" y="780386"/>
                </a:lnTo>
                <a:lnTo>
                  <a:pt x="13254" y="785906"/>
                </a:lnTo>
                <a:lnTo>
                  <a:pt x="0" y="811485"/>
                </a:lnTo>
                <a:lnTo>
                  <a:pt x="0" y="752641"/>
                </a:lnTo>
                <a:lnTo>
                  <a:pt x="18270" y="721676"/>
                </a:lnTo>
                <a:close/>
                <a:moveTo>
                  <a:pt x="4049" y="698809"/>
                </a:moveTo>
                <a:lnTo>
                  <a:pt x="1909" y="705315"/>
                </a:lnTo>
                <a:lnTo>
                  <a:pt x="0" y="710229"/>
                </a:lnTo>
                <a:lnTo>
                  <a:pt x="0" y="701476"/>
                </a:lnTo>
                <a:lnTo>
                  <a:pt x="3903" y="698941"/>
                </a:lnTo>
                <a:close/>
                <a:moveTo>
                  <a:pt x="24231" y="652905"/>
                </a:moveTo>
                <a:lnTo>
                  <a:pt x="24231" y="680503"/>
                </a:lnTo>
                <a:lnTo>
                  <a:pt x="4049" y="698809"/>
                </a:lnTo>
                <a:lnTo>
                  <a:pt x="14843" y="665990"/>
                </a:lnTo>
                <a:close/>
                <a:moveTo>
                  <a:pt x="24231" y="619049"/>
                </a:moveTo>
                <a:lnTo>
                  <a:pt x="24231" y="637446"/>
                </a:lnTo>
                <a:lnTo>
                  <a:pt x="14843" y="665990"/>
                </a:lnTo>
                <a:lnTo>
                  <a:pt x="0" y="686679"/>
                </a:lnTo>
                <a:lnTo>
                  <a:pt x="0" y="646781"/>
                </a:lnTo>
                <a:close/>
                <a:moveTo>
                  <a:pt x="3622" y="602431"/>
                </a:moveTo>
                <a:lnTo>
                  <a:pt x="0" y="609824"/>
                </a:lnTo>
                <a:lnTo>
                  <a:pt x="0" y="603434"/>
                </a:lnTo>
                <a:lnTo>
                  <a:pt x="3088" y="602562"/>
                </a:lnTo>
                <a:close/>
                <a:moveTo>
                  <a:pt x="13271" y="600059"/>
                </a:moveTo>
                <a:lnTo>
                  <a:pt x="0" y="626949"/>
                </a:lnTo>
                <a:lnTo>
                  <a:pt x="0" y="618882"/>
                </a:lnTo>
                <a:lnTo>
                  <a:pt x="9809" y="600910"/>
                </a:lnTo>
                <a:close/>
                <a:moveTo>
                  <a:pt x="24231" y="578966"/>
                </a:moveTo>
                <a:lnTo>
                  <a:pt x="24231" y="597364"/>
                </a:lnTo>
                <a:lnTo>
                  <a:pt x="13271" y="600059"/>
                </a:lnTo>
                <a:lnTo>
                  <a:pt x="14340" y="597894"/>
                </a:lnTo>
                <a:close/>
                <a:moveTo>
                  <a:pt x="15033" y="562383"/>
                </a:moveTo>
                <a:lnTo>
                  <a:pt x="1647" y="598860"/>
                </a:lnTo>
                <a:lnTo>
                  <a:pt x="0" y="603432"/>
                </a:lnTo>
                <a:lnTo>
                  <a:pt x="0" y="582448"/>
                </a:lnTo>
                <a:close/>
                <a:moveTo>
                  <a:pt x="24231" y="560369"/>
                </a:moveTo>
                <a:lnTo>
                  <a:pt x="24231" y="574485"/>
                </a:lnTo>
                <a:lnTo>
                  <a:pt x="9809" y="600910"/>
                </a:lnTo>
                <a:lnTo>
                  <a:pt x="3622" y="602431"/>
                </a:lnTo>
                <a:close/>
                <a:moveTo>
                  <a:pt x="24231" y="537319"/>
                </a:moveTo>
                <a:lnTo>
                  <a:pt x="24231" y="550611"/>
                </a:lnTo>
                <a:lnTo>
                  <a:pt x="18270" y="558063"/>
                </a:lnTo>
                <a:lnTo>
                  <a:pt x="15033" y="562383"/>
                </a:lnTo>
                <a:close/>
                <a:moveTo>
                  <a:pt x="24231" y="507786"/>
                </a:moveTo>
                <a:lnTo>
                  <a:pt x="24231" y="529738"/>
                </a:lnTo>
                <a:lnTo>
                  <a:pt x="0" y="578164"/>
                </a:lnTo>
                <a:lnTo>
                  <a:pt x="0" y="575156"/>
                </a:lnTo>
                <a:lnTo>
                  <a:pt x="12382" y="543377"/>
                </a:lnTo>
                <a:close/>
                <a:moveTo>
                  <a:pt x="24231" y="501381"/>
                </a:moveTo>
                <a:lnTo>
                  <a:pt x="24231" y="501744"/>
                </a:lnTo>
                <a:lnTo>
                  <a:pt x="21546" y="508202"/>
                </a:lnTo>
                <a:lnTo>
                  <a:pt x="0" y="563090"/>
                </a:lnTo>
                <a:lnTo>
                  <a:pt x="0" y="556453"/>
                </a:lnTo>
                <a:close/>
                <a:moveTo>
                  <a:pt x="1909" y="410811"/>
                </a:moveTo>
                <a:lnTo>
                  <a:pt x="0" y="414762"/>
                </a:lnTo>
                <a:lnTo>
                  <a:pt x="0" y="413381"/>
                </a:lnTo>
                <a:close/>
                <a:moveTo>
                  <a:pt x="3418" y="408396"/>
                </a:moveTo>
                <a:lnTo>
                  <a:pt x="2497" y="410155"/>
                </a:lnTo>
                <a:lnTo>
                  <a:pt x="1909" y="410811"/>
                </a:lnTo>
                <a:close/>
                <a:moveTo>
                  <a:pt x="24231" y="398062"/>
                </a:moveTo>
                <a:lnTo>
                  <a:pt x="24231" y="422586"/>
                </a:lnTo>
                <a:lnTo>
                  <a:pt x="0" y="480889"/>
                </a:lnTo>
                <a:lnTo>
                  <a:pt x="0" y="450165"/>
                </a:lnTo>
                <a:lnTo>
                  <a:pt x="4211" y="436105"/>
                </a:lnTo>
                <a:lnTo>
                  <a:pt x="9821" y="425737"/>
                </a:lnTo>
                <a:close/>
                <a:moveTo>
                  <a:pt x="18211" y="392616"/>
                </a:moveTo>
                <a:lnTo>
                  <a:pt x="11054" y="413256"/>
                </a:lnTo>
                <a:lnTo>
                  <a:pt x="4211" y="436105"/>
                </a:lnTo>
                <a:lnTo>
                  <a:pt x="0" y="443888"/>
                </a:lnTo>
                <a:lnTo>
                  <a:pt x="0" y="414921"/>
                </a:lnTo>
                <a:lnTo>
                  <a:pt x="2497" y="410155"/>
                </a:lnTo>
                <a:close/>
                <a:moveTo>
                  <a:pt x="24231" y="375252"/>
                </a:moveTo>
                <a:lnTo>
                  <a:pt x="24231" y="385897"/>
                </a:lnTo>
                <a:lnTo>
                  <a:pt x="18211" y="392616"/>
                </a:lnTo>
                <a:close/>
                <a:moveTo>
                  <a:pt x="946" y="372617"/>
                </a:moveTo>
                <a:lnTo>
                  <a:pt x="0" y="374923"/>
                </a:lnTo>
                <a:lnTo>
                  <a:pt x="0" y="373274"/>
                </a:lnTo>
                <a:close/>
                <a:moveTo>
                  <a:pt x="24231" y="368546"/>
                </a:moveTo>
                <a:lnTo>
                  <a:pt x="24231" y="375095"/>
                </a:lnTo>
                <a:lnTo>
                  <a:pt x="3418" y="408396"/>
                </a:lnTo>
                <a:lnTo>
                  <a:pt x="22381" y="372205"/>
                </a:lnTo>
                <a:close/>
                <a:moveTo>
                  <a:pt x="17496" y="361533"/>
                </a:moveTo>
                <a:lnTo>
                  <a:pt x="0" y="412652"/>
                </a:lnTo>
                <a:lnTo>
                  <a:pt x="0" y="380575"/>
                </a:lnTo>
                <a:lnTo>
                  <a:pt x="1909" y="378088"/>
                </a:lnTo>
                <a:lnTo>
                  <a:pt x="6712" y="368669"/>
                </a:lnTo>
                <a:close/>
                <a:moveTo>
                  <a:pt x="24231" y="341854"/>
                </a:moveTo>
                <a:lnTo>
                  <a:pt x="24231" y="357077"/>
                </a:lnTo>
                <a:lnTo>
                  <a:pt x="17496" y="361533"/>
                </a:lnTo>
                <a:close/>
                <a:moveTo>
                  <a:pt x="24231" y="317948"/>
                </a:moveTo>
                <a:lnTo>
                  <a:pt x="24231" y="334309"/>
                </a:lnTo>
                <a:lnTo>
                  <a:pt x="6712" y="368669"/>
                </a:lnTo>
                <a:lnTo>
                  <a:pt x="4938" y="369842"/>
                </a:lnTo>
                <a:lnTo>
                  <a:pt x="946" y="372617"/>
                </a:lnTo>
                <a:lnTo>
                  <a:pt x="3396" y="366647"/>
                </a:lnTo>
                <a:cubicBezTo>
                  <a:pt x="7901" y="355454"/>
                  <a:pt x="12840" y="342968"/>
                  <a:pt x="18270" y="329004"/>
                </a:cubicBezTo>
                <a:lnTo>
                  <a:pt x="18607" y="327910"/>
                </a:lnTo>
                <a:close/>
                <a:moveTo>
                  <a:pt x="11602" y="312390"/>
                </a:moveTo>
                <a:lnTo>
                  <a:pt x="0" y="336412"/>
                </a:lnTo>
                <a:lnTo>
                  <a:pt x="0" y="325354"/>
                </a:lnTo>
                <a:close/>
                <a:moveTo>
                  <a:pt x="11729" y="312127"/>
                </a:moveTo>
                <a:lnTo>
                  <a:pt x="11652" y="312334"/>
                </a:lnTo>
                <a:lnTo>
                  <a:pt x="11602" y="312390"/>
                </a:lnTo>
                <a:close/>
                <a:moveTo>
                  <a:pt x="17161" y="300881"/>
                </a:moveTo>
                <a:lnTo>
                  <a:pt x="11729" y="312127"/>
                </a:lnTo>
                <a:lnTo>
                  <a:pt x="14902" y="303593"/>
                </a:lnTo>
                <a:close/>
                <a:moveTo>
                  <a:pt x="24231" y="298145"/>
                </a:moveTo>
                <a:lnTo>
                  <a:pt x="24231" y="309647"/>
                </a:lnTo>
                <a:lnTo>
                  <a:pt x="18607" y="327910"/>
                </a:lnTo>
                <a:lnTo>
                  <a:pt x="14205" y="335709"/>
                </a:lnTo>
                <a:cubicBezTo>
                  <a:pt x="9994" y="342497"/>
                  <a:pt x="5528" y="349315"/>
                  <a:pt x="572" y="357320"/>
                </a:cubicBezTo>
                <a:lnTo>
                  <a:pt x="0" y="358312"/>
                </a:lnTo>
                <a:lnTo>
                  <a:pt x="0" y="347379"/>
                </a:lnTo>
                <a:lnTo>
                  <a:pt x="8326" y="321282"/>
                </a:lnTo>
                <a:lnTo>
                  <a:pt x="11652" y="312334"/>
                </a:lnTo>
                <a:lnTo>
                  <a:pt x="22595" y="300108"/>
                </a:lnTo>
                <a:close/>
                <a:moveTo>
                  <a:pt x="24231" y="286243"/>
                </a:moveTo>
                <a:lnTo>
                  <a:pt x="24231" y="292396"/>
                </a:lnTo>
                <a:lnTo>
                  <a:pt x="17161" y="300881"/>
                </a:lnTo>
                <a:close/>
                <a:moveTo>
                  <a:pt x="18603" y="231141"/>
                </a:moveTo>
                <a:lnTo>
                  <a:pt x="16606" y="235168"/>
                </a:lnTo>
                <a:lnTo>
                  <a:pt x="4000" y="260495"/>
                </a:lnTo>
                <a:lnTo>
                  <a:pt x="1909" y="263559"/>
                </a:lnTo>
                <a:lnTo>
                  <a:pt x="0" y="267317"/>
                </a:lnTo>
                <a:lnTo>
                  <a:pt x="0" y="258594"/>
                </a:lnTo>
                <a:close/>
                <a:moveTo>
                  <a:pt x="24231" y="230849"/>
                </a:moveTo>
                <a:lnTo>
                  <a:pt x="24231" y="278494"/>
                </a:lnTo>
                <a:lnTo>
                  <a:pt x="14902" y="303593"/>
                </a:lnTo>
                <a:lnTo>
                  <a:pt x="0" y="321476"/>
                </a:lnTo>
                <a:lnTo>
                  <a:pt x="0" y="268532"/>
                </a:lnTo>
                <a:lnTo>
                  <a:pt x="4000" y="260495"/>
                </a:lnTo>
                <a:close/>
                <a:moveTo>
                  <a:pt x="24231" y="219793"/>
                </a:moveTo>
                <a:lnTo>
                  <a:pt x="24231" y="222836"/>
                </a:lnTo>
                <a:lnTo>
                  <a:pt x="18603" y="231141"/>
                </a:lnTo>
                <a:close/>
                <a:moveTo>
                  <a:pt x="24231" y="133342"/>
                </a:moveTo>
                <a:lnTo>
                  <a:pt x="24231" y="206545"/>
                </a:lnTo>
                <a:lnTo>
                  <a:pt x="13499" y="223505"/>
                </a:lnTo>
                <a:lnTo>
                  <a:pt x="0" y="245723"/>
                </a:lnTo>
                <a:lnTo>
                  <a:pt x="0" y="173915"/>
                </a:lnTo>
                <a:close/>
                <a:moveTo>
                  <a:pt x="24231" y="123476"/>
                </a:moveTo>
                <a:lnTo>
                  <a:pt x="24231" y="130027"/>
                </a:lnTo>
                <a:lnTo>
                  <a:pt x="17186" y="143459"/>
                </a:lnTo>
                <a:lnTo>
                  <a:pt x="0" y="171861"/>
                </a:lnTo>
                <a:lnTo>
                  <a:pt x="0" y="166299"/>
                </a:lnTo>
                <a:lnTo>
                  <a:pt x="18270" y="132668"/>
                </a:lnTo>
                <a:close/>
                <a:moveTo>
                  <a:pt x="10141" y="101902"/>
                </a:moveTo>
                <a:lnTo>
                  <a:pt x="3390" y="124989"/>
                </a:lnTo>
                <a:lnTo>
                  <a:pt x="0" y="135481"/>
                </a:lnTo>
                <a:lnTo>
                  <a:pt x="0" y="120168"/>
                </a:lnTo>
                <a:lnTo>
                  <a:pt x="2059" y="116043"/>
                </a:lnTo>
                <a:close/>
                <a:moveTo>
                  <a:pt x="24231" y="71662"/>
                </a:moveTo>
                <a:lnTo>
                  <a:pt x="24231" y="77243"/>
                </a:lnTo>
                <a:lnTo>
                  <a:pt x="10141" y="101902"/>
                </a:lnTo>
                <a:lnTo>
                  <a:pt x="11579" y="96983"/>
                </a:lnTo>
                <a:lnTo>
                  <a:pt x="18270" y="83584"/>
                </a:lnTo>
                <a:close/>
                <a:moveTo>
                  <a:pt x="8884" y="41579"/>
                </a:moveTo>
                <a:lnTo>
                  <a:pt x="5981" y="51185"/>
                </a:lnTo>
                <a:lnTo>
                  <a:pt x="0" y="58084"/>
                </a:lnTo>
                <a:lnTo>
                  <a:pt x="0" y="57571"/>
                </a:lnTo>
                <a:close/>
                <a:moveTo>
                  <a:pt x="24231" y="30135"/>
                </a:moveTo>
                <a:lnTo>
                  <a:pt x="24231" y="53709"/>
                </a:lnTo>
                <a:lnTo>
                  <a:pt x="11579" y="96983"/>
                </a:lnTo>
                <a:lnTo>
                  <a:pt x="2059" y="116043"/>
                </a:lnTo>
                <a:lnTo>
                  <a:pt x="1909" y="116307"/>
                </a:lnTo>
                <a:lnTo>
                  <a:pt x="0" y="120126"/>
                </a:lnTo>
                <a:lnTo>
                  <a:pt x="0" y="70975"/>
                </a:lnTo>
                <a:lnTo>
                  <a:pt x="5981" y="51185"/>
                </a:lnTo>
                <a:close/>
                <a:moveTo>
                  <a:pt x="20675" y="0"/>
                </a:moveTo>
                <a:lnTo>
                  <a:pt x="24231" y="0"/>
                </a:lnTo>
                <a:lnTo>
                  <a:pt x="24231" y="13954"/>
                </a:lnTo>
                <a:lnTo>
                  <a:pt x="8884" y="41579"/>
                </a:lnTo>
                <a:lnTo>
                  <a:pt x="12161" y="30736"/>
                </a:lnTo>
                <a:close/>
                <a:moveTo>
                  <a:pt x="0" y="0"/>
                </a:moveTo>
                <a:lnTo>
                  <a:pt x="3827" y="0"/>
                </a:lnTo>
                <a:lnTo>
                  <a:pt x="0" y="8201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6619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2" name="TextBox 38"/>
          <p:cNvSpPr txBox="1"/>
          <p:nvPr/>
        </p:nvSpPr>
        <p:spPr>
          <a:xfrm>
            <a:off x="912396" y="1621307"/>
            <a:ext cx="5183603" cy="538609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r>
              <a:rPr lang="zh-CN" altLang="en-US" sz="3200" dirty="0">
                <a:solidFill>
                  <a:srgbClr val="FC83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需求及市场需求的概念</a:t>
            </a:r>
            <a:endParaRPr lang="en-US" altLang="zh-CN" sz="3200" dirty="0">
              <a:solidFill>
                <a:srgbClr val="FC83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8" name="表格 87">
                <a:extLst>
                  <a:ext uri="{FF2B5EF4-FFF2-40B4-BE49-F238E27FC236}">
                    <a16:creationId xmlns:a16="http://schemas.microsoft.com/office/drawing/2014/main" id="{2850D208-0496-4434-990D-83500486BA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0018758"/>
                  </p:ext>
                </p:extLst>
              </p:nvPr>
            </p:nvGraphicFramePr>
            <p:xfrm>
              <a:off x="902513" y="2724885"/>
              <a:ext cx="10649407" cy="2395755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1269794">
                      <a:extLst>
                        <a:ext uri="{9D8B030D-6E8A-4147-A177-3AD203B41FA5}">
                          <a16:colId xmlns:a16="http://schemas.microsoft.com/office/drawing/2014/main" val="1843522354"/>
                        </a:ext>
                      </a:extLst>
                    </a:gridCol>
                    <a:gridCol w="6328703">
                      <a:extLst>
                        <a:ext uri="{9D8B030D-6E8A-4147-A177-3AD203B41FA5}">
                          <a16:colId xmlns:a16="http://schemas.microsoft.com/office/drawing/2014/main" val="2314915224"/>
                        </a:ext>
                      </a:extLst>
                    </a:gridCol>
                    <a:gridCol w="3050910">
                      <a:extLst>
                        <a:ext uri="{9D8B030D-6E8A-4147-A177-3AD203B41FA5}">
                          <a16:colId xmlns:a16="http://schemas.microsoft.com/office/drawing/2014/main" val="4173357716"/>
                        </a:ext>
                      </a:extLst>
                    </a:gridCol>
                  </a:tblGrid>
                  <a:tr h="37240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b="0" u="none" kern="10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 </a:t>
                          </a:r>
                          <a:endParaRPr lang="zh-CN" sz="2000" b="0" u="none" kern="10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2000" b="0" u="none" kern="10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含义</a:t>
                          </a:r>
                          <a:endParaRPr lang="zh-CN" sz="2000" b="0" u="none" kern="10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2000" b="0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备注</a:t>
                          </a:r>
                          <a:endParaRPr lang="zh-CN" sz="2000" b="0" u="none" kern="100" dirty="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66367894"/>
                      </a:ext>
                    </a:extLst>
                  </a:tr>
                  <a:tr h="1117203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需求</a:t>
                          </a:r>
                          <a:endParaRPr lang="zh-CN" sz="2000" b="1" u="none" kern="100" dirty="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000" b="0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在一定时间内和一定价格条件下，消费者对某种商品或服务</a:t>
                          </a:r>
                          <a:r>
                            <a:rPr lang="zh-CN" sz="2000" b="1" u="none" kern="100" dirty="0">
                              <a:solidFill>
                                <a:srgbClr val="FF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愿意</a:t>
                          </a:r>
                          <a:r>
                            <a:rPr lang="zh-CN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而且</a:t>
                          </a:r>
                          <a:r>
                            <a:rPr lang="zh-CN" sz="2000" b="1" u="none" kern="100" dirty="0">
                              <a:solidFill>
                                <a:srgbClr val="FF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能够</a:t>
                          </a:r>
                          <a:r>
                            <a:rPr lang="zh-CN" sz="2000" b="0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购买的数量。</a:t>
                          </a:r>
                          <a:endParaRPr lang="zh-CN" sz="2000" b="0" u="none" kern="100" dirty="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000" b="1" u="none" kern="100" dirty="0">
                              <a:solidFill>
                                <a:srgbClr val="FF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需求的构成要素</a:t>
                          </a:r>
                          <a:r>
                            <a:rPr lang="zh-CN" sz="2000" b="0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：</a:t>
                          </a: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1</a:t>
                          </a:r>
                          <a:r>
                            <a:rPr lang="zh-CN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、购买欲望（愿意）</a:t>
                          </a: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2</a:t>
                          </a:r>
                          <a:r>
                            <a:rPr lang="zh-CN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、支付能力（能够）</a:t>
                          </a:r>
                          <a:endParaRPr lang="zh-CN" sz="2000" b="1" u="none" kern="100" dirty="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59778025"/>
                      </a:ext>
                    </a:extLst>
                  </a:tr>
                  <a:tr h="906151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市场需求</a:t>
                          </a:r>
                          <a:endParaRPr lang="zh-CN" sz="2000" b="1" u="none" kern="100" dirty="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000" b="0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在一定时间内、一定价格条件下和一定的</a:t>
                          </a:r>
                          <a:r>
                            <a:rPr lang="zh-CN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市场上所有的消费者</a:t>
                          </a:r>
                          <a:r>
                            <a:rPr lang="zh-CN" sz="2000" b="0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对某种商品或服务</a:t>
                          </a:r>
                          <a:r>
                            <a:rPr lang="zh-CN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愿意而且能够购买</a:t>
                          </a:r>
                          <a:r>
                            <a:rPr lang="zh-CN" sz="2000" b="0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的数量。</a:t>
                          </a:r>
                          <a:endParaRPr lang="zh-CN" sz="2000" b="0" u="none" kern="100" dirty="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000" b="0" u="none" strike="noStrik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市场需求</a:t>
                          </a:r>
                          <a:r>
                            <a:rPr lang="en-US" altLang="zh-CN" sz="2000" b="0" u="none" strike="noStrik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altLang="zh-CN" sz="2000" b="0" i="1" u="none" strike="noStrike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oMath>
                          </a14:m>
                          <a:r>
                            <a:rPr lang="zh-CN" sz="2000" b="0" u="none" strike="noStrik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消费者需求</a:t>
                          </a:r>
                          <a:endParaRPr lang="zh-CN" sz="2000" b="0" u="none" kern="100" dirty="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488411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8" name="表格 87">
                <a:extLst>
                  <a:ext uri="{FF2B5EF4-FFF2-40B4-BE49-F238E27FC236}">
                    <a16:creationId xmlns:a16="http://schemas.microsoft.com/office/drawing/2014/main" id="{2850D208-0496-4434-990D-83500486BA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0018758"/>
                  </p:ext>
                </p:extLst>
              </p:nvPr>
            </p:nvGraphicFramePr>
            <p:xfrm>
              <a:off x="902513" y="2724885"/>
              <a:ext cx="10649407" cy="2395755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1269794">
                      <a:extLst>
                        <a:ext uri="{9D8B030D-6E8A-4147-A177-3AD203B41FA5}">
                          <a16:colId xmlns:a16="http://schemas.microsoft.com/office/drawing/2014/main" val="1843522354"/>
                        </a:ext>
                      </a:extLst>
                    </a:gridCol>
                    <a:gridCol w="6328703">
                      <a:extLst>
                        <a:ext uri="{9D8B030D-6E8A-4147-A177-3AD203B41FA5}">
                          <a16:colId xmlns:a16="http://schemas.microsoft.com/office/drawing/2014/main" val="2314915224"/>
                        </a:ext>
                      </a:extLst>
                    </a:gridCol>
                    <a:gridCol w="3050910">
                      <a:extLst>
                        <a:ext uri="{9D8B030D-6E8A-4147-A177-3AD203B41FA5}">
                          <a16:colId xmlns:a16="http://schemas.microsoft.com/office/drawing/2014/main" val="4173357716"/>
                        </a:ext>
                      </a:extLst>
                    </a:gridCol>
                  </a:tblGrid>
                  <a:tr h="37240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b="0" u="none" kern="10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 </a:t>
                          </a:r>
                          <a:endParaRPr lang="zh-CN" sz="2000" b="0" u="none" kern="10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2000" b="0" u="none" kern="10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含义</a:t>
                          </a:r>
                          <a:endParaRPr lang="zh-CN" sz="2000" b="0" u="none" kern="10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2000" b="0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备注</a:t>
                          </a:r>
                          <a:endParaRPr lang="zh-CN" sz="2000" b="0" u="none" kern="100" dirty="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66367894"/>
                      </a:ext>
                    </a:extLst>
                  </a:tr>
                  <a:tr h="1117203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需求</a:t>
                          </a:r>
                          <a:endParaRPr lang="zh-CN" sz="2000" b="1" u="none" kern="100" dirty="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000" b="0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在一定时间内和一定价格条件下，消费者对某种商品或服务</a:t>
                          </a:r>
                          <a:r>
                            <a:rPr lang="zh-CN" sz="2000" b="1" u="none" kern="100" dirty="0">
                              <a:solidFill>
                                <a:srgbClr val="FF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愿意</a:t>
                          </a:r>
                          <a:r>
                            <a:rPr lang="zh-CN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而且</a:t>
                          </a:r>
                          <a:r>
                            <a:rPr lang="zh-CN" sz="2000" b="1" u="none" kern="100" dirty="0">
                              <a:solidFill>
                                <a:srgbClr val="FF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能够</a:t>
                          </a:r>
                          <a:r>
                            <a:rPr lang="zh-CN" sz="2000" b="0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购买的数量。</a:t>
                          </a:r>
                          <a:endParaRPr lang="zh-CN" sz="2000" b="0" u="none" kern="100" dirty="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000" b="1" u="none" kern="100" dirty="0">
                              <a:solidFill>
                                <a:srgbClr val="FF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需求的构成要素</a:t>
                          </a:r>
                          <a:r>
                            <a:rPr lang="zh-CN" sz="2000" b="0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：</a:t>
                          </a: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1</a:t>
                          </a:r>
                          <a:r>
                            <a:rPr lang="zh-CN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、购买欲望（愿意）</a:t>
                          </a: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2</a:t>
                          </a:r>
                          <a:r>
                            <a:rPr lang="zh-CN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、支付能力（能够）</a:t>
                          </a:r>
                          <a:endParaRPr lang="zh-CN" sz="2000" b="1" u="none" kern="100" dirty="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59778025"/>
                      </a:ext>
                    </a:extLst>
                  </a:tr>
                  <a:tr h="906151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市场需求</a:t>
                          </a:r>
                          <a:endParaRPr lang="zh-CN" sz="2000" b="1" u="none" kern="100" dirty="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000" b="0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在一定时间内、一定价格条件下和一定的</a:t>
                          </a:r>
                          <a:r>
                            <a:rPr lang="zh-CN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市场上所有的消费者</a:t>
                          </a:r>
                          <a:r>
                            <a:rPr lang="zh-CN" sz="2000" b="0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对某种商品或服务</a:t>
                          </a:r>
                          <a:r>
                            <a:rPr lang="zh-CN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愿意而且能够购买</a:t>
                          </a:r>
                          <a:r>
                            <a:rPr lang="zh-CN" sz="2000" b="0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的数量。</a:t>
                          </a:r>
                          <a:endParaRPr lang="zh-CN" sz="2000" b="0" u="none" kern="100" dirty="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50000" t="-172222" r="-4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88411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4251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D7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47824" y="51635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市场需求</a:t>
            </a:r>
          </a:p>
        </p:txBody>
      </p:sp>
      <p:sp>
        <p:nvSpPr>
          <p:cNvPr id="4" name="任意多边形 3"/>
          <p:cNvSpPr/>
          <p:nvPr/>
        </p:nvSpPr>
        <p:spPr>
          <a:xfrm rot="16200000" flipH="1">
            <a:off x="6838036" y="-2103535"/>
            <a:ext cx="45719" cy="6389737"/>
          </a:xfrm>
          <a:custGeom>
            <a:avLst/>
            <a:gdLst/>
            <a:ahLst/>
            <a:cxnLst/>
            <a:rect l="l" t="t" r="r" b="b"/>
            <a:pathLst>
              <a:path w="24231" h="914247">
                <a:moveTo>
                  <a:pt x="5283" y="910420"/>
                </a:moveTo>
                <a:lnTo>
                  <a:pt x="5106" y="914247"/>
                </a:lnTo>
                <a:lnTo>
                  <a:pt x="3582" y="914247"/>
                </a:lnTo>
                <a:close/>
                <a:moveTo>
                  <a:pt x="24231" y="887871"/>
                </a:moveTo>
                <a:lnTo>
                  <a:pt x="24231" y="914247"/>
                </a:lnTo>
                <a:lnTo>
                  <a:pt x="14665" y="914247"/>
                </a:lnTo>
                <a:lnTo>
                  <a:pt x="21671" y="894208"/>
                </a:lnTo>
                <a:close/>
                <a:moveTo>
                  <a:pt x="7503" y="865611"/>
                </a:moveTo>
                <a:lnTo>
                  <a:pt x="7216" y="868576"/>
                </a:lnTo>
                <a:lnTo>
                  <a:pt x="6766" y="878326"/>
                </a:lnTo>
                <a:lnTo>
                  <a:pt x="0" y="886263"/>
                </a:lnTo>
                <a:lnTo>
                  <a:pt x="0" y="876548"/>
                </a:lnTo>
                <a:lnTo>
                  <a:pt x="5182" y="868927"/>
                </a:lnTo>
                <a:close/>
                <a:moveTo>
                  <a:pt x="24231" y="857838"/>
                </a:moveTo>
                <a:lnTo>
                  <a:pt x="24231" y="867787"/>
                </a:lnTo>
                <a:lnTo>
                  <a:pt x="5283" y="910420"/>
                </a:lnTo>
                <a:lnTo>
                  <a:pt x="6766" y="878326"/>
                </a:lnTo>
                <a:close/>
                <a:moveTo>
                  <a:pt x="24231" y="840913"/>
                </a:moveTo>
                <a:lnTo>
                  <a:pt x="24231" y="841714"/>
                </a:lnTo>
                <a:lnTo>
                  <a:pt x="7503" y="865611"/>
                </a:lnTo>
                <a:lnTo>
                  <a:pt x="7514" y="865497"/>
                </a:lnTo>
                <a:close/>
                <a:moveTo>
                  <a:pt x="9928" y="840562"/>
                </a:moveTo>
                <a:lnTo>
                  <a:pt x="7514" y="865497"/>
                </a:lnTo>
                <a:lnTo>
                  <a:pt x="5182" y="868927"/>
                </a:lnTo>
                <a:lnTo>
                  <a:pt x="0" y="876330"/>
                </a:lnTo>
                <a:lnTo>
                  <a:pt x="0" y="855943"/>
                </a:lnTo>
                <a:lnTo>
                  <a:pt x="1909" y="852567"/>
                </a:lnTo>
                <a:close/>
                <a:moveTo>
                  <a:pt x="15593" y="782055"/>
                </a:moveTo>
                <a:lnTo>
                  <a:pt x="14536" y="792975"/>
                </a:lnTo>
                <a:lnTo>
                  <a:pt x="0" y="815757"/>
                </a:lnTo>
                <a:lnTo>
                  <a:pt x="0" y="811766"/>
                </a:lnTo>
                <a:close/>
                <a:moveTo>
                  <a:pt x="24231" y="780256"/>
                </a:moveTo>
                <a:lnTo>
                  <a:pt x="24231" y="819152"/>
                </a:lnTo>
                <a:lnTo>
                  <a:pt x="9928" y="840562"/>
                </a:lnTo>
                <a:lnTo>
                  <a:pt x="14536" y="792975"/>
                </a:lnTo>
                <a:lnTo>
                  <a:pt x="18270" y="787121"/>
                </a:lnTo>
                <a:close/>
                <a:moveTo>
                  <a:pt x="24231" y="761668"/>
                </a:moveTo>
                <a:lnTo>
                  <a:pt x="24231" y="765596"/>
                </a:lnTo>
                <a:lnTo>
                  <a:pt x="15593" y="782055"/>
                </a:lnTo>
                <a:lnTo>
                  <a:pt x="15754" y="780386"/>
                </a:lnTo>
                <a:close/>
                <a:moveTo>
                  <a:pt x="24231" y="712346"/>
                </a:moveTo>
                <a:lnTo>
                  <a:pt x="24231" y="731086"/>
                </a:lnTo>
                <a:lnTo>
                  <a:pt x="18270" y="754399"/>
                </a:lnTo>
                <a:lnTo>
                  <a:pt x="15754" y="780386"/>
                </a:lnTo>
                <a:lnTo>
                  <a:pt x="13254" y="785906"/>
                </a:lnTo>
                <a:lnTo>
                  <a:pt x="0" y="811485"/>
                </a:lnTo>
                <a:lnTo>
                  <a:pt x="0" y="752641"/>
                </a:lnTo>
                <a:lnTo>
                  <a:pt x="18270" y="721676"/>
                </a:lnTo>
                <a:close/>
                <a:moveTo>
                  <a:pt x="4049" y="698809"/>
                </a:moveTo>
                <a:lnTo>
                  <a:pt x="1909" y="705315"/>
                </a:lnTo>
                <a:lnTo>
                  <a:pt x="0" y="710229"/>
                </a:lnTo>
                <a:lnTo>
                  <a:pt x="0" y="701476"/>
                </a:lnTo>
                <a:lnTo>
                  <a:pt x="3903" y="698941"/>
                </a:lnTo>
                <a:close/>
                <a:moveTo>
                  <a:pt x="24231" y="652905"/>
                </a:moveTo>
                <a:lnTo>
                  <a:pt x="24231" y="680503"/>
                </a:lnTo>
                <a:lnTo>
                  <a:pt x="4049" y="698809"/>
                </a:lnTo>
                <a:lnTo>
                  <a:pt x="14843" y="665990"/>
                </a:lnTo>
                <a:close/>
                <a:moveTo>
                  <a:pt x="24231" y="619049"/>
                </a:moveTo>
                <a:lnTo>
                  <a:pt x="24231" y="637446"/>
                </a:lnTo>
                <a:lnTo>
                  <a:pt x="14843" y="665990"/>
                </a:lnTo>
                <a:lnTo>
                  <a:pt x="0" y="686679"/>
                </a:lnTo>
                <a:lnTo>
                  <a:pt x="0" y="646781"/>
                </a:lnTo>
                <a:close/>
                <a:moveTo>
                  <a:pt x="3622" y="602431"/>
                </a:moveTo>
                <a:lnTo>
                  <a:pt x="0" y="609824"/>
                </a:lnTo>
                <a:lnTo>
                  <a:pt x="0" y="603434"/>
                </a:lnTo>
                <a:lnTo>
                  <a:pt x="3088" y="602562"/>
                </a:lnTo>
                <a:close/>
                <a:moveTo>
                  <a:pt x="13271" y="600059"/>
                </a:moveTo>
                <a:lnTo>
                  <a:pt x="0" y="626949"/>
                </a:lnTo>
                <a:lnTo>
                  <a:pt x="0" y="618882"/>
                </a:lnTo>
                <a:lnTo>
                  <a:pt x="9809" y="600910"/>
                </a:lnTo>
                <a:close/>
                <a:moveTo>
                  <a:pt x="24231" y="578966"/>
                </a:moveTo>
                <a:lnTo>
                  <a:pt x="24231" y="597364"/>
                </a:lnTo>
                <a:lnTo>
                  <a:pt x="13271" y="600059"/>
                </a:lnTo>
                <a:lnTo>
                  <a:pt x="14340" y="597894"/>
                </a:lnTo>
                <a:close/>
                <a:moveTo>
                  <a:pt x="15033" y="562383"/>
                </a:moveTo>
                <a:lnTo>
                  <a:pt x="1647" y="598860"/>
                </a:lnTo>
                <a:lnTo>
                  <a:pt x="0" y="603432"/>
                </a:lnTo>
                <a:lnTo>
                  <a:pt x="0" y="582448"/>
                </a:lnTo>
                <a:close/>
                <a:moveTo>
                  <a:pt x="24231" y="560369"/>
                </a:moveTo>
                <a:lnTo>
                  <a:pt x="24231" y="574485"/>
                </a:lnTo>
                <a:lnTo>
                  <a:pt x="9809" y="600910"/>
                </a:lnTo>
                <a:lnTo>
                  <a:pt x="3622" y="602431"/>
                </a:lnTo>
                <a:close/>
                <a:moveTo>
                  <a:pt x="24231" y="537319"/>
                </a:moveTo>
                <a:lnTo>
                  <a:pt x="24231" y="550611"/>
                </a:lnTo>
                <a:lnTo>
                  <a:pt x="18270" y="558063"/>
                </a:lnTo>
                <a:lnTo>
                  <a:pt x="15033" y="562383"/>
                </a:lnTo>
                <a:close/>
                <a:moveTo>
                  <a:pt x="24231" y="507786"/>
                </a:moveTo>
                <a:lnTo>
                  <a:pt x="24231" y="529738"/>
                </a:lnTo>
                <a:lnTo>
                  <a:pt x="0" y="578164"/>
                </a:lnTo>
                <a:lnTo>
                  <a:pt x="0" y="575156"/>
                </a:lnTo>
                <a:lnTo>
                  <a:pt x="12382" y="543377"/>
                </a:lnTo>
                <a:close/>
                <a:moveTo>
                  <a:pt x="24231" y="501381"/>
                </a:moveTo>
                <a:lnTo>
                  <a:pt x="24231" y="501744"/>
                </a:lnTo>
                <a:lnTo>
                  <a:pt x="21546" y="508202"/>
                </a:lnTo>
                <a:lnTo>
                  <a:pt x="0" y="563090"/>
                </a:lnTo>
                <a:lnTo>
                  <a:pt x="0" y="556453"/>
                </a:lnTo>
                <a:close/>
                <a:moveTo>
                  <a:pt x="1909" y="410811"/>
                </a:moveTo>
                <a:lnTo>
                  <a:pt x="0" y="414762"/>
                </a:lnTo>
                <a:lnTo>
                  <a:pt x="0" y="413381"/>
                </a:lnTo>
                <a:close/>
                <a:moveTo>
                  <a:pt x="3418" y="408396"/>
                </a:moveTo>
                <a:lnTo>
                  <a:pt x="2497" y="410155"/>
                </a:lnTo>
                <a:lnTo>
                  <a:pt x="1909" y="410811"/>
                </a:lnTo>
                <a:close/>
                <a:moveTo>
                  <a:pt x="24231" y="398062"/>
                </a:moveTo>
                <a:lnTo>
                  <a:pt x="24231" y="422586"/>
                </a:lnTo>
                <a:lnTo>
                  <a:pt x="0" y="480889"/>
                </a:lnTo>
                <a:lnTo>
                  <a:pt x="0" y="450165"/>
                </a:lnTo>
                <a:lnTo>
                  <a:pt x="4211" y="436105"/>
                </a:lnTo>
                <a:lnTo>
                  <a:pt x="9821" y="425737"/>
                </a:lnTo>
                <a:close/>
                <a:moveTo>
                  <a:pt x="18211" y="392616"/>
                </a:moveTo>
                <a:lnTo>
                  <a:pt x="11054" y="413256"/>
                </a:lnTo>
                <a:lnTo>
                  <a:pt x="4211" y="436105"/>
                </a:lnTo>
                <a:lnTo>
                  <a:pt x="0" y="443888"/>
                </a:lnTo>
                <a:lnTo>
                  <a:pt x="0" y="414921"/>
                </a:lnTo>
                <a:lnTo>
                  <a:pt x="2497" y="410155"/>
                </a:lnTo>
                <a:close/>
                <a:moveTo>
                  <a:pt x="24231" y="375252"/>
                </a:moveTo>
                <a:lnTo>
                  <a:pt x="24231" y="385897"/>
                </a:lnTo>
                <a:lnTo>
                  <a:pt x="18211" y="392616"/>
                </a:lnTo>
                <a:close/>
                <a:moveTo>
                  <a:pt x="946" y="372617"/>
                </a:moveTo>
                <a:lnTo>
                  <a:pt x="0" y="374923"/>
                </a:lnTo>
                <a:lnTo>
                  <a:pt x="0" y="373274"/>
                </a:lnTo>
                <a:close/>
                <a:moveTo>
                  <a:pt x="24231" y="368546"/>
                </a:moveTo>
                <a:lnTo>
                  <a:pt x="24231" y="375095"/>
                </a:lnTo>
                <a:lnTo>
                  <a:pt x="3418" y="408396"/>
                </a:lnTo>
                <a:lnTo>
                  <a:pt x="22381" y="372205"/>
                </a:lnTo>
                <a:close/>
                <a:moveTo>
                  <a:pt x="17496" y="361533"/>
                </a:moveTo>
                <a:lnTo>
                  <a:pt x="0" y="412652"/>
                </a:lnTo>
                <a:lnTo>
                  <a:pt x="0" y="380575"/>
                </a:lnTo>
                <a:lnTo>
                  <a:pt x="1909" y="378088"/>
                </a:lnTo>
                <a:lnTo>
                  <a:pt x="6712" y="368669"/>
                </a:lnTo>
                <a:close/>
                <a:moveTo>
                  <a:pt x="24231" y="341854"/>
                </a:moveTo>
                <a:lnTo>
                  <a:pt x="24231" y="357077"/>
                </a:lnTo>
                <a:lnTo>
                  <a:pt x="17496" y="361533"/>
                </a:lnTo>
                <a:close/>
                <a:moveTo>
                  <a:pt x="24231" y="317948"/>
                </a:moveTo>
                <a:lnTo>
                  <a:pt x="24231" y="334309"/>
                </a:lnTo>
                <a:lnTo>
                  <a:pt x="6712" y="368669"/>
                </a:lnTo>
                <a:lnTo>
                  <a:pt x="4938" y="369842"/>
                </a:lnTo>
                <a:lnTo>
                  <a:pt x="946" y="372617"/>
                </a:lnTo>
                <a:lnTo>
                  <a:pt x="3396" y="366647"/>
                </a:lnTo>
                <a:cubicBezTo>
                  <a:pt x="7901" y="355454"/>
                  <a:pt x="12840" y="342968"/>
                  <a:pt x="18270" y="329004"/>
                </a:cubicBezTo>
                <a:lnTo>
                  <a:pt x="18607" y="327910"/>
                </a:lnTo>
                <a:close/>
                <a:moveTo>
                  <a:pt x="11602" y="312390"/>
                </a:moveTo>
                <a:lnTo>
                  <a:pt x="0" y="336412"/>
                </a:lnTo>
                <a:lnTo>
                  <a:pt x="0" y="325354"/>
                </a:lnTo>
                <a:close/>
                <a:moveTo>
                  <a:pt x="11729" y="312127"/>
                </a:moveTo>
                <a:lnTo>
                  <a:pt x="11652" y="312334"/>
                </a:lnTo>
                <a:lnTo>
                  <a:pt x="11602" y="312390"/>
                </a:lnTo>
                <a:close/>
                <a:moveTo>
                  <a:pt x="17161" y="300881"/>
                </a:moveTo>
                <a:lnTo>
                  <a:pt x="11729" y="312127"/>
                </a:lnTo>
                <a:lnTo>
                  <a:pt x="14902" y="303593"/>
                </a:lnTo>
                <a:close/>
                <a:moveTo>
                  <a:pt x="24231" y="298145"/>
                </a:moveTo>
                <a:lnTo>
                  <a:pt x="24231" y="309647"/>
                </a:lnTo>
                <a:lnTo>
                  <a:pt x="18607" y="327910"/>
                </a:lnTo>
                <a:lnTo>
                  <a:pt x="14205" y="335709"/>
                </a:lnTo>
                <a:cubicBezTo>
                  <a:pt x="9994" y="342497"/>
                  <a:pt x="5528" y="349315"/>
                  <a:pt x="572" y="357320"/>
                </a:cubicBezTo>
                <a:lnTo>
                  <a:pt x="0" y="358312"/>
                </a:lnTo>
                <a:lnTo>
                  <a:pt x="0" y="347379"/>
                </a:lnTo>
                <a:lnTo>
                  <a:pt x="8326" y="321282"/>
                </a:lnTo>
                <a:lnTo>
                  <a:pt x="11652" y="312334"/>
                </a:lnTo>
                <a:lnTo>
                  <a:pt x="22595" y="300108"/>
                </a:lnTo>
                <a:close/>
                <a:moveTo>
                  <a:pt x="24231" y="286243"/>
                </a:moveTo>
                <a:lnTo>
                  <a:pt x="24231" y="292396"/>
                </a:lnTo>
                <a:lnTo>
                  <a:pt x="17161" y="300881"/>
                </a:lnTo>
                <a:close/>
                <a:moveTo>
                  <a:pt x="18603" y="231141"/>
                </a:moveTo>
                <a:lnTo>
                  <a:pt x="16606" y="235168"/>
                </a:lnTo>
                <a:lnTo>
                  <a:pt x="4000" y="260495"/>
                </a:lnTo>
                <a:lnTo>
                  <a:pt x="1909" y="263559"/>
                </a:lnTo>
                <a:lnTo>
                  <a:pt x="0" y="267317"/>
                </a:lnTo>
                <a:lnTo>
                  <a:pt x="0" y="258594"/>
                </a:lnTo>
                <a:close/>
                <a:moveTo>
                  <a:pt x="24231" y="230849"/>
                </a:moveTo>
                <a:lnTo>
                  <a:pt x="24231" y="278494"/>
                </a:lnTo>
                <a:lnTo>
                  <a:pt x="14902" y="303593"/>
                </a:lnTo>
                <a:lnTo>
                  <a:pt x="0" y="321476"/>
                </a:lnTo>
                <a:lnTo>
                  <a:pt x="0" y="268532"/>
                </a:lnTo>
                <a:lnTo>
                  <a:pt x="4000" y="260495"/>
                </a:lnTo>
                <a:close/>
                <a:moveTo>
                  <a:pt x="24231" y="219793"/>
                </a:moveTo>
                <a:lnTo>
                  <a:pt x="24231" y="222836"/>
                </a:lnTo>
                <a:lnTo>
                  <a:pt x="18603" y="231141"/>
                </a:lnTo>
                <a:close/>
                <a:moveTo>
                  <a:pt x="24231" y="133342"/>
                </a:moveTo>
                <a:lnTo>
                  <a:pt x="24231" y="206545"/>
                </a:lnTo>
                <a:lnTo>
                  <a:pt x="13499" y="223505"/>
                </a:lnTo>
                <a:lnTo>
                  <a:pt x="0" y="245723"/>
                </a:lnTo>
                <a:lnTo>
                  <a:pt x="0" y="173915"/>
                </a:lnTo>
                <a:close/>
                <a:moveTo>
                  <a:pt x="24231" y="123476"/>
                </a:moveTo>
                <a:lnTo>
                  <a:pt x="24231" y="130027"/>
                </a:lnTo>
                <a:lnTo>
                  <a:pt x="17186" y="143459"/>
                </a:lnTo>
                <a:lnTo>
                  <a:pt x="0" y="171861"/>
                </a:lnTo>
                <a:lnTo>
                  <a:pt x="0" y="166299"/>
                </a:lnTo>
                <a:lnTo>
                  <a:pt x="18270" y="132668"/>
                </a:lnTo>
                <a:close/>
                <a:moveTo>
                  <a:pt x="10141" y="101902"/>
                </a:moveTo>
                <a:lnTo>
                  <a:pt x="3390" y="124989"/>
                </a:lnTo>
                <a:lnTo>
                  <a:pt x="0" y="135481"/>
                </a:lnTo>
                <a:lnTo>
                  <a:pt x="0" y="120168"/>
                </a:lnTo>
                <a:lnTo>
                  <a:pt x="2059" y="116043"/>
                </a:lnTo>
                <a:close/>
                <a:moveTo>
                  <a:pt x="24231" y="71662"/>
                </a:moveTo>
                <a:lnTo>
                  <a:pt x="24231" y="77243"/>
                </a:lnTo>
                <a:lnTo>
                  <a:pt x="10141" y="101902"/>
                </a:lnTo>
                <a:lnTo>
                  <a:pt x="11579" y="96983"/>
                </a:lnTo>
                <a:lnTo>
                  <a:pt x="18270" y="83584"/>
                </a:lnTo>
                <a:close/>
                <a:moveTo>
                  <a:pt x="8884" y="41579"/>
                </a:moveTo>
                <a:lnTo>
                  <a:pt x="5981" y="51185"/>
                </a:lnTo>
                <a:lnTo>
                  <a:pt x="0" y="58084"/>
                </a:lnTo>
                <a:lnTo>
                  <a:pt x="0" y="57571"/>
                </a:lnTo>
                <a:close/>
                <a:moveTo>
                  <a:pt x="24231" y="30135"/>
                </a:moveTo>
                <a:lnTo>
                  <a:pt x="24231" y="53709"/>
                </a:lnTo>
                <a:lnTo>
                  <a:pt x="11579" y="96983"/>
                </a:lnTo>
                <a:lnTo>
                  <a:pt x="2059" y="116043"/>
                </a:lnTo>
                <a:lnTo>
                  <a:pt x="1909" y="116307"/>
                </a:lnTo>
                <a:lnTo>
                  <a:pt x="0" y="120126"/>
                </a:lnTo>
                <a:lnTo>
                  <a:pt x="0" y="70975"/>
                </a:lnTo>
                <a:lnTo>
                  <a:pt x="5981" y="51185"/>
                </a:lnTo>
                <a:close/>
                <a:moveTo>
                  <a:pt x="20675" y="0"/>
                </a:moveTo>
                <a:lnTo>
                  <a:pt x="24231" y="0"/>
                </a:lnTo>
                <a:lnTo>
                  <a:pt x="24231" y="13954"/>
                </a:lnTo>
                <a:lnTo>
                  <a:pt x="8884" y="41579"/>
                </a:lnTo>
                <a:lnTo>
                  <a:pt x="12161" y="30736"/>
                </a:lnTo>
                <a:close/>
                <a:moveTo>
                  <a:pt x="0" y="0"/>
                </a:moveTo>
                <a:lnTo>
                  <a:pt x="3827" y="0"/>
                </a:lnTo>
                <a:lnTo>
                  <a:pt x="0" y="8201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6619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2" name="TextBox 38"/>
          <p:cNvSpPr txBox="1"/>
          <p:nvPr/>
        </p:nvSpPr>
        <p:spPr>
          <a:xfrm>
            <a:off x="238810" y="1337143"/>
            <a:ext cx="4296126" cy="153195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r>
              <a:rPr lang="zh-CN" altLang="en-US" sz="3200" dirty="0">
                <a:solidFill>
                  <a:srgbClr val="FC83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影响需求的因素</a:t>
            </a:r>
          </a:p>
          <a:p>
            <a:endParaRPr lang="zh-CN" altLang="en-US" sz="2400" dirty="0">
              <a:solidFill>
                <a:srgbClr val="FC83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  <a:p>
            <a:pPr>
              <a:lnSpc>
                <a:spcPct val="200000"/>
              </a:lnSpc>
            </a:pPr>
            <a:endParaRPr lang="zh-CN" altLang="en-US" sz="2400" b="1" dirty="0"/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FBDC319A-73F4-C544-A71A-65C4DF5EEA6B}"/>
              </a:ext>
            </a:extLst>
          </p:cNvPr>
          <p:cNvSpPr/>
          <p:nvPr/>
        </p:nvSpPr>
        <p:spPr>
          <a:xfrm>
            <a:off x="6808771" y="2925476"/>
            <a:ext cx="1825862" cy="10256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需求</a:t>
            </a: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6882C21E-B2B4-4549-B138-097CD4BA5B02}"/>
              </a:ext>
            </a:extLst>
          </p:cNvPr>
          <p:cNvSpPr/>
          <p:nvPr/>
        </p:nvSpPr>
        <p:spPr>
          <a:xfrm>
            <a:off x="6991387" y="1653248"/>
            <a:ext cx="1950722" cy="6042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产品价格</a:t>
            </a:r>
          </a:p>
        </p:txBody>
      </p:sp>
      <p:sp>
        <p:nvSpPr>
          <p:cNvPr id="10" name="下箭头 9">
            <a:extLst>
              <a:ext uri="{FF2B5EF4-FFF2-40B4-BE49-F238E27FC236}">
                <a16:creationId xmlns:a16="http://schemas.microsoft.com/office/drawing/2014/main" id="{51B0730E-0427-9E45-8CDD-44F3BA5447F0}"/>
              </a:ext>
            </a:extLst>
          </p:cNvPr>
          <p:cNvSpPr/>
          <p:nvPr/>
        </p:nvSpPr>
        <p:spPr>
          <a:xfrm>
            <a:off x="7635407" y="2342466"/>
            <a:ext cx="247733" cy="53054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</a:t>
            </a:r>
            <a:endParaRPr kumimoji="1" lang="zh-CN" altLang="en-US" dirty="0"/>
          </a:p>
        </p:txBody>
      </p:sp>
      <p:sp>
        <p:nvSpPr>
          <p:cNvPr id="15" name="圆角矩形 14">
            <a:extLst>
              <a:ext uri="{FF2B5EF4-FFF2-40B4-BE49-F238E27FC236}">
                <a16:creationId xmlns:a16="http://schemas.microsoft.com/office/drawing/2014/main" id="{00CBD559-475A-E341-AED1-CBE33FBFADE7}"/>
              </a:ext>
            </a:extLst>
          </p:cNvPr>
          <p:cNvSpPr/>
          <p:nvPr/>
        </p:nvSpPr>
        <p:spPr>
          <a:xfrm>
            <a:off x="9206379" y="2767137"/>
            <a:ext cx="2788092" cy="6299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消费者的偏好</a:t>
            </a:r>
          </a:p>
        </p:txBody>
      </p:sp>
      <p:sp>
        <p:nvSpPr>
          <p:cNvPr id="16" name="圆角矩形 15">
            <a:extLst>
              <a:ext uri="{FF2B5EF4-FFF2-40B4-BE49-F238E27FC236}">
                <a16:creationId xmlns:a16="http://schemas.microsoft.com/office/drawing/2014/main" id="{D468F0D5-A71E-B04C-9456-BB6D95B7CEC6}"/>
              </a:ext>
            </a:extLst>
          </p:cNvPr>
          <p:cNvSpPr/>
          <p:nvPr/>
        </p:nvSpPr>
        <p:spPr>
          <a:xfrm>
            <a:off x="8942108" y="4237461"/>
            <a:ext cx="3188627" cy="6481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消费者个人收入</a:t>
            </a:r>
          </a:p>
        </p:txBody>
      </p: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ABA3199E-3D1D-BD4F-914C-A4415C69A235}"/>
              </a:ext>
            </a:extLst>
          </p:cNvPr>
          <p:cNvSpPr/>
          <p:nvPr/>
        </p:nvSpPr>
        <p:spPr>
          <a:xfrm>
            <a:off x="6654348" y="4909531"/>
            <a:ext cx="2363813" cy="5305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消费者预期</a:t>
            </a:r>
          </a:p>
        </p:txBody>
      </p:sp>
      <p:sp>
        <p:nvSpPr>
          <p:cNvPr id="19" name="线形标注 1 18">
            <a:extLst>
              <a:ext uri="{FF2B5EF4-FFF2-40B4-BE49-F238E27FC236}">
                <a16:creationId xmlns:a16="http://schemas.microsoft.com/office/drawing/2014/main" id="{AEDE5E75-6AD4-A64F-8957-7E27CAE2833B}"/>
              </a:ext>
            </a:extLst>
          </p:cNvPr>
          <p:cNvSpPr/>
          <p:nvPr/>
        </p:nvSpPr>
        <p:spPr>
          <a:xfrm>
            <a:off x="7828403" y="1366092"/>
            <a:ext cx="1666117" cy="267645"/>
          </a:xfrm>
          <a:prstGeom prst="borderCallout1">
            <a:avLst>
              <a:gd name="adj1" fmla="val 46911"/>
              <a:gd name="adj2" fmla="val 547"/>
              <a:gd name="adj3" fmla="val 112500"/>
              <a:gd name="adj4" fmla="val -383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最关键的因素</a:t>
            </a:r>
          </a:p>
        </p:txBody>
      </p:sp>
      <p:sp>
        <p:nvSpPr>
          <p:cNvPr id="22" name="圆角矩形 21">
            <a:extLst>
              <a:ext uri="{FF2B5EF4-FFF2-40B4-BE49-F238E27FC236}">
                <a16:creationId xmlns:a16="http://schemas.microsoft.com/office/drawing/2014/main" id="{25DB3332-EB72-154D-B481-E28EEE81350C}"/>
              </a:ext>
            </a:extLst>
          </p:cNvPr>
          <p:cNvSpPr/>
          <p:nvPr/>
        </p:nvSpPr>
        <p:spPr>
          <a:xfrm>
            <a:off x="3257261" y="4516188"/>
            <a:ext cx="2969848" cy="10256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其他</a:t>
            </a:r>
            <a:r>
              <a:rPr kumimoji="1" lang="zh-CN" alt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（商品品种、质量、广告宣传、地理位置、季节、国家政策等）</a:t>
            </a:r>
            <a:endParaRPr kumimoji="1" lang="en-US" altLang="zh-CN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sp>
        <p:nvSpPr>
          <p:cNvPr id="23" name="圆角矩形 22">
            <a:extLst>
              <a:ext uri="{FF2B5EF4-FFF2-40B4-BE49-F238E27FC236}">
                <a16:creationId xmlns:a16="http://schemas.microsoft.com/office/drawing/2014/main" id="{15F73982-AC99-FA48-A6D5-AD62047DDA68}"/>
              </a:ext>
            </a:extLst>
          </p:cNvPr>
          <p:cNvSpPr/>
          <p:nvPr/>
        </p:nvSpPr>
        <p:spPr>
          <a:xfrm>
            <a:off x="3399796" y="3311232"/>
            <a:ext cx="2461412" cy="6253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互补品价格</a:t>
            </a:r>
          </a:p>
        </p:txBody>
      </p:sp>
      <p:sp>
        <p:nvSpPr>
          <p:cNvPr id="24" name="圆角矩形 23">
            <a:extLst>
              <a:ext uri="{FF2B5EF4-FFF2-40B4-BE49-F238E27FC236}">
                <a16:creationId xmlns:a16="http://schemas.microsoft.com/office/drawing/2014/main" id="{F7E8570A-FD41-D340-A144-E72B8C6C67E8}"/>
              </a:ext>
            </a:extLst>
          </p:cNvPr>
          <p:cNvSpPr/>
          <p:nvPr/>
        </p:nvSpPr>
        <p:spPr>
          <a:xfrm>
            <a:off x="4359525" y="1865458"/>
            <a:ext cx="2354339" cy="6695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替代品价格</a:t>
            </a:r>
          </a:p>
        </p:txBody>
      </p:sp>
      <p:sp>
        <p:nvSpPr>
          <p:cNvPr id="30" name="上下箭头 29">
            <a:extLst>
              <a:ext uri="{FF2B5EF4-FFF2-40B4-BE49-F238E27FC236}">
                <a16:creationId xmlns:a16="http://schemas.microsoft.com/office/drawing/2014/main" id="{B1F973F8-F130-2140-8F5F-D61A1BB87637}"/>
              </a:ext>
            </a:extLst>
          </p:cNvPr>
          <p:cNvSpPr/>
          <p:nvPr/>
        </p:nvSpPr>
        <p:spPr>
          <a:xfrm>
            <a:off x="4857394" y="2580111"/>
            <a:ext cx="106951" cy="609248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下箭头 40">
            <a:extLst>
              <a:ext uri="{FF2B5EF4-FFF2-40B4-BE49-F238E27FC236}">
                <a16:creationId xmlns:a16="http://schemas.microsoft.com/office/drawing/2014/main" id="{106C9ED0-2182-4E47-888F-0E1B2007AA54}"/>
              </a:ext>
            </a:extLst>
          </p:cNvPr>
          <p:cNvSpPr/>
          <p:nvPr/>
        </p:nvSpPr>
        <p:spPr>
          <a:xfrm rot="14054801">
            <a:off x="6565576" y="4185695"/>
            <a:ext cx="247733" cy="53054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</a:t>
            </a:r>
            <a:endParaRPr kumimoji="1" lang="zh-CN" altLang="en-US" dirty="0"/>
          </a:p>
        </p:txBody>
      </p:sp>
      <p:sp>
        <p:nvSpPr>
          <p:cNvPr id="42" name="下箭头 41">
            <a:extLst>
              <a:ext uri="{FF2B5EF4-FFF2-40B4-BE49-F238E27FC236}">
                <a16:creationId xmlns:a16="http://schemas.microsoft.com/office/drawing/2014/main" id="{F68A399D-94F7-7448-AAD3-F78BA0A71080}"/>
              </a:ext>
            </a:extLst>
          </p:cNvPr>
          <p:cNvSpPr/>
          <p:nvPr/>
        </p:nvSpPr>
        <p:spPr>
          <a:xfrm rot="10800000">
            <a:off x="7625124" y="4296266"/>
            <a:ext cx="247733" cy="53054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</a:t>
            </a:r>
            <a:endParaRPr kumimoji="1" lang="zh-CN" altLang="en-US" dirty="0"/>
          </a:p>
        </p:txBody>
      </p:sp>
      <p:sp>
        <p:nvSpPr>
          <p:cNvPr id="43" name="下箭头 42">
            <a:extLst>
              <a:ext uri="{FF2B5EF4-FFF2-40B4-BE49-F238E27FC236}">
                <a16:creationId xmlns:a16="http://schemas.microsoft.com/office/drawing/2014/main" id="{F338ABC1-49D1-A84E-92E1-6D8B3F397C4F}"/>
              </a:ext>
            </a:extLst>
          </p:cNvPr>
          <p:cNvSpPr/>
          <p:nvPr/>
        </p:nvSpPr>
        <p:spPr>
          <a:xfrm rot="7548228">
            <a:off x="8538854" y="3965747"/>
            <a:ext cx="247733" cy="53054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</a:t>
            </a:r>
            <a:endParaRPr kumimoji="1" lang="zh-CN" altLang="en-US" dirty="0"/>
          </a:p>
        </p:txBody>
      </p:sp>
      <p:sp>
        <p:nvSpPr>
          <p:cNvPr id="44" name="下箭头 43">
            <a:extLst>
              <a:ext uri="{FF2B5EF4-FFF2-40B4-BE49-F238E27FC236}">
                <a16:creationId xmlns:a16="http://schemas.microsoft.com/office/drawing/2014/main" id="{4C86A20D-21A4-0049-9023-E72E8EF706A4}"/>
              </a:ext>
            </a:extLst>
          </p:cNvPr>
          <p:cNvSpPr/>
          <p:nvPr/>
        </p:nvSpPr>
        <p:spPr>
          <a:xfrm rot="4813602">
            <a:off x="8780394" y="3061420"/>
            <a:ext cx="323429" cy="53054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</a:t>
            </a:r>
            <a:endParaRPr kumimoji="1" lang="zh-CN" altLang="en-US" dirty="0"/>
          </a:p>
        </p:txBody>
      </p:sp>
      <p:sp>
        <p:nvSpPr>
          <p:cNvPr id="45" name="下箭头 44">
            <a:extLst>
              <a:ext uri="{FF2B5EF4-FFF2-40B4-BE49-F238E27FC236}">
                <a16:creationId xmlns:a16="http://schemas.microsoft.com/office/drawing/2014/main" id="{A6CB8342-16CA-1E4A-8F44-F3D78C626C13}"/>
              </a:ext>
            </a:extLst>
          </p:cNvPr>
          <p:cNvSpPr/>
          <p:nvPr/>
        </p:nvSpPr>
        <p:spPr>
          <a:xfrm rot="16200000">
            <a:off x="6195941" y="3224287"/>
            <a:ext cx="278097" cy="79283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</a:t>
            </a:r>
            <a:endParaRPr kumimoji="1" lang="zh-CN" altLang="en-US" dirty="0"/>
          </a:p>
        </p:txBody>
      </p:sp>
      <p:sp>
        <p:nvSpPr>
          <p:cNvPr id="46" name="下箭头 45">
            <a:extLst>
              <a:ext uri="{FF2B5EF4-FFF2-40B4-BE49-F238E27FC236}">
                <a16:creationId xmlns:a16="http://schemas.microsoft.com/office/drawing/2014/main" id="{3286E6D3-7D43-F843-BA3A-584CCADB76AE}"/>
              </a:ext>
            </a:extLst>
          </p:cNvPr>
          <p:cNvSpPr/>
          <p:nvPr/>
        </p:nvSpPr>
        <p:spPr>
          <a:xfrm rot="18401805">
            <a:off x="6421347" y="2411289"/>
            <a:ext cx="218852" cy="75016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854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D7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82928" y="32657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市场需求</a:t>
            </a:r>
          </a:p>
        </p:txBody>
      </p:sp>
      <p:sp>
        <p:nvSpPr>
          <p:cNvPr id="4" name="任意多边形 3"/>
          <p:cNvSpPr/>
          <p:nvPr/>
        </p:nvSpPr>
        <p:spPr>
          <a:xfrm rot="16200000" flipH="1">
            <a:off x="6073140" y="-2293316"/>
            <a:ext cx="45719" cy="6389737"/>
          </a:xfrm>
          <a:custGeom>
            <a:avLst/>
            <a:gdLst/>
            <a:ahLst/>
            <a:cxnLst/>
            <a:rect l="l" t="t" r="r" b="b"/>
            <a:pathLst>
              <a:path w="24231" h="914247">
                <a:moveTo>
                  <a:pt x="5283" y="910420"/>
                </a:moveTo>
                <a:lnTo>
                  <a:pt x="5106" y="914247"/>
                </a:lnTo>
                <a:lnTo>
                  <a:pt x="3582" y="914247"/>
                </a:lnTo>
                <a:close/>
                <a:moveTo>
                  <a:pt x="24231" y="887871"/>
                </a:moveTo>
                <a:lnTo>
                  <a:pt x="24231" y="914247"/>
                </a:lnTo>
                <a:lnTo>
                  <a:pt x="14665" y="914247"/>
                </a:lnTo>
                <a:lnTo>
                  <a:pt x="21671" y="894208"/>
                </a:lnTo>
                <a:close/>
                <a:moveTo>
                  <a:pt x="7503" y="865611"/>
                </a:moveTo>
                <a:lnTo>
                  <a:pt x="7216" y="868576"/>
                </a:lnTo>
                <a:lnTo>
                  <a:pt x="6766" y="878326"/>
                </a:lnTo>
                <a:lnTo>
                  <a:pt x="0" y="886263"/>
                </a:lnTo>
                <a:lnTo>
                  <a:pt x="0" y="876548"/>
                </a:lnTo>
                <a:lnTo>
                  <a:pt x="5182" y="868927"/>
                </a:lnTo>
                <a:close/>
                <a:moveTo>
                  <a:pt x="24231" y="857838"/>
                </a:moveTo>
                <a:lnTo>
                  <a:pt x="24231" y="867787"/>
                </a:lnTo>
                <a:lnTo>
                  <a:pt x="5283" y="910420"/>
                </a:lnTo>
                <a:lnTo>
                  <a:pt x="6766" y="878326"/>
                </a:lnTo>
                <a:close/>
                <a:moveTo>
                  <a:pt x="24231" y="840913"/>
                </a:moveTo>
                <a:lnTo>
                  <a:pt x="24231" y="841714"/>
                </a:lnTo>
                <a:lnTo>
                  <a:pt x="7503" y="865611"/>
                </a:lnTo>
                <a:lnTo>
                  <a:pt x="7514" y="865497"/>
                </a:lnTo>
                <a:close/>
                <a:moveTo>
                  <a:pt x="9928" y="840562"/>
                </a:moveTo>
                <a:lnTo>
                  <a:pt x="7514" y="865497"/>
                </a:lnTo>
                <a:lnTo>
                  <a:pt x="5182" y="868927"/>
                </a:lnTo>
                <a:lnTo>
                  <a:pt x="0" y="876330"/>
                </a:lnTo>
                <a:lnTo>
                  <a:pt x="0" y="855943"/>
                </a:lnTo>
                <a:lnTo>
                  <a:pt x="1909" y="852567"/>
                </a:lnTo>
                <a:close/>
                <a:moveTo>
                  <a:pt x="15593" y="782055"/>
                </a:moveTo>
                <a:lnTo>
                  <a:pt x="14536" y="792975"/>
                </a:lnTo>
                <a:lnTo>
                  <a:pt x="0" y="815757"/>
                </a:lnTo>
                <a:lnTo>
                  <a:pt x="0" y="811766"/>
                </a:lnTo>
                <a:close/>
                <a:moveTo>
                  <a:pt x="24231" y="780256"/>
                </a:moveTo>
                <a:lnTo>
                  <a:pt x="24231" y="819152"/>
                </a:lnTo>
                <a:lnTo>
                  <a:pt x="9928" y="840562"/>
                </a:lnTo>
                <a:lnTo>
                  <a:pt x="14536" y="792975"/>
                </a:lnTo>
                <a:lnTo>
                  <a:pt x="18270" y="787121"/>
                </a:lnTo>
                <a:close/>
                <a:moveTo>
                  <a:pt x="24231" y="761668"/>
                </a:moveTo>
                <a:lnTo>
                  <a:pt x="24231" y="765596"/>
                </a:lnTo>
                <a:lnTo>
                  <a:pt x="15593" y="782055"/>
                </a:lnTo>
                <a:lnTo>
                  <a:pt x="15754" y="780386"/>
                </a:lnTo>
                <a:close/>
                <a:moveTo>
                  <a:pt x="24231" y="712346"/>
                </a:moveTo>
                <a:lnTo>
                  <a:pt x="24231" y="731086"/>
                </a:lnTo>
                <a:lnTo>
                  <a:pt x="18270" y="754399"/>
                </a:lnTo>
                <a:lnTo>
                  <a:pt x="15754" y="780386"/>
                </a:lnTo>
                <a:lnTo>
                  <a:pt x="13254" y="785906"/>
                </a:lnTo>
                <a:lnTo>
                  <a:pt x="0" y="811485"/>
                </a:lnTo>
                <a:lnTo>
                  <a:pt x="0" y="752641"/>
                </a:lnTo>
                <a:lnTo>
                  <a:pt x="18270" y="721676"/>
                </a:lnTo>
                <a:close/>
                <a:moveTo>
                  <a:pt x="4049" y="698809"/>
                </a:moveTo>
                <a:lnTo>
                  <a:pt x="1909" y="705315"/>
                </a:lnTo>
                <a:lnTo>
                  <a:pt x="0" y="710229"/>
                </a:lnTo>
                <a:lnTo>
                  <a:pt x="0" y="701476"/>
                </a:lnTo>
                <a:lnTo>
                  <a:pt x="3903" y="698941"/>
                </a:lnTo>
                <a:close/>
                <a:moveTo>
                  <a:pt x="24231" y="652905"/>
                </a:moveTo>
                <a:lnTo>
                  <a:pt x="24231" y="680503"/>
                </a:lnTo>
                <a:lnTo>
                  <a:pt x="4049" y="698809"/>
                </a:lnTo>
                <a:lnTo>
                  <a:pt x="14843" y="665990"/>
                </a:lnTo>
                <a:close/>
                <a:moveTo>
                  <a:pt x="24231" y="619049"/>
                </a:moveTo>
                <a:lnTo>
                  <a:pt x="24231" y="637446"/>
                </a:lnTo>
                <a:lnTo>
                  <a:pt x="14843" y="665990"/>
                </a:lnTo>
                <a:lnTo>
                  <a:pt x="0" y="686679"/>
                </a:lnTo>
                <a:lnTo>
                  <a:pt x="0" y="646781"/>
                </a:lnTo>
                <a:close/>
                <a:moveTo>
                  <a:pt x="3622" y="602431"/>
                </a:moveTo>
                <a:lnTo>
                  <a:pt x="0" y="609824"/>
                </a:lnTo>
                <a:lnTo>
                  <a:pt x="0" y="603434"/>
                </a:lnTo>
                <a:lnTo>
                  <a:pt x="3088" y="602562"/>
                </a:lnTo>
                <a:close/>
                <a:moveTo>
                  <a:pt x="13271" y="600059"/>
                </a:moveTo>
                <a:lnTo>
                  <a:pt x="0" y="626949"/>
                </a:lnTo>
                <a:lnTo>
                  <a:pt x="0" y="618882"/>
                </a:lnTo>
                <a:lnTo>
                  <a:pt x="9809" y="600910"/>
                </a:lnTo>
                <a:close/>
                <a:moveTo>
                  <a:pt x="24231" y="578966"/>
                </a:moveTo>
                <a:lnTo>
                  <a:pt x="24231" y="597364"/>
                </a:lnTo>
                <a:lnTo>
                  <a:pt x="13271" y="600059"/>
                </a:lnTo>
                <a:lnTo>
                  <a:pt x="14340" y="597894"/>
                </a:lnTo>
                <a:close/>
                <a:moveTo>
                  <a:pt x="15033" y="562383"/>
                </a:moveTo>
                <a:lnTo>
                  <a:pt x="1647" y="598860"/>
                </a:lnTo>
                <a:lnTo>
                  <a:pt x="0" y="603432"/>
                </a:lnTo>
                <a:lnTo>
                  <a:pt x="0" y="582448"/>
                </a:lnTo>
                <a:close/>
                <a:moveTo>
                  <a:pt x="24231" y="560369"/>
                </a:moveTo>
                <a:lnTo>
                  <a:pt x="24231" y="574485"/>
                </a:lnTo>
                <a:lnTo>
                  <a:pt x="9809" y="600910"/>
                </a:lnTo>
                <a:lnTo>
                  <a:pt x="3622" y="602431"/>
                </a:lnTo>
                <a:close/>
                <a:moveTo>
                  <a:pt x="24231" y="537319"/>
                </a:moveTo>
                <a:lnTo>
                  <a:pt x="24231" y="550611"/>
                </a:lnTo>
                <a:lnTo>
                  <a:pt x="18270" y="558063"/>
                </a:lnTo>
                <a:lnTo>
                  <a:pt x="15033" y="562383"/>
                </a:lnTo>
                <a:close/>
                <a:moveTo>
                  <a:pt x="24231" y="507786"/>
                </a:moveTo>
                <a:lnTo>
                  <a:pt x="24231" y="529738"/>
                </a:lnTo>
                <a:lnTo>
                  <a:pt x="0" y="578164"/>
                </a:lnTo>
                <a:lnTo>
                  <a:pt x="0" y="575156"/>
                </a:lnTo>
                <a:lnTo>
                  <a:pt x="12382" y="543377"/>
                </a:lnTo>
                <a:close/>
                <a:moveTo>
                  <a:pt x="24231" y="501381"/>
                </a:moveTo>
                <a:lnTo>
                  <a:pt x="24231" y="501744"/>
                </a:lnTo>
                <a:lnTo>
                  <a:pt x="21546" y="508202"/>
                </a:lnTo>
                <a:lnTo>
                  <a:pt x="0" y="563090"/>
                </a:lnTo>
                <a:lnTo>
                  <a:pt x="0" y="556453"/>
                </a:lnTo>
                <a:close/>
                <a:moveTo>
                  <a:pt x="1909" y="410811"/>
                </a:moveTo>
                <a:lnTo>
                  <a:pt x="0" y="414762"/>
                </a:lnTo>
                <a:lnTo>
                  <a:pt x="0" y="413381"/>
                </a:lnTo>
                <a:close/>
                <a:moveTo>
                  <a:pt x="3418" y="408396"/>
                </a:moveTo>
                <a:lnTo>
                  <a:pt x="2497" y="410155"/>
                </a:lnTo>
                <a:lnTo>
                  <a:pt x="1909" y="410811"/>
                </a:lnTo>
                <a:close/>
                <a:moveTo>
                  <a:pt x="24231" y="398062"/>
                </a:moveTo>
                <a:lnTo>
                  <a:pt x="24231" y="422586"/>
                </a:lnTo>
                <a:lnTo>
                  <a:pt x="0" y="480889"/>
                </a:lnTo>
                <a:lnTo>
                  <a:pt x="0" y="450165"/>
                </a:lnTo>
                <a:lnTo>
                  <a:pt x="4211" y="436105"/>
                </a:lnTo>
                <a:lnTo>
                  <a:pt x="9821" y="425737"/>
                </a:lnTo>
                <a:close/>
                <a:moveTo>
                  <a:pt x="18211" y="392616"/>
                </a:moveTo>
                <a:lnTo>
                  <a:pt x="11054" y="413256"/>
                </a:lnTo>
                <a:lnTo>
                  <a:pt x="4211" y="436105"/>
                </a:lnTo>
                <a:lnTo>
                  <a:pt x="0" y="443888"/>
                </a:lnTo>
                <a:lnTo>
                  <a:pt x="0" y="414921"/>
                </a:lnTo>
                <a:lnTo>
                  <a:pt x="2497" y="410155"/>
                </a:lnTo>
                <a:close/>
                <a:moveTo>
                  <a:pt x="24231" y="375252"/>
                </a:moveTo>
                <a:lnTo>
                  <a:pt x="24231" y="385897"/>
                </a:lnTo>
                <a:lnTo>
                  <a:pt x="18211" y="392616"/>
                </a:lnTo>
                <a:close/>
                <a:moveTo>
                  <a:pt x="946" y="372617"/>
                </a:moveTo>
                <a:lnTo>
                  <a:pt x="0" y="374923"/>
                </a:lnTo>
                <a:lnTo>
                  <a:pt x="0" y="373274"/>
                </a:lnTo>
                <a:close/>
                <a:moveTo>
                  <a:pt x="24231" y="368546"/>
                </a:moveTo>
                <a:lnTo>
                  <a:pt x="24231" y="375095"/>
                </a:lnTo>
                <a:lnTo>
                  <a:pt x="3418" y="408396"/>
                </a:lnTo>
                <a:lnTo>
                  <a:pt x="22381" y="372205"/>
                </a:lnTo>
                <a:close/>
                <a:moveTo>
                  <a:pt x="17496" y="361533"/>
                </a:moveTo>
                <a:lnTo>
                  <a:pt x="0" y="412652"/>
                </a:lnTo>
                <a:lnTo>
                  <a:pt x="0" y="380575"/>
                </a:lnTo>
                <a:lnTo>
                  <a:pt x="1909" y="378088"/>
                </a:lnTo>
                <a:lnTo>
                  <a:pt x="6712" y="368669"/>
                </a:lnTo>
                <a:close/>
                <a:moveTo>
                  <a:pt x="24231" y="341854"/>
                </a:moveTo>
                <a:lnTo>
                  <a:pt x="24231" y="357077"/>
                </a:lnTo>
                <a:lnTo>
                  <a:pt x="17496" y="361533"/>
                </a:lnTo>
                <a:close/>
                <a:moveTo>
                  <a:pt x="24231" y="317948"/>
                </a:moveTo>
                <a:lnTo>
                  <a:pt x="24231" y="334309"/>
                </a:lnTo>
                <a:lnTo>
                  <a:pt x="6712" y="368669"/>
                </a:lnTo>
                <a:lnTo>
                  <a:pt x="4938" y="369842"/>
                </a:lnTo>
                <a:lnTo>
                  <a:pt x="946" y="372617"/>
                </a:lnTo>
                <a:lnTo>
                  <a:pt x="3396" y="366647"/>
                </a:lnTo>
                <a:cubicBezTo>
                  <a:pt x="7901" y="355454"/>
                  <a:pt x="12840" y="342968"/>
                  <a:pt x="18270" y="329004"/>
                </a:cubicBezTo>
                <a:lnTo>
                  <a:pt x="18607" y="327910"/>
                </a:lnTo>
                <a:close/>
                <a:moveTo>
                  <a:pt x="11602" y="312390"/>
                </a:moveTo>
                <a:lnTo>
                  <a:pt x="0" y="336412"/>
                </a:lnTo>
                <a:lnTo>
                  <a:pt x="0" y="325354"/>
                </a:lnTo>
                <a:close/>
                <a:moveTo>
                  <a:pt x="11729" y="312127"/>
                </a:moveTo>
                <a:lnTo>
                  <a:pt x="11652" y="312334"/>
                </a:lnTo>
                <a:lnTo>
                  <a:pt x="11602" y="312390"/>
                </a:lnTo>
                <a:close/>
                <a:moveTo>
                  <a:pt x="17161" y="300881"/>
                </a:moveTo>
                <a:lnTo>
                  <a:pt x="11729" y="312127"/>
                </a:lnTo>
                <a:lnTo>
                  <a:pt x="14902" y="303593"/>
                </a:lnTo>
                <a:close/>
                <a:moveTo>
                  <a:pt x="24231" y="298145"/>
                </a:moveTo>
                <a:lnTo>
                  <a:pt x="24231" y="309647"/>
                </a:lnTo>
                <a:lnTo>
                  <a:pt x="18607" y="327910"/>
                </a:lnTo>
                <a:lnTo>
                  <a:pt x="14205" y="335709"/>
                </a:lnTo>
                <a:cubicBezTo>
                  <a:pt x="9994" y="342497"/>
                  <a:pt x="5528" y="349315"/>
                  <a:pt x="572" y="357320"/>
                </a:cubicBezTo>
                <a:lnTo>
                  <a:pt x="0" y="358312"/>
                </a:lnTo>
                <a:lnTo>
                  <a:pt x="0" y="347379"/>
                </a:lnTo>
                <a:lnTo>
                  <a:pt x="8326" y="321282"/>
                </a:lnTo>
                <a:lnTo>
                  <a:pt x="11652" y="312334"/>
                </a:lnTo>
                <a:lnTo>
                  <a:pt x="22595" y="300108"/>
                </a:lnTo>
                <a:close/>
                <a:moveTo>
                  <a:pt x="24231" y="286243"/>
                </a:moveTo>
                <a:lnTo>
                  <a:pt x="24231" y="292396"/>
                </a:lnTo>
                <a:lnTo>
                  <a:pt x="17161" y="300881"/>
                </a:lnTo>
                <a:close/>
                <a:moveTo>
                  <a:pt x="18603" y="231141"/>
                </a:moveTo>
                <a:lnTo>
                  <a:pt x="16606" y="235168"/>
                </a:lnTo>
                <a:lnTo>
                  <a:pt x="4000" y="260495"/>
                </a:lnTo>
                <a:lnTo>
                  <a:pt x="1909" y="263559"/>
                </a:lnTo>
                <a:lnTo>
                  <a:pt x="0" y="267317"/>
                </a:lnTo>
                <a:lnTo>
                  <a:pt x="0" y="258594"/>
                </a:lnTo>
                <a:close/>
                <a:moveTo>
                  <a:pt x="24231" y="230849"/>
                </a:moveTo>
                <a:lnTo>
                  <a:pt x="24231" y="278494"/>
                </a:lnTo>
                <a:lnTo>
                  <a:pt x="14902" y="303593"/>
                </a:lnTo>
                <a:lnTo>
                  <a:pt x="0" y="321476"/>
                </a:lnTo>
                <a:lnTo>
                  <a:pt x="0" y="268532"/>
                </a:lnTo>
                <a:lnTo>
                  <a:pt x="4000" y="260495"/>
                </a:lnTo>
                <a:close/>
                <a:moveTo>
                  <a:pt x="24231" y="219793"/>
                </a:moveTo>
                <a:lnTo>
                  <a:pt x="24231" y="222836"/>
                </a:lnTo>
                <a:lnTo>
                  <a:pt x="18603" y="231141"/>
                </a:lnTo>
                <a:close/>
                <a:moveTo>
                  <a:pt x="24231" y="133342"/>
                </a:moveTo>
                <a:lnTo>
                  <a:pt x="24231" y="206545"/>
                </a:lnTo>
                <a:lnTo>
                  <a:pt x="13499" y="223505"/>
                </a:lnTo>
                <a:lnTo>
                  <a:pt x="0" y="245723"/>
                </a:lnTo>
                <a:lnTo>
                  <a:pt x="0" y="173915"/>
                </a:lnTo>
                <a:close/>
                <a:moveTo>
                  <a:pt x="24231" y="123476"/>
                </a:moveTo>
                <a:lnTo>
                  <a:pt x="24231" y="130027"/>
                </a:lnTo>
                <a:lnTo>
                  <a:pt x="17186" y="143459"/>
                </a:lnTo>
                <a:lnTo>
                  <a:pt x="0" y="171861"/>
                </a:lnTo>
                <a:lnTo>
                  <a:pt x="0" y="166299"/>
                </a:lnTo>
                <a:lnTo>
                  <a:pt x="18270" y="132668"/>
                </a:lnTo>
                <a:close/>
                <a:moveTo>
                  <a:pt x="10141" y="101902"/>
                </a:moveTo>
                <a:lnTo>
                  <a:pt x="3390" y="124989"/>
                </a:lnTo>
                <a:lnTo>
                  <a:pt x="0" y="135481"/>
                </a:lnTo>
                <a:lnTo>
                  <a:pt x="0" y="120168"/>
                </a:lnTo>
                <a:lnTo>
                  <a:pt x="2059" y="116043"/>
                </a:lnTo>
                <a:close/>
                <a:moveTo>
                  <a:pt x="24231" y="71662"/>
                </a:moveTo>
                <a:lnTo>
                  <a:pt x="24231" y="77243"/>
                </a:lnTo>
                <a:lnTo>
                  <a:pt x="10141" y="101902"/>
                </a:lnTo>
                <a:lnTo>
                  <a:pt x="11579" y="96983"/>
                </a:lnTo>
                <a:lnTo>
                  <a:pt x="18270" y="83584"/>
                </a:lnTo>
                <a:close/>
                <a:moveTo>
                  <a:pt x="8884" y="41579"/>
                </a:moveTo>
                <a:lnTo>
                  <a:pt x="5981" y="51185"/>
                </a:lnTo>
                <a:lnTo>
                  <a:pt x="0" y="58084"/>
                </a:lnTo>
                <a:lnTo>
                  <a:pt x="0" y="57571"/>
                </a:lnTo>
                <a:close/>
                <a:moveTo>
                  <a:pt x="24231" y="30135"/>
                </a:moveTo>
                <a:lnTo>
                  <a:pt x="24231" y="53709"/>
                </a:lnTo>
                <a:lnTo>
                  <a:pt x="11579" y="96983"/>
                </a:lnTo>
                <a:lnTo>
                  <a:pt x="2059" y="116043"/>
                </a:lnTo>
                <a:lnTo>
                  <a:pt x="1909" y="116307"/>
                </a:lnTo>
                <a:lnTo>
                  <a:pt x="0" y="120126"/>
                </a:lnTo>
                <a:lnTo>
                  <a:pt x="0" y="70975"/>
                </a:lnTo>
                <a:lnTo>
                  <a:pt x="5981" y="51185"/>
                </a:lnTo>
                <a:close/>
                <a:moveTo>
                  <a:pt x="20675" y="0"/>
                </a:moveTo>
                <a:lnTo>
                  <a:pt x="24231" y="0"/>
                </a:lnTo>
                <a:lnTo>
                  <a:pt x="24231" y="13954"/>
                </a:lnTo>
                <a:lnTo>
                  <a:pt x="8884" y="41579"/>
                </a:lnTo>
                <a:lnTo>
                  <a:pt x="12161" y="30736"/>
                </a:lnTo>
                <a:close/>
                <a:moveTo>
                  <a:pt x="0" y="0"/>
                </a:moveTo>
                <a:lnTo>
                  <a:pt x="3827" y="0"/>
                </a:lnTo>
                <a:lnTo>
                  <a:pt x="0" y="8201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6619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2" name="TextBox 38"/>
          <p:cNvSpPr txBox="1"/>
          <p:nvPr/>
        </p:nvSpPr>
        <p:spPr>
          <a:xfrm>
            <a:off x="225977" y="1273446"/>
            <a:ext cx="11417384" cy="3923125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endParaRPr lang="zh-CN" altLang="zh-CN" dirty="0">
              <a:highlight>
                <a:srgbClr val="FFFF00"/>
              </a:highlight>
            </a:endParaRPr>
          </a:p>
          <a:p>
            <a:pPr>
              <a:lnSpc>
                <a:spcPct val="200000"/>
              </a:lnSpc>
            </a:pPr>
            <a:r>
              <a:rPr lang="en-US" altLang="zh-CN" sz="2000" b="1" dirty="0"/>
              <a:t>1</a:t>
            </a:r>
            <a:r>
              <a:rPr lang="zh-CN" altLang="zh-CN" sz="2000" b="1" dirty="0"/>
              <a:t>．消费者的偏好：</a:t>
            </a:r>
            <a:r>
              <a:rPr lang="zh-CN" altLang="zh-CN" sz="2000" dirty="0"/>
              <a:t>一般来说，消费者偏好增强，将引起需求增加</a:t>
            </a:r>
            <a:r>
              <a:rPr lang="zh-CN" altLang="en-US" sz="2000" dirty="0"/>
              <a:t>。</a:t>
            </a:r>
            <a:endParaRPr lang="zh-CN" altLang="zh-CN" sz="2000" dirty="0"/>
          </a:p>
          <a:p>
            <a:pPr>
              <a:lnSpc>
                <a:spcPct val="200000"/>
              </a:lnSpc>
            </a:pPr>
            <a:r>
              <a:rPr lang="en-US" altLang="zh-CN" sz="2000" b="1" dirty="0"/>
              <a:t>2</a:t>
            </a:r>
            <a:r>
              <a:rPr lang="zh-CN" altLang="zh-CN" sz="2000" b="1" dirty="0"/>
              <a:t>．消费者的个人收入 </a:t>
            </a:r>
            <a:r>
              <a:rPr lang="zh-CN" altLang="zh-CN" sz="2000" dirty="0"/>
              <a:t>：消费者收入一般是指一个社会的人均收入。</a:t>
            </a:r>
          </a:p>
          <a:p>
            <a:pPr>
              <a:lnSpc>
                <a:spcPct val="200000"/>
              </a:lnSpc>
            </a:pPr>
            <a:r>
              <a:rPr lang="en-US" altLang="zh-CN" sz="2000" b="1" dirty="0"/>
              <a:t>3</a:t>
            </a:r>
            <a:r>
              <a:rPr lang="zh-CN" altLang="zh-CN" sz="2000" b="1" dirty="0"/>
              <a:t>．预期</a:t>
            </a:r>
            <a:r>
              <a:rPr lang="en-US" altLang="zh-CN" sz="2000" b="1" dirty="0"/>
              <a:t>	</a:t>
            </a:r>
            <a:r>
              <a:rPr lang="zh-CN" altLang="zh-CN" sz="2000" dirty="0"/>
              <a:t>：如消费者预期产品价格要上涨，会刺激人们提前购买（现期需求会增加）；</a:t>
            </a:r>
          </a:p>
          <a:p>
            <a:pPr>
              <a:lnSpc>
                <a:spcPct val="200000"/>
              </a:lnSpc>
            </a:pPr>
            <a:r>
              <a:rPr lang="zh-CN" altLang="zh-CN" sz="2000" dirty="0"/>
              <a:t>如预期产品价格将下跌，许多消费者会推迟购买（现期需求会下降）。</a:t>
            </a:r>
          </a:p>
          <a:p>
            <a:pPr>
              <a:lnSpc>
                <a:spcPct val="200000"/>
              </a:lnSpc>
            </a:pPr>
            <a:r>
              <a:rPr lang="en-US" altLang="zh-CN" sz="2000" b="1" dirty="0"/>
              <a:t>4</a:t>
            </a:r>
            <a:r>
              <a:rPr lang="zh-CN" altLang="zh-CN" sz="2000" b="1" dirty="0"/>
              <a:t>．</a:t>
            </a:r>
            <a:r>
              <a:rPr lang="zh-CN" altLang="zh-CN" sz="2000" b="1" dirty="0">
                <a:solidFill>
                  <a:srgbClr val="FF0000"/>
                </a:solidFill>
              </a:rPr>
              <a:t>产品价格</a:t>
            </a:r>
            <a:r>
              <a:rPr lang="zh-CN" altLang="zh-CN" sz="2000" b="1" dirty="0"/>
              <a:t>（指某产品自身的价格）</a:t>
            </a:r>
            <a:r>
              <a:rPr lang="zh-CN" altLang="zh-CN" sz="2000" dirty="0"/>
              <a:t>：是影响需求的</a:t>
            </a:r>
            <a:r>
              <a:rPr lang="zh-CN" altLang="zh-CN" sz="2000" b="1" dirty="0">
                <a:solidFill>
                  <a:srgbClr val="FF0000"/>
                </a:solidFill>
              </a:rPr>
              <a:t>最重要因素</a:t>
            </a:r>
            <a:r>
              <a:rPr lang="zh-CN" altLang="zh-CN" sz="2000" dirty="0"/>
              <a:t>。一般来说，价格和需求的变动成反方向变化。</a:t>
            </a:r>
            <a:r>
              <a:rPr lang="zh-CN" altLang="en-US" sz="2000" b="1" dirty="0"/>
              <a:t> </a:t>
            </a:r>
            <a:endParaRPr lang="zh-CN" altLang="zh-CN" sz="2000" dirty="0"/>
          </a:p>
        </p:txBody>
      </p:sp>
    </p:spTree>
    <p:extLst>
      <p:ext uri="{BB962C8B-B14F-4D97-AF65-F5344CB8AC3E}">
        <p14:creationId xmlns:p14="http://schemas.microsoft.com/office/powerpoint/2010/main" val="51185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D7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82928" y="32657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市场需求</a:t>
            </a:r>
          </a:p>
        </p:txBody>
      </p:sp>
      <p:sp>
        <p:nvSpPr>
          <p:cNvPr id="4" name="任意多边形 3"/>
          <p:cNvSpPr/>
          <p:nvPr/>
        </p:nvSpPr>
        <p:spPr>
          <a:xfrm rot="16200000" flipH="1">
            <a:off x="6073140" y="-2293316"/>
            <a:ext cx="45719" cy="6389737"/>
          </a:xfrm>
          <a:custGeom>
            <a:avLst/>
            <a:gdLst/>
            <a:ahLst/>
            <a:cxnLst/>
            <a:rect l="l" t="t" r="r" b="b"/>
            <a:pathLst>
              <a:path w="24231" h="914247">
                <a:moveTo>
                  <a:pt x="5283" y="910420"/>
                </a:moveTo>
                <a:lnTo>
                  <a:pt x="5106" y="914247"/>
                </a:lnTo>
                <a:lnTo>
                  <a:pt x="3582" y="914247"/>
                </a:lnTo>
                <a:close/>
                <a:moveTo>
                  <a:pt x="24231" y="887871"/>
                </a:moveTo>
                <a:lnTo>
                  <a:pt x="24231" y="914247"/>
                </a:lnTo>
                <a:lnTo>
                  <a:pt x="14665" y="914247"/>
                </a:lnTo>
                <a:lnTo>
                  <a:pt x="21671" y="894208"/>
                </a:lnTo>
                <a:close/>
                <a:moveTo>
                  <a:pt x="7503" y="865611"/>
                </a:moveTo>
                <a:lnTo>
                  <a:pt x="7216" y="868576"/>
                </a:lnTo>
                <a:lnTo>
                  <a:pt x="6766" y="878326"/>
                </a:lnTo>
                <a:lnTo>
                  <a:pt x="0" y="886263"/>
                </a:lnTo>
                <a:lnTo>
                  <a:pt x="0" y="876548"/>
                </a:lnTo>
                <a:lnTo>
                  <a:pt x="5182" y="868927"/>
                </a:lnTo>
                <a:close/>
                <a:moveTo>
                  <a:pt x="24231" y="857838"/>
                </a:moveTo>
                <a:lnTo>
                  <a:pt x="24231" y="867787"/>
                </a:lnTo>
                <a:lnTo>
                  <a:pt x="5283" y="910420"/>
                </a:lnTo>
                <a:lnTo>
                  <a:pt x="6766" y="878326"/>
                </a:lnTo>
                <a:close/>
                <a:moveTo>
                  <a:pt x="24231" y="840913"/>
                </a:moveTo>
                <a:lnTo>
                  <a:pt x="24231" y="841714"/>
                </a:lnTo>
                <a:lnTo>
                  <a:pt x="7503" y="865611"/>
                </a:lnTo>
                <a:lnTo>
                  <a:pt x="7514" y="865497"/>
                </a:lnTo>
                <a:close/>
                <a:moveTo>
                  <a:pt x="9928" y="840562"/>
                </a:moveTo>
                <a:lnTo>
                  <a:pt x="7514" y="865497"/>
                </a:lnTo>
                <a:lnTo>
                  <a:pt x="5182" y="868927"/>
                </a:lnTo>
                <a:lnTo>
                  <a:pt x="0" y="876330"/>
                </a:lnTo>
                <a:lnTo>
                  <a:pt x="0" y="855943"/>
                </a:lnTo>
                <a:lnTo>
                  <a:pt x="1909" y="852567"/>
                </a:lnTo>
                <a:close/>
                <a:moveTo>
                  <a:pt x="15593" y="782055"/>
                </a:moveTo>
                <a:lnTo>
                  <a:pt x="14536" y="792975"/>
                </a:lnTo>
                <a:lnTo>
                  <a:pt x="0" y="815757"/>
                </a:lnTo>
                <a:lnTo>
                  <a:pt x="0" y="811766"/>
                </a:lnTo>
                <a:close/>
                <a:moveTo>
                  <a:pt x="24231" y="780256"/>
                </a:moveTo>
                <a:lnTo>
                  <a:pt x="24231" y="819152"/>
                </a:lnTo>
                <a:lnTo>
                  <a:pt x="9928" y="840562"/>
                </a:lnTo>
                <a:lnTo>
                  <a:pt x="14536" y="792975"/>
                </a:lnTo>
                <a:lnTo>
                  <a:pt x="18270" y="787121"/>
                </a:lnTo>
                <a:close/>
                <a:moveTo>
                  <a:pt x="24231" y="761668"/>
                </a:moveTo>
                <a:lnTo>
                  <a:pt x="24231" y="765596"/>
                </a:lnTo>
                <a:lnTo>
                  <a:pt x="15593" y="782055"/>
                </a:lnTo>
                <a:lnTo>
                  <a:pt x="15754" y="780386"/>
                </a:lnTo>
                <a:close/>
                <a:moveTo>
                  <a:pt x="24231" y="712346"/>
                </a:moveTo>
                <a:lnTo>
                  <a:pt x="24231" y="731086"/>
                </a:lnTo>
                <a:lnTo>
                  <a:pt x="18270" y="754399"/>
                </a:lnTo>
                <a:lnTo>
                  <a:pt x="15754" y="780386"/>
                </a:lnTo>
                <a:lnTo>
                  <a:pt x="13254" y="785906"/>
                </a:lnTo>
                <a:lnTo>
                  <a:pt x="0" y="811485"/>
                </a:lnTo>
                <a:lnTo>
                  <a:pt x="0" y="752641"/>
                </a:lnTo>
                <a:lnTo>
                  <a:pt x="18270" y="721676"/>
                </a:lnTo>
                <a:close/>
                <a:moveTo>
                  <a:pt x="4049" y="698809"/>
                </a:moveTo>
                <a:lnTo>
                  <a:pt x="1909" y="705315"/>
                </a:lnTo>
                <a:lnTo>
                  <a:pt x="0" y="710229"/>
                </a:lnTo>
                <a:lnTo>
                  <a:pt x="0" y="701476"/>
                </a:lnTo>
                <a:lnTo>
                  <a:pt x="3903" y="698941"/>
                </a:lnTo>
                <a:close/>
                <a:moveTo>
                  <a:pt x="24231" y="652905"/>
                </a:moveTo>
                <a:lnTo>
                  <a:pt x="24231" y="680503"/>
                </a:lnTo>
                <a:lnTo>
                  <a:pt x="4049" y="698809"/>
                </a:lnTo>
                <a:lnTo>
                  <a:pt x="14843" y="665990"/>
                </a:lnTo>
                <a:close/>
                <a:moveTo>
                  <a:pt x="24231" y="619049"/>
                </a:moveTo>
                <a:lnTo>
                  <a:pt x="24231" y="637446"/>
                </a:lnTo>
                <a:lnTo>
                  <a:pt x="14843" y="665990"/>
                </a:lnTo>
                <a:lnTo>
                  <a:pt x="0" y="686679"/>
                </a:lnTo>
                <a:lnTo>
                  <a:pt x="0" y="646781"/>
                </a:lnTo>
                <a:close/>
                <a:moveTo>
                  <a:pt x="3622" y="602431"/>
                </a:moveTo>
                <a:lnTo>
                  <a:pt x="0" y="609824"/>
                </a:lnTo>
                <a:lnTo>
                  <a:pt x="0" y="603434"/>
                </a:lnTo>
                <a:lnTo>
                  <a:pt x="3088" y="602562"/>
                </a:lnTo>
                <a:close/>
                <a:moveTo>
                  <a:pt x="13271" y="600059"/>
                </a:moveTo>
                <a:lnTo>
                  <a:pt x="0" y="626949"/>
                </a:lnTo>
                <a:lnTo>
                  <a:pt x="0" y="618882"/>
                </a:lnTo>
                <a:lnTo>
                  <a:pt x="9809" y="600910"/>
                </a:lnTo>
                <a:close/>
                <a:moveTo>
                  <a:pt x="24231" y="578966"/>
                </a:moveTo>
                <a:lnTo>
                  <a:pt x="24231" y="597364"/>
                </a:lnTo>
                <a:lnTo>
                  <a:pt x="13271" y="600059"/>
                </a:lnTo>
                <a:lnTo>
                  <a:pt x="14340" y="597894"/>
                </a:lnTo>
                <a:close/>
                <a:moveTo>
                  <a:pt x="15033" y="562383"/>
                </a:moveTo>
                <a:lnTo>
                  <a:pt x="1647" y="598860"/>
                </a:lnTo>
                <a:lnTo>
                  <a:pt x="0" y="603432"/>
                </a:lnTo>
                <a:lnTo>
                  <a:pt x="0" y="582448"/>
                </a:lnTo>
                <a:close/>
                <a:moveTo>
                  <a:pt x="24231" y="560369"/>
                </a:moveTo>
                <a:lnTo>
                  <a:pt x="24231" y="574485"/>
                </a:lnTo>
                <a:lnTo>
                  <a:pt x="9809" y="600910"/>
                </a:lnTo>
                <a:lnTo>
                  <a:pt x="3622" y="602431"/>
                </a:lnTo>
                <a:close/>
                <a:moveTo>
                  <a:pt x="24231" y="537319"/>
                </a:moveTo>
                <a:lnTo>
                  <a:pt x="24231" y="550611"/>
                </a:lnTo>
                <a:lnTo>
                  <a:pt x="18270" y="558063"/>
                </a:lnTo>
                <a:lnTo>
                  <a:pt x="15033" y="562383"/>
                </a:lnTo>
                <a:close/>
                <a:moveTo>
                  <a:pt x="24231" y="507786"/>
                </a:moveTo>
                <a:lnTo>
                  <a:pt x="24231" y="529738"/>
                </a:lnTo>
                <a:lnTo>
                  <a:pt x="0" y="578164"/>
                </a:lnTo>
                <a:lnTo>
                  <a:pt x="0" y="575156"/>
                </a:lnTo>
                <a:lnTo>
                  <a:pt x="12382" y="543377"/>
                </a:lnTo>
                <a:close/>
                <a:moveTo>
                  <a:pt x="24231" y="501381"/>
                </a:moveTo>
                <a:lnTo>
                  <a:pt x="24231" y="501744"/>
                </a:lnTo>
                <a:lnTo>
                  <a:pt x="21546" y="508202"/>
                </a:lnTo>
                <a:lnTo>
                  <a:pt x="0" y="563090"/>
                </a:lnTo>
                <a:lnTo>
                  <a:pt x="0" y="556453"/>
                </a:lnTo>
                <a:close/>
                <a:moveTo>
                  <a:pt x="1909" y="410811"/>
                </a:moveTo>
                <a:lnTo>
                  <a:pt x="0" y="414762"/>
                </a:lnTo>
                <a:lnTo>
                  <a:pt x="0" y="413381"/>
                </a:lnTo>
                <a:close/>
                <a:moveTo>
                  <a:pt x="3418" y="408396"/>
                </a:moveTo>
                <a:lnTo>
                  <a:pt x="2497" y="410155"/>
                </a:lnTo>
                <a:lnTo>
                  <a:pt x="1909" y="410811"/>
                </a:lnTo>
                <a:close/>
                <a:moveTo>
                  <a:pt x="24231" y="398062"/>
                </a:moveTo>
                <a:lnTo>
                  <a:pt x="24231" y="422586"/>
                </a:lnTo>
                <a:lnTo>
                  <a:pt x="0" y="480889"/>
                </a:lnTo>
                <a:lnTo>
                  <a:pt x="0" y="450165"/>
                </a:lnTo>
                <a:lnTo>
                  <a:pt x="4211" y="436105"/>
                </a:lnTo>
                <a:lnTo>
                  <a:pt x="9821" y="425737"/>
                </a:lnTo>
                <a:close/>
                <a:moveTo>
                  <a:pt x="18211" y="392616"/>
                </a:moveTo>
                <a:lnTo>
                  <a:pt x="11054" y="413256"/>
                </a:lnTo>
                <a:lnTo>
                  <a:pt x="4211" y="436105"/>
                </a:lnTo>
                <a:lnTo>
                  <a:pt x="0" y="443888"/>
                </a:lnTo>
                <a:lnTo>
                  <a:pt x="0" y="414921"/>
                </a:lnTo>
                <a:lnTo>
                  <a:pt x="2497" y="410155"/>
                </a:lnTo>
                <a:close/>
                <a:moveTo>
                  <a:pt x="24231" y="375252"/>
                </a:moveTo>
                <a:lnTo>
                  <a:pt x="24231" y="385897"/>
                </a:lnTo>
                <a:lnTo>
                  <a:pt x="18211" y="392616"/>
                </a:lnTo>
                <a:close/>
                <a:moveTo>
                  <a:pt x="946" y="372617"/>
                </a:moveTo>
                <a:lnTo>
                  <a:pt x="0" y="374923"/>
                </a:lnTo>
                <a:lnTo>
                  <a:pt x="0" y="373274"/>
                </a:lnTo>
                <a:close/>
                <a:moveTo>
                  <a:pt x="24231" y="368546"/>
                </a:moveTo>
                <a:lnTo>
                  <a:pt x="24231" y="375095"/>
                </a:lnTo>
                <a:lnTo>
                  <a:pt x="3418" y="408396"/>
                </a:lnTo>
                <a:lnTo>
                  <a:pt x="22381" y="372205"/>
                </a:lnTo>
                <a:close/>
                <a:moveTo>
                  <a:pt x="17496" y="361533"/>
                </a:moveTo>
                <a:lnTo>
                  <a:pt x="0" y="412652"/>
                </a:lnTo>
                <a:lnTo>
                  <a:pt x="0" y="380575"/>
                </a:lnTo>
                <a:lnTo>
                  <a:pt x="1909" y="378088"/>
                </a:lnTo>
                <a:lnTo>
                  <a:pt x="6712" y="368669"/>
                </a:lnTo>
                <a:close/>
                <a:moveTo>
                  <a:pt x="24231" y="341854"/>
                </a:moveTo>
                <a:lnTo>
                  <a:pt x="24231" y="357077"/>
                </a:lnTo>
                <a:lnTo>
                  <a:pt x="17496" y="361533"/>
                </a:lnTo>
                <a:close/>
                <a:moveTo>
                  <a:pt x="24231" y="317948"/>
                </a:moveTo>
                <a:lnTo>
                  <a:pt x="24231" y="334309"/>
                </a:lnTo>
                <a:lnTo>
                  <a:pt x="6712" y="368669"/>
                </a:lnTo>
                <a:lnTo>
                  <a:pt x="4938" y="369842"/>
                </a:lnTo>
                <a:lnTo>
                  <a:pt x="946" y="372617"/>
                </a:lnTo>
                <a:lnTo>
                  <a:pt x="3396" y="366647"/>
                </a:lnTo>
                <a:cubicBezTo>
                  <a:pt x="7901" y="355454"/>
                  <a:pt x="12840" y="342968"/>
                  <a:pt x="18270" y="329004"/>
                </a:cubicBezTo>
                <a:lnTo>
                  <a:pt x="18607" y="327910"/>
                </a:lnTo>
                <a:close/>
                <a:moveTo>
                  <a:pt x="11602" y="312390"/>
                </a:moveTo>
                <a:lnTo>
                  <a:pt x="0" y="336412"/>
                </a:lnTo>
                <a:lnTo>
                  <a:pt x="0" y="325354"/>
                </a:lnTo>
                <a:close/>
                <a:moveTo>
                  <a:pt x="11729" y="312127"/>
                </a:moveTo>
                <a:lnTo>
                  <a:pt x="11652" y="312334"/>
                </a:lnTo>
                <a:lnTo>
                  <a:pt x="11602" y="312390"/>
                </a:lnTo>
                <a:close/>
                <a:moveTo>
                  <a:pt x="17161" y="300881"/>
                </a:moveTo>
                <a:lnTo>
                  <a:pt x="11729" y="312127"/>
                </a:lnTo>
                <a:lnTo>
                  <a:pt x="14902" y="303593"/>
                </a:lnTo>
                <a:close/>
                <a:moveTo>
                  <a:pt x="24231" y="298145"/>
                </a:moveTo>
                <a:lnTo>
                  <a:pt x="24231" y="309647"/>
                </a:lnTo>
                <a:lnTo>
                  <a:pt x="18607" y="327910"/>
                </a:lnTo>
                <a:lnTo>
                  <a:pt x="14205" y="335709"/>
                </a:lnTo>
                <a:cubicBezTo>
                  <a:pt x="9994" y="342497"/>
                  <a:pt x="5528" y="349315"/>
                  <a:pt x="572" y="357320"/>
                </a:cubicBezTo>
                <a:lnTo>
                  <a:pt x="0" y="358312"/>
                </a:lnTo>
                <a:lnTo>
                  <a:pt x="0" y="347379"/>
                </a:lnTo>
                <a:lnTo>
                  <a:pt x="8326" y="321282"/>
                </a:lnTo>
                <a:lnTo>
                  <a:pt x="11652" y="312334"/>
                </a:lnTo>
                <a:lnTo>
                  <a:pt x="22595" y="300108"/>
                </a:lnTo>
                <a:close/>
                <a:moveTo>
                  <a:pt x="24231" y="286243"/>
                </a:moveTo>
                <a:lnTo>
                  <a:pt x="24231" y="292396"/>
                </a:lnTo>
                <a:lnTo>
                  <a:pt x="17161" y="300881"/>
                </a:lnTo>
                <a:close/>
                <a:moveTo>
                  <a:pt x="18603" y="231141"/>
                </a:moveTo>
                <a:lnTo>
                  <a:pt x="16606" y="235168"/>
                </a:lnTo>
                <a:lnTo>
                  <a:pt x="4000" y="260495"/>
                </a:lnTo>
                <a:lnTo>
                  <a:pt x="1909" y="263559"/>
                </a:lnTo>
                <a:lnTo>
                  <a:pt x="0" y="267317"/>
                </a:lnTo>
                <a:lnTo>
                  <a:pt x="0" y="258594"/>
                </a:lnTo>
                <a:close/>
                <a:moveTo>
                  <a:pt x="24231" y="230849"/>
                </a:moveTo>
                <a:lnTo>
                  <a:pt x="24231" y="278494"/>
                </a:lnTo>
                <a:lnTo>
                  <a:pt x="14902" y="303593"/>
                </a:lnTo>
                <a:lnTo>
                  <a:pt x="0" y="321476"/>
                </a:lnTo>
                <a:lnTo>
                  <a:pt x="0" y="268532"/>
                </a:lnTo>
                <a:lnTo>
                  <a:pt x="4000" y="260495"/>
                </a:lnTo>
                <a:close/>
                <a:moveTo>
                  <a:pt x="24231" y="219793"/>
                </a:moveTo>
                <a:lnTo>
                  <a:pt x="24231" y="222836"/>
                </a:lnTo>
                <a:lnTo>
                  <a:pt x="18603" y="231141"/>
                </a:lnTo>
                <a:close/>
                <a:moveTo>
                  <a:pt x="24231" y="133342"/>
                </a:moveTo>
                <a:lnTo>
                  <a:pt x="24231" y="206545"/>
                </a:lnTo>
                <a:lnTo>
                  <a:pt x="13499" y="223505"/>
                </a:lnTo>
                <a:lnTo>
                  <a:pt x="0" y="245723"/>
                </a:lnTo>
                <a:lnTo>
                  <a:pt x="0" y="173915"/>
                </a:lnTo>
                <a:close/>
                <a:moveTo>
                  <a:pt x="24231" y="123476"/>
                </a:moveTo>
                <a:lnTo>
                  <a:pt x="24231" y="130027"/>
                </a:lnTo>
                <a:lnTo>
                  <a:pt x="17186" y="143459"/>
                </a:lnTo>
                <a:lnTo>
                  <a:pt x="0" y="171861"/>
                </a:lnTo>
                <a:lnTo>
                  <a:pt x="0" y="166299"/>
                </a:lnTo>
                <a:lnTo>
                  <a:pt x="18270" y="132668"/>
                </a:lnTo>
                <a:close/>
                <a:moveTo>
                  <a:pt x="10141" y="101902"/>
                </a:moveTo>
                <a:lnTo>
                  <a:pt x="3390" y="124989"/>
                </a:lnTo>
                <a:lnTo>
                  <a:pt x="0" y="135481"/>
                </a:lnTo>
                <a:lnTo>
                  <a:pt x="0" y="120168"/>
                </a:lnTo>
                <a:lnTo>
                  <a:pt x="2059" y="116043"/>
                </a:lnTo>
                <a:close/>
                <a:moveTo>
                  <a:pt x="24231" y="71662"/>
                </a:moveTo>
                <a:lnTo>
                  <a:pt x="24231" y="77243"/>
                </a:lnTo>
                <a:lnTo>
                  <a:pt x="10141" y="101902"/>
                </a:lnTo>
                <a:lnTo>
                  <a:pt x="11579" y="96983"/>
                </a:lnTo>
                <a:lnTo>
                  <a:pt x="18270" y="83584"/>
                </a:lnTo>
                <a:close/>
                <a:moveTo>
                  <a:pt x="8884" y="41579"/>
                </a:moveTo>
                <a:lnTo>
                  <a:pt x="5981" y="51185"/>
                </a:lnTo>
                <a:lnTo>
                  <a:pt x="0" y="58084"/>
                </a:lnTo>
                <a:lnTo>
                  <a:pt x="0" y="57571"/>
                </a:lnTo>
                <a:close/>
                <a:moveTo>
                  <a:pt x="24231" y="30135"/>
                </a:moveTo>
                <a:lnTo>
                  <a:pt x="24231" y="53709"/>
                </a:lnTo>
                <a:lnTo>
                  <a:pt x="11579" y="96983"/>
                </a:lnTo>
                <a:lnTo>
                  <a:pt x="2059" y="116043"/>
                </a:lnTo>
                <a:lnTo>
                  <a:pt x="1909" y="116307"/>
                </a:lnTo>
                <a:lnTo>
                  <a:pt x="0" y="120126"/>
                </a:lnTo>
                <a:lnTo>
                  <a:pt x="0" y="70975"/>
                </a:lnTo>
                <a:lnTo>
                  <a:pt x="5981" y="51185"/>
                </a:lnTo>
                <a:close/>
                <a:moveTo>
                  <a:pt x="20675" y="0"/>
                </a:moveTo>
                <a:lnTo>
                  <a:pt x="24231" y="0"/>
                </a:lnTo>
                <a:lnTo>
                  <a:pt x="24231" y="13954"/>
                </a:lnTo>
                <a:lnTo>
                  <a:pt x="8884" y="41579"/>
                </a:lnTo>
                <a:lnTo>
                  <a:pt x="12161" y="30736"/>
                </a:lnTo>
                <a:close/>
                <a:moveTo>
                  <a:pt x="0" y="0"/>
                </a:moveTo>
                <a:lnTo>
                  <a:pt x="3827" y="0"/>
                </a:lnTo>
                <a:lnTo>
                  <a:pt x="0" y="8201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6619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2" name="TextBox 38"/>
          <p:cNvSpPr txBox="1"/>
          <p:nvPr/>
        </p:nvSpPr>
        <p:spPr>
          <a:xfrm>
            <a:off x="429288" y="1684789"/>
            <a:ext cx="11333420" cy="3399905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400" b="1" dirty="0"/>
          </a:p>
          <a:p>
            <a:pPr>
              <a:lnSpc>
                <a:spcPct val="150000"/>
              </a:lnSpc>
            </a:pPr>
            <a:endParaRPr lang="en-US" altLang="zh-CN" sz="2400" b="1" dirty="0"/>
          </a:p>
          <a:p>
            <a:pPr>
              <a:lnSpc>
                <a:spcPct val="150000"/>
              </a:lnSpc>
            </a:pPr>
            <a:endParaRPr lang="zh-CN" altLang="zh-CN" sz="2400" b="1" dirty="0"/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5</a:t>
            </a:r>
            <a:r>
              <a:rPr lang="zh-CN" altLang="zh-CN" sz="2400" b="1" dirty="0"/>
              <a:t>．</a:t>
            </a:r>
            <a:r>
              <a:rPr lang="zh-CN" altLang="zh-CN" sz="2400" b="1" dirty="0">
                <a:solidFill>
                  <a:srgbClr val="FF0000"/>
                </a:solidFill>
              </a:rPr>
              <a:t>替代品</a:t>
            </a:r>
            <a:r>
              <a:rPr lang="zh-CN" altLang="zh-CN" sz="2400" b="1" dirty="0"/>
              <a:t>的价格</a:t>
            </a:r>
          </a:p>
          <a:p>
            <a:pPr>
              <a:lnSpc>
                <a:spcPct val="200000"/>
              </a:lnSpc>
            </a:pPr>
            <a:r>
              <a:rPr lang="zh-CN" altLang="zh-CN" sz="2000" dirty="0"/>
              <a:t>（</a:t>
            </a:r>
            <a:r>
              <a:rPr lang="en-US" altLang="zh-CN" sz="2000" dirty="0"/>
              <a:t>1</a:t>
            </a:r>
            <a:r>
              <a:rPr lang="zh-CN" altLang="zh-CN" sz="2000" dirty="0"/>
              <a:t>）替代品是指使用价值相近，可以相互替代来满足人们同一需要的商品，如</a:t>
            </a:r>
            <a:r>
              <a:rPr lang="zh-CN" altLang="zh-CN" sz="2000" b="1" dirty="0"/>
              <a:t>煤气和电力</a:t>
            </a:r>
          </a:p>
          <a:p>
            <a:pPr>
              <a:lnSpc>
                <a:spcPct val="200000"/>
              </a:lnSpc>
            </a:pPr>
            <a:r>
              <a:rPr lang="zh-CN" altLang="zh-CN" sz="2000" dirty="0"/>
              <a:t>（</a:t>
            </a:r>
            <a:r>
              <a:rPr lang="en-US" altLang="zh-CN" sz="2000" dirty="0"/>
              <a:t>2</a:t>
            </a:r>
            <a:r>
              <a:rPr lang="zh-CN" altLang="zh-CN" sz="2000" dirty="0"/>
              <a:t>）一般来说，商品的需求与替代品的价格成</a:t>
            </a:r>
            <a:r>
              <a:rPr lang="zh-CN" altLang="zh-CN" sz="2000" b="1" dirty="0">
                <a:solidFill>
                  <a:srgbClr val="FF0000"/>
                </a:solidFill>
              </a:rPr>
              <a:t>同方向</a:t>
            </a:r>
            <a:r>
              <a:rPr lang="zh-CN" altLang="zh-CN" sz="2000" b="1" dirty="0"/>
              <a:t>变化。</a:t>
            </a:r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F902030B-2222-E844-998E-2627BA4A84D8}"/>
              </a:ext>
            </a:extLst>
          </p:cNvPr>
          <p:cNvSpPr/>
          <p:nvPr/>
        </p:nvSpPr>
        <p:spPr>
          <a:xfrm>
            <a:off x="5335545" y="2432648"/>
            <a:ext cx="1500997" cy="7591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燃气</a:t>
            </a:r>
            <a:r>
              <a:rPr kumimoji="1" lang="zh-CN" altLang="en-US" b="1" dirty="0">
                <a:solidFill>
                  <a:srgbClr val="FF0000"/>
                </a:solidFill>
              </a:rPr>
              <a:t>价格</a:t>
            </a:r>
          </a:p>
        </p:txBody>
      </p:sp>
      <p:sp>
        <p:nvSpPr>
          <p:cNvPr id="7" name="上箭头 6">
            <a:extLst>
              <a:ext uri="{FF2B5EF4-FFF2-40B4-BE49-F238E27FC236}">
                <a16:creationId xmlns:a16="http://schemas.microsoft.com/office/drawing/2014/main" id="{36E0391D-4CBB-7744-B574-5E0E76031C22}"/>
              </a:ext>
            </a:extLst>
          </p:cNvPr>
          <p:cNvSpPr/>
          <p:nvPr/>
        </p:nvSpPr>
        <p:spPr>
          <a:xfrm>
            <a:off x="6562492" y="2543185"/>
            <a:ext cx="194201" cy="476715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8EAC9DD3-8874-F149-9150-2BA0FF94B904}"/>
              </a:ext>
            </a:extLst>
          </p:cNvPr>
          <p:cNvSpPr/>
          <p:nvPr/>
        </p:nvSpPr>
        <p:spPr>
          <a:xfrm>
            <a:off x="8229601" y="2449900"/>
            <a:ext cx="1500996" cy="7591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电力</a:t>
            </a:r>
            <a:r>
              <a:rPr kumimoji="1" lang="zh-CN" altLang="en-US" b="1" dirty="0">
                <a:solidFill>
                  <a:srgbClr val="FF0000"/>
                </a:solidFill>
              </a:rPr>
              <a:t>需求</a:t>
            </a:r>
          </a:p>
        </p:txBody>
      </p:sp>
      <p:sp>
        <p:nvSpPr>
          <p:cNvPr id="11" name="上箭头 10">
            <a:extLst>
              <a:ext uri="{FF2B5EF4-FFF2-40B4-BE49-F238E27FC236}">
                <a16:creationId xmlns:a16="http://schemas.microsoft.com/office/drawing/2014/main" id="{370EAAA1-9C5A-3B4C-B7AF-1C1D88F4C561}"/>
              </a:ext>
            </a:extLst>
          </p:cNvPr>
          <p:cNvSpPr/>
          <p:nvPr/>
        </p:nvSpPr>
        <p:spPr>
          <a:xfrm>
            <a:off x="9480429" y="2535807"/>
            <a:ext cx="189781" cy="45946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94295ACD-6C80-CD4F-A575-8663BA0F718C}"/>
              </a:ext>
            </a:extLst>
          </p:cNvPr>
          <p:cNvCxnSpPr/>
          <p:nvPr/>
        </p:nvCxnSpPr>
        <p:spPr>
          <a:xfrm>
            <a:off x="7133183" y="2829462"/>
            <a:ext cx="776377" cy="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34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D7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82928" y="32657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市场需求</a:t>
            </a:r>
          </a:p>
        </p:txBody>
      </p:sp>
      <p:sp>
        <p:nvSpPr>
          <p:cNvPr id="4" name="任意多边形 3"/>
          <p:cNvSpPr/>
          <p:nvPr/>
        </p:nvSpPr>
        <p:spPr>
          <a:xfrm rot="16200000" flipH="1">
            <a:off x="6073140" y="-2293316"/>
            <a:ext cx="45719" cy="6389737"/>
          </a:xfrm>
          <a:custGeom>
            <a:avLst/>
            <a:gdLst/>
            <a:ahLst/>
            <a:cxnLst/>
            <a:rect l="l" t="t" r="r" b="b"/>
            <a:pathLst>
              <a:path w="24231" h="914247">
                <a:moveTo>
                  <a:pt x="5283" y="910420"/>
                </a:moveTo>
                <a:lnTo>
                  <a:pt x="5106" y="914247"/>
                </a:lnTo>
                <a:lnTo>
                  <a:pt x="3582" y="914247"/>
                </a:lnTo>
                <a:close/>
                <a:moveTo>
                  <a:pt x="24231" y="887871"/>
                </a:moveTo>
                <a:lnTo>
                  <a:pt x="24231" y="914247"/>
                </a:lnTo>
                <a:lnTo>
                  <a:pt x="14665" y="914247"/>
                </a:lnTo>
                <a:lnTo>
                  <a:pt x="21671" y="894208"/>
                </a:lnTo>
                <a:close/>
                <a:moveTo>
                  <a:pt x="7503" y="865611"/>
                </a:moveTo>
                <a:lnTo>
                  <a:pt x="7216" y="868576"/>
                </a:lnTo>
                <a:lnTo>
                  <a:pt x="6766" y="878326"/>
                </a:lnTo>
                <a:lnTo>
                  <a:pt x="0" y="886263"/>
                </a:lnTo>
                <a:lnTo>
                  <a:pt x="0" y="876548"/>
                </a:lnTo>
                <a:lnTo>
                  <a:pt x="5182" y="868927"/>
                </a:lnTo>
                <a:close/>
                <a:moveTo>
                  <a:pt x="24231" y="857838"/>
                </a:moveTo>
                <a:lnTo>
                  <a:pt x="24231" y="867787"/>
                </a:lnTo>
                <a:lnTo>
                  <a:pt x="5283" y="910420"/>
                </a:lnTo>
                <a:lnTo>
                  <a:pt x="6766" y="878326"/>
                </a:lnTo>
                <a:close/>
                <a:moveTo>
                  <a:pt x="24231" y="840913"/>
                </a:moveTo>
                <a:lnTo>
                  <a:pt x="24231" y="841714"/>
                </a:lnTo>
                <a:lnTo>
                  <a:pt x="7503" y="865611"/>
                </a:lnTo>
                <a:lnTo>
                  <a:pt x="7514" y="865497"/>
                </a:lnTo>
                <a:close/>
                <a:moveTo>
                  <a:pt x="9928" y="840562"/>
                </a:moveTo>
                <a:lnTo>
                  <a:pt x="7514" y="865497"/>
                </a:lnTo>
                <a:lnTo>
                  <a:pt x="5182" y="868927"/>
                </a:lnTo>
                <a:lnTo>
                  <a:pt x="0" y="876330"/>
                </a:lnTo>
                <a:lnTo>
                  <a:pt x="0" y="855943"/>
                </a:lnTo>
                <a:lnTo>
                  <a:pt x="1909" y="852567"/>
                </a:lnTo>
                <a:close/>
                <a:moveTo>
                  <a:pt x="15593" y="782055"/>
                </a:moveTo>
                <a:lnTo>
                  <a:pt x="14536" y="792975"/>
                </a:lnTo>
                <a:lnTo>
                  <a:pt x="0" y="815757"/>
                </a:lnTo>
                <a:lnTo>
                  <a:pt x="0" y="811766"/>
                </a:lnTo>
                <a:close/>
                <a:moveTo>
                  <a:pt x="24231" y="780256"/>
                </a:moveTo>
                <a:lnTo>
                  <a:pt x="24231" y="819152"/>
                </a:lnTo>
                <a:lnTo>
                  <a:pt x="9928" y="840562"/>
                </a:lnTo>
                <a:lnTo>
                  <a:pt x="14536" y="792975"/>
                </a:lnTo>
                <a:lnTo>
                  <a:pt x="18270" y="787121"/>
                </a:lnTo>
                <a:close/>
                <a:moveTo>
                  <a:pt x="24231" y="761668"/>
                </a:moveTo>
                <a:lnTo>
                  <a:pt x="24231" y="765596"/>
                </a:lnTo>
                <a:lnTo>
                  <a:pt x="15593" y="782055"/>
                </a:lnTo>
                <a:lnTo>
                  <a:pt x="15754" y="780386"/>
                </a:lnTo>
                <a:close/>
                <a:moveTo>
                  <a:pt x="24231" y="712346"/>
                </a:moveTo>
                <a:lnTo>
                  <a:pt x="24231" y="731086"/>
                </a:lnTo>
                <a:lnTo>
                  <a:pt x="18270" y="754399"/>
                </a:lnTo>
                <a:lnTo>
                  <a:pt x="15754" y="780386"/>
                </a:lnTo>
                <a:lnTo>
                  <a:pt x="13254" y="785906"/>
                </a:lnTo>
                <a:lnTo>
                  <a:pt x="0" y="811485"/>
                </a:lnTo>
                <a:lnTo>
                  <a:pt x="0" y="752641"/>
                </a:lnTo>
                <a:lnTo>
                  <a:pt x="18270" y="721676"/>
                </a:lnTo>
                <a:close/>
                <a:moveTo>
                  <a:pt x="4049" y="698809"/>
                </a:moveTo>
                <a:lnTo>
                  <a:pt x="1909" y="705315"/>
                </a:lnTo>
                <a:lnTo>
                  <a:pt x="0" y="710229"/>
                </a:lnTo>
                <a:lnTo>
                  <a:pt x="0" y="701476"/>
                </a:lnTo>
                <a:lnTo>
                  <a:pt x="3903" y="698941"/>
                </a:lnTo>
                <a:close/>
                <a:moveTo>
                  <a:pt x="24231" y="652905"/>
                </a:moveTo>
                <a:lnTo>
                  <a:pt x="24231" y="680503"/>
                </a:lnTo>
                <a:lnTo>
                  <a:pt x="4049" y="698809"/>
                </a:lnTo>
                <a:lnTo>
                  <a:pt x="14843" y="665990"/>
                </a:lnTo>
                <a:close/>
                <a:moveTo>
                  <a:pt x="24231" y="619049"/>
                </a:moveTo>
                <a:lnTo>
                  <a:pt x="24231" y="637446"/>
                </a:lnTo>
                <a:lnTo>
                  <a:pt x="14843" y="665990"/>
                </a:lnTo>
                <a:lnTo>
                  <a:pt x="0" y="686679"/>
                </a:lnTo>
                <a:lnTo>
                  <a:pt x="0" y="646781"/>
                </a:lnTo>
                <a:close/>
                <a:moveTo>
                  <a:pt x="3622" y="602431"/>
                </a:moveTo>
                <a:lnTo>
                  <a:pt x="0" y="609824"/>
                </a:lnTo>
                <a:lnTo>
                  <a:pt x="0" y="603434"/>
                </a:lnTo>
                <a:lnTo>
                  <a:pt x="3088" y="602562"/>
                </a:lnTo>
                <a:close/>
                <a:moveTo>
                  <a:pt x="13271" y="600059"/>
                </a:moveTo>
                <a:lnTo>
                  <a:pt x="0" y="626949"/>
                </a:lnTo>
                <a:lnTo>
                  <a:pt x="0" y="618882"/>
                </a:lnTo>
                <a:lnTo>
                  <a:pt x="9809" y="600910"/>
                </a:lnTo>
                <a:close/>
                <a:moveTo>
                  <a:pt x="24231" y="578966"/>
                </a:moveTo>
                <a:lnTo>
                  <a:pt x="24231" y="597364"/>
                </a:lnTo>
                <a:lnTo>
                  <a:pt x="13271" y="600059"/>
                </a:lnTo>
                <a:lnTo>
                  <a:pt x="14340" y="597894"/>
                </a:lnTo>
                <a:close/>
                <a:moveTo>
                  <a:pt x="15033" y="562383"/>
                </a:moveTo>
                <a:lnTo>
                  <a:pt x="1647" y="598860"/>
                </a:lnTo>
                <a:lnTo>
                  <a:pt x="0" y="603432"/>
                </a:lnTo>
                <a:lnTo>
                  <a:pt x="0" y="582448"/>
                </a:lnTo>
                <a:close/>
                <a:moveTo>
                  <a:pt x="24231" y="560369"/>
                </a:moveTo>
                <a:lnTo>
                  <a:pt x="24231" y="574485"/>
                </a:lnTo>
                <a:lnTo>
                  <a:pt x="9809" y="600910"/>
                </a:lnTo>
                <a:lnTo>
                  <a:pt x="3622" y="602431"/>
                </a:lnTo>
                <a:close/>
                <a:moveTo>
                  <a:pt x="24231" y="537319"/>
                </a:moveTo>
                <a:lnTo>
                  <a:pt x="24231" y="550611"/>
                </a:lnTo>
                <a:lnTo>
                  <a:pt x="18270" y="558063"/>
                </a:lnTo>
                <a:lnTo>
                  <a:pt x="15033" y="562383"/>
                </a:lnTo>
                <a:close/>
                <a:moveTo>
                  <a:pt x="24231" y="507786"/>
                </a:moveTo>
                <a:lnTo>
                  <a:pt x="24231" y="529738"/>
                </a:lnTo>
                <a:lnTo>
                  <a:pt x="0" y="578164"/>
                </a:lnTo>
                <a:lnTo>
                  <a:pt x="0" y="575156"/>
                </a:lnTo>
                <a:lnTo>
                  <a:pt x="12382" y="543377"/>
                </a:lnTo>
                <a:close/>
                <a:moveTo>
                  <a:pt x="24231" y="501381"/>
                </a:moveTo>
                <a:lnTo>
                  <a:pt x="24231" y="501744"/>
                </a:lnTo>
                <a:lnTo>
                  <a:pt x="21546" y="508202"/>
                </a:lnTo>
                <a:lnTo>
                  <a:pt x="0" y="563090"/>
                </a:lnTo>
                <a:lnTo>
                  <a:pt x="0" y="556453"/>
                </a:lnTo>
                <a:close/>
                <a:moveTo>
                  <a:pt x="1909" y="410811"/>
                </a:moveTo>
                <a:lnTo>
                  <a:pt x="0" y="414762"/>
                </a:lnTo>
                <a:lnTo>
                  <a:pt x="0" y="413381"/>
                </a:lnTo>
                <a:close/>
                <a:moveTo>
                  <a:pt x="3418" y="408396"/>
                </a:moveTo>
                <a:lnTo>
                  <a:pt x="2497" y="410155"/>
                </a:lnTo>
                <a:lnTo>
                  <a:pt x="1909" y="410811"/>
                </a:lnTo>
                <a:close/>
                <a:moveTo>
                  <a:pt x="24231" y="398062"/>
                </a:moveTo>
                <a:lnTo>
                  <a:pt x="24231" y="422586"/>
                </a:lnTo>
                <a:lnTo>
                  <a:pt x="0" y="480889"/>
                </a:lnTo>
                <a:lnTo>
                  <a:pt x="0" y="450165"/>
                </a:lnTo>
                <a:lnTo>
                  <a:pt x="4211" y="436105"/>
                </a:lnTo>
                <a:lnTo>
                  <a:pt x="9821" y="425737"/>
                </a:lnTo>
                <a:close/>
                <a:moveTo>
                  <a:pt x="18211" y="392616"/>
                </a:moveTo>
                <a:lnTo>
                  <a:pt x="11054" y="413256"/>
                </a:lnTo>
                <a:lnTo>
                  <a:pt x="4211" y="436105"/>
                </a:lnTo>
                <a:lnTo>
                  <a:pt x="0" y="443888"/>
                </a:lnTo>
                <a:lnTo>
                  <a:pt x="0" y="414921"/>
                </a:lnTo>
                <a:lnTo>
                  <a:pt x="2497" y="410155"/>
                </a:lnTo>
                <a:close/>
                <a:moveTo>
                  <a:pt x="24231" y="375252"/>
                </a:moveTo>
                <a:lnTo>
                  <a:pt x="24231" y="385897"/>
                </a:lnTo>
                <a:lnTo>
                  <a:pt x="18211" y="392616"/>
                </a:lnTo>
                <a:close/>
                <a:moveTo>
                  <a:pt x="946" y="372617"/>
                </a:moveTo>
                <a:lnTo>
                  <a:pt x="0" y="374923"/>
                </a:lnTo>
                <a:lnTo>
                  <a:pt x="0" y="373274"/>
                </a:lnTo>
                <a:close/>
                <a:moveTo>
                  <a:pt x="24231" y="368546"/>
                </a:moveTo>
                <a:lnTo>
                  <a:pt x="24231" y="375095"/>
                </a:lnTo>
                <a:lnTo>
                  <a:pt x="3418" y="408396"/>
                </a:lnTo>
                <a:lnTo>
                  <a:pt x="22381" y="372205"/>
                </a:lnTo>
                <a:close/>
                <a:moveTo>
                  <a:pt x="17496" y="361533"/>
                </a:moveTo>
                <a:lnTo>
                  <a:pt x="0" y="412652"/>
                </a:lnTo>
                <a:lnTo>
                  <a:pt x="0" y="380575"/>
                </a:lnTo>
                <a:lnTo>
                  <a:pt x="1909" y="378088"/>
                </a:lnTo>
                <a:lnTo>
                  <a:pt x="6712" y="368669"/>
                </a:lnTo>
                <a:close/>
                <a:moveTo>
                  <a:pt x="24231" y="341854"/>
                </a:moveTo>
                <a:lnTo>
                  <a:pt x="24231" y="357077"/>
                </a:lnTo>
                <a:lnTo>
                  <a:pt x="17496" y="361533"/>
                </a:lnTo>
                <a:close/>
                <a:moveTo>
                  <a:pt x="24231" y="317948"/>
                </a:moveTo>
                <a:lnTo>
                  <a:pt x="24231" y="334309"/>
                </a:lnTo>
                <a:lnTo>
                  <a:pt x="6712" y="368669"/>
                </a:lnTo>
                <a:lnTo>
                  <a:pt x="4938" y="369842"/>
                </a:lnTo>
                <a:lnTo>
                  <a:pt x="946" y="372617"/>
                </a:lnTo>
                <a:lnTo>
                  <a:pt x="3396" y="366647"/>
                </a:lnTo>
                <a:cubicBezTo>
                  <a:pt x="7901" y="355454"/>
                  <a:pt x="12840" y="342968"/>
                  <a:pt x="18270" y="329004"/>
                </a:cubicBezTo>
                <a:lnTo>
                  <a:pt x="18607" y="327910"/>
                </a:lnTo>
                <a:close/>
                <a:moveTo>
                  <a:pt x="11602" y="312390"/>
                </a:moveTo>
                <a:lnTo>
                  <a:pt x="0" y="336412"/>
                </a:lnTo>
                <a:lnTo>
                  <a:pt x="0" y="325354"/>
                </a:lnTo>
                <a:close/>
                <a:moveTo>
                  <a:pt x="11729" y="312127"/>
                </a:moveTo>
                <a:lnTo>
                  <a:pt x="11652" y="312334"/>
                </a:lnTo>
                <a:lnTo>
                  <a:pt x="11602" y="312390"/>
                </a:lnTo>
                <a:close/>
                <a:moveTo>
                  <a:pt x="17161" y="300881"/>
                </a:moveTo>
                <a:lnTo>
                  <a:pt x="11729" y="312127"/>
                </a:lnTo>
                <a:lnTo>
                  <a:pt x="14902" y="303593"/>
                </a:lnTo>
                <a:close/>
                <a:moveTo>
                  <a:pt x="24231" y="298145"/>
                </a:moveTo>
                <a:lnTo>
                  <a:pt x="24231" y="309647"/>
                </a:lnTo>
                <a:lnTo>
                  <a:pt x="18607" y="327910"/>
                </a:lnTo>
                <a:lnTo>
                  <a:pt x="14205" y="335709"/>
                </a:lnTo>
                <a:cubicBezTo>
                  <a:pt x="9994" y="342497"/>
                  <a:pt x="5528" y="349315"/>
                  <a:pt x="572" y="357320"/>
                </a:cubicBezTo>
                <a:lnTo>
                  <a:pt x="0" y="358312"/>
                </a:lnTo>
                <a:lnTo>
                  <a:pt x="0" y="347379"/>
                </a:lnTo>
                <a:lnTo>
                  <a:pt x="8326" y="321282"/>
                </a:lnTo>
                <a:lnTo>
                  <a:pt x="11652" y="312334"/>
                </a:lnTo>
                <a:lnTo>
                  <a:pt x="22595" y="300108"/>
                </a:lnTo>
                <a:close/>
                <a:moveTo>
                  <a:pt x="24231" y="286243"/>
                </a:moveTo>
                <a:lnTo>
                  <a:pt x="24231" y="292396"/>
                </a:lnTo>
                <a:lnTo>
                  <a:pt x="17161" y="300881"/>
                </a:lnTo>
                <a:close/>
                <a:moveTo>
                  <a:pt x="18603" y="231141"/>
                </a:moveTo>
                <a:lnTo>
                  <a:pt x="16606" y="235168"/>
                </a:lnTo>
                <a:lnTo>
                  <a:pt x="4000" y="260495"/>
                </a:lnTo>
                <a:lnTo>
                  <a:pt x="1909" y="263559"/>
                </a:lnTo>
                <a:lnTo>
                  <a:pt x="0" y="267317"/>
                </a:lnTo>
                <a:lnTo>
                  <a:pt x="0" y="258594"/>
                </a:lnTo>
                <a:close/>
                <a:moveTo>
                  <a:pt x="24231" y="230849"/>
                </a:moveTo>
                <a:lnTo>
                  <a:pt x="24231" y="278494"/>
                </a:lnTo>
                <a:lnTo>
                  <a:pt x="14902" y="303593"/>
                </a:lnTo>
                <a:lnTo>
                  <a:pt x="0" y="321476"/>
                </a:lnTo>
                <a:lnTo>
                  <a:pt x="0" y="268532"/>
                </a:lnTo>
                <a:lnTo>
                  <a:pt x="4000" y="260495"/>
                </a:lnTo>
                <a:close/>
                <a:moveTo>
                  <a:pt x="24231" y="219793"/>
                </a:moveTo>
                <a:lnTo>
                  <a:pt x="24231" y="222836"/>
                </a:lnTo>
                <a:lnTo>
                  <a:pt x="18603" y="231141"/>
                </a:lnTo>
                <a:close/>
                <a:moveTo>
                  <a:pt x="24231" y="133342"/>
                </a:moveTo>
                <a:lnTo>
                  <a:pt x="24231" y="206545"/>
                </a:lnTo>
                <a:lnTo>
                  <a:pt x="13499" y="223505"/>
                </a:lnTo>
                <a:lnTo>
                  <a:pt x="0" y="245723"/>
                </a:lnTo>
                <a:lnTo>
                  <a:pt x="0" y="173915"/>
                </a:lnTo>
                <a:close/>
                <a:moveTo>
                  <a:pt x="24231" y="123476"/>
                </a:moveTo>
                <a:lnTo>
                  <a:pt x="24231" y="130027"/>
                </a:lnTo>
                <a:lnTo>
                  <a:pt x="17186" y="143459"/>
                </a:lnTo>
                <a:lnTo>
                  <a:pt x="0" y="171861"/>
                </a:lnTo>
                <a:lnTo>
                  <a:pt x="0" y="166299"/>
                </a:lnTo>
                <a:lnTo>
                  <a:pt x="18270" y="132668"/>
                </a:lnTo>
                <a:close/>
                <a:moveTo>
                  <a:pt x="10141" y="101902"/>
                </a:moveTo>
                <a:lnTo>
                  <a:pt x="3390" y="124989"/>
                </a:lnTo>
                <a:lnTo>
                  <a:pt x="0" y="135481"/>
                </a:lnTo>
                <a:lnTo>
                  <a:pt x="0" y="120168"/>
                </a:lnTo>
                <a:lnTo>
                  <a:pt x="2059" y="116043"/>
                </a:lnTo>
                <a:close/>
                <a:moveTo>
                  <a:pt x="24231" y="71662"/>
                </a:moveTo>
                <a:lnTo>
                  <a:pt x="24231" y="77243"/>
                </a:lnTo>
                <a:lnTo>
                  <a:pt x="10141" y="101902"/>
                </a:lnTo>
                <a:lnTo>
                  <a:pt x="11579" y="96983"/>
                </a:lnTo>
                <a:lnTo>
                  <a:pt x="18270" y="83584"/>
                </a:lnTo>
                <a:close/>
                <a:moveTo>
                  <a:pt x="8884" y="41579"/>
                </a:moveTo>
                <a:lnTo>
                  <a:pt x="5981" y="51185"/>
                </a:lnTo>
                <a:lnTo>
                  <a:pt x="0" y="58084"/>
                </a:lnTo>
                <a:lnTo>
                  <a:pt x="0" y="57571"/>
                </a:lnTo>
                <a:close/>
                <a:moveTo>
                  <a:pt x="24231" y="30135"/>
                </a:moveTo>
                <a:lnTo>
                  <a:pt x="24231" y="53709"/>
                </a:lnTo>
                <a:lnTo>
                  <a:pt x="11579" y="96983"/>
                </a:lnTo>
                <a:lnTo>
                  <a:pt x="2059" y="116043"/>
                </a:lnTo>
                <a:lnTo>
                  <a:pt x="1909" y="116307"/>
                </a:lnTo>
                <a:lnTo>
                  <a:pt x="0" y="120126"/>
                </a:lnTo>
                <a:lnTo>
                  <a:pt x="0" y="70975"/>
                </a:lnTo>
                <a:lnTo>
                  <a:pt x="5981" y="51185"/>
                </a:lnTo>
                <a:close/>
                <a:moveTo>
                  <a:pt x="20675" y="0"/>
                </a:moveTo>
                <a:lnTo>
                  <a:pt x="24231" y="0"/>
                </a:lnTo>
                <a:lnTo>
                  <a:pt x="24231" y="13954"/>
                </a:lnTo>
                <a:lnTo>
                  <a:pt x="8884" y="41579"/>
                </a:lnTo>
                <a:lnTo>
                  <a:pt x="12161" y="30736"/>
                </a:lnTo>
                <a:close/>
                <a:moveTo>
                  <a:pt x="0" y="0"/>
                </a:moveTo>
                <a:lnTo>
                  <a:pt x="3827" y="0"/>
                </a:lnTo>
                <a:lnTo>
                  <a:pt x="0" y="8201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6619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2" name="TextBox 38"/>
          <p:cNvSpPr txBox="1"/>
          <p:nvPr/>
        </p:nvSpPr>
        <p:spPr>
          <a:xfrm>
            <a:off x="225976" y="1273446"/>
            <a:ext cx="11966024" cy="1892826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/>
              <a:t>6</a:t>
            </a:r>
            <a:r>
              <a:rPr lang="zh-CN" altLang="zh-CN" sz="2400" b="1" dirty="0"/>
              <a:t>．</a:t>
            </a:r>
            <a:r>
              <a:rPr lang="zh-CN" altLang="zh-CN" sz="2400" b="1" dirty="0">
                <a:solidFill>
                  <a:srgbClr val="FF0000"/>
                </a:solidFill>
              </a:rPr>
              <a:t>互补品</a:t>
            </a:r>
            <a:r>
              <a:rPr lang="zh-CN" altLang="zh-CN" sz="2400" b="1" dirty="0"/>
              <a:t>的价格</a:t>
            </a:r>
            <a:r>
              <a:rPr lang="en-US" altLang="zh-CN" sz="2400" b="1" dirty="0"/>
              <a:t>	</a:t>
            </a:r>
            <a:endParaRPr lang="zh-CN" altLang="zh-CN" sz="2400" b="1" dirty="0"/>
          </a:p>
          <a:p>
            <a:pPr>
              <a:lnSpc>
                <a:spcPct val="150000"/>
              </a:lnSpc>
            </a:pPr>
            <a:r>
              <a:rPr lang="zh-CN" altLang="zh-CN" sz="2000" dirty="0"/>
              <a:t>（</a:t>
            </a:r>
            <a:r>
              <a:rPr lang="en-US" altLang="zh-CN" sz="2000" dirty="0"/>
              <a:t>1</a:t>
            </a:r>
            <a:r>
              <a:rPr lang="zh-CN" altLang="zh-CN" sz="2000" dirty="0"/>
              <a:t>）互补品是指使用价值上必须互相补充才能满足人们某种需要的商品，如：</a:t>
            </a:r>
            <a:r>
              <a:rPr lang="zh-CN" altLang="zh-CN" sz="2000" b="1" dirty="0"/>
              <a:t>汽车和汽油；家用电器和电</a:t>
            </a:r>
            <a:r>
              <a:rPr lang="zh-CN" altLang="zh-CN" sz="2000" dirty="0"/>
              <a:t>；</a:t>
            </a:r>
          </a:p>
          <a:p>
            <a:pPr>
              <a:lnSpc>
                <a:spcPct val="150000"/>
              </a:lnSpc>
            </a:pPr>
            <a:r>
              <a:rPr lang="zh-CN" altLang="zh-CN" sz="2000" dirty="0"/>
              <a:t>（</a:t>
            </a:r>
            <a:r>
              <a:rPr lang="en-US" altLang="zh-CN" sz="2000" dirty="0"/>
              <a:t>2</a:t>
            </a:r>
            <a:r>
              <a:rPr lang="zh-CN" altLang="zh-CN" sz="2000" dirty="0"/>
              <a:t>）一般来说，商品的需求与互补品的价格成</a:t>
            </a:r>
            <a:r>
              <a:rPr lang="zh-CN" altLang="zh-CN" sz="2000" b="1" dirty="0">
                <a:solidFill>
                  <a:srgbClr val="FF0000"/>
                </a:solidFill>
              </a:rPr>
              <a:t>反方向</a:t>
            </a:r>
            <a:r>
              <a:rPr lang="zh-CN" altLang="zh-CN" sz="2000" b="1" dirty="0"/>
              <a:t>变化</a:t>
            </a:r>
          </a:p>
          <a:p>
            <a:endParaRPr lang="zh-CN" altLang="en-US" sz="2400" dirty="0">
              <a:solidFill>
                <a:srgbClr val="FC83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68BBF3EC-BA24-5C45-8916-A1F8A81C3D6E}"/>
              </a:ext>
            </a:extLst>
          </p:cNvPr>
          <p:cNvSpPr/>
          <p:nvPr/>
        </p:nvSpPr>
        <p:spPr>
          <a:xfrm>
            <a:off x="5525327" y="4000205"/>
            <a:ext cx="1350174" cy="7591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汽油</a:t>
            </a:r>
            <a:r>
              <a:rPr kumimoji="1" lang="zh-CN" altLang="en-US" b="1" dirty="0">
                <a:solidFill>
                  <a:srgbClr val="FF0000"/>
                </a:solidFill>
              </a:rPr>
              <a:t>价格</a:t>
            </a:r>
          </a:p>
        </p:txBody>
      </p:sp>
      <p:sp>
        <p:nvSpPr>
          <p:cNvPr id="9" name="上箭头 8">
            <a:extLst>
              <a:ext uri="{FF2B5EF4-FFF2-40B4-BE49-F238E27FC236}">
                <a16:creationId xmlns:a16="http://schemas.microsoft.com/office/drawing/2014/main" id="{EE670851-D4A7-114A-9125-49E2B2D2A13C}"/>
              </a:ext>
            </a:extLst>
          </p:cNvPr>
          <p:cNvSpPr/>
          <p:nvPr/>
        </p:nvSpPr>
        <p:spPr>
          <a:xfrm>
            <a:off x="6681300" y="4105270"/>
            <a:ext cx="194201" cy="476715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387DC4B9-27A9-C746-9214-1366E14F1AC9}"/>
              </a:ext>
            </a:extLst>
          </p:cNvPr>
          <p:cNvSpPr/>
          <p:nvPr/>
        </p:nvSpPr>
        <p:spPr>
          <a:xfrm>
            <a:off x="7878127" y="3957842"/>
            <a:ext cx="1350174" cy="7591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汽车</a:t>
            </a:r>
            <a:r>
              <a:rPr kumimoji="1" lang="zh-CN" altLang="en-US" b="1" dirty="0">
                <a:solidFill>
                  <a:srgbClr val="FF0000"/>
                </a:solidFill>
              </a:rPr>
              <a:t>需求</a:t>
            </a:r>
          </a:p>
        </p:txBody>
      </p: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3111D460-F0BB-814C-9191-8194ACD57A11}"/>
              </a:ext>
            </a:extLst>
          </p:cNvPr>
          <p:cNvCxnSpPr/>
          <p:nvPr/>
        </p:nvCxnSpPr>
        <p:spPr>
          <a:xfrm>
            <a:off x="7009069" y="4316169"/>
            <a:ext cx="776377" cy="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圆角矩形标注 12">
            <a:extLst>
              <a:ext uri="{FF2B5EF4-FFF2-40B4-BE49-F238E27FC236}">
                <a16:creationId xmlns:a16="http://schemas.microsoft.com/office/drawing/2014/main" id="{F09101BB-D3BB-8149-B8AA-9201D2EA0CFC}"/>
              </a:ext>
            </a:extLst>
          </p:cNvPr>
          <p:cNvSpPr/>
          <p:nvPr/>
        </p:nvSpPr>
        <p:spPr>
          <a:xfrm rot="10800000">
            <a:off x="3683744" y="4836118"/>
            <a:ext cx="5326704" cy="1290061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4BEA5C4-2BAD-524C-9AE6-9F78BEE0B9CE}"/>
              </a:ext>
            </a:extLst>
          </p:cNvPr>
          <p:cNvSpPr txBox="1"/>
          <p:nvPr/>
        </p:nvSpPr>
        <p:spPr>
          <a:xfrm>
            <a:off x="3854676" y="5039146"/>
            <a:ext cx="5274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/>
              <a:t>汽车价格上涨，用车成本增加，导致汽车的需求量下降</a:t>
            </a:r>
          </a:p>
        </p:txBody>
      </p:sp>
      <p:sp>
        <p:nvSpPr>
          <p:cNvPr id="15" name="上箭头 14">
            <a:extLst>
              <a:ext uri="{FF2B5EF4-FFF2-40B4-BE49-F238E27FC236}">
                <a16:creationId xmlns:a16="http://schemas.microsoft.com/office/drawing/2014/main" id="{AB4F24F0-5A77-384B-B192-E66C216B4DE6}"/>
              </a:ext>
            </a:extLst>
          </p:cNvPr>
          <p:cNvSpPr/>
          <p:nvPr/>
        </p:nvSpPr>
        <p:spPr>
          <a:xfrm rot="10800000">
            <a:off x="9002164" y="4105270"/>
            <a:ext cx="189781" cy="45946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037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D7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82928" y="32657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市场需求</a:t>
            </a:r>
          </a:p>
        </p:txBody>
      </p:sp>
      <p:sp>
        <p:nvSpPr>
          <p:cNvPr id="4" name="任意多边形 3"/>
          <p:cNvSpPr/>
          <p:nvPr/>
        </p:nvSpPr>
        <p:spPr>
          <a:xfrm rot="16200000" flipH="1">
            <a:off x="6073140" y="-2293316"/>
            <a:ext cx="45719" cy="6389737"/>
          </a:xfrm>
          <a:custGeom>
            <a:avLst/>
            <a:gdLst/>
            <a:ahLst/>
            <a:cxnLst/>
            <a:rect l="l" t="t" r="r" b="b"/>
            <a:pathLst>
              <a:path w="24231" h="914247">
                <a:moveTo>
                  <a:pt x="5283" y="910420"/>
                </a:moveTo>
                <a:lnTo>
                  <a:pt x="5106" y="914247"/>
                </a:lnTo>
                <a:lnTo>
                  <a:pt x="3582" y="914247"/>
                </a:lnTo>
                <a:close/>
                <a:moveTo>
                  <a:pt x="24231" y="887871"/>
                </a:moveTo>
                <a:lnTo>
                  <a:pt x="24231" y="914247"/>
                </a:lnTo>
                <a:lnTo>
                  <a:pt x="14665" y="914247"/>
                </a:lnTo>
                <a:lnTo>
                  <a:pt x="21671" y="894208"/>
                </a:lnTo>
                <a:close/>
                <a:moveTo>
                  <a:pt x="7503" y="865611"/>
                </a:moveTo>
                <a:lnTo>
                  <a:pt x="7216" y="868576"/>
                </a:lnTo>
                <a:lnTo>
                  <a:pt x="6766" y="878326"/>
                </a:lnTo>
                <a:lnTo>
                  <a:pt x="0" y="886263"/>
                </a:lnTo>
                <a:lnTo>
                  <a:pt x="0" y="876548"/>
                </a:lnTo>
                <a:lnTo>
                  <a:pt x="5182" y="868927"/>
                </a:lnTo>
                <a:close/>
                <a:moveTo>
                  <a:pt x="24231" y="857838"/>
                </a:moveTo>
                <a:lnTo>
                  <a:pt x="24231" y="867787"/>
                </a:lnTo>
                <a:lnTo>
                  <a:pt x="5283" y="910420"/>
                </a:lnTo>
                <a:lnTo>
                  <a:pt x="6766" y="878326"/>
                </a:lnTo>
                <a:close/>
                <a:moveTo>
                  <a:pt x="24231" y="840913"/>
                </a:moveTo>
                <a:lnTo>
                  <a:pt x="24231" y="841714"/>
                </a:lnTo>
                <a:lnTo>
                  <a:pt x="7503" y="865611"/>
                </a:lnTo>
                <a:lnTo>
                  <a:pt x="7514" y="865497"/>
                </a:lnTo>
                <a:close/>
                <a:moveTo>
                  <a:pt x="9928" y="840562"/>
                </a:moveTo>
                <a:lnTo>
                  <a:pt x="7514" y="865497"/>
                </a:lnTo>
                <a:lnTo>
                  <a:pt x="5182" y="868927"/>
                </a:lnTo>
                <a:lnTo>
                  <a:pt x="0" y="876330"/>
                </a:lnTo>
                <a:lnTo>
                  <a:pt x="0" y="855943"/>
                </a:lnTo>
                <a:lnTo>
                  <a:pt x="1909" y="852567"/>
                </a:lnTo>
                <a:close/>
                <a:moveTo>
                  <a:pt x="15593" y="782055"/>
                </a:moveTo>
                <a:lnTo>
                  <a:pt x="14536" y="792975"/>
                </a:lnTo>
                <a:lnTo>
                  <a:pt x="0" y="815757"/>
                </a:lnTo>
                <a:lnTo>
                  <a:pt x="0" y="811766"/>
                </a:lnTo>
                <a:close/>
                <a:moveTo>
                  <a:pt x="24231" y="780256"/>
                </a:moveTo>
                <a:lnTo>
                  <a:pt x="24231" y="819152"/>
                </a:lnTo>
                <a:lnTo>
                  <a:pt x="9928" y="840562"/>
                </a:lnTo>
                <a:lnTo>
                  <a:pt x="14536" y="792975"/>
                </a:lnTo>
                <a:lnTo>
                  <a:pt x="18270" y="787121"/>
                </a:lnTo>
                <a:close/>
                <a:moveTo>
                  <a:pt x="24231" y="761668"/>
                </a:moveTo>
                <a:lnTo>
                  <a:pt x="24231" y="765596"/>
                </a:lnTo>
                <a:lnTo>
                  <a:pt x="15593" y="782055"/>
                </a:lnTo>
                <a:lnTo>
                  <a:pt x="15754" y="780386"/>
                </a:lnTo>
                <a:close/>
                <a:moveTo>
                  <a:pt x="24231" y="712346"/>
                </a:moveTo>
                <a:lnTo>
                  <a:pt x="24231" y="731086"/>
                </a:lnTo>
                <a:lnTo>
                  <a:pt x="18270" y="754399"/>
                </a:lnTo>
                <a:lnTo>
                  <a:pt x="15754" y="780386"/>
                </a:lnTo>
                <a:lnTo>
                  <a:pt x="13254" y="785906"/>
                </a:lnTo>
                <a:lnTo>
                  <a:pt x="0" y="811485"/>
                </a:lnTo>
                <a:lnTo>
                  <a:pt x="0" y="752641"/>
                </a:lnTo>
                <a:lnTo>
                  <a:pt x="18270" y="721676"/>
                </a:lnTo>
                <a:close/>
                <a:moveTo>
                  <a:pt x="4049" y="698809"/>
                </a:moveTo>
                <a:lnTo>
                  <a:pt x="1909" y="705315"/>
                </a:lnTo>
                <a:lnTo>
                  <a:pt x="0" y="710229"/>
                </a:lnTo>
                <a:lnTo>
                  <a:pt x="0" y="701476"/>
                </a:lnTo>
                <a:lnTo>
                  <a:pt x="3903" y="698941"/>
                </a:lnTo>
                <a:close/>
                <a:moveTo>
                  <a:pt x="24231" y="652905"/>
                </a:moveTo>
                <a:lnTo>
                  <a:pt x="24231" y="680503"/>
                </a:lnTo>
                <a:lnTo>
                  <a:pt x="4049" y="698809"/>
                </a:lnTo>
                <a:lnTo>
                  <a:pt x="14843" y="665990"/>
                </a:lnTo>
                <a:close/>
                <a:moveTo>
                  <a:pt x="24231" y="619049"/>
                </a:moveTo>
                <a:lnTo>
                  <a:pt x="24231" y="637446"/>
                </a:lnTo>
                <a:lnTo>
                  <a:pt x="14843" y="665990"/>
                </a:lnTo>
                <a:lnTo>
                  <a:pt x="0" y="686679"/>
                </a:lnTo>
                <a:lnTo>
                  <a:pt x="0" y="646781"/>
                </a:lnTo>
                <a:close/>
                <a:moveTo>
                  <a:pt x="3622" y="602431"/>
                </a:moveTo>
                <a:lnTo>
                  <a:pt x="0" y="609824"/>
                </a:lnTo>
                <a:lnTo>
                  <a:pt x="0" y="603434"/>
                </a:lnTo>
                <a:lnTo>
                  <a:pt x="3088" y="602562"/>
                </a:lnTo>
                <a:close/>
                <a:moveTo>
                  <a:pt x="13271" y="600059"/>
                </a:moveTo>
                <a:lnTo>
                  <a:pt x="0" y="626949"/>
                </a:lnTo>
                <a:lnTo>
                  <a:pt x="0" y="618882"/>
                </a:lnTo>
                <a:lnTo>
                  <a:pt x="9809" y="600910"/>
                </a:lnTo>
                <a:close/>
                <a:moveTo>
                  <a:pt x="24231" y="578966"/>
                </a:moveTo>
                <a:lnTo>
                  <a:pt x="24231" y="597364"/>
                </a:lnTo>
                <a:lnTo>
                  <a:pt x="13271" y="600059"/>
                </a:lnTo>
                <a:lnTo>
                  <a:pt x="14340" y="597894"/>
                </a:lnTo>
                <a:close/>
                <a:moveTo>
                  <a:pt x="15033" y="562383"/>
                </a:moveTo>
                <a:lnTo>
                  <a:pt x="1647" y="598860"/>
                </a:lnTo>
                <a:lnTo>
                  <a:pt x="0" y="603432"/>
                </a:lnTo>
                <a:lnTo>
                  <a:pt x="0" y="582448"/>
                </a:lnTo>
                <a:close/>
                <a:moveTo>
                  <a:pt x="24231" y="560369"/>
                </a:moveTo>
                <a:lnTo>
                  <a:pt x="24231" y="574485"/>
                </a:lnTo>
                <a:lnTo>
                  <a:pt x="9809" y="600910"/>
                </a:lnTo>
                <a:lnTo>
                  <a:pt x="3622" y="602431"/>
                </a:lnTo>
                <a:close/>
                <a:moveTo>
                  <a:pt x="24231" y="537319"/>
                </a:moveTo>
                <a:lnTo>
                  <a:pt x="24231" y="550611"/>
                </a:lnTo>
                <a:lnTo>
                  <a:pt x="18270" y="558063"/>
                </a:lnTo>
                <a:lnTo>
                  <a:pt x="15033" y="562383"/>
                </a:lnTo>
                <a:close/>
                <a:moveTo>
                  <a:pt x="24231" y="507786"/>
                </a:moveTo>
                <a:lnTo>
                  <a:pt x="24231" y="529738"/>
                </a:lnTo>
                <a:lnTo>
                  <a:pt x="0" y="578164"/>
                </a:lnTo>
                <a:lnTo>
                  <a:pt x="0" y="575156"/>
                </a:lnTo>
                <a:lnTo>
                  <a:pt x="12382" y="543377"/>
                </a:lnTo>
                <a:close/>
                <a:moveTo>
                  <a:pt x="24231" y="501381"/>
                </a:moveTo>
                <a:lnTo>
                  <a:pt x="24231" y="501744"/>
                </a:lnTo>
                <a:lnTo>
                  <a:pt x="21546" y="508202"/>
                </a:lnTo>
                <a:lnTo>
                  <a:pt x="0" y="563090"/>
                </a:lnTo>
                <a:lnTo>
                  <a:pt x="0" y="556453"/>
                </a:lnTo>
                <a:close/>
                <a:moveTo>
                  <a:pt x="1909" y="410811"/>
                </a:moveTo>
                <a:lnTo>
                  <a:pt x="0" y="414762"/>
                </a:lnTo>
                <a:lnTo>
                  <a:pt x="0" y="413381"/>
                </a:lnTo>
                <a:close/>
                <a:moveTo>
                  <a:pt x="3418" y="408396"/>
                </a:moveTo>
                <a:lnTo>
                  <a:pt x="2497" y="410155"/>
                </a:lnTo>
                <a:lnTo>
                  <a:pt x="1909" y="410811"/>
                </a:lnTo>
                <a:close/>
                <a:moveTo>
                  <a:pt x="24231" y="398062"/>
                </a:moveTo>
                <a:lnTo>
                  <a:pt x="24231" y="422586"/>
                </a:lnTo>
                <a:lnTo>
                  <a:pt x="0" y="480889"/>
                </a:lnTo>
                <a:lnTo>
                  <a:pt x="0" y="450165"/>
                </a:lnTo>
                <a:lnTo>
                  <a:pt x="4211" y="436105"/>
                </a:lnTo>
                <a:lnTo>
                  <a:pt x="9821" y="425737"/>
                </a:lnTo>
                <a:close/>
                <a:moveTo>
                  <a:pt x="18211" y="392616"/>
                </a:moveTo>
                <a:lnTo>
                  <a:pt x="11054" y="413256"/>
                </a:lnTo>
                <a:lnTo>
                  <a:pt x="4211" y="436105"/>
                </a:lnTo>
                <a:lnTo>
                  <a:pt x="0" y="443888"/>
                </a:lnTo>
                <a:lnTo>
                  <a:pt x="0" y="414921"/>
                </a:lnTo>
                <a:lnTo>
                  <a:pt x="2497" y="410155"/>
                </a:lnTo>
                <a:close/>
                <a:moveTo>
                  <a:pt x="24231" y="375252"/>
                </a:moveTo>
                <a:lnTo>
                  <a:pt x="24231" y="385897"/>
                </a:lnTo>
                <a:lnTo>
                  <a:pt x="18211" y="392616"/>
                </a:lnTo>
                <a:close/>
                <a:moveTo>
                  <a:pt x="946" y="372617"/>
                </a:moveTo>
                <a:lnTo>
                  <a:pt x="0" y="374923"/>
                </a:lnTo>
                <a:lnTo>
                  <a:pt x="0" y="373274"/>
                </a:lnTo>
                <a:close/>
                <a:moveTo>
                  <a:pt x="24231" y="368546"/>
                </a:moveTo>
                <a:lnTo>
                  <a:pt x="24231" y="375095"/>
                </a:lnTo>
                <a:lnTo>
                  <a:pt x="3418" y="408396"/>
                </a:lnTo>
                <a:lnTo>
                  <a:pt x="22381" y="372205"/>
                </a:lnTo>
                <a:close/>
                <a:moveTo>
                  <a:pt x="17496" y="361533"/>
                </a:moveTo>
                <a:lnTo>
                  <a:pt x="0" y="412652"/>
                </a:lnTo>
                <a:lnTo>
                  <a:pt x="0" y="380575"/>
                </a:lnTo>
                <a:lnTo>
                  <a:pt x="1909" y="378088"/>
                </a:lnTo>
                <a:lnTo>
                  <a:pt x="6712" y="368669"/>
                </a:lnTo>
                <a:close/>
                <a:moveTo>
                  <a:pt x="24231" y="341854"/>
                </a:moveTo>
                <a:lnTo>
                  <a:pt x="24231" y="357077"/>
                </a:lnTo>
                <a:lnTo>
                  <a:pt x="17496" y="361533"/>
                </a:lnTo>
                <a:close/>
                <a:moveTo>
                  <a:pt x="24231" y="317948"/>
                </a:moveTo>
                <a:lnTo>
                  <a:pt x="24231" y="334309"/>
                </a:lnTo>
                <a:lnTo>
                  <a:pt x="6712" y="368669"/>
                </a:lnTo>
                <a:lnTo>
                  <a:pt x="4938" y="369842"/>
                </a:lnTo>
                <a:lnTo>
                  <a:pt x="946" y="372617"/>
                </a:lnTo>
                <a:lnTo>
                  <a:pt x="3396" y="366647"/>
                </a:lnTo>
                <a:cubicBezTo>
                  <a:pt x="7901" y="355454"/>
                  <a:pt x="12840" y="342968"/>
                  <a:pt x="18270" y="329004"/>
                </a:cubicBezTo>
                <a:lnTo>
                  <a:pt x="18607" y="327910"/>
                </a:lnTo>
                <a:close/>
                <a:moveTo>
                  <a:pt x="11602" y="312390"/>
                </a:moveTo>
                <a:lnTo>
                  <a:pt x="0" y="336412"/>
                </a:lnTo>
                <a:lnTo>
                  <a:pt x="0" y="325354"/>
                </a:lnTo>
                <a:close/>
                <a:moveTo>
                  <a:pt x="11729" y="312127"/>
                </a:moveTo>
                <a:lnTo>
                  <a:pt x="11652" y="312334"/>
                </a:lnTo>
                <a:lnTo>
                  <a:pt x="11602" y="312390"/>
                </a:lnTo>
                <a:close/>
                <a:moveTo>
                  <a:pt x="17161" y="300881"/>
                </a:moveTo>
                <a:lnTo>
                  <a:pt x="11729" y="312127"/>
                </a:lnTo>
                <a:lnTo>
                  <a:pt x="14902" y="303593"/>
                </a:lnTo>
                <a:close/>
                <a:moveTo>
                  <a:pt x="24231" y="298145"/>
                </a:moveTo>
                <a:lnTo>
                  <a:pt x="24231" y="309647"/>
                </a:lnTo>
                <a:lnTo>
                  <a:pt x="18607" y="327910"/>
                </a:lnTo>
                <a:lnTo>
                  <a:pt x="14205" y="335709"/>
                </a:lnTo>
                <a:cubicBezTo>
                  <a:pt x="9994" y="342497"/>
                  <a:pt x="5528" y="349315"/>
                  <a:pt x="572" y="357320"/>
                </a:cubicBezTo>
                <a:lnTo>
                  <a:pt x="0" y="358312"/>
                </a:lnTo>
                <a:lnTo>
                  <a:pt x="0" y="347379"/>
                </a:lnTo>
                <a:lnTo>
                  <a:pt x="8326" y="321282"/>
                </a:lnTo>
                <a:lnTo>
                  <a:pt x="11652" y="312334"/>
                </a:lnTo>
                <a:lnTo>
                  <a:pt x="22595" y="300108"/>
                </a:lnTo>
                <a:close/>
                <a:moveTo>
                  <a:pt x="24231" y="286243"/>
                </a:moveTo>
                <a:lnTo>
                  <a:pt x="24231" y="292396"/>
                </a:lnTo>
                <a:lnTo>
                  <a:pt x="17161" y="300881"/>
                </a:lnTo>
                <a:close/>
                <a:moveTo>
                  <a:pt x="18603" y="231141"/>
                </a:moveTo>
                <a:lnTo>
                  <a:pt x="16606" y="235168"/>
                </a:lnTo>
                <a:lnTo>
                  <a:pt x="4000" y="260495"/>
                </a:lnTo>
                <a:lnTo>
                  <a:pt x="1909" y="263559"/>
                </a:lnTo>
                <a:lnTo>
                  <a:pt x="0" y="267317"/>
                </a:lnTo>
                <a:lnTo>
                  <a:pt x="0" y="258594"/>
                </a:lnTo>
                <a:close/>
                <a:moveTo>
                  <a:pt x="24231" y="230849"/>
                </a:moveTo>
                <a:lnTo>
                  <a:pt x="24231" y="278494"/>
                </a:lnTo>
                <a:lnTo>
                  <a:pt x="14902" y="303593"/>
                </a:lnTo>
                <a:lnTo>
                  <a:pt x="0" y="321476"/>
                </a:lnTo>
                <a:lnTo>
                  <a:pt x="0" y="268532"/>
                </a:lnTo>
                <a:lnTo>
                  <a:pt x="4000" y="260495"/>
                </a:lnTo>
                <a:close/>
                <a:moveTo>
                  <a:pt x="24231" y="219793"/>
                </a:moveTo>
                <a:lnTo>
                  <a:pt x="24231" y="222836"/>
                </a:lnTo>
                <a:lnTo>
                  <a:pt x="18603" y="231141"/>
                </a:lnTo>
                <a:close/>
                <a:moveTo>
                  <a:pt x="24231" y="133342"/>
                </a:moveTo>
                <a:lnTo>
                  <a:pt x="24231" y="206545"/>
                </a:lnTo>
                <a:lnTo>
                  <a:pt x="13499" y="223505"/>
                </a:lnTo>
                <a:lnTo>
                  <a:pt x="0" y="245723"/>
                </a:lnTo>
                <a:lnTo>
                  <a:pt x="0" y="173915"/>
                </a:lnTo>
                <a:close/>
                <a:moveTo>
                  <a:pt x="24231" y="123476"/>
                </a:moveTo>
                <a:lnTo>
                  <a:pt x="24231" y="130027"/>
                </a:lnTo>
                <a:lnTo>
                  <a:pt x="17186" y="143459"/>
                </a:lnTo>
                <a:lnTo>
                  <a:pt x="0" y="171861"/>
                </a:lnTo>
                <a:lnTo>
                  <a:pt x="0" y="166299"/>
                </a:lnTo>
                <a:lnTo>
                  <a:pt x="18270" y="132668"/>
                </a:lnTo>
                <a:close/>
                <a:moveTo>
                  <a:pt x="10141" y="101902"/>
                </a:moveTo>
                <a:lnTo>
                  <a:pt x="3390" y="124989"/>
                </a:lnTo>
                <a:lnTo>
                  <a:pt x="0" y="135481"/>
                </a:lnTo>
                <a:lnTo>
                  <a:pt x="0" y="120168"/>
                </a:lnTo>
                <a:lnTo>
                  <a:pt x="2059" y="116043"/>
                </a:lnTo>
                <a:close/>
                <a:moveTo>
                  <a:pt x="24231" y="71662"/>
                </a:moveTo>
                <a:lnTo>
                  <a:pt x="24231" y="77243"/>
                </a:lnTo>
                <a:lnTo>
                  <a:pt x="10141" y="101902"/>
                </a:lnTo>
                <a:lnTo>
                  <a:pt x="11579" y="96983"/>
                </a:lnTo>
                <a:lnTo>
                  <a:pt x="18270" y="83584"/>
                </a:lnTo>
                <a:close/>
                <a:moveTo>
                  <a:pt x="8884" y="41579"/>
                </a:moveTo>
                <a:lnTo>
                  <a:pt x="5981" y="51185"/>
                </a:lnTo>
                <a:lnTo>
                  <a:pt x="0" y="58084"/>
                </a:lnTo>
                <a:lnTo>
                  <a:pt x="0" y="57571"/>
                </a:lnTo>
                <a:close/>
                <a:moveTo>
                  <a:pt x="24231" y="30135"/>
                </a:moveTo>
                <a:lnTo>
                  <a:pt x="24231" y="53709"/>
                </a:lnTo>
                <a:lnTo>
                  <a:pt x="11579" y="96983"/>
                </a:lnTo>
                <a:lnTo>
                  <a:pt x="2059" y="116043"/>
                </a:lnTo>
                <a:lnTo>
                  <a:pt x="1909" y="116307"/>
                </a:lnTo>
                <a:lnTo>
                  <a:pt x="0" y="120126"/>
                </a:lnTo>
                <a:lnTo>
                  <a:pt x="0" y="70975"/>
                </a:lnTo>
                <a:lnTo>
                  <a:pt x="5981" y="51185"/>
                </a:lnTo>
                <a:close/>
                <a:moveTo>
                  <a:pt x="20675" y="0"/>
                </a:moveTo>
                <a:lnTo>
                  <a:pt x="24231" y="0"/>
                </a:lnTo>
                <a:lnTo>
                  <a:pt x="24231" y="13954"/>
                </a:lnTo>
                <a:lnTo>
                  <a:pt x="8884" y="41579"/>
                </a:lnTo>
                <a:lnTo>
                  <a:pt x="12161" y="30736"/>
                </a:lnTo>
                <a:close/>
                <a:moveTo>
                  <a:pt x="0" y="0"/>
                </a:moveTo>
                <a:lnTo>
                  <a:pt x="3827" y="0"/>
                </a:lnTo>
                <a:lnTo>
                  <a:pt x="0" y="8201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6619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2" name="TextBox 38"/>
          <p:cNvSpPr txBox="1"/>
          <p:nvPr/>
        </p:nvSpPr>
        <p:spPr>
          <a:xfrm>
            <a:off x="225976" y="2010334"/>
            <a:ext cx="11585024" cy="2723823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/>
              <a:t>需求函数</a:t>
            </a:r>
            <a:endParaRPr lang="en-US" altLang="zh-CN" sz="2000" b="1" u="dbl" dirty="0"/>
          </a:p>
          <a:p>
            <a:pPr>
              <a:lnSpc>
                <a:spcPct val="150000"/>
              </a:lnSpc>
            </a:pPr>
            <a:r>
              <a:rPr lang="zh-CN" altLang="zh-CN" sz="2000" dirty="0"/>
              <a:t>假定价格之外的其他各因素不变的情况下，需求函数表明</a:t>
            </a:r>
            <a:r>
              <a:rPr lang="zh-CN" altLang="zh-CN" sz="2000" b="1" dirty="0"/>
              <a:t>某商品的消费者随价格的变化愿意购买的数量。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dirty="0" err="1"/>
              <a:t>Qd</a:t>
            </a:r>
            <a:r>
              <a:rPr lang="en-US" altLang="zh-CN" dirty="0"/>
              <a:t>= </a:t>
            </a:r>
            <a:r>
              <a:rPr lang="en-US" altLang="zh-CN" dirty="0" err="1"/>
              <a:t>Qd</a:t>
            </a:r>
            <a:r>
              <a:rPr lang="en-US" altLang="zh-CN" dirty="0"/>
              <a:t>(P)</a:t>
            </a:r>
            <a:endParaRPr lang="en-US" altLang="zh-CN" sz="2000" b="1" u="dbl" dirty="0"/>
          </a:p>
          <a:p>
            <a:pPr>
              <a:lnSpc>
                <a:spcPct val="150000"/>
              </a:lnSpc>
            </a:pPr>
            <a:r>
              <a:rPr lang="zh-CN" altLang="zh-CN" sz="2000" b="1" dirty="0"/>
              <a:t>需求规律</a:t>
            </a:r>
            <a:endParaRPr lang="en-US" altLang="zh-CN" sz="2000" b="1" dirty="0"/>
          </a:p>
          <a:p>
            <a:pPr>
              <a:lnSpc>
                <a:spcPct val="150000"/>
              </a:lnSpc>
            </a:pPr>
            <a:r>
              <a:rPr lang="zh-CN" altLang="zh-CN" sz="2000" dirty="0"/>
              <a:t>即价格与需求之间</a:t>
            </a:r>
            <a:r>
              <a:rPr lang="zh-CN" altLang="zh-CN" sz="2000" b="1" dirty="0"/>
              <a:t>呈</a:t>
            </a:r>
            <a:r>
              <a:rPr lang="zh-CN" altLang="zh-CN" sz="2000" b="1" dirty="0">
                <a:solidFill>
                  <a:srgbClr val="FF0000"/>
                </a:solidFill>
              </a:rPr>
              <a:t>反方向变化</a:t>
            </a:r>
            <a:r>
              <a:rPr lang="zh-CN" altLang="zh-CN" sz="2000" dirty="0"/>
              <a:t>的关系</a:t>
            </a:r>
            <a:endParaRPr lang="en-US" altLang="zh-CN" sz="2000" b="1" u="dbl" dirty="0"/>
          </a:p>
          <a:p>
            <a:endParaRPr lang="zh-CN" altLang="en-US" sz="2400" dirty="0">
              <a:solidFill>
                <a:srgbClr val="FC83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2758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D7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82928" y="32657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市场需求</a:t>
            </a:r>
          </a:p>
        </p:txBody>
      </p:sp>
      <p:sp>
        <p:nvSpPr>
          <p:cNvPr id="4" name="任意多边形 3"/>
          <p:cNvSpPr/>
          <p:nvPr/>
        </p:nvSpPr>
        <p:spPr>
          <a:xfrm rot="16200000" flipH="1">
            <a:off x="6073140" y="-2293316"/>
            <a:ext cx="45719" cy="6389737"/>
          </a:xfrm>
          <a:custGeom>
            <a:avLst/>
            <a:gdLst/>
            <a:ahLst/>
            <a:cxnLst/>
            <a:rect l="l" t="t" r="r" b="b"/>
            <a:pathLst>
              <a:path w="24231" h="914247">
                <a:moveTo>
                  <a:pt x="5283" y="910420"/>
                </a:moveTo>
                <a:lnTo>
                  <a:pt x="5106" y="914247"/>
                </a:lnTo>
                <a:lnTo>
                  <a:pt x="3582" y="914247"/>
                </a:lnTo>
                <a:close/>
                <a:moveTo>
                  <a:pt x="24231" y="887871"/>
                </a:moveTo>
                <a:lnTo>
                  <a:pt x="24231" y="914247"/>
                </a:lnTo>
                <a:lnTo>
                  <a:pt x="14665" y="914247"/>
                </a:lnTo>
                <a:lnTo>
                  <a:pt x="21671" y="894208"/>
                </a:lnTo>
                <a:close/>
                <a:moveTo>
                  <a:pt x="7503" y="865611"/>
                </a:moveTo>
                <a:lnTo>
                  <a:pt x="7216" y="868576"/>
                </a:lnTo>
                <a:lnTo>
                  <a:pt x="6766" y="878326"/>
                </a:lnTo>
                <a:lnTo>
                  <a:pt x="0" y="886263"/>
                </a:lnTo>
                <a:lnTo>
                  <a:pt x="0" y="876548"/>
                </a:lnTo>
                <a:lnTo>
                  <a:pt x="5182" y="868927"/>
                </a:lnTo>
                <a:close/>
                <a:moveTo>
                  <a:pt x="24231" y="857838"/>
                </a:moveTo>
                <a:lnTo>
                  <a:pt x="24231" y="867787"/>
                </a:lnTo>
                <a:lnTo>
                  <a:pt x="5283" y="910420"/>
                </a:lnTo>
                <a:lnTo>
                  <a:pt x="6766" y="878326"/>
                </a:lnTo>
                <a:close/>
                <a:moveTo>
                  <a:pt x="24231" y="840913"/>
                </a:moveTo>
                <a:lnTo>
                  <a:pt x="24231" y="841714"/>
                </a:lnTo>
                <a:lnTo>
                  <a:pt x="7503" y="865611"/>
                </a:lnTo>
                <a:lnTo>
                  <a:pt x="7514" y="865497"/>
                </a:lnTo>
                <a:close/>
                <a:moveTo>
                  <a:pt x="9928" y="840562"/>
                </a:moveTo>
                <a:lnTo>
                  <a:pt x="7514" y="865497"/>
                </a:lnTo>
                <a:lnTo>
                  <a:pt x="5182" y="868927"/>
                </a:lnTo>
                <a:lnTo>
                  <a:pt x="0" y="876330"/>
                </a:lnTo>
                <a:lnTo>
                  <a:pt x="0" y="855943"/>
                </a:lnTo>
                <a:lnTo>
                  <a:pt x="1909" y="852567"/>
                </a:lnTo>
                <a:close/>
                <a:moveTo>
                  <a:pt x="15593" y="782055"/>
                </a:moveTo>
                <a:lnTo>
                  <a:pt x="14536" y="792975"/>
                </a:lnTo>
                <a:lnTo>
                  <a:pt x="0" y="815757"/>
                </a:lnTo>
                <a:lnTo>
                  <a:pt x="0" y="811766"/>
                </a:lnTo>
                <a:close/>
                <a:moveTo>
                  <a:pt x="24231" y="780256"/>
                </a:moveTo>
                <a:lnTo>
                  <a:pt x="24231" y="819152"/>
                </a:lnTo>
                <a:lnTo>
                  <a:pt x="9928" y="840562"/>
                </a:lnTo>
                <a:lnTo>
                  <a:pt x="14536" y="792975"/>
                </a:lnTo>
                <a:lnTo>
                  <a:pt x="18270" y="787121"/>
                </a:lnTo>
                <a:close/>
                <a:moveTo>
                  <a:pt x="24231" y="761668"/>
                </a:moveTo>
                <a:lnTo>
                  <a:pt x="24231" y="765596"/>
                </a:lnTo>
                <a:lnTo>
                  <a:pt x="15593" y="782055"/>
                </a:lnTo>
                <a:lnTo>
                  <a:pt x="15754" y="780386"/>
                </a:lnTo>
                <a:close/>
                <a:moveTo>
                  <a:pt x="24231" y="712346"/>
                </a:moveTo>
                <a:lnTo>
                  <a:pt x="24231" y="731086"/>
                </a:lnTo>
                <a:lnTo>
                  <a:pt x="18270" y="754399"/>
                </a:lnTo>
                <a:lnTo>
                  <a:pt x="15754" y="780386"/>
                </a:lnTo>
                <a:lnTo>
                  <a:pt x="13254" y="785906"/>
                </a:lnTo>
                <a:lnTo>
                  <a:pt x="0" y="811485"/>
                </a:lnTo>
                <a:lnTo>
                  <a:pt x="0" y="752641"/>
                </a:lnTo>
                <a:lnTo>
                  <a:pt x="18270" y="721676"/>
                </a:lnTo>
                <a:close/>
                <a:moveTo>
                  <a:pt x="4049" y="698809"/>
                </a:moveTo>
                <a:lnTo>
                  <a:pt x="1909" y="705315"/>
                </a:lnTo>
                <a:lnTo>
                  <a:pt x="0" y="710229"/>
                </a:lnTo>
                <a:lnTo>
                  <a:pt x="0" y="701476"/>
                </a:lnTo>
                <a:lnTo>
                  <a:pt x="3903" y="698941"/>
                </a:lnTo>
                <a:close/>
                <a:moveTo>
                  <a:pt x="24231" y="652905"/>
                </a:moveTo>
                <a:lnTo>
                  <a:pt x="24231" y="680503"/>
                </a:lnTo>
                <a:lnTo>
                  <a:pt x="4049" y="698809"/>
                </a:lnTo>
                <a:lnTo>
                  <a:pt x="14843" y="665990"/>
                </a:lnTo>
                <a:close/>
                <a:moveTo>
                  <a:pt x="24231" y="619049"/>
                </a:moveTo>
                <a:lnTo>
                  <a:pt x="24231" y="637446"/>
                </a:lnTo>
                <a:lnTo>
                  <a:pt x="14843" y="665990"/>
                </a:lnTo>
                <a:lnTo>
                  <a:pt x="0" y="686679"/>
                </a:lnTo>
                <a:lnTo>
                  <a:pt x="0" y="646781"/>
                </a:lnTo>
                <a:close/>
                <a:moveTo>
                  <a:pt x="3622" y="602431"/>
                </a:moveTo>
                <a:lnTo>
                  <a:pt x="0" y="609824"/>
                </a:lnTo>
                <a:lnTo>
                  <a:pt x="0" y="603434"/>
                </a:lnTo>
                <a:lnTo>
                  <a:pt x="3088" y="602562"/>
                </a:lnTo>
                <a:close/>
                <a:moveTo>
                  <a:pt x="13271" y="600059"/>
                </a:moveTo>
                <a:lnTo>
                  <a:pt x="0" y="626949"/>
                </a:lnTo>
                <a:lnTo>
                  <a:pt x="0" y="618882"/>
                </a:lnTo>
                <a:lnTo>
                  <a:pt x="9809" y="600910"/>
                </a:lnTo>
                <a:close/>
                <a:moveTo>
                  <a:pt x="24231" y="578966"/>
                </a:moveTo>
                <a:lnTo>
                  <a:pt x="24231" y="597364"/>
                </a:lnTo>
                <a:lnTo>
                  <a:pt x="13271" y="600059"/>
                </a:lnTo>
                <a:lnTo>
                  <a:pt x="14340" y="597894"/>
                </a:lnTo>
                <a:close/>
                <a:moveTo>
                  <a:pt x="15033" y="562383"/>
                </a:moveTo>
                <a:lnTo>
                  <a:pt x="1647" y="598860"/>
                </a:lnTo>
                <a:lnTo>
                  <a:pt x="0" y="603432"/>
                </a:lnTo>
                <a:lnTo>
                  <a:pt x="0" y="582448"/>
                </a:lnTo>
                <a:close/>
                <a:moveTo>
                  <a:pt x="24231" y="560369"/>
                </a:moveTo>
                <a:lnTo>
                  <a:pt x="24231" y="574485"/>
                </a:lnTo>
                <a:lnTo>
                  <a:pt x="9809" y="600910"/>
                </a:lnTo>
                <a:lnTo>
                  <a:pt x="3622" y="602431"/>
                </a:lnTo>
                <a:close/>
                <a:moveTo>
                  <a:pt x="24231" y="537319"/>
                </a:moveTo>
                <a:lnTo>
                  <a:pt x="24231" y="550611"/>
                </a:lnTo>
                <a:lnTo>
                  <a:pt x="18270" y="558063"/>
                </a:lnTo>
                <a:lnTo>
                  <a:pt x="15033" y="562383"/>
                </a:lnTo>
                <a:close/>
                <a:moveTo>
                  <a:pt x="24231" y="507786"/>
                </a:moveTo>
                <a:lnTo>
                  <a:pt x="24231" y="529738"/>
                </a:lnTo>
                <a:lnTo>
                  <a:pt x="0" y="578164"/>
                </a:lnTo>
                <a:lnTo>
                  <a:pt x="0" y="575156"/>
                </a:lnTo>
                <a:lnTo>
                  <a:pt x="12382" y="543377"/>
                </a:lnTo>
                <a:close/>
                <a:moveTo>
                  <a:pt x="24231" y="501381"/>
                </a:moveTo>
                <a:lnTo>
                  <a:pt x="24231" y="501744"/>
                </a:lnTo>
                <a:lnTo>
                  <a:pt x="21546" y="508202"/>
                </a:lnTo>
                <a:lnTo>
                  <a:pt x="0" y="563090"/>
                </a:lnTo>
                <a:lnTo>
                  <a:pt x="0" y="556453"/>
                </a:lnTo>
                <a:close/>
                <a:moveTo>
                  <a:pt x="1909" y="410811"/>
                </a:moveTo>
                <a:lnTo>
                  <a:pt x="0" y="414762"/>
                </a:lnTo>
                <a:lnTo>
                  <a:pt x="0" y="413381"/>
                </a:lnTo>
                <a:close/>
                <a:moveTo>
                  <a:pt x="3418" y="408396"/>
                </a:moveTo>
                <a:lnTo>
                  <a:pt x="2497" y="410155"/>
                </a:lnTo>
                <a:lnTo>
                  <a:pt x="1909" y="410811"/>
                </a:lnTo>
                <a:close/>
                <a:moveTo>
                  <a:pt x="24231" y="398062"/>
                </a:moveTo>
                <a:lnTo>
                  <a:pt x="24231" y="422586"/>
                </a:lnTo>
                <a:lnTo>
                  <a:pt x="0" y="480889"/>
                </a:lnTo>
                <a:lnTo>
                  <a:pt x="0" y="450165"/>
                </a:lnTo>
                <a:lnTo>
                  <a:pt x="4211" y="436105"/>
                </a:lnTo>
                <a:lnTo>
                  <a:pt x="9821" y="425737"/>
                </a:lnTo>
                <a:close/>
                <a:moveTo>
                  <a:pt x="18211" y="392616"/>
                </a:moveTo>
                <a:lnTo>
                  <a:pt x="11054" y="413256"/>
                </a:lnTo>
                <a:lnTo>
                  <a:pt x="4211" y="436105"/>
                </a:lnTo>
                <a:lnTo>
                  <a:pt x="0" y="443888"/>
                </a:lnTo>
                <a:lnTo>
                  <a:pt x="0" y="414921"/>
                </a:lnTo>
                <a:lnTo>
                  <a:pt x="2497" y="410155"/>
                </a:lnTo>
                <a:close/>
                <a:moveTo>
                  <a:pt x="24231" y="375252"/>
                </a:moveTo>
                <a:lnTo>
                  <a:pt x="24231" y="385897"/>
                </a:lnTo>
                <a:lnTo>
                  <a:pt x="18211" y="392616"/>
                </a:lnTo>
                <a:close/>
                <a:moveTo>
                  <a:pt x="946" y="372617"/>
                </a:moveTo>
                <a:lnTo>
                  <a:pt x="0" y="374923"/>
                </a:lnTo>
                <a:lnTo>
                  <a:pt x="0" y="373274"/>
                </a:lnTo>
                <a:close/>
                <a:moveTo>
                  <a:pt x="24231" y="368546"/>
                </a:moveTo>
                <a:lnTo>
                  <a:pt x="24231" y="375095"/>
                </a:lnTo>
                <a:lnTo>
                  <a:pt x="3418" y="408396"/>
                </a:lnTo>
                <a:lnTo>
                  <a:pt x="22381" y="372205"/>
                </a:lnTo>
                <a:close/>
                <a:moveTo>
                  <a:pt x="17496" y="361533"/>
                </a:moveTo>
                <a:lnTo>
                  <a:pt x="0" y="412652"/>
                </a:lnTo>
                <a:lnTo>
                  <a:pt x="0" y="380575"/>
                </a:lnTo>
                <a:lnTo>
                  <a:pt x="1909" y="378088"/>
                </a:lnTo>
                <a:lnTo>
                  <a:pt x="6712" y="368669"/>
                </a:lnTo>
                <a:close/>
                <a:moveTo>
                  <a:pt x="24231" y="341854"/>
                </a:moveTo>
                <a:lnTo>
                  <a:pt x="24231" y="357077"/>
                </a:lnTo>
                <a:lnTo>
                  <a:pt x="17496" y="361533"/>
                </a:lnTo>
                <a:close/>
                <a:moveTo>
                  <a:pt x="24231" y="317948"/>
                </a:moveTo>
                <a:lnTo>
                  <a:pt x="24231" y="334309"/>
                </a:lnTo>
                <a:lnTo>
                  <a:pt x="6712" y="368669"/>
                </a:lnTo>
                <a:lnTo>
                  <a:pt x="4938" y="369842"/>
                </a:lnTo>
                <a:lnTo>
                  <a:pt x="946" y="372617"/>
                </a:lnTo>
                <a:lnTo>
                  <a:pt x="3396" y="366647"/>
                </a:lnTo>
                <a:cubicBezTo>
                  <a:pt x="7901" y="355454"/>
                  <a:pt x="12840" y="342968"/>
                  <a:pt x="18270" y="329004"/>
                </a:cubicBezTo>
                <a:lnTo>
                  <a:pt x="18607" y="327910"/>
                </a:lnTo>
                <a:close/>
                <a:moveTo>
                  <a:pt x="11602" y="312390"/>
                </a:moveTo>
                <a:lnTo>
                  <a:pt x="0" y="336412"/>
                </a:lnTo>
                <a:lnTo>
                  <a:pt x="0" y="325354"/>
                </a:lnTo>
                <a:close/>
                <a:moveTo>
                  <a:pt x="11729" y="312127"/>
                </a:moveTo>
                <a:lnTo>
                  <a:pt x="11652" y="312334"/>
                </a:lnTo>
                <a:lnTo>
                  <a:pt x="11602" y="312390"/>
                </a:lnTo>
                <a:close/>
                <a:moveTo>
                  <a:pt x="17161" y="300881"/>
                </a:moveTo>
                <a:lnTo>
                  <a:pt x="11729" y="312127"/>
                </a:lnTo>
                <a:lnTo>
                  <a:pt x="14902" y="303593"/>
                </a:lnTo>
                <a:close/>
                <a:moveTo>
                  <a:pt x="24231" y="298145"/>
                </a:moveTo>
                <a:lnTo>
                  <a:pt x="24231" y="309647"/>
                </a:lnTo>
                <a:lnTo>
                  <a:pt x="18607" y="327910"/>
                </a:lnTo>
                <a:lnTo>
                  <a:pt x="14205" y="335709"/>
                </a:lnTo>
                <a:cubicBezTo>
                  <a:pt x="9994" y="342497"/>
                  <a:pt x="5528" y="349315"/>
                  <a:pt x="572" y="357320"/>
                </a:cubicBezTo>
                <a:lnTo>
                  <a:pt x="0" y="358312"/>
                </a:lnTo>
                <a:lnTo>
                  <a:pt x="0" y="347379"/>
                </a:lnTo>
                <a:lnTo>
                  <a:pt x="8326" y="321282"/>
                </a:lnTo>
                <a:lnTo>
                  <a:pt x="11652" y="312334"/>
                </a:lnTo>
                <a:lnTo>
                  <a:pt x="22595" y="300108"/>
                </a:lnTo>
                <a:close/>
                <a:moveTo>
                  <a:pt x="24231" y="286243"/>
                </a:moveTo>
                <a:lnTo>
                  <a:pt x="24231" y="292396"/>
                </a:lnTo>
                <a:lnTo>
                  <a:pt x="17161" y="300881"/>
                </a:lnTo>
                <a:close/>
                <a:moveTo>
                  <a:pt x="18603" y="231141"/>
                </a:moveTo>
                <a:lnTo>
                  <a:pt x="16606" y="235168"/>
                </a:lnTo>
                <a:lnTo>
                  <a:pt x="4000" y="260495"/>
                </a:lnTo>
                <a:lnTo>
                  <a:pt x="1909" y="263559"/>
                </a:lnTo>
                <a:lnTo>
                  <a:pt x="0" y="267317"/>
                </a:lnTo>
                <a:lnTo>
                  <a:pt x="0" y="258594"/>
                </a:lnTo>
                <a:close/>
                <a:moveTo>
                  <a:pt x="24231" y="230849"/>
                </a:moveTo>
                <a:lnTo>
                  <a:pt x="24231" y="278494"/>
                </a:lnTo>
                <a:lnTo>
                  <a:pt x="14902" y="303593"/>
                </a:lnTo>
                <a:lnTo>
                  <a:pt x="0" y="321476"/>
                </a:lnTo>
                <a:lnTo>
                  <a:pt x="0" y="268532"/>
                </a:lnTo>
                <a:lnTo>
                  <a:pt x="4000" y="260495"/>
                </a:lnTo>
                <a:close/>
                <a:moveTo>
                  <a:pt x="24231" y="219793"/>
                </a:moveTo>
                <a:lnTo>
                  <a:pt x="24231" y="222836"/>
                </a:lnTo>
                <a:lnTo>
                  <a:pt x="18603" y="231141"/>
                </a:lnTo>
                <a:close/>
                <a:moveTo>
                  <a:pt x="24231" y="133342"/>
                </a:moveTo>
                <a:lnTo>
                  <a:pt x="24231" y="206545"/>
                </a:lnTo>
                <a:lnTo>
                  <a:pt x="13499" y="223505"/>
                </a:lnTo>
                <a:lnTo>
                  <a:pt x="0" y="245723"/>
                </a:lnTo>
                <a:lnTo>
                  <a:pt x="0" y="173915"/>
                </a:lnTo>
                <a:close/>
                <a:moveTo>
                  <a:pt x="24231" y="123476"/>
                </a:moveTo>
                <a:lnTo>
                  <a:pt x="24231" y="130027"/>
                </a:lnTo>
                <a:lnTo>
                  <a:pt x="17186" y="143459"/>
                </a:lnTo>
                <a:lnTo>
                  <a:pt x="0" y="171861"/>
                </a:lnTo>
                <a:lnTo>
                  <a:pt x="0" y="166299"/>
                </a:lnTo>
                <a:lnTo>
                  <a:pt x="18270" y="132668"/>
                </a:lnTo>
                <a:close/>
                <a:moveTo>
                  <a:pt x="10141" y="101902"/>
                </a:moveTo>
                <a:lnTo>
                  <a:pt x="3390" y="124989"/>
                </a:lnTo>
                <a:lnTo>
                  <a:pt x="0" y="135481"/>
                </a:lnTo>
                <a:lnTo>
                  <a:pt x="0" y="120168"/>
                </a:lnTo>
                <a:lnTo>
                  <a:pt x="2059" y="116043"/>
                </a:lnTo>
                <a:close/>
                <a:moveTo>
                  <a:pt x="24231" y="71662"/>
                </a:moveTo>
                <a:lnTo>
                  <a:pt x="24231" y="77243"/>
                </a:lnTo>
                <a:lnTo>
                  <a:pt x="10141" y="101902"/>
                </a:lnTo>
                <a:lnTo>
                  <a:pt x="11579" y="96983"/>
                </a:lnTo>
                <a:lnTo>
                  <a:pt x="18270" y="83584"/>
                </a:lnTo>
                <a:close/>
                <a:moveTo>
                  <a:pt x="8884" y="41579"/>
                </a:moveTo>
                <a:lnTo>
                  <a:pt x="5981" y="51185"/>
                </a:lnTo>
                <a:lnTo>
                  <a:pt x="0" y="58084"/>
                </a:lnTo>
                <a:lnTo>
                  <a:pt x="0" y="57571"/>
                </a:lnTo>
                <a:close/>
                <a:moveTo>
                  <a:pt x="24231" y="30135"/>
                </a:moveTo>
                <a:lnTo>
                  <a:pt x="24231" y="53709"/>
                </a:lnTo>
                <a:lnTo>
                  <a:pt x="11579" y="96983"/>
                </a:lnTo>
                <a:lnTo>
                  <a:pt x="2059" y="116043"/>
                </a:lnTo>
                <a:lnTo>
                  <a:pt x="1909" y="116307"/>
                </a:lnTo>
                <a:lnTo>
                  <a:pt x="0" y="120126"/>
                </a:lnTo>
                <a:lnTo>
                  <a:pt x="0" y="70975"/>
                </a:lnTo>
                <a:lnTo>
                  <a:pt x="5981" y="51185"/>
                </a:lnTo>
                <a:close/>
                <a:moveTo>
                  <a:pt x="20675" y="0"/>
                </a:moveTo>
                <a:lnTo>
                  <a:pt x="24231" y="0"/>
                </a:lnTo>
                <a:lnTo>
                  <a:pt x="24231" y="13954"/>
                </a:lnTo>
                <a:lnTo>
                  <a:pt x="8884" y="41579"/>
                </a:lnTo>
                <a:lnTo>
                  <a:pt x="12161" y="30736"/>
                </a:lnTo>
                <a:close/>
                <a:moveTo>
                  <a:pt x="0" y="0"/>
                </a:moveTo>
                <a:lnTo>
                  <a:pt x="3827" y="0"/>
                </a:lnTo>
                <a:lnTo>
                  <a:pt x="0" y="8201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6619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2" name="TextBox 38"/>
          <p:cNvSpPr txBox="1"/>
          <p:nvPr/>
        </p:nvSpPr>
        <p:spPr>
          <a:xfrm>
            <a:off x="225976" y="2010334"/>
            <a:ext cx="8935273" cy="3400931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r>
              <a:rPr lang="zh-CN" altLang="en-US" sz="3200" dirty="0">
                <a:solidFill>
                  <a:srgbClr val="FC83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需求曲线的形状及变动情况</a:t>
            </a:r>
            <a:endParaRPr lang="zh-CN" altLang="zh-CN" b="1" dirty="0"/>
          </a:p>
          <a:p>
            <a:pPr>
              <a:lnSpc>
                <a:spcPct val="150000"/>
              </a:lnSpc>
            </a:pPr>
            <a:r>
              <a:rPr lang="zh-CN" altLang="zh-CN" sz="2000" b="1" dirty="0"/>
              <a:t>需求曲线</a:t>
            </a:r>
            <a:endParaRPr lang="en-US" altLang="zh-CN" sz="2000" b="1" dirty="0"/>
          </a:p>
          <a:p>
            <a:pPr>
              <a:lnSpc>
                <a:spcPct val="150000"/>
              </a:lnSpc>
            </a:pPr>
            <a:r>
              <a:rPr lang="zh-CN" altLang="zh-CN" sz="2000" dirty="0"/>
              <a:t>反映需求和价格的对应关系</a:t>
            </a:r>
            <a:r>
              <a:rPr lang="zh-CN" altLang="en-US" sz="2000" dirty="0">
                <a:solidFill>
                  <a:srgbClr val="FF0000"/>
                </a:solidFill>
              </a:rPr>
              <a:t>，</a:t>
            </a:r>
            <a:r>
              <a:rPr lang="zh-CN" altLang="zh-CN" sz="2000" b="1" dirty="0">
                <a:solidFill>
                  <a:srgbClr val="FF0000"/>
                </a:solidFill>
              </a:rPr>
              <a:t>需求曲线是</a:t>
            </a:r>
            <a:r>
              <a:rPr lang="zh-CN" altLang="zh-CN" sz="2400" b="1" dirty="0">
                <a:solidFill>
                  <a:srgbClr val="FF0000"/>
                </a:solidFill>
              </a:rPr>
              <a:t>向右下方倾斜</a:t>
            </a:r>
            <a:r>
              <a:rPr lang="zh-CN" altLang="zh-CN" sz="2000" b="1" dirty="0">
                <a:solidFill>
                  <a:srgbClr val="FF0000"/>
                </a:solidFill>
              </a:rPr>
              <a:t>的曲线</a:t>
            </a:r>
            <a:endParaRPr lang="zh-CN" altLang="zh-CN" sz="2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2000" b="1" dirty="0"/>
              <a:t>需求的变化情形有两种：</a:t>
            </a:r>
            <a:endParaRPr lang="zh-CN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b="1" dirty="0"/>
              <a:t>1.</a:t>
            </a:r>
            <a:r>
              <a:rPr lang="zh-CN" altLang="zh-CN" sz="2000" b="1" dirty="0"/>
              <a:t>需求</a:t>
            </a:r>
            <a:r>
              <a:rPr lang="zh-CN" altLang="zh-CN" sz="2000" b="1" dirty="0">
                <a:solidFill>
                  <a:srgbClr val="FF0000"/>
                </a:solidFill>
              </a:rPr>
              <a:t>数量</a:t>
            </a:r>
            <a:r>
              <a:rPr lang="zh-CN" altLang="zh-CN" sz="2000" b="1" dirty="0"/>
              <a:t>变动：</a:t>
            </a:r>
            <a:r>
              <a:rPr lang="zh-CN" altLang="zh-CN" sz="2000" dirty="0"/>
              <a:t>假定其他因素不变，</a:t>
            </a:r>
            <a:r>
              <a:rPr lang="zh-CN" altLang="zh-CN" sz="2000" b="1" dirty="0"/>
              <a:t>只考虑需求和价格的关系</a:t>
            </a:r>
            <a:r>
              <a:rPr lang="zh-CN" altLang="zh-CN" sz="2000" dirty="0"/>
              <a:t>，需求量的变化是</a:t>
            </a:r>
            <a:r>
              <a:rPr lang="zh-CN" altLang="zh-CN" sz="2000" b="1" dirty="0">
                <a:solidFill>
                  <a:srgbClr val="FF0000"/>
                </a:solidFill>
              </a:rPr>
              <a:t>沿着既定的需求曲线进行的</a:t>
            </a:r>
            <a:r>
              <a:rPr lang="zh-CN" altLang="zh-CN" sz="2400" b="1" dirty="0">
                <a:solidFill>
                  <a:srgbClr val="FF0000"/>
                </a:solidFill>
              </a:rPr>
              <a:t>（点移动）</a:t>
            </a:r>
            <a:endParaRPr lang="zh-CN" altLang="zh-CN" sz="2000" dirty="0">
              <a:solidFill>
                <a:srgbClr val="FF0000"/>
              </a:solidFill>
            </a:endParaRPr>
          </a:p>
          <a:p>
            <a:endParaRPr lang="zh-CN" altLang="en-US" sz="2400" dirty="0">
              <a:solidFill>
                <a:srgbClr val="FC83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26567626-9A68-0F4E-9680-004C8F8425C7}"/>
              </a:ext>
            </a:extLst>
          </p:cNvPr>
          <p:cNvCxnSpPr>
            <a:cxnSpLocks/>
          </p:cNvCxnSpPr>
          <p:nvPr/>
        </p:nvCxnSpPr>
        <p:spPr>
          <a:xfrm>
            <a:off x="7749902" y="3468892"/>
            <a:ext cx="25189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D87775DB-B5F2-5044-86EF-B240B83B2EC6}"/>
              </a:ext>
            </a:extLst>
          </p:cNvPr>
          <p:cNvCxnSpPr>
            <a:cxnSpLocks/>
          </p:cNvCxnSpPr>
          <p:nvPr/>
        </p:nvCxnSpPr>
        <p:spPr>
          <a:xfrm flipV="1">
            <a:off x="7767155" y="1620697"/>
            <a:ext cx="0" cy="1848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EF89D077-D98E-0740-8DFC-1B273A1D3C47}"/>
              </a:ext>
            </a:extLst>
          </p:cNvPr>
          <p:cNvSpPr txBox="1"/>
          <p:nvPr/>
        </p:nvSpPr>
        <p:spPr>
          <a:xfrm>
            <a:off x="7402953" y="33638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0</a:t>
            </a:r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7208004-0115-424A-8B54-FA779E724C58}"/>
              </a:ext>
            </a:extLst>
          </p:cNvPr>
          <p:cNvSpPr txBox="1"/>
          <p:nvPr/>
        </p:nvSpPr>
        <p:spPr>
          <a:xfrm>
            <a:off x="10349622" y="3363868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Q</a:t>
            </a:r>
            <a:r>
              <a:rPr lang="en-US" altLang="zh-CN" b="1" baseline="-25000" dirty="0" err="1"/>
              <a:t>d</a:t>
            </a:r>
            <a:endParaRPr lang="zh-CN" altLang="zh-CN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4A25E17-2BBA-5E4F-8294-9AFD12534EC1}"/>
              </a:ext>
            </a:extLst>
          </p:cNvPr>
          <p:cNvSpPr txBox="1"/>
          <p:nvPr/>
        </p:nvSpPr>
        <p:spPr>
          <a:xfrm>
            <a:off x="7351657" y="161220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P</a:t>
            </a:r>
            <a:endParaRPr kumimoji="1" lang="zh-CN" altLang="en-US" dirty="0"/>
          </a:p>
        </p:txBody>
      </p:sp>
      <p:sp>
        <p:nvSpPr>
          <p:cNvPr id="13" name="弧 12">
            <a:extLst>
              <a:ext uri="{FF2B5EF4-FFF2-40B4-BE49-F238E27FC236}">
                <a16:creationId xmlns:a16="http://schemas.microsoft.com/office/drawing/2014/main" id="{85EA2187-CA0F-4B41-A3BD-68C904DBFD02}"/>
              </a:ext>
            </a:extLst>
          </p:cNvPr>
          <p:cNvSpPr/>
          <p:nvPr/>
        </p:nvSpPr>
        <p:spPr>
          <a:xfrm rot="10988859">
            <a:off x="8275835" y="782304"/>
            <a:ext cx="3380143" cy="2427260"/>
          </a:xfrm>
          <a:prstGeom prst="arc">
            <a:avLst>
              <a:gd name="adj1" fmla="val 15999424"/>
              <a:gd name="adj2" fmla="val 127902"/>
            </a:avLst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5202A38F-C247-F044-90B1-0DD79E0E658D}"/>
              </a:ext>
            </a:extLst>
          </p:cNvPr>
          <p:cNvCxnSpPr>
            <a:cxnSpLocks/>
          </p:cNvCxnSpPr>
          <p:nvPr/>
        </p:nvCxnSpPr>
        <p:spPr>
          <a:xfrm>
            <a:off x="7767155" y="2442311"/>
            <a:ext cx="638355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55BBE691-AF79-6A42-998F-8A86E61D9F61}"/>
              </a:ext>
            </a:extLst>
          </p:cNvPr>
          <p:cNvCxnSpPr>
            <a:cxnSpLocks/>
          </p:cNvCxnSpPr>
          <p:nvPr/>
        </p:nvCxnSpPr>
        <p:spPr>
          <a:xfrm flipV="1">
            <a:off x="8402634" y="2442311"/>
            <a:ext cx="0" cy="1026582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线连接符 23">
            <a:extLst>
              <a:ext uri="{FF2B5EF4-FFF2-40B4-BE49-F238E27FC236}">
                <a16:creationId xmlns:a16="http://schemas.microsoft.com/office/drawing/2014/main" id="{B213DF33-1141-BA4F-AC9C-DEA68391EFDA}"/>
              </a:ext>
            </a:extLst>
          </p:cNvPr>
          <p:cNvCxnSpPr>
            <a:cxnSpLocks/>
          </p:cNvCxnSpPr>
          <p:nvPr/>
        </p:nvCxnSpPr>
        <p:spPr>
          <a:xfrm>
            <a:off x="7767155" y="2875855"/>
            <a:ext cx="1069676" cy="11122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368B9720-CB2B-C740-8C4F-1A3F14A8D7C7}"/>
              </a:ext>
            </a:extLst>
          </p:cNvPr>
          <p:cNvCxnSpPr>
            <a:cxnSpLocks/>
          </p:cNvCxnSpPr>
          <p:nvPr/>
        </p:nvCxnSpPr>
        <p:spPr>
          <a:xfrm flipV="1">
            <a:off x="8823689" y="2898079"/>
            <a:ext cx="0" cy="570813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云形标注 29">
            <a:extLst>
              <a:ext uri="{FF2B5EF4-FFF2-40B4-BE49-F238E27FC236}">
                <a16:creationId xmlns:a16="http://schemas.microsoft.com/office/drawing/2014/main" id="{33821B13-2C2E-FB40-8F98-042C3536411F}"/>
              </a:ext>
            </a:extLst>
          </p:cNvPr>
          <p:cNvSpPr/>
          <p:nvPr/>
        </p:nvSpPr>
        <p:spPr>
          <a:xfrm>
            <a:off x="8940324" y="878692"/>
            <a:ext cx="2450238" cy="1469935"/>
          </a:xfrm>
          <a:prstGeom prst="cloudCallout">
            <a:avLst>
              <a:gd name="adj1" fmla="val -54499"/>
              <a:gd name="adj2" fmla="val 763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12A7276-A2C7-F64C-8DD2-D7A26FC4CA22}"/>
              </a:ext>
            </a:extLst>
          </p:cNvPr>
          <p:cNvSpPr txBox="1"/>
          <p:nvPr/>
        </p:nvSpPr>
        <p:spPr>
          <a:xfrm>
            <a:off x="9125157" y="1273019"/>
            <a:ext cx="2265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只考虑需求和商品价格关系的需求曲线</a:t>
            </a:r>
          </a:p>
        </p:txBody>
      </p:sp>
    </p:spTree>
    <p:extLst>
      <p:ext uri="{BB962C8B-B14F-4D97-AF65-F5344CB8AC3E}">
        <p14:creationId xmlns:p14="http://schemas.microsoft.com/office/powerpoint/2010/main" val="148821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2x1kosih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1648</Words>
  <Application>Microsoft Office PowerPoint</Application>
  <PresentationFormat>宽屏</PresentationFormat>
  <Paragraphs>213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Songti SC</vt:lpstr>
      <vt:lpstr>Microsoft YaHei</vt:lpstr>
      <vt:lpstr>Microsoft YaHei</vt:lpstr>
      <vt:lpstr>Arial</vt:lpstr>
      <vt:lpstr>Calibri</vt:lpstr>
      <vt:lpstr>Cambria Math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333333</dc:title>
  <dc:creator/>
  <cp:lastModifiedBy/>
  <cp:revision>2</cp:revision>
  <dcterms:created xsi:type="dcterms:W3CDTF">2017-11-17T14:08:00Z</dcterms:created>
  <dcterms:modified xsi:type="dcterms:W3CDTF">2024-03-26T02:40:25Z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