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handoutMasterIdLst>
    <p:handoutMasterId r:id="rId26"/>
  </p:handoutMasterIdLst>
  <p:sldIdLst>
    <p:sldId id="256" r:id="rId2"/>
    <p:sldId id="360" r:id="rId3"/>
    <p:sldId id="362" r:id="rId4"/>
    <p:sldId id="363" r:id="rId5"/>
    <p:sldId id="364" r:id="rId6"/>
    <p:sldId id="365" r:id="rId7"/>
    <p:sldId id="366" r:id="rId8"/>
    <p:sldId id="367" r:id="rId9"/>
    <p:sldId id="368" r:id="rId10"/>
    <p:sldId id="369" r:id="rId11"/>
    <p:sldId id="370" r:id="rId12"/>
    <p:sldId id="371" r:id="rId13"/>
    <p:sldId id="372" r:id="rId14"/>
    <p:sldId id="373" r:id="rId15"/>
    <p:sldId id="374" r:id="rId16"/>
    <p:sldId id="375" r:id="rId17"/>
    <p:sldId id="376" r:id="rId18"/>
    <p:sldId id="377" r:id="rId19"/>
    <p:sldId id="347" r:id="rId20"/>
    <p:sldId id="348" r:id="rId21"/>
    <p:sldId id="349" r:id="rId22"/>
    <p:sldId id="350" r:id="rId23"/>
    <p:sldId id="27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5D4697C-A590-5845-A238-8558F188F421}">
          <p14:sldIdLst>
            <p14:sldId id="256"/>
            <p14:sldId id="360"/>
            <p14:sldId id="362"/>
            <p14:sldId id="363"/>
            <p14:sldId id="364"/>
            <p14:sldId id="365"/>
            <p14:sldId id="366"/>
            <p14:sldId id="367"/>
            <p14:sldId id="368"/>
            <p14:sldId id="369"/>
            <p14:sldId id="370"/>
            <p14:sldId id="371"/>
            <p14:sldId id="372"/>
            <p14:sldId id="373"/>
            <p14:sldId id="374"/>
            <p14:sldId id="375"/>
            <p14:sldId id="376"/>
            <p14:sldId id="377"/>
            <p14:sldId id="347"/>
            <p14:sldId id="348"/>
            <p14:sldId id="349"/>
            <p14:sldId id="350"/>
            <p14:sldId id="272"/>
          </p14:sldIdLst>
        </p14:section>
      </p14:sectionLst>
    </p:ext>
    <p:ext uri="{EFAFB233-063F-42B5-8137-9DF3F51BA10A}">
      <p15:sldGuideLst xmlns:p15="http://schemas.microsoft.com/office/powerpoint/2012/main">
        <p15:guide id="1" orient="horz" pos="2183">
          <p15:clr>
            <a:srgbClr val="A4A3A4"/>
          </p15:clr>
        </p15:guide>
        <p15:guide id="2" pos="3840">
          <p15:clr>
            <a:srgbClr val="A4A3A4"/>
          </p15:clr>
        </p15:guide>
        <p15:guide id="3" orient="horz" pos="2024">
          <p15:clr>
            <a:srgbClr val="A4A3A4"/>
          </p15:clr>
        </p15:guide>
        <p15:guide id="4" pos="166">
          <p15:clr>
            <a:srgbClr val="A4A3A4"/>
          </p15:clr>
        </p15:guide>
        <p15:guide id="5" pos="7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C9494"/>
    <a:srgbClr val="F95647"/>
    <a:srgbClr val="88CCC1"/>
    <a:srgbClr val="7CB554"/>
    <a:srgbClr val="FF9999"/>
    <a:srgbClr val="00B0F0"/>
    <a:srgbClr val="FF9409"/>
    <a:srgbClr val="FAC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1534"/>
  </p:normalViewPr>
  <p:slideViewPr>
    <p:cSldViewPr snapToGrid="0">
      <p:cViewPr varScale="1">
        <p:scale>
          <a:sx n="66" d="100"/>
          <a:sy n="66" d="100"/>
        </p:scale>
        <p:origin x="888" y="72"/>
      </p:cViewPr>
      <p:guideLst>
        <p:guide orient="horz" pos="2183"/>
        <p:guide pos="3840"/>
        <p:guide orient="horz" pos="2024"/>
        <p:guide pos="166"/>
        <p:guide pos="7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2024/5/29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2528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2024/5/29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54999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10</a:t>
            </a:fld>
            <a:endParaRPr lang="zh-CN" altLang="en-US"/>
          </a:p>
        </p:txBody>
      </p:sp>
    </p:spTree>
    <p:extLst>
      <p:ext uri="{BB962C8B-B14F-4D97-AF65-F5344CB8AC3E}">
        <p14:creationId xmlns:p14="http://schemas.microsoft.com/office/powerpoint/2010/main" val="707685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11</a:t>
            </a:fld>
            <a:endParaRPr lang="zh-CN" altLang="en-US"/>
          </a:p>
        </p:txBody>
      </p:sp>
    </p:spTree>
    <p:extLst>
      <p:ext uri="{BB962C8B-B14F-4D97-AF65-F5344CB8AC3E}">
        <p14:creationId xmlns:p14="http://schemas.microsoft.com/office/powerpoint/2010/main" val="3536379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12</a:t>
            </a:fld>
            <a:endParaRPr lang="zh-CN" altLang="en-US"/>
          </a:p>
        </p:txBody>
      </p:sp>
    </p:spTree>
    <p:extLst>
      <p:ext uri="{BB962C8B-B14F-4D97-AF65-F5344CB8AC3E}">
        <p14:creationId xmlns:p14="http://schemas.microsoft.com/office/powerpoint/2010/main" val="4025010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13</a:t>
            </a:fld>
            <a:endParaRPr lang="zh-CN" altLang="en-US"/>
          </a:p>
        </p:txBody>
      </p:sp>
    </p:spTree>
    <p:extLst>
      <p:ext uri="{BB962C8B-B14F-4D97-AF65-F5344CB8AC3E}">
        <p14:creationId xmlns:p14="http://schemas.microsoft.com/office/powerpoint/2010/main" val="3148829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14</a:t>
            </a:fld>
            <a:endParaRPr lang="zh-CN" altLang="en-US"/>
          </a:p>
        </p:txBody>
      </p:sp>
    </p:spTree>
    <p:extLst>
      <p:ext uri="{BB962C8B-B14F-4D97-AF65-F5344CB8AC3E}">
        <p14:creationId xmlns:p14="http://schemas.microsoft.com/office/powerpoint/2010/main" val="768477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15</a:t>
            </a:fld>
            <a:endParaRPr lang="zh-CN" altLang="en-US"/>
          </a:p>
        </p:txBody>
      </p:sp>
    </p:spTree>
    <p:extLst>
      <p:ext uri="{BB962C8B-B14F-4D97-AF65-F5344CB8AC3E}">
        <p14:creationId xmlns:p14="http://schemas.microsoft.com/office/powerpoint/2010/main" val="3527765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16</a:t>
            </a:fld>
            <a:endParaRPr lang="zh-CN" altLang="en-US"/>
          </a:p>
        </p:txBody>
      </p:sp>
    </p:spTree>
    <p:extLst>
      <p:ext uri="{BB962C8B-B14F-4D97-AF65-F5344CB8AC3E}">
        <p14:creationId xmlns:p14="http://schemas.microsoft.com/office/powerpoint/2010/main" val="2903876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17</a:t>
            </a:fld>
            <a:endParaRPr lang="zh-CN" altLang="en-US"/>
          </a:p>
        </p:txBody>
      </p:sp>
    </p:spTree>
    <p:extLst>
      <p:ext uri="{BB962C8B-B14F-4D97-AF65-F5344CB8AC3E}">
        <p14:creationId xmlns:p14="http://schemas.microsoft.com/office/powerpoint/2010/main" val="4143405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18</a:t>
            </a:fld>
            <a:endParaRPr lang="zh-CN" altLang="en-US"/>
          </a:p>
        </p:txBody>
      </p:sp>
    </p:spTree>
    <p:extLst>
      <p:ext uri="{BB962C8B-B14F-4D97-AF65-F5344CB8AC3E}">
        <p14:creationId xmlns:p14="http://schemas.microsoft.com/office/powerpoint/2010/main" val="2892322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19</a:t>
            </a:fld>
            <a:endParaRPr lang="zh-CN" altLang="en-US"/>
          </a:p>
        </p:txBody>
      </p:sp>
    </p:spTree>
    <p:extLst>
      <p:ext uri="{BB962C8B-B14F-4D97-AF65-F5344CB8AC3E}">
        <p14:creationId xmlns:p14="http://schemas.microsoft.com/office/powerpoint/2010/main" val="2328839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a:t>
            </a:fld>
            <a:endParaRPr lang="zh-CN" altLang="en-US"/>
          </a:p>
        </p:txBody>
      </p:sp>
    </p:spTree>
    <p:extLst>
      <p:ext uri="{BB962C8B-B14F-4D97-AF65-F5344CB8AC3E}">
        <p14:creationId xmlns:p14="http://schemas.microsoft.com/office/powerpoint/2010/main" val="680419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20</a:t>
            </a:fld>
            <a:endParaRPr lang="zh-CN" altLang="en-US"/>
          </a:p>
        </p:txBody>
      </p:sp>
    </p:spTree>
    <p:extLst>
      <p:ext uri="{BB962C8B-B14F-4D97-AF65-F5344CB8AC3E}">
        <p14:creationId xmlns:p14="http://schemas.microsoft.com/office/powerpoint/2010/main" val="1849636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21</a:t>
            </a:fld>
            <a:endParaRPr lang="zh-CN" altLang="en-US"/>
          </a:p>
        </p:txBody>
      </p:sp>
    </p:spTree>
    <p:extLst>
      <p:ext uri="{BB962C8B-B14F-4D97-AF65-F5344CB8AC3E}">
        <p14:creationId xmlns:p14="http://schemas.microsoft.com/office/powerpoint/2010/main" val="218659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22</a:t>
            </a:fld>
            <a:endParaRPr lang="zh-CN" altLang="en-US"/>
          </a:p>
        </p:txBody>
      </p:sp>
    </p:spTree>
    <p:extLst>
      <p:ext uri="{BB962C8B-B14F-4D97-AF65-F5344CB8AC3E}">
        <p14:creationId xmlns:p14="http://schemas.microsoft.com/office/powerpoint/2010/main" val="706489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104710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a:t>
            </a:fld>
            <a:endParaRPr lang="zh-CN" altLang="en-US"/>
          </a:p>
        </p:txBody>
      </p:sp>
    </p:spTree>
    <p:extLst>
      <p:ext uri="{BB962C8B-B14F-4D97-AF65-F5344CB8AC3E}">
        <p14:creationId xmlns:p14="http://schemas.microsoft.com/office/powerpoint/2010/main" val="476806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a:t>
            </a:fld>
            <a:endParaRPr lang="zh-CN" altLang="en-US"/>
          </a:p>
        </p:txBody>
      </p:sp>
    </p:spTree>
    <p:extLst>
      <p:ext uri="{BB962C8B-B14F-4D97-AF65-F5344CB8AC3E}">
        <p14:creationId xmlns:p14="http://schemas.microsoft.com/office/powerpoint/2010/main" val="282993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a:t>
            </a:fld>
            <a:endParaRPr lang="zh-CN" altLang="en-US"/>
          </a:p>
        </p:txBody>
      </p:sp>
    </p:spTree>
    <p:extLst>
      <p:ext uri="{BB962C8B-B14F-4D97-AF65-F5344CB8AC3E}">
        <p14:creationId xmlns:p14="http://schemas.microsoft.com/office/powerpoint/2010/main" val="173516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a:t>
            </a:fld>
            <a:endParaRPr lang="zh-CN" altLang="en-US"/>
          </a:p>
        </p:txBody>
      </p:sp>
    </p:spTree>
    <p:extLst>
      <p:ext uri="{BB962C8B-B14F-4D97-AF65-F5344CB8AC3E}">
        <p14:creationId xmlns:p14="http://schemas.microsoft.com/office/powerpoint/2010/main" val="4234284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a:t>
            </a:fld>
            <a:endParaRPr lang="zh-CN" altLang="en-US"/>
          </a:p>
        </p:txBody>
      </p:sp>
    </p:spTree>
    <p:extLst>
      <p:ext uri="{BB962C8B-B14F-4D97-AF65-F5344CB8AC3E}">
        <p14:creationId xmlns:p14="http://schemas.microsoft.com/office/powerpoint/2010/main" val="1086054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8</a:t>
            </a:fld>
            <a:endParaRPr lang="zh-CN" altLang="en-US"/>
          </a:p>
        </p:txBody>
      </p:sp>
    </p:spTree>
    <p:extLst>
      <p:ext uri="{BB962C8B-B14F-4D97-AF65-F5344CB8AC3E}">
        <p14:creationId xmlns:p14="http://schemas.microsoft.com/office/powerpoint/2010/main" val="729900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9</a:t>
            </a:fld>
            <a:endParaRPr lang="zh-CN" altLang="en-US"/>
          </a:p>
        </p:txBody>
      </p:sp>
    </p:spTree>
    <p:extLst>
      <p:ext uri="{BB962C8B-B14F-4D97-AF65-F5344CB8AC3E}">
        <p14:creationId xmlns:p14="http://schemas.microsoft.com/office/powerpoint/2010/main" val="1494986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矩形 2"/>
          <p:cNvSpPr/>
          <p:nvPr userDrawn="1"/>
        </p:nvSpPr>
        <p:spPr>
          <a:xfrm>
            <a:off x="0" y="5867553"/>
            <a:ext cx="6096000" cy="923330"/>
          </a:xfrm>
          <a:prstGeom prst="rect">
            <a:avLst/>
          </a:prstGeom>
        </p:spPr>
        <p:txBody>
          <a:bodyPr>
            <a:spAutoFit/>
          </a:bodyPr>
          <a:lstStyle/>
          <a:p>
            <a:r>
              <a:rPr lang="zh-CN" altLang="en-US" sz="1800" dirty="0">
                <a:solidFill>
                  <a:schemeClr val="bg1">
                    <a:lumMod val="85000"/>
                  </a:schemeClr>
                </a:solidFill>
                <a:latin typeface="微软雅黑" panose="020B0503020204020204" pitchFamily="34" charset="-122"/>
                <a:ea typeface="微软雅黑" panose="020B0503020204020204" pitchFamily="34" charset="-122"/>
              </a:rPr>
              <a:t>不得将觅知网的</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模板、</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dirty="0">
              <a:solidFill>
                <a:schemeClr val="bg1">
                  <a:lumMod val="85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BBC4806-4196-4FBB-8289-AA32A40B7815}" type="datetimeFigureOut">
              <a:rPr lang="zh-CN" altLang="en-US" smtClean="0"/>
              <a:t>2024/5/29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DC96B7-C375-4C39-ACFC-8B938E682D8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B2CE16-F6FA-4043-9648-D3D03539C4A6}" type="datetimeFigureOut">
              <a:rPr lang="zh-CN" altLang="en-US" smtClean="0"/>
              <a:t>2024/5/29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C1C04E-B5F8-4BE3-BC9B-F52F4EC5F7E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10890792" y="3345440"/>
            <a:ext cx="1301207" cy="3069398"/>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8311358" y="142667"/>
            <a:ext cx="3880643" cy="4316073"/>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5808252" y="1"/>
            <a:ext cx="4163416" cy="1879305"/>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06297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85795"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4021881" y="3484071"/>
            <a:ext cx="6764267" cy="6764267"/>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2"/>
          </p:nvPr>
        </p:nvPicPr>
        <p:blipFill>
          <a:blip r:embed="rId3" cstate="screen"/>
          <a:srcRect/>
          <a:stretch>
            <a:fillRect/>
          </a:stretch>
        </p:blipFill>
        <p:spPr>
          <a:xfrm>
            <a:off x="10890792" y="3345440"/>
            <a:ext cx="1301207" cy="3069398"/>
          </a:xfrm>
        </p:spPr>
      </p:pic>
      <p:pic>
        <p:nvPicPr>
          <p:cNvPr id="26" name="图片占位符 25"/>
          <p:cNvPicPr>
            <a:picLocks noGrp="1" noChangeAspect="1"/>
          </p:cNvPicPr>
          <p:nvPr>
            <p:ph type="pic" sz="quarter" idx="11"/>
          </p:nvPr>
        </p:nvPicPr>
        <p:blipFill>
          <a:blip r:embed="rId4" cstate="screen"/>
          <a:srcRect/>
          <a:stretch>
            <a:fillRect/>
          </a:stretch>
        </p:blipFill>
        <p:spPr/>
      </p:pic>
      <p:pic>
        <p:nvPicPr>
          <p:cNvPr id="21" name="图片占位符 20"/>
          <p:cNvPicPr>
            <a:picLocks noGrp="1" noChangeAspect="1"/>
          </p:cNvPicPr>
          <p:nvPr>
            <p:ph type="pic" sz="quarter" idx="10"/>
          </p:nvPr>
        </p:nvPicPr>
        <p:blipFill>
          <a:blip r:embed="rId5" cstate="screen"/>
          <a:srcRect/>
          <a:stretch>
            <a:fillRect/>
          </a:stretch>
        </p:blipFill>
        <p:spPr/>
      </p:pic>
      <p:sp>
        <p:nvSpPr>
          <p:cNvPr id="29" name="文本框 28"/>
          <p:cNvSpPr txBox="1"/>
          <p:nvPr/>
        </p:nvSpPr>
        <p:spPr>
          <a:xfrm>
            <a:off x="680085" y="1723390"/>
            <a:ext cx="6767830" cy="5835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3200" dirty="0">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sp>
        <p:nvSpPr>
          <p:cNvPr id="34" name="文本框 33"/>
          <p:cNvSpPr txBox="1"/>
          <p:nvPr/>
        </p:nvSpPr>
        <p:spPr>
          <a:xfrm>
            <a:off x="1224915" y="4150995"/>
            <a:ext cx="716280" cy="306705"/>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b="0" dirty="0">
                <a:solidFill>
                  <a:schemeClr val="bg1"/>
                </a:solidFill>
              </a:rPr>
              <a:t>育说课</a:t>
            </a:r>
          </a:p>
        </p:txBody>
      </p:sp>
      <p:grpSp>
        <p:nvGrpSpPr>
          <p:cNvPr id="5" name="组合 4"/>
          <p:cNvGrpSpPr/>
          <p:nvPr/>
        </p:nvGrpSpPr>
        <p:grpSpPr>
          <a:xfrm>
            <a:off x="550544" y="3152274"/>
            <a:ext cx="4526781" cy="1890896"/>
            <a:chOff x="602533" y="3311161"/>
            <a:chExt cx="1584325" cy="360000"/>
          </a:xfrm>
        </p:grpSpPr>
        <p:sp>
          <p:nvSpPr>
            <p:cNvPr id="6"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02533" y="3398136"/>
              <a:ext cx="1584325" cy="111333"/>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200" dirty="0">
                  <a:solidFill>
                    <a:schemeClr val="bg1"/>
                  </a:solidFill>
                </a:rPr>
                <a:t>中级经济师</a:t>
              </a:r>
            </a:p>
          </p:txBody>
        </p:sp>
      </p:grpSp>
      <p:pic>
        <p:nvPicPr>
          <p:cNvPr id="8" name="图片 7" descr="123456"/>
          <p:cNvPicPr>
            <a:picLocks noChangeAspect="1"/>
          </p:cNvPicPr>
          <p:nvPr/>
        </p:nvPicPr>
        <p:blipFill>
          <a:blip r:embed="rId6" cstate="print"/>
          <a:stretch>
            <a:fillRect/>
          </a:stretch>
        </p:blipFill>
        <p:spPr>
          <a:xfrm>
            <a:off x="460375" y="541020"/>
            <a:ext cx="974090" cy="974090"/>
          </a:xfrm>
          <a:prstGeom prst="rect">
            <a:avLst/>
          </a:prstGeom>
        </p:spPr>
      </p:pic>
      <p:sp>
        <p:nvSpPr>
          <p:cNvPr id="14" name="文本框 13"/>
          <p:cNvSpPr txBox="1"/>
          <p:nvPr/>
        </p:nvSpPr>
        <p:spPr>
          <a:xfrm>
            <a:off x="5370195" y="5822315"/>
            <a:ext cx="4601845" cy="645160"/>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6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27027" y="1258780"/>
            <a:ext cx="7802880" cy="4190314"/>
          </a:xfrm>
          <a:prstGeom prst="rect">
            <a:avLst/>
          </a:prstGeom>
          <a:noFill/>
        </p:spPr>
        <p:txBody>
          <a:bodyPr wrap="square" rtlCol="0" anchor="t">
            <a:spAutoFit/>
          </a:bodyPr>
          <a:lstStyle/>
          <a:p>
            <a:pPr algn="ctr"/>
            <a:r>
              <a:rPr lang="zh-CN" altLang="en-US" sz="2000" dirty="0"/>
              <a:t>第八章  经济增长和经济发展理论</a:t>
            </a:r>
          </a:p>
          <a:p>
            <a:endParaRPr lang="en-US" altLang="zh-CN" sz="2000" dirty="0">
              <a:sym typeface="+mn-ea"/>
            </a:endParaRPr>
          </a:p>
          <a:p>
            <a:r>
              <a:rPr lang="zh-CN" altLang="en-US" sz="2000" dirty="0">
                <a:sym typeface="+mn-ea"/>
              </a:rPr>
              <a:t>经       经济增长</a:t>
            </a:r>
            <a:endParaRPr lang="en-US" altLang="zh-CN" sz="2000" dirty="0">
              <a:sym typeface="+mn-ea"/>
            </a:endParaRPr>
          </a:p>
          <a:p>
            <a:r>
              <a:rPr lang="zh-CN" altLang="en-US" sz="2000" dirty="0">
                <a:sym typeface="+mn-ea"/>
              </a:rPr>
              <a:t>济</a:t>
            </a:r>
          </a:p>
          <a:p>
            <a:r>
              <a:rPr lang="zh-CN" altLang="en-US" sz="2000" dirty="0">
                <a:sym typeface="+mn-ea"/>
              </a:rPr>
              <a:t>增理</a:t>
            </a:r>
          </a:p>
          <a:p>
            <a:r>
              <a:rPr lang="zh-CN" altLang="en-US" sz="2000" dirty="0">
                <a:sym typeface="+mn-ea"/>
              </a:rPr>
              <a:t>长论   经济周期和经济波动</a:t>
            </a:r>
            <a:endParaRPr lang="en-US" altLang="zh-CN" sz="2000" dirty="0">
              <a:sym typeface="+mn-ea"/>
            </a:endParaRPr>
          </a:p>
          <a:p>
            <a:r>
              <a:rPr lang="zh-CN" altLang="en-US" sz="2000" dirty="0">
                <a:sym typeface="+mn-ea"/>
              </a:rPr>
              <a:t>和</a:t>
            </a:r>
          </a:p>
          <a:p>
            <a:r>
              <a:rPr lang="zh-CN" altLang="en-US" sz="2000" dirty="0">
                <a:sym typeface="+mn-ea"/>
              </a:rPr>
              <a:t>经</a:t>
            </a:r>
          </a:p>
          <a:p>
            <a:r>
              <a:rPr lang="zh-CN" altLang="en-US" sz="2000" dirty="0">
                <a:sym typeface="+mn-ea"/>
              </a:rPr>
              <a:t>济      经济发展</a:t>
            </a:r>
          </a:p>
          <a:p>
            <a:r>
              <a:rPr lang="zh-CN" altLang="en-US" sz="2000" dirty="0">
                <a:sym typeface="+mn-ea"/>
              </a:rPr>
              <a:t>发</a:t>
            </a:r>
          </a:p>
          <a:p>
            <a:r>
              <a:rPr lang="zh-CN" altLang="en-US" sz="2000" dirty="0">
                <a:sym typeface="+mn-ea"/>
              </a:rPr>
              <a:t>展</a:t>
            </a:r>
          </a:p>
          <a:p>
            <a:endParaRPr lang="en-US" altLang="zh-CN" sz="2000" dirty="0">
              <a:sym typeface="+mn-ea"/>
            </a:endParaRPr>
          </a:p>
          <a:p>
            <a:pPr>
              <a:lnSpc>
                <a:spcPct val="150000"/>
              </a:lnSpc>
            </a:pPr>
            <a:endParaRPr lang="zh-CN" altLang="en-US" sz="2000" dirty="0"/>
          </a:p>
        </p:txBody>
      </p:sp>
      <p:sp>
        <p:nvSpPr>
          <p:cNvPr id="2" name="左大括号 1">
            <a:extLst>
              <a:ext uri="{FF2B5EF4-FFF2-40B4-BE49-F238E27FC236}">
                <a16:creationId xmlns:a16="http://schemas.microsoft.com/office/drawing/2014/main" id="{23C9EA49-092C-4B6E-ACB1-09C51F1B54D9}"/>
              </a:ext>
            </a:extLst>
          </p:cNvPr>
          <p:cNvSpPr/>
          <p:nvPr/>
        </p:nvSpPr>
        <p:spPr>
          <a:xfrm>
            <a:off x="2046514" y="2351314"/>
            <a:ext cx="203200" cy="139336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3802142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1127652"/>
            <a:ext cx="7802880" cy="5729197"/>
          </a:xfrm>
          <a:prstGeom prst="rect">
            <a:avLst/>
          </a:prstGeom>
          <a:noFill/>
        </p:spPr>
        <p:txBody>
          <a:bodyPr wrap="square" rtlCol="0" anchor="t">
            <a:spAutoFit/>
          </a:bodyPr>
          <a:lstStyle/>
          <a:p>
            <a:pPr>
              <a:lnSpc>
                <a:spcPct val="150000"/>
              </a:lnSpc>
            </a:pPr>
            <a:r>
              <a:rPr lang="zh-CN" altLang="en-US" sz="2000" dirty="0">
                <a:sym typeface="+mn-ea"/>
              </a:rPr>
              <a:t>一</a:t>
            </a:r>
            <a:r>
              <a:rPr lang="en-US" altLang="zh-CN" sz="2000" dirty="0">
                <a:sym typeface="+mn-ea"/>
              </a:rPr>
              <a:t>.</a:t>
            </a:r>
            <a:r>
              <a:rPr lang="zh-CN" altLang="en-US" sz="2000" dirty="0">
                <a:sym typeface="+mn-ea"/>
              </a:rPr>
              <a:t>经济增长</a:t>
            </a:r>
          </a:p>
          <a:p>
            <a:pPr>
              <a:lnSpc>
                <a:spcPct val="150000"/>
              </a:lnSpc>
            </a:pPr>
            <a:r>
              <a:rPr lang="zh-CN" altLang="en-US" sz="2000" dirty="0">
                <a:sym typeface="+mn-ea"/>
              </a:rPr>
              <a:t>经济增长的含义及其与经济发展的区别</a:t>
            </a:r>
          </a:p>
          <a:p>
            <a:pPr>
              <a:lnSpc>
                <a:spcPct val="150000"/>
              </a:lnSpc>
            </a:pPr>
            <a:r>
              <a:rPr lang="en-US" altLang="zh-CN" sz="2000" dirty="0">
                <a:sym typeface="+mn-ea"/>
              </a:rPr>
              <a:t>1.</a:t>
            </a:r>
            <a:r>
              <a:rPr lang="zh-CN" altLang="en-US" sz="2000" dirty="0">
                <a:sym typeface="+mn-ea"/>
              </a:rPr>
              <a:t>经济增长：一个国家或地区在一定时期内的总产出与前期相比所实现的增长。通常用国内生产总值（GDP）或人均国内生产总值来衡量 。</a:t>
            </a:r>
          </a:p>
          <a:p>
            <a:pPr>
              <a:lnSpc>
                <a:spcPct val="150000"/>
              </a:lnSpc>
            </a:pPr>
            <a:r>
              <a:rPr lang="zh-CN" altLang="en-US" sz="2000" dirty="0">
                <a:sym typeface="+mn-ea"/>
              </a:rPr>
              <a:t>经济增长速度：经济增长率（G）＝△Yt/Yt-1</a:t>
            </a:r>
          </a:p>
          <a:p>
            <a:pPr>
              <a:lnSpc>
                <a:spcPct val="150000"/>
              </a:lnSpc>
            </a:pPr>
            <a:r>
              <a:rPr lang="en-US" altLang="zh-CN" sz="2000" dirty="0">
                <a:sym typeface="+mn-ea"/>
              </a:rPr>
              <a:t>2.</a:t>
            </a:r>
            <a:r>
              <a:rPr lang="zh-CN" altLang="en-US" sz="2000" dirty="0">
                <a:sym typeface="+mn-ea"/>
              </a:rPr>
              <a:t>经济增长与经济发展的区别</a:t>
            </a:r>
          </a:p>
          <a:p>
            <a:pPr>
              <a:lnSpc>
                <a:spcPct val="150000"/>
              </a:lnSpc>
            </a:pPr>
            <a:r>
              <a:rPr lang="zh-CN" altLang="en-US" sz="2000" dirty="0">
                <a:sym typeface="+mn-ea"/>
              </a:rPr>
              <a:t>经济增长是小概念，经济发展是大概念</a:t>
            </a:r>
          </a:p>
          <a:p>
            <a:pPr>
              <a:lnSpc>
                <a:spcPct val="150000"/>
              </a:lnSpc>
            </a:pPr>
            <a:r>
              <a:rPr lang="zh-CN" altLang="en-US" sz="2000" dirty="0">
                <a:sym typeface="+mn-ea"/>
              </a:rPr>
              <a:t>经济增长是经济发展的基础。</a:t>
            </a:r>
          </a:p>
          <a:p>
            <a:pPr>
              <a:lnSpc>
                <a:spcPct val="150000"/>
              </a:lnSpc>
            </a:pPr>
            <a:r>
              <a:rPr lang="zh-CN" altLang="en-US" sz="2000" dirty="0">
                <a:sym typeface="+mn-ea"/>
              </a:rPr>
              <a:t>通常情况下，计算经济增长速度时应采用不变价格计算的 GDP。</a:t>
            </a:r>
          </a:p>
          <a:p>
            <a:endParaRPr lang="zh-CN" altLang="en-US" sz="2000" dirty="0">
              <a:sym typeface="+mn-ea"/>
            </a:endParaRPr>
          </a:p>
          <a:p>
            <a:endParaRPr lang="zh-CN" altLang="en-US" sz="2000" dirty="0">
              <a:sym typeface="+mn-ea"/>
            </a:endParaRPr>
          </a:p>
          <a:p>
            <a:pPr>
              <a:lnSpc>
                <a:spcPct val="150000"/>
              </a:lnSpc>
            </a:pPr>
            <a:endParaRPr lang="zh-CN" altLang="en-US" sz="2000" dirty="0"/>
          </a:p>
        </p:txBody>
      </p:sp>
    </p:spTree>
    <p:extLst>
      <p:ext uri="{BB962C8B-B14F-4D97-AF65-F5344CB8AC3E}">
        <p14:creationId xmlns:p14="http://schemas.microsoft.com/office/powerpoint/2010/main" val="3874861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1127652"/>
            <a:ext cx="7802880" cy="1420325"/>
          </a:xfrm>
          <a:prstGeom prst="rect">
            <a:avLst/>
          </a:prstGeom>
          <a:noFill/>
        </p:spPr>
        <p:txBody>
          <a:bodyPr wrap="square" rtlCol="0" anchor="t">
            <a:spAutoFit/>
          </a:bodyPr>
          <a:lstStyle/>
          <a:p>
            <a:r>
              <a:rPr lang="zh-CN" altLang="en-US" sz="2000" dirty="0">
                <a:sym typeface="+mn-ea"/>
              </a:rPr>
              <a:t>决定经济增长的基本因素及因素分解</a:t>
            </a:r>
          </a:p>
          <a:p>
            <a:endParaRPr lang="zh-CN" altLang="en-US" sz="2000" dirty="0">
              <a:sym typeface="+mn-ea"/>
            </a:endParaRPr>
          </a:p>
          <a:p>
            <a:endParaRPr lang="zh-CN" altLang="en-US" sz="2000" dirty="0">
              <a:sym typeface="+mn-ea"/>
            </a:endParaRPr>
          </a:p>
          <a:p>
            <a:pPr>
              <a:lnSpc>
                <a:spcPct val="150000"/>
              </a:lnSpc>
            </a:pPr>
            <a:endParaRPr lang="zh-CN" altLang="en-US" sz="2000" dirty="0"/>
          </a:p>
        </p:txBody>
      </p:sp>
      <p:pic>
        <p:nvPicPr>
          <p:cNvPr id="10" name="图片 9" descr="20200220113844760">
            <a:extLst>
              <a:ext uri="{FF2B5EF4-FFF2-40B4-BE49-F238E27FC236}">
                <a16:creationId xmlns:a16="http://schemas.microsoft.com/office/drawing/2014/main" id="{4EA388DB-18FC-4E82-8F90-BB4A9A1D4D90}"/>
              </a:ext>
            </a:extLst>
          </p:cNvPr>
          <p:cNvPicPr>
            <a:picLocks noChangeAspect="1"/>
          </p:cNvPicPr>
          <p:nvPr/>
        </p:nvPicPr>
        <p:blipFill>
          <a:blip r:embed="rId4"/>
          <a:stretch>
            <a:fillRect/>
          </a:stretch>
        </p:blipFill>
        <p:spPr>
          <a:xfrm>
            <a:off x="1580515" y="1610995"/>
            <a:ext cx="7931150" cy="2234565"/>
          </a:xfrm>
          <a:prstGeom prst="rect">
            <a:avLst/>
          </a:prstGeom>
        </p:spPr>
      </p:pic>
      <p:pic>
        <p:nvPicPr>
          <p:cNvPr id="14" name="图片 13" descr="20200220113844760">
            <a:extLst>
              <a:ext uri="{FF2B5EF4-FFF2-40B4-BE49-F238E27FC236}">
                <a16:creationId xmlns:a16="http://schemas.microsoft.com/office/drawing/2014/main" id="{E790BCE3-1821-446C-AC45-BA991A2CA326}"/>
              </a:ext>
            </a:extLst>
          </p:cNvPr>
          <p:cNvPicPr>
            <a:picLocks noChangeAspect="1"/>
          </p:cNvPicPr>
          <p:nvPr/>
        </p:nvPicPr>
        <p:blipFill>
          <a:blip r:embed="rId4"/>
          <a:stretch>
            <a:fillRect/>
          </a:stretch>
        </p:blipFill>
        <p:spPr>
          <a:xfrm>
            <a:off x="1580515" y="3815397"/>
            <a:ext cx="7931150" cy="2234565"/>
          </a:xfrm>
          <a:prstGeom prst="rect">
            <a:avLst/>
          </a:prstGeom>
        </p:spPr>
      </p:pic>
    </p:spTree>
    <p:extLst>
      <p:ext uri="{BB962C8B-B14F-4D97-AF65-F5344CB8AC3E}">
        <p14:creationId xmlns:p14="http://schemas.microsoft.com/office/powerpoint/2010/main" val="1191361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1127652"/>
            <a:ext cx="7802880" cy="4498091"/>
          </a:xfrm>
          <a:prstGeom prst="rect">
            <a:avLst/>
          </a:prstGeom>
          <a:noFill/>
        </p:spPr>
        <p:txBody>
          <a:bodyPr wrap="square" rtlCol="0" anchor="t">
            <a:spAutoFit/>
          </a:bodyPr>
          <a:lstStyle/>
          <a:p>
            <a:pPr>
              <a:lnSpc>
                <a:spcPct val="150000"/>
              </a:lnSpc>
            </a:pPr>
            <a:r>
              <a:rPr lang="zh-CN" altLang="en-US" sz="2000" dirty="0">
                <a:sym typeface="+mn-ea"/>
              </a:rPr>
              <a:t>二</a:t>
            </a:r>
            <a:r>
              <a:rPr lang="en-US" altLang="zh-CN" sz="2000" dirty="0">
                <a:sym typeface="+mn-ea"/>
              </a:rPr>
              <a:t>.</a:t>
            </a:r>
            <a:r>
              <a:rPr lang="zh-CN" altLang="en-US" sz="2000" dirty="0">
                <a:sym typeface="+mn-ea"/>
              </a:rPr>
              <a:t>经济周期和经济波动</a:t>
            </a:r>
            <a:endParaRPr lang="en-US" altLang="zh-CN" sz="2000" dirty="0">
              <a:sym typeface="+mn-ea"/>
            </a:endParaRPr>
          </a:p>
          <a:p>
            <a:pPr>
              <a:lnSpc>
                <a:spcPct val="150000"/>
              </a:lnSpc>
            </a:pPr>
            <a:r>
              <a:rPr lang="en-US" altLang="zh-CN" sz="2000" dirty="0">
                <a:sym typeface="+mn-ea"/>
              </a:rPr>
              <a:t>1</a:t>
            </a:r>
            <a:r>
              <a:rPr lang="zh-CN" altLang="en-US" sz="2000" dirty="0">
                <a:sym typeface="+mn-ea"/>
              </a:rPr>
              <a:t>、经济周期的概念及类型</a:t>
            </a:r>
          </a:p>
          <a:p>
            <a:pPr>
              <a:lnSpc>
                <a:spcPct val="150000"/>
              </a:lnSpc>
            </a:pPr>
            <a:r>
              <a:rPr lang="zh-CN" altLang="en-US" sz="2000" dirty="0">
                <a:sym typeface="+mn-ea"/>
              </a:rPr>
              <a:t>经济周期是指总体经济活动沿着经济增长的总体趋势而出现的有规律的扩张和收缩。</a:t>
            </a:r>
          </a:p>
          <a:p>
            <a:pPr>
              <a:lnSpc>
                <a:spcPct val="150000"/>
              </a:lnSpc>
            </a:pPr>
            <a:r>
              <a:rPr lang="zh-CN" altLang="en-US" sz="2000" dirty="0">
                <a:sym typeface="+mn-ea"/>
              </a:rPr>
              <a:t>【提示】经济周期指的是总体经济活动，而不是个别部门，个别经济总量指标，比如 GDP 的单独波动也不能反映经济周期。一般认为经济周期需要通过一组经济总量指标，包括 GDP、就业和金融市场指标等才能说明经济周期。</a:t>
            </a:r>
          </a:p>
          <a:p>
            <a:endParaRPr lang="zh-CN" altLang="en-US" sz="2000" dirty="0">
              <a:sym typeface="+mn-ea"/>
            </a:endParaRPr>
          </a:p>
          <a:p>
            <a:pPr>
              <a:lnSpc>
                <a:spcPct val="150000"/>
              </a:lnSpc>
            </a:pPr>
            <a:endParaRPr lang="zh-CN" altLang="en-US" sz="2000" dirty="0"/>
          </a:p>
        </p:txBody>
      </p:sp>
    </p:spTree>
    <p:extLst>
      <p:ext uri="{BB962C8B-B14F-4D97-AF65-F5344CB8AC3E}">
        <p14:creationId xmlns:p14="http://schemas.microsoft.com/office/powerpoint/2010/main" val="248841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1127652"/>
            <a:ext cx="7802880" cy="4498091"/>
          </a:xfrm>
          <a:prstGeom prst="rect">
            <a:avLst/>
          </a:prstGeom>
          <a:noFill/>
        </p:spPr>
        <p:txBody>
          <a:bodyPr wrap="square" rtlCol="0" anchor="t">
            <a:spAutoFit/>
          </a:bodyPr>
          <a:lstStyle/>
          <a:p>
            <a:pPr>
              <a:lnSpc>
                <a:spcPct val="150000"/>
              </a:lnSpc>
            </a:pPr>
            <a:r>
              <a:rPr lang="zh-CN" altLang="en-US" sz="2000" dirty="0"/>
              <a:t>（</a:t>
            </a:r>
            <a:r>
              <a:rPr lang="en-US" altLang="zh-CN" sz="2000" dirty="0"/>
              <a:t>1</a:t>
            </a:r>
            <a:r>
              <a:rPr lang="zh-CN" altLang="en-US" sz="2000" dirty="0"/>
              <a:t>）按照周期波动的时间长短，经济周期主要有三种类型，即长周期、中周期和短周期。</a:t>
            </a:r>
          </a:p>
          <a:p>
            <a:pPr>
              <a:lnSpc>
                <a:spcPct val="150000"/>
              </a:lnSpc>
            </a:pPr>
            <a:r>
              <a:rPr lang="zh-CN" altLang="en-US" sz="2000" dirty="0"/>
              <a:t>长周期又称长波循环或康德拉耶夫周期，每个周期的长度平均为</a:t>
            </a:r>
            <a:r>
              <a:rPr lang="en-US" altLang="zh-CN" sz="2000" dirty="0"/>
              <a:t>50-60</a:t>
            </a:r>
            <a:r>
              <a:rPr lang="zh-CN" altLang="en-US" sz="2000" dirty="0"/>
              <a:t>年。中周期又称大循环或朱格拉周期，每个周期的平均长度约为</a:t>
            </a:r>
            <a:r>
              <a:rPr lang="en-US" altLang="zh-CN" sz="2000" dirty="0"/>
              <a:t>8</a:t>
            </a:r>
            <a:r>
              <a:rPr lang="zh-CN" altLang="en-US" sz="2000" dirty="0"/>
              <a:t>年。短周期又称小循环或基钦周期，它的平均长度为</a:t>
            </a:r>
            <a:r>
              <a:rPr lang="en-US" altLang="zh-CN" sz="2000" dirty="0"/>
              <a:t>3</a:t>
            </a:r>
            <a:r>
              <a:rPr lang="zh-CN" altLang="en-US" sz="2000" dirty="0"/>
              <a:t>～</a:t>
            </a:r>
            <a:r>
              <a:rPr lang="en-US" altLang="zh-CN" sz="2000" dirty="0"/>
              <a:t>5</a:t>
            </a:r>
            <a:r>
              <a:rPr lang="zh-CN" altLang="en-US" sz="2000" dirty="0"/>
              <a:t>年。</a:t>
            </a:r>
          </a:p>
          <a:p>
            <a:pPr>
              <a:lnSpc>
                <a:spcPct val="150000"/>
              </a:lnSpc>
            </a:pPr>
            <a:r>
              <a:rPr lang="zh-CN" altLang="en-US" sz="2000" dirty="0"/>
              <a:t>（</a:t>
            </a:r>
            <a:r>
              <a:rPr lang="en-US" altLang="zh-CN" sz="2000" dirty="0"/>
              <a:t>2</a:t>
            </a:r>
            <a:r>
              <a:rPr lang="zh-CN" altLang="en-US" sz="2000" dirty="0"/>
              <a:t>）按经济总量绝对下降或相对下降的不同情况分为：</a:t>
            </a:r>
          </a:p>
          <a:p>
            <a:pPr>
              <a:lnSpc>
                <a:spcPct val="150000"/>
              </a:lnSpc>
            </a:pPr>
            <a:r>
              <a:rPr lang="zh-CN" altLang="en-US" sz="2000" dirty="0"/>
              <a:t>古典型周期：低谷时经济增长为负增长，</a:t>
            </a:r>
            <a:r>
              <a:rPr lang="en-US" altLang="zh-CN" sz="2000" dirty="0"/>
              <a:t>GDP</a:t>
            </a:r>
            <a:r>
              <a:rPr lang="zh-CN" altLang="en-US" sz="2000" dirty="0"/>
              <a:t>绝对减少；</a:t>
            </a:r>
          </a:p>
          <a:p>
            <a:pPr>
              <a:lnSpc>
                <a:spcPct val="150000"/>
              </a:lnSpc>
            </a:pPr>
            <a:r>
              <a:rPr lang="zh-CN" altLang="en-US" sz="2000" dirty="0"/>
              <a:t>增长型周期：低谷时经济增长为正增长，</a:t>
            </a:r>
            <a:r>
              <a:rPr lang="en-US" altLang="zh-CN" sz="2000" dirty="0"/>
              <a:t>GDP</a:t>
            </a:r>
            <a:r>
              <a:rPr lang="zh-CN" altLang="en-US" sz="2000" dirty="0"/>
              <a:t>相对减少。</a:t>
            </a:r>
          </a:p>
          <a:p>
            <a:endParaRPr lang="zh-CN" altLang="en-US" sz="2000" dirty="0">
              <a:sym typeface="+mn-ea"/>
            </a:endParaRPr>
          </a:p>
          <a:p>
            <a:pPr>
              <a:lnSpc>
                <a:spcPct val="150000"/>
              </a:lnSpc>
            </a:pPr>
            <a:endParaRPr lang="zh-CN" altLang="en-US" sz="2000" dirty="0"/>
          </a:p>
        </p:txBody>
      </p:sp>
    </p:spTree>
    <p:extLst>
      <p:ext uri="{BB962C8B-B14F-4D97-AF65-F5344CB8AC3E}">
        <p14:creationId xmlns:p14="http://schemas.microsoft.com/office/powerpoint/2010/main" val="2498173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1127652"/>
            <a:ext cx="7802880" cy="5883085"/>
          </a:xfrm>
          <a:prstGeom prst="rect">
            <a:avLst/>
          </a:prstGeom>
          <a:noFill/>
        </p:spPr>
        <p:txBody>
          <a:bodyPr wrap="square" rtlCol="0" anchor="t">
            <a:spAutoFit/>
          </a:bodyPr>
          <a:lstStyle/>
          <a:p>
            <a:pPr>
              <a:lnSpc>
                <a:spcPct val="150000"/>
              </a:lnSpc>
            </a:pPr>
            <a:r>
              <a:rPr lang="en-US" altLang="zh-CN" sz="2000" dirty="0">
                <a:sym typeface="+mn-ea"/>
              </a:rPr>
              <a:t>2</a:t>
            </a:r>
            <a:r>
              <a:rPr lang="zh-CN" altLang="en-US" sz="2000" dirty="0">
                <a:sym typeface="+mn-ea"/>
              </a:rPr>
              <a:t>、经济周期的阶段划分和阶段特征</a:t>
            </a:r>
          </a:p>
          <a:p>
            <a:pPr>
              <a:lnSpc>
                <a:spcPct val="150000"/>
              </a:lnSpc>
            </a:pPr>
            <a:r>
              <a:rPr lang="zh-CN" altLang="en-US" sz="2000" dirty="0">
                <a:sym typeface="+mn-ea"/>
              </a:rPr>
              <a:t>经济周期划分为两个阶段</a:t>
            </a:r>
            <a:r>
              <a:rPr lang="en-US" altLang="zh-CN" sz="2000" dirty="0">
                <a:sym typeface="+mn-ea"/>
              </a:rPr>
              <a:t>,</a:t>
            </a:r>
            <a:r>
              <a:rPr lang="zh-CN" altLang="en-US" sz="2000" dirty="0">
                <a:sym typeface="+mn-ea"/>
              </a:rPr>
              <a:t>即扩张阶段</a:t>
            </a:r>
            <a:r>
              <a:rPr lang="en-US" altLang="zh-CN" sz="2000" dirty="0">
                <a:sym typeface="+mn-ea"/>
              </a:rPr>
              <a:t>(</a:t>
            </a:r>
            <a:r>
              <a:rPr lang="zh-CN" altLang="en-US" sz="2000" dirty="0">
                <a:sym typeface="+mn-ea"/>
              </a:rPr>
              <a:t>分为复苏阶段和繁荣阶段</a:t>
            </a:r>
            <a:r>
              <a:rPr lang="en-US" altLang="zh-CN" sz="2000" dirty="0">
                <a:sym typeface="+mn-ea"/>
              </a:rPr>
              <a:t>)</a:t>
            </a:r>
            <a:r>
              <a:rPr lang="zh-CN" altLang="en-US" sz="2000" dirty="0">
                <a:sym typeface="+mn-ea"/>
              </a:rPr>
              <a:t>和收缩或衰退阶段</a:t>
            </a:r>
            <a:r>
              <a:rPr lang="en-US" altLang="zh-CN" sz="2000" dirty="0">
                <a:sym typeface="+mn-ea"/>
              </a:rPr>
              <a:t>(</a:t>
            </a:r>
            <a:r>
              <a:rPr lang="zh-CN" altLang="en-US" sz="2000" dirty="0">
                <a:sym typeface="+mn-ea"/>
              </a:rPr>
              <a:t>如果衰退特别严重，则可称为萧条</a:t>
            </a:r>
            <a:r>
              <a:rPr lang="en-US" altLang="zh-CN" sz="2000" dirty="0">
                <a:sym typeface="+mn-ea"/>
              </a:rPr>
              <a:t>)</a:t>
            </a:r>
            <a:r>
              <a:rPr lang="zh-CN" altLang="en-US" sz="2000" dirty="0">
                <a:sym typeface="+mn-ea"/>
              </a:rPr>
              <a:t>。</a:t>
            </a:r>
          </a:p>
          <a:p>
            <a:pPr>
              <a:lnSpc>
                <a:spcPct val="150000"/>
              </a:lnSpc>
            </a:pPr>
            <a:r>
              <a:rPr lang="zh-CN" altLang="en-US" sz="2000" dirty="0">
                <a:sym typeface="+mn-ea"/>
              </a:rPr>
              <a:t>在经济周期中的复苏和繁荣阶段</a:t>
            </a:r>
            <a:r>
              <a:rPr lang="en-US" altLang="zh-CN" sz="2000" dirty="0">
                <a:sym typeface="+mn-ea"/>
              </a:rPr>
              <a:t>,</a:t>
            </a:r>
            <a:r>
              <a:rPr lang="zh-CN" altLang="en-US" sz="2000" dirty="0">
                <a:sym typeface="+mn-ea"/>
              </a:rPr>
              <a:t>可能出现的一般特征是</a:t>
            </a:r>
            <a:r>
              <a:rPr lang="en-US" altLang="zh-CN" sz="2000" dirty="0">
                <a:sym typeface="+mn-ea"/>
              </a:rPr>
              <a:t>,</a:t>
            </a:r>
            <a:r>
              <a:rPr lang="zh-CN" altLang="en-US" sz="2000" dirty="0">
                <a:sym typeface="+mn-ea"/>
              </a:rPr>
              <a:t>伴随着经济增长速度的持续提高</a:t>
            </a:r>
            <a:r>
              <a:rPr lang="en-US" altLang="zh-CN" sz="2000" dirty="0">
                <a:sym typeface="+mn-ea"/>
              </a:rPr>
              <a:t>,</a:t>
            </a:r>
            <a:r>
              <a:rPr lang="zh-CN" altLang="en-US" sz="2000" dirty="0">
                <a:sym typeface="+mn-ea"/>
              </a:rPr>
              <a:t>投资持续增长</a:t>
            </a:r>
            <a:r>
              <a:rPr lang="en-US" altLang="zh-CN" sz="2000" dirty="0">
                <a:sym typeface="+mn-ea"/>
              </a:rPr>
              <a:t>,</a:t>
            </a:r>
            <a:r>
              <a:rPr lang="zh-CN" altLang="en-US" sz="2000" dirty="0">
                <a:sym typeface="+mn-ea"/>
              </a:rPr>
              <a:t>产量不断扩大</a:t>
            </a:r>
            <a:r>
              <a:rPr lang="en-US" altLang="zh-CN" sz="2000" dirty="0">
                <a:sym typeface="+mn-ea"/>
              </a:rPr>
              <a:t>,</a:t>
            </a:r>
            <a:r>
              <a:rPr lang="zh-CN" altLang="en-US" sz="2000" dirty="0">
                <a:sym typeface="+mn-ea"/>
              </a:rPr>
              <a:t>市场需求旺盛</a:t>
            </a:r>
            <a:r>
              <a:rPr lang="en-US" altLang="zh-CN" sz="2000" dirty="0">
                <a:sym typeface="+mn-ea"/>
              </a:rPr>
              <a:t>,</a:t>
            </a:r>
            <a:r>
              <a:rPr lang="zh-CN" altLang="en-US" sz="2000" dirty="0">
                <a:sym typeface="+mn-ea"/>
              </a:rPr>
              <a:t>就业机会增多</a:t>
            </a:r>
            <a:r>
              <a:rPr lang="en-US" altLang="zh-CN" sz="2000" dirty="0">
                <a:sym typeface="+mn-ea"/>
              </a:rPr>
              <a:t>,</a:t>
            </a:r>
            <a:r>
              <a:rPr lang="zh-CN" altLang="en-US" sz="2000" dirty="0">
                <a:sym typeface="+mn-ea"/>
              </a:rPr>
              <a:t>企业利润、居民收入和消费水平都有不同程度的提高，但也常常伴随着通货膨胀。</a:t>
            </a:r>
          </a:p>
          <a:p>
            <a:pPr>
              <a:lnSpc>
                <a:spcPct val="150000"/>
              </a:lnSpc>
            </a:pPr>
            <a:r>
              <a:rPr lang="zh-CN" altLang="en-US" sz="2000" dirty="0">
                <a:sym typeface="+mn-ea"/>
              </a:rPr>
              <a:t>在经济的衰退或萧条时期，伴随着经济增长速度的持续下滑，投资活动萎缩，生产发展缓慢，甚至出现停滞或下降，产品滞销，就业机会减少，失业率提高，企业利润水平下降，亏损、破产企业的数量增多，居民收入和消费水平呈不同程度的下降趋势。</a:t>
            </a:r>
          </a:p>
          <a:p>
            <a:endParaRPr lang="zh-CN" altLang="en-US" sz="2000" dirty="0">
              <a:sym typeface="+mn-ea"/>
            </a:endParaRPr>
          </a:p>
          <a:p>
            <a:pPr>
              <a:lnSpc>
                <a:spcPct val="150000"/>
              </a:lnSpc>
            </a:pPr>
            <a:endParaRPr lang="zh-CN" altLang="en-US" sz="2000" dirty="0"/>
          </a:p>
        </p:txBody>
      </p:sp>
    </p:spTree>
    <p:extLst>
      <p:ext uri="{BB962C8B-B14F-4D97-AF65-F5344CB8AC3E}">
        <p14:creationId xmlns:p14="http://schemas.microsoft.com/office/powerpoint/2010/main" val="128557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1127652"/>
            <a:ext cx="7802880" cy="4959756"/>
          </a:xfrm>
          <a:prstGeom prst="rect">
            <a:avLst/>
          </a:prstGeom>
          <a:noFill/>
        </p:spPr>
        <p:txBody>
          <a:bodyPr wrap="square" rtlCol="0" anchor="t">
            <a:spAutoFit/>
          </a:bodyPr>
          <a:lstStyle/>
          <a:p>
            <a:pPr>
              <a:lnSpc>
                <a:spcPct val="150000"/>
              </a:lnSpc>
            </a:pPr>
            <a:r>
              <a:rPr lang="en-US" altLang="zh-CN" sz="2000" dirty="0">
                <a:sym typeface="+mn-ea"/>
              </a:rPr>
              <a:t>3</a:t>
            </a:r>
            <a:r>
              <a:rPr lang="zh-CN" altLang="en-US" sz="2000" dirty="0">
                <a:sym typeface="+mn-ea"/>
              </a:rPr>
              <a:t>、经济波动的一般原因</a:t>
            </a:r>
          </a:p>
          <a:p>
            <a:pPr>
              <a:lnSpc>
                <a:spcPct val="150000"/>
              </a:lnSpc>
            </a:pPr>
            <a:r>
              <a:rPr lang="zh-CN" altLang="en-US" sz="2000" dirty="0">
                <a:sym typeface="+mn-ea"/>
              </a:rPr>
              <a:t>(1)投资率的变动：一般而言，投资与经济增长具有正相关关系。</a:t>
            </a:r>
          </a:p>
          <a:p>
            <a:pPr>
              <a:lnSpc>
                <a:spcPct val="150000"/>
              </a:lnSpc>
            </a:pPr>
            <a:r>
              <a:rPr lang="zh-CN" altLang="en-US" sz="2000" dirty="0">
                <a:sym typeface="+mn-ea"/>
              </a:rPr>
              <a:t>(2)消费需求的波动：消费需求不足，会导致总需求小于总供给，进而导致产出下降，失业增加，从而使经济增长率下降。</a:t>
            </a:r>
          </a:p>
          <a:p>
            <a:pPr>
              <a:lnSpc>
                <a:spcPct val="150000"/>
              </a:lnSpc>
            </a:pPr>
            <a:r>
              <a:rPr lang="zh-CN" altLang="en-US" sz="2000" dirty="0">
                <a:sym typeface="+mn-ea"/>
              </a:rPr>
              <a:t>(3)技术进步的状况：当技术进步较快时，经济增长速度较快；当技术进步缓慢时，经济增长就比较缓慢。</a:t>
            </a:r>
          </a:p>
          <a:p>
            <a:pPr>
              <a:lnSpc>
                <a:spcPct val="150000"/>
              </a:lnSpc>
            </a:pPr>
            <a:r>
              <a:rPr lang="zh-CN" altLang="en-US" sz="2000" dirty="0">
                <a:sym typeface="+mn-ea"/>
              </a:rPr>
              <a:t>(4)预期的变化：人们对经济前景的预测和判断往往会影响经济主体的决策行为。当人们对今后经济增长的预期比较乐观时，就愿意增加消费和投资，从而推动经济增长。</a:t>
            </a:r>
          </a:p>
          <a:p>
            <a:endParaRPr lang="zh-CN" altLang="en-US" sz="2000" dirty="0">
              <a:sym typeface="+mn-ea"/>
            </a:endParaRPr>
          </a:p>
          <a:p>
            <a:pPr>
              <a:lnSpc>
                <a:spcPct val="150000"/>
              </a:lnSpc>
            </a:pPr>
            <a:endParaRPr lang="zh-CN" altLang="en-US" sz="2000" dirty="0"/>
          </a:p>
        </p:txBody>
      </p:sp>
    </p:spTree>
    <p:extLst>
      <p:ext uri="{BB962C8B-B14F-4D97-AF65-F5344CB8AC3E}">
        <p14:creationId xmlns:p14="http://schemas.microsoft.com/office/powerpoint/2010/main" val="3574132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1127652"/>
            <a:ext cx="7802880" cy="4344203"/>
          </a:xfrm>
          <a:prstGeom prst="rect">
            <a:avLst/>
          </a:prstGeom>
          <a:noFill/>
        </p:spPr>
        <p:txBody>
          <a:bodyPr wrap="square" rtlCol="0" anchor="t">
            <a:spAutoFit/>
          </a:bodyPr>
          <a:lstStyle/>
          <a:p>
            <a:pPr>
              <a:lnSpc>
                <a:spcPct val="150000"/>
              </a:lnSpc>
            </a:pPr>
            <a:r>
              <a:rPr lang="zh-CN" altLang="en-US" sz="2000" dirty="0">
                <a:sym typeface="+mn-ea"/>
              </a:rPr>
              <a:t>(5)经济体制的变动：在过去的计划经济体制下，由于我国地方政府或国有企业的“预算软约束”，使投资需求增长过快，导致经济存在过热状态。当政府对此进行调整时。又会导致经济增速下降。</a:t>
            </a:r>
          </a:p>
          <a:p>
            <a:pPr>
              <a:lnSpc>
                <a:spcPct val="150000"/>
              </a:lnSpc>
            </a:pPr>
            <a:r>
              <a:rPr lang="zh-CN" altLang="en-US" sz="2000" dirty="0">
                <a:sym typeface="+mn-ea"/>
              </a:rPr>
              <a:t>(6)国际经济因素的冲击：由于经济全球化的影响，各个国家或地区的经济活动是紧密联系的，一个或少数几个国家经济出现衰退，很可能波及相关国家，从而导致这些国家的经济波动。如2008年以来我国经济波动的主要原因就是受到了国际金融危机的严重冲击。</a:t>
            </a:r>
          </a:p>
          <a:p>
            <a:r>
              <a:rPr lang="zh-CN" altLang="en-US" sz="2000" dirty="0">
                <a:sym typeface="+mn-ea"/>
              </a:rPr>
              <a:t>（</a:t>
            </a:r>
            <a:r>
              <a:rPr lang="en-US" altLang="zh-CN" sz="2000" dirty="0">
                <a:sym typeface="+mn-ea"/>
              </a:rPr>
              <a:t>7</a:t>
            </a:r>
            <a:r>
              <a:rPr lang="zh-CN" altLang="en-US" sz="2000" dirty="0">
                <a:sym typeface="+mn-ea"/>
              </a:rPr>
              <a:t>）大规模疫情等因素的冲击</a:t>
            </a:r>
          </a:p>
          <a:p>
            <a:endParaRPr lang="zh-CN" altLang="en-US" sz="2000" dirty="0">
              <a:sym typeface="+mn-ea"/>
            </a:endParaRPr>
          </a:p>
          <a:p>
            <a:pPr>
              <a:lnSpc>
                <a:spcPct val="150000"/>
              </a:lnSpc>
            </a:pPr>
            <a:endParaRPr lang="zh-CN" altLang="en-US" sz="2000" dirty="0"/>
          </a:p>
        </p:txBody>
      </p:sp>
    </p:spTree>
    <p:extLst>
      <p:ext uri="{BB962C8B-B14F-4D97-AF65-F5344CB8AC3E}">
        <p14:creationId xmlns:p14="http://schemas.microsoft.com/office/powerpoint/2010/main" val="3720029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4"/>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1127652"/>
            <a:ext cx="7802880" cy="1112549"/>
          </a:xfrm>
          <a:prstGeom prst="rect">
            <a:avLst/>
          </a:prstGeom>
          <a:noFill/>
        </p:spPr>
        <p:txBody>
          <a:bodyPr wrap="square" rtlCol="0" anchor="t">
            <a:spAutoFit/>
          </a:bodyPr>
          <a:lstStyle/>
          <a:p>
            <a:r>
              <a:rPr lang="en-US" altLang="zh-CN" sz="2000" dirty="0">
                <a:sym typeface="+mn-ea"/>
              </a:rPr>
              <a:t>4</a:t>
            </a:r>
            <a:r>
              <a:rPr lang="zh-CN" altLang="en-US" sz="2000" dirty="0">
                <a:sym typeface="+mn-ea"/>
              </a:rPr>
              <a:t>、分析和预测经济波动的指标体系</a:t>
            </a:r>
          </a:p>
          <a:p>
            <a:endParaRPr lang="zh-CN" altLang="en-US" sz="2000" dirty="0">
              <a:sym typeface="+mn-ea"/>
            </a:endParaRPr>
          </a:p>
          <a:p>
            <a:pPr>
              <a:lnSpc>
                <a:spcPct val="150000"/>
              </a:lnSpc>
            </a:pPr>
            <a:endParaRPr lang="zh-CN" altLang="en-US" sz="2000" dirty="0"/>
          </a:p>
        </p:txBody>
      </p:sp>
      <p:graphicFrame>
        <p:nvGraphicFramePr>
          <p:cNvPr id="10" name="表格 9">
            <a:extLst>
              <a:ext uri="{FF2B5EF4-FFF2-40B4-BE49-F238E27FC236}">
                <a16:creationId xmlns:a16="http://schemas.microsoft.com/office/drawing/2014/main" id="{574FEE2E-2CA7-4CBB-A88B-91F23FFA5A84}"/>
              </a:ext>
            </a:extLst>
          </p:cNvPr>
          <p:cNvGraphicFramePr/>
          <p:nvPr>
            <p:custDataLst>
              <p:tags r:id="rId1"/>
            </p:custDataLst>
            <p:extLst>
              <p:ext uri="{D42A27DB-BD31-4B8C-83A1-F6EECF244321}">
                <p14:modId xmlns:p14="http://schemas.microsoft.com/office/powerpoint/2010/main" val="445309495"/>
              </p:ext>
            </p:extLst>
          </p:nvPr>
        </p:nvGraphicFramePr>
        <p:xfrm>
          <a:off x="1582510" y="1683926"/>
          <a:ext cx="7927341" cy="1969465"/>
        </p:xfrm>
        <a:graphic>
          <a:graphicData uri="http://schemas.openxmlformats.org/drawingml/2006/table">
            <a:tbl>
              <a:tblPr firstRow="1" bandRow="1">
                <a:tableStyleId>{5C22544A-7EE6-4342-B048-85BDC9FD1C3A}</a:tableStyleId>
              </a:tblPr>
              <a:tblGrid>
                <a:gridCol w="2642447">
                  <a:extLst>
                    <a:ext uri="{9D8B030D-6E8A-4147-A177-3AD203B41FA5}">
                      <a16:colId xmlns:a16="http://schemas.microsoft.com/office/drawing/2014/main" val="20000"/>
                    </a:ext>
                  </a:extLst>
                </a:gridCol>
                <a:gridCol w="2642447">
                  <a:extLst>
                    <a:ext uri="{9D8B030D-6E8A-4147-A177-3AD203B41FA5}">
                      <a16:colId xmlns:a16="http://schemas.microsoft.com/office/drawing/2014/main" val="20001"/>
                    </a:ext>
                  </a:extLst>
                </a:gridCol>
                <a:gridCol w="2642447">
                  <a:extLst>
                    <a:ext uri="{9D8B030D-6E8A-4147-A177-3AD203B41FA5}">
                      <a16:colId xmlns:a16="http://schemas.microsoft.com/office/drawing/2014/main" val="20002"/>
                    </a:ext>
                  </a:extLst>
                </a:gridCol>
              </a:tblGrid>
              <a:tr h="579254">
                <a:tc>
                  <a:txBody>
                    <a:bodyPr/>
                    <a:lstStyle/>
                    <a:p>
                      <a:pPr>
                        <a:buNone/>
                      </a:pPr>
                      <a:r>
                        <a:rPr lang="zh-CN" altLang="en-US" dirty="0"/>
                        <a:t>一致指标</a:t>
                      </a:r>
                    </a:p>
                  </a:txBody>
                  <a:tcPr/>
                </a:tc>
                <a:tc>
                  <a:txBody>
                    <a:bodyPr/>
                    <a:lstStyle/>
                    <a:p>
                      <a:pPr>
                        <a:buNone/>
                      </a:pPr>
                      <a:r>
                        <a:rPr lang="zh-CN" altLang="en-US"/>
                        <a:t>先行指标</a:t>
                      </a:r>
                    </a:p>
                  </a:txBody>
                  <a:tcPr/>
                </a:tc>
                <a:tc>
                  <a:txBody>
                    <a:bodyPr/>
                    <a:lstStyle/>
                    <a:p>
                      <a:pPr>
                        <a:buNone/>
                      </a:pPr>
                      <a:r>
                        <a:rPr lang="zh-CN" altLang="en-US"/>
                        <a:t>滞后指标</a:t>
                      </a:r>
                    </a:p>
                  </a:txBody>
                  <a:tcPr/>
                </a:tc>
                <a:extLst>
                  <a:ext uri="{0D108BD9-81ED-4DB2-BD59-A6C34878D82A}">
                    <a16:rowId xmlns:a16="http://schemas.microsoft.com/office/drawing/2014/main" val="10000"/>
                  </a:ext>
                </a:extLst>
              </a:tr>
              <a:tr h="1390211">
                <a:tc>
                  <a:txBody>
                    <a:bodyPr/>
                    <a:lstStyle/>
                    <a:p>
                      <a:pPr>
                        <a:buNone/>
                      </a:pPr>
                      <a:r>
                        <a:rPr lang="zh-CN" altLang="en-US" dirty="0"/>
                        <a:t>工业总产值</a:t>
                      </a:r>
                    </a:p>
                    <a:p>
                      <a:pPr>
                        <a:buNone/>
                      </a:pPr>
                      <a:r>
                        <a:rPr lang="zh-CN" altLang="en-US" dirty="0"/>
                        <a:t>固定资产投资额</a:t>
                      </a:r>
                    </a:p>
                    <a:p>
                      <a:pPr>
                        <a:buNone/>
                      </a:pPr>
                      <a:r>
                        <a:rPr lang="zh-CN" altLang="en-US" dirty="0"/>
                        <a:t>社会消费品零售总额</a:t>
                      </a:r>
                    </a:p>
                  </a:txBody>
                  <a:tcPr/>
                </a:tc>
                <a:tc>
                  <a:txBody>
                    <a:bodyPr/>
                    <a:lstStyle/>
                    <a:p>
                      <a:pPr>
                        <a:buNone/>
                      </a:pPr>
                      <a:r>
                        <a:rPr lang="zh-CN" altLang="en-US" dirty="0"/>
                        <a:t>制造业订货单</a:t>
                      </a:r>
                    </a:p>
                    <a:p>
                      <a:pPr>
                        <a:buNone/>
                      </a:pPr>
                      <a:r>
                        <a:rPr lang="zh-CN" altLang="en-US" dirty="0"/>
                        <a:t>股票价格指数</a:t>
                      </a:r>
                    </a:p>
                    <a:p>
                      <a:pPr>
                        <a:buNone/>
                      </a:pPr>
                      <a:r>
                        <a:rPr lang="zh-CN" altLang="en-US" dirty="0"/>
                        <a:t>广义货币</a:t>
                      </a:r>
                      <a:r>
                        <a:rPr lang="en-US" altLang="zh-CN" dirty="0"/>
                        <a:t>M2</a:t>
                      </a:r>
                    </a:p>
                  </a:txBody>
                  <a:tcPr/>
                </a:tc>
                <a:tc>
                  <a:txBody>
                    <a:bodyPr/>
                    <a:lstStyle/>
                    <a:p>
                      <a:pPr>
                        <a:buNone/>
                      </a:pPr>
                      <a:r>
                        <a:rPr lang="zh-CN" altLang="en-US" dirty="0"/>
                        <a:t>库存</a:t>
                      </a:r>
                    </a:p>
                    <a:p>
                      <a:pPr>
                        <a:buNone/>
                      </a:pPr>
                      <a:r>
                        <a:rPr lang="zh-CN" altLang="en-US" dirty="0"/>
                        <a:t>居民消费价额指数</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40821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70297" y="1019887"/>
            <a:ext cx="9688683" cy="2918171"/>
          </a:xfrm>
          <a:prstGeom prst="rect">
            <a:avLst/>
          </a:prstGeom>
          <a:noFill/>
        </p:spPr>
        <p:txBody>
          <a:bodyPr wrap="square" rtlCol="0" anchor="t">
            <a:spAutoFit/>
          </a:bodyPr>
          <a:lstStyle/>
          <a:p>
            <a:pPr indent="266700">
              <a:lnSpc>
                <a:spcPct val="150000"/>
              </a:lnSpc>
              <a:spcAft>
                <a:spcPts val="750"/>
              </a:spcAft>
            </a:pPr>
            <a:r>
              <a:rPr lang="zh-CN" altLang="en-US" sz="2000" dirty="0"/>
              <a:t>本次课习题</a:t>
            </a:r>
            <a:endParaRPr lang="en-US" altLang="zh-CN" sz="2000" dirty="0"/>
          </a:p>
          <a:p>
            <a:pPr indent="266700">
              <a:lnSpc>
                <a:spcPct val="150000"/>
              </a:lnSpc>
              <a:spcAft>
                <a:spcPts val="750"/>
              </a:spcAft>
            </a:pPr>
            <a:r>
              <a:rPr lang="zh-CN" altLang="en-US" sz="2000" dirty="0"/>
              <a:t>一、单选</a:t>
            </a:r>
            <a:endParaRPr lang="en-US" altLang="zh-CN" sz="2000" dirty="0"/>
          </a:p>
          <a:p>
            <a:pPr>
              <a:lnSpc>
                <a:spcPct val="150000"/>
              </a:lnSpc>
            </a:pPr>
            <a:r>
              <a:rPr lang="en-US" altLang="zh-CN" sz="2000" dirty="0"/>
              <a:t>1</a:t>
            </a:r>
            <a:r>
              <a:rPr lang="zh-CN" altLang="zh-CN" sz="2000" dirty="0"/>
              <a:t>．</a:t>
            </a:r>
            <a:r>
              <a:rPr lang="zh-CN" altLang="zh-CN" dirty="0"/>
              <a:t>由价格总水平变动引起利率变化并进而与投资、消费及总需求的反方向变化的现象称为</a:t>
            </a:r>
            <a:r>
              <a:rPr lang="en-US" altLang="zh-CN" dirty="0"/>
              <a:t>(   )</a:t>
            </a:r>
            <a:r>
              <a:rPr lang="zh-CN" altLang="zh-CN" dirty="0"/>
              <a:t>。</a:t>
            </a:r>
          </a:p>
          <a:p>
            <a:pPr>
              <a:lnSpc>
                <a:spcPct val="150000"/>
              </a:lnSpc>
            </a:pPr>
            <a:r>
              <a:rPr lang="en-US" altLang="zh-CN" dirty="0"/>
              <a:t>A.</a:t>
            </a:r>
            <a:r>
              <a:rPr lang="zh-CN" altLang="zh-CN" dirty="0"/>
              <a:t>价格效应</a:t>
            </a:r>
            <a:r>
              <a:rPr lang="en-US" altLang="zh-CN" dirty="0"/>
              <a:t>     B.</a:t>
            </a:r>
            <a:r>
              <a:rPr lang="zh-CN" altLang="zh-CN" dirty="0"/>
              <a:t>利率效应</a:t>
            </a:r>
          </a:p>
          <a:p>
            <a:pPr>
              <a:lnSpc>
                <a:spcPct val="150000"/>
              </a:lnSpc>
            </a:pPr>
            <a:r>
              <a:rPr lang="en-US" altLang="zh-CN" dirty="0"/>
              <a:t>C.</a:t>
            </a:r>
            <a:r>
              <a:rPr lang="zh-CN" altLang="zh-CN" dirty="0"/>
              <a:t>预期效应</a:t>
            </a:r>
            <a:r>
              <a:rPr lang="en-US" altLang="zh-CN" dirty="0"/>
              <a:t>     D.</a:t>
            </a:r>
            <a:r>
              <a:rPr lang="zh-CN" altLang="zh-CN" dirty="0"/>
              <a:t>出口效应</a:t>
            </a:r>
          </a:p>
          <a:p>
            <a:pPr indent="266700">
              <a:lnSpc>
                <a:spcPct val="150000"/>
              </a:lnSpc>
              <a:spcAft>
                <a:spcPts val="750"/>
              </a:spcAft>
            </a:pPr>
            <a:endParaRPr lang="zh-CN" altLang="zh-CN" sz="2000" dirty="0"/>
          </a:p>
        </p:txBody>
      </p:sp>
    </p:spTree>
    <p:extLst>
      <p:ext uri="{BB962C8B-B14F-4D97-AF65-F5344CB8AC3E}">
        <p14:creationId xmlns:p14="http://schemas.microsoft.com/office/powerpoint/2010/main" val="4223071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 name="文本框 6"/>
              <p:cNvSpPr txBox="1"/>
              <p:nvPr/>
            </p:nvSpPr>
            <p:spPr>
              <a:xfrm>
                <a:off x="1427027" y="1258780"/>
                <a:ext cx="7802880" cy="2818207"/>
              </a:xfrm>
              <a:prstGeom prst="rect">
                <a:avLst/>
              </a:prstGeom>
              <a:noFill/>
            </p:spPr>
            <p:txBody>
              <a:bodyPr wrap="square" rtlCol="0" anchor="t">
                <a:spAutoFit/>
              </a:bodyPr>
              <a:lstStyle/>
              <a:p>
                <a:r>
                  <a:rPr lang="zh-CN" altLang="en-US" sz="2000" dirty="0">
                    <a:sym typeface="+mn-ea"/>
                  </a:rPr>
                  <a:t>简单的国民收入决定</a:t>
                </a:r>
                <a:endParaRPr lang="en-US" altLang="zh-CN" sz="2000" dirty="0">
                  <a:sym typeface="+mn-ea"/>
                </a:endParaRPr>
              </a:p>
              <a:p>
                <a:endParaRPr lang="en-US" altLang="zh-CN" sz="2000" dirty="0">
                  <a:sym typeface="+mn-ea"/>
                </a:endParaRPr>
              </a:p>
              <a:p>
                <a:r>
                  <a:rPr lang="en-US" altLang="zh-CN" sz="2000" dirty="0">
                    <a:sym typeface="+mn-ea"/>
                  </a:rPr>
                  <a:t>Y=C+I</a:t>
                </a:r>
              </a:p>
              <a:p>
                <a:r>
                  <a:rPr lang="en-US" altLang="zh-CN" sz="2000" dirty="0">
                    <a:sym typeface="+mn-ea"/>
                  </a:rPr>
                  <a:t>Y=</a:t>
                </a:r>
                <a:r>
                  <a:rPr lang="zh-CN" altLang="en-US" sz="2000" dirty="0">
                    <a:sym typeface="+mn-ea"/>
                  </a:rPr>
                  <a:t> </a:t>
                </a:r>
                <a:r>
                  <a:rPr lang="en-US" altLang="zh-CN" sz="2000" dirty="0">
                    <a:sym typeface="+mn-ea"/>
                  </a:rPr>
                  <a:t>a+</a:t>
                </a:r>
                <a:r>
                  <a:rPr lang="zh-CN" altLang="en-US" sz="2000" dirty="0">
                    <a:sym typeface="+mn-ea"/>
                  </a:rPr>
                  <a:t> β </a:t>
                </a:r>
                <a:r>
                  <a:rPr lang="en-US" altLang="zh-CN" sz="2000" dirty="0" err="1">
                    <a:sym typeface="+mn-ea"/>
                  </a:rPr>
                  <a:t>y+I</a:t>
                </a:r>
                <a:endParaRPr lang="en-US" altLang="zh-CN" sz="2000" dirty="0">
                  <a:sym typeface="+mn-ea"/>
                </a:endParaRPr>
              </a:p>
              <a:p>
                <a:r>
                  <a:rPr lang="zh-CN" altLang="en-US" sz="2000" dirty="0">
                    <a:sym typeface="+mn-ea"/>
                  </a:rPr>
                  <a:t>（</a:t>
                </a:r>
                <a:r>
                  <a:rPr lang="en-US" altLang="zh-CN" sz="2000" dirty="0">
                    <a:sym typeface="+mn-ea"/>
                  </a:rPr>
                  <a:t> 1-</a:t>
                </a:r>
                <a:r>
                  <a:rPr lang="zh-CN" altLang="en-US" sz="2000" dirty="0">
                    <a:sym typeface="+mn-ea"/>
                  </a:rPr>
                  <a:t> β ）</a:t>
                </a:r>
                <a:r>
                  <a:rPr lang="en-US" altLang="zh-CN" sz="2000" dirty="0">
                    <a:sym typeface="+mn-ea"/>
                  </a:rPr>
                  <a:t> Y= a+</a:t>
                </a:r>
                <a:r>
                  <a:rPr lang="zh-CN" altLang="en-US" sz="2000" dirty="0">
                    <a:sym typeface="+mn-ea"/>
                  </a:rPr>
                  <a:t> </a:t>
                </a:r>
                <a:r>
                  <a:rPr lang="en-US" altLang="zh-CN" sz="2000" dirty="0">
                    <a:sym typeface="+mn-ea"/>
                  </a:rPr>
                  <a:t>I</a:t>
                </a:r>
              </a:p>
              <a:p>
                <a:endParaRPr lang="en-US" altLang="zh-CN" sz="2000" dirty="0">
                  <a:sym typeface="+mn-ea"/>
                </a:endParaRPr>
              </a:p>
              <a:p>
                <a:r>
                  <a:rPr lang="en-US" altLang="zh-CN" sz="2000" dirty="0">
                    <a:sym typeface="+mn-ea"/>
                  </a:rPr>
                  <a:t>Y=</a:t>
                </a:r>
                <a14:m>
                  <m:oMath xmlns:m="http://schemas.openxmlformats.org/officeDocument/2006/math">
                    <m:f>
                      <m:fPr>
                        <m:ctrlPr>
                          <a:rPr lang="en-US" altLang="zh-CN" sz="2000" i="1" smtClean="0">
                            <a:latin typeface="Cambria Math" panose="02040503050406030204" pitchFamily="18" charset="0"/>
                            <a:sym typeface="+mn-ea"/>
                          </a:rPr>
                        </m:ctrlPr>
                      </m:fPr>
                      <m:num>
                        <m:r>
                          <a:rPr lang="en-US" altLang="zh-CN" sz="2000" i="1" smtClean="0">
                            <a:latin typeface="Cambria Math" panose="02040503050406030204" pitchFamily="18" charset="0"/>
                            <a:sym typeface="+mn-ea"/>
                          </a:rPr>
                          <m:t>𝛼</m:t>
                        </m:r>
                        <m:r>
                          <a:rPr lang="en-US" altLang="zh-CN" sz="2000" i="1" smtClean="0">
                            <a:latin typeface="Cambria Math" panose="02040503050406030204" pitchFamily="18" charset="0"/>
                            <a:sym typeface="+mn-ea"/>
                          </a:rPr>
                          <m:t>+</m:t>
                        </m:r>
                        <m:r>
                          <a:rPr lang="en-US" altLang="zh-CN" sz="2000" i="1" smtClean="0">
                            <a:latin typeface="Cambria Math" panose="02040503050406030204" pitchFamily="18" charset="0"/>
                            <a:sym typeface="+mn-ea"/>
                          </a:rPr>
                          <m:t>𝐼</m:t>
                        </m:r>
                      </m:num>
                      <m:den>
                        <m:r>
                          <a:rPr lang="en-US" altLang="zh-CN" sz="2000" i="1" smtClean="0">
                            <a:latin typeface="Cambria Math" panose="02040503050406030204" pitchFamily="18" charset="0"/>
                            <a:sym typeface="+mn-ea"/>
                          </a:rPr>
                          <m:t>1−</m:t>
                        </m:r>
                        <m:r>
                          <a:rPr lang="en-US" altLang="zh-CN" sz="2000" i="1" smtClean="0">
                            <a:latin typeface="Cambria Math" panose="02040503050406030204" pitchFamily="18" charset="0"/>
                            <a:sym typeface="+mn-ea"/>
                          </a:rPr>
                          <m:t>𝛽</m:t>
                        </m:r>
                      </m:den>
                    </m:f>
                  </m:oMath>
                </a14:m>
                <a:endParaRPr lang="en-US" altLang="zh-CN" sz="2000" dirty="0">
                  <a:sym typeface="+mn-ea"/>
                </a:endParaRPr>
              </a:p>
              <a:p>
                <a:pPr>
                  <a:lnSpc>
                    <a:spcPct val="150000"/>
                  </a:lnSpc>
                </a:pPr>
                <a:endParaRPr lang="zh-CN" altLang="en-US" sz="2000" dirty="0"/>
              </a:p>
            </p:txBody>
          </p:sp>
        </mc:Choice>
        <mc:Fallback>
          <p:sp>
            <p:nvSpPr>
              <p:cNvPr id="7" name="文本框 6"/>
              <p:cNvSpPr txBox="1">
                <a:spLocks noRot="1" noChangeAspect="1" noMove="1" noResize="1" noEditPoints="1" noAdjustHandles="1" noChangeArrowheads="1" noChangeShapeType="1" noTextEdit="1"/>
              </p:cNvSpPr>
              <p:nvPr/>
            </p:nvSpPr>
            <p:spPr>
              <a:xfrm>
                <a:off x="1427027" y="1258780"/>
                <a:ext cx="7802880" cy="2818207"/>
              </a:xfrm>
              <a:prstGeom prst="rect">
                <a:avLst/>
              </a:prstGeom>
              <a:blipFill>
                <a:blip r:embed="rId4"/>
                <a:stretch>
                  <a:fillRect l="-781" t="-108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2753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54454" y="1757045"/>
            <a:ext cx="9688683" cy="2620654"/>
          </a:xfrm>
          <a:prstGeom prst="rect">
            <a:avLst/>
          </a:prstGeom>
          <a:noFill/>
        </p:spPr>
        <p:txBody>
          <a:bodyPr wrap="square" rtlCol="0" anchor="t">
            <a:spAutoFit/>
          </a:bodyPr>
          <a:lstStyle/>
          <a:p>
            <a:pPr>
              <a:lnSpc>
                <a:spcPct val="150000"/>
              </a:lnSpc>
            </a:pPr>
            <a:r>
              <a:rPr lang="en-US" altLang="zh-CN" sz="2000" dirty="0"/>
              <a:t>2. </a:t>
            </a:r>
            <a:r>
              <a:rPr lang="zh-CN" altLang="zh-CN" dirty="0"/>
              <a:t>关于经济增长与经济发展的说法，正确的是</a:t>
            </a:r>
            <a:r>
              <a:rPr lang="en-US" altLang="zh-CN" dirty="0"/>
              <a:t>(   )</a:t>
            </a:r>
            <a:r>
              <a:rPr lang="zh-CN" altLang="zh-CN" dirty="0"/>
              <a:t>。</a:t>
            </a:r>
          </a:p>
          <a:p>
            <a:pPr>
              <a:lnSpc>
                <a:spcPct val="150000"/>
              </a:lnSpc>
            </a:pPr>
            <a:r>
              <a:rPr lang="en-US" altLang="zh-CN" dirty="0"/>
              <a:t>A.</a:t>
            </a:r>
            <a:r>
              <a:rPr lang="zh-CN" altLang="zh-CN" dirty="0"/>
              <a:t>用不变价格计算的</a:t>
            </a:r>
            <a:r>
              <a:rPr lang="en-US" altLang="zh-CN" dirty="0"/>
              <a:t>GDP</a:t>
            </a:r>
            <a:r>
              <a:rPr lang="zh-CN" altLang="zh-CN" dirty="0"/>
              <a:t>可以反映一国或地区的经济发展规模</a:t>
            </a:r>
          </a:p>
          <a:p>
            <a:pPr>
              <a:lnSpc>
                <a:spcPct val="150000"/>
              </a:lnSpc>
            </a:pPr>
            <a:r>
              <a:rPr lang="en-US" altLang="zh-CN" dirty="0"/>
              <a:t>B.</a:t>
            </a:r>
            <a:r>
              <a:rPr lang="zh-CN" altLang="zh-CN" dirty="0"/>
              <a:t>用现行价格计算的</a:t>
            </a:r>
            <a:r>
              <a:rPr lang="en-US" altLang="zh-CN" dirty="0"/>
              <a:t>GDP</a:t>
            </a:r>
            <a:r>
              <a:rPr lang="zh-CN" altLang="zh-CN" dirty="0"/>
              <a:t>可以用来计算经济增长速度</a:t>
            </a:r>
          </a:p>
          <a:p>
            <a:pPr>
              <a:lnSpc>
                <a:spcPct val="150000"/>
              </a:lnSpc>
            </a:pPr>
            <a:r>
              <a:rPr lang="en-US" altLang="zh-CN" dirty="0"/>
              <a:t>C.</a:t>
            </a:r>
            <a:r>
              <a:rPr lang="zh-CN" altLang="zh-CN" dirty="0"/>
              <a:t>经济发展是一个国家或地区在一定时期内的总产出与前期相比所实现的增长</a:t>
            </a:r>
          </a:p>
          <a:p>
            <a:pPr>
              <a:lnSpc>
                <a:spcPct val="150000"/>
              </a:lnSpc>
            </a:pPr>
            <a:r>
              <a:rPr lang="en-US" altLang="zh-CN" dirty="0"/>
              <a:t>D.</a:t>
            </a:r>
            <a:r>
              <a:rPr lang="zh-CN" altLang="zh-CN" dirty="0"/>
              <a:t>经济增长率的高低是衡量一个国家总体经济实力增长速度的标志</a:t>
            </a:r>
          </a:p>
          <a:p>
            <a:pPr indent="266700">
              <a:lnSpc>
                <a:spcPct val="150000"/>
              </a:lnSpc>
              <a:spcAft>
                <a:spcPts val="750"/>
              </a:spcAft>
            </a:pPr>
            <a:endParaRPr lang="zh-CN" altLang="zh-CN" sz="2000" dirty="0"/>
          </a:p>
        </p:txBody>
      </p:sp>
    </p:spTree>
    <p:extLst>
      <p:ext uri="{BB962C8B-B14F-4D97-AF65-F5344CB8AC3E}">
        <p14:creationId xmlns:p14="http://schemas.microsoft.com/office/powerpoint/2010/main" val="2319952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44798" y="636647"/>
            <a:ext cx="9688683" cy="2712987"/>
          </a:xfrm>
          <a:prstGeom prst="rect">
            <a:avLst/>
          </a:prstGeom>
          <a:noFill/>
        </p:spPr>
        <p:txBody>
          <a:bodyPr wrap="square" rtlCol="0" anchor="t">
            <a:spAutoFit/>
          </a:bodyPr>
          <a:lstStyle/>
          <a:p>
            <a:pPr>
              <a:lnSpc>
                <a:spcPct val="150000"/>
              </a:lnSpc>
            </a:pPr>
            <a:r>
              <a:rPr lang="en-US" altLang="zh-CN" sz="2000" dirty="0"/>
              <a:t>3.</a:t>
            </a:r>
            <a:r>
              <a:rPr lang="zh-CN" altLang="zh-CN" dirty="0"/>
              <a:t>一国经济运行处于低谷，经济增长率保持正值但增长幅度比过去有所下降的经济周期称为</a:t>
            </a:r>
            <a:r>
              <a:rPr lang="en-US" altLang="zh-CN" dirty="0"/>
              <a:t>(  )</a:t>
            </a:r>
            <a:r>
              <a:rPr lang="zh-CN" altLang="zh-CN" dirty="0"/>
              <a:t>。</a:t>
            </a:r>
          </a:p>
          <a:p>
            <a:pPr>
              <a:lnSpc>
                <a:spcPct val="150000"/>
              </a:lnSpc>
            </a:pPr>
            <a:r>
              <a:rPr lang="en-US" altLang="zh-CN" dirty="0"/>
              <a:t>A.</a:t>
            </a:r>
            <a:r>
              <a:rPr lang="zh-CN" altLang="zh-CN" dirty="0"/>
              <a:t>增长型周期</a:t>
            </a:r>
            <a:r>
              <a:rPr lang="en-US" altLang="zh-CN" dirty="0"/>
              <a:t>     B.</a:t>
            </a:r>
            <a:r>
              <a:rPr lang="zh-CN" altLang="zh-CN" dirty="0"/>
              <a:t>古典型周期</a:t>
            </a:r>
          </a:p>
          <a:p>
            <a:pPr>
              <a:lnSpc>
                <a:spcPct val="150000"/>
              </a:lnSpc>
            </a:pPr>
            <a:r>
              <a:rPr lang="en-US" altLang="zh-CN" dirty="0"/>
              <a:t>C.</a:t>
            </a:r>
            <a:r>
              <a:rPr lang="zh-CN" altLang="zh-CN" dirty="0"/>
              <a:t>大循环</a:t>
            </a:r>
            <a:r>
              <a:rPr lang="en-US" altLang="zh-CN" dirty="0"/>
              <a:t>         D.</a:t>
            </a:r>
            <a:r>
              <a:rPr lang="zh-CN" altLang="zh-CN" dirty="0"/>
              <a:t>长波循环</a:t>
            </a:r>
          </a:p>
          <a:p>
            <a:pPr>
              <a:lnSpc>
                <a:spcPct val="150000"/>
              </a:lnSpc>
            </a:pPr>
            <a:br>
              <a:rPr lang="en-US" altLang="zh-CN" sz="2000" dirty="0"/>
            </a:br>
            <a:endParaRPr lang="zh-CN" altLang="zh-CN" sz="2000" dirty="0"/>
          </a:p>
          <a:p>
            <a:pPr indent="266700">
              <a:lnSpc>
                <a:spcPct val="150000"/>
              </a:lnSpc>
              <a:spcAft>
                <a:spcPts val="750"/>
              </a:spcAft>
            </a:pPr>
            <a:endParaRPr lang="zh-CN" altLang="zh-CN" sz="2000" dirty="0"/>
          </a:p>
        </p:txBody>
      </p:sp>
    </p:spTree>
    <p:extLst>
      <p:ext uri="{BB962C8B-B14F-4D97-AF65-F5344CB8AC3E}">
        <p14:creationId xmlns:p14="http://schemas.microsoft.com/office/powerpoint/2010/main" val="3842794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76514" y="1019887"/>
            <a:ext cx="9688683" cy="5262403"/>
          </a:xfrm>
          <a:prstGeom prst="rect">
            <a:avLst/>
          </a:prstGeom>
          <a:noFill/>
        </p:spPr>
        <p:txBody>
          <a:bodyPr wrap="square" rtlCol="0" anchor="t">
            <a:spAutoFit/>
          </a:bodyPr>
          <a:lstStyle/>
          <a:p>
            <a:pPr indent="266700">
              <a:lnSpc>
                <a:spcPct val="150000"/>
              </a:lnSpc>
              <a:spcAft>
                <a:spcPts val="750"/>
              </a:spcAft>
            </a:pPr>
            <a:r>
              <a:rPr lang="zh-CN" altLang="en-US" sz="2000" dirty="0"/>
              <a:t>二、多选</a:t>
            </a:r>
            <a:endParaRPr lang="en-US" altLang="zh-CN" sz="2000" dirty="0"/>
          </a:p>
          <a:p>
            <a:pPr>
              <a:lnSpc>
                <a:spcPct val="150000"/>
              </a:lnSpc>
            </a:pPr>
            <a:r>
              <a:rPr lang="en-US" altLang="zh-CN" sz="2000" dirty="0"/>
              <a:t>1.</a:t>
            </a:r>
            <a:r>
              <a:rPr lang="zh-CN" altLang="zh-CN" dirty="0"/>
              <a:t>关于总供给的说法，正确的有</a:t>
            </a:r>
            <a:r>
              <a:rPr lang="en-US" altLang="zh-CN" dirty="0"/>
              <a:t>(    )</a:t>
            </a:r>
            <a:r>
              <a:rPr lang="zh-CN" altLang="zh-CN" dirty="0"/>
              <a:t>。</a:t>
            </a:r>
          </a:p>
          <a:p>
            <a:pPr>
              <a:lnSpc>
                <a:spcPct val="150000"/>
              </a:lnSpc>
            </a:pPr>
            <a:r>
              <a:rPr lang="en-US" altLang="zh-CN" dirty="0"/>
              <a:t>A.</a:t>
            </a:r>
            <a:r>
              <a:rPr lang="zh-CN" altLang="zh-CN" dirty="0"/>
              <a:t>政府购买是影响总供给的重要因素</a:t>
            </a:r>
          </a:p>
          <a:p>
            <a:pPr>
              <a:lnSpc>
                <a:spcPct val="150000"/>
              </a:lnSpc>
            </a:pPr>
            <a:r>
              <a:rPr lang="en-US" altLang="zh-CN" dirty="0"/>
              <a:t>B.</a:t>
            </a:r>
            <a:r>
              <a:rPr lang="zh-CN" altLang="zh-CN" dirty="0"/>
              <a:t>总供给的变动主要取决于企业的利润水平</a:t>
            </a:r>
          </a:p>
          <a:p>
            <a:pPr>
              <a:lnSpc>
                <a:spcPct val="150000"/>
              </a:lnSpc>
            </a:pPr>
            <a:r>
              <a:rPr lang="en-US" altLang="zh-CN" dirty="0"/>
              <a:t>C.</a:t>
            </a:r>
            <a:r>
              <a:rPr lang="zh-CN" altLang="zh-CN" dirty="0"/>
              <a:t>企业预期是影响总供给的重要因素</a:t>
            </a:r>
          </a:p>
          <a:p>
            <a:pPr>
              <a:lnSpc>
                <a:spcPct val="150000"/>
              </a:lnSpc>
            </a:pPr>
            <a:r>
              <a:rPr lang="en-US" altLang="zh-CN" dirty="0"/>
              <a:t>D.</a:t>
            </a:r>
            <a:r>
              <a:rPr lang="zh-CN" altLang="zh-CN" dirty="0"/>
              <a:t>总供给曲线向右下方倾斜</a:t>
            </a:r>
          </a:p>
          <a:p>
            <a:pPr>
              <a:lnSpc>
                <a:spcPct val="150000"/>
              </a:lnSpc>
            </a:pPr>
            <a:r>
              <a:rPr lang="en-US" altLang="zh-CN" dirty="0"/>
              <a:t>E.</a:t>
            </a:r>
            <a:r>
              <a:rPr lang="zh-CN" altLang="zh-CN" dirty="0"/>
              <a:t>长期总供给曲线是一条与横轴</a:t>
            </a:r>
            <a:r>
              <a:rPr lang="en-US" altLang="zh-CN" dirty="0"/>
              <a:t>(</a:t>
            </a:r>
            <a:r>
              <a:rPr lang="zh-CN" altLang="zh-CN" dirty="0"/>
              <a:t>总产出</a:t>
            </a:r>
            <a:r>
              <a:rPr lang="en-US" altLang="zh-CN" dirty="0"/>
              <a:t>)</a:t>
            </a:r>
            <a:r>
              <a:rPr lang="zh-CN" altLang="zh-CN" dirty="0"/>
              <a:t>相交的垂直线</a:t>
            </a:r>
          </a:p>
          <a:p>
            <a:pPr>
              <a:lnSpc>
                <a:spcPct val="150000"/>
              </a:lnSpc>
            </a:pPr>
            <a:r>
              <a:rPr lang="en-US" altLang="zh-CN" dirty="0"/>
              <a:t>2.</a:t>
            </a:r>
            <a:r>
              <a:rPr lang="zh-CN" altLang="zh-CN" dirty="0"/>
              <a:t>三因素分析法就是运用生产函数，把经济增长按照</a:t>
            </a:r>
            <a:r>
              <a:rPr lang="en-US" altLang="zh-CN" dirty="0"/>
              <a:t>(</a:t>
            </a:r>
            <a:r>
              <a:rPr lang="zh-CN" altLang="zh-CN" dirty="0"/>
              <a:t>　　</a:t>
            </a:r>
            <a:r>
              <a:rPr lang="en-US" altLang="zh-CN" dirty="0"/>
              <a:t>)</a:t>
            </a:r>
            <a:r>
              <a:rPr lang="zh-CN" altLang="zh-CN" dirty="0"/>
              <a:t>等三个因素进行分解，计算这三项因素对经济增长的贡献份额。</a:t>
            </a:r>
          </a:p>
          <a:p>
            <a:pPr>
              <a:lnSpc>
                <a:spcPct val="150000"/>
              </a:lnSpc>
            </a:pPr>
            <a:r>
              <a:rPr lang="en-US" altLang="zh-CN" dirty="0"/>
              <a:t>A.</a:t>
            </a:r>
            <a:r>
              <a:rPr lang="zh-CN" altLang="zh-CN" dirty="0"/>
              <a:t>产出投入</a:t>
            </a:r>
            <a:r>
              <a:rPr lang="en-US" altLang="zh-CN" dirty="0"/>
              <a:t>      B.</a:t>
            </a:r>
            <a:r>
              <a:rPr lang="zh-CN" altLang="zh-CN" dirty="0"/>
              <a:t>劳动投入</a:t>
            </a:r>
          </a:p>
          <a:p>
            <a:pPr>
              <a:lnSpc>
                <a:spcPct val="150000"/>
              </a:lnSpc>
            </a:pPr>
            <a:r>
              <a:rPr lang="en-US" altLang="zh-CN" dirty="0"/>
              <a:t>C.</a:t>
            </a:r>
            <a:r>
              <a:rPr lang="zh-CN" altLang="zh-CN" dirty="0"/>
              <a:t>资本投入</a:t>
            </a:r>
            <a:r>
              <a:rPr lang="en-US" altLang="zh-CN" dirty="0"/>
              <a:t>      D.</a:t>
            </a:r>
            <a:r>
              <a:rPr lang="zh-CN" altLang="zh-CN" dirty="0"/>
              <a:t>全要素生产率</a:t>
            </a:r>
            <a:r>
              <a:rPr lang="en-US" altLang="zh-CN" dirty="0"/>
              <a:t>     E.</a:t>
            </a:r>
            <a:r>
              <a:rPr lang="zh-CN" altLang="zh-CN" dirty="0"/>
              <a:t>时间投入</a:t>
            </a:r>
          </a:p>
          <a:p>
            <a:pPr>
              <a:lnSpc>
                <a:spcPct val="150000"/>
              </a:lnSpc>
            </a:pPr>
            <a:endParaRPr lang="zh-CN" altLang="zh-CN" sz="2000" dirty="0"/>
          </a:p>
        </p:txBody>
      </p:sp>
    </p:spTree>
    <p:extLst>
      <p:ext uri="{BB962C8B-B14F-4D97-AF65-F5344CB8AC3E}">
        <p14:creationId xmlns:p14="http://schemas.microsoft.com/office/powerpoint/2010/main" val="3454909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06747" y="3771019"/>
            <a:ext cx="7680853" cy="646331"/>
          </a:xfrm>
          <a:prstGeom prst="rect">
            <a:avLst/>
          </a:prstGeom>
          <a:noFill/>
        </p:spPr>
        <p:txBody>
          <a:bodyPr wrap="square" rtlCol="0">
            <a:spAutoFit/>
          </a:bodyPr>
          <a:lstStyle/>
          <a:p>
            <a:pPr algn="ctr"/>
            <a:r>
              <a:rPr lang="zh-CN" altLang="en-US" sz="3600" dirty="0">
                <a:solidFill>
                  <a:srgbClr val="005790"/>
                </a:solidFill>
                <a:cs typeface="+mn-ea"/>
                <a:sym typeface="+mn-lt"/>
              </a:rPr>
              <a:t>第十次课内容结束</a:t>
            </a:r>
          </a:p>
        </p:txBody>
      </p:sp>
      <p:grpSp>
        <p:nvGrpSpPr>
          <p:cNvPr id="10" name="组合 9"/>
          <p:cNvGrpSpPr/>
          <p:nvPr/>
        </p:nvGrpSpPr>
        <p:grpSpPr>
          <a:xfrm>
            <a:off x="3762307" y="2510972"/>
            <a:ext cx="4540704" cy="1074057"/>
            <a:chOff x="3659868" y="841828"/>
            <a:chExt cx="4540704" cy="1074057"/>
          </a:xfrm>
          <a:solidFill>
            <a:srgbClr val="FF9999"/>
          </a:solidFill>
        </p:grpSpPr>
        <p:grpSp>
          <p:nvGrpSpPr>
            <p:cNvPr id="12" name="组合 11"/>
            <p:cNvGrpSpPr/>
            <p:nvPr/>
          </p:nvGrpSpPr>
          <p:grpSpPr>
            <a:xfrm>
              <a:off x="3659868" y="841828"/>
              <a:ext cx="4540704" cy="1074057"/>
              <a:chOff x="4429125" y="2685143"/>
              <a:chExt cx="4118758" cy="1182009"/>
            </a:xfrm>
            <a:grpFill/>
          </p:grpSpPr>
          <p:sp>
            <p:nvSpPr>
              <p:cNvPr id="14" name="Freeform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a:noFill/>
              </a:ln>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5" name="Freeform 93"/>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6" name="Freeform 94"/>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7" name="Freeform 95"/>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8" name="Freeform 96"/>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9" name="Freeform 97"/>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0" name="Freeform 98"/>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1" name="Freeform 99"/>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2" name="Freeform 100"/>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3" name="Freeform 101"/>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4" name="Freeform 102"/>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5" name="Freeform 103"/>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6" name="Freeform 104"/>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7" name="Freeform 105"/>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8" name="Freeform 106"/>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9" name="Freeform 107"/>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0" name="Freeform 108"/>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1" name="Freeform 109"/>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2" name="Freeform 110"/>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3" name="Freeform 111"/>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4" name="Freeform 112"/>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5" name="Freeform 113"/>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6" name="Freeform 114"/>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7" name="Freeform 115"/>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8" name="Freeform 116"/>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9" name="Freeform 117"/>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0" name="Freeform 118"/>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1" name="Freeform 119"/>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2" name="Freeform 120"/>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3" name="Freeform 121"/>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4" name="Freeform 122"/>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5" name="Freeform 123"/>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6" name="Freeform 124"/>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7" name="Freeform 125"/>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8" name="Freeform 126"/>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9" name="Freeform 127"/>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0" name="Freeform 128"/>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1" name="Freeform 129"/>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2" name="Freeform 130"/>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3" name="Freeform 131"/>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4" name="Freeform 132"/>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5" name="Freeform 133"/>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6" name="Freeform 134"/>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7" name="Freeform 135"/>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8" name="Freeform 136"/>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9" name="Freeform 137"/>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60" name="Freeform 138"/>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grpSp>
        <p:sp>
          <p:nvSpPr>
            <p:cNvPr id="13" name="文本框 12"/>
            <p:cNvSpPr txBox="1"/>
            <p:nvPr/>
          </p:nvSpPr>
          <p:spPr>
            <a:xfrm>
              <a:off x="5025523" y="1179030"/>
              <a:ext cx="1562642" cy="646331"/>
            </a:xfrm>
            <a:prstGeom prst="rect">
              <a:avLst/>
            </a:prstGeom>
            <a:noFill/>
          </p:spPr>
          <p:txBody>
            <a:bodyPr wrap="square" rtlCol="0">
              <a:spAutoFit/>
            </a:bodyPr>
            <a:lstStyle/>
            <a:p>
              <a:pPr algn="dist"/>
              <a:r>
                <a:rPr lang="zh-CN" altLang="en-US" sz="3600" b="1" dirty="0">
                  <a:solidFill>
                    <a:srgbClr val="FF9999"/>
                  </a:solidFill>
                  <a:cs typeface="+mn-ea"/>
                  <a:sym typeface="+mn-lt"/>
                </a:rPr>
                <a:t>致谢</a:t>
              </a:r>
            </a:p>
          </p:txBody>
        </p:sp>
      </p:grpSp>
    </p:spTree>
  </p:cSld>
  <p:clrMapOvr>
    <a:masterClrMapping/>
  </p:clrMapOvr>
  <p:transition spd="slow" advClick="0" advTm="5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33024" y="628431"/>
            <a:ext cx="10575106" cy="3266985"/>
          </a:xfrm>
          <a:prstGeom prst="rect">
            <a:avLst/>
          </a:prstGeom>
          <a:noFill/>
        </p:spPr>
        <p:txBody>
          <a:bodyPr wrap="square" rtlCol="0" anchor="t">
            <a:spAutoFit/>
          </a:bodyPr>
          <a:lstStyle/>
          <a:p>
            <a:pPr>
              <a:lnSpc>
                <a:spcPct val="150000"/>
              </a:lnSpc>
            </a:pPr>
            <a:r>
              <a:rPr lang="zh-CN" altLang="en-US" sz="2000" dirty="0"/>
              <a:t>四</a:t>
            </a:r>
            <a:r>
              <a:rPr lang="en-US" altLang="zh-CN" sz="2000" dirty="0"/>
              <a:t>.</a:t>
            </a:r>
            <a:r>
              <a:rPr lang="zh-CN" altLang="en-US" sz="2000" dirty="0"/>
              <a:t> 总供给和总需求</a:t>
            </a:r>
          </a:p>
          <a:p>
            <a:pPr>
              <a:lnSpc>
                <a:spcPct val="150000"/>
              </a:lnSpc>
            </a:pPr>
            <a:r>
              <a:rPr lang="en-US" altLang="zh-CN" sz="2000" dirty="0"/>
              <a:t>1.</a:t>
            </a:r>
            <a:r>
              <a:rPr lang="zh-CN" altLang="en-US" sz="2000" dirty="0"/>
              <a:t>总需求：在其他条件不变的情况下，在某一给定价格水平下，一个国家或地区各种经济主体愿意购买的产品总量。</a:t>
            </a:r>
          </a:p>
          <a:p>
            <a:pPr>
              <a:lnSpc>
                <a:spcPct val="150000"/>
              </a:lnSpc>
            </a:pPr>
            <a:r>
              <a:rPr lang="en-US" altLang="zh-CN" sz="2000" dirty="0"/>
              <a:t>2.</a:t>
            </a:r>
            <a:r>
              <a:rPr lang="zh-CN" altLang="en-US" sz="2000" dirty="0"/>
              <a:t>总需求的影响因素：</a:t>
            </a:r>
            <a:endParaRPr lang="en-US" altLang="zh-CN" sz="2000" dirty="0"/>
          </a:p>
          <a:p>
            <a:pPr>
              <a:lnSpc>
                <a:spcPct val="150000"/>
              </a:lnSpc>
            </a:pPr>
            <a:r>
              <a:rPr lang="zh-CN" altLang="en-US" sz="2000" dirty="0"/>
              <a:t>利率（反向）、货币供给量（同向）、政府购买（同向）、税收（反向）、预期、价格总水平（反向）。</a:t>
            </a:r>
          </a:p>
          <a:p>
            <a:pPr>
              <a:lnSpc>
                <a:spcPct val="150000"/>
              </a:lnSpc>
            </a:pPr>
            <a:endParaRPr lang="zh-CN" altLang="en-US" sz="2000" dirty="0"/>
          </a:p>
        </p:txBody>
      </p:sp>
      <p:pic>
        <p:nvPicPr>
          <p:cNvPr id="10" name="图片 9">
            <a:extLst>
              <a:ext uri="{FF2B5EF4-FFF2-40B4-BE49-F238E27FC236}">
                <a16:creationId xmlns:a16="http://schemas.microsoft.com/office/drawing/2014/main" id="{A7CC5D0E-096D-44FC-A8B0-EA5AA3382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414" y="3429000"/>
            <a:ext cx="10287000" cy="2724150"/>
          </a:xfrm>
          <a:prstGeom prst="rect">
            <a:avLst/>
          </a:prstGeom>
        </p:spPr>
      </p:pic>
    </p:spTree>
    <p:extLst>
      <p:ext uri="{BB962C8B-B14F-4D97-AF65-F5344CB8AC3E}">
        <p14:creationId xmlns:p14="http://schemas.microsoft.com/office/powerpoint/2010/main" val="161307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1127652"/>
            <a:ext cx="7802880" cy="3882538"/>
          </a:xfrm>
          <a:prstGeom prst="rect">
            <a:avLst/>
          </a:prstGeom>
          <a:noFill/>
        </p:spPr>
        <p:txBody>
          <a:bodyPr wrap="square" rtlCol="0" anchor="t">
            <a:spAutoFit/>
          </a:bodyPr>
          <a:lstStyle/>
          <a:p>
            <a:r>
              <a:rPr lang="zh-CN" altLang="en-US" sz="2000" dirty="0">
                <a:sym typeface="+mn-ea"/>
              </a:rPr>
              <a:t>【真题：多选题】影响总需求的因素主要有(  )</a:t>
            </a:r>
          </a:p>
          <a:p>
            <a:endParaRPr lang="zh-CN" altLang="en-US" sz="2000" dirty="0">
              <a:sym typeface="+mn-ea"/>
            </a:endParaRPr>
          </a:p>
          <a:p>
            <a:r>
              <a:rPr lang="zh-CN" altLang="en-US" sz="2000" dirty="0">
                <a:sym typeface="+mn-ea"/>
              </a:rPr>
              <a:t>A 利率</a:t>
            </a:r>
          </a:p>
          <a:p>
            <a:endParaRPr lang="zh-CN" altLang="en-US" sz="2000" dirty="0">
              <a:sym typeface="+mn-ea"/>
            </a:endParaRPr>
          </a:p>
          <a:p>
            <a:r>
              <a:rPr lang="zh-CN" altLang="en-US" sz="2000" dirty="0">
                <a:sym typeface="+mn-ea"/>
              </a:rPr>
              <a:t>B 货币供给量</a:t>
            </a:r>
          </a:p>
          <a:p>
            <a:endParaRPr lang="zh-CN" altLang="en-US" sz="2000" dirty="0">
              <a:sym typeface="+mn-ea"/>
            </a:endParaRPr>
          </a:p>
          <a:p>
            <a:r>
              <a:rPr lang="zh-CN" altLang="en-US" sz="2000" dirty="0">
                <a:sym typeface="+mn-ea"/>
              </a:rPr>
              <a:t>C 税收</a:t>
            </a:r>
          </a:p>
          <a:p>
            <a:endParaRPr lang="zh-CN" altLang="en-US" sz="2000" dirty="0">
              <a:sym typeface="+mn-ea"/>
            </a:endParaRPr>
          </a:p>
          <a:p>
            <a:r>
              <a:rPr lang="zh-CN" altLang="en-US" sz="2000" dirty="0">
                <a:sym typeface="+mn-ea"/>
              </a:rPr>
              <a:t>D 价格总水平</a:t>
            </a:r>
          </a:p>
          <a:p>
            <a:endParaRPr lang="zh-CN" altLang="en-US" sz="2000" dirty="0">
              <a:sym typeface="+mn-ea"/>
            </a:endParaRPr>
          </a:p>
          <a:p>
            <a:r>
              <a:rPr lang="zh-CN" altLang="en-US" sz="2000" dirty="0">
                <a:sym typeface="+mn-ea"/>
              </a:rPr>
              <a:t>E 成本</a:t>
            </a:r>
          </a:p>
          <a:p>
            <a:pPr>
              <a:lnSpc>
                <a:spcPct val="150000"/>
              </a:lnSpc>
            </a:pPr>
            <a:endParaRPr lang="zh-CN" altLang="en-US" sz="2000" dirty="0"/>
          </a:p>
        </p:txBody>
      </p:sp>
    </p:spTree>
    <p:extLst>
      <p:ext uri="{BB962C8B-B14F-4D97-AF65-F5344CB8AC3E}">
        <p14:creationId xmlns:p14="http://schemas.microsoft.com/office/powerpoint/2010/main" val="940337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66638" y="562016"/>
            <a:ext cx="10376127" cy="3113096"/>
          </a:xfrm>
          <a:prstGeom prst="rect">
            <a:avLst/>
          </a:prstGeom>
          <a:noFill/>
        </p:spPr>
        <p:txBody>
          <a:bodyPr wrap="square" rtlCol="0" anchor="t">
            <a:spAutoFit/>
          </a:bodyPr>
          <a:lstStyle/>
          <a:p>
            <a:pPr>
              <a:lnSpc>
                <a:spcPct val="150000"/>
              </a:lnSpc>
            </a:pPr>
            <a:r>
              <a:rPr lang="en-US" altLang="zh-CN" sz="2000" dirty="0"/>
              <a:t>3.</a:t>
            </a:r>
            <a:r>
              <a:rPr lang="zh-CN" altLang="en-US" sz="2000" dirty="0"/>
              <a:t>总供给：在其他条件不变的情况下，一定时期内在一定价格水平上，一个国家或地区的生产者愿意向市场提供的产品总量。</a:t>
            </a:r>
          </a:p>
          <a:p>
            <a:pPr>
              <a:lnSpc>
                <a:spcPct val="150000"/>
              </a:lnSpc>
            </a:pPr>
            <a:r>
              <a:rPr lang="en-US" altLang="zh-CN" sz="2000" dirty="0"/>
              <a:t>4.</a:t>
            </a:r>
            <a:r>
              <a:rPr lang="zh-CN" altLang="en-US" sz="2000" dirty="0"/>
              <a:t>总供给影响因素</a:t>
            </a:r>
          </a:p>
          <a:p>
            <a:pPr>
              <a:lnSpc>
                <a:spcPct val="150000"/>
              </a:lnSpc>
            </a:pPr>
            <a:r>
              <a:rPr lang="zh-CN" altLang="en-US" sz="2000" dirty="0"/>
              <a:t>基本因素：价格、成本；</a:t>
            </a:r>
            <a:endParaRPr lang="en-US" altLang="zh-CN" sz="2000" dirty="0"/>
          </a:p>
          <a:p>
            <a:pPr>
              <a:lnSpc>
                <a:spcPct val="150000"/>
              </a:lnSpc>
            </a:pPr>
            <a:r>
              <a:rPr lang="zh-CN" altLang="en-US" sz="2000" dirty="0"/>
              <a:t>重要因素：企业预期。预期利润下降，供给减少，反之亦然。</a:t>
            </a:r>
          </a:p>
          <a:p>
            <a:endParaRPr lang="zh-CN" altLang="en-US" sz="2000" dirty="0">
              <a:sym typeface="+mn-ea"/>
            </a:endParaRPr>
          </a:p>
          <a:p>
            <a:pPr>
              <a:lnSpc>
                <a:spcPct val="150000"/>
              </a:lnSpc>
            </a:pPr>
            <a:endParaRPr lang="zh-CN" altLang="en-US" sz="2000" dirty="0"/>
          </a:p>
        </p:txBody>
      </p:sp>
      <p:pic>
        <p:nvPicPr>
          <p:cNvPr id="10" name="图片 9">
            <a:extLst>
              <a:ext uri="{FF2B5EF4-FFF2-40B4-BE49-F238E27FC236}">
                <a16:creationId xmlns:a16="http://schemas.microsoft.com/office/drawing/2014/main" id="{3BAE8603-F138-44C3-BC08-4081B215E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362" y="2852392"/>
            <a:ext cx="10287000" cy="3407892"/>
          </a:xfrm>
          <a:prstGeom prst="rect">
            <a:avLst/>
          </a:prstGeom>
        </p:spPr>
      </p:pic>
    </p:spTree>
    <p:extLst>
      <p:ext uri="{BB962C8B-B14F-4D97-AF65-F5344CB8AC3E}">
        <p14:creationId xmlns:p14="http://schemas.microsoft.com/office/powerpoint/2010/main" val="1531460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1127652"/>
            <a:ext cx="7802880" cy="1112549"/>
          </a:xfrm>
          <a:prstGeom prst="rect">
            <a:avLst/>
          </a:prstGeom>
          <a:noFill/>
        </p:spPr>
        <p:txBody>
          <a:bodyPr wrap="square" rtlCol="0" anchor="t">
            <a:spAutoFit/>
          </a:bodyPr>
          <a:lstStyle/>
          <a:p>
            <a:r>
              <a:rPr lang="zh-CN" altLang="en-US" sz="2000" dirty="0">
                <a:sym typeface="+mn-ea"/>
              </a:rPr>
              <a:t>总供求模型</a:t>
            </a:r>
            <a:r>
              <a:rPr lang="en-US" altLang="zh-CN" sz="2000" dirty="0">
                <a:sym typeface="+mn-ea"/>
              </a:rPr>
              <a:t>:</a:t>
            </a:r>
          </a:p>
          <a:p>
            <a:r>
              <a:rPr lang="zh-CN" altLang="en-US" sz="2000" dirty="0">
                <a:sym typeface="+mn-ea"/>
              </a:rPr>
              <a:t>（</a:t>
            </a:r>
            <a:r>
              <a:rPr lang="en-US" altLang="zh-CN" sz="2000" dirty="0">
                <a:sym typeface="+mn-ea"/>
              </a:rPr>
              <a:t>1</a:t>
            </a:r>
            <a:r>
              <a:rPr lang="zh-CN" altLang="en-US" sz="2000" dirty="0">
                <a:sym typeface="+mn-ea"/>
              </a:rPr>
              <a:t>）</a:t>
            </a:r>
            <a:r>
              <a:rPr lang="en-US" altLang="zh-CN" sz="2000" dirty="0" err="1">
                <a:sym typeface="+mn-ea"/>
              </a:rPr>
              <a:t>长期价格总水平的决定</a:t>
            </a:r>
            <a:endParaRPr lang="en-US" altLang="zh-CN" sz="2000" dirty="0">
              <a:sym typeface="+mn-ea"/>
            </a:endParaRPr>
          </a:p>
          <a:p>
            <a:pPr>
              <a:lnSpc>
                <a:spcPct val="150000"/>
              </a:lnSpc>
            </a:pPr>
            <a:endParaRPr lang="zh-CN" altLang="en-US" sz="2000" dirty="0"/>
          </a:p>
        </p:txBody>
      </p:sp>
      <p:pic>
        <p:nvPicPr>
          <p:cNvPr id="10" name="图片 9">
            <a:extLst>
              <a:ext uri="{FF2B5EF4-FFF2-40B4-BE49-F238E27FC236}">
                <a16:creationId xmlns:a16="http://schemas.microsoft.com/office/drawing/2014/main" id="{89FB1B40-0449-4BAE-B422-F0EDD573F6C3}"/>
              </a:ext>
            </a:extLst>
          </p:cNvPr>
          <p:cNvPicPr>
            <a:picLocks noChangeAspect="1"/>
          </p:cNvPicPr>
          <p:nvPr/>
        </p:nvPicPr>
        <p:blipFill>
          <a:blip r:embed="rId4"/>
          <a:stretch>
            <a:fillRect/>
          </a:stretch>
        </p:blipFill>
        <p:spPr>
          <a:xfrm>
            <a:off x="2073094" y="1912700"/>
            <a:ext cx="5438775" cy="2705100"/>
          </a:xfrm>
          <a:prstGeom prst="rect">
            <a:avLst/>
          </a:prstGeom>
        </p:spPr>
      </p:pic>
      <p:sp>
        <p:nvSpPr>
          <p:cNvPr id="2" name="矩形 1">
            <a:extLst>
              <a:ext uri="{FF2B5EF4-FFF2-40B4-BE49-F238E27FC236}">
                <a16:creationId xmlns:a16="http://schemas.microsoft.com/office/drawing/2014/main" id="{6CFAA66B-4CB6-4586-9D3C-69BA62BDEC92}"/>
              </a:ext>
            </a:extLst>
          </p:cNvPr>
          <p:cNvSpPr/>
          <p:nvPr/>
        </p:nvSpPr>
        <p:spPr>
          <a:xfrm>
            <a:off x="1917365" y="4774421"/>
            <a:ext cx="7802880" cy="461665"/>
          </a:xfrm>
          <a:prstGeom prst="rect">
            <a:avLst/>
          </a:prstGeom>
        </p:spPr>
        <p:txBody>
          <a:bodyPr wrap="square">
            <a:spAutoFit/>
          </a:bodyPr>
          <a:lstStyle/>
          <a:p>
            <a:r>
              <a:rPr lang="en-US" altLang="zh-CN" sz="2400" dirty="0" err="1">
                <a:solidFill>
                  <a:srgbClr val="FFC000"/>
                </a:solidFill>
                <a:sym typeface="+mn-ea"/>
              </a:rPr>
              <a:t>这说明，从长期来看，影响价格总水平的是总需求</a:t>
            </a:r>
            <a:r>
              <a:rPr lang="en-US" altLang="zh-CN" dirty="0">
                <a:solidFill>
                  <a:srgbClr val="FFC000"/>
                </a:solidFill>
                <a:sym typeface="+mn-ea"/>
              </a:rPr>
              <a:t>。</a:t>
            </a:r>
          </a:p>
        </p:txBody>
      </p:sp>
    </p:spTree>
    <p:extLst>
      <p:ext uri="{BB962C8B-B14F-4D97-AF65-F5344CB8AC3E}">
        <p14:creationId xmlns:p14="http://schemas.microsoft.com/office/powerpoint/2010/main" val="2245997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1127652"/>
            <a:ext cx="7802880" cy="804772"/>
          </a:xfrm>
          <a:prstGeom prst="rect">
            <a:avLst/>
          </a:prstGeom>
          <a:noFill/>
        </p:spPr>
        <p:txBody>
          <a:bodyPr wrap="square" rtlCol="0" anchor="t">
            <a:spAutoFit/>
          </a:bodyPr>
          <a:lstStyle/>
          <a:p>
            <a:r>
              <a:rPr lang="zh-CN" altLang="en-US" sz="2000" dirty="0">
                <a:sym typeface="+mn-ea"/>
              </a:rPr>
              <a:t>（</a:t>
            </a:r>
            <a:r>
              <a:rPr lang="en-US" altLang="zh-CN" sz="2000" dirty="0">
                <a:sym typeface="+mn-ea"/>
              </a:rPr>
              <a:t>2</a:t>
            </a:r>
            <a:r>
              <a:rPr lang="zh-CN" altLang="en-US" sz="2000" dirty="0">
                <a:sym typeface="+mn-ea"/>
              </a:rPr>
              <a:t>）短期价格总水平的决定</a:t>
            </a:r>
          </a:p>
          <a:p>
            <a:pPr>
              <a:lnSpc>
                <a:spcPct val="150000"/>
              </a:lnSpc>
            </a:pPr>
            <a:endParaRPr lang="zh-CN" altLang="en-US" sz="2000" dirty="0"/>
          </a:p>
        </p:txBody>
      </p:sp>
      <p:pic>
        <p:nvPicPr>
          <p:cNvPr id="10" name="图片 9">
            <a:extLst>
              <a:ext uri="{FF2B5EF4-FFF2-40B4-BE49-F238E27FC236}">
                <a16:creationId xmlns:a16="http://schemas.microsoft.com/office/drawing/2014/main" id="{6E09E455-DE6D-4B44-9E68-90BF5A7BE6B3}"/>
              </a:ext>
            </a:extLst>
          </p:cNvPr>
          <p:cNvPicPr>
            <a:picLocks noChangeAspect="1"/>
          </p:cNvPicPr>
          <p:nvPr/>
        </p:nvPicPr>
        <p:blipFill>
          <a:blip r:embed="rId4"/>
          <a:stretch>
            <a:fillRect/>
          </a:stretch>
        </p:blipFill>
        <p:spPr>
          <a:xfrm>
            <a:off x="1503680" y="2019300"/>
            <a:ext cx="3228975" cy="2819400"/>
          </a:xfrm>
          <a:prstGeom prst="rect">
            <a:avLst/>
          </a:prstGeom>
        </p:spPr>
      </p:pic>
      <p:pic>
        <p:nvPicPr>
          <p:cNvPr id="14" name="图片 13">
            <a:extLst>
              <a:ext uri="{FF2B5EF4-FFF2-40B4-BE49-F238E27FC236}">
                <a16:creationId xmlns:a16="http://schemas.microsoft.com/office/drawing/2014/main" id="{18AA446F-484D-443C-994B-7A5716E3591D}"/>
              </a:ext>
            </a:extLst>
          </p:cNvPr>
          <p:cNvPicPr>
            <a:picLocks noChangeAspect="1"/>
          </p:cNvPicPr>
          <p:nvPr/>
        </p:nvPicPr>
        <p:blipFill>
          <a:blip r:embed="rId5"/>
          <a:stretch>
            <a:fillRect/>
          </a:stretch>
        </p:blipFill>
        <p:spPr>
          <a:xfrm>
            <a:off x="6264199" y="1530038"/>
            <a:ext cx="3419475" cy="3114675"/>
          </a:xfrm>
          <a:prstGeom prst="rect">
            <a:avLst/>
          </a:prstGeom>
        </p:spPr>
      </p:pic>
      <p:sp>
        <p:nvSpPr>
          <p:cNvPr id="2" name="矩形 1">
            <a:extLst>
              <a:ext uri="{FF2B5EF4-FFF2-40B4-BE49-F238E27FC236}">
                <a16:creationId xmlns:a16="http://schemas.microsoft.com/office/drawing/2014/main" id="{46F494A7-CA64-40CB-8FAB-4752524379C5}"/>
              </a:ext>
            </a:extLst>
          </p:cNvPr>
          <p:cNvSpPr/>
          <p:nvPr/>
        </p:nvSpPr>
        <p:spPr>
          <a:xfrm>
            <a:off x="1105004" y="5416038"/>
            <a:ext cx="6863339" cy="400110"/>
          </a:xfrm>
          <a:prstGeom prst="rect">
            <a:avLst/>
          </a:prstGeom>
        </p:spPr>
        <p:txBody>
          <a:bodyPr wrap="square">
            <a:spAutoFit/>
          </a:bodyPr>
          <a:lstStyle/>
          <a:p>
            <a:r>
              <a:rPr lang="zh-CN" altLang="en-US" sz="2000" dirty="0">
                <a:sym typeface="+mn-ea"/>
              </a:rPr>
              <a:t>从短期来看，总需求和总供给共同影响价格总水平。</a:t>
            </a:r>
          </a:p>
        </p:txBody>
      </p:sp>
    </p:spTree>
    <p:extLst>
      <p:ext uri="{BB962C8B-B14F-4D97-AF65-F5344CB8AC3E}">
        <p14:creationId xmlns:p14="http://schemas.microsoft.com/office/powerpoint/2010/main" val="3950557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1127652"/>
            <a:ext cx="7802880" cy="3574761"/>
          </a:xfrm>
          <a:prstGeom prst="rect">
            <a:avLst/>
          </a:prstGeom>
          <a:noFill/>
        </p:spPr>
        <p:txBody>
          <a:bodyPr wrap="square" rtlCol="0" anchor="t">
            <a:spAutoFit/>
          </a:bodyPr>
          <a:lstStyle/>
          <a:p>
            <a:r>
              <a:rPr lang="zh-CN" altLang="en-US" sz="2000" dirty="0">
                <a:sym typeface="+mn-ea"/>
              </a:rPr>
              <a:t>【单选题】关于总供给和总供给曲线，下列说法错误的是(   )。</a:t>
            </a:r>
          </a:p>
          <a:p>
            <a:endParaRPr lang="zh-CN" altLang="en-US" sz="2000" dirty="0">
              <a:sym typeface="+mn-ea"/>
            </a:endParaRPr>
          </a:p>
          <a:p>
            <a:r>
              <a:rPr lang="zh-CN" altLang="en-US" sz="2000" dirty="0">
                <a:sym typeface="+mn-ea"/>
              </a:rPr>
              <a:t>A 决定总供给的基本因素是价格和成本</a:t>
            </a:r>
          </a:p>
          <a:p>
            <a:endParaRPr lang="zh-CN" altLang="en-US" sz="2000" dirty="0">
              <a:sym typeface="+mn-ea"/>
            </a:endParaRPr>
          </a:p>
          <a:p>
            <a:r>
              <a:rPr lang="zh-CN" altLang="en-US" sz="2000" dirty="0">
                <a:sym typeface="+mn-ea"/>
              </a:rPr>
              <a:t>B 长期总供给曲线是一条与横轴相交的垂直线</a:t>
            </a:r>
          </a:p>
          <a:p>
            <a:endParaRPr lang="zh-CN" altLang="en-US" sz="2000" dirty="0">
              <a:sym typeface="+mn-ea"/>
            </a:endParaRPr>
          </a:p>
          <a:p>
            <a:r>
              <a:rPr lang="zh-CN" altLang="en-US" sz="2000" dirty="0">
                <a:sym typeface="+mn-ea"/>
              </a:rPr>
              <a:t>C 短期总供给与价格总水平无关</a:t>
            </a:r>
          </a:p>
          <a:p>
            <a:endParaRPr lang="zh-CN" altLang="en-US" sz="2000" dirty="0">
              <a:sym typeface="+mn-ea"/>
            </a:endParaRPr>
          </a:p>
          <a:p>
            <a:r>
              <a:rPr lang="zh-CN" altLang="en-US" sz="2000" dirty="0">
                <a:sym typeface="+mn-ea"/>
              </a:rPr>
              <a:t>D 从长期看，总供给变动与价格总水平无关</a:t>
            </a:r>
          </a:p>
          <a:p>
            <a:endParaRPr lang="zh-CN" altLang="en-US" sz="2000" dirty="0">
              <a:sym typeface="+mn-ea"/>
            </a:endParaRPr>
          </a:p>
          <a:p>
            <a:pPr>
              <a:lnSpc>
                <a:spcPct val="150000"/>
              </a:lnSpc>
            </a:pPr>
            <a:endParaRPr lang="zh-CN" altLang="en-US" sz="2000" dirty="0"/>
          </a:p>
        </p:txBody>
      </p:sp>
    </p:spTree>
    <p:extLst>
      <p:ext uri="{BB962C8B-B14F-4D97-AF65-F5344CB8AC3E}">
        <p14:creationId xmlns:p14="http://schemas.microsoft.com/office/powerpoint/2010/main" val="2312627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1127652"/>
            <a:ext cx="7802880" cy="4805867"/>
          </a:xfrm>
          <a:prstGeom prst="rect">
            <a:avLst/>
          </a:prstGeom>
          <a:noFill/>
        </p:spPr>
        <p:txBody>
          <a:bodyPr wrap="square" rtlCol="0" anchor="t">
            <a:spAutoFit/>
          </a:bodyPr>
          <a:lstStyle/>
          <a:p>
            <a:r>
              <a:rPr lang="zh-CN" altLang="en-US" sz="2000" dirty="0">
                <a:sym typeface="+mn-ea"/>
              </a:rPr>
              <a:t>【真题：多选题】下列经济因素中，对长期总供给有决定性影响的有( ) 。</a:t>
            </a:r>
          </a:p>
          <a:p>
            <a:endParaRPr lang="zh-CN" altLang="en-US" sz="2000" dirty="0">
              <a:sym typeface="+mn-ea"/>
            </a:endParaRPr>
          </a:p>
          <a:p>
            <a:r>
              <a:rPr lang="zh-CN" altLang="en-US" sz="2000" dirty="0">
                <a:sym typeface="+mn-ea"/>
              </a:rPr>
              <a:t>A.政府购买</a:t>
            </a:r>
          </a:p>
          <a:p>
            <a:endParaRPr lang="zh-CN" altLang="en-US" sz="2000" dirty="0">
              <a:sym typeface="+mn-ea"/>
            </a:endParaRPr>
          </a:p>
          <a:p>
            <a:r>
              <a:rPr lang="zh-CN" altLang="en-US" sz="2000" dirty="0">
                <a:sym typeface="+mn-ea"/>
              </a:rPr>
              <a:t>B.价格总水平</a:t>
            </a:r>
          </a:p>
          <a:p>
            <a:endParaRPr lang="zh-CN" altLang="en-US" sz="2000" dirty="0">
              <a:sym typeface="+mn-ea"/>
            </a:endParaRPr>
          </a:p>
          <a:p>
            <a:r>
              <a:rPr lang="zh-CN" altLang="en-US" sz="2000" dirty="0">
                <a:sym typeface="+mn-ea"/>
              </a:rPr>
              <a:t>C.劳动</a:t>
            </a:r>
          </a:p>
          <a:p>
            <a:endParaRPr lang="zh-CN" altLang="en-US" sz="2000" dirty="0">
              <a:sym typeface="+mn-ea"/>
            </a:endParaRPr>
          </a:p>
          <a:p>
            <a:r>
              <a:rPr lang="zh-CN" altLang="en-US" sz="2000" dirty="0">
                <a:sym typeface="+mn-ea"/>
              </a:rPr>
              <a:t>D.资本</a:t>
            </a:r>
          </a:p>
          <a:p>
            <a:endParaRPr lang="zh-CN" altLang="en-US" sz="2000" dirty="0">
              <a:sym typeface="+mn-ea"/>
            </a:endParaRPr>
          </a:p>
          <a:p>
            <a:r>
              <a:rPr lang="zh-CN" altLang="en-US" sz="2000" dirty="0">
                <a:sym typeface="+mn-ea"/>
              </a:rPr>
              <a:t>E.技术</a:t>
            </a:r>
          </a:p>
          <a:p>
            <a:endParaRPr lang="zh-CN" altLang="en-US" sz="2000" dirty="0">
              <a:sym typeface="+mn-ea"/>
            </a:endParaRPr>
          </a:p>
          <a:p>
            <a:endParaRPr lang="zh-CN" altLang="en-US" sz="2000" dirty="0">
              <a:sym typeface="+mn-ea"/>
            </a:endParaRPr>
          </a:p>
          <a:p>
            <a:pPr>
              <a:lnSpc>
                <a:spcPct val="150000"/>
              </a:lnSpc>
            </a:pPr>
            <a:endParaRPr lang="zh-CN" altLang="en-US" sz="2000" dirty="0"/>
          </a:p>
        </p:txBody>
      </p:sp>
    </p:spTree>
    <p:extLst>
      <p:ext uri="{BB962C8B-B14F-4D97-AF65-F5344CB8AC3E}">
        <p14:creationId xmlns:p14="http://schemas.microsoft.com/office/powerpoint/2010/main" val="2895451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b94b2fdf-fb7e-46e0-99cb-caa61dfc3030}"/>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2x1kosih">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1713</Words>
  <Application>Microsoft Office PowerPoint</Application>
  <PresentationFormat>宽屏</PresentationFormat>
  <Paragraphs>181</Paragraphs>
  <Slides>23</Slides>
  <Notes>23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华文新魏</vt:lpstr>
      <vt:lpstr>华文中宋</vt:lpstr>
      <vt:lpstr>微软雅黑</vt:lpstr>
      <vt:lpstr>Arial</vt:lpstr>
      <vt:lpstr>Calibri</vt:lpstr>
      <vt:lpstr>Cambria Math</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333333</dc:title>
  <dc:creator/>
  <cp:lastModifiedBy/>
  <cp:revision>2</cp:revision>
  <dcterms:created xsi:type="dcterms:W3CDTF">2017-11-17T14:08:00Z</dcterms:created>
  <dcterms:modified xsi:type="dcterms:W3CDTF">2024-05-29T08:14:58Z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