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56" r:id="rId2"/>
    <p:sldId id="363" r:id="rId3"/>
    <p:sldId id="367" r:id="rId4"/>
    <p:sldId id="368" r:id="rId5"/>
    <p:sldId id="378" r:id="rId6"/>
    <p:sldId id="379" r:id="rId7"/>
    <p:sldId id="380" r:id="rId8"/>
    <p:sldId id="381" r:id="rId9"/>
    <p:sldId id="369" r:id="rId10"/>
    <p:sldId id="370" r:id="rId11"/>
    <p:sldId id="372" r:id="rId12"/>
    <p:sldId id="373" r:id="rId13"/>
    <p:sldId id="374" r:id="rId14"/>
    <p:sldId id="375" r:id="rId15"/>
    <p:sldId id="376"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256"/>
            <p14:sldId id="363"/>
            <p14:sldId id="367"/>
            <p14:sldId id="368"/>
            <p14:sldId id="378"/>
            <p14:sldId id="379"/>
            <p14:sldId id="380"/>
            <p14:sldId id="381"/>
            <p14:sldId id="369"/>
            <p14:sldId id="370"/>
            <p14:sldId id="372"/>
            <p14:sldId id="373"/>
            <p14:sldId id="374"/>
            <p14:sldId id="375"/>
            <p14:sldId id="376"/>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2024/6/5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2024/6/5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536379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14882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768477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527765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903876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4143405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82993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72990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49498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446533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806822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691552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62869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707685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2024/6/5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2024/6/5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206297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3"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6"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9202461" cy="6344750"/>
          </a:xfrm>
          <a:prstGeom prst="rect">
            <a:avLst/>
          </a:prstGeom>
          <a:noFill/>
        </p:spPr>
        <p:txBody>
          <a:bodyPr wrap="square" rtlCol="0" anchor="t">
            <a:spAutoFit/>
          </a:bodyPr>
          <a:lstStyle/>
          <a:p>
            <a:pPr>
              <a:lnSpc>
                <a:spcPct val="150000"/>
              </a:lnSpc>
            </a:pPr>
            <a:r>
              <a:rPr lang="zh-CN" altLang="en-US" sz="2000" dirty="0">
                <a:sym typeface="+mn-ea"/>
              </a:rPr>
              <a:t>一</a:t>
            </a:r>
            <a:r>
              <a:rPr lang="en-US" altLang="zh-CN" sz="2000" dirty="0">
                <a:sym typeface="+mn-ea"/>
              </a:rPr>
              <a:t>.</a:t>
            </a:r>
            <a:r>
              <a:rPr lang="zh-CN" altLang="en-US" sz="2000" dirty="0">
                <a:sym typeface="+mn-ea"/>
              </a:rPr>
              <a:t>价格总水平</a:t>
            </a:r>
          </a:p>
          <a:p>
            <a:pPr>
              <a:lnSpc>
                <a:spcPct val="150000"/>
              </a:lnSpc>
            </a:pPr>
            <a:r>
              <a:rPr lang="en-US" altLang="zh-CN" sz="2000" dirty="0">
                <a:sym typeface="+mn-ea"/>
              </a:rPr>
              <a:t>1</a:t>
            </a:r>
            <a:r>
              <a:rPr lang="zh-CN" altLang="en-US" sz="2000" dirty="0">
                <a:sym typeface="+mn-ea"/>
              </a:rPr>
              <a:t>、价格总水平的含义和度量</a:t>
            </a:r>
          </a:p>
          <a:p>
            <a:pPr>
              <a:lnSpc>
                <a:spcPct val="150000"/>
              </a:lnSpc>
            </a:pPr>
            <a:r>
              <a:rPr lang="zh-CN" altLang="en-US" sz="2000" dirty="0">
                <a:sym typeface="+mn-ea"/>
              </a:rPr>
              <a:t>（1）价格总水平也叫一般价格水平，是指一个国家或地区在一定时期内全社会各类商品和服务价格变动状态的平均或综合，一般用价格指数来度量。</a:t>
            </a:r>
          </a:p>
          <a:p>
            <a:pPr>
              <a:lnSpc>
                <a:spcPct val="150000"/>
              </a:lnSpc>
            </a:pPr>
            <a:r>
              <a:rPr lang="zh-CN" altLang="en-US" sz="2000" dirty="0">
                <a:sym typeface="+mn-ea"/>
              </a:rPr>
              <a:t>（2）大部分国家或地区用居民消费价格指数(CPI)，作为度量价格总水平的主要指标。我国也是采用居民消费价格指数(CPI) 作为衡量价格总水平变动的基本指标。</a:t>
            </a:r>
            <a:endParaRPr lang="en-US" altLang="zh-CN" sz="2000" dirty="0">
              <a:sym typeface="+mn-ea"/>
            </a:endParaRPr>
          </a:p>
          <a:p>
            <a:pPr>
              <a:lnSpc>
                <a:spcPct val="150000"/>
              </a:lnSpc>
            </a:pPr>
            <a:r>
              <a:rPr lang="zh-CN" altLang="en-US" sz="2000" dirty="0">
                <a:sym typeface="+mn-ea"/>
              </a:rPr>
              <a:t>【例题·单选题】我国目前用于衡量价格总水平变动的基本指标是（）</a:t>
            </a:r>
          </a:p>
          <a:p>
            <a:pPr>
              <a:lnSpc>
                <a:spcPct val="150000"/>
              </a:lnSpc>
            </a:pPr>
            <a:r>
              <a:rPr lang="zh-CN" altLang="en-US" sz="2000" dirty="0">
                <a:sym typeface="+mn-ea"/>
              </a:rPr>
              <a:t>A.居民消费价格指数       B.固定资产投资价格指数</a:t>
            </a:r>
          </a:p>
          <a:p>
            <a:pPr>
              <a:lnSpc>
                <a:spcPct val="150000"/>
              </a:lnSpc>
            </a:pPr>
            <a:r>
              <a:rPr lang="zh-CN" altLang="en-US" sz="2000" dirty="0">
                <a:sym typeface="+mn-ea"/>
              </a:rPr>
              <a:t>C.工业品出厂价格指数   D.企业间交易价格指数</a:t>
            </a:r>
          </a:p>
          <a:p>
            <a:pPr>
              <a:lnSpc>
                <a:spcPct val="150000"/>
              </a:lnSpc>
            </a:pPr>
            <a:endParaRPr lang="zh-CN" altLang="en-US" sz="2000" dirty="0">
              <a:sym typeface="+mn-ea"/>
            </a:endParaRPr>
          </a:p>
          <a:p>
            <a:pPr>
              <a:lnSpc>
                <a:spcPct val="150000"/>
              </a:lnSpc>
            </a:pPr>
            <a:endParaRPr lang="zh-CN" altLang="en-US" sz="2000" dirty="0">
              <a:sym typeface="+mn-ea"/>
            </a:endParaRPr>
          </a:p>
          <a:p>
            <a:endParaRPr lang="zh-CN" altLang="en-US" sz="2000" dirty="0">
              <a:sym typeface="+mn-ea"/>
            </a:endParaRPr>
          </a:p>
          <a:p>
            <a:pPr>
              <a:lnSpc>
                <a:spcPct val="150000"/>
              </a:lnSpc>
            </a:pPr>
            <a:endParaRPr lang="zh-CN" altLang="en-US" sz="2000" dirty="0"/>
          </a:p>
        </p:txBody>
      </p:sp>
    </p:spTree>
    <p:extLst>
      <p:ext uri="{BB962C8B-B14F-4D97-AF65-F5344CB8AC3E}">
        <p14:creationId xmlns:p14="http://schemas.microsoft.com/office/powerpoint/2010/main" val="3874861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66340" y="533859"/>
            <a:ext cx="9995717" cy="6498639"/>
          </a:xfrm>
          <a:prstGeom prst="rect">
            <a:avLst/>
          </a:prstGeom>
          <a:noFill/>
        </p:spPr>
        <p:txBody>
          <a:bodyPr wrap="square" rtlCol="0" anchor="t">
            <a:spAutoFit/>
          </a:bodyPr>
          <a:lstStyle/>
          <a:p>
            <a:pPr>
              <a:lnSpc>
                <a:spcPct val="150000"/>
              </a:lnSpc>
            </a:pPr>
            <a:r>
              <a:rPr lang="en-US" altLang="zh-CN" sz="2000" dirty="0">
                <a:sym typeface="+mn-ea"/>
              </a:rPr>
              <a:t>2</a:t>
            </a:r>
            <a:r>
              <a:rPr lang="zh-CN" altLang="en-US" sz="2000" dirty="0">
                <a:sym typeface="+mn-ea"/>
              </a:rPr>
              <a:t>、决定价格总水平变动的因素</a:t>
            </a:r>
          </a:p>
          <a:p>
            <a:pPr>
              <a:lnSpc>
                <a:spcPct val="150000"/>
              </a:lnSpc>
            </a:pPr>
            <a:r>
              <a:rPr lang="zh-CN" altLang="en-US" sz="2000" dirty="0">
                <a:sym typeface="+mn-ea"/>
              </a:rPr>
              <a:t>决定价格总水平变动的因素包括：货币供给量、货币流通速度、总产出、总需求和总供给。</a:t>
            </a:r>
          </a:p>
          <a:p>
            <a:pPr>
              <a:lnSpc>
                <a:spcPct val="150000"/>
              </a:lnSpc>
            </a:pPr>
            <a:r>
              <a:rPr lang="zh-CN" altLang="en-US" sz="2000" dirty="0">
                <a:sym typeface="+mn-ea"/>
              </a:rPr>
              <a:t>（1）价格总水平的变动与货币供给量、货币流通速度的变化成正比，而与总产出的变化成反比。</a:t>
            </a:r>
          </a:p>
          <a:p>
            <a:pPr>
              <a:lnSpc>
                <a:spcPct val="150000"/>
              </a:lnSpc>
            </a:pPr>
            <a:r>
              <a:rPr lang="zh-CN" altLang="en-US" sz="2000" dirty="0">
                <a:sym typeface="+mn-ea"/>
              </a:rPr>
              <a:t>P=MV/T，P的值取决于MV和T三个因素的相互关系，在这三个因素中，M是一个由模型之外的因素决定的，V在一定时期相对稳定，T的增长也相对稳定，所以价格的变动主要取决于M的变动。</a:t>
            </a:r>
          </a:p>
          <a:p>
            <a:pPr>
              <a:lnSpc>
                <a:spcPct val="150000"/>
              </a:lnSpc>
            </a:pPr>
            <a:r>
              <a:rPr lang="zh-CN" altLang="en-US" sz="2000" dirty="0">
                <a:sym typeface="+mn-ea"/>
              </a:rPr>
              <a:t>运用微分方法推导，可以得出价格总水平的决定方程：π=m+v-y</a:t>
            </a:r>
            <a:endParaRPr lang="en-US" altLang="zh-CN" sz="2000" dirty="0">
              <a:sym typeface="+mn-ea"/>
            </a:endParaRPr>
          </a:p>
          <a:p>
            <a:pPr>
              <a:lnSpc>
                <a:spcPct val="150000"/>
              </a:lnSpc>
            </a:pPr>
            <a:r>
              <a:rPr lang="zh-CN" altLang="en-US" sz="2000" dirty="0">
                <a:sym typeface="+mn-ea"/>
              </a:rPr>
              <a:t>（2）价格总水平是由总需求和总供给共同决定的。如果总需求增长快于总供给的增长，价格总水平就有可能上升;反之，如果总需求增长慢于总供给的增长，价格总水平就有可能下降。</a:t>
            </a:r>
          </a:p>
          <a:p>
            <a:pPr>
              <a:lnSpc>
                <a:spcPct val="150000"/>
              </a:lnSpc>
            </a:pPr>
            <a:endParaRPr lang="zh-CN" altLang="en-US" sz="2000" dirty="0">
              <a:sym typeface="+mn-ea"/>
            </a:endParaRPr>
          </a:p>
          <a:p>
            <a:pPr>
              <a:lnSpc>
                <a:spcPct val="150000"/>
              </a:lnSpc>
            </a:pPr>
            <a:endParaRPr lang="zh-CN" altLang="en-US" sz="2000" dirty="0"/>
          </a:p>
        </p:txBody>
      </p:sp>
    </p:spTree>
    <p:extLst>
      <p:ext uri="{BB962C8B-B14F-4D97-AF65-F5344CB8AC3E}">
        <p14:creationId xmlns:p14="http://schemas.microsoft.com/office/powerpoint/2010/main" val="248841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7802880" cy="4190314"/>
          </a:xfrm>
          <a:prstGeom prst="rect">
            <a:avLst/>
          </a:prstGeom>
          <a:noFill/>
        </p:spPr>
        <p:txBody>
          <a:bodyPr wrap="square" rtlCol="0" anchor="t">
            <a:spAutoFit/>
          </a:bodyPr>
          <a:lstStyle/>
          <a:p>
            <a:pPr>
              <a:lnSpc>
                <a:spcPct val="150000"/>
              </a:lnSpc>
            </a:pPr>
            <a:r>
              <a:rPr lang="en-US" altLang="zh-CN" sz="2000" dirty="0">
                <a:sym typeface="+mn-ea"/>
              </a:rPr>
              <a:t>3</a:t>
            </a:r>
            <a:r>
              <a:rPr lang="zh-CN" altLang="en-US" sz="2000" dirty="0">
                <a:sym typeface="+mn-ea"/>
              </a:rPr>
              <a:t>、价格总水平变动的经济效应</a:t>
            </a:r>
          </a:p>
          <a:p>
            <a:pPr>
              <a:lnSpc>
                <a:spcPct val="150000"/>
              </a:lnSpc>
            </a:pPr>
            <a:r>
              <a:rPr lang="zh-CN" altLang="en-US" sz="2000" dirty="0">
                <a:sym typeface="+mn-ea"/>
              </a:rPr>
              <a:t>（</a:t>
            </a:r>
            <a:r>
              <a:rPr lang="en-US" altLang="zh-CN" sz="2000" dirty="0">
                <a:sym typeface="+mn-ea"/>
              </a:rPr>
              <a:t>1</a:t>
            </a:r>
            <a:r>
              <a:rPr lang="zh-CN" altLang="en-US" sz="2000" dirty="0">
                <a:sym typeface="+mn-ea"/>
              </a:rPr>
              <a:t>）对工资的影响</a:t>
            </a:r>
          </a:p>
          <a:p>
            <a:pPr>
              <a:lnSpc>
                <a:spcPct val="150000"/>
              </a:lnSpc>
            </a:pPr>
            <a:r>
              <a:rPr lang="zh-CN" altLang="en-US" sz="2000" dirty="0">
                <a:sym typeface="+mn-ea"/>
              </a:rPr>
              <a:t>实际工资变动率</a:t>
            </a:r>
            <a:r>
              <a:rPr lang="en-US" altLang="zh-CN" sz="2000" dirty="0">
                <a:sym typeface="+mn-ea"/>
              </a:rPr>
              <a:t>=</a:t>
            </a:r>
            <a:r>
              <a:rPr lang="zh-CN" altLang="en-US" sz="2000" dirty="0">
                <a:sym typeface="+mn-ea"/>
              </a:rPr>
              <a:t>名义工资变动率÷价格总水平变动率</a:t>
            </a:r>
          </a:p>
          <a:p>
            <a:pPr>
              <a:lnSpc>
                <a:spcPct val="150000"/>
              </a:lnSpc>
            </a:pPr>
            <a:r>
              <a:rPr lang="zh-CN" altLang="en-US" sz="2000" dirty="0">
                <a:sym typeface="+mn-ea"/>
              </a:rPr>
              <a:t>（</a:t>
            </a:r>
            <a:r>
              <a:rPr lang="en-US" altLang="zh-CN" sz="2000" dirty="0">
                <a:sym typeface="+mn-ea"/>
              </a:rPr>
              <a:t>2</a:t>
            </a:r>
            <a:r>
              <a:rPr lang="zh-CN" altLang="en-US" sz="2000" dirty="0">
                <a:sym typeface="+mn-ea"/>
              </a:rPr>
              <a:t>）对利率的影响</a:t>
            </a:r>
          </a:p>
          <a:p>
            <a:pPr>
              <a:lnSpc>
                <a:spcPct val="150000"/>
              </a:lnSpc>
            </a:pPr>
            <a:r>
              <a:rPr lang="en-US" altLang="zh-CN" sz="2000" dirty="0" err="1">
                <a:sym typeface="+mn-ea"/>
              </a:rPr>
              <a:t>i</a:t>
            </a:r>
            <a:r>
              <a:rPr lang="en-US" altLang="zh-CN" sz="2000" dirty="0">
                <a:sym typeface="+mn-ea"/>
              </a:rPr>
              <a:t>=r-π</a:t>
            </a:r>
            <a:endParaRPr lang="zh-CN" altLang="en-US" sz="2000" dirty="0">
              <a:sym typeface="+mn-ea"/>
            </a:endParaRPr>
          </a:p>
          <a:p>
            <a:pPr>
              <a:lnSpc>
                <a:spcPct val="150000"/>
              </a:lnSpc>
            </a:pPr>
            <a:r>
              <a:rPr lang="zh-CN" altLang="en-US" sz="2000" dirty="0">
                <a:sym typeface="+mn-ea"/>
              </a:rPr>
              <a:t>（</a:t>
            </a:r>
            <a:r>
              <a:rPr lang="en-US" altLang="zh-CN" sz="2000" dirty="0">
                <a:sym typeface="+mn-ea"/>
              </a:rPr>
              <a:t>3</a:t>
            </a:r>
            <a:r>
              <a:rPr lang="zh-CN" altLang="en-US" sz="2000" dirty="0">
                <a:sym typeface="+mn-ea"/>
              </a:rPr>
              <a:t>）对汇率及外贸的影响</a:t>
            </a:r>
          </a:p>
          <a:p>
            <a:pPr>
              <a:lnSpc>
                <a:spcPct val="150000"/>
              </a:lnSpc>
            </a:pPr>
            <a:r>
              <a:rPr lang="zh-CN" altLang="en-US" sz="2000" dirty="0">
                <a:sym typeface="+mn-ea"/>
              </a:rPr>
              <a:t>（</a:t>
            </a:r>
            <a:r>
              <a:rPr lang="en-US" altLang="zh-CN" sz="2000" dirty="0">
                <a:sym typeface="+mn-ea"/>
              </a:rPr>
              <a:t>4</a:t>
            </a:r>
            <a:r>
              <a:rPr lang="zh-CN" altLang="en-US" sz="2000" dirty="0">
                <a:sym typeface="+mn-ea"/>
              </a:rPr>
              <a:t>）间接效应</a:t>
            </a:r>
          </a:p>
          <a:p>
            <a:pPr>
              <a:lnSpc>
                <a:spcPct val="150000"/>
              </a:lnSpc>
            </a:pPr>
            <a:r>
              <a:rPr lang="zh-CN" altLang="en-US" sz="2000" dirty="0">
                <a:sym typeface="+mn-ea"/>
              </a:rPr>
              <a:t>对企业生产经营决策、对收入分配结构、对经济增长的影响。</a:t>
            </a:r>
          </a:p>
          <a:p>
            <a:pPr>
              <a:lnSpc>
                <a:spcPct val="150000"/>
              </a:lnSpc>
            </a:pPr>
            <a:endParaRPr lang="zh-CN" altLang="en-US" sz="2000" dirty="0"/>
          </a:p>
        </p:txBody>
      </p:sp>
    </p:spTree>
    <p:extLst>
      <p:ext uri="{BB962C8B-B14F-4D97-AF65-F5344CB8AC3E}">
        <p14:creationId xmlns:p14="http://schemas.microsoft.com/office/powerpoint/2010/main" val="2498173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590027" cy="3420873"/>
          </a:xfrm>
          <a:prstGeom prst="rect">
            <a:avLst/>
          </a:prstGeom>
          <a:noFill/>
        </p:spPr>
        <p:txBody>
          <a:bodyPr wrap="square" rtlCol="0" anchor="t">
            <a:spAutoFit/>
          </a:bodyPr>
          <a:lstStyle/>
          <a:p>
            <a:pPr>
              <a:lnSpc>
                <a:spcPct val="150000"/>
              </a:lnSpc>
            </a:pPr>
            <a:r>
              <a:rPr lang="zh-CN" altLang="en-US" sz="2000" dirty="0">
                <a:sym typeface="+mn-ea"/>
              </a:rPr>
              <a:t>二、就业与失业</a:t>
            </a:r>
          </a:p>
          <a:p>
            <a:pPr>
              <a:lnSpc>
                <a:spcPct val="150000"/>
              </a:lnSpc>
            </a:pPr>
            <a:r>
              <a:rPr lang="en-US" altLang="zh-CN" sz="2000" dirty="0">
                <a:sym typeface="+mn-ea"/>
              </a:rPr>
              <a:t>1</a:t>
            </a:r>
            <a:r>
              <a:rPr lang="zh-CN" altLang="en-US" sz="2000" dirty="0">
                <a:sym typeface="+mn-ea"/>
              </a:rPr>
              <a:t>、就业与失业的含义</a:t>
            </a:r>
          </a:p>
          <a:p>
            <a:pPr>
              <a:lnSpc>
                <a:spcPct val="150000"/>
              </a:lnSpc>
            </a:pPr>
            <a:r>
              <a:rPr lang="zh-CN" altLang="en-US" sz="2000" dirty="0">
                <a:sym typeface="+mn-ea"/>
              </a:rPr>
              <a:t>（1）就业的含义</a:t>
            </a:r>
            <a:endParaRPr lang="en-US" altLang="zh-CN" sz="2000" dirty="0">
              <a:sym typeface="+mn-ea"/>
            </a:endParaRPr>
          </a:p>
          <a:p>
            <a:pPr>
              <a:lnSpc>
                <a:spcPct val="150000"/>
              </a:lnSpc>
            </a:pPr>
            <a:r>
              <a:rPr lang="zh-CN" altLang="en-US" sz="2000" dirty="0">
                <a:sym typeface="+mn-ea"/>
              </a:rPr>
              <a:t>就业是指一定年龄段内的人们所从事的为获取报酬或经营收入所进行的活动。</a:t>
            </a:r>
            <a:endParaRPr lang="en-US" altLang="zh-CN" sz="2000" dirty="0">
              <a:sym typeface="+mn-ea"/>
            </a:endParaRPr>
          </a:p>
          <a:p>
            <a:pPr>
              <a:lnSpc>
                <a:spcPct val="150000"/>
              </a:lnSpc>
            </a:pPr>
            <a:r>
              <a:rPr lang="zh-CN" altLang="en-US" sz="2000" dirty="0">
                <a:sym typeface="+mn-ea"/>
              </a:rPr>
              <a:t>（2）失业的含义</a:t>
            </a:r>
          </a:p>
          <a:p>
            <a:r>
              <a:rPr lang="zh-CN" altLang="en-US" sz="2000" dirty="0">
                <a:sym typeface="+mn-ea"/>
              </a:rPr>
              <a:t>失业是指有劳动能力并愿意就业但在目前没有从事有报酬或收入的工作的现象。</a:t>
            </a:r>
          </a:p>
          <a:p>
            <a:pPr>
              <a:lnSpc>
                <a:spcPct val="150000"/>
              </a:lnSpc>
            </a:pPr>
            <a:endParaRPr lang="zh-CN" altLang="en-US" sz="2000" dirty="0"/>
          </a:p>
        </p:txBody>
      </p:sp>
    </p:spTree>
    <p:extLst>
      <p:ext uri="{BB962C8B-B14F-4D97-AF65-F5344CB8AC3E}">
        <p14:creationId xmlns:p14="http://schemas.microsoft.com/office/powerpoint/2010/main" val="128557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40765" y="1055081"/>
            <a:ext cx="7802880" cy="4190314"/>
          </a:xfrm>
          <a:prstGeom prst="rect">
            <a:avLst/>
          </a:prstGeom>
          <a:noFill/>
        </p:spPr>
        <p:txBody>
          <a:bodyPr wrap="square" rtlCol="0" anchor="t">
            <a:spAutoFit/>
          </a:bodyPr>
          <a:lstStyle/>
          <a:p>
            <a:pPr>
              <a:lnSpc>
                <a:spcPct val="150000"/>
              </a:lnSpc>
            </a:pPr>
            <a:r>
              <a:rPr lang="en-US" altLang="zh-CN" sz="2000" dirty="0">
                <a:sym typeface="+mn-ea"/>
              </a:rPr>
              <a:t>2</a:t>
            </a:r>
            <a:r>
              <a:rPr lang="zh-CN" altLang="en-US" sz="2000" dirty="0">
                <a:sym typeface="+mn-ea"/>
              </a:rPr>
              <a:t>、我国的就业与失业问题</a:t>
            </a:r>
          </a:p>
          <a:p>
            <a:pPr>
              <a:lnSpc>
                <a:spcPct val="150000"/>
              </a:lnSpc>
            </a:pPr>
            <a:r>
              <a:rPr lang="zh-CN" altLang="en-US" sz="2000" dirty="0">
                <a:sym typeface="+mn-ea"/>
              </a:rPr>
              <a:t>（</a:t>
            </a:r>
            <a:r>
              <a:rPr lang="en-US" altLang="zh-CN" sz="2000" dirty="0">
                <a:sym typeface="+mn-ea"/>
              </a:rPr>
              <a:t>1</a:t>
            </a:r>
            <a:r>
              <a:rPr lang="zh-CN" altLang="en-US" sz="2000" dirty="0">
                <a:sym typeface="+mn-ea"/>
              </a:rPr>
              <a:t>）统计口径</a:t>
            </a:r>
            <a:r>
              <a:rPr lang="en-US" altLang="zh-CN" sz="2000" dirty="0">
                <a:sym typeface="+mn-ea"/>
              </a:rPr>
              <a:t>——</a:t>
            </a:r>
            <a:r>
              <a:rPr lang="zh-CN" altLang="en-US" sz="2000" dirty="0">
                <a:sym typeface="+mn-ea"/>
              </a:rPr>
              <a:t>城镇就业人口与城镇登记失业人员</a:t>
            </a:r>
          </a:p>
          <a:p>
            <a:pPr>
              <a:lnSpc>
                <a:spcPct val="150000"/>
              </a:lnSpc>
            </a:pPr>
            <a:r>
              <a:rPr lang="zh-CN" altLang="en-US" sz="2000" dirty="0">
                <a:sym typeface="+mn-ea"/>
              </a:rPr>
              <a:t>（</a:t>
            </a:r>
            <a:r>
              <a:rPr lang="en-US" altLang="zh-CN" sz="2000" dirty="0">
                <a:sym typeface="+mn-ea"/>
              </a:rPr>
              <a:t>2</a:t>
            </a:r>
            <a:r>
              <a:rPr lang="zh-CN" altLang="en-US" sz="2000" dirty="0">
                <a:sym typeface="+mn-ea"/>
              </a:rPr>
              <a:t>）统计指标</a:t>
            </a:r>
            <a:r>
              <a:rPr lang="en-US" altLang="zh-CN" sz="2000" dirty="0">
                <a:sym typeface="+mn-ea"/>
              </a:rPr>
              <a:t>——</a:t>
            </a:r>
            <a:r>
              <a:rPr lang="zh-CN" altLang="en-US" sz="2000" dirty="0">
                <a:sym typeface="+mn-ea"/>
              </a:rPr>
              <a:t>失业率与就业率</a:t>
            </a:r>
          </a:p>
          <a:p>
            <a:pPr>
              <a:lnSpc>
                <a:spcPct val="150000"/>
              </a:lnSpc>
            </a:pPr>
            <a:r>
              <a:rPr lang="zh-CN" altLang="en-US" sz="2000" dirty="0">
                <a:sym typeface="+mn-ea"/>
              </a:rPr>
              <a:t>（</a:t>
            </a:r>
            <a:r>
              <a:rPr lang="en-US" altLang="zh-CN" sz="2000" dirty="0">
                <a:sym typeface="+mn-ea"/>
              </a:rPr>
              <a:t>3</a:t>
            </a:r>
            <a:r>
              <a:rPr lang="zh-CN" altLang="en-US" sz="2000" dirty="0">
                <a:sym typeface="+mn-ea"/>
              </a:rPr>
              <a:t>）我国失业问题的原因之一</a:t>
            </a:r>
            <a:r>
              <a:rPr lang="en-US" altLang="zh-CN" sz="2000" dirty="0">
                <a:sym typeface="+mn-ea"/>
              </a:rPr>
              <a:t>——</a:t>
            </a:r>
            <a:r>
              <a:rPr lang="zh-CN" altLang="en-US" sz="2000" dirty="0">
                <a:sym typeface="+mn-ea"/>
              </a:rPr>
              <a:t>二元结构</a:t>
            </a:r>
          </a:p>
          <a:p>
            <a:pPr>
              <a:lnSpc>
                <a:spcPct val="150000"/>
              </a:lnSpc>
            </a:pPr>
            <a:r>
              <a:rPr lang="en-US" altLang="zh-CN" sz="2000" dirty="0">
                <a:sym typeface="+mn-ea"/>
              </a:rPr>
              <a:t>3</a:t>
            </a:r>
            <a:r>
              <a:rPr lang="zh-CN" altLang="en-US" sz="2000" dirty="0">
                <a:sym typeface="+mn-ea"/>
              </a:rPr>
              <a:t>、失业的类型</a:t>
            </a:r>
          </a:p>
          <a:p>
            <a:pPr>
              <a:lnSpc>
                <a:spcPct val="150000"/>
              </a:lnSpc>
            </a:pPr>
            <a:r>
              <a:rPr lang="zh-CN" altLang="en-US" sz="2000" dirty="0">
                <a:sym typeface="+mn-ea"/>
              </a:rPr>
              <a:t>（</a:t>
            </a:r>
            <a:r>
              <a:rPr lang="en-US" altLang="zh-CN" sz="2000" dirty="0">
                <a:sym typeface="+mn-ea"/>
              </a:rPr>
              <a:t>1</a:t>
            </a:r>
            <a:r>
              <a:rPr lang="zh-CN" altLang="en-US" sz="2000" dirty="0">
                <a:sym typeface="+mn-ea"/>
              </a:rPr>
              <a:t>）自愿失业：摩擦性失业与结构性失业</a:t>
            </a:r>
          </a:p>
          <a:p>
            <a:pPr>
              <a:lnSpc>
                <a:spcPct val="150000"/>
              </a:lnSpc>
            </a:pPr>
            <a:r>
              <a:rPr lang="zh-CN" altLang="en-US" sz="2000" dirty="0">
                <a:sym typeface="+mn-ea"/>
              </a:rPr>
              <a:t>（</a:t>
            </a:r>
            <a:r>
              <a:rPr lang="en-US" altLang="zh-CN" sz="2000" dirty="0">
                <a:sym typeface="+mn-ea"/>
              </a:rPr>
              <a:t>2</a:t>
            </a:r>
            <a:r>
              <a:rPr lang="zh-CN" altLang="en-US" sz="2000" dirty="0">
                <a:sym typeface="+mn-ea"/>
              </a:rPr>
              <a:t>）非自愿失业（需求不足型失业）是宏观经济调控中需关注的重点。</a:t>
            </a:r>
          </a:p>
          <a:p>
            <a:pPr>
              <a:lnSpc>
                <a:spcPct val="150000"/>
              </a:lnSpc>
            </a:pPr>
            <a:endParaRPr lang="zh-CN" altLang="en-US" sz="2000" dirty="0"/>
          </a:p>
        </p:txBody>
      </p:sp>
    </p:spTree>
    <p:extLst>
      <p:ext uri="{BB962C8B-B14F-4D97-AF65-F5344CB8AC3E}">
        <p14:creationId xmlns:p14="http://schemas.microsoft.com/office/powerpoint/2010/main" val="3574132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0" y="1127652"/>
            <a:ext cx="8732973" cy="5544531"/>
          </a:xfrm>
          <a:prstGeom prst="rect">
            <a:avLst/>
          </a:prstGeom>
          <a:noFill/>
        </p:spPr>
        <p:txBody>
          <a:bodyPr wrap="square" rtlCol="0" anchor="t">
            <a:spAutoFit/>
          </a:bodyPr>
          <a:lstStyle/>
          <a:p>
            <a:pPr>
              <a:lnSpc>
                <a:spcPct val="150000"/>
              </a:lnSpc>
            </a:pPr>
            <a:r>
              <a:rPr lang="zh-CN" altLang="en-US" sz="2000" dirty="0">
                <a:sym typeface="+mn-ea"/>
              </a:rPr>
              <a:t>三、失业和经济增长及价格总水平的相互关系</a:t>
            </a:r>
            <a:endParaRPr lang="en-US" altLang="zh-CN" sz="2000" dirty="0">
              <a:sym typeface="+mn-ea"/>
            </a:endParaRPr>
          </a:p>
          <a:p>
            <a:pPr>
              <a:lnSpc>
                <a:spcPct val="150000"/>
              </a:lnSpc>
            </a:pPr>
            <a:r>
              <a:rPr lang="en-US" altLang="zh-CN" sz="2000" dirty="0">
                <a:sym typeface="+mn-ea"/>
              </a:rPr>
              <a:t>1</a:t>
            </a:r>
            <a:r>
              <a:rPr lang="zh-CN" altLang="en-US" sz="2000" dirty="0">
                <a:sym typeface="+mn-ea"/>
              </a:rPr>
              <a:t>、奥肯定律</a:t>
            </a:r>
          </a:p>
          <a:p>
            <a:pPr>
              <a:lnSpc>
                <a:spcPct val="150000"/>
              </a:lnSpc>
            </a:pPr>
            <a:r>
              <a:rPr lang="zh-CN" altLang="en-US" sz="2000" dirty="0">
                <a:sym typeface="+mn-ea"/>
              </a:rPr>
              <a:t>是描述产出与失业之间数量关系的。</a:t>
            </a:r>
          </a:p>
          <a:p>
            <a:pPr>
              <a:lnSpc>
                <a:spcPct val="150000"/>
              </a:lnSpc>
            </a:pPr>
            <a:r>
              <a:rPr lang="zh-CN" altLang="en-US" sz="2000" dirty="0">
                <a:sym typeface="+mn-ea"/>
              </a:rPr>
              <a:t>表明了在经济增长和就业之间存在一定的正相关关系。</a:t>
            </a:r>
            <a:endParaRPr lang="en-US" altLang="zh-CN" sz="2000" dirty="0">
              <a:sym typeface="+mn-ea"/>
            </a:endParaRPr>
          </a:p>
          <a:p>
            <a:pPr>
              <a:lnSpc>
                <a:spcPct val="150000"/>
              </a:lnSpc>
            </a:pPr>
            <a:r>
              <a:rPr lang="en-US" altLang="zh-CN" sz="2000" dirty="0">
                <a:sym typeface="+mn-ea"/>
              </a:rPr>
              <a:t>2</a:t>
            </a:r>
            <a:r>
              <a:rPr lang="zh-CN" altLang="en-US" sz="2000" dirty="0">
                <a:sym typeface="+mn-ea"/>
              </a:rPr>
              <a:t>、就业弹性系数</a:t>
            </a:r>
          </a:p>
          <a:p>
            <a:pPr>
              <a:lnSpc>
                <a:spcPct val="150000"/>
              </a:lnSpc>
            </a:pPr>
            <a:r>
              <a:rPr lang="zh-CN" altLang="en-US" sz="2000" dirty="0">
                <a:sym typeface="+mn-ea"/>
              </a:rPr>
              <a:t>是描述劳动就业增长率与经济增长率之间相互关系的。</a:t>
            </a:r>
          </a:p>
          <a:p>
            <a:pPr>
              <a:lnSpc>
                <a:spcPct val="150000"/>
              </a:lnSpc>
            </a:pPr>
            <a:r>
              <a:rPr lang="zh-CN" altLang="en-US" sz="2000" dirty="0">
                <a:sym typeface="+mn-ea"/>
              </a:rPr>
              <a:t>其大小与产业结构因素有直接关系。</a:t>
            </a:r>
            <a:endParaRPr lang="en-US" altLang="zh-CN" sz="2000" dirty="0">
              <a:sym typeface="+mn-ea"/>
            </a:endParaRPr>
          </a:p>
          <a:p>
            <a:r>
              <a:rPr lang="en-US" altLang="zh-CN" sz="2000" dirty="0">
                <a:sym typeface="+mn-ea"/>
              </a:rPr>
              <a:t>3</a:t>
            </a:r>
            <a:r>
              <a:rPr lang="zh-CN" altLang="en-US" sz="2000" dirty="0">
                <a:sym typeface="+mn-ea"/>
              </a:rPr>
              <a:t>、菲利普斯曲线</a:t>
            </a:r>
          </a:p>
          <a:p>
            <a:r>
              <a:rPr lang="zh-CN" altLang="en-US" sz="2000" dirty="0">
                <a:sym typeface="+mn-ea"/>
              </a:rPr>
              <a:t>是描述通货膨胀率与失业率之间关系的。</a:t>
            </a:r>
          </a:p>
          <a:p>
            <a:pPr>
              <a:lnSpc>
                <a:spcPct val="150000"/>
              </a:lnSpc>
            </a:pPr>
            <a:endParaRPr lang="zh-CN" altLang="en-US" sz="2000" dirty="0">
              <a:sym typeface="+mn-ea"/>
            </a:endParaRPr>
          </a:p>
          <a:p>
            <a:endParaRPr lang="zh-CN" altLang="en-US" sz="2000" dirty="0">
              <a:sym typeface="+mn-ea"/>
            </a:endParaRPr>
          </a:p>
          <a:p>
            <a:endParaRPr lang="zh-CN" altLang="en-US" sz="2000" dirty="0">
              <a:sym typeface="+mn-ea"/>
            </a:endParaRPr>
          </a:p>
          <a:p>
            <a:pPr>
              <a:lnSpc>
                <a:spcPct val="150000"/>
              </a:lnSpc>
            </a:pPr>
            <a:endParaRPr lang="zh-CN" altLang="en-US" sz="2000" dirty="0"/>
          </a:p>
        </p:txBody>
      </p:sp>
      <p:pic>
        <p:nvPicPr>
          <p:cNvPr id="10" name="图片 9">
            <a:extLst>
              <a:ext uri="{FF2B5EF4-FFF2-40B4-BE49-F238E27FC236}">
                <a16:creationId xmlns:a16="http://schemas.microsoft.com/office/drawing/2014/main" id="{5B013310-B38B-498C-BA18-5EA70C6F3E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8315" y="2821099"/>
            <a:ext cx="3602776" cy="2640082"/>
          </a:xfrm>
          <a:prstGeom prst="rect">
            <a:avLst/>
          </a:prstGeom>
        </p:spPr>
      </p:pic>
    </p:spTree>
    <p:extLst>
      <p:ext uri="{BB962C8B-B14F-4D97-AF65-F5344CB8AC3E}">
        <p14:creationId xmlns:p14="http://schemas.microsoft.com/office/powerpoint/2010/main" val="3720029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第十一次课内容结束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7802880" cy="5113644"/>
          </a:xfrm>
          <a:prstGeom prst="rect">
            <a:avLst/>
          </a:prstGeom>
          <a:noFill/>
        </p:spPr>
        <p:txBody>
          <a:bodyPr wrap="square" rtlCol="0" anchor="t">
            <a:spAutoFit/>
          </a:bodyPr>
          <a:lstStyle/>
          <a:p>
            <a:pPr>
              <a:lnSpc>
                <a:spcPct val="150000"/>
              </a:lnSpc>
            </a:pPr>
            <a:r>
              <a:rPr lang="zh-CN" altLang="en-US" sz="2000" dirty="0">
                <a:sym typeface="+mn-ea"/>
              </a:rPr>
              <a:t>三、经济发展</a:t>
            </a:r>
          </a:p>
          <a:p>
            <a:pPr>
              <a:lnSpc>
                <a:spcPct val="150000"/>
              </a:lnSpc>
            </a:pPr>
            <a:r>
              <a:rPr lang="en-US" altLang="zh-CN" sz="2000" dirty="0">
                <a:sym typeface="+mn-ea"/>
              </a:rPr>
              <a:t>1</a:t>
            </a:r>
            <a:r>
              <a:rPr lang="zh-CN" altLang="en-US" sz="2000" dirty="0">
                <a:sym typeface="+mn-ea"/>
              </a:rPr>
              <a:t>、经济发展的基本理论</a:t>
            </a:r>
          </a:p>
          <a:p>
            <a:pPr>
              <a:lnSpc>
                <a:spcPct val="150000"/>
              </a:lnSpc>
            </a:pPr>
            <a:r>
              <a:rPr lang="zh-CN" altLang="en-US" sz="2000" dirty="0">
                <a:sym typeface="+mn-ea"/>
              </a:rPr>
              <a:t>经济发展主要是指发展中国家或地区人民生活水平的持续提高，并伴随着物质资本和人力资本的增加以及技术的进步。</a:t>
            </a:r>
          </a:p>
          <a:p>
            <a:pPr>
              <a:lnSpc>
                <a:spcPct val="150000"/>
              </a:lnSpc>
            </a:pPr>
            <a:r>
              <a:rPr lang="zh-CN" altLang="en-US" sz="2000" dirty="0">
                <a:sym typeface="+mn-ea"/>
              </a:rPr>
              <a:t>经济发展不仅包括经济增长，而且还包括经济结构和社会结构的变化。变化包括：</a:t>
            </a:r>
          </a:p>
          <a:p>
            <a:pPr>
              <a:lnSpc>
                <a:spcPct val="150000"/>
              </a:lnSpc>
            </a:pPr>
            <a:r>
              <a:rPr lang="zh-CN" altLang="en-US" sz="2000" dirty="0">
                <a:sym typeface="+mn-ea"/>
              </a:rPr>
              <a:t>①产业结构的不断优化;                 ②城市化进程的逐步推进;</a:t>
            </a:r>
          </a:p>
          <a:p>
            <a:pPr>
              <a:lnSpc>
                <a:spcPct val="150000"/>
              </a:lnSpc>
            </a:pPr>
            <a:r>
              <a:rPr lang="zh-CN" altLang="en-US" sz="2000" dirty="0">
                <a:sym typeface="+mn-ea"/>
              </a:rPr>
              <a:t>③广大居民生活水平的持续提高;  ④国民收入分配状况的逐步改善。</a:t>
            </a:r>
          </a:p>
          <a:p>
            <a:pPr>
              <a:lnSpc>
                <a:spcPct val="150000"/>
              </a:lnSpc>
            </a:pPr>
            <a:r>
              <a:rPr lang="zh-CN" altLang="en-US" sz="2000" dirty="0">
                <a:sym typeface="+mn-ea"/>
              </a:rPr>
              <a:t>经济发展的核心是人民生活水平的持续提高，以人为本是经济发展的基本内核。</a:t>
            </a:r>
          </a:p>
          <a:p>
            <a:pPr>
              <a:lnSpc>
                <a:spcPct val="150000"/>
              </a:lnSpc>
            </a:pPr>
            <a:endParaRPr lang="zh-CN" altLang="en-US" sz="2000" dirty="0"/>
          </a:p>
        </p:txBody>
      </p:sp>
    </p:spTree>
    <p:extLst>
      <p:ext uri="{BB962C8B-B14F-4D97-AF65-F5344CB8AC3E}">
        <p14:creationId xmlns:p14="http://schemas.microsoft.com/office/powerpoint/2010/main" val="940337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9473202" cy="3113096"/>
          </a:xfrm>
          <a:prstGeom prst="rect">
            <a:avLst/>
          </a:prstGeom>
          <a:noFill/>
        </p:spPr>
        <p:txBody>
          <a:bodyPr wrap="square" rtlCol="0" anchor="t">
            <a:spAutoFit/>
          </a:bodyPr>
          <a:lstStyle/>
          <a:p>
            <a:pPr>
              <a:lnSpc>
                <a:spcPct val="150000"/>
              </a:lnSpc>
            </a:pPr>
            <a:r>
              <a:rPr lang="zh-CN" altLang="en-US" sz="2000" dirty="0">
                <a:sym typeface="+mn-ea"/>
              </a:rPr>
              <a:t>可持续发展是指</a:t>
            </a:r>
            <a:r>
              <a:rPr lang="en-US" altLang="zh-CN" sz="2000" dirty="0">
                <a:sym typeface="+mn-ea"/>
              </a:rPr>
              <a:t>“</a:t>
            </a:r>
            <a:r>
              <a:rPr lang="zh-CN" altLang="en-US" sz="2000" dirty="0">
                <a:sym typeface="+mn-ea"/>
              </a:rPr>
              <a:t>既满足当代人的需要，又不对后代人满足其需要的能力构成危害的发展</a:t>
            </a:r>
            <a:r>
              <a:rPr lang="en-US" altLang="zh-CN" sz="2000" dirty="0">
                <a:sym typeface="+mn-ea"/>
              </a:rPr>
              <a:t>”</a:t>
            </a:r>
            <a:r>
              <a:rPr lang="zh-CN" altLang="en-US" sz="2000" dirty="0">
                <a:sym typeface="+mn-ea"/>
              </a:rPr>
              <a:t>。其核心思想是：既要使当代人的各种需要得到充分满足，个人得到充分发展，又要保护资源和生态环境，不对后代人的生存和发展构成威胁。</a:t>
            </a:r>
          </a:p>
          <a:p>
            <a:pPr>
              <a:lnSpc>
                <a:spcPct val="150000"/>
              </a:lnSpc>
            </a:pPr>
            <a:r>
              <a:rPr lang="zh-CN" altLang="en-US" sz="2000" dirty="0">
                <a:sym typeface="+mn-ea"/>
              </a:rPr>
              <a:t>可持续发展的思想就是要正确处理经济增长和资源、环境、生态保护之间的关系，使它们之间保持协调和谐关系。</a:t>
            </a:r>
          </a:p>
          <a:p>
            <a:endParaRPr lang="zh-CN" altLang="en-US" sz="2000" dirty="0">
              <a:sym typeface="+mn-ea"/>
            </a:endParaRPr>
          </a:p>
          <a:p>
            <a:pPr>
              <a:lnSpc>
                <a:spcPct val="150000"/>
              </a:lnSpc>
            </a:pPr>
            <a:endParaRPr lang="zh-CN" altLang="en-US" sz="2000" dirty="0"/>
          </a:p>
        </p:txBody>
      </p:sp>
    </p:spTree>
    <p:extLst>
      <p:ext uri="{BB962C8B-B14F-4D97-AF65-F5344CB8AC3E}">
        <p14:creationId xmlns:p14="http://schemas.microsoft.com/office/powerpoint/2010/main" val="2312627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7802880" cy="4805867"/>
          </a:xfrm>
          <a:prstGeom prst="rect">
            <a:avLst/>
          </a:prstGeom>
          <a:noFill/>
        </p:spPr>
        <p:txBody>
          <a:bodyPr wrap="square" rtlCol="0" anchor="t">
            <a:spAutoFit/>
          </a:bodyPr>
          <a:lstStyle/>
          <a:p>
            <a:pPr>
              <a:lnSpc>
                <a:spcPct val="150000"/>
              </a:lnSpc>
            </a:pPr>
            <a:r>
              <a:rPr lang="en-US" altLang="zh-CN" sz="2000" dirty="0">
                <a:sym typeface="+mn-ea"/>
              </a:rPr>
              <a:t>2</a:t>
            </a:r>
            <a:r>
              <a:rPr lang="zh-CN" altLang="en-US" sz="2000" dirty="0">
                <a:sym typeface="+mn-ea"/>
              </a:rPr>
              <a:t>、新的经济发展理念</a:t>
            </a:r>
            <a:endParaRPr lang="en-US" altLang="zh-CN" sz="2000" dirty="0">
              <a:sym typeface="+mn-ea"/>
            </a:endParaRPr>
          </a:p>
          <a:p>
            <a:pPr>
              <a:lnSpc>
                <a:spcPct val="150000"/>
              </a:lnSpc>
            </a:pPr>
            <a:r>
              <a:rPr lang="zh-CN" altLang="en-US" sz="2000" dirty="0">
                <a:sym typeface="+mn-ea"/>
              </a:rPr>
              <a:t>在党的十八届五中全会上提出了以</a:t>
            </a:r>
            <a:r>
              <a:rPr lang="en-US" altLang="zh-CN" sz="2000" dirty="0">
                <a:sym typeface="+mn-ea"/>
              </a:rPr>
              <a:t>“</a:t>
            </a:r>
            <a:r>
              <a:rPr lang="zh-CN" altLang="en-US" sz="2000" dirty="0">
                <a:sym typeface="+mn-ea"/>
              </a:rPr>
              <a:t>创新、协调、绿色、开放、共享</a:t>
            </a:r>
            <a:r>
              <a:rPr lang="en-US" altLang="zh-CN" sz="2000" dirty="0">
                <a:sym typeface="+mn-ea"/>
              </a:rPr>
              <a:t>”</a:t>
            </a:r>
            <a:r>
              <a:rPr lang="zh-CN" altLang="en-US" sz="2000" dirty="0">
                <a:sym typeface="+mn-ea"/>
              </a:rPr>
              <a:t>为内容的新的经济发展理念。</a:t>
            </a:r>
          </a:p>
          <a:p>
            <a:pPr>
              <a:lnSpc>
                <a:spcPct val="150000"/>
              </a:lnSpc>
            </a:pPr>
            <a:r>
              <a:rPr lang="zh-CN" altLang="en-US" sz="2000" dirty="0">
                <a:sym typeface="+mn-ea"/>
              </a:rPr>
              <a:t>创新是引领发展的第一动力。</a:t>
            </a:r>
          </a:p>
          <a:p>
            <a:pPr>
              <a:lnSpc>
                <a:spcPct val="150000"/>
              </a:lnSpc>
            </a:pPr>
            <a:r>
              <a:rPr lang="zh-CN" altLang="en-US" sz="2000" dirty="0">
                <a:sym typeface="+mn-ea"/>
              </a:rPr>
              <a:t>协调是持续健康发展的内在要求。</a:t>
            </a:r>
          </a:p>
          <a:p>
            <a:pPr>
              <a:lnSpc>
                <a:spcPct val="150000"/>
              </a:lnSpc>
            </a:pPr>
            <a:r>
              <a:rPr lang="zh-CN" altLang="en-US" sz="2000" dirty="0">
                <a:sym typeface="+mn-ea"/>
              </a:rPr>
              <a:t>绿色是永续发展的必要条件和人民对美好生活追求的重要体现。</a:t>
            </a:r>
          </a:p>
          <a:p>
            <a:pPr>
              <a:lnSpc>
                <a:spcPct val="150000"/>
              </a:lnSpc>
            </a:pPr>
            <a:r>
              <a:rPr lang="zh-CN" altLang="en-US" sz="2000" dirty="0">
                <a:sym typeface="+mn-ea"/>
              </a:rPr>
              <a:t>开放是国家繁荣发展的必由之路。</a:t>
            </a:r>
          </a:p>
          <a:p>
            <a:pPr>
              <a:lnSpc>
                <a:spcPct val="150000"/>
              </a:lnSpc>
            </a:pPr>
            <a:r>
              <a:rPr lang="zh-CN" altLang="en-US" sz="2000" dirty="0">
                <a:sym typeface="+mn-ea"/>
              </a:rPr>
              <a:t>共享是中国特色社会主义的本质要求。</a:t>
            </a:r>
          </a:p>
          <a:p>
            <a:endParaRPr lang="zh-CN" altLang="en-US" sz="2000" dirty="0">
              <a:sym typeface="+mn-ea"/>
            </a:endParaRPr>
          </a:p>
          <a:p>
            <a:endParaRPr lang="zh-CN" altLang="en-US" sz="2000" dirty="0">
              <a:sym typeface="+mn-ea"/>
            </a:endParaRPr>
          </a:p>
          <a:p>
            <a:pPr>
              <a:lnSpc>
                <a:spcPct val="150000"/>
              </a:lnSpc>
            </a:pPr>
            <a:endParaRPr lang="zh-CN" altLang="en-US" sz="2000" dirty="0"/>
          </a:p>
        </p:txBody>
      </p:sp>
    </p:spTree>
    <p:extLst>
      <p:ext uri="{BB962C8B-B14F-4D97-AF65-F5344CB8AC3E}">
        <p14:creationId xmlns:p14="http://schemas.microsoft.com/office/powerpoint/2010/main" val="2895451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8762002" cy="4190314"/>
          </a:xfrm>
          <a:prstGeom prst="rect">
            <a:avLst/>
          </a:prstGeom>
          <a:noFill/>
        </p:spPr>
        <p:txBody>
          <a:bodyPr wrap="square" rtlCol="0" anchor="t">
            <a:spAutoFit/>
          </a:bodyPr>
          <a:lstStyle/>
          <a:p>
            <a:pPr>
              <a:lnSpc>
                <a:spcPct val="150000"/>
              </a:lnSpc>
            </a:pPr>
            <a:r>
              <a:rPr lang="en-US" altLang="zh-CN" sz="2000" dirty="0">
                <a:sym typeface="+mn-ea"/>
              </a:rPr>
              <a:t>3</a:t>
            </a:r>
            <a:r>
              <a:rPr lang="zh-CN" altLang="en-US" sz="2000" dirty="0">
                <a:sym typeface="+mn-ea"/>
              </a:rPr>
              <a:t>、新发展阶段</a:t>
            </a:r>
            <a:endParaRPr lang="en-US" altLang="zh-CN" sz="2000" dirty="0">
              <a:sym typeface="+mn-ea"/>
            </a:endParaRPr>
          </a:p>
          <a:p>
            <a:pPr>
              <a:lnSpc>
                <a:spcPct val="150000"/>
              </a:lnSpc>
            </a:pPr>
            <a:r>
              <a:rPr lang="zh-CN" altLang="en-US" sz="2000" dirty="0">
                <a:sym typeface="+mn-ea"/>
              </a:rPr>
              <a:t>新阶段：全面建设社会主义现代化国家新征程。</a:t>
            </a:r>
            <a:endParaRPr lang="en-US" altLang="zh-CN" sz="2000" dirty="0">
              <a:sym typeface="+mn-ea"/>
            </a:endParaRPr>
          </a:p>
          <a:p>
            <a:pPr>
              <a:lnSpc>
                <a:spcPct val="150000"/>
              </a:lnSpc>
            </a:pPr>
            <a:r>
              <a:rPr lang="zh-CN" altLang="en-US" sz="2000" dirty="0">
                <a:sym typeface="+mn-ea"/>
              </a:rPr>
              <a:t>新理念：以</a:t>
            </a:r>
            <a:r>
              <a:rPr lang="en-US" altLang="zh-CN" sz="2000" dirty="0">
                <a:sym typeface="+mn-ea"/>
              </a:rPr>
              <a:t>“</a:t>
            </a:r>
            <a:r>
              <a:rPr lang="zh-CN" altLang="en-US" sz="2000" dirty="0">
                <a:sym typeface="+mn-ea"/>
              </a:rPr>
              <a:t>创新、协调、绿色、开放、共享</a:t>
            </a:r>
            <a:r>
              <a:rPr lang="en-US" altLang="zh-CN" sz="2000" dirty="0">
                <a:sym typeface="+mn-ea"/>
              </a:rPr>
              <a:t>”</a:t>
            </a:r>
            <a:r>
              <a:rPr lang="zh-CN" altLang="en-US" sz="2000" dirty="0">
                <a:sym typeface="+mn-ea"/>
              </a:rPr>
              <a:t>为内容的新的经济发展理念</a:t>
            </a:r>
            <a:endParaRPr lang="en-US" altLang="zh-CN" sz="2000" dirty="0">
              <a:sym typeface="+mn-ea"/>
            </a:endParaRPr>
          </a:p>
          <a:p>
            <a:pPr>
              <a:lnSpc>
                <a:spcPct val="150000"/>
              </a:lnSpc>
            </a:pPr>
            <a:r>
              <a:rPr lang="zh-CN" altLang="en-US" sz="2000" dirty="0">
                <a:sym typeface="+mn-ea"/>
              </a:rPr>
              <a:t>新格局：以国内大循环为主体、国内国际双循环相互促进的新发展格局</a:t>
            </a:r>
            <a:endParaRPr lang="en-US" altLang="zh-CN" sz="2000" dirty="0">
              <a:sym typeface="+mn-ea"/>
            </a:endParaRPr>
          </a:p>
          <a:p>
            <a:pPr>
              <a:lnSpc>
                <a:spcPct val="150000"/>
              </a:lnSpc>
            </a:pPr>
            <a:r>
              <a:rPr lang="zh-CN" altLang="en-US" sz="2000" dirty="0">
                <a:sym typeface="+mn-ea"/>
              </a:rPr>
              <a:t>（</a:t>
            </a:r>
            <a:r>
              <a:rPr lang="en-US" altLang="zh-CN" sz="2000" dirty="0">
                <a:sym typeface="+mn-ea"/>
              </a:rPr>
              <a:t>1</a:t>
            </a:r>
            <a:r>
              <a:rPr lang="zh-CN" altLang="en-US" sz="2000" dirty="0">
                <a:sym typeface="+mn-ea"/>
              </a:rPr>
              <a:t>）主要目标、任务</a:t>
            </a:r>
            <a:endParaRPr lang="en-US" altLang="zh-CN" sz="2000" dirty="0">
              <a:sym typeface="+mn-ea"/>
            </a:endParaRPr>
          </a:p>
          <a:p>
            <a:pPr>
              <a:lnSpc>
                <a:spcPct val="150000"/>
              </a:lnSpc>
            </a:pPr>
            <a:r>
              <a:rPr lang="zh-CN" altLang="en-US" sz="2000" dirty="0">
                <a:sym typeface="+mn-ea"/>
              </a:rPr>
              <a:t>基本实现社会主义现代化</a:t>
            </a:r>
            <a:endParaRPr lang="en-US" altLang="zh-CN" sz="2000" dirty="0">
              <a:sym typeface="+mn-ea"/>
            </a:endParaRPr>
          </a:p>
          <a:p>
            <a:pPr>
              <a:lnSpc>
                <a:spcPct val="150000"/>
              </a:lnSpc>
            </a:pPr>
            <a:r>
              <a:rPr lang="zh-CN" altLang="en-US" sz="2000" dirty="0">
                <a:sym typeface="+mn-ea"/>
              </a:rPr>
              <a:t>（</a:t>
            </a:r>
            <a:r>
              <a:rPr lang="en-US" altLang="zh-CN" sz="2000" dirty="0">
                <a:sym typeface="+mn-ea"/>
              </a:rPr>
              <a:t>2</a:t>
            </a:r>
            <a:r>
              <a:rPr lang="zh-CN" altLang="en-US" sz="2000" dirty="0">
                <a:sym typeface="+mn-ea"/>
              </a:rPr>
              <a:t>）战略措施</a:t>
            </a:r>
            <a:endParaRPr lang="en-US" altLang="zh-CN" sz="2000" dirty="0">
              <a:sym typeface="+mn-ea"/>
            </a:endParaRPr>
          </a:p>
          <a:p>
            <a:pPr>
              <a:lnSpc>
                <a:spcPct val="150000"/>
              </a:lnSpc>
            </a:pPr>
            <a:r>
              <a:rPr lang="zh-CN" altLang="en-US" sz="2000" dirty="0">
                <a:sym typeface="+mn-ea"/>
              </a:rPr>
              <a:t>以国内大循环为主体、国内国际双循环相互促进的新发展格局</a:t>
            </a:r>
            <a:endParaRPr lang="en-US" altLang="zh-CN" sz="2000" dirty="0">
              <a:sym typeface="+mn-ea"/>
            </a:endParaRPr>
          </a:p>
          <a:p>
            <a:pPr>
              <a:lnSpc>
                <a:spcPct val="150000"/>
              </a:lnSpc>
            </a:pPr>
            <a:endParaRPr lang="en-US" altLang="zh-CN" sz="2000" dirty="0">
              <a:sym typeface="+mn-ea"/>
            </a:endParaRPr>
          </a:p>
        </p:txBody>
      </p:sp>
    </p:spTree>
    <p:extLst>
      <p:ext uri="{BB962C8B-B14F-4D97-AF65-F5344CB8AC3E}">
        <p14:creationId xmlns:p14="http://schemas.microsoft.com/office/powerpoint/2010/main" val="2950843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8762002" cy="2345770"/>
          </a:xfrm>
          <a:prstGeom prst="rect">
            <a:avLst/>
          </a:prstGeom>
          <a:noFill/>
        </p:spPr>
        <p:txBody>
          <a:bodyPr wrap="square" rtlCol="0" anchor="t">
            <a:spAutoFit/>
          </a:bodyPr>
          <a:lstStyle/>
          <a:p>
            <a:pPr>
              <a:lnSpc>
                <a:spcPct val="150000"/>
              </a:lnSpc>
            </a:pPr>
            <a:r>
              <a:rPr lang="en-US" altLang="zh-CN" sz="2000" dirty="0">
                <a:sym typeface="+mn-ea"/>
              </a:rPr>
              <a:t>4</a:t>
            </a:r>
            <a:r>
              <a:rPr lang="zh-CN" altLang="en-US" sz="2000" dirty="0">
                <a:sym typeface="+mn-ea"/>
              </a:rPr>
              <a:t>、新发展格局的核心内容：</a:t>
            </a:r>
            <a:endParaRPr lang="en-US" altLang="zh-CN" sz="2000" dirty="0">
              <a:sym typeface="+mn-ea"/>
            </a:endParaRPr>
          </a:p>
          <a:p>
            <a:pPr>
              <a:lnSpc>
                <a:spcPct val="150000"/>
              </a:lnSpc>
            </a:pPr>
            <a:r>
              <a:rPr lang="zh-CN" altLang="en-US" sz="2000" dirty="0">
                <a:sym typeface="+mn-ea"/>
              </a:rPr>
              <a:t>坚持扩大内需这个战略基点，加快培育完整内需体系，把实施扩大内需战略同深化供给侧结构性改革有机结合起来，以创新驱动、高质量供给引领和创造新需求，加快构建以国内大循环为主体，国内国际双循环相互促进的新发展格局。</a:t>
            </a:r>
            <a:endParaRPr lang="en-US" altLang="zh-CN" sz="2000" dirty="0">
              <a:sym typeface="+mn-ea"/>
            </a:endParaRPr>
          </a:p>
        </p:txBody>
      </p:sp>
    </p:spTree>
    <p:extLst>
      <p:ext uri="{BB962C8B-B14F-4D97-AF65-F5344CB8AC3E}">
        <p14:creationId xmlns:p14="http://schemas.microsoft.com/office/powerpoint/2010/main" val="1787480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664178"/>
            <a:ext cx="10667245" cy="6036974"/>
          </a:xfrm>
          <a:prstGeom prst="rect">
            <a:avLst/>
          </a:prstGeom>
          <a:noFill/>
        </p:spPr>
        <p:txBody>
          <a:bodyPr wrap="square" rtlCol="0" anchor="t">
            <a:spAutoFit/>
          </a:bodyPr>
          <a:lstStyle/>
          <a:p>
            <a:pPr>
              <a:lnSpc>
                <a:spcPct val="150000"/>
              </a:lnSpc>
            </a:pPr>
            <a:r>
              <a:rPr lang="en-US" altLang="zh-CN" sz="2000" dirty="0">
                <a:sym typeface="+mn-ea"/>
              </a:rPr>
              <a:t>5</a:t>
            </a:r>
            <a:r>
              <a:rPr lang="zh-CN" altLang="en-US" sz="2000" dirty="0">
                <a:sym typeface="+mn-ea"/>
              </a:rPr>
              <a:t>、高质量发展的内涵与特征</a:t>
            </a:r>
            <a:endParaRPr lang="en-US" altLang="zh-CN" sz="2000" dirty="0">
              <a:sym typeface="+mn-ea"/>
            </a:endParaRPr>
          </a:p>
          <a:p>
            <a:pPr>
              <a:lnSpc>
                <a:spcPct val="150000"/>
              </a:lnSpc>
            </a:pPr>
            <a:r>
              <a:rPr lang="zh-CN" altLang="en-US" sz="2000" dirty="0">
                <a:sym typeface="+mn-ea"/>
              </a:rPr>
              <a:t>第一，经济高质量发展就是以人民为中心的发展，是能够更好的满足人民日益增长和美好生活需要的发展，是能够给广大城乡居民带来实惠的发展。</a:t>
            </a:r>
            <a:endParaRPr lang="en-US" altLang="zh-CN" sz="2000" dirty="0">
              <a:sym typeface="+mn-ea"/>
            </a:endParaRPr>
          </a:p>
          <a:p>
            <a:pPr>
              <a:lnSpc>
                <a:spcPct val="150000"/>
              </a:lnSpc>
            </a:pPr>
            <a:r>
              <a:rPr lang="zh-CN" altLang="en-US" sz="2000" dirty="0">
                <a:sym typeface="+mn-ea"/>
              </a:rPr>
              <a:t>第二，经济高质量发展，就是使创新成为引领经济增长的第一动力，让科技进步对经济增长发挥更大作用，是全要素生产率不断提高的发展。</a:t>
            </a:r>
            <a:endParaRPr lang="en-US" altLang="zh-CN" sz="2000" dirty="0">
              <a:sym typeface="+mn-ea"/>
            </a:endParaRPr>
          </a:p>
          <a:p>
            <a:pPr>
              <a:lnSpc>
                <a:spcPct val="150000"/>
              </a:lnSpc>
            </a:pPr>
            <a:r>
              <a:rPr lang="zh-CN" altLang="en-US" sz="2000" dirty="0">
                <a:sym typeface="+mn-ea"/>
              </a:rPr>
              <a:t>第三，经济高质量发展就是可持续的绿色发展，即经济发展与人口、生态、环境、资源保持协调均衡的关系，使广大人民群众享受优美生态环境的发展。</a:t>
            </a:r>
            <a:endParaRPr lang="en-US" altLang="zh-CN" sz="2000" dirty="0">
              <a:sym typeface="+mn-ea"/>
            </a:endParaRPr>
          </a:p>
          <a:p>
            <a:pPr>
              <a:lnSpc>
                <a:spcPct val="150000"/>
              </a:lnSpc>
            </a:pPr>
            <a:r>
              <a:rPr lang="zh-CN" altLang="en-US" sz="2000" dirty="0">
                <a:sym typeface="+mn-ea"/>
              </a:rPr>
              <a:t>第四，经济高质量发展就是城乡之间、区域之间保持协调的发展，即城乡二元经济结构逐步转变为现代经济结构，实现乡村振兴，东中西部不同区域按主体功能区建设，发挥比较优势，实现共同发展。</a:t>
            </a:r>
            <a:endParaRPr lang="en-US" altLang="zh-CN" sz="2000" dirty="0">
              <a:sym typeface="+mn-ea"/>
            </a:endParaRPr>
          </a:p>
          <a:p>
            <a:pPr>
              <a:lnSpc>
                <a:spcPct val="150000"/>
              </a:lnSpc>
            </a:pPr>
            <a:r>
              <a:rPr lang="zh-CN" altLang="en-US" sz="2000" dirty="0">
                <a:sym typeface="+mn-ea"/>
              </a:rPr>
              <a:t>第五，经济高质量发展是更加开放的发展，即随着全球化进程的深化，我国经济发展要更好的利用国际市场和国际资源，我国经济发展也将为世界各国或地区提供更多机会的发展。</a:t>
            </a:r>
            <a:endParaRPr lang="en-US" altLang="zh-CN" sz="2000" dirty="0">
              <a:sym typeface="+mn-ea"/>
            </a:endParaRPr>
          </a:p>
          <a:p>
            <a:pPr>
              <a:lnSpc>
                <a:spcPct val="150000"/>
              </a:lnSpc>
            </a:pPr>
            <a:endParaRPr lang="en-US" altLang="zh-CN" sz="2000" dirty="0">
              <a:sym typeface="+mn-ea"/>
            </a:endParaRPr>
          </a:p>
        </p:txBody>
      </p:sp>
    </p:spTree>
    <p:extLst>
      <p:ext uri="{BB962C8B-B14F-4D97-AF65-F5344CB8AC3E}">
        <p14:creationId xmlns:p14="http://schemas.microsoft.com/office/powerpoint/2010/main" val="873939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127652"/>
            <a:ext cx="8762002" cy="4190314"/>
          </a:xfrm>
          <a:prstGeom prst="rect">
            <a:avLst/>
          </a:prstGeom>
          <a:noFill/>
        </p:spPr>
        <p:txBody>
          <a:bodyPr wrap="square" rtlCol="0" anchor="t">
            <a:spAutoFit/>
          </a:bodyPr>
          <a:lstStyle/>
          <a:p>
            <a:pPr>
              <a:lnSpc>
                <a:spcPct val="150000"/>
              </a:lnSpc>
            </a:pPr>
            <a:r>
              <a:rPr lang="zh-CN" altLang="en-US" sz="2000" dirty="0">
                <a:sym typeface="+mn-ea"/>
              </a:rPr>
              <a:t>实现经济高质量发展的条件：</a:t>
            </a:r>
            <a:endParaRPr lang="en-US" altLang="zh-CN" sz="2000" dirty="0">
              <a:sym typeface="+mn-ea"/>
            </a:endParaRPr>
          </a:p>
          <a:p>
            <a:pPr>
              <a:lnSpc>
                <a:spcPct val="150000"/>
              </a:lnSpc>
            </a:pPr>
            <a:r>
              <a:rPr lang="zh-CN" altLang="en-US" sz="2000" dirty="0">
                <a:sym typeface="+mn-ea"/>
              </a:rPr>
              <a:t>第一，供给侧</a:t>
            </a:r>
            <a:endParaRPr lang="en-US" altLang="zh-CN" sz="2000" dirty="0">
              <a:sym typeface="+mn-ea"/>
            </a:endParaRPr>
          </a:p>
          <a:p>
            <a:pPr>
              <a:lnSpc>
                <a:spcPct val="150000"/>
              </a:lnSpc>
            </a:pPr>
            <a:r>
              <a:rPr lang="zh-CN" altLang="en-US" sz="2000" dirty="0">
                <a:sym typeface="+mn-ea"/>
              </a:rPr>
              <a:t>第二，需求侧</a:t>
            </a:r>
            <a:endParaRPr lang="en-US" altLang="zh-CN" sz="2000" dirty="0">
              <a:sym typeface="+mn-ea"/>
            </a:endParaRPr>
          </a:p>
          <a:p>
            <a:pPr>
              <a:lnSpc>
                <a:spcPct val="150000"/>
              </a:lnSpc>
            </a:pPr>
            <a:r>
              <a:rPr lang="en-US" altLang="zh-CN" sz="2000" dirty="0">
                <a:sym typeface="+mn-ea"/>
              </a:rPr>
              <a:t>6</a:t>
            </a:r>
            <a:r>
              <a:rPr lang="zh-CN" altLang="en-US" sz="2000" dirty="0">
                <a:sym typeface="+mn-ea"/>
              </a:rPr>
              <a:t>、中国式现代化</a:t>
            </a:r>
            <a:endParaRPr lang="en-US" altLang="zh-CN" sz="2000" dirty="0">
              <a:sym typeface="+mn-ea"/>
            </a:endParaRPr>
          </a:p>
          <a:p>
            <a:pPr>
              <a:lnSpc>
                <a:spcPct val="150000"/>
              </a:lnSpc>
            </a:pPr>
            <a:r>
              <a:rPr lang="zh-CN" altLang="en-US" sz="2000" dirty="0">
                <a:sym typeface="+mn-ea"/>
              </a:rPr>
              <a:t>（</a:t>
            </a:r>
            <a:r>
              <a:rPr lang="en-US" altLang="zh-CN" sz="2000" dirty="0">
                <a:sym typeface="+mn-ea"/>
              </a:rPr>
              <a:t>1</a:t>
            </a:r>
            <a:r>
              <a:rPr lang="zh-CN" altLang="en-US" sz="2000" dirty="0">
                <a:sym typeface="+mn-ea"/>
              </a:rPr>
              <a:t>）五个特征</a:t>
            </a:r>
            <a:endParaRPr lang="en-US" altLang="zh-CN" sz="2000" dirty="0">
              <a:sym typeface="+mn-ea"/>
            </a:endParaRPr>
          </a:p>
          <a:p>
            <a:pPr>
              <a:lnSpc>
                <a:spcPct val="150000"/>
              </a:lnSpc>
            </a:pPr>
            <a:r>
              <a:rPr lang="zh-CN" altLang="en-US" sz="2000" dirty="0">
                <a:sym typeface="+mn-ea"/>
              </a:rPr>
              <a:t>（</a:t>
            </a:r>
            <a:r>
              <a:rPr lang="en-US" altLang="zh-CN" sz="2000" dirty="0">
                <a:sym typeface="+mn-ea"/>
              </a:rPr>
              <a:t>2</a:t>
            </a:r>
            <a:r>
              <a:rPr lang="zh-CN" altLang="en-US" sz="2000" dirty="0">
                <a:sym typeface="+mn-ea"/>
              </a:rPr>
              <a:t>）本质要求</a:t>
            </a:r>
            <a:endParaRPr lang="en-US" altLang="zh-CN" sz="2000" dirty="0">
              <a:sym typeface="+mn-ea"/>
            </a:endParaRPr>
          </a:p>
          <a:p>
            <a:pPr>
              <a:lnSpc>
                <a:spcPct val="150000"/>
              </a:lnSpc>
            </a:pPr>
            <a:r>
              <a:rPr lang="zh-CN" altLang="en-US" sz="2000" dirty="0">
                <a:sym typeface="+mn-ea"/>
              </a:rPr>
              <a:t>（</a:t>
            </a:r>
            <a:r>
              <a:rPr lang="en-US" altLang="zh-CN" sz="2000" dirty="0">
                <a:sym typeface="+mn-ea"/>
              </a:rPr>
              <a:t>3</a:t>
            </a:r>
            <a:r>
              <a:rPr lang="zh-CN" altLang="en-US" sz="2000" dirty="0">
                <a:sym typeface="+mn-ea"/>
              </a:rPr>
              <a:t>）五条原则</a:t>
            </a:r>
            <a:endParaRPr lang="en-US" altLang="zh-CN" sz="2000" dirty="0">
              <a:sym typeface="+mn-ea"/>
            </a:endParaRPr>
          </a:p>
          <a:p>
            <a:pPr>
              <a:lnSpc>
                <a:spcPct val="150000"/>
              </a:lnSpc>
            </a:pPr>
            <a:r>
              <a:rPr lang="zh-CN" altLang="en-US" sz="2000" dirty="0">
                <a:sym typeface="+mn-ea"/>
              </a:rPr>
              <a:t>（</a:t>
            </a:r>
            <a:r>
              <a:rPr lang="en-US" altLang="zh-CN" sz="2000" dirty="0">
                <a:sym typeface="+mn-ea"/>
              </a:rPr>
              <a:t>4</a:t>
            </a:r>
            <a:r>
              <a:rPr lang="zh-CN" altLang="en-US" sz="2000" dirty="0">
                <a:sym typeface="+mn-ea"/>
              </a:rPr>
              <a:t>）战略安排</a:t>
            </a:r>
            <a:endParaRPr lang="en-US" altLang="zh-CN" sz="2000" dirty="0">
              <a:sym typeface="+mn-ea"/>
            </a:endParaRPr>
          </a:p>
          <a:p>
            <a:pPr>
              <a:lnSpc>
                <a:spcPct val="150000"/>
              </a:lnSpc>
            </a:pPr>
            <a:endParaRPr lang="en-US" altLang="zh-CN" sz="2000" dirty="0">
              <a:sym typeface="+mn-ea"/>
            </a:endParaRPr>
          </a:p>
        </p:txBody>
      </p:sp>
    </p:spTree>
    <p:extLst>
      <p:ext uri="{BB962C8B-B14F-4D97-AF65-F5344CB8AC3E}">
        <p14:creationId xmlns:p14="http://schemas.microsoft.com/office/powerpoint/2010/main" val="34940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17312" y="1238731"/>
            <a:ext cx="7802880" cy="1112549"/>
          </a:xfrm>
          <a:prstGeom prst="rect">
            <a:avLst/>
          </a:prstGeom>
          <a:noFill/>
        </p:spPr>
        <p:txBody>
          <a:bodyPr wrap="square" rtlCol="0" anchor="t">
            <a:spAutoFit/>
          </a:bodyPr>
          <a:lstStyle/>
          <a:p>
            <a:pPr algn="ctr"/>
            <a:r>
              <a:rPr lang="zh-CN" altLang="en-US" sz="2000" dirty="0"/>
              <a:t>第九章   价格总水平和就业、失业</a:t>
            </a:r>
            <a:endParaRPr lang="en-US" altLang="zh-CN" sz="2000" dirty="0">
              <a:sym typeface="+mn-ea"/>
            </a:endParaRPr>
          </a:p>
          <a:p>
            <a:endParaRPr lang="en-US" altLang="zh-CN" sz="2000" dirty="0">
              <a:sym typeface="+mn-ea"/>
            </a:endParaRPr>
          </a:p>
          <a:p>
            <a:pPr>
              <a:lnSpc>
                <a:spcPct val="150000"/>
              </a:lnSpc>
            </a:pPr>
            <a:endParaRPr lang="zh-CN" altLang="en-US" sz="2000" dirty="0"/>
          </a:p>
        </p:txBody>
      </p:sp>
      <p:sp>
        <p:nvSpPr>
          <p:cNvPr id="2" name="左大括号 1">
            <a:extLst>
              <a:ext uri="{FF2B5EF4-FFF2-40B4-BE49-F238E27FC236}">
                <a16:creationId xmlns:a16="http://schemas.microsoft.com/office/drawing/2014/main" id="{23C9EA49-092C-4B6E-ACB1-09C51F1B54D9}"/>
              </a:ext>
            </a:extLst>
          </p:cNvPr>
          <p:cNvSpPr/>
          <p:nvPr/>
        </p:nvSpPr>
        <p:spPr>
          <a:xfrm>
            <a:off x="2046514" y="2351314"/>
            <a:ext cx="203200" cy="13933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CFAB89A-CC1B-471A-8F5D-2F69092AEE59}"/>
              </a:ext>
            </a:extLst>
          </p:cNvPr>
          <p:cNvSpPr/>
          <p:nvPr/>
        </p:nvSpPr>
        <p:spPr>
          <a:xfrm>
            <a:off x="1306286" y="2148116"/>
            <a:ext cx="8641624" cy="2862322"/>
          </a:xfrm>
          <a:prstGeom prst="rect">
            <a:avLst/>
          </a:prstGeom>
        </p:spPr>
        <p:txBody>
          <a:bodyPr wrap="square">
            <a:spAutoFit/>
          </a:bodyPr>
          <a:lstStyle/>
          <a:p>
            <a:r>
              <a:rPr lang="zh-CN" altLang="en-US" sz="2000" dirty="0">
                <a:sym typeface="+mn-ea"/>
              </a:rPr>
              <a:t>价       价格总水平</a:t>
            </a:r>
            <a:endParaRPr lang="en-US" altLang="zh-CN" sz="2000" dirty="0">
              <a:sym typeface="+mn-ea"/>
            </a:endParaRPr>
          </a:p>
          <a:p>
            <a:r>
              <a:rPr lang="zh-CN" altLang="en-US" sz="2000" dirty="0">
                <a:sym typeface="+mn-ea"/>
              </a:rPr>
              <a:t>格</a:t>
            </a:r>
          </a:p>
          <a:p>
            <a:r>
              <a:rPr lang="zh-CN" altLang="en-US" sz="2000" dirty="0">
                <a:sym typeface="+mn-ea"/>
              </a:rPr>
              <a:t>总失</a:t>
            </a:r>
          </a:p>
          <a:p>
            <a:r>
              <a:rPr lang="zh-CN" altLang="en-US" sz="2000" dirty="0">
                <a:sym typeface="+mn-ea"/>
              </a:rPr>
              <a:t>水业   就业和失业</a:t>
            </a:r>
            <a:endParaRPr lang="en-US" altLang="zh-CN" sz="2000" dirty="0">
              <a:sym typeface="+mn-ea"/>
            </a:endParaRPr>
          </a:p>
          <a:p>
            <a:r>
              <a:rPr lang="zh-CN" altLang="en-US" sz="2000" dirty="0">
                <a:sym typeface="+mn-ea"/>
              </a:rPr>
              <a:t>平</a:t>
            </a:r>
          </a:p>
          <a:p>
            <a:r>
              <a:rPr lang="zh-CN" altLang="en-US" sz="2000" dirty="0">
                <a:sym typeface="+mn-ea"/>
              </a:rPr>
              <a:t>和</a:t>
            </a:r>
          </a:p>
          <a:p>
            <a:r>
              <a:rPr lang="zh-CN" altLang="en-US" sz="2000" dirty="0">
                <a:sym typeface="+mn-ea"/>
              </a:rPr>
              <a:t>就</a:t>
            </a:r>
            <a:endParaRPr lang="en-US" altLang="zh-CN" sz="2000" dirty="0">
              <a:sym typeface="+mn-ea"/>
            </a:endParaRPr>
          </a:p>
          <a:p>
            <a:r>
              <a:rPr lang="zh-CN" altLang="en-US" sz="2000" dirty="0">
                <a:sym typeface="+mn-ea"/>
              </a:rPr>
              <a:t>业      失业和经济增长及价格总水平的相互关系</a:t>
            </a:r>
            <a:endParaRPr lang="en-US" altLang="zh-CN" sz="2000" dirty="0">
              <a:sym typeface="+mn-ea"/>
            </a:endParaRPr>
          </a:p>
          <a:p>
            <a:r>
              <a:rPr lang="en-US" altLang="zh-CN" sz="2000" dirty="0">
                <a:sym typeface="+mn-ea"/>
              </a:rPr>
              <a:t>          </a:t>
            </a:r>
            <a:r>
              <a:rPr lang="zh-CN" altLang="en-US" sz="2000" dirty="0">
                <a:sym typeface="+mn-ea"/>
              </a:rPr>
              <a:t>宏观经济治理的内涵与特征</a:t>
            </a:r>
          </a:p>
        </p:txBody>
      </p:sp>
    </p:spTree>
    <p:extLst>
      <p:ext uri="{BB962C8B-B14F-4D97-AF65-F5344CB8AC3E}">
        <p14:creationId xmlns:p14="http://schemas.microsoft.com/office/powerpoint/2010/main" val="3802142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1539</Words>
  <Application>Microsoft Office PowerPoint</Application>
  <PresentationFormat>宽屏</PresentationFormat>
  <Paragraphs>134</Paragraphs>
  <Slides>16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华文新魏</vt:lpstr>
      <vt:lpstr>华文中宋</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2024-06-05T01:25:01Z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