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1.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1"/>
  </p:notesMasterIdLst>
  <p:handoutMasterIdLst>
    <p:handoutMasterId r:id="rId22"/>
  </p:handoutMasterIdLst>
  <p:sldIdLst>
    <p:sldId id="256" r:id="rId2"/>
    <p:sldId id="369" r:id="rId3"/>
    <p:sldId id="374" r:id="rId4"/>
    <p:sldId id="375" r:id="rId5"/>
    <p:sldId id="376" r:id="rId6"/>
    <p:sldId id="377" r:id="rId7"/>
    <p:sldId id="378" r:id="rId8"/>
    <p:sldId id="379" r:id="rId9"/>
    <p:sldId id="380" r:id="rId10"/>
    <p:sldId id="381" r:id="rId11"/>
    <p:sldId id="382" r:id="rId12"/>
    <p:sldId id="383" r:id="rId13"/>
    <p:sldId id="384" r:id="rId14"/>
    <p:sldId id="385" r:id="rId15"/>
    <p:sldId id="386" r:id="rId16"/>
    <p:sldId id="387" r:id="rId17"/>
    <p:sldId id="388" r:id="rId18"/>
    <p:sldId id="389" r:id="rId19"/>
    <p:sldId id="27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A5D4697C-A590-5845-A238-8558F188F421}">
          <p14:sldIdLst>
            <p14:sldId id="256"/>
            <p14:sldId id="369"/>
            <p14:sldId id="374"/>
            <p14:sldId id="375"/>
            <p14:sldId id="376"/>
            <p14:sldId id="377"/>
            <p14:sldId id="378"/>
            <p14:sldId id="379"/>
            <p14:sldId id="380"/>
            <p14:sldId id="381"/>
            <p14:sldId id="382"/>
            <p14:sldId id="383"/>
            <p14:sldId id="384"/>
            <p14:sldId id="385"/>
            <p14:sldId id="386"/>
            <p14:sldId id="387"/>
            <p14:sldId id="388"/>
            <p14:sldId id="389"/>
            <p14:sldId id="272"/>
          </p14:sldIdLst>
        </p14:section>
      </p14:sectionLst>
    </p:ext>
    <p:ext uri="{EFAFB233-063F-42B5-8137-9DF3F51BA10A}">
      <p15:sldGuideLst xmlns:p15="http://schemas.microsoft.com/office/powerpoint/2012/main">
        <p15:guide id="1" orient="horz" pos="2183">
          <p15:clr>
            <a:srgbClr val="A4A3A4"/>
          </p15:clr>
        </p15:guide>
        <p15:guide id="2" pos="3840">
          <p15:clr>
            <a:srgbClr val="A4A3A4"/>
          </p15:clr>
        </p15:guide>
        <p15:guide id="3" orient="horz" pos="2024">
          <p15:clr>
            <a:srgbClr val="A4A3A4"/>
          </p15:clr>
        </p15:guide>
        <p15:guide id="4" pos="166">
          <p15:clr>
            <a:srgbClr val="A4A3A4"/>
          </p15:clr>
        </p15:guide>
        <p15:guide id="5" pos="7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1C9494"/>
    <a:srgbClr val="F95647"/>
    <a:srgbClr val="88CCC1"/>
    <a:srgbClr val="7CB554"/>
    <a:srgbClr val="FF9999"/>
    <a:srgbClr val="00B0F0"/>
    <a:srgbClr val="FF9409"/>
    <a:srgbClr val="FAC1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1534"/>
  </p:normalViewPr>
  <p:slideViewPr>
    <p:cSldViewPr snapToGrid="0">
      <p:cViewPr varScale="1">
        <p:scale>
          <a:sx n="66" d="100"/>
          <a:sy n="66" d="100"/>
        </p:scale>
        <p:origin x="888" y="72"/>
      </p:cViewPr>
      <p:guideLst>
        <p:guide orient="horz" pos="2183"/>
        <p:guide pos="3840"/>
        <p:guide orient="horz" pos="2024"/>
        <p:guide pos="166"/>
        <p:guide pos="75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2024/6/12</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252824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2024/6/12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549994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10</a:t>
            </a:fld>
            <a:endParaRPr lang="zh-CN" altLang="en-US"/>
          </a:p>
        </p:txBody>
      </p:sp>
    </p:spTree>
    <p:extLst>
      <p:ext uri="{BB962C8B-B14F-4D97-AF65-F5344CB8AC3E}">
        <p14:creationId xmlns:p14="http://schemas.microsoft.com/office/powerpoint/2010/main" val="40196655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11</a:t>
            </a:fld>
            <a:endParaRPr lang="zh-CN" altLang="en-US"/>
          </a:p>
        </p:txBody>
      </p:sp>
    </p:spTree>
    <p:extLst>
      <p:ext uri="{BB962C8B-B14F-4D97-AF65-F5344CB8AC3E}">
        <p14:creationId xmlns:p14="http://schemas.microsoft.com/office/powerpoint/2010/main" val="2322084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12</a:t>
            </a:fld>
            <a:endParaRPr lang="zh-CN" altLang="en-US"/>
          </a:p>
        </p:txBody>
      </p:sp>
    </p:spTree>
    <p:extLst>
      <p:ext uri="{BB962C8B-B14F-4D97-AF65-F5344CB8AC3E}">
        <p14:creationId xmlns:p14="http://schemas.microsoft.com/office/powerpoint/2010/main" val="1964489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13</a:t>
            </a:fld>
            <a:endParaRPr lang="zh-CN" altLang="en-US"/>
          </a:p>
        </p:txBody>
      </p:sp>
    </p:spTree>
    <p:extLst>
      <p:ext uri="{BB962C8B-B14F-4D97-AF65-F5344CB8AC3E}">
        <p14:creationId xmlns:p14="http://schemas.microsoft.com/office/powerpoint/2010/main" val="154434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14</a:t>
            </a:fld>
            <a:endParaRPr lang="zh-CN" altLang="en-US"/>
          </a:p>
        </p:txBody>
      </p:sp>
    </p:spTree>
    <p:extLst>
      <p:ext uri="{BB962C8B-B14F-4D97-AF65-F5344CB8AC3E}">
        <p14:creationId xmlns:p14="http://schemas.microsoft.com/office/powerpoint/2010/main" val="28557412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15</a:t>
            </a:fld>
            <a:endParaRPr lang="zh-CN" altLang="en-US"/>
          </a:p>
        </p:txBody>
      </p:sp>
    </p:spTree>
    <p:extLst>
      <p:ext uri="{BB962C8B-B14F-4D97-AF65-F5344CB8AC3E}">
        <p14:creationId xmlns:p14="http://schemas.microsoft.com/office/powerpoint/2010/main" val="42201360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16</a:t>
            </a:fld>
            <a:endParaRPr lang="zh-CN" altLang="en-US"/>
          </a:p>
        </p:txBody>
      </p:sp>
    </p:spTree>
    <p:extLst>
      <p:ext uri="{BB962C8B-B14F-4D97-AF65-F5344CB8AC3E}">
        <p14:creationId xmlns:p14="http://schemas.microsoft.com/office/powerpoint/2010/main" val="34671830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17</a:t>
            </a:fld>
            <a:endParaRPr lang="zh-CN" altLang="en-US"/>
          </a:p>
        </p:txBody>
      </p:sp>
    </p:spTree>
    <p:extLst>
      <p:ext uri="{BB962C8B-B14F-4D97-AF65-F5344CB8AC3E}">
        <p14:creationId xmlns:p14="http://schemas.microsoft.com/office/powerpoint/2010/main" val="23314124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18</a:t>
            </a:fld>
            <a:endParaRPr lang="zh-CN" altLang="en-US"/>
          </a:p>
        </p:txBody>
      </p:sp>
    </p:spTree>
    <p:extLst>
      <p:ext uri="{BB962C8B-B14F-4D97-AF65-F5344CB8AC3E}">
        <p14:creationId xmlns:p14="http://schemas.microsoft.com/office/powerpoint/2010/main" val="4316904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19</a:t>
            </a:fld>
            <a:endParaRPr lang="zh-CN" altLang="en-US"/>
          </a:p>
        </p:txBody>
      </p:sp>
    </p:spTree>
    <p:extLst>
      <p:ext uri="{BB962C8B-B14F-4D97-AF65-F5344CB8AC3E}">
        <p14:creationId xmlns:p14="http://schemas.microsoft.com/office/powerpoint/2010/main" val="1047108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2</a:t>
            </a:fld>
            <a:endParaRPr lang="zh-CN" altLang="en-US"/>
          </a:p>
        </p:txBody>
      </p:sp>
    </p:spTree>
    <p:extLst>
      <p:ext uri="{BB962C8B-B14F-4D97-AF65-F5344CB8AC3E}">
        <p14:creationId xmlns:p14="http://schemas.microsoft.com/office/powerpoint/2010/main" val="707685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3</a:t>
            </a:fld>
            <a:endParaRPr lang="zh-CN" altLang="en-US"/>
          </a:p>
        </p:txBody>
      </p:sp>
    </p:spTree>
    <p:extLst>
      <p:ext uri="{BB962C8B-B14F-4D97-AF65-F5344CB8AC3E}">
        <p14:creationId xmlns:p14="http://schemas.microsoft.com/office/powerpoint/2010/main" val="3527765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4</a:t>
            </a:fld>
            <a:endParaRPr lang="zh-CN" altLang="en-US"/>
          </a:p>
        </p:txBody>
      </p:sp>
    </p:spTree>
    <p:extLst>
      <p:ext uri="{BB962C8B-B14F-4D97-AF65-F5344CB8AC3E}">
        <p14:creationId xmlns:p14="http://schemas.microsoft.com/office/powerpoint/2010/main" val="2903876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5</a:t>
            </a:fld>
            <a:endParaRPr lang="zh-CN" altLang="en-US"/>
          </a:p>
        </p:txBody>
      </p:sp>
    </p:spTree>
    <p:extLst>
      <p:ext uri="{BB962C8B-B14F-4D97-AF65-F5344CB8AC3E}">
        <p14:creationId xmlns:p14="http://schemas.microsoft.com/office/powerpoint/2010/main" val="4143405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6</a:t>
            </a:fld>
            <a:endParaRPr lang="zh-CN" altLang="en-US"/>
          </a:p>
        </p:txBody>
      </p:sp>
    </p:spTree>
    <p:extLst>
      <p:ext uri="{BB962C8B-B14F-4D97-AF65-F5344CB8AC3E}">
        <p14:creationId xmlns:p14="http://schemas.microsoft.com/office/powerpoint/2010/main" val="497926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7</a:t>
            </a:fld>
            <a:endParaRPr lang="zh-CN" altLang="en-US"/>
          </a:p>
        </p:txBody>
      </p:sp>
    </p:spTree>
    <p:extLst>
      <p:ext uri="{BB962C8B-B14F-4D97-AF65-F5344CB8AC3E}">
        <p14:creationId xmlns:p14="http://schemas.microsoft.com/office/powerpoint/2010/main" val="16402405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8</a:t>
            </a:fld>
            <a:endParaRPr lang="zh-CN" altLang="en-US"/>
          </a:p>
        </p:txBody>
      </p:sp>
    </p:spTree>
    <p:extLst>
      <p:ext uri="{BB962C8B-B14F-4D97-AF65-F5344CB8AC3E}">
        <p14:creationId xmlns:p14="http://schemas.microsoft.com/office/powerpoint/2010/main" val="1431654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9</a:t>
            </a:fld>
            <a:endParaRPr lang="zh-CN" altLang="en-US"/>
          </a:p>
        </p:txBody>
      </p:sp>
    </p:spTree>
    <p:extLst>
      <p:ext uri="{BB962C8B-B14F-4D97-AF65-F5344CB8AC3E}">
        <p14:creationId xmlns:p14="http://schemas.microsoft.com/office/powerpoint/2010/main" val="1608248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矩形 2"/>
          <p:cNvSpPr/>
          <p:nvPr userDrawn="1"/>
        </p:nvSpPr>
        <p:spPr>
          <a:xfrm>
            <a:off x="0" y="5867553"/>
            <a:ext cx="6096000" cy="923330"/>
          </a:xfrm>
          <a:prstGeom prst="rect">
            <a:avLst/>
          </a:prstGeom>
        </p:spPr>
        <p:txBody>
          <a:bodyPr>
            <a:spAutoFit/>
          </a:bodyPr>
          <a:lstStyle/>
          <a:p>
            <a:r>
              <a:rPr lang="zh-CN" altLang="en-US" sz="1800" dirty="0">
                <a:solidFill>
                  <a:schemeClr val="bg1">
                    <a:lumMod val="85000"/>
                  </a:schemeClr>
                </a:solidFill>
                <a:latin typeface="微软雅黑" panose="020B0503020204020204" pitchFamily="34" charset="-122"/>
                <a:ea typeface="微软雅黑" panose="020B0503020204020204" pitchFamily="34" charset="-122"/>
              </a:rPr>
              <a:t>不得将觅知网的</a:t>
            </a:r>
            <a:r>
              <a:rPr lang="en-US" altLang="zh-CN" sz="1800" dirty="0">
                <a:solidFill>
                  <a:schemeClr val="bg1">
                    <a:lumMod val="85000"/>
                  </a:schemeClr>
                </a:solidFill>
                <a:latin typeface="微软雅黑" panose="020B0503020204020204" pitchFamily="34" charset="-122"/>
                <a:ea typeface="微软雅黑" panose="020B0503020204020204" pitchFamily="34" charset="-122"/>
              </a:rPr>
              <a:t>PPT</a:t>
            </a:r>
            <a:r>
              <a:rPr lang="zh-CN" altLang="en-US" sz="1800" dirty="0">
                <a:solidFill>
                  <a:schemeClr val="bg1">
                    <a:lumMod val="85000"/>
                  </a:schemeClr>
                </a:solidFill>
                <a:latin typeface="微软雅黑" panose="020B0503020204020204" pitchFamily="34" charset="-122"/>
                <a:ea typeface="微软雅黑" panose="020B0503020204020204" pitchFamily="34" charset="-122"/>
              </a:rPr>
              <a:t>模板、</a:t>
            </a:r>
            <a:r>
              <a:rPr lang="en-US" altLang="zh-CN" sz="1800" dirty="0">
                <a:solidFill>
                  <a:schemeClr val="bg1">
                    <a:lumMod val="85000"/>
                  </a:schemeClr>
                </a:solidFill>
                <a:latin typeface="微软雅黑" panose="020B0503020204020204" pitchFamily="34" charset="-122"/>
                <a:ea typeface="微软雅黑" panose="020B0503020204020204" pitchFamily="34" charset="-122"/>
              </a:rPr>
              <a:t>PPT</a:t>
            </a:r>
            <a:r>
              <a:rPr lang="zh-CN" altLang="en-US" sz="1800" dirty="0">
                <a:solidFill>
                  <a:schemeClr val="bg1">
                    <a:lumMod val="85000"/>
                  </a:schemeClr>
                </a:solidFill>
                <a:latin typeface="微软雅黑" panose="020B0503020204020204" pitchFamily="34" charset="-122"/>
                <a:ea typeface="微软雅黑" panose="020B0503020204020204" pitchFamily="34" charset="-122"/>
              </a:rPr>
              <a:t>素材，本身用于再出售，或者出租、出借、转让、分销、发布或者作为礼物供他人使用，不得转授权、出卖、转让本协议或者本协议中的权利。</a:t>
            </a:r>
            <a:endParaRPr lang="zh-CN" altLang="en-US" dirty="0">
              <a:solidFill>
                <a:schemeClr val="bg1">
                  <a:lumMod val="85000"/>
                </a:scheme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BBC4806-4196-4FBB-8289-AA32A40B7815}" type="datetimeFigureOut">
              <a:rPr lang="zh-CN" altLang="en-US" smtClean="0"/>
              <a:t>2024/6/12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0DC96B7-C375-4C39-ACFC-8B938E682D80}"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5B2CE16-F6FA-4043-9648-D3D03539C4A6}" type="datetimeFigureOut">
              <a:rPr lang="zh-CN" altLang="en-US" smtClean="0"/>
              <a:t>2024/6/12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6C1C04E-B5F8-4BE3-BC9B-F52F4EC5F7E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自定义版式">
    <p:spTree>
      <p:nvGrpSpPr>
        <p:cNvPr id="1" name=""/>
        <p:cNvGrpSpPr/>
        <p:nvPr/>
      </p:nvGrpSpPr>
      <p:grpSpPr>
        <a:xfrm>
          <a:off x="0" y="0"/>
          <a:ext cx="0" cy="0"/>
          <a:chOff x="0" y="0"/>
          <a:chExt cx="0" cy="0"/>
        </a:xfrm>
      </p:grpSpPr>
      <p:sp>
        <p:nvSpPr>
          <p:cNvPr id="23" name="图片占位符 22"/>
          <p:cNvSpPr>
            <a:spLocks noGrp="1"/>
          </p:cNvSpPr>
          <p:nvPr>
            <p:ph type="pic" sz="quarter" idx="12"/>
          </p:nvPr>
        </p:nvSpPr>
        <p:spPr>
          <a:xfrm>
            <a:off x="10890792" y="3345440"/>
            <a:ext cx="1301207" cy="3069398"/>
          </a:xfrm>
          <a:custGeom>
            <a:avLst/>
            <a:gdLst>
              <a:gd name="connsiteX0" fmla="*/ 1301207 w 1301207"/>
              <a:gd name="connsiteY0" fmla="*/ 0 h 3069398"/>
              <a:gd name="connsiteX1" fmla="*/ 1301207 w 1301207"/>
              <a:gd name="connsiteY1" fmla="*/ 3069398 h 3069398"/>
              <a:gd name="connsiteX2" fmla="*/ 165104 w 1301207"/>
              <a:gd name="connsiteY2" fmla="*/ 1933295 h 3069398"/>
              <a:gd name="connsiteX3" fmla="*/ 165104 w 1301207"/>
              <a:gd name="connsiteY3" fmla="*/ 1136103 h 3069398"/>
              <a:gd name="connsiteX0-1" fmla="*/ 1301207 w 1301207"/>
              <a:gd name="connsiteY0-2" fmla="*/ 0 h 3069398"/>
              <a:gd name="connsiteX1-3" fmla="*/ 1288508 w 1301207"/>
              <a:gd name="connsiteY1-4" fmla="*/ 1251960 h 3069398"/>
              <a:gd name="connsiteX2-5" fmla="*/ 1301207 w 1301207"/>
              <a:gd name="connsiteY2-6" fmla="*/ 3069398 h 3069398"/>
              <a:gd name="connsiteX3-7" fmla="*/ 165104 w 1301207"/>
              <a:gd name="connsiteY3-8" fmla="*/ 1933295 h 3069398"/>
              <a:gd name="connsiteX4" fmla="*/ 165104 w 1301207"/>
              <a:gd name="connsiteY4" fmla="*/ 1136103 h 3069398"/>
              <a:gd name="connsiteX5" fmla="*/ 1301207 w 1301207"/>
              <a:gd name="connsiteY5" fmla="*/ 0 h 3069398"/>
              <a:gd name="connsiteX0-9" fmla="*/ 1288508 w 1379948"/>
              <a:gd name="connsiteY0-10" fmla="*/ 1251960 h 3069398"/>
              <a:gd name="connsiteX1-11" fmla="*/ 1301207 w 1379948"/>
              <a:gd name="connsiteY1-12" fmla="*/ 3069398 h 3069398"/>
              <a:gd name="connsiteX2-13" fmla="*/ 165104 w 1379948"/>
              <a:gd name="connsiteY2-14" fmla="*/ 1933295 h 3069398"/>
              <a:gd name="connsiteX3-15" fmla="*/ 165104 w 1379948"/>
              <a:gd name="connsiteY3-16" fmla="*/ 1136103 h 3069398"/>
              <a:gd name="connsiteX4-17" fmla="*/ 1301207 w 1379948"/>
              <a:gd name="connsiteY4-18" fmla="*/ 0 h 3069398"/>
              <a:gd name="connsiteX5-19" fmla="*/ 1379948 w 1379948"/>
              <a:gd name="connsiteY5-20" fmla="*/ 1343400 h 3069398"/>
              <a:gd name="connsiteX0-21" fmla="*/ 1288508 w 1301207"/>
              <a:gd name="connsiteY0-22" fmla="*/ 1251960 h 3069398"/>
              <a:gd name="connsiteX1-23" fmla="*/ 1301207 w 1301207"/>
              <a:gd name="connsiteY1-24" fmla="*/ 3069398 h 3069398"/>
              <a:gd name="connsiteX2-25" fmla="*/ 165104 w 1301207"/>
              <a:gd name="connsiteY2-26" fmla="*/ 1933295 h 3069398"/>
              <a:gd name="connsiteX3-27" fmla="*/ 165104 w 1301207"/>
              <a:gd name="connsiteY3-28" fmla="*/ 1136103 h 3069398"/>
              <a:gd name="connsiteX4-29" fmla="*/ 1301207 w 1301207"/>
              <a:gd name="connsiteY4-30" fmla="*/ 0 h 3069398"/>
              <a:gd name="connsiteX0-31" fmla="*/ 1301207 w 1301207"/>
              <a:gd name="connsiteY0-32" fmla="*/ 3069398 h 3069398"/>
              <a:gd name="connsiteX1-33" fmla="*/ 165104 w 1301207"/>
              <a:gd name="connsiteY1-34" fmla="*/ 1933295 h 3069398"/>
              <a:gd name="connsiteX2-35" fmla="*/ 165104 w 1301207"/>
              <a:gd name="connsiteY2-36" fmla="*/ 1136103 h 3069398"/>
              <a:gd name="connsiteX3-37" fmla="*/ 1301207 w 1301207"/>
              <a:gd name="connsiteY3-38" fmla="*/ 0 h 3069398"/>
            </a:gdLst>
            <a:ahLst/>
            <a:cxnLst>
              <a:cxn ang="0">
                <a:pos x="connsiteX0-1" y="connsiteY0-2"/>
              </a:cxn>
              <a:cxn ang="0">
                <a:pos x="connsiteX1-3" y="connsiteY1-4"/>
              </a:cxn>
              <a:cxn ang="0">
                <a:pos x="connsiteX2-5" y="connsiteY2-6"/>
              </a:cxn>
              <a:cxn ang="0">
                <a:pos x="connsiteX3-7" y="connsiteY3-8"/>
              </a:cxn>
            </a:cxnLst>
            <a:rect l="l" t="t" r="r" b="b"/>
            <a:pathLst>
              <a:path w="1301207" h="3069398">
                <a:moveTo>
                  <a:pt x="1301207" y="3069398"/>
                </a:moveTo>
                <a:lnTo>
                  <a:pt x="165104" y="1933295"/>
                </a:lnTo>
                <a:cubicBezTo>
                  <a:pt x="-55034" y="1713157"/>
                  <a:pt x="-55034" y="1356242"/>
                  <a:pt x="165104" y="1136103"/>
                </a:cubicBezTo>
                <a:lnTo>
                  <a:pt x="1301207" y="0"/>
                </a:lnTo>
              </a:path>
            </a:pathLst>
          </a:cu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20" name="图片占位符 19"/>
          <p:cNvSpPr>
            <a:spLocks noGrp="1"/>
          </p:cNvSpPr>
          <p:nvPr>
            <p:ph type="pic" sz="quarter" idx="11"/>
          </p:nvPr>
        </p:nvSpPr>
        <p:spPr>
          <a:xfrm>
            <a:off x="8311358" y="142667"/>
            <a:ext cx="3880643" cy="4316073"/>
          </a:xfrm>
          <a:custGeom>
            <a:avLst/>
            <a:gdLst>
              <a:gd name="connsiteX0" fmla="*/ 2158037 w 3880643"/>
              <a:gd name="connsiteY0" fmla="*/ 0 h 4316073"/>
              <a:gd name="connsiteX1" fmla="*/ 2556633 w 3880643"/>
              <a:gd name="connsiteY1" fmla="*/ 165103 h 4316073"/>
              <a:gd name="connsiteX2" fmla="*/ 3880643 w 3880643"/>
              <a:gd name="connsiteY2" fmla="*/ 1489113 h 4316073"/>
              <a:gd name="connsiteX3" fmla="*/ 3880643 w 3880643"/>
              <a:gd name="connsiteY3" fmla="*/ 2826959 h 4316073"/>
              <a:gd name="connsiteX4" fmla="*/ 2556634 w 3880643"/>
              <a:gd name="connsiteY4" fmla="*/ 4150970 h 4316073"/>
              <a:gd name="connsiteX5" fmla="*/ 1759440 w 3880643"/>
              <a:gd name="connsiteY5" fmla="*/ 4150970 h 4316073"/>
              <a:gd name="connsiteX6" fmla="*/ 165104 w 3880643"/>
              <a:gd name="connsiteY6" fmla="*/ 2556633 h 4316073"/>
              <a:gd name="connsiteX7" fmla="*/ 165104 w 3880643"/>
              <a:gd name="connsiteY7" fmla="*/ 1759440 h 4316073"/>
              <a:gd name="connsiteX8" fmla="*/ 1759441 w 3880643"/>
              <a:gd name="connsiteY8" fmla="*/ 165103 h 4316073"/>
              <a:gd name="connsiteX9" fmla="*/ 2158037 w 3880643"/>
              <a:gd name="connsiteY9" fmla="*/ 0 h 4316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80643" h="4316073">
                <a:moveTo>
                  <a:pt x="2158037" y="0"/>
                </a:moveTo>
                <a:cubicBezTo>
                  <a:pt x="2302301" y="0"/>
                  <a:pt x="2446564" y="55034"/>
                  <a:pt x="2556633" y="165103"/>
                </a:cubicBezTo>
                <a:lnTo>
                  <a:pt x="3880643" y="1489113"/>
                </a:lnTo>
                <a:lnTo>
                  <a:pt x="3880643" y="2826959"/>
                </a:lnTo>
                <a:lnTo>
                  <a:pt x="2556634" y="4150970"/>
                </a:lnTo>
                <a:cubicBezTo>
                  <a:pt x="2336494" y="4371108"/>
                  <a:pt x="1979580" y="4371108"/>
                  <a:pt x="1759440" y="4150970"/>
                </a:cubicBezTo>
                <a:lnTo>
                  <a:pt x="165104" y="2556633"/>
                </a:lnTo>
                <a:cubicBezTo>
                  <a:pt x="-55034" y="2336494"/>
                  <a:pt x="-55034" y="1979579"/>
                  <a:pt x="165104" y="1759440"/>
                </a:cubicBezTo>
                <a:lnTo>
                  <a:pt x="1759441" y="165103"/>
                </a:lnTo>
                <a:cubicBezTo>
                  <a:pt x="1869511" y="55034"/>
                  <a:pt x="2013773" y="0"/>
                  <a:pt x="2158037" y="0"/>
                </a:cubicBezTo>
                <a:close/>
              </a:path>
            </a:pathLst>
          </a:cu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12" name="图片占位符 11"/>
          <p:cNvSpPr>
            <a:spLocks noGrp="1"/>
          </p:cNvSpPr>
          <p:nvPr>
            <p:ph type="pic" sz="quarter" idx="10"/>
          </p:nvPr>
        </p:nvSpPr>
        <p:spPr>
          <a:xfrm>
            <a:off x="5808252" y="1"/>
            <a:ext cx="4163416" cy="1879305"/>
          </a:xfrm>
          <a:custGeom>
            <a:avLst/>
            <a:gdLst>
              <a:gd name="connsiteX0" fmla="*/ 0 w 4163416"/>
              <a:gd name="connsiteY0" fmla="*/ 0 h 1879305"/>
              <a:gd name="connsiteX1" fmla="*/ 4163416 w 4163416"/>
              <a:gd name="connsiteY1" fmla="*/ 0 h 1879305"/>
              <a:gd name="connsiteX2" fmla="*/ 4146874 w 4163416"/>
              <a:gd name="connsiteY2" fmla="*/ 31436 h 1879305"/>
              <a:gd name="connsiteX3" fmla="*/ 4074640 w 4163416"/>
              <a:gd name="connsiteY3" fmla="*/ 119865 h 1879305"/>
              <a:gd name="connsiteX4" fmla="*/ 2480303 w 4163416"/>
              <a:gd name="connsiteY4" fmla="*/ 1714202 h 1879305"/>
              <a:gd name="connsiteX5" fmla="*/ 1683111 w 4163416"/>
              <a:gd name="connsiteY5" fmla="*/ 1714202 h 1879305"/>
              <a:gd name="connsiteX6" fmla="*/ 88774 w 4163416"/>
              <a:gd name="connsiteY6" fmla="*/ 119865 h 1879305"/>
              <a:gd name="connsiteX7" fmla="*/ 16541 w 4163416"/>
              <a:gd name="connsiteY7" fmla="*/ 31436 h 1879305"/>
              <a:gd name="connsiteX0-1" fmla="*/ 0 w 4163416"/>
              <a:gd name="connsiteY0-2" fmla="*/ 1 h 1879306"/>
              <a:gd name="connsiteX1-3" fmla="*/ 2002248 w 4163416"/>
              <a:gd name="connsiteY1-4" fmla="*/ 0 h 1879306"/>
              <a:gd name="connsiteX2-5" fmla="*/ 4163416 w 4163416"/>
              <a:gd name="connsiteY2-6" fmla="*/ 1 h 1879306"/>
              <a:gd name="connsiteX3-7" fmla="*/ 4146874 w 4163416"/>
              <a:gd name="connsiteY3-8" fmla="*/ 31437 h 1879306"/>
              <a:gd name="connsiteX4-9" fmla="*/ 4074640 w 4163416"/>
              <a:gd name="connsiteY4-10" fmla="*/ 119866 h 1879306"/>
              <a:gd name="connsiteX5-11" fmla="*/ 2480303 w 4163416"/>
              <a:gd name="connsiteY5-12" fmla="*/ 1714203 h 1879306"/>
              <a:gd name="connsiteX6-13" fmla="*/ 1683111 w 4163416"/>
              <a:gd name="connsiteY6-14" fmla="*/ 1714203 h 1879306"/>
              <a:gd name="connsiteX7-15" fmla="*/ 88774 w 4163416"/>
              <a:gd name="connsiteY7-16" fmla="*/ 119866 h 1879306"/>
              <a:gd name="connsiteX8" fmla="*/ 16541 w 4163416"/>
              <a:gd name="connsiteY8" fmla="*/ 31437 h 1879306"/>
              <a:gd name="connsiteX9" fmla="*/ 0 w 4163416"/>
              <a:gd name="connsiteY9" fmla="*/ 1 h 1879306"/>
              <a:gd name="connsiteX0-17" fmla="*/ 2002248 w 4163416"/>
              <a:gd name="connsiteY0-18" fmla="*/ 0 h 1879306"/>
              <a:gd name="connsiteX1-19" fmla="*/ 4163416 w 4163416"/>
              <a:gd name="connsiteY1-20" fmla="*/ 1 h 1879306"/>
              <a:gd name="connsiteX2-21" fmla="*/ 4146874 w 4163416"/>
              <a:gd name="connsiteY2-22" fmla="*/ 31437 h 1879306"/>
              <a:gd name="connsiteX3-23" fmla="*/ 4074640 w 4163416"/>
              <a:gd name="connsiteY3-24" fmla="*/ 119866 h 1879306"/>
              <a:gd name="connsiteX4-25" fmla="*/ 2480303 w 4163416"/>
              <a:gd name="connsiteY4-26" fmla="*/ 1714203 h 1879306"/>
              <a:gd name="connsiteX5-27" fmla="*/ 1683111 w 4163416"/>
              <a:gd name="connsiteY5-28" fmla="*/ 1714203 h 1879306"/>
              <a:gd name="connsiteX6-29" fmla="*/ 88774 w 4163416"/>
              <a:gd name="connsiteY6-30" fmla="*/ 119866 h 1879306"/>
              <a:gd name="connsiteX7-31" fmla="*/ 16541 w 4163416"/>
              <a:gd name="connsiteY7-32" fmla="*/ 31437 h 1879306"/>
              <a:gd name="connsiteX8-33" fmla="*/ 0 w 4163416"/>
              <a:gd name="connsiteY8-34" fmla="*/ 1 h 1879306"/>
              <a:gd name="connsiteX9-35" fmla="*/ 2093688 w 4163416"/>
              <a:gd name="connsiteY9-36" fmla="*/ 91440 h 1879306"/>
              <a:gd name="connsiteX0-37" fmla="*/ 2002248 w 4163416"/>
              <a:gd name="connsiteY0-38" fmla="*/ 0 h 1879306"/>
              <a:gd name="connsiteX1-39" fmla="*/ 4163416 w 4163416"/>
              <a:gd name="connsiteY1-40" fmla="*/ 1 h 1879306"/>
              <a:gd name="connsiteX2-41" fmla="*/ 4146874 w 4163416"/>
              <a:gd name="connsiteY2-42" fmla="*/ 31437 h 1879306"/>
              <a:gd name="connsiteX3-43" fmla="*/ 4074640 w 4163416"/>
              <a:gd name="connsiteY3-44" fmla="*/ 119866 h 1879306"/>
              <a:gd name="connsiteX4-45" fmla="*/ 2480303 w 4163416"/>
              <a:gd name="connsiteY4-46" fmla="*/ 1714203 h 1879306"/>
              <a:gd name="connsiteX5-47" fmla="*/ 1683111 w 4163416"/>
              <a:gd name="connsiteY5-48" fmla="*/ 1714203 h 1879306"/>
              <a:gd name="connsiteX6-49" fmla="*/ 88774 w 4163416"/>
              <a:gd name="connsiteY6-50" fmla="*/ 119866 h 1879306"/>
              <a:gd name="connsiteX7-51" fmla="*/ 16541 w 4163416"/>
              <a:gd name="connsiteY7-52" fmla="*/ 31437 h 1879306"/>
              <a:gd name="connsiteX8-53" fmla="*/ 0 w 4163416"/>
              <a:gd name="connsiteY8-54" fmla="*/ 1 h 1879306"/>
              <a:gd name="connsiteX0-55" fmla="*/ 4163416 w 4163416"/>
              <a:gd name="connsiteY0-56" fmla="*/ 0 h 1879305"/>
              <a:gd name="connsiteX1-57" fmla="*/ 4146874 w 4163416"/>
              <a:gd name="connsiteY1-58" fmla="*/ 31436 h 1879305"/>
              <a:gd name="connsiteX2-59" fmla="*/ 4074640 w 4163416"/>
              <a:gd name="connsiteY2-60" fmla="*/ 119865 h 1879305"/>
              <a:gd name="connsiteX3-61" fmla="*/ 2480303 w 4163416"/>
              <a:gd name="connsiteY3-62" fmla="*/ 1714202 h 1879305"/>
              <a:gd name="connsiteX4-63" fmla="*/ 1683111 w 4163416"/>
              <a:gd name="connsiteY4-64" fmla="*/ 1714202 h 1879305"/>
              <a:gd name="connsiteX5-65" fmla="*/ 88774 w 4163416"/>
              <a:gd name="connsiteY5-66" fmla="*/ 119865 h 1879305"/>
              <a:gd name="connsiteX6-67" fmla="*/ 16541 w 4163416"/>
              <a:gd name="connsiteY6-68" fmla="*/ 31436 h 1879305"/>
              <a:gd name="connsiteX7-69" fmla="*/ 0 w 4163416"/>
              <a:gd name="connsiteY7-70" fmla="*/ 0 h 187930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4163416" h="1879305">
                <a:moveTo>
                  <a:pt x="4163416" y="0"/>
                </a:moveTo>
                <a:lnTo>
                  <a:pt x="4146874" y="31436"/>
                </a:lnTo>
                <a:cubicBezTo>
                  <a:pt x="4126236" y="62693"/>
                  <a:pt x="4102157" y="92348"/>
                  <a:pt x="4074640" y="119865"/>
                </a:cubicBezTo>
                <a:lnTo>
                  <a:pt x="2480303" y="1714202"/>
                </a:lnTo>
                <a:cubicBezTo>
                  <a:pt x="2260165" y="1934340"/>
                  <a:pt x="1903250" y="1934340"/>
                  <a:pt x="1683111" y="1714202"/>
                </a:cubicBezTo>
                <a:lnTo>
                  <a:pt x="88774" y="119865"/>
                </a:lnTo>
                <a:cubicBezTo>
                  <a:pt x="61257" y="92348"/>
                  <a:pt x="37179" y="62693"/>
                  <a:pt x="16541" y="31436"/>
                </a:cubicBezTo>
                <a:lnTo>
                  <a:pt x="0" y="0"/>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Tree>
    <p:extLst>
      <p:ext uri="{BB962C8B-B14F-4D97-AF65-F5344CB8AC3E}">
        <p14:creationId xmlns:p14="http://schemas.microsoft.com/office/powerpoint/2010/main" val="2062973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12185795"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8.xml"/><Relationship Id="rId1" Type="http://schemas.openxmlformats.org/officeDocument/2006/relationships/tags" Target="../tags/tag1.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任意多边形: 形状 15"/>
          <p:cNvSpPr/>
          <p:nvPr/>
        </p:nvSpPr>
        <p:spPr>
          <a:xfrm rot="2700000">
            <a:off x="4021881" y="3484071"/>
            <a:ext cx="6764267" cy="6764267"/>
          </a:xfrm>
          <a:custGeom>
            <a:avLst/>
            <a:gdLst>
              <a:gd name="connsiteX0" fmla="*/ 210727 w 6764267"/>
              <a:gd name="connsiteY0" fmla="*/ 210726 h 6764267"/>
              <a:gd name="connsiteX1" fmla="*/ 719464 w 6764267"/>
              <a:gd name="connsiteY1" fmla="*/ 0 h 6764267"/>
              <a:gd name="connsiteX2" fmla="*/ 6764267 w 6764267"/>
              <a:gd name="connsiteY2" fmla="*/ 0 h 6764267"/>
              <a:gd name="connsiteX3" fmla="*/ 0 w 6764267"/>
              <a:gd name="connsiteY3" fmla="*/ 6764267 h 6764267"/>
              <a:gd name="connsiteX4" fmla="*/ 0 w 6764267"/>
              <a:gd name="connsiteY4" fmla="*/ 719463 h 6764267"/>
              <a:gd name="connsiteX5" fmla="*/ 210727 w 6764267"/>
              <a:gd name="connsiteY5" fmla="*/ 210726 h 6764267"/>
              <a:gd name="connsiteX0-1" fmla="*/ 210727 w 6764267"/>
              <a:gd name="connsiteY0-2" fmla="*/ 210726 h 6764267"/>
              <a:gd name="connsiteX1-3" fmla="*/ 719464 w 6764267"/>
              <a:gd name="connsiteY1-4" fmla="*/ 0 h 6764267"/>
              <a:gd name="connsiteX2-5" fmla="*/ 6764267 w 6764267"/>
              <a:gd name="connsiteY2-6" fmla="*/ 0 h 6764267"/>
              <a:gd name="connsiteX3-7" fmla="*/ 3308399 w 6764267"/>
              <a:gd name="connsiteY3-8" fmla="*/ 3454528 h 6764267"/>
              <a:gd name="connsiteX4-9" fmla="*/ 0 w 6764267"/>
              <a:gd name="connsiteY4-10" fmla="*/ 6764267 h 6764267"/>
              <a:gd name="connsiteX5-11" fmla="*/ 0 w 6764267"/>
              <a:gd name="connsiteY5-12" fmla="*/ 719463 h 6764267"/>
              <a:gd name="connsiteX6" fmla="*/ 210727 w 6764267"/>
              <a:gd name="connsiteY6" fmla="*/ 210726 h 6764267"/>
              <a:gd name="connsiteX0-13" fmla="*/ 3308399 w 6764267"/>
              <a:gd name="connsiteY0-14" fmla="*/ 3454528 h 6764267"/>
              <a:gd name="connsiteX1-15" fmla="*/ 0 w 6764267"/>
              <a:gd name="connsiteY1-16" fmla="*/ 6764267 h 6764267"/>
              <a:gd name="connsiteX2-17" fmla="*/ 0 w 6764267"/>
              <a:gd name="connsiteY2-18" fmla="*/ 719463 h 6764267"/>
              <a:gd name="connsiteX3-19" fmla="*/ 210727 w 6764267"/>
              <a:gd name="connsiteY3-20" fmla="*/ 210726 h 6764267"/>
              <a:gd name="connsiteX4-21" fmla="*/ 719464 w 6764267"/>
              <a:gd name="connsiteY4-22" fmla="*/ 0 h 6764267"/>
              <a:gd name="connsiteX5-23" fmla="*/ 6764267 w 6764267"/>
              <a:gd name="connsiteY5-24" fmla="*/ 0 h 6764267"/>
              <a:gd name="connsiteX6-25" fmla="*/ 3399839 w 6764267"/>
              <a:gd name="connsiteY6-26" fmla="*/ 3545968 h 6764267"/>
              <a:gd name="connsiteX0-27" fmla="*/ 3308399 w 6764267"/>
              <a:gd name="connsiteY0-28" fmla="*/ 3454528 h 6764267"/>
              <a:gd name="connsiteX1-29" fmla="*/ 0 w 6764267"/>
              <a:gd name="connsiteY1-30" fmla="*/ 6764267 h 6764267"/>
              <a:gd name="connsiteX2-31" fmla="*/ 0 w 6764267"/>
              <a:gd name="connsiteY2-32" fmla="*/ 719463 h 6764267"/>
              <a:gd name="connsiteX3-33" fmla="*/ 210727 w 6764267"/>
              <a:gd name="connsiteY3-34" fmla="*/ 210726 h 6764267"/>
              <a:gd name="connsiteX4-35" fmla="*/ 719464 w 6764267"/>
              <a:gd name="connsiteY4-36" fmla="*/ 0 h 6764267"/>
              <a:gd name="connsiteX5-37" fmla="*/ 6764267 w 6764267"/>
              <a:gd name="connsiteY5-38" fmla="*/ 0 h 6764267"/>
              <a:gd name="connsiteX0-39" fmla="*/ 0 w 6764267"/>
              <a:gd name="connsiteY0-40" fmla="*/ 6764267 h 6764267"/>
              <a:gd name="connsiteX1-41" fmla="*/ 0 w 6764267"/>
              <a:gd name="connsiteY1-42" fmla="*/ 719463 h 6764267"/>
              <a:gd name="connsiteX2-43" fmla="*/ 210727 w 6764267"/>
              <a:gd name="connsiteY2-44" fmla="*/ 210726 h 6764267"/>
              <a:gd name="connsiteX3-45" fmla="*/ 719464 w 6764267"/>
              <a:gd name="connsiteY3-46" fmla="*/ 0 h 6764267"/>
              <a:gd name="connsiteX4-47" fmla="*/ 6764267 w 6764267"/>
              <a:gd name="connsiteY4-48" fmla="*/ 0 h 676426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764267" h="6764267">
                <a:moveTo>
                  <a:pt x="0" y="6764267"/>
                </a:moveTo>
                <a:lnTo>
                  <a:pt x="0" y="719463"/>
                </a:lnTo>
                <a:cubicBezTo>
                  <a:pt x="0" y="520789"/>
                  <a:pt x="80529" y="340923"/>
                  <a:pt x="210727" y="210726"/>
                </a:cubicBezTo>
                <a:cubicBezTo>
                  <a:pt x="340924" y="80529"/>
                  <a:pt x="520790" y="0"/>
                  <a:pt x="719464" y="0"/>
                </a:cubicBezTo>
                <a:lnTo>
                  <a:pt x="6764267" y="0"/>
                </a:lnTo>
              </a:path>
            </a:pathLst>
          </a:custGeom>
          <a:ln w="1524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占位符 27"/>
          <p:cNvPicPr>
            <a:picLocks noGrp="1" noChangeAspect="1"/>
          </p:cNvPicPr>
          <p:nvPr>
            <p:ph type="pic" sz="quarter" idx="12"/>
          </p:nvPr>
        </p:nvPicPr>
        <p:blipFill>
          <a:blip r:embed="rId3" cstate="screen"/>
          <a:srcRect/>
          <a:stretch>
            <a:fillRect/>
          </a:stretch>
        </p:blipFill>
        <p:spPr>
          <a:xfrm>
            <a:off x="10890792" y="3345440"/>
            <a:ext cx="1301207" cy="3069398"/>
          </a:xfrm>
        </p:spPr>
      </p:pic>
      <p:pic>
        <p:nvPicPr>
          <p:cNvPr id="26" name="图片占位符 25"/>
          <p:cNvPicPr>
            <a:picLocks noGrp="1" noChangeAspect="1"/>
          </p:cNvPicPr>
          <p:nvPr>
            <p:ph type="pic" sz="quarter" idx="11"/>
          </p:nvPr>
        </p:nvPicPr>
        <p:blipFill>
          <a:blip r:embed="rId4" cstate="screen"/>
          <a:srcRect/>
          <a:stretch>
            <a:fillRect/>
          </a:stretch>
        </p:blipFill>
        <p:spPr/>
      </p:pic>
      <p:pic>
        <p:nvPicPr>
          <p:cNvPr id="21" name="图片占位符 20"/>
          <p:cNvPicPr>
            <a:picLocks noGrp="1" noChangeAspect="1"/>
          </p:cNvPicPr>
          <p:nvPr>
            <p:ph type="pic" sz="quarter" idx="10"/>
          </p:nvPr>
        </p:nvPicPr>
        <p:blipFill>
          <a:blip r:embed="rId5" cstate="screen"/>
          <a:srcRect/>
          <a:stretch>
            <a:fillRect/>
          </a:stretch>
        </p:blipFill>
        <p:spPr/>
      </p:pic>
      <p:sp>
        <p:nvSpPr>
          <p:cNvPr id="29" name="文本框 28"/>
          <p:cNvSpPr txBox="1"/>
          <p:nvPr/>
        </p:nvSpPr>
        <p:spPr>
          <a:xfrm>
            <a:off x="680085" y="1723390"/>
            <a:ext cx="6767830" cy="583565"/>
          </a:xfrm>
          <a:prstGeom prst="rect">
            <a:avLst/>
          </a:prstGeom>
          <a:noFill/>
        </p:spPr>
        <p:txBody>
          <a:bodyPr wrap="square" rtlCol="0">
            <a:spAutoFit/>
          </a:bodyPr>
          <a:lstStyle>
            <a:defPPr>
              <a:defRPr lang="zh-CN"/>
            </a:defPPr>
            <a:lvl1pPr>
              <a:defRPr sz="2800" b="1">
                <a:solidFill>
                  <a:schemeClr val="accent1"/>
                </a:solidFill>
              </a:defRPr>
            </a:lvl1pPr>
          </a:lstStyle>
          <a:p>
            <a:r>
              <a:rPr lang="zh-CN" altLang="en-US" sz="3200" dirty="0">
                <a:solidFill>
                  <a:schemeClr val="accent1"/>
                </a:solidFill>
                <a:effectLst>
                  <a:outerShdw blurRad="38100" dist="25400" dir="5400000" algn="ctr" rotWithShape="0">
                    <a:srgbClr val="6E747A">
                      <a:alpha val="43000"/>
                    </a:srgbClr>
                  </a:outerShdw>
                </a:effectLst>
                <a:latin typeface="华文新魏" panose="02010800040101010101" charset="-122"/>
                <a:ea typeface="华文新魏" panose="02010800040101010101" charset="-122"/>
              </a:rPr>
              <a:t>北京市丰台区成人职业技能培训学校</a:t>
            </a:r>
          </a:p>
        </p:txBody>
      </p:sp>
      <p:sp>
        <p:nvSpPr>
          <p:cNvPr id="34" name="文本框 33"/>
          <p:cNvSpPr txBox="1"/>
          <p:nvPr/>
        </p:nvSpPr>
        <p:spPr>
          <a:xfrm>
            <a:off x="1224915" y="4150995"/>
            <a:ext cx="716280" cy="306705"/>
          </a:xfrm>
          <a:prstGeom prst="rect">
            <a:avLst/>
          </a:prstGeom>
          <a:noFill/>
        </p:spPr>
        <p:txBody>
          <a:bodyPr wrap="non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b="0" dirty="0">
                <a:solidFill>
                  <a:schemeClr val="bg1"/>
                </a:solidFill>
              </a:rPr>
              <a:t>育说课</a:t>
            </a:r>
          </a:p>
        </p:txBody>
      </p:sp>
      <p:grpSp>
        <p:nvGrpSpPr>
          <p:cNvPr id="5" name="组合 4"/>
          <p:cNvGrpSpPr/>
          <p:nvPr/>
        </p:nvGrpSpPr>
        <p:grpSpPr>
          <a:xfrm>
            <a:off x="550544" y="3152274"/>
            <a:ext cx="4526781" cy="1890896"/>
            <a:chOff x="602533" y="3311161"/>
            <a:chExt cx="1584325" cy="360000"/>
          </a:xfrm>
        </p:grpSpPr>
        <p:sp>
          <p:nvSpPr>
            <p:cNvPr id="6"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602533" y="3398136"/>
              <a:ext cx="1584325" cy="111333"/>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3200" dirty="0">
                  <a:solidFill>
                    <a:schemeClr val="bg1"/>
                  </a:solidFill>
                </a:rPr>
                <a:t>中级经济师</a:t>
              </a:r>
            </a:p>
          </p:txBody>
        </p:sp>
      </p:grpSp>
      <p:pic>
        <p:nvPicPr>
          <p:cNvPr id="8" name="图片 7" descr="123456"/>
          <p:cNvPicPr>
            <a:picLocks noChangeAspect="1"/>
          </p:cNvPicPr>
          <p:nvPr/>
        </p:nvPicPr>
        <p:blipFill>
          <a:blip r:embed="rId6" cstate="print"/>
          <a:stretch>
            <a:fillRect/>
          </a:stretch>
        </p:blipFill>
        <p:spPr>
          <a:xfrm>
            <a:off x="460375" y="541020"/>
            <a:ext cx="974090" cy="974090"/>
          </a:xfrm>
          <a:prstGeom prst="rect">
            <a:avLst/>
          </a:prstGeom>
        </p:spPr>
      </p:pic>
      <p:sp>
        <p:nvSpPr>
          <p:cNvPr id="14" name="文本框 13"/>
          <p:cNvSpPr txBox="1"/>
          <p:nvPr/>
        </p:nvSpPr>
        <p:spPr>
          <a:xfrm>
            <a:off x="5370195" y="5822315"/>
            <a:ext cx="4601845" cy="645160"/>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3600" dirty="0">
                <a:solidFill>
                  <a:schemeClr val="bg1"/>
                </a:solidFill>
                <a:latin typeface="华文中宋" panose="02010600040101010101" charset="-122"/>
                <a:ea typeface="华文中宋" panose="02010600040101010101" charset="-122"/>
                <a:cs typeface="华文中宋" panose="02010600040101010101" charset="-122"/>
              </a:rPr>
              <a:t>求实创新  自强不息</a:t>
            </a:r>
          </a:p>
        </p:txBody>
      </p:sp>
    </p:spTree>
  </p:cSld>
  <p:clrMapOvr>
    <a:masterClrMapping/>
  </p:clrMapOvr>
  <mc:AlternateContent xmlns:mc="http://schemas.openxmlformats.org/markup-compatibility/2006" xmlns:p14="http://schemas.microsoft.com/office/powerpoint/2010/main">
    <mc:Choice Requires="p14">
      <p:transition spd="med" p14:dur="700" advTm="4000">
        <p:fade/>
      </p:transition>
    </mc:Choice>
    <mc:Fallback xmlns="">
      <p:transition spd="med"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000" fill="hold"/>
                                        <p:tgtEl>
                                          <p:spTgt spid="21"/>
                                        </p:tgtEl>
                                        <p:attrNameLst>
                                          <p:attrName>ppt_x</p:attrName>
                                        </p:attrNameLst>
                                      </p:cBhvr>
                                      <p:tavLst>
                                        <p:tav tm="0">
                                          <p:val>
                                            <p:strVal val="0-#ppt_w/2"/>
                                          </p:val>
                                        </p:tav>
                                        <p:tav tm="100000">
                                          <p:val>
                                            <p:strVal val="#ppt_x"/>
                                          </p:val>
                                        </p:tav>
                                      </p:tavLst>
                                    </p:anim>
                                    <p:anim calcmode="lin" valueType="num">
                                      <p:cBhvr additive="base">
                                        <p:cTn id="8" dur="10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3" decel="100000"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1+#ppt_w/2"/>
                                          </p:val>
                                        </p:tav>
                                        <p:tav tm="100000">
                                          <p:val>
                                            <p:strVal val="#ppt_x"/>
                                          </p:val>
                                        </p:tav>
                                      </p:tavLst>
                                    </p:anim>
                                    <p:anim calcmode="lin" valueType="num">
                                      <p:cBhvr additive="base">
                                        <p:cTn id="12" dur="100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2" decel="10000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1+#ppt_w/2"/>
                                          </p:val>
                                        </p:tav>
                                        <p:tav tm="100000">
                                          <p:val>
                                            <p:strVal val="#ppt_x"/>
                                          </p:val>
                                        </p:tav>
                                      </p:tavLst>
                                    </p:anim>
                                    <p:anim calcmode="lin" valueType="num">
                                      <p:cBhvr additive="base">
                                        <p:cTn id="16" dur="1000" fill="hold"/>
                                        <p:tgtEl>
                                          <p:spTgt spid="28"/>
                                        </p:tgtEl>
                                        <p:attrNameLst>
                                          <p:attrName>ppt_y</p:attrName>
                                        </p:attrNameLst>
                                      </p:cBhvr>
                                      <p:tavLst>
                                        <p:tav tm="0">
                                          <p:val>
                                            <p:strVal val="#ppt_y"/>
                                          </p:val>
                                        </p:tav>
                                        <p:tav tm="100000">
                                          <p:val>
                                            <p:strVal val="#ppt_y"/>
                                          </p:val>
                                        </p:tav>
                                      </p:tavLst>
                                    </p:anim>
                                  </p:childTnLst>
                                </p:cTn>
                              </p:par>
                              <p:par>
                                <p:cTn id="17" presetID="2" presetClass="entr" presetSubtype="4" decel="10000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ppt_x"/>
                                          </p:val>
                                        </p:tav>
                                        <p:tav tm="100000">
                                          <p:val>
                                            <p:strVal val="#ppt_x"/>
                                          </p:val>
                                        </p:tav>
                                      </p:tavLst>
                                    </p:anim>
                                    <p:anim calcmode="lin" valueType="num">
                                      <p:cBhvr additive="base">
                                        <p:cTn id="20" dur="1000" fill="hold"/>
                                        <p:tgtEl>
                                          <p:spTgt spid="16"/>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8" decel="95000"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additive="base">
                                        <p:cTn id="24" dur="1000" fill="hold"/>
                                        <p:tgtEl>
                                          <p:spTgt spid="29"/>
                                        </p:tgtEl>
                                        <p:attrNameLst>
                                          <p:attrName>ppt_x</p:attrName>
                                        </p:attrNameLst>
                                      </p:cBhvr>
                                      <p:tavLst>
                                        <p:tav tm="0">
                                          <p:val>
                                            <p:strVal val="0-#ppt_w/2"/>
                                          </p:val>
                                        </p:tav>
                                        <p:tav tm="100000">
                                          <p:val>
                                            <p:strVal val="#ppt_x"/>
                                          </p:val>
                                        </p:tav>
                                      </p:tavLst>
                                    </p:anim>
                                    <p:anim calcmode="lin" valueType="num">
                                      <p:cBhvr additive="base">
                                        <p:cTn id="25" dur="1000" fill="hold"/>
                                        <p:tgtEl>
                                          <p:spTgt spid="29"/>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500" fill="hold"/>
                                        <p:tgtEl>
                                          <p:spTgt spid="5"/>
                                        </p:tgtEl>
                                        <p:attrNameLst>
                                          <p:attrName>ppt_w</p:attrName>
                                        </p:attrNameLst>
                                      </p:cBhvr>
                                      <p:tavLst>
                                        <p:tav tm="0">
                                          <p:val>
                                            <p:fltVal val="0"/>
                                          </p:val>
                                        </p:tav>
                                        <p:tav tm="100000">
                                          <p:val>
                                            <p:strVal val="#ppt_w"/>
                                          </p:val>
                                        </p:tav>
                                      </p:tavLst>
                                    </p:anim>
                                    <p:anim calcmode="lin" valueType="num">
                                      <p:cBhvr>
                                        <p:cTn id="30" dur="500" fill="hold"/>
                                        <p:tgtEl>
                                          <p:spTgt spid="5"/>
                                        </p:tgtEl>
                                        <p:attrNameLst>
                                          <p:attrName>ppt_h</p:attrName>
                                        </p:attrNameLst>
                                      </p:cBhvr>
                                      <p:tavLst>
                                        <p:tav tm="0">
                                          <p:val>
                                            <p:fltVal val="0"/>
                                          </p:val>
                                        </p:tav>
                                        <p:tav tm="100000">
                                          <p:val>
                                            <p:strVal val="#ppt_h"/>
                                          </p:val>
                                        </p:tav>
                                      </p:tavLst>
                                    </p:anim>
                                    <p:animEffect transition="in" filter="fade">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0" y="1127652"/>
            <a:ext cx="8590027" cy="2535951"/>
          </a:xfrm>
          <a:prstGeom prst="rect">
            <a:avLst/>
          </a:prstGeom>
          <a:noFill/>
        </p:spPr>
        <p:txBody>
          <a:bodyPr wrap="square" rtlCol="0" anchor="t">
            <a:spAutoFit/>
          </a:bodyPr>
          <a:lstStyle/>
          <a:p>
            <a:pPr>
              <a:lnSpc>
                <a:spcPct val="150000"/>
              </a:lnSpc>
            </a:pPr>
            <a:r>
              <a:rPr lang="en-US" altLang="zh-CN" dirty="0"/>
              <a:t>3. </a:t>
            </a:r>
            <a:r>
              <a:rPr lang="zh-CN" altLang="zh-CN" dirty="0"/>
              <a:t>下列关于价格总水平的说法正确的是（ </a:t>
            </a:r>
            <a:r>
              <a:rPr lang="en-US" altLang="zh-CN" dirty="0"/>
              <a:t>    </a:t>
            </a:r>
            <a:r>
              <a:rPr lang="zh-CN" altLang="zh-CN" dirty="0"/>
              <a:t>）。</a:t>
            </a:r>
          </a:p>
          <a:p>
            <a:pPr>
              <a:lnSpc>
                <a:spcPct val="150000"/>
              </a:lnSpc>
            </a:pPr>
            <a:r>
              <a:rPr lang="en-US" altLang="zh-CN" dirty="0"/>
              <a:t>A.</a:t>
            </a:r>
            <a:r>
              <a:rPr lang="zh-CN" altLang="zh-CN" dirty="0"/>
              <a:t>价格总水平的变动与货币供给量的变化成正比</a:t>
            </a:r>
          </a:p>
          <a:p>
            <a:pPr>
              <a:lnSpc>
                <a:spcPct val="150000"/>
              </a:lnSpc>
            </a:pPr>
            <a:r>
              <a:rPr lang="en-US" altLang="zh-CN" dirty="0"/>
              <a:t>B.</a:t>
            </a:r>
            <a:r>
              <a:rPr lang="zh-CN" altLang="zh-CN" dirty="0"/>
              <a:t>价格总水平的变动与货币流通速度的变化成正比</a:t>
            </a:r>
          </a:p>
          <a:p>
            <a:pPr>
              <a:lnSpc>
                <a:spcPct val="150000"/>
              </a:lnSpc>
            </a:pPr>
            <a:r>
              <a:rPr lang="en-US" altLang="zh-CN" dirty="0"/>
              <a:t>C.</a:t>
            </a:r>
            <a:r>
              <a:rPr lang="zh-CN" altLang="zh-CN" dirty="0"/>
              <a:t>价格总水平的变动与总产出的变化成反比</a:t>
            </a:r>
          </a:p>
          <a:p>
            <a:pPr>
              <a:lnSpc>
                <a:spcPct val="150000"/>
              </a:lnSpc>
            </a:pPr>
            <a:r>
              <a:rPr lang="en-US" altLang="zh-CN" dirty="0"/>
              <a:t>D.</a:t>
            </a:r>
            <a:r>
              <a:rPr lang="zh-CN" altLang="zh-CN" dirty="0"/>
              <a:t>价格总水平的变动与货币供给量的变化成反比</a:t>
            </a:r>
          </a:p>
          <a:p>
            <a:pPr>
              <a:lnSpc>
                <a:spcPct val="150000"/>
              </a:lnSpc>
            </a:pPr>
            <a:r>
              <a:rPr lang="en-US" altLang="zh-CN" dirty="0"/>
              <a:t>E.</a:t>
            </a:r>
            <a:r>
              <a:rPr lang="zh-CN" altLang="zh-CN" dirty="0"/>
              <a:t>如果总需求增长快于总供给的增长，价格总水平就有可能上升</a:t>
            </a:r>
          </a:p>
        </p:txBody>
      </p:sp>
    </p:spTree>
    <p:extLst>
      <p:ext uri="{BB962C8B-B14F-4D97-AF65-F5344CB8AC3E}">
        <p14:creationId xmlns:p14="http://schemas.microsoft.com/office/powerpoint/2010/main" val="20736571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717312" y="1238731"/>
            <a:ext cx="7802880" cy="400110"/>
          </a:xfrm>
          <a:prstGeom prst="rect">
            <a:avLst/>
          </a:prstGeom>
          <a:noFill/>
        </p:spPr>
        <p:txBody>
          <a:bodyPr wrap="square" rtlCol="0" anchor="t">
            <a:spAutoFit/>
          </a:bodyPr>
          <a:lstStyle/>
          <a:p>
            <a:pPr algn="ctr"/>
            <a:r>
              <a:rPr lang="zh-CN" altLang="en-US" sz="2000" dirty="0"/>
              <a:t>第十章   国际贸易理论和政策</a:t>
            </a:r>
          </a:p>
        </p:txBody>
      </p:sp>
      <p:sp>
        <p:nvSpPr>
          <p:cNvPr id="2" name="左大括号 1">
            <a:extLst>
              <a:ext uri="{FF2B5EF4-FFF2-40B4-BE49-F238E27FC236}">
                <a16:creationId xmlns:a16="http://schemas.microsoft.com/office/drawing/2014/main" id="{23C9EA49-092C-4B6E-ACB1-09C51F1B54D9}"/>
              </a:ext>
            </a:extLst>
          </p:cNvPr>
          <p:cNvSpPr/>
          <p:nvPr/>
        </p:nvSpPr>
        <p:spPr>
          <a:xfrm>
            <a:off x="2046514" y="2351314"/>
            <a:ext cx="203200" cy="139336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4CFAB89A-CC1B-471A-8F5D-2F69092AEE59}"/>
              </a:ext>
            </a:extLst>
          </p:cNvPr>
          <p:cNvSpPr/>
          <p:nvPr/>
        </p:nvSpPr>
        <p:spPr>
          <a:xfrm>
            <a:off x="1306286" y="2148116"/>
            <a:ext cx="8641624" cy="3170099"/>
          </a:xfrm>
          <a:prstGeom prst="rect">
            <a:avLst/>
          </a:prstGeom>
        </p:spPr>
        <p:txBody>
          <a:bodyPr wrap="square">
            <a:spAutoFit/>
          </a:bodyPr>
          <a:lstStyle/>
          <a:p>
            <a:r>
              <a:rPr lang="zh-CN" altLang="en-US" sz="2000" dirty="0">
                <a:sym typeface="+mn-ea"/>
              </a:rPr>
              <a:t>国         国际贸易理论</a:t>
            </a:r>
            <a:endParaRPr lang="en-US" altLang="zh-CN" sz="2000" dirty="0">
              <a:sym typeface="+mn-ea"/>
            </a:endParaRPr>
          </a:p>
          <a:p>
            <a:r>
              <a:rPr lang="zh-CN" altLang="en-US" sz="2000" dirty="0">
                <a:sym typeface="+mn-ea"/>
              </a:rPr>
              <a:t>际</a:t>
            </a:r>
          </a:p>
          <a:p>
            <a:r>
              <a:rPr lang="zh-CN" altLang="en-US" sz="2000" dirty="0">
                <a:sym typeface="+mn-ea"/>
              </a:rPr>
              <a:t>贸</a:t>
            </a:r>
            <a:endParaRPr lang="en-US" altLang="zh-CN" sz="2000" dirty="0">
              <a:sym typeface="+mn-ea"/>
            </a:endParaRPr>
          </a:p>
          <a:p>
            <a:r>
              <a:rPr lang="zh-CN" altLang="en-US" sz="2000" dirty="0">
                <a:sym typeface="+mn-ea"/>
              </a:rPr>
              <a:t>易</a:t>
            </a:r>
          </a:p>
          <a:p>
            <a:r>
              <a:rPr lang="zh-CN" altLang="en-US" sz="2000" dirty="0">
                <a:sym typeface="+mn-ea"/>
              </a:rPr>
              <a:t>理       国际贸易政策</a:t>
            </a:r>
            <a:endParaRPr lang="en-US" altLang="zh-CN" sz="2000" dirty="0">
              <a:sym typeface="+mn-ea"/>
            </a:endParaRPr>
          </a:p>
          <a:p>
            <a:r>
              <a:rPr lang="zh-CN" altLang="en-US" sz="2000" dirty="0">
                <a:sym typeface="+mn-ea"/>
              </a:rPr>
              <a:t>论</a:t>
            </a:r>
            <a:endParaRPr lang="en-US" altLang="zh-CN" sz="2000" dirty="0">
              <a:sym typeface="+mn-ea"/>
            </a:endParaRPr>
          </a:p>
          <a:p>
            <a:r>
              <a:rPr lang="zh-CN" altLang="en-US" sz="2000" dirty="0">
                <a:sym typeface="+mn-ea"/>
              </a:rPr>
              <a:t>和</a:t>
            </a:r>
            <a:endParaRPr lang="en-US" altLang="zh-CN" sz="2000" dirty="0">
              <a:sym typeface="+mn-ea"/>
            </a:endParaRPr>
          </a:p>
          <a:p>
            <a:r>
              <a:rPr lang="zh-CN" altLang="en-US" sz="2000" dirty="0">
                <a:sym typeface="+mn-ea"/>
              </a:rPr>
              <a:t>政</a:t>
            </a:r>
            <a:endParaRPr lang="en-US" altLang="zh-CN" sz="2000" dirty="0">
              <a:sym typeface="+mn-ea"/>
            </a:endParaRPr>
          </a:p>
          <a:p>
            <a:r>
              <a:rPr lang="zh-CN" altLang="en-US" sz="2000" dirty="0">
                <a:sym typeface="+mn-ea"/>
              </a:rPr>
              <a:t>策</a:t>
            </a:r>
            <a:endParaRPr lang="en-US" altLang="zh-CN" sz="2000" dirty="0">
              <a:sym typeface="+mn-ea"/>
            </a:endParaRPr>
          </a:p>
          <a:p>
            <a:r>
              <a:rPr lang="en-US" altLang="zh-CN" sz="2000" dirty="0">
                <a:sym typeface="+mn-ea"/>
              </a:rPr>
              <a:t>          </a:t>
            </a:r>
            <a:r>
              <a:rPr lang="zh-CN" altLang="en-US" sz="2000" dirty="0">
                <a:sym typeface="+mn-ea"/>
              </a:rPr>
              <a:t>建设更高水平对外开放新体制</a:t>
            </a:r>
          </a:p>
        </p:txBody>
      </p:sp>
    </p:spTree>
    <p:extLst>
      <p:ext uri="{BB962C8B-B14F-4D97-AF65-F5344CB8AC3E}">
        <p14:creationId xmlns:p14="http://schemas.microsoft.com/office/powerpoint/2010/main" val="7052524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4"/>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81883" y="799396"/>
            <a:ext cx="8590027" cy="1420325"/>
          </a:xfrm>
          <a:prstGeom prst="rect">
            <a:avLst/>
          </a:prstGeom>
          <a:noFill/>
        </p:spPr>
        <p:txBody>
          <a:bodyPr wrap="square" rtlCol="0" anchor="t">
            <a:spAutoFit/>
          </a:bodyPr>
          <a:lstStyle/>
          <a:p>
            <a:pPr>
              <a:lnSpc>
                <a:spcPct val="150000"/>
              </a:lnSpc>
            </a:pPr>
            <a:r>
              <a:rPr lang="zh-CN" altLang="en-US" sz="2000" dirty="0">
                <a:sym typeface="+mn-ea"/>
              </a:rPr>
              <a:t>一、国际贸易理论</a:t>
            </a:r>
            <a:endParaRPr lang="en-US" altLang="zh-CN" sz="2000" dirty="0">
              <a:sym typeface="+mn-ea"/>
            </a:endParaRPr>
          </a:p>
          <a:p>
            <a:pPr>
              <a:lnSpc>
                <a:spcPct val="150000"/>
              </a:lnSpc>
            </a:pPr>
            <a:r>
              <a:rPr lang="en-US" altLang="zh-CN" sz="2000" dirty="0">
                <a:sym typeface="+mn-ea"/>
              </a:rPr>
              <a:t>1</a:t>
            </a:r>
            <a:r>
              <a:rPr lang="zh-CN" altLang="en-US" sz="2000" dirty="0">
                <a:sym typeface="+mn-ea"/>
              </a:rPr>
              <a:t>、国际贸易理论的演变</a:t>
            </a:r>
          </a:p>
          <a:p>
            <a:pPr>
              <a:lnSpc>
                <a:spcPct val="150000"/>
              </a:lnSpc>
            </a:pPr>
            <a:endParaRPr lang="zh-CN" altLang="en-US" sz="2000" dirty="0"/>
          </a:p>
        </p:txBody>
      </p:sp>
      <p:graphicFrame>
        <p:nvGraphicFramePr>
          <p:cNvPr id="10" name="表格 9">
            <a:extLst>
              <a:ext uri="{FF2B5EF4-FFF2-40B4-BE49-F238E27FC236}">
                <a16:creationId xmlns:a16="http://schemas.microsoft.com/office/drawing/2014/main" id="{CFF6CDCF-C730-4AFF-81B4-1506687D88E2}"/>
              </a:ext>
            </a:extLst>
          </p:cNvPr>
          <p:cNvGraphicFramePr/>
          <p:nvPr>
            <p:custDataLst>
              <p:tags r:id="rId1"/>
            </p:custDataLst>
            <p:extLst>
              <p:ext uri="{D42A27DB-BD31-4B8C-83A1-F6EECF244321}">
                <p14:modId xmlns:p14="http://schemas.microsoft.com/office/powerpoint/2010/main" val="4265698288"/>
              </p:ext>
            </p:extLst>
          </p:nvPr>
        </p:nvGraphicFramePr>
        <p:xfrm>
          <a:off x="1308887" y="1820545"/>
          <a:ext cx="10191750" cy="4789170"/>
        </p:xfrm>
        <a:graphic>
          <a:graphicData uri="http://schemas.openxmlformats.org/drawingml/2006/table">
            <a:tbl>
              <a:tblPr firstRow="1" bandRow="1">
                <a:tableStyleId>{5C22544A-7EE6-4342-B048-85BDC9FD1C3A}</a:tableStyleId>
              </a:tblPr>
              <a:tblGrid>
                <a:gridCol w="1202690">
                  <a:extLst>
                    <a:ext uri="{9D8B030D-6E8A-4147-A177-3AD203B41FA5}">
                      <a16:colId xmlns:a16="http://schemas.microsoft.com/office/drawing/2014/main" val="20000"/>
                    </a:ext>
                  </a:extLst>
                </a:gridCol>
                <a:gridCol w="1190625">
                  <a:extLst>
                    <a:ext uri="{9D8B030D-6E8A-4147-A177-3AD203B41FA5}">
                      <a16:colId xmlns:a16="http://schemas.microsoft.com/office/drawing/2014/main" val="20001"/>
                    </a:ext>
                  </a:extLst>
                </a:gridCol>
                <a:gridCol w="7798435">
                  <a:extLst>
                    <a:ext uri="{9D8B030D-6E8A-4147-A177-3AD203B41FA5}">
                      <a16:colId xmlns:a16="http://schemas.microsoft.com/office/drawing/2014/main" val="20002"/>
                    </a:ext>
                  </a:extLst>
                </a:gridCol>
              </a:tblGrid>
              <a:tr h="409575">
                <a:tc>
                  <a:txBody>
                    <a:bodyPr/>
                    <a:lstStyle/>
                    <a:p>
                      <a:pPr>
                        <a:buNone/>
                      </a:pPr>
                      <a:r>
                        <a:rPr lang="zh-CN" altLang="en-US" dirty="0"/>
                        <a:t>理论名称</a:t>
                      </a:r>
                    </a:p>
                  </a:txBody>
                  <a:tcPr/>
                </a:tc>
                <a:tc>
                  <a:txBody>
                    <a:bodyPr/>
                    <a:lstStyle/>
                    <a:p>
                      <a:pPr>
                        <a:buNone/>
                      </a:pPr>
                      <a:r>
                        <a:rPr lang="zh-CN" altLang="en-US"/>
                        <a:t>代表人物</a:t>
                      </a:r>
                    </a:p>
                  </a:txBody>
                  <a:tcPr/>
                </a:tc>
                <a:tc>
                  <a:txBody>
                    <a:bodyPr/>
                    <a:lstStyle/>
                    <a:p>
                      <a:pPr>
                        <a:buNone/>
                      </a:pPr>
                      <a:r>
                        <a:rPr lang="en-US" altLang="zh-CN" dirty="0"/>
                        <a:t>                                                   </a:t>
                      </a:r>
                      <a:r>
                        <a:rPr lang="zh-CN" altLang="en-US" dirty="0"/>
                        <a:t>内  容</a:t>
                      </a:r>
                    </a:p>
                  </a:txBody>
                  <a:tcPr/>
                </a:tc>
                <a:extLst>
                  <a:ext uri="{0D108BD9-81ED-4DB2-BD59-A6C34878D82A}">
                    <a16:rowId xmlns:a16="http://schemas.microsoft.com/office/drawing/2014/main" val="10000"/>
                  </a:ext>
                </a:extLst>
              </a:tr>
              <a:tr h="980440">
                <a:tc>
                  <a:txBody>
                    <a:bodyPr/>
                    <a:lstStyle/>
                    <a:p>
                      <a:pPr>
                        <a:buNone/>
                      </a:pPr>
                      <a:r>
                        <a:rPr lang="zh-CN" altLang="en-US"/>
                        <a:t>绝对优势理论</a:t>
                      </a:r>
                    </a:p>
                  </a:txBody>
                  <a:tcPr/>
                </a:tc>
                <a:tc>
                  <a:txBody>
                    <a:bodyPr/>
                    <a:lstStyle/>
                    <a:p>
                      <a:pPr>
                        <a:buNone/>
                      </a:pPr>
                      <a:r>
                        <a:rPr lang="zh-CN" altLang="en-US" dirty="0"/>
                        <a:t>亚当</a:t>
                      </a:r>
                      <a:r>
                        <a:rPr lang="zh-CN" altLang="en-US" dirty="0">
                          <a:latin typeface="Arial" panose="020B0604020202020204" pitchFamily="34" charset="0"/>
                          <a:cs typeface="Arial" panose="020B0604020202020204" pitchFamily="34" charset="0"/>
                        </a:rPr>
                        <a:t>·</a:t>
                      </a:r>
                      <a:r>
                        <a:rPr lang="zh-CN" altLang="en-US" dirty="0"/>
                        <a:t>斯密</a:t>
                      </a:r>
                    </a:p>
                  </a:txBody>
                  <a:tcPr/>
                </a:tc>
                <a:tc>
                  <a:txBody>
                    <a:bodyPr/>
                    <a:lstStyle/>
                    <a:p>
                      <a:pPr>
                        <a:buNone/>
                      </a:pPr>
                      <a:r>
                        <a:rPr lang="zh-CN" altLang="en-US"/>
                        <a:t>各国在生产技术上的绝对差异导致劳动生产率和生产成本的绝对差异</a:t>
                      </a:r>
                      <a:r>
                        <a:rPr lang="en-US" altLang="zh-CN"/>
                        <a:t>,</a:t>
                      </a:r>
                      <a:r>
                        <a:rPr lang="zh-CN" altLang="en-US"/>
                        <a:t>这是国际贸易的基础。各国应该集中生产并出口具有绝对优势的产品，而进口其不具有绝对优势的产品，其结果是可以节约社会资源，提高产出水平。</a:t>
                      </a:r>
                    </a:p>
                  </a:txBody>
                  <a:tcPr/>
                </a:tc>
                <a:extLst>
                  <a:ext uri="{0D108BD9-81ED-4DB2-BD59-A6C34878D82A}">
                    <a16:rowId xmlns:a16="http://schemas.microsoft.com/office/drawing/2014/main" val="10001"/>
                  </a:ext>
                </a:extLst>
              </a:tr>
              <a:tr h="1242060">
                <a:tc>
                  <a:txBody>
                    <a:bodyPr/>
                    <a:lstStyle/>
                    <a:p>
                      <a:pPr>
                        <a:buNone/>
                      </a:pPr>
                      <a:r>
                        <a:rPr lang="zh-CN" altLang="en-US"/>
                        <a:t>比较优势理论</a:t>
                      </a:r>
                    </a:p>
                  </a:txBody>
                  <a:tcPr/>
                </a:tc>
                <a:tc>
                  <a:txBody>
                    <a:bodyPr/>
                    <a:lstStyle/>
                    <a:p>
                      <a:pPr>
                        <a:buNone/>
                      </a:pPr>
                      <a:r>
                        <a:rPr lang="zh-CN" altLang="en-US"/>
                        <a:t>大卫</a:t>
                      </a:r>
                      <a:r>
                        <a:rPr lang="zh-CN" altLang="en-US" sz="1800">
                          <a:latin typeface="Arial" panose="020B0604020202020204" pitchFamily="34" charset="0"/>
                          <a:cs typeface="Arial" panose="020B0604020202020204" pitchFamily="34" charset="0"/>
                          <a:sym typeface="+mn-ea"/>
                        </a:rPr>
                        <a:t>·李嘉图</a:t>
                      </a:r>
                    </a:p>
                  </a:txBody>
                  <a:tcPr/>
                </a:tc>
                <a:tc>
                  <a:txBody>
                    <a:bodyPr/>
                    <a:lstStyle/>
                    <a:p>
                      <a:pPr>
                        <a:buNone/>
                      </a:pPr>
                      <a:r>
                        <a:rPr lang="zh-CN" altLang="en-US"/>
                        <a:t>决定国际贸易的因素是两个国家产品的相对生产成本，而不是生产这些产品的绝对生产成本。只要两国之间存在生产成本上的差异，即使其中一方处于完全的劣势地位，国际贸易仍会发生，每个国家都出口本国具有比较优势的产品，而且贸易会使双方获得收益。</a:t>
                      </a:r>
                    </a:p>
                  </a:txBody>
                  <a:tcPr/>
                </a:tc>
                <a:extLst>
                  <a:ext uri="{0D108BD9-81ED-4DB2-BD59-A6C34878D82A}">
                    <a16:rowId xmlns:a16="http://schemas.microsoft.com/office/drawing/2014/main" val="10002"/>
                  </a:ext>
                </a:extLst>
              </a:tr>
              <a:tr h="1242695">
                <a:tc>
                  <a:txBody>
                    <a:bodyPr/>
                    <a:lstStyle/>
                    <a:p>
                      <a:pPr>
                        <a:buNone/>
                      </a:pPr>
                      <a:r>
                        <a:rPr lang="zh-CN" altLang="en-US"/>
                        <a:t>赫</a:t>
                      </a:r>
                      <a:r>
                        <a:rPr lang="en-US" altLang="zh-CN"/>
                        <a:t>—</a:t>
                      </a:r>
                      <a:r>
                        <a:rPr lang="zh-CN" altLang="en-US"/>
                        <a:t>俄理论</a:t>
                      </a:r>
                    </a:p>
                  </a:txBody>
                  <a:tcPr/>
                </a:tc>
                <a:tc>
                  <a:txBody>
                    <a:bodyPr/>
                    <a:lstStyle/>
                    <a:p>
                      <a:pPr>
                        <a:buNone/>
                      </a:pPr>
                      <a:r>
                        <a:rPr lang="zh-CN" altLang="en-US"/>
                        <a:t>赫克歇尔和俄林</a:t>
                      </a:r>
                    </a:p>
                  </a:txBody>
                  <a:tcPr/>
                </a:tc>
                <a:tc>
                  <a:txBody>
                    <a:bodyPr/>
                    <a:lstStyle/>
                    <a:p>
                      <a:pPr>
                        <a:buNone/>
                      </a:pPr>
                      <a:r>
                        <a:rPr lang="zh-CN" altLang="en-US"/>
                        <a:t>各国的资源条件不同，也就是生产要素的供给情况不同，是国际贸易产生的基础。各国应该集中生产并出口那些能够充分利用本国充裕要素的产品，进口那些需要密集使用本国稀缺要素的产品。通过国际贸易，往往会使各国之间的要素价格均等化。</a:t>
                      </a:r>
                    </a:p>
                  </a:txBody>
                  <a:tcPr/>
                </a:tc>
                <a:extLst>
                  <a:ext uri="{0D108BD9-81ED-4DB2-BD59-A6C34878D82A}">
                    <a16:rowId xmlns:a16="http://schemas.microsoft.com/office/drawing/2014/main" val="10003"/>
                  </a:ext>
                </a:extLst>
              </a:tr>
              <a:tr h="668655">
                <a:tc>
                  <a:txBody>
                    <a:bodyPr/>
                    <a:lstStyle/>
                    <a:p>
                      <a:pPr>
                        <a:buNone/>
                      </a:pPr>
                      <a:r>
                        <a:rPr lang="zh-CN" altLang="en-US"/>
                        <a:t>规模经济贸易理论</a:t>
                      </a:r>
                    </a:p>
                  </a:txBody>
                  <a:tcPr/>
                </a:tc>
                <a:tc>
                  <a:txBody>
                    <a:bodyPr/>
                    <a:lstStyle/>
                    <a:p>
                      <a:pPr>
                        <a:buNone/>
                      </a:pPr>
                      <a:r>
                        <a:rPr lang="zh-CN" altLang="en-US" dirty="0"/>
                        <a:t>克鲁格曼</a:t>
                      </a:r>
                    </a:p>
                  </a:txBody>
                  <a:tcPr/>
                </a:tc>
                <a:tc>
                  <a:txBody>
                    <a:bodyPr/>
                    <a:lstStyle/>
                    <a:p>
                      <a:pPr>
                        <a:buNone/>
                      </a:pPr>
                      <a:r>
                        <a:rPr lang="zh-CN" altLang="en-US" dirty="0"/>
                        <a:t>各国利用规模经济来生产有限类别的产品，如果每个国家只生产几类产品，那么每种产品的生产规模就会比生产所有产品时的规模更大，才能实现国际分工，这是现代国际贸易的基础。</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74147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1" y="1490509"/>
            <a:ext cx="8590027" cy="4801314"/>
          </a:xfrm>
          <a:prstGeom prst="rect">
            <a:avLst/>
          </a:prstGeom>
          <a:noFill/>
        </p:spPr>
        <p:txBody>
          <a:bodyPr wrap="square" rtlCol="0" anchor="t">
            <a:spAutoFit/>
          </a:bodyPr>
          <a:lstStyle/>
          <a:p>
            <a:r>
              <a:rPr lang="en-US" altLang="zh-CN" sz="2000" dirty="0"/>
              <a:t>2</a:t>
            </a:r>
            <a:r>
              <a:rPr lang="zh-CN" altLang="en-US" sz="2000" dirty="0"/>
              <a:t>、</a:t>
            </a:r>
            <a:r>
              <a:rPr lang="zh-CN" altLang="en-US" sz="2000" dirty="0">
                <a:sym typeface="+mn-ea"/>
              </a:rPr>
              <a:t>影响国际贸易的因素</a:t>
            </a:r>
          </a:p>
          <a:p>
            <a:pPr>
              <a:lnSpc>
                <a:spcPct val="150000"/>
              </a:lnSpc>
            </a:pPr>
            <a:r>
              <a:rPr lang="zh-CN" altLang="en-US" sz="2000" dirty="0">
                <a:sym typeface="+mn-ea"/>
              </a:rPr>
              <a:t>影响出口的因素（</a:t>
            </a:r>
            <a:r>
              <a:rPr lang="en-US" altLang="zh-CN" sz="2000" dirty="0">
                <a:sym typeface="+mn-ea"/>
              </a:rPr>
              <a:t>4</a:t>
            </a:r>
            <a:r>
              <a:rPr lang="zh-CN" altLang="en-US" sz="2000" dirty="0">
                <a:sym typeface="+mn-ea"/>
              </a:rPr>
              <a:t>个）</a:t>
            </a:r>
          </a:p>
          <a:p>
            <a:pPr>
              <a:lnSpc>
                <a:spcPct val="150000"/>
              </a:lnSpc>
            </a:pPr>
            <a:r>
              <a:rPr lang="en-US" altLang="zh-CN" sz="2000" dirty="0">
                <a:sym typeface="+mn-ea"/>
              </a:rPr>
              <a:t>(1)</a:t>
            </a:r>
            <a:r>
              <a:rPr lang="zh-CN" altLang="en-US" sz="2000" dirty="0">
                <a:sym typeface="+mn-ea"/>
              </a:rPr>
              <a:t>自然资源的丰裕程度</a:t>
            </a:r>
          </a:p>
          <a:p>
            <a:pPr>
              <a:lnSpc>
                <a:spcPct val="150000"/>
              </a:lnSpc>
            </a:pPr>
            <a:r>
              <a:rPr lang="en-US" altLang="zh-CN" sz="2000" dirty="0">
                <a:sym typeface="+mn-ea"/>
              </a:rPr>
              <a:t>(2)</a:t>
            </a:r>
            <a:r>
              <a:rPr lang="zh-CN" altLang="en-US" sz="2000" dirty="0">
                <a:sym typeface="+mn-ea"/>
              </a:rPr>
              <a:t>生产能力和技术水平的高低</a:t>
            </a:r>
          </a:p>
          <a:p>
            <a:pPr>
              <a:lnSpc>
                <a:spcPct val="150000"/>
              </a:lnSpc>
            </a:pPr>
            <a:r>
              <a:rPr lang="en-US" altLang="zh-CN" sz="2000" dirty="0">
                <a:sym typeface="+mn-ea"/>
              </a:rPr>
              <a:t>(3)</a:t>
            </a:r>
            <a:r>
              <a:rPr lang="zh-CN" altLang="en-US" sz="2000" dirty="0">
                <a:sym typeface="+mn-ea"/>
              </a:rPr>
              <a:t>汇率水平的高低</a:t>
            </a:r>
          </a:p>
          <a:p>
            <a:pPr>
              <a:lnSpc>
                <a:spcPct val="150000"/>
              </a:lnSpc>
            </a:pPr>
            <a:r>
              <a:rPr lang="en-US" altLang="zh-CN" sz="2000" dirty="0">
                <a:sym typeface="+mn-ea"/>
              </a:rPr>
              <a:t>(4)</a:t>
            </a:r>
            <a:r>
              <a:rPr lang="zh-CN" altLang="en-US" sz="2000" dirty="0">
                <a:sym typeface="+mn-ea"/>
              </a:rPr>
              <a:t>国际市场需求水平和需求结构变动的影响</a:t>
            </a:r>
          </a:p>
          <a:p>
            <a:pPr>
              <a:lnSpc>
                <a:spcPct val="150000"/>
              </a:lnSpc>
            </a:pPr>
            <a:r>
              <a:rPr lang="zh-CN" altLang="en-US" sz="2000" dirty="0">
                <a:sym typeface="+mn-ea"/>
              </a:rPr>
              <a:t>影响进口的因素（</a:t>
            </a:r>
            <a:r>
              <a:rPr lang="en-US" altLang="zh-CN" sz="2000" dirty="0">
                <a:sym typeface="+mn-ea"/>
              </a:rPr>
              <a:t>3</a:t>
            </a:r>
            <a:r>
              <a:rPr lang="zh-CN" altLang="en-US" sz="2000" dirty="0">
                <a:sym typeface="+mn-ea"/>
              </a:rPr>
              <a:t>个）</a:t>
            </a:r>
          </a:p>
          <a:p>
            <a:pPr>
              <a:lnSpc>
                <a:spcPct val="150000"/>
              </a:lnSpc>
            </a:pPr>
            <a:r>
              <a:rPr lang="en-US" altLang="zh-CN" sz="2000" dirty="0">
                <a:sym typeface="+mn-ea"/>
              </a:rPr>
              <a:t>(1)</a:t>
            </a:r>
            <a:r>
              <a:rPr lang="zh-CN" altLang="en-US" sz="2000" dirty="0">
                <a:sym typeface="+mn-ea"/>
              </a:rPr>
              <a:t>一国的经济总量或总产出水平</a:t>
            </a:r>
          </a:p>
          <a:p>
            <a:pPr>
              <a:lnSpc>
                <a:spcPct val="150000"/>
              </a:lnSpc>
            </a:pPr>
            <a:r>
              <a:rPr lang="en-US" altLang="zh-CN" sz="2000" dirty="0">
                <a:sym typeface="+mn-ea"/>
              </a:rPr>
              <a:t>(2)</a:t>
            </a:r>
            <a:r>
              <a:rPr lang="zh-CN" altLang="en-US" sz="2000" dirty="0">
                <a:sym typeface="+mn-ea"/>
              </a:rPr>
              <a:t>汇率水平</a:t>
            </a:r>
          </a:p>
          <a:p>
            <a:pPr>
              <a:lnSpc>
                <a:spcPct val="150000"/>
              </a:lnSpc>
            </a:pPr>
            <a:r>
              <a:rPr lang="en-US" altLang="zh-CN" sz="2000" dirty="0">
                <a:sym typeface="+mn-ea"/>
              </a:rPr>
              <a:t>(3)</a:t>
            </a:r>
            <a:r>
              <a:rPr lang="zh-CN" altLang="en-US" sz="2000" dirty="0">
                <a:sym typeface="+mn-ea"/>
              </a:rPr>
              <a:t>国际市场商品的供给情况和价格水平的高低</a:t>
            </a:r>
          </a:p>
          <a:p>
            <a:endParaRPr lang="zh-CN" altLang="en-US" dirty="0">
              <a:solidFill>
                <a:schemeClr val="bg1"/>
              </a:solidFill>
              <a:sym typeface="+mn-ea"/>
            </a:endParaRPr>
          </a:p>
        </p:txBody>
      </p:sp>
    </p:spTree>
    <p:extLst>
      <p:ext uri="{BB962C8B-B14F-4D97-AF65-F5344CB8AC3E}">
        <p14:creationId xmlns:p14="http://schemas.microsoft.com/office/powerpoint/2010/main" val="4757779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1" y="1490509"/>
            <a:ext cx="8590027" cy="4678204"/>
          </a:xfrm>
          <a:prstGeom prst="rect">
            <a:avLst/>
          </a:prstGeom>
          <a:noFill/>
        </p:spPr>
        <p:txBody>
          <a:bodyPr wrap="square" rtlCol="0" anchor="t">
            <a:spAutoFit/>
          </a:bodyPr>
          <a:lstStyle/>
          <a:p>
            <a:r>
              <a:rPr lang="zh-CN" altLang="en-US" sz="2000" dirty="0"/>
              <a:t>二、</a:t>
            </a:r>
            <a:r>
              <a:rPr lang="zh-CN" altLang="en-US" sz="2000" dirty="0">
                <a:sym typeface="+mn-ea"/>
              </a:rPr>
              <a:t>国际贸易政策</a:t>
            </a:r>
            <a:endParaRPr lang="en-US" altLang="zh-CN" sz="2000" dirty="0">
              <a:sym typeface="+mn-ea"/>
            </a:endParaRPr>
          </a:p>
          <a:p>
            <a:r>
              <a:rPr lang="en-US" altLang="zh-CN" sz="2000" dirty="0">
                <a:sym typeface="+mn-ea"/>
              </a:rPr>
              <a:t>1</a:t>
            </a:r>
            <a:r>
              <a:rPr lang="zh-CN" altLang="en-US" sz="2000" dirty="0">
                <a:sym typeface="+mn-ea"/>
              </a:rPr>
              <a:t>、政府对国际贸易干预的目的及手段</a:t>
            </a:r>
          </a:p>
          <a:p>
            <a:r>
              <a:rPr lang="zh-CN" altLang="en-US" sz="2000" dirty="0">
                <a:sym typeface="+mn-ea"/>
              </a:rPr>
              <a:t>目的：保护国内产业、维护本国经济增长和国际收支平衡。</a:t>
            </a:r>
          </a:p>
          <a:p>
            <a:endParaRPr lang="zh-CN" altLang="en-US" sz="2000" dirty="0">
              <a:sym typeface="+mn-ea"/>
            </a:endParaRPr>
          </a:p>
          <a:p>
            <a:r>
              <a:rPr lang="zh-CN" altLang="en-US" sz="2000" dirty="0">
                <a:sym typeface="+mn-ea"/>
              </a:rPr>
              <a:t>                               关税措施</a:t>
            </a:r>
          </a:p>
          <a:p>
            <a:endParaRPr lang="zh-CN" altLang="en-US" sz="2000" dirty="0">
              <a:sym typeface="+mn-ea"/>
            </a:endParaRPr>
          </a:p>
          <a:p>
            <a:r>
              <a:rPr lang="zh-CN" altLang="en-US" sz="2000" dirty="0">
                <a:sym typeface="+mn-ea"/>
              </a:rPr>
              <a:t>              限制进口                        进口配额           技术标准</a:t>
            </a:r>
          </a:p>
          <a:p>
            <a:r>
              <a:rPr lang="zh-CN" altLang="en-US" sz="2000" dirty="0">
                <a:sym typeface="+mn-ea"/>
              </a:rPr>
              <a:t>手段                        非关税措施   自愿出口限制    卫生检疫标准</a:t>
            </a:r>
          </a:p>
          <a:p>
            <a:r>
              <a:rPr lang="zh-CN" altLang="en-US" sz="2000" dirty="0">
                <a:sym typeface="+mn-ea"/>
              </a:rPr>
              <a:t>              鼓励出口         补贴        歧视性公共采购</a:t>
            </a:r>
          </a:p>
          <a:p>
            <a:r>
              <a:rPr lang="zh-CN" altLang="en-US" sz="2000" dirty="0">
                <a:sym typeface="+mn-ea"/>
              </a:rPr>
              <a:t>    </a:t>
            </a:r>
          </a:p>
          <a:p>
            <a:r>
              <a:rPr lang="zh-CN" altLang="en-US" sz="2000" dirty="0">
                <a:sym typeface="+mn-ea"/>
              </a:rPr>
              <a:t> </a:t>
            </a:r>
          </a:p>
          <a:p>
            <a:r>
              <a:rPr lang="zh-CN" altLang="en-US" sz="2000" dirty="0">
                <a:sym typeface="+mn-ea"/>
              </a:rPr>
              <a:t>                        直接补贴    间接补贴</a:t>
            </a:r>
          </a:p>
          <a:p>
            <a:endParaRPr lang="zh-CN" altLang="en-US" sz="2000" dirty="0">
              <a:sym typeface="+mn-ea"/>
            </a:endParaRPr>
          </a:p>
          <a:p>
            <a:endParaRPr lang="zh-CN" altLang="en-US" sz="2000" dirty="0">
              <a:sym typeface="+mn-ea"/>
            </a:endParaRPr>
          </a:p>
          <a:p>
            <a:endParaRPr lang="zh-CN" altLang="en-US" dirty="0">
              <a:solidFill>
                <a:schemeClr val="bg1"/>
              </a:solidFill>
              <a:sym typeface="+mn-ea"/>
            </a:endParaRPr>
          </a:p>
        </p:txBody>
      </p:sp>
      <p:sp>
        <p:nvSpPr>
          <p:cNvPr id="2" name="左大括号 1">
            <a:extLst>
              <a:ext uri="{FF2B5EF4-FFF2-40B4-BE49-F238E27FC236}">
                <a16:creationId xmlns:a16="http://schemas.microsoft.com/office/drawing/2014/main" id="{60055359-8A6C-49D3-A78C-5D8A3DDFF44C}"/>
              </a:ext>
            </a:extLst>
          </p:cNvPr>
          <p:cNvSpPr/>
          <p:nvPr/>
        </p:nvSpPr>
        <p:spPr>
          <a:xfrm>
            <a:off x="2394857" y="3541486"/>
            <a:ext cx="145143" cy="69667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 name="左大括号 7">
            <a:extLst>
              <a:ext uri="{FF2B5EF4-FFF2-40B4-BE49-F238E27FC236}">
                <a16:creationId xmlns:a16="http://schemas.microsoft.com/office/drawing/2014/main" id="{0B79A27F-C937-4C7D-8243-0CF0EDD31991}"/>
              </a:ext>
            </a:extLst>
          </p:cNvPr>
          <p:cNvSpPr/>
          <p:nvPr/>
        </p:nvSpPr>
        <p:spPr>
          <a:xfrm>
            <a:off x="3851910" y="2873829"/>
            <a:ext cx="45719" cy="97245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9" name="左大括号 8">
            <a:extLst>
              <a:ext uri="{FF2B5EF4-FFF2-40B4-BE49-F238E27FC236}">
                <a16:creationId xmlns:a16="http://schemas.microsoft.com/office/drawing/2014/main" id="{F7B15386-E27B-4C8A-B1B8-84094D5E1E2D}"/>
              </a:ext>
            </a:extLst>
          </p:cNvPr>
          <p:cNvSpPr/>
          <p:nvPr/>
        </p:nvSpPr>
        <p:spPr>
          <a:xfrm>
            <a:off x="5270862" y="3541486"/>
            <a:ext cx="99424" cy="52251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cxnSp>
        <p:nvCxnSpPr>
          <p:cNvPr id="14" name="直接箭头连接符 13">
            <a:extLst>
              <a:ext uri="{FF2B5EF4-FFF2-40B4-BE49-F238E27FC236}">
                <a16:creationId xmlns:a16="http://schemas.microsoft.com/office/drawing/2014/main" id="{ED65D4EA-CE9F-4495-AE1A-DF064A0C5CDE}"/>
              </a:ext>
            </a:extLst>
          </p:cNvPr>
          <p:cNvCxnSpPr/>
          <p:nvPr/>
        </p:nvCxnSpPr>
        <p:spPr>
          <a:xfrm flipH="1">
            <a:off x="4078514" y="4354286"/>
            <a:ext cx="377372" cy="4499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直接箭头连接符 15">
            <a:extLst>
              <a:ext uri="{FF2B5EF4-FFF2-40B4-BE49-F238E27FC236}">
                <a16:creationId xmlns:a16="http://schemas.microsoft.com/office/drawing/2014/main" id="{65BB06AD-3CEB-464C-9BFB-03A2C6FE391B}"/>
              </a:ext>
            </a:extLst>
          </p:cNvPr>
          <p:cNvCxnSpPr/>
          <p:nvPr/>
        </p:nvCxnSpPr>
        <p:spPr>
          <a:xfrm>
            <a:off x="4630057" y="4354286"/>
            <a:ext cx="435429" cy="4499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7AA00457-EC13-4F0C-88AE-62975CEB0778}"/>
              </a:ext>
            </a:extLst>
          </p:cNvPr>
          <p:cNvCxnSpPr/>
          <p:nvPr/>
        </p:nvCxnSpPr>
        <p:spPr>
          <a:xfrm>
            <a:off x="3851910" y="4064000"/>
            <a:ext cx="4298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61263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470569" y="799396"/>
            <a:ext cx="8590027" cy="5909310"/>
          </a:xfrm>
          <a:prstGeom prst="rect">
            <a:avLst/>
          </a:prstGeom>
          <a:noFill/>
        </p:spPr>
        <p:txBody>
          <a:bodyPr wrap="square" rtlCol="0" anchor="t">
            <a:spAutoFit/>
          </a:bodyPr>
          <a:lstStyle/>
          <a:p>
            <a:pPr>
              <a:lnSpc>
                <a:spcPct val="150000"/>
              </a:lnSpc>
            </a:pPr>
            <a:r>
              <a:rPr lang="en-US" altLang="zh-CN" sz="2000" dirty="0"/>
              <a:t>2</a:t>
            </a:r>
            <a:r>
              <a:rPr lang="zh-CN" altLang="en-US" sz="2000" dirty="0"/>
              <a:t>、</a:t>
            </a:r>
            <a:r>
              <a:rPr lang="zh-CN" altLang="en-US" sz="2000" dirty="0">
                <a:sym typeface="+mn-ea"/>
              </a:rPr>
              <a:t>倾销的界定和反倾销措施分析</a:t>
            </a:r>
          </a:p>
          <a:p>
            <a:pPr>
              <a:lnSpc>
                <a:spcPct val="150000"/>
              </a:lnSpc>
            </a:pPr>
            <a:r>
              <a:rPr lang="zh-CN" altLang="en-US" sz="2000" dirty="0">
                <a:sym typeface="+mn-ea"/>
              </a:rPr>
              <a:t>（</a:t>
            </a:r>
            <a:r>
              <a:rPr lang="en-US" altLang="zh-CN" sz="2000" dirty="0">
                <a:sym typeface="+mn-ea"/>
              </a:rPr>
              <a:t>1</a:t>
            </a:r>
            <a:r>
              <a:rPr lang="zh-CN" altLang="en-US" sz="2000" dirty="0">
                <a:sym typeface="+mn-ea"/>
              </a:rPr>
              <a:t>）倾销的概念：是指出口商以低于正常价值的价格向进口国销售产品，并因此给进口国产业造成损害的行为。</a:t>
            </a:r>
          </a:p>
          <a:p>
            <a:pPr>
              <a:lnSpc>
                <a:spcPct val="150000"/>
              </a:lnSpc>
            </a:pPr>
            <a:r>
              <a:rPr lang="zh-CN" altLang="en-US" sz="2000" dirty="0">
                <a:sym typeface="+mn-ea"/>
              </a:rPr>
              <a:t>确定产品正常价值的标准：</a:t>
            </a:r>
          </a:p>
          <a:p>
            <a:pPr>
              <a:lnSpc>
                <a:spcPct val="150000"/>
              </a:lnSpc>
            </a:pPr>
            <a:r>
              <a:rPr lang="zh-CN" altLang="en-US" sz="2000" dirty="0">
                <a:sym typeface="+mn-ea"/>
              </a:rPr>
              <a:t>第一，原产国标准</a:t>
            </a:r>
          </a:p>
          <a:p>
            <a:pPr>
              <a:lnSpc>
                <a:spcPct val="150000"/>
              </a:lnSpc>
            </a:pPr>
            <a:r>
              <a:rPr lang="zh-CN" altLang="en-US" sz="2000" dirty="0">
                <a:sym typeface="+mn-ea"/>
              </a:rPr>
              <a:t>第二，第三国标准</a:t>
            </a:r>
          </a:p>
          <a:p>
            <a:pPr>
              <a:lnSpc>
                <a:spcPct val="150000"/>
              </a:lnSpc>
            </a:pPr>
            <a:r>
              <a:rPr lang="zh-CN" altLang="en-US" sz="2000" dirty="0">
                <a:sym typeface="+mn-ea"/>
              </a:rPr>
              <a:t>第三，按照同类产品在原产国的生产成本加合理销售费、管理费、一般费用和利润确定</a:t>
            </a:r>
          </a:p>
          <a:p>
            <a:pPr>
              <a:lnSpc>
                <a:spcPct val="150000"/>
              </a:lnSpc>
            </a:pPr>
            <a:r>
              <a:rPr lang="zh-CN" altLang="en-US" sz="2000" dirty="0">
                <a:sym typeface="+mn-ea"/>
              </a:rPr>
              <a:t>（</a:t>
            </a:r>
            <a:r>
              <a:rPr lang="en-US" altLang="zh-CN" sz="2000" dirty="0">
                <a:sym typeface="+mn-ea"/>
              </a:rPr>
              <a:t>2</a:t>
            </a:r>
            <a:r>
              <a:rPr lang="zh-CN" altLang="en-US" sz="2000" dirty="0">
                <a:sym typeface="+mn-ea"/>
              </a:rPr>
              <a:t>）倾销的四种类型：</a:t>
            </a:r>
          </a:p>
          <a:p>
            <a:pPr>
              <a:lnSpc>
                <a:spcPct val="150000"/>
              </a:lnSpc>
            </a:pPr>
            <a:r>
              <a:rPr lang="zh-CN" altLang="en-US" sz="2000" dirty="0">
                <a:sym typeface="+mn-ea"/>
              </a:rPr>
              <a:t>掠夺性倾销（短期）</a:t>
            </a:r>
          </a:p>
          <a:p>
            <a:pPr>
              <a:lnSpc>
                <a:spcPct val="150000"/>
              </a:lnSpc>
            </a:pPr>
            <a:r>
              <a:rPr lang="zh-CN" altLang="en-US" sz="2000" dirty="0">
                <a:sym typeface="+mn-ea"/>
              </a:rPr>
              <a:t>持续性倾销（长期）</a:t>
            </a:r>
          </a:p>
          <a:p>
            <a:pPr>
              <a:lnSpc>
                <a:spcPct val="150000"/>
              </a:lnSpc>
            </a:pPr>
            <a:r>
              <a:rPr lang="zh-CN" altLang="en-US" sz="2000" dirty="0">
                <a:sym typeface="+mn-ea"/>
              </a:rPr>
              <a:t>隐蔽性倾销         偶然性倾销</a:t>
            </a:r>
          </a:p>
          <a:p>
            <a:endParaRPr lang="zh-CN" altLang="en-US" dirty="0">
              <a:solidFill>
                <a:schemeClr val="bg1"/>
              </a:solidFill>
              <a:sym typeface="+mn-ea"/>
            </a:endParaRPr>
          </a:p>
        </p:txBody>
      </p:sp>
    </p:spTree>
    <p:extLst>
      <p:ext uri="{BB962C8B-B14F-4D97-AF65-F5344CB8AC3E}">
        <p14:creationId xmlns:p14="http://schemas.microsoft.com/office/powerpoint/2010/main" val="6846148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470569" y="799396"/>
            <a:ext cx="8590027" cy="3231654"/>
          </a:xfrm>
          <a:prstGeom prst="rect">
            <a:avLst/>
          </a:prstGeom>
          <a:noFill/>
        </p:spPr>
        <p:txBody>
          <a:bodyPr wrap="square" rtlCol="0" anchor="t">
            <a:spAutoFit/>
          </a:bodyPr>
          <a:lstStyle/>
          <a:p>
            <a:pPr>
              <a:lnSpc>
                <a:spcPct val="150000"/>
              </a:lnSpc>
            </a:pPr>
            <a:r>
              <a:rPr lang="zh-CN" altLang="en-US" sz="2000" dirty="0">
                <a:sym typeface="+mn-ea"/>
              </a:rPr>
              <a:t>（</a:t>
            </a:r>
            <a:r>
              <a:rPr lang="en-US" altLang="zh-CN" sz="2000" dirty="0">
                <a:sym typeface="+mn-ea"/>
              </a:rPr>
              <a:t>3</a:t>
            </a:r>
            <a:r>
              <a:rPr lang="zh-CN" altLang="en-US" sz="2000" dirty="0">
                <a:sym typeface="+mn-ea"/>
              </a:rPr>
              <a:t>）倾销的危害：    </a:t>
            </a:r>
          </a:p>
          <a:p>
            <a:pPr>
              <a:lnSpc>
                <a:spcPct val="150000"/>
              </a:lnSpc>
            </a:pPr>
            <a:r>
              <a:rPr lang="zh-CN" altLang="en-US" sz="2000" dirty="0">
                <a:sym typeface="+mn-ea"/>
              </a:rPr>
              <a:t>对进口国而言</a:t>
            </a:r>
          </a:p>
          <a:p>
            <a:pPr>
              <a:lnSpc>
                <a:spcPct val="150000"/>
              </a:lnSpc>
            </a:pPr>
            <a:r>
              <a:rPr lang="zh-CN" altLang="en-US" sz="2000" dirty="0">
                <a:sym typeface="+mn-ea"/>
              </a:rPr>
              <a:t>对出口国而言</a:t>
            </a:r>
          </a:p>
          <a:p>
            <a:pPr>
              <a:lnSpc>
                <a:spcPct val="150000"/>
              </a:lnSpc>
            </a:pPr>
            <a:r>
              <a:rPr lang="zh-CN" altLang="en-US" sz="2000" dirty="0">
                <a:sym typeface="+mn-ea"/>
              </a:rPr>
              <a:t>对第三国而言</a:t>
            </a:r>
            <a:endParaRPr lang="en-US" altLang="zh-CN" sz="2000" dirty="0">
              <a:sym typeface="+mn-ea"/>
            </a:endParaRPr>
          </a:p>
          <a:p>
            <a:pPr>
              <a:lnSpc>
                <a:spcPct val="150000"/>
              </a:lnSpc>
            </a:pPr>
            <a:r>
              <a:rPr lang="zh-CN" altLang="en-US" sz="2000" dirty="0">
                <a:sym typeface="+mn-ea"/>
              </a:rPr>
              <a:t>（</a:t>
            </a:r>
            <a:r>
              <a:rPr lang="en-US" altLang="zh-CN" sz="2000" dirty="0">
                <a:sym typeface="+mn-ea"/>
              </a:rPr>
              <a:t>4</a:t>
            </a:r>
            <a:r>
              <a:rPr lang="zh-CN" altLang="en-US" sz="2000" dirty="0">
                <a:sym typeface="+mn-ea"/>
              </a:rPr>
              <a:t>）反倾销措施的运用</a:t>
            </a:r>
            <a:r>
              <a:rPr lang="en-US" altLang="zh-CN" sz="2000" dirty="0">
                <a:sym typeface="+mn-ea"/>
              </a:rPr>
              <a:t>——</a:t>
            </a:r>
            <a:r>
              <a:rPr lang="zh-CN" altLang="en-US" sz="2000" dirty="0">
                <a:sym typeface="+mn-ea"/>
              </a:rPr>
              <a:t>反倾销税</a:t>
            </a:r>
          </a:p>
          <a:p>
            <a:pPr>
              <a:lnSpc>
                <a:spcPct val="150000"/>
              </a:lnSpc>
            </a:pPr>
            <a:endParaRPr lang="zh-CN" altLang="en-US" sz="2000" dirty="0">
              <a:sym typeface="+mn-ea"/>
            </a:endParaRPr>
          </a:p>
          <a:p>
            <a:endParaRPr lang="zh-CN" altLang="en-US" dirty="0">
              <a:solidFill>
                <a:schemeClr val="bg1"/>
              </a:solidFill>
              <a:sym typeface="+mn-ea"/>
            </a:endParaRPr>
          </a:p>
        </p:txBody>
      </p:sp>
    </p:spTree>
    <p:extLst>
      <p:ext uri="{BB962C8B-B14F-4D97-AF65-F5344CB8AC3E}">
        <p14:creationId xmlns:p14="http://schemas.microsoft.com/office/powerpoint/2010/main" val="37997729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1" y="717550"/>
            <a:ext cx="8590027" cy="5950347"/>
          </a:xfrm>
          <a:prstGeom prst="rect">
            <a:avLst/>
          </a:prstGeom>
          <a:noFill/>
        </p:spPr>
        <p:txBody>
          <a:bodyPr wrap="square" rtlCol="0" anchor="t">
            <a:spAutoFit/>
          </a:bodyPr>
          <a:lstStyle/>
          <a:p>
            <a:pPr algn="ctr">
              <a:lnSpc>
                <a:spcPct val="150000"/>
              </a:lnSpc>
            </a:pPr>
            <a:r>
              <a:rPr lang="zh-CN" altLang="en-US" sz="2000" dirty="0">
                <a:sym typeface="+mn-ea"/>
              </a:rPr>
              <a:t>习题</a:t>
            </a:r>
            <a:endParaRPr lang="en-US" altLang="zh-CN" sz="2000" dirty="0">
              <a:sym typeface="+mn-ea"/>
            </a:endParaRPr>
          </a:p>
          <a:p>
            <a:pPr>
              <a:lnSpc>
                <a:spcPct val="150000"/>
              </a:lnSpc>
            </a:pPr>
            <a:r>
              <a:rPr lang="zh-CN" altLang="en-US" sz="2000" dirty="0">
                <a:sym typeface="+mn-ea"/>
              </a:rPr>
              <a:t>一、单选</a:t>
            </a:r>
            <a:endParaRPr lang="en-US" altLang="zh-CN" sz="2000" dirty="0">
              <a:sym typeface="+mn-ea"/>
            </a:endParaRPr>
          </a:p>
          <a:p>
            <a:pPr>
              <a:lnSpc>
                <a:spcPct val="150000"/>
              </a:lnSpc>
            </a:pPr>
            <a:r>
              <a:rPr lang="en-US" altLang="zh-CN" dirty="0"/>
              <a:t>1.</a:t>
            </a:r>
            <a:r>
              <a:rPr lang="zh-CN" altLang="zh-CN" dirty="0"/>
              <a:t>主张各国应当生产、出口密集使用本国丰裕要素的产品，进口需要密集使用本国稀缺要素的产品。这种国际贸易理论是</a:t>
            </a:r>
            <a:r>
              <a:rPr lang="en-US" altLang="zh-CN" dirty="0"/>
              <a:t>(    )</a:t>
            </a:r>
            <a:r>
              <a:rPr lang="zh-CN" altLang="zh-CN" dirty="0"/>
              <a:t>。</a:t>
            </a:r>
          </a:p>
          <a:p>
            <a:pPr>
              <a:lnSpc>
                <a:spcPct val="150000"/>
              </a:lnSpc>
            </a:pPr>
            <a:r>
              <a:rPr lang="en-US" altLang="zh-CN" dirty="0"/>
              <a:t>A</a:t>
            </a:r>
            <a:r>
              <a:rPr lang="zh-CN" altLang="zh-CN" dirty="0"/>
              <a:t>．绝对优势理论</a:t>
            </a:r>
            <a:r>
              <a:rPr lang="en-US" altLang="zh-CN" dirty="0"/>
              <a:t>         B</a:t>
            </a:r>
            <a:r>
              <a:rPr lang="zh-CN" altLang="zh-CN" dirty="0"/>
              <a:t>．比较优势理论</a:t>
            </a:r>
          </a:p>
          <a:p>
            <a:pPr>
              <a:lnSpc>
                <a:spcPct val="150000"/>
              </a:lnSpc>
            </a:pPr>
            <a:r>
              <a:rPr lang="en-US" altLang="zh-CN" dirty="0"/>
              <a:t>C</a:t>
            </a:r>
            <a:r>
              <a:rPr lang="zh-CN" altLang="zh-CN" dirty="0"/>
              <a:t>．要素禀赋理论</a:t>
            </a:r>
            <a:r>
              <a:rPr lang="en-US" altLang="zh-CN" dirty="0"/>
              <a:t>         D</a:t>
            </a:r>
            <a:r>
              <a:rPr lang="zh-CN" altLang="zh-CN" dirty="0"/>
              <a:t>．后发优势贸易理论</a:t>
            </a:r>
          </a:p>
          <a:p>
            <a:pPr>
              <a:lnSpc>
                <a:spcPct val="150000"/>
              </a:lnSpc>
            </a:pPr>
            <a:r>
              <a:rPr lang="en-US" altLang="zh-CN" dirty="0"/>
              <a:t>2.</a:t>
            </a:r>
            <a:r>
              <a:rPr lang="zh-CN" altLang="zh-CN" dirty="0"/>
              <a:t>各国应该集中生产并出口具有绝对优势的产品，而进口不具有绝对优势的产品，其结果是可以节约社会资源，提高产出水平，是</a:t>
            </a:r>
            <a:r>
              <a:rPr lang="en-US" altLang="zh-CN" dirty="0"/>
              <a:t>(     )</a:t>
            </a:r>
            <a:r>
              <a:rPr lang="zh-CN" altLang="zh-CN" dirty="0"/>
              <a:t>理论的主要观点</a:t>
            </a:r>
          </a:p>
          <a:p>
            <a:pPr>
              <a:lnSpc>
                <a:spcPct val="150000"/>
              </a:lnSpc>
            </a:pPr>
            <a:r>
              <a:rPr lang="en-US" altLang="zh-CN" dirty="0"/>
              <a:t>A.</a:t>
            </a:r>
            <a:r>
              <a:rPr lang="zh-CN" altLang="zh-CN" dirty="0"/>
              <a:t>亚当斯密的绝对优势</a:t>
            </a:r>
            <a:r>
              <a:rPr lang="en-US" altLang="zh-CN" dirty="0"/>
              <a:t>                 B.</a:t>
            </a:r>
            <a:r>
              <a:rPr lang="zh-CN" altLang="zh-CN" dirty="0"/>
              <a:t>李嘉图的比较优势</a:t>
            </a:r>
          </a:p>
          <a:p>
            <a:pPr>
              <a:lnSpc>
                <a:spcPct val="150000"/>
              </a:lnSpc>
            </a:pPr>
            <a:r>
              <a:rPr lang="en-US" altLang="zh-CN" dirty="0"/>
              <a:t>C.</a:t>
            </a:r>
            <a:r>
              <a:rPr lang="zh-CN" altLang="zh-CN" dirty="0"/>
              <a:t>赫克歇尔一俄林的要素禀赋</a:t>
            </a:r>
            <a:r>
              <a:rPr lang="en-US" altLang="zh-CN" dirty="0"/>
              <a:t>      D.</a:t>
            </a:r>
            <a:r>
              <a:rPr lang="zh-CN" altLang="zh-CN" dirty="0"/>
              <a:t>克鲁格曼的规模经济</a:t>
            </a:r>
          </a:p>
          <a:p>
            <a:pPr>
              <a:lnSpc>
                <a:spcPct val="150000"/>
              </a:lnSpc>
            </a:pPr>
            <a:r>
              <a:rPr lang="en-US" altLang="zh-CN" dirty="0"/>
              <a:t>3.</a:t>
            </a:r>
            <a:r>
              <a:rPr lang="zh-CN" altLang="zh-CN" dirty="0"/>
              <a:t>各国的资源条件不同是国际贸易产生的基础，这是</a:t>
            </a:r>
            <a:r>
              <a:rPr lang="en-US" altLang="zh-CN" dirty="0"/>
              <a:t>(     )</a:t>
            </a:r>
            <a:r>
              <a:rPr lang="zh-CN" altLang="zh-CN" dirty="0"/>
              <a:t>理论的主要观点</a:t>
            </a:r>
          </a:p>
          <a:p>
            <a:pPr>
              <a:lnSpc>
                <a:spcPct val="150000"/>
              </a:lnSpc>
            </a:pPr>
            <a:r>
              <a:rPr lang="en-US" altLang="zh-CN" dirty="0"/>
              <a:t>A.</a:t>
            </a:r>
            <a:r>
              <a:rPr lang="zh-CN" altLang="zh-CN" dirty="0"/>
              <a:t>亚当斯密的绝对优势</a:t>
            </a:r>
            <a:r>
              <a:rPr lang="en-US" altLang="zh-CN" dirty="0"/>
              <a:t>           B.</a:t>
            </a:r>
            <a:r>
              <a:rPr lang="zh-CN" altLang="zh-CN" dirty="0"/>
              <a:t>李嘉图的比较优势</a:t>
            </a:r>
          </a:p>
          <a:p>
            <a:pPr>
              <a:lnSpc>
                <a:spcPct val="150000"/>
              </a:lnSpc>
            </a:pPr>
            <a:r>
              <a:rPr lang="en-US" altLang="zh-CN" dirty="0"/>
              <a:t>C.</a:t>
            </a:r>
            <a:r>
              <a:rPr lang="zh-CN" altLang="zh-CN" dirty="0"/>
              <a:t>赫克歇尔一俄林</a:t>
            </a:r>
            <a:r>
              <a:rPr lang="en-US" altLang="zh-CN" dirty="0"/>
              <a:t>                  D.</a:t>
            </a:r>
            <a:r>
              <a:rPr lang="zh-CN" altLang="zh-CN" dirty="0"/>
              <a:t>克鲁格曼的规模经济</a:t>
            </a:r>
          </a:p>
          <a:p>
            <a:pPr>
              <a:lnSpc>
                <a:spcPct val="150000"/>
              </a:lnSpc>
            </a:pPr>
            <a:endParaRPr lang="zh-CN" altLang="zh-CN" dirty="0"/>
          </a:p>
        </p:txBody>
      </p:sp>
    </p:spTree>
    <p:extLst>
      <p:ext uri="{BB962C8B-B14F-4D97-AF65-F5344CB8AC3E}">
        <p14:creationId xmlns:p14="http://schemas.microsoft.com/office/powerpoint/2010/main" val="24514047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1" y="717550"/>
            <a:ext cx="8590027" cy="5304016"/>
          </a:xfrm>
          <a:prstGeom prst="rect">
            <a:avLst/>
          </a:prstGeom>
          <a:noFill/>
        </p:spPr>
        <p:txBody>
          <a:bodyPr wrap="square" rtlCol="0" anchor="t">
            <a:spAutoFit/>
          </a:bodyPr>
          <a:lstStyle/>
          <a:p>
            <a:pPr>
              <a:lnSpc>
                <a:spcPct val="150000"/>
              </a:lnSpc>
            </a:pPr>
            <a:r>
              <a:rPr lang="en-US" altLang="zh-CN" dirty="0"/>
              <a:t>4.(       )</a:t>
            </a:r>
            <a:r>
              <a:rPr lang="zh-CN" altLang="zh-CN" dirty="0"/>
              <a:t>理论认为，决定国际贸易的因素是两个国家产品的相对生产成本</a:t>
            </a:r>
          </a:p>
          <a:p>
            <a:pPr>
              <a:lnSpc>
                <a:spcPct val="150000"/>
              </a:lnSpc>
            </a:pPr>
            <a:r>
              <a:rPr lang="en-US" altLang="zh-CN" dirty="0"/>
              <a:t>A.</a:t>
            </a:r>
            <a:r>
              <a:rPr lang="zh-CN" altLang="zh-CN" dirty="0"/>
              <a:t>亚当斯密的绝对优势</a:t>
            </a:r>
            <a:r>
              <a:rPr lang="en-US" altLang="zh-CN" dirty="0"/>
              <a:t>             B.</a:t>
            </a:r>
            <a:r>
              <a:rPr lang="zh-CN" altLang="zh-CN" dirty="0"/>
              <a:t>李嘉图的比较优势</a:t>
            </a:r>
          </a:p>
          <a:p>
            <a:pPr>
              <a:lnSpc>
                <a:spcPct val="150000"/>
              </a:lnSpc>
            </a:pPr>
            <a:r>
              <a:rPr lang="en-US" altLang="zh-CN" dirty="0"/>
              <a:t>C.</a:t>
            </a:r>
            <a:r>
              <a:rPr lang="zh-CN" altLang="zh-CN" dirty="0"/>
              <a:t>赫克歇尔一俄林的要素禀赋</a:t>
            </a:r>
            <a:r>
              <a:rPr lang="en-US" altLang="zh-CN" dirty="0"/>
              <a:t>       D.</a:t>
            </a:r>
            <a:r>
              <a:rPr lang="zh-CN" altLang="zh-CN" dirty="0"/>
              <a:t>克鲁格曼的规模经济</a:t>
            </a:r>
            <a:endParaRPr lang="en-US" altLang="zh-CN" dirty="0"/>
          </a:p>
          <a:p>
            <a:pPr>
              <a:lnSpc>
                <a:spcPct val="150000"/>
              </a:lnSpc>
            </a:pPr>
            <a:r>
              <a:rPr lang="zh-CN" altLang="zh-CN" dirty="0"/>
              <a:t>二．多选题</a:t>
            </a:r>
            <a:endParaRPr lang="en-US" altLang="zh-CN" dirty="0"/>
          </a:p>
          <a:p>
            <a:pPr>
              <a:lnSpc>
                <a:spcPct val="150000"/>
              </a:lnSpc>
            </a:pPr>
            <a:r>
              <a:rPr lang="en-US" altLang="zh-CN" dirty="0"/>
              <a:t>      </a:t>
            </a:r>
            <a:r>
              <a:rPr lang="zh-CN" altLang="zh-CN" dirty="0"/>
              <a:t>以下情况中，属于自愿性失业的有（</a:t>
            </a:r>
            <a:r>
              <a:rPr lang="en-US" altLang="zh-CN" dirty="0"/>
              <a:t>      </a:t>
            </a:r>
            <a:r>
              <a:rPr lang="zh-CN" altLang="zh-CN" dirty="0"/>
              <a:t>）。</a:t>
            </a:r>
          </a:p>
          <a:p>
            <a:pPr>
              <a:lnSpc>
                <a:spcPct val="150000"/>
              </a:lnSpc>
            </a:pPr>
            <a:r>
              <a:rPr lang="zh-CN" altLang="zh-CN" dirty="0"/>
              <a:t>　　</a:t>
            </a:r>
            <a:r>
              <a:rPr lang="en-US" altLang="zh-CN" dirty="0"/>
              <a:t>A.</a:t>
            </a:r>
            <a:r>
              <a:rPr lang="zh-CN" altLang="zh-CN" dirty="0"/>
              <a:t>某地区经济贫困，总需求不足导致失业</a:t>
            </a:r>
          </a:p>
          <a:p>
            <a:pPr>
              <a:lnSpc>
                <a:spcPct val="150000"/>
              </a:lnSpc>
            </a:pPr>
            <a:r>
              <a:rPr lang="zh-CN" altLang="zh-CN" dirty="0"/>
              <a:t>　　</a:t>
            </a:r>
            <a:r>
              <a:rPr lang="en-US" altLang="zh-CN" dirty="0"/>
              <a:t>B.</a:t>
            </a:r>
            <a:r>
              <a:rPr lang="zh-CN" altLang="zh-CN" dirty="0"/>
              <a:t>某国家发生经济危机导致大量失业</a:t>
            </a:r>
          </a:p>
          <a:p>
            <a:pPr>
              <a:lnSpc>
                <a:spcPct val="150000"/>
              </a:lnSpc>
            </a:pPr>
            <a:r>
              <a:rPr lang="zh-CN" altLang="zh-CN" dirty="0"/>
              <a:t>　　</a:t>
            </a:r>
            <a:r>
              <a:rPr lang="en-US" altLang="zh-CN" dirty="0"/>
              <a:t>C.</a:t>
            </a:r>
            <a:r>
              <a:rPr lang="zh-CN" altLang="zh-CN" dirty="0"/>
              <a:t>总需求萎缩造成的失业</a:t>
            </a:r>
          </a:p>
          <a:p>
            <a:pPr>
              <a:lnSpc>
                <a:spcPct val="150000"/>
              </a:lnSpc>
            </a:pPr>
            <a:r>
              <a:rPr lang="zh-CN" altLang="zh-CN" dirty="0"/>
              <a:t>　　</a:t>
            </a:r>
            <a:r>
              <a:rPr lang="en-US" altLang="zh-CN" dirty="0"/>
              <a:t>D.</a:t>
            </a:r>
            <a:r>
              <a:rPr lang="zh-CN" altLang="zh-CN" dirty="0"/>
              <a:t>某人从一个工作转换到另外一个工作的过程中出现失业</a:t>
            </a:r>
          </a:p>
          <a:p>
            <a:pPr>
              <a:lnSpc>
                <a:spcPct val="150000"/>
              </a:lnSpc>
            </a:pPr>
            <a:r>
              <a:rPr lang="zh-CN" altLang="zh-CN" dirty="0"/>
              <a:t>　　</a:t>
            </a:r>
            <a:r>
              <a:rPr lang="en-US" altLang="zh-CN" dirty="0"/>
              <a:t>E.</a:t>
            </a:r>
            <a:r>
              <a:rPr lang="zh-CN" altLang="zh-CN" dirty="0"/>
              <a:t>产业结构调整使得原有劳动者不具备新产业所要求的技术而失业，但新产业的劳动需求却得不到满足</a:t>
            </a:r>
          </a:p>
          <a:p>
            <a:endParaRPr lang="zh-CN" altLang="zh-CN" dirty="0"/>
          </a:p>
          <a:p>
            <a:pPr>
              <a:lnSpc>
                <a:spcPct val="150000"/>
              </a:lnSpc>
            </a:pPr>
            <a:endParaRPr lang="zh-CN" altLang="zh-CN" dirty="0"/>
          </a:p>
        </p:txBody>
      </p:sp>
    </p:spTree>
    <p:extLst>
      <p:ext uri="{BB962C8B-B14F-4D97-AF65-F5344CB8AC3E}">
        <p14:creationId xmlns:p14="http://schemas.microsoft.com/office/powerpoint/2010/main" val="17264152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206747" y="3771019"/>
            <a:ext cx="7680853" cy="646331"/>
          </a:xfrm>
          <a:prstGeom prst="rect">
            <a:avLst/>
          </a:prstGeom>
          <a:noFill/>
        </p:spPr>
        <p:txBody>
          <a:bodyPr wrap="square" rtlCol="0">
            <a:spAutoFit/>
          </a:bodyPr>
          <a:lstStyle/>
          <a:p>
            <a:pPr algn="ctr"/>
            <a:r>
              <a:rPr lang="zh-CN" altLang="en-US" sz="3600" dirty="0">
                <a:solidFill>
                  <a:srgbClr val="005790"/>
                </a:solidFill>
                <a:cs typeface="+mn-ea"/>
                <a:sym typeface="+mn-lt"/>
              </a:rPr>
              <a:t>第十二次课内容结束</a:t>
            </a:r>
          </a:p>
        </p:txBody>
      </p:sp>
      <p:grpSp>
        <p:nvGrpSpPr>
          <p:cNvPr id="10" name="组合 9"/>
          <p:cNvGrpSpPr/>
          <p:nvPr/>
        </p:nvGrpSpPr>
        <p:grpSpPr>
          <a:xfrm>
            <a:off x="3762307" y="2510972"/>
            <a:ext cx="4540704" cy="1074057"/>
            <a:chOff x="3659868" y="841828"/>
            <a:chExt cx="4540704" cy="1074057"/>
          </a:xfrm>
          <a:solidFill>
            <a:srgbClr val="FF9999"/>
          </a:solidFill>
        </p:grpSpPr>
        <p:grpSp>
          <p:nvGrpSpPr>
            <p:cNvPr id="12" name="组合 11"/>
            <p:cNvGrpSpPr/>
            <p:nvPr/>
          </p:nvGrpSpPr>
          <p:grpSpPr>
            <a:xfrm>
              <a:off x="3659868" y="841828"/>
              <a:ext cx="4540704" cy="1074057"/>
              <a:chOff x="4429125" y="2685143"/>
              <a:chExt cx="4118758" cy="1182009"/>
            </a:xfrm>
            <a:grpFill/>
          </p:grpSpPr>
          <p:sp>
            <p:nvSpPr>
              <p:cNvPr id="14" name="Freeform 92"/>
              <p:cNvSpPr>
                <a:spLocks noEditPoints="1"/>
              </p:cNvSpPr>
              <p:nvPr/>
            </p:nvSpPr>
            <p:spPr bwMode="auto">
              <a:xfrm>
                <a:off x="4429125" y="2685143"/>
                <a:ext cx="4118758" cy="1182009"/>
              </a:xfrm>
              <a:custGeom>
                <a:avLst/>
                <a:gdLst>
                  <a:gd name="T0" fmla="*/ 1235 w 1305"/>
                  <a:gd name="T1" fmla="*/ 116 h 339"/>
                  <a:gd name="T2" fmla="*/ 1299 w 1305"/>
                  <a:gd name="T3" fmla="*/ 11 h 339"/>
                  <a:gd name="T4" fmla="*/ 868 w 1305"/>
                  <a:gd name="T5" fmla="*/ 14 h 339"/>
                  <a:gd name="T6" fmla="*/ 862 w 1305"/>
                  <a:gd name="T7" fmla="*/ 70 h 339"/>
                  <a:gd name="T8" fmla="*/ 408 w 1305"/>
                  <a:gd name="T9" fmla="*/ 31 h 339"/>
                  <a:gd name="T10" fmla="*/ 1 w 1305"/>
                  <a:gd name="T11" fmla="*/ 36 h 339"/>
                  <a:gd name="T12" fmla="*/ 20 w 1305"/>
                  <a:gd name="T13" fmla="*/ 231 h 339"/>
                  <a:gd name="T14" fmla="*/ 174 w 1305"/>
                  <a:gd name="T15" fmla="*/ 250 h 339"/>
                  <a:gd name="T16" fmla="*/ 61 w 1305"/>
                  <a:gd name="T17" fmla="*/ 177 h 339"/>
                  <a:gd name="T18" fmla="*/ 45 w 1305"/>
                  <a:gd name="T19" fmla="*/ 90 h 339"/>
                  <a:gd name="T20" fmla="*/ 44 w 1305"/>
                  <a:gd name="T21" fmla="*/ 40 h 339"/>
                  <a:gd name="T22" fmla="*/ 14 w 1305"/>
                  <a:gd name="T23" fmla="*/ 37 h 339"/>
                  <a:gd name="T24" fmla="*/ 189 w 1305"/>
                  <a:gd name="T25" fmla="*/ 89 h 339"/>
                  <a:gd name="T26" fmla="*/ 199 w 1305"/>
                  <a:gd name="T27" fmla="*/ 335 h 339"/>
                  <a:gd name="T28" fmla="*/ 778 w 1305"/>
                  <a:gd name="T29" fmla="*/ 327 h 339"/>
                  <a:gd name="T30" fmla="*/ 1061 w 1305"/>
                  <a:gd name="T31" fmla="*/ 273 h 339"/>
                  <a:gd name="T32" fmla="*/ 1076 w 1305"/>
                  <a:gd name="T33" fmla="*/ 231 h 339"/>
                  <a:gd name="T34" fmla="*/ 1299 w 1305"/>
                  <a:gd name="T35" fmla="*/ 209 h 339"/>
                  <a:gd name="T36" fmla="*/ 909 w 1305"/>
                  <a:gd name="T37" fmla="*/ 71 h 339"/>
                  <a:gd name="T38" fmla="*/ 925 w 1305"/>
                  <a:gd name="T39" fmla="*/ 71 h 339"/>
                  <a:gd name="T40" fmla="*/ 886 w 1305"/>
                  <a:gd name="T41" fmla="*/ 30 h 339"/>
                  <a:gd name="T42" fmla="*/ 870 w 1305"/>
                  <a:gd name="T43" fmla="*/ 25 h 339"/>
                  <a:gd name="T44" fmla="*/ 869 w 1305"/>
                  <a:gd name="T45" fmla="*/ 70 h 339"/>
                  <a:gd name="T46" fmla="*/ 399 w 1305"/>
                  <a:gd name="T47" fmla="*/ 56 h 339"/>
                  <a:gd name="T48" fmla="*/ 382 w 1305"/>
                  <a:gd name="T49" fmla="*/ 47 h 339"/>
                  <a:gd name="T50" fmla="*/ 382 w 1305"/>
                  <a:gd name="T51" fmla="*/ 47 h 339"/>
                  <a:gd name="T52" fmla="*/ 349 w 1305"/>
                  <a:gd name="T53" fmla="*/ 70 h 339"/>
                  <a:gd name="T54" fmla="*/ 325 w 1305"/>
                  <a:gd name="T55" fmla="*/ 63 h 339"/>
                  <a:gd name="T56" fmla="*/ 325 w 1305"/>
                  <a:gd name="T57" fmla="*/ 76 h 339"/>
                  <a:gd name="T58" fmla="*/ 318 w 1305"/>
                  <a:gd name="T59" fmla="*/ 76 h 339"/>
                  <a:gd name="T60" fmla="*/ 298 w 1305"/>
                  <a:gd name="T61" fmla="*/ 70 h 339"/>
                  <a:gd name="T62" fmla="*/ 1049 w 1305"/>
                  <a:gd name="T63" fmla="*/ 289 h 339"/>
                  <a:gd name="T64" fmla="*/ 1042 w 1305"/>
                  <a:gd name="T65" fmla="*/ 297 h 339"/>
                  <a:gd name="T66" fmla="*/ 762 w 1305"/>
                  <a:gd name="T67" fmla="*/ 315 h 339"/>
                  <a:gd name="T68" fmla="*/ 192 w 1305"/>
                  <a:gd name="T69" fmla="*/ 310 h 339"/>
                  <a:gd name="T70" fmla="*/ 213 w 1305"/>
                  <a:gd name="T71" fmla="*/ 302 h 339"/>
                  <a:gd name="T72" fmla="*/ 192 w 1305"/>
                  <a:gd name="T73" fmla="*/ 236 h 339"/>
                  <a:gd name="T74" fmla="*/ 223 w 1305"/>
                  <a:gd name="T75" fmla="*/ 111 h 339"/>
                  <a:gd name="T76" fmla="*/ 196 w 1305"/>
                  <a:gd name="T77" fmla="*/ 104 h 339"/>
                  <a:gd name="T78" fmla="*/ 1036 w 1305"/>
                  <a:gd name="T79" fmla="*/ 88 h 339"/>
                  <a:gd name="T80" fmla="*/ 1043 w 1305"/>
                  <a:gd name="T81" fmla="*/ 99 h 339"/>
                  <a:gd name="T82" fmla="*/ 1049 w 1305"/>
                  <a:gd name="T83" fmla="*/ 289 h 339"/>
                  <a:gd name="T84" fmla="*/ 947 w 1305"/>
                  <a:gd name="T85" fmla="*/ 72 h 339"/>
                  <a:gd name="T86" fmla="*/ 952 w 1305"/>
                  <a:gd name="T87" fmla="*/ 62 h 339"/>
                  <a:gd name="T88" fmla="*/ 968 w 1305"/>
                  <a:gd name="T89" fmla="*/ 72 h 339"/>
                  <a:gd name="T90" fmla="*/ 1004 w 1305"/>
                  <a:gd name="T91" fmla="*/ 73 h 339"/>
                  <a:gd name="T92" fmla="*/ 1176 w 1305"/>
                  <a:gd name="T93" fmla="*/ 209 h 339"/>
                  <a:gd name="T94" fmla="*/ 1059 w 1305"/>
                  <a:gd name="T95" fmla="*/ 210 h 339"/>
                  <a:gd name="T96" fmla="*/ 1071 w 1305"/>
                  <a:gd name="T97" fmla="*/ 206 h 339"/>
                  <a:gd name="T98" fmla="*/ 1044 w 1305"/>
                  <a:gd name="T99" fmla="*/ 78 h 339"/>
                  <a:gd name="T100" fmla="*/ 972 w 1305"/>
                  <a:gd name="T101" fmla="*/ 44 h 339"/>
                  <a:gd name="T102" fmla="*/ 949 w 1305"/>
                  <a:gd name="T103" fmla="*/ 41 h 339"/>
                  <a:gd name="T104" fmla="*/ 1232 w 1305"/>
                  <a:gd name="T105" fmla="*/ 99 h 339"/>
                  <a:gd name="T106" fmla="*/ 1269 w 1305"/>
                  <a:gd name="T107" fmla="*/ 185 h 339"/>
                  <a:gd name="T108" fmla="*/ 1280 w 1305"/>
                  <a:gd name="T109" fmla="*/ 18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05" h="339">
                    <a:moveTo>
                      <a:pt x="1303" y="200"/>
                    </a:moveTo>
                    <a:cubicBezTo>
                      <a:pt x="1293" y="186"/>
                      <a:pt x="1281" y="173"/>
                      <a:pt x="1269" y="160"/>
                    </a:cubicBezTo>
                    <a:cubicBezTo>
                      <a:pt x="1263" y="152"/>
                      <a:pt x="1256" y="145"/>
                      <a:pt x="1250" y="138"/>
                    </a:cubicBezTo>
                    <a:cubicBezTo>
                      <a:pt x="1244" y="132"/>
                      <a:pt x="1233" y="124"/>
                      <a:pt x="1235" y="116"/>
                    </a:cubicBezTo>
                    <a:cubicBezTo>
                      <a:pt x="1236" y="109"/>
                      <a:pt x="1245" y="99"/>
                      <a:pt x="1249" y="93"/>
                    </a:cubicBezTo>
                    <a:cubicBezTo>
                      <a:pt x="1254" y="85"/>
                      <a:pt x="1260" y="77"/>
                      <a:pt x="1265" y="68"/>
                    </a:cubicBezTo>
                    <a:cubicBezTo>
                      <a:pt x="1276" y="50"/>
                      <a:pt x="1287" y="32"/>
                      <a:pt x="1298" y="14"/>
                    </a:cubicBezTo>
                    <a:cubicBezTo>
                      <a:pt x="1299" y="13"/>
                      <a:pt x="1299" y="12"/>
                      <a:pt x="1299" y="11"/>
                    </a:cubicBezTo>
                    <a:cubicBezTo>
                      <a:pt x="1303" y="8"/>
                      <a:pt x="1300" y="0"/>
                      <a:pt x="1294" y="1"/>
                    </a:cubicBezTo>
                    <a:cubicBezTo>
                      <a:pt x="1154" y="22"/>
                      <a:pt x="1012" y="26"/>
                      <a:pt x="872" y="13"/>
                    </a:cubicBezTo>
                    <a:cubicBezTo>
                      <a:pt x="870" y="13"/>
                      <a:pt x="869" y="14"/>
                      <a:pt x="868" y="15"/>
                    </a:cubicBezTo>
                    <a:cubicBezTo>
                      <a:pt x="868" y="15"/>
                      <a:pt x="868" y="14"/>
                      <a:pt x="868" y="14"/>
                    </a:cubicBezTo>
                    <a:cubicBezTo>
                      <a:pt x="867" y="11"/>
                      <a:pt x="862" y="12"/>
                      <a:pt x="862" y="15"/>
                    </a:cubicBezTo>
                    <a:cubicBezTo>
                      <a:pt x="861" y="24"/>
                      <a:pt x="862" y="34"/>
                      <a:pt x="862" y="44"/>
                    </a:cubicBezTo>
                    <a:cubicBezTo>
                      <a:pt x="862" y="52"/>
                      <a:pt x="860" y="61"/>
                      <a:pt x="862" y="69"/>
                    </a:cubicBezTo>
                    <a:cubicBezTo>
                      <a:pt x="862" y="70"/>
                      <a:pt x="862" y="70"/>
                      <a:pt x="862" y="70"/>
                    </a:cubicBezTo>
                    <a:cubicBezTo>
                      <a:pt x="710" y="68"/>
                      <a:pt x="559" y="69"/>
                      <a:pt x="407" y="73"/>
                    </a:cubicBezTo>
                    <a:cubicBezTo>
                      <a:pt x="408" y="68"/>
                      <a:pt x="408" y="62"/>
                      <a:pt x="409" y="57"/>
                    </a:cubicBezTo>
                    <a:cubicBezTo>
                      <a:pt x="409" y="49"/>
                      <a:pt x="410" y="41"/>
                      <a:pt x="409" y="33"/>
                    </a:cubicBezTo>
                    <a:cubicBezTo>
                      <a:pt x="409" y="32"/>
                      <a:pt x="409" y="31"/>
                      <a:pt x="408" y="31"/>
                    </a:cubicBezTo>
                    <a:cubicBezTo>
                      <a:pt x="407" y="30"/>
                      <a:pt x="406" y="29"/>
                      <a:pt x="404" y="29"/>
                    </a:cubicBezTo>
                    <a:cubicBezTo>
                      <a:pt x="338" y="26"/>
                      <a:pt x="272" y="26"/>
                      <a:pt x="206" y="26"/>
                    </a:cubicBezTo>
                    <a:cubicBezTo>
                      <a:pt x="141" y="26"/>
                      <a:pt x="74" y="24"/>
                      <a:pt x="9" y="30"/>
                    </a:cubicBezTo>
                    <a:cubicBezTo>
                      <a:pt x="6" y="27"/>
                      <a:pt x="0" y="31"/>
                      <a:pt x="1" y="36"/>
                    </a:cubicBezTo>
                    <a:cubicBezTo>
                      <a:pt x="10" y="71"/>
                      <a:pt x="38" y="103"/>
                      <a:pt x="63" y="128"/>
                    </a:cubicBezTo>
                    <a:cubicBezTo>
                      <a:pt x="73" y="138"/>
                      <a:pt x="73" y="139"/>
                      <a:pt x="65" y="151"/>
                    </a:cubicBezTo>
                    <a:cubicBezTo>
                      <a:pt x="59" y="159"/>
                      <a:pt x="53" y="167"/>
                      <a:pt x="48" y="176"/>
                    </a:cubicBezTo>
                    <a:cubicBezTo>
                      <a:pt x="37" y="193"/>
                      <a:pt x="26" y="211"/>
                      <a:pt x="20" y="231"/>
                    </a:cubicBezTo>
                    <a:cubicBezTo>
                      <a:pt x="19" y="234"/>
                      <a:pt x="22" y="236"/>
                      <a:pt x="24" y="235"/>
                    </a:cubicBezTo>
                    <a:cubicBezTo>
                      <a:pt x="24" y="237"/>
                      <a:pt x="24" y="239"/>
                      <a:pt x="27" y="239"/>
                    </a:cubicBezTo>
                    <a:cubicBezTo>
                      <a:pt x="50" y="243"/>
                      <a:pt x="74" y="244"/>
                      <a:pt x="98" y="246"/>
                    </a:cubicBezTo>
                    <a:cubicBezTo>
                      <a:pt x="123" y="248"/>
                      <a:pt x="149" y="252"/>
                      <a:pt x="174" y="250"/>
                    </a:cubicBezTo>
                    <a:cubicBezTo>
                      <a:pt x="179" y="249"/>
                      <a:pt x="181" y="242"/>
                      <a:pt x="176" y="241"/>
                    </a:cubicBezTo>
                    <a:cubicBezTo>
                      <a:pt x="152" y="236"/>
                      <a:pt x="128" y="236"/>
                      <a:pt x="104" y="235"/>
                    </a:cubicBezTo>
                    <a:cubicBezTo>
                      <a:pt x="79" y="233"/>
                      <a:pt x="53" y="231"/>
                      <a:pt x="28" y="232"/>
                    </a:cubicBezTo>
                    <a:cubicBezTo>
                      <a:pt x="40" y="214"/>
                      <a:pt x="50" y="195"/>
                      <a:pt x="61" y="177"/>
                    </a:cubicBezTo>
                    <a:cubicBezTo>
                      <a:pt x="68" y="167"/>
                      <a:pt x="77" y="157"/>
                      <a:pt x="83" y="147"/>
                    </a:cubicBezTo>
                    <a:cubicBezTo>
                      <a:pt x="86" y="142"/>
                      <a:pt x="87" y="139"/>
                      <a:pt x="84" y="133"/>
                    </a:cubicBezTo>
                    <a:cubicBezTo>
                      <a:pt x="81" y="126"/>
                      <a:pt x="73" y="121"/>
                      <a:pt x="67" y="115"/>
                    </a:cubicBezTo>
                    <a:cubicBezTo>
                      <a:pt x="60" y="107"/>
                      <a:pt x="52" y="99"/>
                      <a:pt x="45" y="90"/>
                    </a:cubicBezTo>
                    <a:cubicBezTo>
                      <a:pt x="35" y="77"/>
                      <a:pt x="27" y="62"/>
                      <a:pt x="19" y="48"/>
                    </a:cubicBezTo>
                    <a:cubicBezTo>
                      <a:pt x="23" y="48"/>
                      <a:pt x="27" y="48"/>
                      <a:pt x="31" y="48"/>
                    </a:cubicBezTo>
                    <a:cubicBezTo>
                      <a:pt x="35" y="48"/>
                      <a:pt x="40" y="49"/>
                      <a:pt x="44" y="47"/>
                    </a:cubicBezTo>
                    <a:cubicBezTo>
                      <a:pt x="48" y="46"/>
                      <a:pt x="48" y="42"/>
                      <a:pt x="44" y="40"/>
                    </a:cubicBezTo>
                    <a:cubicBezTo>
                      <a:pt x="40" y="39"/>
                      <a:pt x="35" y="39"/>
                      <a:pt x="31" y="40"/>
                    </a:cubicBezTo>
                    <a:cubicBezTo>
                      <a:pt x="26" y="40"/>
                      <a:pt x="21" y="40"/>
                      <a:pt x="17" y="40"/>
                    </a:cubicBezTo>
                    <a:cubicBezTo>
                      <a:pt x="16" y="40"/>
                      <a:pt x="16" y="40"/>
                      <a:pt x="15" y="40"/>
                    </a:cubicBezTo>
                    <a:cubicBezTo>
                      <a:pt x="15" y="39"/>
                      <a:pt x="14" y="38"/>
                      <a:pt x="14" y="37"/>
                    </a:cubicBezTo>
                    <a:cubicBezTo>
                      <a:pt x="78" y="39"/>
                      <a:pt x="142" y="36"/>
                      <a:pt x="206" y="36"/>
                    </a:cubicBezTo>
                    <a:cubicBezTo>
                      <a:pt x="263" y="36"/>
                      <a:pt x="320" y="37"/>
                      <a:pt x="377" y="38"/>
                    </a:cubicBezTo>
                    <a:cubicBezTo>
                      <a:pt x="317" y="58"/>
                      <a:pt x="254" y="69"/>
                      <a:pt x="191" y="81"/>
                    </a:cubicBezTo>
                    <a:cubicBezTo>
                      <a:pt x="187" y="81"/>
                      <a:pt x="187" y="86"/>
                      <a:pt x="189" y="89"/>
                    </a:cubicBezTo>
                    <a:cubicBezTo>
                      <a:pt x="188" y="90"/>
                      <a:pt x="187" y="91"/>
                      <a:pt x="187" y="93"/>
                    </a:cubicBezTo>
                    <a:cubicBezTo>
                      <a:pt x="183" y="143"/>
                      <a:pt x="182" y="192"/>
                      <a:pt x="180" y="242"/>
                    </a:cubicBezTo>
                    <a:cubicBezTo>
                      <a:pt x="179" y="263"/>
                      <a:pt x="177" y="284"/>
                      <a:pt x="178" y="304"/>
                    </a:cubicBezTo>
                    <a:cubicBezTo>
                      <a:pt x="179" y="318"/>
                      <a:pt x="185" y="330"/>
                      <a:pt x="199" y="335"/>
                    </a:cubicBezTo>
                    <a:cubicBezTo>
                      <a:pt x="217" y="339"/>
                      <a:pt x="238" y="336"/>
                      <a:pt x="255" y="336"/>
                    </a:cubicBezTo>
                    <a:cubicBezTo>
                      <a:pt x="282" y="335"/>
                      <a:pt x="309" y="335"/>
                      <a:pt x="335" y="335"/>
                    </a:cubicBezTo>
                    <a:cubicBezTo>
                      <a:pt x="384" y="334"/>
                      <a:pt x="433" y="333"/>
                      <a:pt x="482" y="333"/>
                    </a:cubicBezTo>
                    <a:cubicBezTo>
                      <a:pt x="581" y="331"/>
                      <a:pt x="679" y="329"/>
                      <a:pt x="778" y="327"/>
                    </a:cubicBezTo>
                    <a:cubicBezTo>
                      <a:pt x="828" y="326"/>
                      <a:pt x="878" y="324"/>
                      <a:pt x="928" y="323"/>
                    </a:cubicBezTo>
                    <a:cubicBezTo>
                      <a:pt x="950" y="322"/>
                      <a:pt x="972" y="322"/>
                      <a:pt x="995" y="321"/>
                    </a:cubicBezTo>
                    <a:cubicBezTo>
                      <a:pt x="1011" y="321"/>
                      <a:pt x="1036" y="325"/>
                      <a:pt x="1051" y="315"/>
                    </a:cubicBezTo>
                    <a:cubicBezTo>
                      <a:pt x="1064" y="305"/>
                      <a:pt x="1061" y="287"/>
                      <a:pt x="1061" y="273"/>
                    </a:cubicBezTo>
                    <a:cubicBezTo>
                      <a:pt x="1060" y="259"/>
                      <a:pt x="1060" y="245"/>
                      <a:pt x="1059" y="232"/>
                    </a:cubicBezTo>
                    <a:cubicBezTo>
                      <a:pt x="1061" y="232"/>
                      <a:pt x="1063" y="232"/>
                      <a:pt x="1065" y="232"/>
                    </a:cubicBezTo>
                    <a:cubicBezTo>
                      <a:pt x="1068" y="233"/>
                      <a:pt x="1072" y="234"/>
                      <a:pt x="1074" y="233"/>
                    </a:cubicBezTo>
                    <a:cubicBezTo>
                      <a:pt x="1075" y="232"/>
                      <a:pt x="1076" y="232"/>
                      <a:pt x="1076" y="231"/>
                    </a:cubicBezTo>
                    <a:cubicBezTo>
                      <a:pt x="1090" y="231"/>
                      <a:pt x="1104" y="229"/>
                      <a:pt x="1118" y="227"/>
                    </a:cubicBezTo>
                    <a:cubicBezTo>
                      <a:pt x="1138" y="225"/>
                      <a:pt x="1159" y="223"/>
                      <a:pt x="1180" y="221"/>
                    </a:cubicBezTo>
                    <a:cubicBezTo>
                      <a:pt x="1199" y="219"/>
                      <a:pt x="1219" y="217"/>
                      <a:pt x="1239" y="215"/>
                    </a:cubicBezTo>
                    <a:cubicBezTo>
                      <a:pt x="1258" y="213"/>
                      <a:pt x="1280" y="214"/>
                      <a:pt x="1299" y="209"/>
                    </a:cubicBezTo>
                    <a:cubicBezTo>
                      <a:pt x="1301" y="208"/>
                      <a:pt x="1302" y="206"/>
                      <a:pt x="1302" y="204"/>
                    </a:cubicBezTo>
                    <a:cubicBezTo>
                      <a:pt x="1304" y="204"/>
                      <a:pt x="1305" y="202"/>
                      <a:pt x="1303" y="200"/>
                    </a:cubicBezTo>
                    <a:close/>
                    <a:moveTo>
                      <a:pt x="925" y="71"/>
                    </a:moveTo>
                    <a:cubicBezTo>
                      <a:pt x="919" y="71"/>
                      <a:pt x="914" y="71"/>
                      <a:pt x="909" y="71"/>
                    </a:cubicBezTo>
                    <a:cubicBezTo>
                      <a:pt x="908" y="66"/>
                      <a:pt x="907" y="60"/>
                      <a:pt x="906" y="55"/>
                    </a:cubicBezTo>
                    <a:cubicBezTo>
                      <a:pt x="905" y="49"/>
                      <a:pt x="905" y="43"/>
                      <a:pt x="904" y="37"/>
                    </a:cubicBezTo>
                    <a:cubicBezTo>
                      <a:pt x="910" y="39"/>
                      <a:pt x="916" y="41"/>
                      <a:pt x="922" y="43"/>
                    </a:cubicBezTo>
                    <a:cubicBezTo>
                      <a:pt x="920" y="52"/>
                      <a:pt x="920" y="63"/>
                      <a:pt x="925" y="71"/>
                    </a:cubicBezTo>
                    <a:close/>
                    <a:moveTo>
                      <a:pt x="900" y="35"/>
                    </a:moveTo>
                    <a:cubicBezTo>
                      <a:pt x="899" y="46"/>
                      <a:pt x="898" y="60"/>
                      <a:pt x="901" y="71"/>
                    </a:cubicBezTo>
                    <a:cubicBezTo>
                      <a:pt x="897" y="71"/>
                      <a:pt x="894" y="71"/>
                      <a:pt x="890" y="71"/>
                    </a:cubicBezTo>
                    <a:cubicBezTo>
                      <a:pt x="889" y="57"/>
                      <a:pt x="886" y="44"/>
                      <a:pt x="886" y="30"/>
                    </a:cubicBezTo>
                    <a:cubicBezTo>
                      <a:pt x="890" y="32"/>
                      <a:pt x="895" y="34"/>
                      <a:pt x="900" y="35"/>
                    </a:cubicBezTo>
                    <a:close/>
                    <a:moveTo>
                      <a:pt x="869" y="69"/>
                    </a:moveTo>
                    <a:cubicBezTo>
                      <a:pt x="873" y="61"/>
                      <a:pt x="872" y="51"/>
                      <a:pt x="872" y="42"/>
                    </a:cubicBezTo>
                    <a:cubicBezTo>
                      <a:pt x="872" y="36"/>
                      <a:pt x="871" y="30"/>
                      <a:pt x="870" y="25"/>
                    </a:cubicBezTo>
                    <a:cubicBezTo>
                      <a:pt x="870" y="25"/>
                      <a:pt x="870" y="25"/>
                      <a:pt x="870" y="25"/>
                    </a:cubicBezTo>
                    <a:cubicBezTo>
                      <a:pt x="874" y="26"/>
                      <a:pt x="877" y="27"/>
                      <a:pt x="880" y="28"/>
                    </a:cubicBezTo>
                    <a:cubicBezTo>
                      <a:pt x="879" y="42"/>
                      <a:pt x="878" y="57"/>
                      <a:pt x="882" y="71"/>
                    </a:cubicBezTo>
                    <a:cubicBezTo>
                      <a:pt x="878" y="71"/>
                      <a:pt x="873" y="70"/>
                      <a:pt x="869" y="70"/>
                    </a:cubicBezTo>
                    <a:cubicBezTo>
                      <a:pt x="869" y="70"/>
                      <a:pt x="869" y="70"/>
                      <a:pt x="869" y="69"/>
                    </a:cubicBezTo>
                    <a:close/>
                    <a:moveTo>
                      <a:pt x="388" y="45"/>
                    </a:moveTo>
                    <a:cubicBezTo>
                      <a:pt x="392" y="43"/>
                      <a:pt x="397" y="42"/>
                      <a:pt x="402" y="40"/>
                    </a:cubicBezTo>
                    <a:cubicBezTo>
                      <a:pt x="401" y="45"/>
                      <a:pt x="400" y="51"/>
                      <a:pt x="399" y="56"/>
                    </a:cubicBezTo>
                    <a:cubicBezTo>
                      <a:pt x="398" y="62"/>
                      <a:pt x="397" y="68"/>
                      <a:pt x="397" y="73"/>
                    </a:cubicBezTo>
                    <a:cubicBezTo>
                      <a:pt x="395" y="73"/>
                      <a:pt x="392" y="74"/>
                      <a:pt x="389" y="74"/>
                    </a:cubicBezTo>
                    <a:cubicBezTo>
                      <a:pt x="387" y="64"/>
                      <a:pt x="386" y="55"/>
                      <a:pt x="388" y="45"/>
                    </a:cubicBezTo>
                    <a:close/>
                    <a:moveTo>
                      <a:pt x="382" y="47"/>
                    </a:moveTo>
                    <a:cubicBezTo>
                      <a:pt x="380" y="56"/>
                      <a:pt x="379" y="65"/>
                      <a:pt x="381" y="74"/>
                    </a:cubicBezTo>
                    <a:cubicBezTo>
                      <a:pt x="377" y="74"/>
                      <a:pt x="373" y="74"/>
                      <a:pt x="368" y="74"/>
                    </a:cubicBezTo>
                    <a:cubicBezTo>
                      <a:pt x="369" y="66"/>
                      <a:pt x="369" y="59"/>
                      <a:pt x="368" y="51"/>
                    </a:cubicBezTo>
                    <a:cubicBezTo>
                      <a:pt x="373" y="49"/>
                      <a:pt x="377" y="48"/>
                      <a:pt x="382" y="47"/>
                    </a:cubicBezTo>
                    <a:close/>
                    <a:moveTo>
                      <a:pt x="363" y="52"/>
                    </a:moveTo>
                    <a:cubicBezTo>
                      <a:pt x="363" y="60"/>
                      <a:pt x="362" y="67"/>
                      <a:pt x="361" y="74"/>
                    </a:cubicBezTo>
                    <a:cubicBezTo>
                      <a:pt x="357" y="75"/>
                      <a:pt x="353" y="75"/>
                      <a:pt x="349" y="75"/>
                    </a:cubicBezTo>
                    <a:cubicBezTo>
                      <a:pt x="350" y="73"/>
                      <a:pt x="349" y="72"/>
                      <a:pt x="349" y="70"/>
                    </a:cubicBezTo>
                    <a:cubicBezTo>
                      <a:pt x="349" y="66"/>
                      <a:pt x="349" y="61"/>
                      <a:pt x="348" y="57"/>
                    </a:cubicBezTo>
                    <a:cubicBezTo>
                      <a:pt x="353" y="55"/>
                      <a:pt x="358" y="54"/>
                      <a:pt x="363" y="52"/>
                    </a:cubicBezTo>
                    <a:close/>
                    <a:moveTo>
                      <a:pt x="325" y="71"/>
                    </a:moveTo>
                    <a:cubicBezTo>
                      <a:pt x="325" y="68"/>
                      <a:pt x="325" y="66"/>
                      <a:pt x="325" y="63"/>
                    </a:cubicBezTo>
                    <a:cubicBezTo>
                      <a:pt x="331" y="61"/>
                      <a:pt x="337" y="60"/>
                      <a:pt x="343" y="58"/>
                    </a:cubicBezTo>
                    <a:cubicBezTo>
                      <a:pt x="343" y="62"/>
                      <a:pt x="343" y="66"/>
                      <a:pt x="342" y="70"/>
                    </a:cubicBezTo>
                    <a:cubicBezTo>
                      <a:pt x="342" y="72"/>
                      <a:pt x="342" y="73"/>
                      <a:pt x="342" y="75"/>
                    </a:cubicBezTo>
                    <a:cubicBezTo>
                      <a:pt x="336" y="75"/>
                      <a:pt x="330" y="75"/>
                      <a:pt x="325" y="76"/>
                    </a:cubicBezTo>
                    <a:cubicBezTo>
                      <a:pt x="325" y="74"/>
                      <a:pt x="325" y="72"/>
                      <a:pt x="325" y="71"/>
                    </a:cubicBezTo>
                    <a:close/>
                    <a:moveTo>
                      <a:pt x="320" y="64"/>
                    </a:moveTo>
                    <a:cubicBezTo>
                      <a:pt x="320" y="66"/>
                      <a:pt x="319" y="68"/>
                      <a:pt x="319" y="70"/>
                    </a:cubicBezTo>
                    <a:cubicBezTo>
                      <a:pt x="319" y="72"/>
                      <a:pt x="318" y="74"/>
                      <a:pt x="318" y="76"/>
                    </a:cubicBezTo>
                    <a:cubicBezTo>
                      <a:pt x="313" y="76"/>
                      <a:pt x="309" y="76"/>
                      <a:pt x="304" y="76"/>
                    </a:cubicBezTo>
                    <a:cubicBezTo>
                      <a:pt x="303" y="74"/>
                      <a:pt x="302" y="71"/>
                      <a:pt x="302" y="69"/>
                    </a:cubicBezTo>
                    <a:cubicBezTo>
                      <a:pt x="308" y="67"/>
                      <a:pt x="314" y="66"/>
                      <a:pt x="320" y="64"/>
                    </a:cubicBezTo>
                    <a:close/>
                    <a:moveTo>
                      <a:pt x="298" y="70"/>
                    </a:moveTo>
                    <a:cubicBezTo>
                      <a:pt x="298" y="72"/>
                      <a:pt x="298" y="74"/>
                      <a:pt x="299" y="76"/>
                    </a:cubicBezTo>
                    <a:cubicBezTo>
                      <a:pt x="286" y="77"/>
                      <a:pt x="274" y="77"/>
                      <a:pt x="261" y="78"/>
                    </a:cubicBezTo>
                    <a:cubicBezTo>
                      <a:pt x="273" y="75"/>
                      <a:pt x="286" y="72"/>
                      <a:pt x="298" y="70"/>
                    </a:cubicBezTo>
                    <a:close/>
                    <a:moveTo>
                      <a:pt x="1049" y="289"/>
                    </a:moveTo>
                    <a:cubicBezTo>
                      <a:pt x="1047" y="288"/>
                      <a:pt x="1045" y="289"/>
                      <a:pt x="1042" y="289"/>
                    </a:cubicBezTo>
                    <a:cubicBezTo>
                      <a:pt x="1039" y="289"/>
                      <a:pt x="1037" y="289"/>
                      <a:pt x="1034" y="289"/>
                    </a:cubicBezTo>
                    <a:cubicBezTo>
                      <a:pt x="1031" y="290"/>
                      <a:pt x="1031" y="296"/>
                      <a:pt x="1034" y="297"/>
                    </a:cubicBezTo>
                    <a:cubicBezTo>
                      <a:pt x="1037" y="297"/>
                      <a:pt x="1039" y="297"/>
                      <a:pt x="1042" y="297"/>
                    </a:cubicBezTo>
                    <a:cubicBezTo>
                      <a:pt x="1044" y="297"/>
                      <a:pt x="1046" y="297"/>
                      <a:pt x="1048" y="297"/>
                    </a:cubicBezTo>
                    <a:cubicBezTo>
                      <a:pt x="1048" y="297"/>
                      <a:pt x="1048" y="297"/>
                      <a:pt x="1048" y="297"/>
                    </a:cubicBezTo>
                    <a:cubicBezTo>
                      <a:pt x="1044" y="311"/>
                      <a:pt x="1025" y="308"/>
                      <a:pt x="1015" y="308"/>
                    </a:cubicBezTo>
                    <a:cubicBezTo>
                      <a:pt x="930" y="311"/>
                      <a:pt x="846" y="313"/>
                      <a:pt x="762" y="315"/>
                    </a:cubicBezTo>
                    <a:cubicBezTo>
                      <a:pt x="593" y="319"/>
                      <a:pt x="424" y="321"/>
                      <a:pt x="255" y="323"/>
                    </a:cubicBezTo>
                    <a:cubicBezTo>
                      <a:pt x="244" y="323"/>
                      <a:pt x="233" y="323"/>
                      <a:pt x="222" y="323"/>
                    </a:cubicBezTo>
                    <a:cubicBezTo>
                      <a:pt x="217" y="323"/>
                      <a:pt x="212" y="324"/>
                      <a:pt x="207" y="323"/>
                    </a:cubicBezTo>
                    <a:cubicBezTo>
                      <a:pt x="198" y="321"/>
                      <a:pt x="194" y="316"/>
                      <a:pt x="192" y="310"/>
                    </a:cubicBezTo>
                    <a:cubicBezTo>
                      <a:pt x="192" y="310"/>
                      <a:pt x="193" y="310"/>
                      <a:pt x="193" y="310"/>
                    </a:cubicBezTo>
                    <a:cubicBezTo>
                      <a:pt x="195" y="310"/>
                      <a:pt x="198" y="310"/>
                      <a:pt x="200" y="310"/>
                    </a:cubicBezTo>
                    <a:cubicBezTo>
                      <a:pt x="204" y="311"/>
                      <a:pt x="209" y="311"/>
                      <a:pt x="213" y="310"/>
                    </a:cubicBezTo>
                    <a:cubicBezTo>
                      <a:pt x="217" y="309"/>
                      <a:pt x="217" y="303"/>
                      <a:pt x="213" y="302"/>
                    </a:cubicBezTo>
                    <a:cubicBezTo>
                      <a:pt x="209" y="301"/>
                      <a:pt x="204" y="302"/>
                      <a:pt x="200" y="302"/>
                    </a:cubicBezTo>
                    <a:cubicBezTo>
                      <a:pt x="197" y="302"/>
                      <a:pt x="193" y="302"/>
                      <a:pt x="191" y="304"/>
                    </a:cubicBezTo>
                    <a:cubicBezTo>
                      <a:pt x="190" y="303"/>
                      <a:pt x="190" y="301"/>
                      <a:pt x="190" y="299"/>
                    </a:cubicBezTo>
                    <a:cubicBezTo>
                      <a:pt x="189" y="278"/>
                      <a:pt x="192" y="257"/>
                      <a:pt x="192" y="236"/>
                    </a:cubicBezTo>
                    <a:cubicBezTo>
                      <a:pt x="194" y="195"/>
                      <a:pt x="195" y="154"/>
                      <a:pt x="196" y="112"/>
                    </a:cubicBezTo>
                    <a:cubicBezTo>
                      <a:pt x="196" y="113"/>
                      <a:pt x="197" y="113"/>
                      <a:pt x="198" y="113"/>
                    </a:cubicBezTo>
                    <a:cubicBezTo>
                      <a:pt x="202" y="113"/>
                      <a:pt x="207" y="113"/>
                      <a:pt x="211" y="113"/>
                    </a:cubicBezTo>
                    <a:cubicBezTo>
                      <a:pt x="215" y="113"/>
                      <a:pt x="219" y="113"/>
                      <a:pt x="223" y="111"/>
                    </a:cubicBezTo>
                    <a:cubicBezTo>
                      <a:pt x="225" y="110"/>
                      <a:pt x="225" y="107"/>
                      <a:pt x="223" y="106"/>
                    </a:cubicBezTo>
                    <a:cubicBezTo>
                      <a:pt x="219" y="103"/>
                      <a:pt x="215" y="104"/>
                      <a:pt x="211" y="104"/>
                    </a:cubicBezTo>
                    <a:cubicBezTo>
                      <a:pt x="207" y="104"/>
                      <a:pt x="202" y="104"/>
                      <a:pt x="197" y="104"/>
                    </a:cubicBezTo>
                    <a:cubicBezTo>
                      <a:pt x="197" y="104"/>
                      <a:pt x="196" y="104"/>
                      <a:pt x="196" y="104"/>
                    </a:cubicBezTo>
                    <a:cubicBezTo>
                      <a:pt x="196" y="100"/>
                      <a:pt x="196" y="97"/>
                      <a:pt x="196" y="93"/>
                    </a:cubicBezTo>
                    <a:cubicBezTo>
                      <a:pt x="196" y="92"/>
                      <a:pt x="196" y="91"/>
                      <a:pt x="196" y="91"/>
                    </a:cubicBezTo>
                    <a:cubicBezTo>
                      <a:pt x="475" y="80"/>
                      <a:pt x="754" y="78"/>
                      <a:pt x="1033" y="85"/>
                    </a:cubicBezTo>
                    <a:cubicBezTo>
                      <a:pt x="1034" y="86"/>
                      <a:pt x="1035" y="87"/>
                      <a:pt x="1036" y="88"/>
                    </a:cubicBezTo>
                    <a:cubicBezTo>
                      <a:pt x="1038" y="88"/>
                      <a:pt x="1039" y="90"/>
                      <a:pt x="1040" y="92"/>
                    </a:cubicBezTo>
                    <a:cubicBezTo>
                      <a:pt x="1039" y="92"/>
                      <a:pt x="1037" y="91"/>
                      <a:pt x="1035" y="90"/>
                    </a:cubicBezTo>
                    <a:cubicBezTo>
                      <a:pt x="1031" y="89"/>
                      <a:pt x="1028" y="93"/>
                      <a:pt x="1032" y="96"/>
                    </a:cubicBezTo>
                    <a:cubicBezTo>
                      <a:pt x="1035" y="98"/>
                      <a:pt x="1039" y="99"/>
                      <a:pt x="1043" y="99"/>
                    </a:cubicBezTo>
                    <a:cubicBezTo>
                      <a:pt x="1046" y="113"/>
                      <a:pt x="1044" y="135"/>
                      <a:pt x="1044" y="142"/>
                    </a:cubicBezTo>
                    <a:cubicBezTo>
                      <a:pt x="1045" y="164"/>
                      <a:pt x="1045" y="185"/>
                      <a:pt x="1046" y="207"/>
                    </a:cubicBezTo>
                    <a:cubicBezTo>
                      <a:pt x="1047" y="227"/>
                      <a:pt x="1047" y="247"/>
                      <a:pt x="1048" y="266"/>
                    </a:cubicBezTo>
                    <a:cubicBezTo>
                      <a:pt x="1048" y="272"/>
                      <a:pt x="1050" y="281"/>
                      <a:pt x="1049" y="289"/>
                    </a:cubicBezTo>
                    <a:close/>
                    <a:moveTo>
                      <a:pt x="928" y="45"/>
                    </a:moveTo>
                    <a:cubicBezTo>
                      <a:pt x="934" y="48"/>
                      <a:pt x="940" y="50"/>
                      <a:pt x="946" y="52"/>
                    </a:cubicBezTo>
                    <a:cubicBezTo>
                      <a:pt x="946" y="56"/>
                      <a:pt x="946" y="59"/>
                      <a:pt x="946" y="62"/>
                    </a:cubicBezTo>
                    <a:cubicBezTo>
                      <a:pt x="947" y="66"/>
                      <a:pt x="946" y="69"/>
                      <a:pt x="947" y="72"/>
                    </a:cubicBezTo>
                    <a:cubicBezTo>
                      <a:pt x="942" y="72"/>
                      <a:pt x="937" y="72"/>
                      <a:pt x="932" y="71"/>
                    </a:cubicBezTo>
                    <a:cubicBezTo>
                      <a:pt x="931" y="66"/>
                      <a:pt x="929" y="62"/>
                      <a:pt x="928" y="57"/>
                    </a:cubicBezTo>
                    <a:cubicBezTo>
                      <a:pt x="927" y="53"/>
                      <a:pt x="927" y="49"/>
                      <a:pt x="928" y="45"/>
                    </a:cubicBezTo>
                    <a:close/>
                    <a:moveTo>
                      <a:pt x="952" y="62"/>
                    </a:moveTo>
                    <a:cubicBezTo>
                      <a:pt x="952" y="59"/>
                      <a:pt x="952" y="57"/>
                      <a:pt x="951" y="54"/>
                    </a:cubicBezTo>
                    <a:cubicBezTo>
                      <a:pt x="957" y="56"/>
                      <a:pt x="962" y="58"/>
                      <a:pt x="967" y="60"/>
                    </a:cubicBezTo>
                    <a:cubicBezTo>
                      <a:pt x="968" y="62"/>
                      <a:pt x="968" y="64"/>
                      <a:pt x="968" y="67"/>
                    </a:cubicBezTo>
                    <a:cubicBezTo>
                      <a:pt x="968" y="68"/>
                      <a:pt x="968" y="70"/>
                      <a:pt x="968" y="72"/>
                    </a:cubicBezTo>
                    <a:cubicBezTo>
                      <a:pt x="963" y="72"/>
                      <a:pt x="958" y="72"/>
                      <a:pt x="953" y="72"/>
                    </a:cubicBezTo>
                    <a:cubicBezTo>
                      <a:pt x="954" y="68"/>
                      <a:pt x="953" y="65"/>
                      <a:pt x="952" y="62"/>
                    </a:cubicBezTo>
                    <a:close/>
                    <a:moveTo>
                      <a:pt x="974" y="62"/>
                    </a:moveTo>
                    <a:cubicBezTo>
                      <a:pt x="984" y="66"/>
                      <a:pt x="994" y="69"/>
                      <a:pt x="1004" y="73"/>
                    </a:cubicBezTo>
                    <a:cubicBezTo>
                      <a:pt x="994" y="73"/>
                      <a:pt x="984" y="72"/>
                      <a:pt x="975" y="72"/>
                    </a:cubicBezTo>
                    <a:cubicBezTo>
                      <a:pt x="975" y="69"/>
                      <a:pt x="975" y="66"/>
                      <a:pt x="974" y="62"/>
                    </a:cubicBezTo>
                    <a:close/>
                    <a:moveTo>
                      <a:pt x="1239" y="203"/>
                    </a:moveTo>
                    <a:cubicBezTo>
                      <a:pt x="1218" y="205"/>
                      <a:pt x="1197" y="207"/>
                      <a:pt x="1176" y="209"/>
                    </a:cubicBezTo>
                    <a:cubicBezTo>
                      <a:pt x="1156" y="211"/>
                      <a:pt x="1135" y="213"/>
                      <a:pt x="1114" y="216"/>
                    </a:cubicBezTo>
                    <a:cubicBezTo>
                      <a:pt x="1098" y="218"/>
                      <a:pt x="1080" y="219"/>
                      <a:pt x="1064" y="225"/>
                    </a:cubicBezTo>
                    <a:cubicBezTo>
                      <a:pt x="1062" y="225"/>
                      <a:pt x="1061" y="225"/>
                      <a:pt x="1059" y="225"/>
                    </a:cubicBezTo>
                    <a:cubicBezTo>
                      <a:pt x="1059" y="220"/>
                      <a:pt x="1059" y="215"/>
                      <a:pt x="1059" y="210"/>
                    </a:cubicBezTo>
                    <a:cubicBezTo>
                      <a:pt x="1062" y="212"/>
                      <a:pt x="1065" y="213"/>
                      <a:pt x="1069" y="214"/>
                    </a:cubicBezTo>
                    <a:cubicBezTo>
                      <a:pt x="1073" y="214"/>
                      <a:pt x="1078" y="215"/>
                      <a:pt x="1081" y="212"/>
                    </a:cubicBezTo>
                    <a:cubicBezTo>
                      <a:pt x="1082" y="211"/>
                      <a:pt x="1082" y="210"/>
                      <a:pt x="1081" y="209"/>
                    </a:cubicBezTo>
                    <a:cubicBezTo>
                      <a:pt x="1078" y="206"/>
                      <a:pt x="1075" y="207"/>
                      <a:pt x="1071" y="206"/>
                    </a:cubicBezTo>
                    <a:cubicBezTo>
                      <a:pt x="1067" y="206"/>
                      <a:pt x="1062" y="205"/>
                      <a:pt x="1058" y="204"/>
                    </a:cubicBezTo>
                    <a:cubicBezTo>
                      <a:pt x="1058" y="199"/>
                      <a:pt x="1058" y="193"/>
                      <a:pt x="1058" y="188"/>
                    </a:cubicBezTo>
                    <a:cubicBezTo>
                      <a:pt x="1057" y="161"/>
                      <a:pt x="1056" y="135"/>
                      <a:pt x="1055" y="109"/>
                    </a:cubicBezTo>
                    <a:cubicBezTo>
                      <a:pt x="1055" y="97"/>
                      <a:pt x="1054" y="84"/>
                      <a:pt x="1044" y="78"/>
                    </a:cubicBezTo>
                    <a:cubicBezTo>
                      <a:pt x="1043" y="76"/>
                      <a:pt x="1042" y="75"/>
                      <a:pt x="1040" y="74"/>
                    </a:cubicBezTo>
                    <a:cubicBezTo>
                      <a:pt x="1012" y="64"/>
                      <a:pt x="983" y="53"/>
                      <a:pt x="955" y="43"/>
                    </a:cubicBezTo>
                    <a:cubicBezTo>
                      <a:pt x="957" y="43"/>
                      <a:pt x="959" y="43"/>
                      <a:pt x="962" y="44"/>
                    </a:cubicBezTo>
                    <a:cubicBezTo>
                      <a:pt x="965" y="44"/>
                      <a:pt x="969" y="46"/>
                      <a:pt x="972" y="44"/>
                    </a:cubicBezTo>
                    <a:cubicBezTo>
                      <a:pt x="974" y="44"/>
                      <a:pt x="974" y="42"/>
                      <a:pt x="973" y="40"/>
                    </a:cubicBezTo>
                    <a:cubicBezTo>
                      <a:pt x="972" y="36"/>
                      <a:pt x="966" y="36"/>
                      <a:pt x="962" y="35"/>
                    </a:cubicBezTo>
                    <a:cubicBezTo>
                      <a:pt x="957" y="35"/>
                      <a:pt x="953" y="36"/>
                      <a:pt x="949" y="39"/>
                    </a:cubicBezTo>
                    <a:cubicBezTo>
                      <a:pt x="949" y="40"/>
                      <a:pt x="949" y="40"/>
                      <a:pt x="949" y="41"/>
                    </a:cubicBezTo>
                    <a:cubicBezTo>
                      <a:pt x="937" y="37"/>
                      <a:pt x="926" y="32"/>
                      <a:pt x="914" y="28"/>
                    </a:cubicBezTo>
                    <a:cubicBezTo>
                      <a:pt x="1038" y="37"/>
                      <a:pt x="1162" y="32"/>
                      <a:pt x="1285" y="14"/>
                    </a:cubicBezTo>
                    <a:cubicBezTo>
                      <a:pt x="1273" y="33"/>
                      <a:pt x="1261" y="52"/>
                      <a:pt x="1249" y="71"/>
                    </a:cubicBezTo>
                    <a:cubicBezTo>
                      <a:pt x="1244" y="80"/>
                      <a:pt x="1238" y="89"/>
                      <a:pt x="1232" y="99"/>
                    </a:cubicBezTo>
                    <a:cubicBezTo>
                      <a:pt x="1228" y="105"/>
                      <a:pt x="1222" y="111"/>
                      <a:pt x="1222" y="119"/>
                    </a:cubicBezTo>
                    <a:cubicBezTo>
                      <a:pt x="1221" y="132"/>
                      <a:pt x="1240" y="145"/>
                      <a:pt x="1248" y="153"/>
                    </a:cubicBezTo>
                    <a:cubicBezTo>
                      <a:pt x="1257" y="164"/>
                      <a:pt x="1267" y="174"/>
                      <a:pt x="1276" y="184"/>
                    </a:cubicBezTo>
                    <a:cubicBezTo>
                      <a:pt x="1274" y="184"/>
                      <a:pt x="1272" y="185"/>
                      <a:pt x="1269" y="185"/>
                    </a:cubicBezTo>
                    <a:cubicBezTo>
                      <a:pt x="1266" y="186"/>
                      <a:pt x="1262" y="186"/>
                      <a:pt x="1258" y="186"/>
                    </a:cubicBezTo>
                    <a:cubicBezTo>
                      <a:pt x="1255" y="186"/>
                      <a:pt x="1255" y="190"/>
                      <a:pt x="1257" y="191"/>
                    </a:cubicBezTo>
                    <a:cubicBezTo>
                      <a:pt x="1261" y="192"/>
                      <a:pt x="1265" y="192"/>
                      <a:pt x="1270" y="192"/>
                    </a:cubicBezTo>
                    <a:cubicBezTo>
                      <a:pt x="1273" y="192"/>
                      <a:pt x="1278" y="192"/>
                      <a:pt x="1280" y="189"/>
                    </a:cubicBezTo>
                    <a:cubicBezTo>
                      <a:pt x="1281" y="189"/>
                      <a:pt x="1281" y="189"/>
                      <a:pt x="1281" y="189"/>
                    </a:cubicBezTo>
                    <a:cubicBezTo>
                      <a:pt x="1284" y="192"/>
                      <a:pt x="1288" y="196"/>
                      <a:pt x="1292" y="199"/>
                    </a:cubicBezTo>
                    <a:cubicBezTo>
                      <a:pt x="1274" y="198"/>
                      <a:pt x="1256" y="201"/>
                      <a:pt x="1239" y="203"/>
                    </a:cubicBezTo>
                    <a:close/>
                  </a:path>
                </a:pathLst>
              </a:custGeom>
              <a:grpFill/>
              <a:ln>
                <a:noFill/>
              </a:ln>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15" name="Freeform 93"/>
              <p:cNvSpPr/>
              <p:nvPr/>
            </p:nvSpPr>
            <p:spPr bwMode="auto">
              <a:xfrm>
                <a:off x="4583754" y="3442044"/>
                <a:ext cx="84343" cy="38883"/>
              </a:xfrm>
              <a:custGeom>
                <a:avLst/>
                <a:gdLst>
                  <a:gd name="T0" fmla="*/ 21 w 27"/>
                  <a:gd name="T1" fmla="*/ 1 h 11"/>
                  <a:gd name="T2" fmla="*/ 3 w 27"/>
                  <a:gd name="T3" fmla="*/ 0 h 11"/>
                  <a:gd name="T4" fmla="*/ 2 w 27"/>
                  <a:gd name="T5" fmla="*/ 5 h 11"/>
                  <a:gd name="T6" fmla="*/ 20 w 27"/>
                  <a:gd name="T7" fmla="*/ 9 h 11"/>
                  <a:gd name="T8" fmla="*/ 21 w 27"/>
                  <a:gd name="T9" fmla="*/ 1 h 11"/>
                </a:gdLst>
                <a:ahLst/>
                <a:cxnLst>
                  <a:cxn ang="0">
                    <a:pos x="T0" y="T1"/>
                  </a:cxn>
                  <a:cxn ang="0">
                    <a:pos x="T2" y="T3"/>
                  </a:cxn>
                  <a:cxn ang="0">
                    <a:pos x="T4" y="T5"/>
                  </a:cxn>
                  <a:cxn ang="0">
                    <a:pos x="T6" y="T7"/>
                  </a:cxn>
                  <a:cxn ang="0">
                    <a:pos x="T8" y="T9"/>
                  </a:cxn>
                </a:cxnLst>
                <a:rect l="0" t="0" r="r" b="b"/>
                <a:pathLst>
                  <a:path w="27" h="11">
                    <a:moveTo>
                      <a:pt x="21" y="1"/>
                    </a:moveTo>
                    <a:cubicBezTo>
                      <a:pt x="15" y="0"/>
                      <a:pt x="9" y="0"/>
                      <a:pt x="3" y="0"/>
                    </a:cubicBezTo>
                    <a:cubicBezTo>
                      <a:pt x="0" y="0"/>
                      <a:pt x="0" y="4"/>
                      <a:pt x="2" y="5"/>
                    </a:cubicBezTo>
                    <a:cubicBezTo>
                      <a:pt x="8" y="6"/>
                      <a:pt x="14" y="8"/>
                      <a:pt x="20" y="9"/>
                    </a:cubicBezTo>
                    <a:cubicBezTo>
                      <a:pt x="26" y="11"/>
                      <a:pt x="27" y="1"/>
                      <a:pt x="2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16" name="Freeform 94"/>
              <p:cNvSpPr/>
              <p:nvPr/>
            </p:nvSpPr>
            <p:spPr bwMode="auto">
              <a:xfrm>
                <a:off x="4712611" y="3439451"/>
                <a:ext cx="117143" cy="33698"/>
              </a:xfrm>
              <a:custGeom>
                <a:avLst/>
                <a:gdLst>
                  <a:gd name="T0" fmla="*/ 32 w 37"/>
                  <a:gd name="T1" fmla="*/ 2 h 10"/>
                  <a:gd name="T2" fmla="*/ 4 w 37"/>
                  <a:gd name="T3" fmla="*/ 0 h 10"/>
                  <a:gd name="T4" fmla="*/ 4 w 37"/>
                  <a:gd name="T5" fmla="*/ 6 h 10"/>
                  <a:gd name="T6" fmla="*/ 31 w 37"/>
                  <a:gd name="T7" fmla="*/ 10 h 10"/>
                  <a:gd name="T8" fmla="*/ 32 w 37"/>
                  <a:gd name="T9" fmla="*/ 2 h 10"/>
                </a:gdLst>
                <a:ahLst/>
                <a:cxnLst>
                  <a:cxn ang="0">
                    <a:pos x="T0" y="T1"/>
                  </a:cxn>
                  <a:cxn ang="0">
                    <a:pos x="T2" y="T3"/>
                  </a:cxn>
                  <a:cxn ang="0">
                    <a:pos x="T4" y="T5"/>
                  </a:cxn>
                  <a:cxn ang="0">
                    <a:pos x="T6" y="T7"/>
                  </a:cxn>
                  <a:cxn ang="0">
                    <a:pos x="T8" y="T9"/>
                  </a:cxn>
                </a:cxnLst>
                <a:rect l="0" t="0" r="r" b="b"/>
                <a:pathLst>
                  <a:path w="37" h="10">
                    <a:moveTo>
                      <a:pt x="32" y="2"/>
                    </a:moveTo>
                    <a:cubicBezTo>
                      <a:pt x="23" y="0"/>
                      <a:pt x="14" y="0"/>
                      <a:pt x="4" y="0"/>
                    </a:cubicBezTo>
                    <a:cubicBezTo>
                      <a:pt x="1" y="0"/>
                      <a:pt x="0" y="5"/>
                      <a:pt x="4" y="6"/>
                    </a:cubicBezTo>
                    <a:cubicBezTo>
                      <a:pt x="13" y="8"/>
                      <a:pt x="22" y="10"/>
                      <a:pt x="31" y="10"/>
                    </a:cubicBezTo>
                    <a:cubicBezTo>
                      <a:pt x="36" y="10"/>
                      <a:pt x="37" y="2"/>
                      <a:pt x="3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17" name="Freeform 95"/>
              <p:cNvSpPr/>
              <p:nvPr/>
            </p:nvSpPr>
            <p:spPr bwMode="auto">
              <a:xfrm>
                <a:off x="4888327" y="3439451"/>
                <a:ext cx="96058" cy="38883"/>
              </a:xfrm>
              <a:custGeom>
                <a:avLst/>
                <a:gdLst>
                  <a:gd name="T0" fmla="*/ 28 w 30"/>
                  <a:gd name="T1" fmla="*/ 3 h 11"/>
                  <a:gd name="T2" fmla="*/ 17 w 30"/>
                  <a:gd name="T3" fmla="*/ 1 h 11"/>
                  <a:gd name="T4" fmla="*/ 4 w 30"/>
                  <a:gd name="T5" fmla="*/ 3 h 11"/>
                  <a:gd name="T6" fmla="*/ 4 w 30"/>
                  <a:gd name="T7" fmla="*/ 9 h 11"/>
                  <a:gd name="T8" fmla="*/ 17 w 30"/>
                  <a:gd name="T9" fmla="*/ 10 h 11"/>
                  <a:gd name="T10" fmla="*/ 28 w 30"/>
                  <a:gd name="T11" fmla="*/ 9 h 11"/>
                  <a:gd name="T12" fmla="*/ 28 w 30"/>
                  <a:gd name="T13" fmla="*/ 3 h 11"/>
                </a:gdLst>
                <a:ahLst/>
                <a:cxnLst>
                  <a:cxn ang="0">
                    <a:pos x="T0" y="T1"/>
                  </a:cxn>
                  <a:cxn ang="0">
                    <a:pos x="T2" y="T3"/>
                  </a:cxn>
                  <a:cxn ang="0">
                    <a:pos x="T4" y="T5"/>
                  </a:cxn>
                  <a:cxn ang="0">
                    <a:pos x="T6" y="T7"/>
                  </a:cxn>
                  <a:cxn ang="0">
                    <a:pos x="T8" y="T9"/>
                  </a:cxn>
                  <a:cxn ang="0">
                    <a:pos x="T10" y="T11"/>
                  </a:cxn>
                  <a:cxn ang="0">
                    <a:pos x="T12" y="T13"/>
                  </a:cxn>
                </a:cxnLst>
                <a:rect l="0" t="0" r="r" b="b"/>
                <a:pathLst>
                  <a:path w="30" h="11">
                    <a:moveTo>
                      <a:pt x="28" y="3"/>
                    </a:moveTo>
                    <a:cubicBezTo>
                      <a:pt x="25" y="0"/>
                      <a:pt x="21" y="1"/>
                      <a:pt x="17" y="1"/>
                    </a:cubicBezTo>
                    <a:cubicBezTo>
                      <a:pt x="13" y="2"/>
                      <a:pt x="8" y="2"/>
                      <a:pt x="4" y="3"/>
                    </a:cubicBezTo>
                    <a:cubicBezTo>
                      <a:pt x="0" y="3"/>
                      <a:pt x="0" y="8"/>
                      <a:pt x="4" y="9"/>
                    </a:cubicBezTo>
                    <a:cubicBezTo>
                      <a:pt x="8" y="9"/>
                      <a:pt x="13" y="10"/>
                      <a:pt x="17" y="10"/>
                    </a:cubicBezTo>
                    <a:cubicBezTo>
                      <a:pt x="21" y="11"/>
                      <a:pt x="25" y="11"/>
                      <a:pt x="28" y="9"/>
                    </a:cubicBezTo>
                    <a:cubicBezTo>
                      <a:pt x="30" y="7"/>
                      <a:pt x="30" y="4"/>
                      <a:pt x="28"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18" name="Freeform 96"/>
              <p:cNvSpPr/>
              <p:nvPr/>
            </p:nvSpPr>
            <p:spPr bwMode="auto">
              <a:xfrm>
                <a:off x="5169471" y="3734953"/>
                <a:ext cx="124173" cy="49251"/>
              </a:xfrm>
              <a:custGeom>
                <a:avLst/>
                <a:gdLst>
                  <a:gd name="T0" fmla="*/ 36 w 39"/>
                  <a:gd name="T1" fmla="*/ 2 h 14"/>
                  <a:gd name="T2" fmla="*/ 22 w 39"/>
                  <a:gd name="T3" fmla="*/ 1 h 14"/>
                  <a:gd name="T4" fmla="*/ 6 w 39"/>
                  <a:gd name="T5" fmla="*/ 2 h 14"/>
                  <a:gd name="T6" fmla="*/ 5 w 39"/>
                  <a:gd name="T7" fmla="*/ 11 h 14"/>
                  <a:gd name="T8" fmla="*/ 37 w 39"/>
                  <a:gd name="T9" fmla="*/ 7 h 14"/>
                  <a:gd name="T10" fmla="*/ 36 w 39"/>
                  <a:gd name="T11" fmla="*/ 2 h 14"/>
                </a:gdLst>
                <a:ahLst/>
                <a:cxnLst>
                  <a:cxn ang="0">
                    <a:pos x="T0" y="T1"/>
                  </a:cxn>
                  <a:cxn ang="0">
                    <a:pos x="T2" y="T3"/>
                  </a:cxn>
                  <a:cxn ang="0">
                    <a:pos x="T4" y="T5"/>
                  </a:cxn>
                  <a:cxn ang="0">
                    <a:pos x="T6" y="T7"/>
                  </a:cxn>
                  <a:cxn ang="0">
                    <a:pos x="T8" y="T9"/>
                  </a:cxn>
                  <a:cxn ang="0">
                    <a:pos x="T10" y="T11"/>
                  </a:cxn>
                </a:cxnLst>
                <a:rect l="0" t="0" r="r" b="b"/>
                <a:pathLst>
                  <a:path w="39" h="14">
                    <a:moveTo>
                      <a:pt x="36" y="2"/>
                    </a:moveTo>
                    <a:cubicBezTo>
                      <a:pt x="31" y="0"/>
                      <a:pt x="27" y="1"/>
                      <a:pt x="22" y="1"/>
                    </a:cubicBezTo>
                    <a:cubicBezTo>
                      <a:pt x="17" y="2"/>
                      <a:pt x="11" y="2"/>
                      <a:pt x="6" y="2"/>
                    </a:cubicBezTo>
                    <a:cubicBezTo>
                      <a:pt x="2" y="2"/>
                      <a:pt x="0" y="10"/>
                      <a:pt x="5" y="11"/>
                    </a:cubicBezTo>
                    <a:cubicBezTo>
                      <a:pt x="15" y="12"/>
                      <a:pt x="28" y="14"/>
                      <a:pt x="37" y="7"/>
                    </a:cubicBezTo>
                    <a:cubicBezTo>
                      <a:pt x="39" y="5"/>
                      <a:pt x="38" y="3"/>
                      <a:pt x="36"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19" name="Freeform 97"/>
              <p:cNvSpPr/>
              <p:nvPr/>
            </p:nvSpPr>
            <p:spPr bwMode="auto">
              <a:xfrm>
                <a:off x="5373299" y="3721993"/>
                <a:ext cx="119487" cy="49251"/>
              </a:xfrm>
              <a:custGeom>
                <a:avLst/>
                <a:gdLst>
                  <a:gd name="T0" fmla="*/ 34 w 38"/>
                  <a:gd name="T1" fmla="*/ 3 h 14"/>
                  <a:gd name="T2" fmla="*/ 4 w 38"/>
                  <a:gd name="T3" fmla="*/ 4 h 14"/>
                  <a:gd name="T4" fmla="*/ 4 w 38"/>
                  <a:gd name="T5" fmla="*/ 11 h 14"/>
                  <a:gd name="T6" fmla="*/ 34 w 38"/>
                  <a:gd name="T7" fmla="*/ 11 h 14"/>
                  <a:gd name="T8" fmla="*/ 34 w 38"/>
                  <a:gd name="T9" fmla="*/ 3 h 14"/>
                </a:gdLst>
                <a:ahLst/>
                <a:cxnLst>
                  <a:cxn ang="0">
                    <a:pos x="T0" y="T1"/>
                  </a:cxn>
                  <a:cxn ang="0">
                    <a:pos x="T2" y="T3"/>
                  </a:cxn>
                  <a:cxn ang="0">
                    <a:pos x="T4" y="T5"/>
                  </a:cxn>
                  <a:cxn ang="0">
                    <a:pos x="T6" y="T7"/>
                  </a:cxn>
                  <a:cxn ang="0">
                    <a:pos x="T8" y="T9"/>
                  </a:cxn>
                </a:cxnLst>
                <a:rect l="0" t="0" r="r" b="b"/>
                <a:pathLst>
                  <a:path w="38" h="14">
                    <a:moveTo>
                      <a:pt x="34" y="3"/>
                    </a:moveTo>
                    <a:cubicBezTo>
                      <a:pt x="26" y="0"/>
                      <a:pt x="14" y="3"/>
                      <a:pt x="4" y="4"/>
                    </a:cubicBezTo>
                    <a:cubicBezTo>
                      <a:pt x="0" y="4"/>
                      <a:pt x="0" y="10"/>
                      <a:pt x="4" y="11"/>
                    </a:cubicBezTo>
                    <a:cubicBezTo>
                      <a:pt x="14" y="11"/>
                      <a:pt x="26" y="14"/>
                      <a:pt x="34" y="11"/>
                    </a:cubicBezTo>
                    <a:cubicBezTo>
                      <a:pt x="38" y="10"/>
                      <a:pt x="38" y="5"/>
                      <a:pt x="3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0" name="Freeform 98"/>
              <p:cNvSpPr/>
              <p:nvPr/>
            </p:nvSpPr>
            <p:spPr bwMode="auto">
              <a:xfrm>
                <a:off x="5567758" y="3724584"/>
                <a:ext cx="107772" cy="38883"/>
              </a:xfrm>
              <a:custGeom>
                <a:avLst/>
                <a:gdLst>
                  <a:gd name="T0" fmla="*/ 30 w 34"/>
                  <a:gd name="T1" fmla="*/ 1 h 11"/>
                  <a:gd name="T2" fmla="*/ 16 w 34"/>
                  <a:gd name="T3" fmla="*/ 2 h 11"/>
                  <a:gd name="T4" fmla="*/ 2 w 34"/>
                  <a:gd name="T5" fmla="*/ 4 h 11"/>
                  <a:gd name="T6" fmla="*/ 1 w 34"/>
                  <a:gd name="T7" fmla="*/ 8 h 11"/>
                  <a:gd name="T8" fmla="*/ 17 w 34"/>
                  <a:gd name="T9" fmla="*/ 11 h 11"/>
                  <a:gd name="T10" fmla="*/ 32 w 34"/>
                  <a:gd name="T11" fmla="*/ 7 h 11"/>
                  <a:gd name="T12" fmla="*/ 30 w 34"/>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34" h="11">
                    <a:moveTo>
                      <a:pt x="30" y="1"/>
                    </a:moveTo>
                    <a:cubicBezTo>
                      <a:pt x="26" y="0"/>
                      <a:pt x="21" y="2"/>
                      <a:pt x="16" y="2"/>
                    </a:cubicBezTo>
                    <a:cubicBezTo>
                      <a:pt x="11" y="2"/>
                      <a:pt x="6" y="2"/>
                      <a:pt x="2" y="4"/>
                    </a:cubicBezTo>
                    <a:cubicBezTo>
                      <a:pt x="0" y="5"/>
                      <a:pt x="0" y="7"/>
                      <a:pt x="1" y="8"/>
                    </a:cubicBezTo>
                    <a:cubicBezTo>
                      <a:pt x="6" y="11"/>
                      <a:pt x="12" y="11"/>
                      <a:pt x="17" y="11"/>
                    </a:cubicBezTo>
                    <a:cubicBezTo>
                      <a:pt x="22" y="11"/>
                      <a:pt x="28" y="11"/>
                      <a:pt x="32" y="7"/>
                    </a:cubicBezTo>
                    <a:cubicBezTo>
                      <a:pt x="34" y="5"/>
                      <a:pt x="33" y="2"/>
                      <a:pt x="3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1" name="Freeform 99"/>
              <p:cNvSpPr/>
              <p:nvPr/>
            </p:nvSpPr>
            <p:spPr bwMode="auto">
              <a:xfrm>
                <a:off x="5720043" y="3729769"/>
                <a:ext cx="107772" cy="33698"/>
              </a:xfrm>
              <a:custGeom>
                <a:avLst/>
                <a:gdLst>
                  <a:gd name="T0" fmla="*/ 28 w 34"/>
                  <a:gd name="T1" fmla="*/ 0 h 10"/>
                  <a:gd name="T2" fmla="*/ 3 w 34"/>
                  <a:gd name="T3" fmla="*/ 3 h 10"/>
                  <a:gd name="T4" fmla="*/ 3 w 34"/>
                  <a:gd name="T5" fmla="*/ 8 h 10"/>
                  <a:gd name="T6" fmla="*/ 28 w 34"/>
                  <a:gd name="T7" fmla="*/ 10 h 10"/>
                  <a:gd name="T8" fmla="*/ 28 w 34"/>
                  <a:gd name="T9" fmla="*/ 0 h 10"/>
                </a:gdLst>
                <a:ahLst/>
                <a:cxnLst>
                  <a:cxn ang="0">
                    <a:pos x="T0" y="T1"/>
                  </a:cxn>
                  <a:cxn ang="0">
                    <a:pos x="T2" y="T3"/>
                  </a:cxn>
                  <a:cxn ang="0">
                    <a:pos x="T4" y="T5"/>
                  </a:cxn>
                  <a:cxn ang="0">
                    <a:pos x="T6" y="T7"/>
                  </a:cxn>
                  <a:cxn ang="0">
                    <a:pos x="T8" y="T9"/>
                  </a:cxn>
                </a:cxnLst>
                <a:rect l="0" t="0" r="r" b="b"/>
                <a:pathLst>
                  <a:path w="34" h="10">
                    <a:moveTo>
                      <a:pt x="28" y="0"/>
                    </a:moveTo>
                    <a:cubicBezTo>
                      <a:pt x="20" y="0"/>
                      <a:pt x="12" y="2"/>
                      <a:pt x="3" y="3"/>
                    </a:cubicBezTo>
                    <a:cubicBezTo>
                      <a:pt x="0" y="3"/>
                      <a:pt x="0" y="7"/>
                      <a:pt x="3" y="8"/>
                    </a:cubicBezTo>
                    <a:cubicBezTo>
                      <a:pt x="12" y="9"/>
                      <a:pt x="20" y="10"/>
                      <a:pt x="28" y="10"/>
                    </a:cubicBezTo>
                    <a:cubicBezTo>
                      <a:pt x="34" y="10"/>
                      <a:pt x="34" y="1"/>
                      <a:pt x="2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2" name="Freeform 100"/>
              <p:cNvSpPr/>
              <p:nvPr/>
            </p:nvSpPr>
            <p:spPr bwMode="auto">
              <a:xfrm>
                <a:off x="5893415" y="3719400"/>
                <a:ext cx="110115" cy="44067"/>
              </a:xfrm>
              <a:custGeom>
                <a:avLst/>
                <a:gdLst>
                  <a:gd name="T0" fmla="*/ 32 w 35"/>
                  <a:gd name="T1" fmla="*/ 1 h 13"/>
                  <a:gd name="T2" fmla="*/ 19 w 35"/>
                  <a:gd name="T3" fmla="*/ 2 h 13"/>
                  <a:gd name="T4" fmla="*/ 4 w 35"/>
                  <a:gd name="T5" fmla="*/ 3 h 13"/>
                  <a:gd name="T6" fmla="*/ 3 w 35"/>
                  <a:gd name="T7" fmla="*/ 8 h 13"/>
                  <a:gd name="T8" fmla="*/ 33 w 35"/>
                  <a:gd name="T9" fmla="*/ 7 h 13"/>
                  <a:gd name="T10" fmla="*/ 32 w 35"/>
                  <a:gd name="T11" fmla="*/ 1 h 13"/>
                </a:gdLst>
                <a:ahLst/>
                <a:cxnLst>
                  <a:cxn ang="0">
                    <a:pos x="T0" y="T1"/>
                  </a:cxn>
                  <a:cxn ang="0">
                    <a:pos x="T2" y="T3"/>
                  </a:cxn>
                  <a:cxn ang="0">
                    <a:pos x="T4" y="T5"/>
                  </a:cxn>
                  <a:cxn ang="0">
                    <a:pos x="T6" y="T7"/>
                  </a:cxn>
                  <a:cxn ang="0">
                    <a:pos x="T8" y="T9"/>
                  </a:cxn>
                  <a:cxn ang="0">
                    <a:pos x="T10" y="T11"/>
                  </a:cxn>
                </a:cxnLst>
                <a:rect l="0" t="0" r="r" b="b"/>
                <a:pathLst>
                  <a:path w="35" h="13">
                    <a:moveTo>
                      <a:pt x="32" y="1"/>
                    </a:moveTo>
                    <a:cubicBezTo>
                      <a:pt x="28" y="0"/>
                      <a:pt x="23" y="2"/>
                      <a:pt x="19" y="2"/>
                    </a:cubicBezTo>
                    <a:cubicBezTo>
                      <a:pt x="14" y="3"/>
                      <a:pt x="9" y="3"/>
                      <a:pt x="4" y="3"/>
                    </a:cubicBezTo>
                    <a:cubicBezTo>
                      <a:pt x="1" y="3"/>
                      <a:pt x="0" y="8"/>
                      <a:pt x="3" y="8"/>
                    </a:cubicBezTo>
                    <a:cubicBezTo>
                      <a:pt x="12" y="10"/>
                      <a:pt x="26" y="13"/>
                      <a:pt x="33" y="7"/>
                    </a:cubicBezTo>
                    <a:cubicBezTo>
                      <a:pt x="35" y="5"/>
                      <a:pt x="34" y="2"/>
                      <a:pt x="3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3" name="Freeform 101"/>
              <p:cNvSpPr/>
              <p:nvPr/>
            </p:nvSpPr>
            <p:spPr bwMode="auto">
              <a:xfrm>
                <a:off x="6073817" y="3721993"/>
                <a:ext cx="121829" cy="51843"/>
              </a:xfrm>
              <a:custGeom>
                <a:avLst/>
                <a:gdLst>
                  <a:gd name="T0" fmla="*/ 32 w 39"/>
                  <a:gd name="T1" fmla="*/ 0 h 15"/>
                  <a:gd name="T2" fmla="*/ 5 w 39"/>
                  <a:gd name="T3" fmla="*/ 2 h 15"/>
                  <a:gd name="T4" fmla="*/ 3 w 39"/>
                  <a:gd name="T5" fmla="*/ 7 h 15"/>
                  <a:gd name="T6" fmla="*/ 35 w 39"/>
                  <a:gd name="T7" fmla="*/ 7 h 15"/>
                  <a:gd name="T8" fmla="*/ 32 w 39"/>
                  <a:gd name="T9" fmla="*/ 0 h 15"/>
                </a:gdLst>
                <a:ahLst/>
                <a:cxnLst>
                  <a:cxn ang="0">
                    <a:pos x="T0" y="T1"/>
                  </a:cxn>
                  <a:cxn ang="0">
                    <a:pos x="T2" y="T3"/>
                  </a:cxn>
                  <a:cxn ang="0">
                    <a:pos x="T4" y="T5"/>
                  </a:cxn>
                  <a:cxn ang="0">
                    <a:pos x="T6" y="T7"/>
                  </a:cxn>
                  <a:cxn ang="0">
                    <a:pos x="T8" y="T9"/>
                  </a:cxn>
                </a:cxnLst>
                <a:rect l="0" t="0" r="r" b="b"/>
                <a:pathLst>
                  <a:path w="39" h="15">
                    <a:moveTo>
                      <a:pt x="32" y="0"/>
                    </a:moveTo>
                    <a:cubicBezTo>
                      <a:pt x="23" y="2"/>
                      <a:pt x="14" y="4"/>
                      <a:pt x="5" y="2"/>
                    </a:cubicBezTo>
                    <a:cubicBezTo>
                      <a:pt x="2" y="1"/>
                      <a:pt x="0" y="5"/>
                      <a:pt x="3" y="7"/>
                    </a:cubicBezTo>
                    <a:cubicBezTo>
                      <a:pt x="13" y="12"/>
                      <a:pt x="26" y="15"/>
                      <a:pt x="35" y="7"/>
                    </a:cubicBezTo>
                    <a:cubicBezTo>
                      <a:pt x="39" y="5"/>
                      <a:pt x="37" y="0"/>
                      <a:pt x="3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4" name="Freeform 102"/>
              <p:cNvSpPr/>
              <p:nvPr/>
            </p:nvSpPr>
            <p:spPr bwMode="auto">
              <a:xfrm>
                <a:off x="6261246" y="3711625"/>
                <a:ext cx="126515" cy="44067"/>
              </a:xfrm>
              <a:custGeom>
                <a:avLst/>
                <a:gdLst>
                  <a:gd name="T0" fmla="*/ 34 w 40"/>
                  <a:gd name="T1" fmla="*/ 1 h 13"/>
                  <a:gd name="T2" fmla="*/ 19 w 40"/>
                  <a:gd name="T3" fmla="*/ 1 h 13"/>
                  <a:gd name="T4" fmla="*/ 5 w 40"/>
                  <a:gd name="T5" fmla="*/ 1 h 13"/>
                  <a:gd name="T6" fmla="*/ 4 w 40"/>
                  <a:gd name="T7" fmla="*/ 7 h 13"/>
                  <a:gd name="T8" fmla="*/ 35 w 40"/>
                  <a:gd name="T9" fmla="*/ 10 h 13"/>
                  <a:gd name="T10" fmla="*/ 34 w 40"/>
                  <a:gd name="T11" fmla="*/ 1 h 13"/>
                </a:gdLst>
                <a:ahLst/>
                <a:cxnLst>
                  <a:cxn ang="0">
                    <a:pos x="T0" y="T1"/>
                  </a:cxn>
                  <a:cxn ang="0">
                    <a:pos x="T2" y="T3"/>
                  </a:cxn>
                  <a:cxn ang="0">
                    <a:pos x="T4" y="T5"/>
                  </a:cxn>
                  <a:cxn ang="0">
                    <a:pos x="T6" y="T7"/>
                  </a:cxn>
                  <a:cxn ang="0">
                    <a:pos x="T8" y="T9"/>
                  </a:cxn>
                  <a:cxn ang="0">
                    <a:pos x="T10" y="T11"/>
                  </a:cxn>
                </a:cxnLst>
                <a:rect l="0" t="0" r="r" b="b"/>
                <a:pathLst>
                  <a:path w="40" h="13">
                    <a:moveTo>
                      <a:pt x="34" y="1"/>
                    </a:moveTo>
                    <a:cubicBezTo>
                      <a:pt x="29" y="1"/>
                      <a:pt x="24" y="1"/>
                      <a:pt x="19" y="1"/>
                    </a:cubicBezTo>
                    <a:cubicBezTo>
                      <a:pt x="14" y="1"/>
                      <a:pt x="10" y="1"/>
                      <a:pt x="5" y="1"/>
                    </a:cubicBezTo>
                    <a:cubicBezTo>
                      <a:pt x="1" y="0"/>
                      <a:pt x="0" y="6"/>
                      <a:pt x="4" y="7"/>
                    </a:cubicBezTo>
                    <a:cubicBezTo>
                      <a:pt x="13" y="10"/>
                      <a:pt x="26" y="13"/>
                      <a:pt x="35" y="10"/>
                    </a:cubicBezTo>
                    <a:cubicBezTo>
                      <a:pt x="40" y="8"/>
                      <a:pt x="39" y="2"/>
                      <a:pt x="34"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5" name="Freeform 103"/>
              <p:cNvSpPr/>
              <p:nvPr/>
            </p:nvSpPr>
            <p:spPr bwMode="auto">
              <a:xfrm>
                <a:off x="6448675" y="3706440"/>
                <a:ext cx="126515" cy="46658"/>
              </a:xfrm>
              <a:custGeom>
                <a:avLst/>
                <a:gdLst>
                  <a:gd name="T0" fmla="*/ 36 w 40"/>
                  <a:gd name="T1" fmla="*/ 3 h 13"/>
                  <a:gd name="T2" fmla="*/ 4 w 40"/>
                  <a:gd name="T3" fmla="*/ 4 h 13"/>
                  <a:gd name="T4" fmla="*/ 4 w 40"/>
                  <a:gd name="T5" fmla="*/ 10 h 13"/>
                  <a:gd name="T6" fmla="*/ 36 w 40"/>
                  <a:gd name="T7" fmla="*/ 11 h 13"/>
                  <a:gd name="T8" fmla="*/ 36 w 40"/>
                  <a:gd name="T9" fmla="*/ 3 h 13"/>
                </a:gdLst>
                <a:ahLst/>
                <a:cxnLst>
                  <a:cxn ang="0">
                    <a:pos x="T0" y="T1"/>
                  </a:cxn>
                  <a:cxn ang="0">
                    <a:pos x="T2" y="T3"/>
                  </a:cxn>
                  <a:cxn ang="0">
                    <a:pos x="T4" y="T5"/>
                  </a:cxn>
                  <a:cxn ang="0">
                    <a:pos x="T6" y="T7"/>
                  </a:cxn>
                  <a:cxn ang="0">
                    <a:pos x="T8" y="T9"/>
                  </a:cxn>
                </a:cxnLst>
                <a:rect l="0" t="0" r="r" b="b"/>
                <a:pathLst>
                  <a:path w="40" h="13">
                    <a:moveTo>
                      <a:pt x="36" y="3"/>
                    </a:moveTo>
                    <a:cubicBezTo>
                      <a:pt x="26" y="0"/>
                      <a:pt x="14" y="2"/>
                      <a:pt x="4" y="4"/>
                    </a:cubicBezTo>
                    <a:cubicBezTo>
                      <a:pt x="0" y="4"/>
                      <a:pt x="0" y="9"/>
                      <a:pt x="4" y="10"/>
                    </a:cubicBezTo>
                    <a:cubicBezTo>
                      <a:pt x="14" y="11"/>
                      <a:pt x="26" y="13"/>
                      <a:pt x="36" y="11"/>
                    </a:cubicBezTo>
                    <a:cubicBezTo>
                      <a:pt x="40" y="10"/>
                      <a:pt x="40" y="4"/>
                      <a:pt x="3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6" name="Freeform 104"/>
              <p:cNvSpPr/>
              <p:nvPr/>
            </p:nvSpPr>
            <p:spPr bwMode="auto">
              <a:xfrm>
                <a:off x="6643132" y="3711625"/>
                <a:ext cx="121829" cy="38883"/>
              </a:xfrm>
              <a:custGeom>
                <a:avLst/>
                <a:gdLst>
                  <a:gd name="T0" fmla="*/ 34 w 38"/>
                  <a:gd name="T1" fmla="*/ 2 h 11"/>
                  <a:gd name="T2" fmla="*/ 20 w 38"/>
                  <a:gd name="T3" fmla="*/ 1 h 11"/>
                  <a:gd name="T4" fmla="*/ 4 w 38"/>
                  <a:gd name="T5" fmla="*/ 2 h 11"/>
                  <a:gd name="T6" fmla="*/ 4 w 38"/>
                  <a:gd name="T7" fmla="*/ 9 h 11"/>
                  <a:gd name="T8" fmla="*/ 20 w 38"/>
                  <a:gd name="T9" fmla="*/ 10 h 11"/>
                  <a:gd name="T10" fmla="*/ 34 w 38"/>
                  <a:gd name="T11" fmla="*/ 10 h 11"/>
                  <a:gd name="T12" fmla="*/ 34 w 38"/>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8" h="11">
                    <a:moveTo>
                      <a:pt x="34" y="2"/>
                    </a:moveTo>
                    <a:cubicBezTo>
                      <a:pt x="30" y="0"/>
                      <a:pt x="24" y="1"/>
                      <a:pt x="20" y="1"/>
                    </a:cubicBezTo>
                    <a:cubicBezTo>
                      <a:pt x="15" y="2"/>
                      <a:pt x="9" y="2"/>
                      <a:pt x="4" y="2"/>
                    </a:cubicBezTo>
                    <a:cubicBezTo>
                      <a:pt x="0" y="3"/>
                      <a:pt x="0" y="9"/>
                      <a:pt x="4" y="9"/>
                    </a:cubicBezTo>
                    <a:cubicBezTo>
                      <a:pt x="9" y="9"/>
                      <a:pt x="15" y="10"/>
                      <a:pt x="20" y="10"/>
                    </a:cubicBezTo>
                    <a:cubicBezTo>
                      <a:pt x="24" y="10"/>
                      <a:pt x="30" y="11"/>
                      <a:pt x="34" y="10"/>
                    </a:cubicBezTo>
                    <a:cubicBezTo>
                      <a:pt x="38" y="8"/>
                      <a:pt x="38" y="3"/>
                      <a:pt x="34"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7" name="Freeform 105"/>
              <p:cNvSpPr/>
              <p:nvPr/>
            </p:nvSpPr>
            <p:spPr bwMode="auto">
              <a:xfrm>
                <a:off x="6828219" y="3711625"/>
                <a:ext cx="93715" cy="44067"/>
              </a:xfrm>
              <a:custGeom>
                <a:avLst/>
                <a:gdLst>
                  <a:gd name="T0" fmla="*/ 27 w 30"/>
                  <a:gd name="T1" fmla="*/ 3 h 13"/>
                  <a:gd name="T2" fmla="*/ 17 w 30"/>
                  <a:gd name="T3" fmla="*/ 2 h 13"/>
                  <a:gd name="T4" fmla="*/ 5 w 30"/>
                  <a:gd name="T5" fmla="*/ 1 h 13"/>
                  <a:gd name="T6" fmla="*/ 3 w 30"/>
                  <a:gd name="T7" fmla="*/ 7 h 13"/>
                  <a:gd name="T8" fmla="*/ 28 w 30"/>
                  <a:gd name="T9" fmla="*/ 8 h 13"/>
                  <a:gd name="T10" fmla="*/ 27 w 30"/>
                  <a:gd name="T11" fmla="*/ 3 h 13"/>
                </a:gdLst>
                <a:ahLst/>
                <a:cxnLst>
                  <a:cxn ang="0">
                    <a:pos x="T0" y="T1"/>
                  </a:cxn>
                  <a:cxn ang="0">
                    <a:pos x="T2" y="T3"/>
                  </a:cxn>
                  <a:cxn ang="0">
                    <a:pos x="T4" y="T5"/>
                  </a:cxn>
                  <a:cxn ang="0">
                    <a:pos x="T6" y="T7"/>
                  </a:cxn>
                  <a:cxn ang="0">
                    <a:pos x="T8" y="T9"/>
                  </a:cxn>
                  <a:cxn ang="0">
                    <a:pos x="T10" y="T11"/>
                  </a:cxn>
                </a:cxnLst>
                <a:rect l="0" t="0" r="r" b="b"/>
                <a:pathLst>
                  <a:path w="30" h="13">
                    <a:moveTo>
                      <a:pt x="27" y="3"/>
                    </a:moveTo>
                    <a:cubicBezTo>
                      <a:pt x="24" y="2"/>
                      <a:pt x="20" y="2"/>
                      <a:pt x="17" y="2"/>
                    </a:cubicBezTo>
                    <a:cubicBezTo>
                      <a:pt x="13" y="2"/>
                      <a:pt x="9" y="2"/>
                      <a:pt x="5" y="1"/>
                    </a:cubicBezTo>
                    <a:cubicBezTo>
                      <a:pt x="1" y="0"/>
                      <a:pt x="0" y="5"/>
                      <a:pt x="3" y="7"/>
                    </a:cubicBezTo>
                    <a:cubicBezTo>
                      <a:pt x="10" y="9"/>
                      <a:pt x="21" y="13"/>
                      <a:pt x="28" y="8"/>
                    </a:cubicBezTo>
                    <a:cubicBezTo>
                      <a:pt x="30" y="7"/>
                      <a:pt x="30" y="3"/>
                      <a:pt x="27"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8" name="Freeform 106"/>
              <p:cNvSpPr/>
              <p:nvPr/>
            </p:nvSpPr>
            <p:spPr bwMode="auto">
              <a:xfrm>
                <a:off x="6978163" y="3696072"/>
                <a:ext cx="114801" cy="38883"/>
              </a:xfrm>
              <a:custGeom>
                <a:avLst/>
                <a:gdLst>
                  <a:gd name="T0" fmla="*/ 32 w 36"/>
                  <a:gd name="T1" fmla="*/ 2 h 11"/>
                  <a:gd name="T2" fmla="*/ 19 w 36"/>
                  <a:gd name="T3" fmla="*/ 2 h 11"/>
                  <a:gd name="T4" fmla="*/ 4 w 36"/>
                  <a:gd name="T5" fmla="*/ 5 h 11"/>
                  <a:gd name="T6" fmla="*/ 5 w 36"/>
                  <a:gd name="T7" fmla="*/ 11 h 11"/>
                  <a:gd name="T8" fmla="*/ 20 w 36"/>
                  <a:gd name="T9" fmla="*/ 11 h 11"/>
                  <a:gd name="T10" fmla="*/ 33 w 36"/>
                  <a:gd name="T11" fmla="*/ 8 h 11"/>
                  <a:gd name="T12" fmla="*/ 32 w 36"/>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6" h="11">
                    <a:moveTo>
                      <a:pt x="32" y="2"/>
                    </a:moveTo>
                    <a:cubicBezTo>
                      <a:pt x="28" y="0"/>
                      <a:pt x="24" y="1"/>
                      <a:pt x="19" y="2"/>
                    </a:cubicBezTo>
                    <a:cubicBezTo>
                      <a:pt x="14" y="3"/>
                      <a:pt x="9" y="4"/>
                      <a:pt x="4" y="5"/>
                    </a:cubicBezTo>
                    <a:cubicBezTo>
                      <a:pt x="0" y="5"/>
                      <a:pt x="1" y="11"/>
                      <a:pt x="5" y="11"/>
                    </a:cubicBezTo>
                    <a:cubicBezTo>
                      <a:pt x="10" y="11"/>
                      <a:pt x="15" y="11"/>
                      <a:pt x="20" y="11"/>
                    </a:cubicBezTo>
                    <a:cubicBezTo>
                      <a:pt x="25" y="10"/>
                      <a:pt x="30" y="11"/>
                      <a:pt x="33" y="8"/>
                    </a:cubicBezTo>
                    <a:cubicBezTo>
                      <a:pt x="36" y="6"/>
                      <a:pt x="35" y="3"/>
                      <a:pt x="3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9" name="Freeform 107"/>
              <p:cNvSpPr/>
              <p:nvPr/>
            </p:nvSpPr>
            <p:spPr bwMode="auto">
              <a:xfrm>
                <a:off x="7167934" y="3696072"/>
                <a:ext cx="105430" cy="46658"/>
              </a:xfrm>
              <a:custGeom>
                <a:avLst/>
                <a:gdLst>
                  <a:gd name="T0" fmla="*/ 32 w 33"/>
                  <a:gd name="T1" fmla="*/ 6 h 13"/>
                  <a:gd name="T2" fmla="*/ 4 w 33"/>
                  <a:gd name="T3" fmla="*/ 6 h 13"/>
                  <a:gd name="T4" fmla="*/ 6 w 33"/>
                  <a:gd name="T5" fmla="*/ 12 h 13"/>
                  <a:gd name="T6" fmla="*/ 20 w 33"/>
                  <a:gd name="T7" fmla="*/ 11 h 13"/>
                  <a:gd name="T8" fmla="*/ 31 w 33"/>
                  <a:gd name="T9" fmla="*/ 10 h 13"/>
                  <a:gd name="T10" fmla="*/ 32 w 33"/>
                  <a:gd name="T11" fmla="*/ 6 h 13"/>
                </a:gdLst>
                <a:ahLst/>
                <a:cxnLst>
                  <a:cxn ang="0">
                    <a:pos x="T0" y="T1"/>
                  </a:cxn>
                  <a:cxn ang="0">
                    <a:pos x="T2" y="T3"/>
                  </a:cxn>
                  <a:cxn ang="0">
                    <a:pos x="T4" y="T5"/>
                  </a:cxn>
                  <a:cxn ang="0">
                    <a:pos x="T6" y="T7"/>
                  </a:cxn>
                  <a:cxn ang="0">
                    <a:pos x="T8" y="T9"/>
                  </a:cxn>
                  <a:cxn ang="0">
                    <a:pos x="T10" y="T11"/>
                  </a:cxn>
                </a:cxnLst>
                <a:rect l="0" t="0" r="r" b="b"/>
                <a:pathLst>
                  <a:path w="33" h="13">
                    <a:moveTo>
                      <a:pt x="32" y="6"/>
                    </a:moveTo>
                    <a:cubicBezTo>
                      <a:pt x="25" y="0"/>
                      <a:pt x="11" y="3"/>
                      <a:pt x="4" y="6"/>
                    </a:cubicBezTo>
                    <a:cubicBezTo>
                      <a:pt x="0" y="7"/>
                      <a:pt x="2" y="13"/>
                      <a:pt x="6" y="12"/>
                    </a:cubicBezTo>
                    <a:cubicBezTo>
                      <a:pt x="10" y="11"/>
                      <a:pt x="15" y="11"/>
                      <a:pt x="20" y="11"/>
                    </a:cubicBezTo>
                    <a:cubicBezTo>
                      <a:pt x="24" y="11"/>
                      <a:pt x="27" y="12"/>
                      <a:pt x="31" y="10"/>
                    </a:cubicBezTo>
                    <a:cubicBezTo>
                      <a:pt x="33" y="9"/>
                      <a:pt x="33" y="7"/>
                      <a:pt x="3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0" name="Freeform 108"/>
              <p:cNvSpPr/>
              <p:nvPr/>
            </p:nvSpPr>
            <p:spPr bwMode="auto">
              <a:xfrm>
                <a:off x="7341306" y="3696072"/>
                <a:ext cx="107772" cy="38883"/>
              </a:xfrm>
              <a:custGeom>
                <a:avLst/>
                <a:gdLst>
                  <a:gd name="T0" fmla="*/ 32 w 34"/>
                  <a:gd name="T1" fmla="*/ 3 h 11"/>
                  <a:gd name="T2" fmla="*/ 19 w 34"/>
                  <a:gd name="T3" fmla="*/ 1 h 11"/>
                  <a:gd name="T4" fmla="*/ 3 w 34"/>
                  <a:gd name="T5" fmla="*/ 2 h 11"/>
                  <a:gd name="T6" fmla="*/ 3 w 34"/>
                  <a:gd name="T7" fmla="*/ 8 h 11"/>
                  <a:gd name="T8" fmla="*/ 19 w 34"/>
                  <a:gd name="T9" fmla="*/ 10 h 11"/>
                  <a:gd name="T10" fmla="*/ 32 w 34"/>
                  <a:gd name="T11" fmla="*/ 7 h 11"/>
                  <a:gd name="T12" fmla="*/ 32 w 34"/>
                  <a:gd name="T13" fmla="*/ 3 h 11"/>
                </a:gdLst>
                <a:ahLst/>
                <a:cxnLst>
                  <a:cxn ang="0">
                    <a:pos x="T0" y="T1"/>
                  </a:cxn>
                  <a:cxn ang="0">
                    <a:pos x="T2" y="T3"/>
                  </a:cxn>
                  <a:cxn ang="0">
                    <a:pos x="T4" y="T5"/>
                  </a:cxn>
                  <a:cxn ang="0">
                    <a:pos x="T6" y="T7"/>
                  </a:cxn>
                  <a:cxn ang="0">
                    <a:pos x="T8" y="T9"/>
                  </a:cxn>
                  <a:cxn ang="0">
                    <a:pos x="T10" y="T11"/>
                  </a:cxn>
                  <a:cxn ang="0">
                    <a:pos x="T12" y="T13"/>
                  </a:cxn>
                </a:cxnLst>
                <a:rect l="0" t="0" r="r" b="b"/>
                <a:pathLst>
                  <a:path w="34" h="11">
                    <a:moveTo>
                      <a:pt x="32" y="3"/>
                    </a:moveTo>
                    <a:cubicBezTo>
                      <a:pt x="28" y="0"/>
                      <a:pt x="24" y="1"/>
                      <a:pt x="19" y="1"/>
                    </a:cubicBezTo>
                    <a:cubicBezTo>
                      <a:pt x="13" y="1"/>
                      <a:pt x="8" y="2"/>
                      <a:pt x="3" y="2"/>
                    </a:cubicBezTo>
                    <a:cubicBezTo>
                      <a:pt x="0" y="3"/>
                      <a:pt x="0" y="8"/>
                      <a:pt x="3" y="8"/>
                    </a:cubicBezTo>
                    <a:cubicBezTo>
                      <a:pt x="8" y="9"/>
                      <a:pt x="13" y="9"/>
                      <a:pt x="19" y="10"/>
                    </a:cubicBezTo>
                    <a:cubicBezTo>
                      <a:pt x="24" y="10"/>
                      <a:pt x="28" y="11"/>
                      <a:pt x="32" y="7"/>
                    </a:cubicBezTo>
                    <a:cubicBezTo>
                      <a:pt x="34" y="6"/>
                      <a:pt x="34" y="4"/>
                      <a:pt x="3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1" name="Freeform 109"/>
              <p:cNvSpPr/>
              <p:nvPr/>
            </p:nvSpPr>
            <p:spPr bwMode="auto">
              <a:xfrm>
                <a:off x="7519364" y="3683110"/>
                <a:ext cx="119487" cy="51843"/>
              </a:xfrm>
              <a:custGeom>
                <a:avLst/>
                <a:gdLst>
                  <a:gd name="T0" fmla="*/ 32 w 38"/>
                  <a:gd name="T1" fmla="*/ 1 h 15"/>
                  <a:gd name="T2" fmla="*/ 19 w 38"/>
                  <a:gd name="T3" fmla="*/ 3 h 15"/>
                  <a:gd name="T4" fmla="*/ 6 w 38"/>
                  <a:gd name="T5" fmla="*/ 2 h 15"/>
                  <a:gd name="T6" fmla="*/ 4 w 38"/>
                  <a:gd name="T7" fmla="*/ 8 h 15"/>
                  <a:gd name="T8" fmla="*/ 35 w 38"/>
                  <a:gd name="T9" fmla="*/ 8 h 15"/>
                  <a:gd name="T10" fmla="*/ 32 w 38"/>
                  <a:gd name="T11" fmla="*/ 1 h 15"/>
                </a:gdLst>
                <a:ahLst/>
                <a:cxnLst>
                  <a:cxn ang="0">
                    <a:pos x="T0" y="T1"/>
                  </a:cxn>
                  <a:cxn ang="0">
                    <a:pos x="T2" y="T3"/>
                  </a:cxn>
                  <a:cxn ang="0">
                    <a:pos x="T4" y="T5"/>
                  </a:cxn>
                  <a:cxn ang="0">
                    <a:pos x="T6" y="T7"/>
                  </a:cxn>
                  <a:cxn ang="0">
                    <a:pos x="T8" y="T9"/>
                  </a:cxn>
                  <a:cxn ang="0">
                    <a:pos x="T10" y="T11"/>
                  </a:cxn>
                </a:cxnLst>
                <a:rect l="0" t="0" r="r" b="b"/>
                <a:pathLst>
                  <a:path w="38" h="15">
                    <a:moveTo>
                      <a:pt x="32" y="1"/>
                    </a:moveTo>
                    <a:cubicBezTo>
                      <a:pt x="28" y="0"/>
                      <a:pt x="24" y="2"/>
                      <a:pt x="19" y="3"/>
                    </a:cubicBezTo>
                    <a:cubicBezTo>
                      <a:pt x="15" y="3"/>
                      <a:pt x="10" y="3"/>
                      <a:pt x="6" y="2"/>
                    </a:cubicBezTo>
                    <a:cubicBezTo>
                      <a:pt x="3" y="2"/>
                      <a:pt x="0" y="6"/>
                      <a:pt x="4" y="8"/>
                    </a:cubicBezTo>
                    <a:cubicBezTo>
                      <a:pt x="12" y="12"/>
                      <a:pt x="27" y="15"/>
                      <a:pt x="35" y="8"/>
                    </a:cubicBezTo>
                    <a:cubicBezTo>
                      <a:pt x="38" y="5"/>
                      <a:pt x="35" y="1"/>
                      <a:pt x="3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2" name="Freeform 110"/>
              <p:cNvSpPr/>
              <p:nvPr/>
            </p:nvSpPr>
            <p:spPr bwMode="auto">
              <a:xfrm>
                <a:off x="7891880" y="3382424"/>
                <a:ext cx="103086" cy="31106"/>
              </a:xfrm>
              <a:custGeom>
                <a:avLst/>
                <a:gdLst>
                  <a:gd name="T0" fmla="*/ 30 w 33"/>
                  <a:gd name="T1" fmla="*/ 1 h 9"/>
                  <a:gd name="T2" fmla="*/ 17 w 33"/>
                  <a:gd name="T3" fmla="*/ 1 h 9"/>
                  <a:gd name="T4" fmla="*/ 2 w 33"/>
                  <a:gd name="T5" fmla="*/ 4 h 9"/>
                  <a:gd name="T6" fmla="*/ 3 w 33"/>
                  <a:gd name="T7" fmla="*/ 9 h 9"/>
                  <a:gd name="T8" fmla="*/ 18 w 33"/>
                  <a:gd name="T9" fmla="*/ 9 h 9"/>
                  <a:gd name="T10" fmla="*/ 31 w 33"/>
                  <a:gd name="T11" fmla="*/ 6 h 9"/>
                  <a:gd name="T12" fmla="*/ 30 w 33"/>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33" h="9">
                    <a:moveTo>
                      <a:pt x="30" y="1"/>
                    </a:moveTo>
                    <a:cubicBezTo>
                      <a:pt x="26" y="0"/>
                      <a:pt x="22" y="1"/>
                      <a:pt x="17" y="1"/>
                    </a:cubicBezTo>
                    <a:cubicBezTo>
                      <a:pt x="12" y="2"/>
                      <a:pt x="7" y="3"/>
                      <a:pt x="2" y="4"/>
                    </a:cubicBezTo>
                    <a:cubicBezTo>
                      <a:pt x="0" y="5"/>
                      <a:pt x="0" y="9"/>
                      <a:pt x="3" y="9"/>
                    </a:cubicBezTo>
                    <a:cubicBezTo>
                      <a:pt x="8" y="9"/>
                      <a:pt x="13" y="9"/>
                      <a:pt x="18" y="9"/>
                    </a:cubicBezTo>
                    <a:cubicBezTo>
                      <a:pt x="23" y="9"/>
                      <a:pt x="27" y="9"/>
                      <a:pt x="31" y="6"/>
                    </a:cubicBezTo>
                    <a:cubicBezTo>
                      <a:pt x="33" y="5"/>
                      <a:pt x="33" y="2"/>
                      <a:pt x="3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3" name="Freeform 111"/>
              <p:cNvSpPr/>
              <p:nvPr/>
            </p:nvSpPr>
            <p:spPr bwMode="auto">
              <a:xfrm>
                <a:off x="8055881" y="3353911"/>
                <a:ext cx="100744" cy="38883"/>
              </a:xfrm>
              <a:custGeom>
                <a:avLst/>
                <a:gdLst>
                  <a:gd name="T0" fmla="*/ 30 w 32"/>
                  <a:gd name="T1" fmla="*/ 2 h 11"/>
                  <a:gd name="T2" fmla="*/ 18 w 32"/>
                  <a:gd name="T3" fmla="*/ 2 h 11"/>
                  <a:gd name="T4" fmla="*/ 4 w 32"/>
                  <a:gd name="T5" fmla="*/ 5 h 11"/>
                  <a:gd name="T6" fmla="*/ 4 w 32"/>
                  <a:gd name="T7" fmla="*/ 11 h 11"/>
                  <a:gd name="T8" fmla="*/ 19 w 32"/>
                  <a:gd name="T9" fmla="*/ 10 h 11"/>
                  <a:gd name="T10" fmla="*/ 31 w 32"/>
                  <a:gd name="T11" fmla="*/ 7 h 11"/>
                  <a:gd name="T12" fmla="*/ 30 w 32"/>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2" h="11">
                    <a:moveTo>
                      <a:pt x="30" y="2"/>
                    </a:moveTo>
                    <a:cubicBezTo>
                      <a:pt x="26" y="0"/>
                      <a:pt x="22" y="2"/>
                      <a:pt x="18" y="2"/>
                    </a:cubicBezTo>
                    <a:cubicBezTo>
                      <a:pt x="13" y="3"/>
                      <a:pt x="8" y="4"/>
                      <a:pt x="4" y="5"/>
                    </a:cubicBezTo>
                    <a:cubicBezTo>
                      <a:pt x="0" y="6"/>
                      <a:pt x="1" y="10"/>
                      <a:pt x="4" y="11"/>
                    </a:cubicBezTo>
                    <a:cubicBezTo>
                      <a:pt x="9" y="11"/>
                      <a:pt x="14" y="10"/>
                      <a:pt x="19" y="10"/>
                    </a:cubicBezTo>
                    <a:cubicBezTo>
                      <a:pt x="23" y="10"/>
                      <a:pt x="28" y="10"/>
                      <a:pt x="31" y="7"/>
                    </a:cubicBezTo>
                    <a:cubicBezTo>
                      <a:pt x="32" y="6"/>
                      <a:pt x="32" y="3"/>
                      <a:pt x="3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4" name="Freeform 112"/>
              <p:cNvSpPr/>
              <p:nvPr/>
            </p:nvSpPr>
            <p:spPr bwMode="auto">
              <a:xfrm>
                <a:off x="8210510" y="3330581"/>
                <a:ext cx="131200" cy="38883"/>
              </a:xfrm>
              <a:custGeom>
                <a:avLst/>
                <a:gdLst>
                  <a:gd name="T0" fmla="*/ 39 w 42"/>
                  <a:gd name="T1" fmla="*/ 1 h 11"/>
                  <a:gd name="T2" fmla="*/ 22 w 42"/>
                  <a:gd name="T3" fmla="*/ 2 h 11"/>
                  <a:gd name="T4" fmla="*/ 3 w 42"/>
                  <a:gd name="T5" fmla="*/ 5 h 11"/>
                  <a:gd name="T6" fmla="*/ 4 w 42"/>
                  <a:gd name="T7" fmla="*/ 11 h 11"/>
                  <a:gd name="T8" fmla="*/ 24 w 42"/>
                  <a:gd name="T9" fmla="*/ 10 h 11"/>
                  <a:gd name="T10" fmla="*/ 40 w 42"/>
                  <a:gd name="T11" fmla="*/ 7 h 11"/>
                  <a:gd name="T12" fmla="*/ 39 w 42"/>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42" h="11">
                    <a:moveTo>
                      <a:pt x="39" y="1"/>
                    </a:moveTo>
                    <a:cubicBezTo>
                      <a:pt x="33" y="0"/>
                      <a:pt x="28" y="1"/>
                      <a:pt x="22" y="2"/>
                    </a:cubicBezTo>
                    <a:cubicBezTo>
                      <a:pt x="16" y="3"/>
                      <a:pt x="10" y="4"/>
                      <a:pt x="3" y="5"/>
                    </a:cubicBezTo>
                    <a:cubicBezTo>
                      <a:pt x="0" y="6"/>
                      <a:pt x="1" y="11"/>
                      <a:pt x="4" y="11"/>
                    </a:cubicBezTo>
                    <a:cubicBezTo>
                      <a:pt x="11" y="11"/>
                      <a:pt x="17" y="10"/>
                      <a:pt x="24" y="10"/>
                    </a:cubicBezTo>
                    <a:cubicBezTo>
                      <a:pt x="29" y="10"/>
                      <a:pt x="34" y="10"/>
                      <a:pt x="40" y="7"/>
                    </a:cubicBezTo>
                    <a:cubicBezTo>
                      <a:pt x="42" y="6"/>
                      <a:pt x="42" y="2"/>
                      <a:pt x="39"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5" name="Freeform 113"/>
              <p:cNvSpPr/>
              <p:nvPr/>
            </p:nvSpPr>
            <p:spPr bwMode="auto">
              <a:xfrm>
                <a:off x="4621240" y="2827709"/>
                <a:ext cx="89029" cy="33698"/>
              </a:xfrm>
              <a:custGeom>
                <a:avLst/>
                <a:gdLst>
                  <a:gd name="T0" fmla="*/ 27 w 28"/>
                  <a:gd name="T1" fmla="*/ 3 h 10"/>
                  <a:gd name="T2" fmla="*/ 17 w 28"/>
                  <a:gd name="T3" fmla="*/ 1 h 10"/>
                  <a:gd name="T4" fmla="*/ 4 w 28"/>
                  <a:gd name="T5" fmla="*/ 2 h 10"/>
                  <a:gd name="T6" fmla="*/ 4 w 28"/>
                  <a:gd name="T7" fmla="*/ 8 h 10"/>
                  <a:gd name="T8" fmla="*/ 17 w 28"/>
                  <a:gd name="T9" fmla="*/ 9 h 10"/>
                  <a:gd name="T10" fmla="*/ 27 w 28"/>
                  <a:gd name="T11" fmla="*/ 7 h 10"/>
                  <a:gd name="T12" fmla="*/ 27 w 28"/>
                  <a:gd name="T13" fmla="*/ 3 h 10"/>
                </a:gdLst>
                <a:ahLst/>
                <a:cxnLst>
                  <a:cxn ang="0">
                    <a:pos x="T0" y="T1"/>
                  </a:cxn>
                  <a:cxn ang="0">
                    <a:pos x="T2" y="T3"/>
                  </a:cxn>
                  <a:cxn ang="0">
                    <a:pos x="T4" y="T5"/>
                  </a:cxn>
                  <a:cxn ang="0">
                    <a:pos x="T6" y="T7"/>
                  </a:cxn>
                  <a:cxn ang="0">
                    <a:pos x="T8" y="T9"/>
                  </a:cxn>
                  <a:cxn ang="0">
                    <a:pos x="T10" y="T11"/>
                  </a:cxn>
                  <a:cxn ang="0">
                    <a:pos x="T12" y="T13"/>
                  </a:cxn>
                </a:cxnLst>
                <a:rect l="0" t="0" r="r" b="b"/>
                <a:pathLst>
                  <a:path w="28" h="10">
                    <a:moveTo>
                      <a:pt x="27" y="3"/>
                    </a:moveTo>
                    <a:cubicBezTo>
                      <a:pt x="24" y="0"/>
                      <a:pt x="20" y="1"/>
                      <a:pt x="17" y="1"/>
                    </a:cubicBezTo>
                    <a:cubicBezTo>
                      <a:pt x="13" y="1"/>
                      <a:pt x="9" y="1"/>
                      <a:pt x="4" y="2"/>
                    </a:cubicBezTo>
                    <a:cubicBezTo>
                      <a:pt x="0" y="2"/>
                      <a:pt x="0" y="8"/>
                      <a:pt x="4" y="8"/>
                    </a:cubicBezTo>
                    <a:cubicBezTo>
                      <a:pt x="9" y="9"/>
                      <a:pt x="13" y="9"/>
                      <a:pt x="17" y="9"/>
                    </a:cubicBezTo>
                    <a:cubicBezTo>
                      <a:pt x="20" y="9"/>
                      <a:pt x="24" y="10"/>
                      <a:pt x="27" y="7"/>
                    </a:cubicBezTo>
                    <a:cubicBezTo>
                      <a:pt x="28" y="6"/>
                      <a:pt x="28" y="4"/>
                      <a:pt x="27"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6" name="Freeform 114"/>
              <p:cNvSpPr/>
              <p:nvPr/>
            </p:nvSpPr>
            <p:spPr bwMode="auto">
              <a:xfrm>
                <a:off x="4775869" y="2835486"/>
                <a:ext cx="103086" cy="33698"/>
              </a:xfrm>
              <a:custGeom>
                <a:avLst/>
                <a:gdLst>
                  <a:gd name="T0" fmla="*/ 31 w 33"/>
                  <a:gd name="T1" fmla="*/ 2 h 10"/>
                  <a:gd name="T2" fmla="*/ 19 w 33"/>
                  <a:gd name="T3" fmla="*/ 1 h 10"/>
                  <a:gd name="T4" fmla="*/ 4 w 33"/>
                  <a:gd name="T5" fmla="*/ 2 h 10"/>
                  <a:gd name="T6" fmla="*/ 4 w 33"/>
                  <a:gd name="T7" fmla="*/ 9 h 10"/>
                  <a:gd name="T8" fmla="*/ 19 w 33"/>
                  <a:gd name="T9" fmla="*/ 10 h 10"/>
                  <a:gd name="T10" fmla="*/ 31 w 33"/>
                  <a:gd name="T11" fmla="*/ 8 h 10"/>
                  <a:gd name="T12" fmla="*/ 31 w 33"/>
                  <a:gd name="T13" fmla="*/ 2 h 10"/>
                </a:gdLst>
                <a:ahLst/>
                <a:cxnLst>
                  <a:cxn ang="0">
                    <a:pos x="T0" y="T1"/>
                  </a:cxn>
                  <a:cxn ang="0">
                    <a:pos x="T2" y="T3"/>
                  </a:cxn>
                  <a:cxn ang="0">
                    <a:pos x="T4" y="T5"/>
                  </a:cxn>
                  <a:cxn ang="0">
                    <a:pos x="T6" y="T7"/>
                  </a:cxn>
                  <a:cxn ang="0">
                    <a:pos x="T8" y="T9"/>
                  </a:cxn>
                  <a:cxn ang="0">
                    <a:pos x="T10" y="T11"/>
                  </a:cxn>
                  <a:cxn ang="0">
                    <a:pos x="T12" y="T13"/>
                  </a:cxn>
                </a:cxnLst>
                <a:rect l="0" t="0" r="r" b="b"/>
                <a:pathLst>
                  <a:path w="33" h="10">
                    <a:moveTo>
                      <a:pt x="31" y="2"/>
                    </a:moveTo>
                    <a:cubicBezTo>
                      <a:pt x="27" y="0"/>
                      <a:pt x="23" y="1"/>
                      <a:pt x="19" y="1"/>
                    </a:cubicBezTo>
                    <a:cubicBezTo>
                      <a:pt x="14" y="1"/>
                      <a:pt x="9" y="1"/>
                      <a:pt x="4" y="2"/>
                    </a:cubicBezTo>
                    <a:cubicBezTo>
                      <a:pt x="0" y="2"/>
                      <a:pt x="0" y="8"/>
                      <a:pt x="4" y="9"/>
                    </a:cubicBezTo>
                    <a:cubicBezTo>
                      <a:pt x="9" y="9"/>
                      <a:pt x="14" y="9"/>
                      <a:pt x="19" y="10"/>
                    </a:cubicBezTo>
                    <a:cubicBezTo>
                      <a:pt x="23" y="10"/>
                      <a:pt x="27" y="10"/>
                      <a:pt x="31" y="8"/>
                    </a:cubicBezTo>
                    <a:cubicBezTo>
                      <a:pt x="33" y="7"/>
                      <a:pt x="33" y="3"/>
                      <a:pt x="3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7" name="Freeform 115"/>
              <p:cNvSpPr/>
              <p:nvPr/>
            </p:nvSpPr>
            <p:spPr bwMode="auto">
              <a:xfrm>
                <a:off x="4937526" y="2835486"/>
                <a:ext cx="110115" cy="41474"/>
              </a:xfrm>
              <a:custGeom>
                <a:avLst/>
                <a:gdLst>
                  <a:gd name="T0" fmla="*/ 32 w 35"/>
                  <a:gd name="T1" fmla="*/ 1 h 12"/>
                  <a:gd name="T2" fmla="*/ 19 w 35"/>
                  <a:gd name="T3" fmla="*/ 2 h 12"/>
                  <a:gd name="T4" fmla="*/ 5 w 35"/>
                  <a:gd name="T5" fmla="*/ 2 h 12"/>
                  <a:gd name="T6" fmla="*/ 4 w 35"/>
                  <a:gd name="T7" fmla="*/ 8 h 12"/>
                  <a:gd name="T8" fmla="*/ 33 w 35"/>
                  <a:gd name="T9" fmla="*/ 7 h 12"/>
                  <a:gd name="T10" fmla="*/ 32 w 35"/>
                  <a:gd name="T11" fmla="*/ 1 h 12"/>
                </a:gdLst>
                <a:ahLst/>
                <a:cxnLst>
                  <a:cxn ang="0">
                    <a:pos x="T0" y="T1"/>
                  </a:cxn>
                  <a:cxn ang="0">
                    <a:pos x="T2" y="T3"/>
                  </a:cxn>
                  <a:cxn ang="0">
                    <a:pos x="T4" y="T5"/>
                  </a:cxn>
                  <a:cxn ang="0">
                    <a:pos x="T6" y="T7"/>
                  </a:cxn>
                  <a:cxn ang="0">
                    <a:pos x="T8" y="T9"/>
                  </a:cxn>
                  <a:cxn ang="0">
                    <a:pos x="T10" y="T11"/>
                  </a:cxn>
                </a:cxnLst>
                <a:rect l="0" t="0" r="r" b="b"/>
                <a:pathLst>
                  <a:path w="35" h="12">
                    <a:moveTo>
                      <a:pt x="32" y="1"/>
                    </a:moveTo>
                    <a:cubicBezTo>
                      <a:pt x="28" y="0"/>
                      <a:pt x="23" y="1"/>
                      <a:pt x="19" y="2"/>
                    </a:cubicBezTo>
                    <a:cubicBezTo>
                      <a:pt x="14" y="2"/>
                      <a:pt x="9" y="2"/>
                      <a:pt x="5" y="2"/>
                    </a:cubicBezTo>
                    <a:cubicBezTo>
                      <a:pt x="1" y="2"/>
                      <a:pt x="0" y="7"/>
                      <a:pt x="4" y="8"/>
                    </a:cubicBezTo>
                    <a:cubicBezTo>
                      <a:pt x="12" y="10"/>
                      <a:pt x="25" y="12"/>
                      <a:pt x="33" y="7"/>
                    </a:cubicBezTo>
                    <a:cubicBezTo>
                      <a:pt x="35" y="5"/>
                      <a:pt x="35" y="2"/>
                      <a:pt x="3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8" name="Freeform 116"/>
              <p:cNvSpPr/>
              <p:nvPr/>
            </p:nvSpPr>
            <p:spPr bwMode="auto">
              <a:xfrm>
                <a:off x="5101527" y="2825118"/>
                <a:ext cx="100744" cy="41474"/>
              </a:xfrm>
              <a:custGeom>
                <a:avLst/>
                <a:gdLst>
                  <a:gd name="T0" fmla="*/ 29 w 32"/>
                  <a:gd name="T1" fmla="*/ 1 h 12"/>
                  <a:gd name="T2" fmla="*/ 18 w 32"/>
                  <a:gd name="T3" fmla="*/ 2 h 12"/>
                  <a:gd name="T4" fmla="*/ 4 w 32"/>
                  <a:gd name="T5" fmla="*/ 3 h 12"/>
                  <a:gd name="T6" fmla="*/ 3 w 32"/>
                  <a:gd name="T7" fmla="*/ 9 h 12"/>
                  <a:gd name="T8" fmla="*/ 31 w 32"/>
                  <a:gd name="T9" fmla="*/ 6 h 12"/>
                  <a:gd name="T10" fmla="*/ 29 w 32"/>
                  <a:gd name="T11" fmla="*/ 1 h 12"/>
                </a:gdLst>
                <a:ahLst/>
                <a:cxnLst>
                  <a:cxn ang="0">
                    <a:pos x="T0" y="T1"/>
                  </a:cxn>
                  <a:cxn ang="0">
                    <a:pos x="T2" y="T3"/>
                  </a:cxn>
                  <a:cxn ang="0">
                    <a:pos x="T4" y="T5"/>
                  </a:cxn>
                  <a:cxn ang="0">
                    <a:pos x="T6" y="T7"/>
                  </a:cxn>
                  <a:cxn ang="0">
                    <a:pos x="T8" y="T9"/>
                  </a:cxn>
                  <a:cxn ang="0">
                    <a:pos x="T10" y="T11"/>
                  </a:cxn>
                </a:cxnLst>
                <a:rect l="0" t="0" r="r" b="b"/>
                <a:pathLst>
                  <a:path w="32" h="12">
                    <a:moveTo>
                      <a:pt x="29" y="1"/>
                    </a:moveTo>
                    <a:cubicBezTo>
                      <a:pt x="25" y="0"/>
                      <a:pt x="22" y="1"/>
                      <a:pt x="18" y="2"/>
                    </a:cubicBezTo>
                    <a:cubicBezTo>
                      <a:pt x="13" y="3"/>
                      <a:pt x="8" y="3"/>
                      <a:pt x="4" y="3"/>
                    </a:cubicBezTo>
                    <a:cubicBezTo>
                      <a:pt x="0" y="3"/>
                      <a:pt x="0" y="8"/>
                      <a:pt x="3" y="9"/>
                    </a:cubicBezTo>
                    <a:cubicBezTo>
                      <a:pt x="10" y="11"/>
                      <a:pt x="24" y="12"/>
                      <a:pt x="31" y="6"/>
                    </a:cubicBezTo>
                    <a:cubicBezTo>
                      <a:pt x="32" y="5"/>
                      <a:pt x="32" y="1"/>
                      <a:pt x="29"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9" name="Freeform 117"/>
              <p:cNvSpPr/>
              <p:nvPr/>
            </p:nvSpPr>
            <p:spPr bwMode="auto">
              <a:xfrm>
                <a:off x="5237413" y="2817341"/>
                <a:ext cx="105430" cy="38883"/>
              </a:xfrm>
              <a:custGeom>
                <a:avLst/>
                <a:gdLst>
                  <a:gd name="T0" fmla="*/ 31 w 34"/>
                  <a:gd name="T1" fmla="*/ 1 h 11"/>
                  <a:gd name="T2" fmla="*/ 19 w 34"/>
                  <a:gd name="T3" fmla="*/ 2 h 11"/>
                  <a:gd name="T4" fmla="*/ 5 w 34"/>
                  <a:gd name="T5" fmla="*/ 2 h 11"/>
                  <a:gd name="T6" fmla="*/ 4 w 34"/>
                  <a:gd name="T7" fmla="*/ 9 h 11"/>
                  <a:gd name="T8" fmla="*/ 19 w 34"/>
                  <a:gd name="T9" fmla="*/ 10 h 11"/>
                  <a:gd name="T10" fmla="*/ 32 w 34"/>
                  <a:gd name="T11" fmla="*/ 7 h 11"/>
                  <a:gd name="T12" fmla="*/ 31 w 34"/>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34" h="11">
                    <a:moveTo>
                      <a:pt x="31" y="1"/>
                    </a:moveTo>
                    <a:cubicBezTo>
                      <a:pt x="27" y="0"/>
                      <a:pt x="23" y="1"/>
                      <a:pt x="19" y="2"/>
                    </a:cubicBezTo>
                    <a:cubicBezTo>
                      <a:pt x="14" y="2"/>
                      <a:pt x="10" y="2"/>
                      <a:pt x="5" y="2"/>
                    </a:cubicBezTo>
                    <a:cubicBezTo>
                      <a:pt x="1" y="2"/>
                      <a:pt x="0" y="8"/>
                      <a:pt x="4" y="9"/>
                    </a:cubicBezTo>
                    <a:cubicBezTo>
                      <a:pt x="9" y="10"/>
                      <a:pt x="14" y="11"/>
                      <a:pt x="19" y="10"/>
                    </a:cubicBezTo>
                    <a:cubicBezTo>
                      <a:pt x="24" y="10"/>
                      <a:pt x="29" y="10"/>
                      <a:pt x="32" y="7"/>
                    </a:cubicBezTo>
                    <a:cubicBezTo>
                      <a:pt x="34" y="5"/>
                      <a:pt x="33" y="2"/>
                      <a:pt x="3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0" name="Freeform 118"/>
              <p:cNvSpPr/>
              <p:nvPr/>
            </p:nvSpPr>
            <p:spPr bwMode="auto">
              <a:xfrm>
                <a:off x="5403757" y="2819934"/>
                <a:ext cx="89029" cy="36290"/>
              </a:xfrm>
              <a:custGeom>
                <a:avLst/>
                <a:gdLst>
                  <a:gd name="T0" fmla="*/ 25 w 28"/>
                  <a:gd name="T1" fmla="*/ 2 h 10"/>
                  <a:gd name="T2" fmla="*/ 14 w 28"/>
                  <a:gd name="T3" fmla="*/ 1 h 10"/>
                  <a:gd name="T4" fmla="*/ 3 w 28"/>
                  <a:gd name="T5" fmla="*/ 2 h 10"/>
                  <a:gd name="T6" fmla="*/ 3 w 28"/>
                  <a:gd name="T7" fmla="*/ 8 h 10"/>
                  <a:gd name="T8" fmla="*/ 14 w 28"/>
                  <a:gd name="T9" fmla="*/ 9 h 10"/>
                  <a:gd name="T10" fmla="*/ 25 w 28"/>
                  <a:gd name="T11" fmla="*/ 8 h 10"/>
                  <a:gd name="T12" fmla="*/ 25 w 28"/>
                  <a:gd name="T13" fmla="*/ 2 h 10"/>
                </a:gdLst>
                <a:ahLst/>
                <a:cxnLst>
                  <a:cxn ang="0">
                    <a:pos x="T0" y="T1"/>
                  </a:cxn>
                  <a:cxn ang="0">
                    <a:pos x="T2" y="T3"/>
                  </a:cxn>
                  <a:cxn ang="0">
                    <a:pos x="T4" y="T5"/>
                  </a:cxn>
                  <a:cxn ang="0">
                    <a:pos x="T6" y="T7"/>
                  </a:cxn>
                  <a:cxn ang="0">
                    <a:pos x="T8" y="T9"/>
                  </a:cxn>
                  <a:cxn ang="0">
                    <a:pos x="T10" y="T11"/>
                  </a:cxn>
                  <a:cxn ang="0">
                    <a:pos x="T12" y="T13"/>
                  </a:cxn>
                </a:cxnLst>
                <a:rect l="0" t="0" r="r" b="b"/>
                <a:pathLst>
                  <a:path w="28" h="10">
                    <a:moveTo>
                      <a:pt x="25" y="2"/>
                    </a:moveTo>
                    <a:cubicBezTo>
                      <a:pt x="22" y="0"/>
                      <a:pt x="18" y="0"/>
                      <a:pt x="14" y="1"/>
                    </a:cubicBezTo>
                    <a:cubicBezTo>
                      <a:pt x="10" y="1"/>
                      <a:pt x="6" y="1"/>
                      <a:pt x="3" y="2"/>
                    </a:cubicBezTo>
                    <a:cubicBezTo>
                      <a:pt x="0" y="2"/>
                      <a:pt x="0" y="7"/>
                      <a:pt x="3" y="8"/>
                    </a:cubicBezTo>
                    <a:cubicBezTo>
                      <a:pt x="6" y="8"/>
                      <a:pt x="10" y="9"/>
                      <a:pt x="14" y="9"/>
                    </a:cubicBezTo>
                    <a:cubicBezTo>
                      <a:pt x="18" y="9"/>
                      <a:pt x="22" y="10"/>
                      <a:pt x="25" y="8"/>
                    </a:cubicBezTo>
                    <a:cubicBezTo>
                      <a:pt x="28" y="7"/>
                      <a:pt x="28" y="3"/>
                      <a:pt x="25"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1" name="Freeform 119"/>
              <p:cNvSpPr/>
              <p:nvPr/>
            </p:nvSpPr>
            <p:spPr bwMode="auto">
              <a:xfrm>
                <a:off x="7559194" y="2825118"/>
                <a:ext cx="91372" cy="25921"/>
              </a:xfrm>
              <a:custGeom>
                <a:avLst/>
                <a:gdLst>
                  <a:gd name="T0" fmla="*/ 27 w 29"/>
                  <a:gd name="T1" fmla="*/ 1 h 8"/>
                  <a:gd name="T2" fmla="*/ 16 w 29"/>
                  <a:gd name="T3" fmla="*/ 0 h 8"/>
                  <a:gd name="T4" fmla="*/ 3 w 29"/>
                  <a:gd name="T5" fmla="*/ 1 h 8"/>
                  <a:gd name="T6" fmla="*/ 3 w 29"/>
                  <a:gd name="T7" fmla="*/ 7 h 8"/>
                  <a:gd name="T8" fmla="*/ 16 w 29"/>
                  <a:gd name="T9" fmla="*/ 7 h 8"/>
                  <a:gd name="T10" fmla="*/ 27 w 29"/>
                  <a:gd name="T11" fmla="*/ 6 h 8"/>
                  <a:gd name="T12" fmla="*/ 27 w 29"/>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29" h="8">
                    <a:moveTo>
                      <a:pt x="27" y="1"/>
                    </a:moveTo>
                    <a:cubicBezTo>
                      <a:pt x="24" y="0"/>
                      <a:pt x="20" y="0"/>
                      <a:pt x="16" y="0"/>
                    </a:cubicBezTo>
                    <a:cubicBezTo>
                      <a:pt x="12" y="1"/>
                      <a:pt x="8" y="1"/>
                      <a:pt x="3" y="1"/>
                    </a:cubicBezTo>
                    <a:cubicBezTo>
                      <a:pt x="0" y="1"/>
                      <a:pt x="0" y="6"/>
                      <a:pt x="3" y="7"/>
                    </a:cubicBezTo>
                    <a:cubicBezTo>
                      <a:pt x="8" y="7"/>
                      <a:pt x="12" y="7"/>
                      <a:pt x="16" y="7"/>
                    </a:cubicBezTo>
                    <a:cubicBezTo>
                      <a:pt x="20" y="7"/>
                      <a:pt x="24" y="8"/>
                      <a:pt x="27" y="6"/>
                    </a:cubicBezTo>
                    <a:cubicBezTo>
                      <a:pt x="29" y="5"/>
                      <a:pt x="29" y="2"/>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2" name="Freeform 120"/>
              <p:cNvSpPr/>
              <p:nvPr/>
            </p:nvSpPr>
            <p:spPr bwMode="auto">
              <a:xfrm>
                <a:off x="7711479" y="2819934"/>
                <a:ext cx="110115" cy="36290"/>
              </a:xfrm>
              <a:custGeom>
                <a:avLst/>
                <a:gdLst>
                  <a:gd name="T0" fmla="*/ 32 w 35"/>
                  <a:gd name="T1" fmla="*/ 1 h 10"/>
                  <a:gd name="T2" fmla="*/ 19 w 35"/>
                  <a:gd name="T3" fmla="*/ 1 h 10"/>
                  <a:gd name="T4" fmla="*/ 4 w 35"/>
                  <a:gd name="T5" fmla="*/ 2 h 10"/>
                  <a:gd name="T6" fmla="*/ 4 w 35"/>
                  <a:gd name="T7" fmla="*/ 8 h 10"/>
                  <a:gd name="T8" fmla="*/ 19 w 35"/>
                  <a:gd name="T9" fmla="*/ 9 h 10"/>
                  <a:gd name="T10" fmla="*/ 32 w 35"/>
                  <a:gd name="T11" fmla="*/ 8 h 10"/>
                  <a:gd name="T12" fmla="*/ 32 w 35"/>
                  <a:gd name="T13" fmla="*/ 1 h 10"/>
                </a:gdLst>
                <a:ahLst/>
                <a:cxnLst>
                  <a:cxn ang="0">
                    <a:pos x="T0" y="T1"/>
                  </a:cxn>
                  <a:cxn ang="0">
                    <a:pos x="T2" y="T3"/>
                  </a:cxn>
                  <a:cxn ang="0">
                    <a:pos x="T4" y="T5"/>
                  </a:cxn>
                  <a:cxn ang="0">
                    <a:pos x="T6" y="T7"/>
                  </a:cxn>
                  <a:cxn ang="0">
                    <a:pos x="T8" y="T9"/>
                  </a:cxn>
                  <a:cxn ang="0">
                    <a:pos x="T10" y="T11"/>
                  </a:cxn>
                  <a:cxn ang="0">
                    <a:pos x="T12" y="T13"/>
                  </a:cxn>
                </a:cxnLst>
                <a:rect l="0" t="0" r="r" b="b"/>
                <a:pathLst>
                  <a:path w="35" h="10">
                    <a:moveTo>
                      <a:pt x="32" y="1"/>
                    </a:moveTo>
                    <a:cubicBezTo>
                      <a:pt x="28" y="0"/>
                      <a:pt x="23" y="1"/>
                      <a:pt x="19" y="1"/>
                    </a:cubicBezTo>
                    <a:cubicBezTo>
                      <a:pt x="14" y="1"/>
                      <a:pt x="9" y="2"/>
                      <a:pt x="4" y="2"/>
                    </a:cubicBezTo>
                    <a:cubicBezTo>
                      <a:pt x="0" y="2"/>
                      <a:pt x="0" y="8"/>
                      <a:pt x="4" y="8"/>
                    </a:cubicBezTo>
                    <a:cubicBezTo>
                      <a:pt x="9" y="8"/>
                      <a:pt x="14" y="8"/>
                      <a:pt x="19" y="9"/>
                    </a:cubicBezTo>
                    <a:cubicBezTo>
                      <a:pt x="23" y="9"/>
                      <a:pt x="28" y="10"/>
                      <a:pt x="32" y="8"/>
                    </a:cubicBezTo>
                    <a:cubicBezTo>
                      <a:pt x="35" y="7"/>
                      <a:pt x="35" y="3"/>
                      <a:pt x="3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3" name="Freeform 121"/>
              <p:cNvSpPr/>
              <p:nvPr/>
            </p:nvSpPr>
            <p:spPr bwMode="auto">
              <a:xfrm>
                <a:off x="7875480" y="2814749"/>
                <a:ext cx="100744" cy="31106"/>
              </a:xfrm>
              <a:custGeom>
                <a:avLst/>
                <a:gdLst>
                  <a:gd name="T0" fmla="*/ 29 w 32"/>
                  <a:gd name="T1" fmla="*/ 1 h 9"/>
                  <a:gd name="T2" fmla="*/ 17 w 32"/>
                  <a:gd name="T3" fmla="*/ 1 h 9"/>
                  <a:gd name="T4" fmla="*/ 3 w 32"/>
                  <a:gd name="T5" fmla="*/ 2 h 9"/>
                  <a:gd name="T6" fmla="*/ 3 w 32"/>
                  <a:gd name="T7" fmla="*/ 8 h 9"/>
                  <a:gd name="T8" fmla="*/ 17 w 32"/>
                  <a:gd name="T9" fmla="*/ 8 h 9"/>
                  <a:gd name="T10" fmla="*/ 29 w 32"/>
                  <a:gd name="T11" fmla="*/ 8 h 9"/>
                  <a:gd name="T12" fmla="*/ 29 w 32"/>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32" h="9">
                    <a:moveTo>
                      <a:pt x="29" y="1"/>
                    </a:moveTo>
                    <a:cubicBezTo>
                      <a:pt x="25" y="0"/>
                      <a:pt x="21" y="1"/>
                      <a:pt x="17" y="1"/>
                    </a:cubicBezTo>
                    <a:cubicBezTo>
                      <a:pt x="12" y="1"/>
                      <a:pt x="8" y="1"/>
                      <a:pt x="3" y="2"/>
                    </a:cubicBezTo>
                    <a:cubicBezTo>
                      <a:pt x="0" y="2"/>
                      <a:pt x="0" y="7"/>
                      <a:pt x="3" y="8"/>
                    </a:cubicBezTo>
                    <a:cubicBezTo>
                      <a:pt x="8" y="8"/>
                      <a:pt x="12" y="8"/>
                      <a:pt x="17" y="8"/>
                    </a:cubicBezTo>
                    <a:cubicBezTo>
                      <a:pt x="21" y="9"/>
                      <a:pt x="25" y="9"/>
                      <a:pt x="29" y="8"/>
                    </a:cubicBezTo>
                    <a:cubicBezTo>
                      <a:pt x="32" y="7"/>
                      <a:pt x="32" y="2"/>
                      <a:pt x="29"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4" name="Freeform 122"/>
              <p:cNvSpPr/>
              <p:nvPr/>
            </p:nvSpPr>
            <p:spPr bwMode="auto">
              <a:xfrm>
                <a:off x="8046510" y="2796604"/>
                <a:ext cx="105430" cy="38883"/>
              </a:xfrm>
              <a:custGeom>
                <a:avLst/>
                <a:gdLst>
                  <a:gd name="T0" fmla="*/ 30 w 34"/>
                  <a:gd name="T1" fmla="*/ 1 h 11"/>
                  <a:gd name="T2" fmla="*/ 19 w 34"/>
                  <a:gd name="T3" fmla="*/ 3 h 11"/>
                  <a:gd name="T4" fmla="*/ 6 w 34"/>
                  <a:gd name="T5" fmla="*/ 2 h 11"/>
                  <a:gd name="T6" fmla="*/ 4 w 34"/>
                  <a:gd name="T7" fmla="*/ 9 h 11"/>
                  <a:gd name="T8" fmla="*/ 19 w 34"/>
                  <a:gd name="T9" fmla="*/ 11 h 11"/>
                  <a:gd name="T10" fmla="*/ 32 w 34"/>
                  <a:gd name="T11" fmla="*/ 7 h 11"/>
                  <a:gd name="T12" fmla="*/ 30 w 34"/>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34" h="11">
                    <a:moveTo>
                      <a:pt x="30" y="1"/>
                    </a:moveTo>
                    <a:cubicBezTo>
                      <a:pt x="26" y="0"/>
                      <a:pt x="23" y="2"/>
                      <a:pt x="19" y="3"/>
                    </a:cubicBezTo>
                    <a:cubicBezTo>
                      <a:pt x="15" y="3"/>
                      <a:pt x="10" y="3"/>
                      <a:pt x="6" y="2"/>
                    </a:cubicBezTo>
                    <a:cubicBezTo>
                      <a:pt x="2" y="2"/>
                      <a:pt x="0" y="7"/>
                      <a:pt x="4" y="9"/>
                    </a:cubicBezTo>
                    <a:cubicBezTo>
                      <a:pt x="9" y="10"/>
                      <a:pt x="14" y="11"/>
                      <a:pt x="19" y="11"/>
                    </a:cubicBezTo>
                    <a:cubicBezTo>
                      <a:pt x="23" y="11"/>
                      <a:pt x="29" y="11"/>
                      <a:pt x="32" y="7"/>
                    </a:cubicBezTo>
                    <a:cubicBezTo>
                      <a:pt x="34" y="5"/>
                      <a:pt x="33" y="1"/>
                      <a:pt x="3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5" name="Freeform 123"/>
              <p:cNvSpPr/>
              <p:nvPr/>
            </p:nvSpPr>
            <p:spPr bwMode="auto">
              <a:xfrm>
                <a:off x="8210510" y="2778460"/>
                <a:ext cx="110115" cy="38883"/>
              </a:xfrm>
              <a:custGeom>
                <a:avLst/>
                <a:gdLst>
                  <a:gd name="T0" fmla="*/ 32 w 35"/>
                  <a:gd name="T1" fmla="*/ 2 h 11"/>
                  <a:gd name="T2" fmla="*/ 19 w 35"/>
                  <a:gd name="T3" fmla="*/ 3 h 11"/>
                  <a:gd name="T4" fmla="*/ 3 w 35"/>
                  <a:gd name="T5" fmla="*/ 5 h 11"/>
                  <a:gd name="T6" fmla="*/ 4 w 35"/>
                  <a:gd name="T7" fmla="*/ 11 h 11"/>
                  <a:gd name="T8" fmla="*/ 20 w 35"/>
                  <a:gd name="T9" fmla="*/ 11 h 11"/>
                  <a:gd name="T10" fmla="*/ 33 w 35"/>
                  <a:gd name="T11" fmla="*/ 8 h 11"/>
                  <a:gd name="T12" fmla="*/ 32 w 35"/>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5" h="11">
                    <a:moveTo>
                      <a:pt x="32" y="2"/>
                    </a:moveTo>
                    <a:cubicBezTo>
                      <a:pt x="28" y="0"/>
                      <a:pt x="23" y="2"/>
                      <a:pt x="19" y="3"/>
                    </a:cubicBezTo>
                    <a:cubicBezTo>
                      <a:pt x="13" y="3"/>
                      <a:pt x="8" y="4"/>
                      <a:pt x="3" y="5"/>
                    </a:cubicBezTo>
                    <a:cubicBezTo>
                      <a:pt x="0" y="6"/>
                      <a:pt x="1" y="11"/>
                      <a:pt x="4" y="11"/>
                    </a:cubicBezTo>
                    <a:cubicBezTo>
                      <a:pt x="9" y="11"/>
                      <a:pt x="14" y="11"/>
                      <a:pt x="20" y="11"/>
                    </a:cubicBezTo>
                    <a:cubicBezTo>
                      <a:pt x="24" y="10"/>
                      <a:pt x="29" y="11"/>
                      <a:pt x="33" y="8"/>
                    </a:cubicBezTo>
                    <a:cubicBezTo>
                      <a:pt x="35" y="7"/>
                      <a:pt x="35" y="3"/>
                      <a:pt x="3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6" name="Freeform 124"/>
              <p:cNvSpPr/>
              <p:nvPr/>
            </p:nvSpPr>
            <p:spPr bwMode="auto">
              <a:xfrm>
                <a:off x="8365139" y="2768091"/>
                <a:ext cx="86687" cy="31106"/>
              </a:xfrm>
              <a:custGeom>
                <a:avLst/>
                <a:gdLst>
                  <a:gd name="T0" fmla="*/ 26 w 28"/>
                  <a:gd name="T1" fmla="*/ 1 h 9"/>
                  <a:gd name="T2" fmla="*/ 16 w 28"/>
                  <a:gd name="T3" fmla="*/ 1 h 9"/>
                  <a:gd name="T4" fmla="*/ 4 w 28"/>
                  <a:gd name="T5" fmla="*/ 1 h 9"/>
                  <a:gd name="T6" fmla="*/ 4 w 28"/>
                  <a:gd name="T7" fmla="*/ 7 h 9"/>
                  <a:gd name="T8" fmla="*/ 16 w 28"/>
                  <a:gd name="T9" fmla="*/ 8 h 9"/>
                  <a:gd name="T10" fmla="*/ 26 w 28"/>
                  <a:gd name="T11" fmla="*/ 7 h 9"/>
                  <a:gd name="T12" fmla="*/ 26 w 28"/>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28" h="9">
                    <a:moveTo>
                      <a:pt x="26" y="1"/>
                    </a:moveTo>
                    <a:cubicBezTo>
                      <a:pt x="23" y="0"/>
                      <a:pt x="19" y="0"/>
                      <a:pt x="16" y="1"/>
                    </a:cubicBezTo>
                    <a:cubicBezTo>
                      <a:pt x="12" y="1"/>
                      <a:pt x="8" y="1"/>
                      <a:pt x="4" y="1"/>
                    </a:cubicBezTo>
                    <a:cubicBezTo>
                      <a:pt x="0" y="1"/>
                      <a:pt x="0" y="7"/>
                      <a:pt x="4" y="7"/>
                    </a:cubicBezTo>
                    <a:cubicBezTo>
                      <a:pt x="8" y="8"/>
                      <a:pt x="12" y="8"/>
                      <a:pt x="16" y="8"/>
                    </a:cubicBezTo>
                    <a:cubicBezTo>
                      <a:pt x="19" y="8"/>
                      <a:pt x="23" y="9"/>
                      <a:pt x="26" y="7"/>
                    </a:cubicBezTo>
                    <a:cubicBezTo>
                      <a:pt x="28" y="6"/>
                      <a:pt x="28" y="2"/>
                      <a:pt x="26"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7" name="Freeform 125"/>
              <p:cNvSpPr/>
              <p:nvPr/>
            </p:nvSpPr>
            <p:spPr bwMode="auto">
              <a:xfrm>
                <a:off x="5209299" y="3055816"/>
                <a:ext cx="93715" cy="33698"/>
              </a:xfrm>
              <a:custGeom>
                <a:avLst/>
                <a:gdLst>
                  <a:gd name="T0" fmla="*/ 26 w 30"/>
                  <a:gd name="T1" fmla="*/ 1 h 10"/>
                  <a:gd name="T2" fmla="*/ 13 w 30"/>
                  <a:gd name="T3" fmla="*/ 1 h 10"/>
                  <a:gd name="T4" fmla="*/ 2 w 30"/>
                  <a:gd name="T5" fmla="*/ 2 h 10"/>
                  <a:gd name="T6" fmla="*/ 1 w 30"/>
                  <a:gd name="T7" fmla="*/ 5 h 10"/>
                  <a:gd name="T8" fmla="*/ 13 w 30"/>
                  <a:gd name="T9" fmla="*/ 9 h 10"/>
                  <a:gd name="T10" fmla="*/ 27 w 30"/>
                  <a:gd name="T11" fmla="*/ 7 h 10"/>
                  <a:gd name="T12" fmla="*/ 26 w 30"/>
                  <a:gd name="T13" fmla="*/ 1 h 10"/>
                </a:gdLst>
                <a:ahLst/>
                <a:cxnLst>
                  <a:cxn ang="0">
                    <a:pos x="T0" y="T1"/>
                  </a:cxn>
                  <a:cxn ang="0">
                    <a:pos x="T2" y="T3"/>
                  </a:cxn>
                  <a:cxn ang="0">
                    <a:pos x="T4" y="T5"/>
                  </a:cxn>
                  <a:cxn ang="0">
                    <a:pos x="T6" y="T7"/>
                  </a:cxn>
                  <a:cxn ang="0">
                    <a:pos x="T8" y="T9"/>
                  </a:cxn>
                  <a:cxn ang="0">
                    <a:pos x="T10" y="T11"/>
                  </a:cxn>
                  <a:cxn ang="0">
                    <a:pos x="T12" y="T13"/>
                  </a:cxn>
                </a:cxnLst>
                <a:rect l="0" t="0" r="r" b="b"/>
                <a:pathLst>
                  <a:path w="30" h="10">
                    <a:moveTo>
                      <a:pt x="26" y="1"/>
                    </a:moveTo>
                    <a:cubicBezTo>
                      <a:pt x="22" y="0"/>
                      <a:pt x="17" y="1"/>
                      <a:pt x="13" y="1"/>
                    </a:cubicBezTo>
                    <a:cubicBezTo>
                      <a:pt x="9" y="1"/>
                      <a:pt x="5" y="0"/>
                      <a:pt x="2" y="2"/>
                    </a:cubicBezTo>
                    <a:cubicBezTo>
                      <a:pt x="1" y="2"/>
                      <a:pt x="0" y="4"/>
                      <a:pt x="1" y="5"/>
                    </a:cubicBezTo>
                    <a:cubicBezTo>
                      <a:pt x="4" y="8"/>
                      <a:pt x="9" y="8"/>
                      <a:pt x="13" y="9"/>
                    </a:cubicBezTo>
                    <a:cubicBezTo>
                      <a:pt x="18" y="9"/>
                      <a:pt x="23" y="10"/>
                      <a:pt x="27" y="7"/>
                    </a:cubicBezTo>
                    <a:cubicBezTo>
                      <a:pt x="30" y="6"/>
                      <a:pt x="29" y="2"/>
                      <a:pt x="26"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8" name="Freeform 126"/>
              <p:cNvSpPr/>
              <p:nvPr/>
            </p:nvSpPr>
            <p:spPr bwMode="auto">
              <a:xfrm>
                <a:off x="5375643" y="3040263"/>
                <a:ext cx="117143" cy="41474"/>
              </a:xfrm>
              <a:custGeom>
                <a:avLst/>
                <a:gdLst>
                  <a:gd name="T0" fmla="*/ 33 w 37"/>
                  <a:gd name="T1" fmla="*/ 3 h 12"/>
                  <a:gd name="T2" fmla="*/ 3 w 37"/>
                  <a:gd name="T3" fmla="*/ 6 h 12"/>
                  <a:gd name="T4" fmla="*/ 4 w 37"/>
                  <a:gd name="T5" fmla="*/ 11 h 12"/>
                  <a:gd name="T6" fmla="*/ 19 w 37"/>
                  <a:gd name="T7" fmla="*/ 10 h 12"/>
                  <a:gd name="T8" fmla="*/ 33 w 37"/>
                  <a:gd name="T9" fmla="*/ 9 h 12"/>
                  <a:gd name="T10" fmla="*/ 33 w 37"/>
                  <a:gd name="T11" fmla="*/ 3 h 12"/>
                </a:gdLst>
                <a:ahLst/>
                <a:cxnLst>
                  <a:cxn ang="0">
                    <a:pos x="T0" y="T1"/>
                  </a:cxn>
                  <a:cxn ang="0">
                    <a:pos x="T2" y="T3"/>
                  </a:cxn>
                  <a:cxn ang="0">
                    <a:pos x="T4" y="T5"/>
                  </a:cxn>
                  <a:cxn ang="0">
                    <a:pos x="T6" y="T7"/>
                  </a:cxn>
                  <a:cxn ang="0">
                    <a:pos x="T8" y="T9"/>
                  </a:cxn>
                  <a:cxn ang="0">
                    <a:pos x="T10" y="T11"/>
                  </a:cxn>
                </a:cxnLst>
                <a:rect l="0" t="0" r="r" b="b"/>
                <a:pathLst>
                  <a:path w="37" h="12">
                    <a:moveTo>
                      <a:pt x="33" y="3"/>
                    </a:moveTo>
                    <a:cubicBezTo>
                      <a:pt x="25" y="0"/>
                      <a:pt x="11" y="4"/>
                      <a:pt x="3" y="6"/>
                    </a:cubicBezTo>
                    <a:cubicBezTo>
                      <a:pt x="0" y="7"/>
                      <a:pt x="1" y="12"/>
                      <a:pt x="4" y="11"/>
                    </a:cubicBezTo>
                    <a:cubicBezTo>
                      <a:pt x="9" y="11"/>
                      <a:pt x="14" y="10"/>
                      <a:pt x="19" y="10"/>
                    </a:cubicBezTo>
                    <a:cubicBezTo>
                      <a:pt x="24" y="10"/>
                      <a:pt x="29" y="11"/>
                      <a:pt x="33" y="9"/>
                    </a:cubicBezTo>
                    <a:cubicBezTo>
                      <a:pt x="37" y="9"/>
                      <a:pt x="36" y="4"/>
                      <a:pt x="3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9" name="Freeform 127"/>
              <p:cNvSpPr/>
              <p:nvPr/>
            </p:nvSpPr>
            <p:spPr bwMode="auto">
              <a:xfrm>
                <a:off x="5579471" y="3027304"/>
                <a:ext cx="117143" cy="41474"/>
              </a:xfrm>
              <a:custGeom>
                <a:avLst/>
                <a:gdLst>
                  <a:gd name="T0" fmla="*/ 34 w 37"/>
                  <a:gd name="T1" fmla="*/ 3 h 12"/>
                  <a:gd name="T2" fmla="*/ 15 w 37"/>
                  <a:gd name="T3" fmla="*/ 1 h 12"/>
                  <a:gd name="T4" fmla="*/ 1 w 37"/>
                  <a:gd name="T5" fmla="*/ 4 h 12"/>
                  <a:gd name="T6" fmla="*/ 0 w 37"/>
                  <a:gd name="T7" fmla="*/ 8 h 12"/>
                  <a:gd name="T8" fmla="*/ 4 w 37"/>
                  <a:gd name="T9" fmla="*/ 10 h 12"/>
                  <a:gd name="T10" fmla="*/ 4 w 37"/>
                  <a:gd name="T11" fmla="*/ 10 h 12"/>
                  <a:gd name="T12" fmla="*/ 15 w 37"/>
                  <a:gd name="T13" fmla="*/ 10 h 12"/>
                  <a:gd name="T14" fmla="*/ 33 w 37"/>
                  <a:gd name="T15" fmla="*/ 10 h 12"/>
                  <a:gd name="T16" fmla="*/ 34 w 37"/>
                  <a:gd name="T17" fmla="*/ 3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
                    <a:moveTo>
                      <a:pt x="34" y="3"/>
                    </a:moveTo>
                    <a:cubicBezTo>
                      <a:pt x="28" y="0"/>
                      <a:pt x="21" y="1"/>
                      <a:pt x="15" y="1"/>
                    </a:cubicBezTo>
                    <a:cubicBezTo>
                      <a:pt x="11" y="1"/>
                      <a:pt x="4" y="1"/>
                      <a:pt x="1" y="4"/>
                    </a:cubicBezTo>
                    <a:cubicBezTo>
                      <a:pt x="0" y="5"/>
                      <a:pt x="0" y="7"/>
                      <a:pt x="0" y="8"/>
                    </a:cubicBezTo>
                    <a:cubicBezTo>
                      <a:pt x="1" y="10"/>
                      <a:pt x="2" y="10"/>
                      <a:pt x="4" y="10"/>
                    </a:cubicBezTo>
                    <a:cubicBezTo>
                      <a:pt x="4" y="10"/>
                      <a:pt x="4" y="10"/>
                      <a:pt x="4" y="10"/>
                    </a:cubicBezTo>
                    <a:cubicBezTo>
                      <a:pt x="8" y="10"/>
                      <a:pt x="12" y="10"/>
                      <a:pt x="15" y="10"/>
                    </a:cubicBezTo>
                    <a:cubicBezTo>
                      <a:pt x="21" y="11"/>
                      <a:pt x="28" y="12"/>
                      <a:pt x="33" y="10"/>
                    </a:cubicBezTo>
                    <a:cubicBezTo>
                      <a:pt x="36" y="9"/>
                      <a:pt x="37" y="5"/>
                      <a:pt x="3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0" name="Freeform 128"/>
              <p:cNvSpPr/>
              <p:nvPr/>
            </p:nvSpPr>
            <p:spPr bwMode="auto">
              <a:xfrm>
                <a:off x="5757529" y="3027304"/>
                <a:ext cx="107772" cy="38883"/>
              </a:xfrm>
              <a:custGeom>
                <a:avLst/>
                <a:gdLst>
                  <a:gd name="T0" fmla="*/ 31 w 34"/>
                  <a:gd name="T1" fmla="*/ 3 h 11"/>
                  <a:gd name="T2" fmla="*/ 19 w 34"/>
                  <a:gd name="T3" fmla="*/ 1 h 11"/>
                  <a:gd name="T4" fmla="*/ 5 w 34"/>
                  <a:gd name="T5" fmla="*/ 0 h 11"/>
                  <a:gd name="T6" fmla="*/ 4 w 34"/>
                  <a:gd name="T7" fmla="*/ 6 h 11"/>
                  <a:gd name="T8" fmla="*/ 18 w 34"/>
                  <a:gd name="T9" fmla="*/ 9 h 11"/>
                  <a:gd name="T10" fmla="*/ 30 w 34"/>
                  <a:gd name="T11" fmla="*/ 9 h 11"/>
                  <a:gd name="T12" fmla="*/ 31 w 34"/>
                  <a:gd name="T13" fmla="*/ 3 h 11"/>
                </a:gdLst>
                <a:ahLst/>
                <a:cxnLst>
                  <a:cxn ang="0">
                    <a:pos x="T0" y="T1"/>
                  </a:cxn>
                  <a:cxn ang="0">
                    <a:pos x="T2" y="T3"/>
                  </a:cxn>
                  <a:cxn ang="0">
                    <a:pos x="T4" y="T5"/>
                  </a:cxn>
                  <a:cxn ang="0">
                    <a:pos x="T6" y="T7"/>
                  </a:cxn>
                  <a:cxn ang="0">
                    <a:pos x="T8" y="T9"/>
                  </a:cxn>
                  <a:cxn ang="0">
                    <a:pos x="T10" y="T11"/>
                  </a:cxn>
                  <a:cxn ang="0">
                    <a:pos x="T12" y="T13"/>
                  </a:cxn>
                </a:cxnLst>
                <a:rect l="0" t="0" r="r" b="b"/>
                <a:pathLst>
                  <a:path w="34" h="11">
                    <a:moveTo>
                      <a:pt x="31" y="3"/>
                    </a:moveTo>
                    <a:cubicBezTo>
                      <a:pt x="27" y="1"/>
                      <a:pt x="23" y="1"/>
                      <a:pt x="19" y="1"/>
                    </a:cubicBezTo>
                    <a:cubicBezTo>
                      <a:pt x="14" y="1"/>
                      <a:pt x="10" y="0"/>
                      <a:pt x="5" y="0"/>
                    </a:cubicBezTo>
                    <a:cubicBezTo>
                      <a:pt x="1" y="0"/>
                      <a:pt x="0" y="6"/>
                      <a:pt x="4" y="6"/>
                    </a:cubicBezTo>
                    <a:cubicBezTo>
                      <a:pt x="9" y="7"/>
                      <a:pt x="13" y="8"/>
                      <a:pt x="18" y="9"/>
                    </a:cubicBezTo>
                    <a:cubicBezTo>
                      <a:pt x="22" y="9"/>
                      <a:pt x="26" y="11"/>
                      <a:pt x="30" y="9"/>
                    </a:cubicBezTo>
                    <a:cubicBezTo>
                      <a:pt x="33" y="9"/>
                      <a:pt x="34" y="4"/>
                      <a:pt x="3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1" name="Freeform 129"/>
              <p:cNvSpPr/>
              <p:nvPr/>
            </p:nvSpPr>
            <p:spPr bwMode="auto">
              <a:xfrm>
                <a:off x="5937930" y="3011751"/>
                <a:ext cx="93715" cy="38883"/>
              </a:xfrm>
              <a:custGeom>
                <a:avLst/>
                <a:gdLst>
                  <a:gd name="T0" fmla="*/ 27 w 30"/>
                  <a:gd name="T1" fmla="*/ 2 h 11"/>
                  <a:gd name="T2" fmla="*/ 13 w 30"/>
                  <a:gd name="T3" fmla="*/ 2 h 11"/>
                  <a:gd name="T4" fmla="*/ 0 w 30"/>
                  <a:gd name="T5" fmla="*/ 4 h 11"/>
                  <a:gd name="T6" fmla="*/ 0 w 30"/>
                  <a:gd name="T7" fmla="*/ 7 h 11"/>
                  <a:gd name="T8" fmla="*/ 13 w 30"/>
                  <a:gd name="T9" fmla="*/ 9 h 11"/>
                  <a:gd name="T10" fmla="*/ 27 w 30"/>
                  <a:gd name="T11" fmla="*/ 8 h 11"/>
                  <a:gd name="T12" fmla="*/ 27 w 30"/>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0" h="11">
                    <a:moveTo>
                      <a:pt x="27" y="2"/>
                    </a:moveTo>
                    <a:cubicBezTo>
                      <a:pt x="23" y="0"/>
                      <a:pt x="18" y="1"/>
                      <a:pt x="13" y="2"/>
                    </a:cubicBezTo>
                    <a:cubicBezTo>
                      <a:pt x="9" y="2"/>
                      <a:pt x="4" y="2"/>
                      <a:pt x="0" y="4"/>
                    </a:cubicBezTo>
                    <a:cubicBezTo>
                      <a:pt x="0" y="5"/>
                      <a:pt x="0" y="6"/>
                      <a:pt x="0" y="7"/>
                    </a:cubicBezTo>
                    <a:cubicBezTo>
                      <a:pt x="4" y="9"/>
                      <a:pt x="9" y="9"/>
                      <a:pt x="13" y="9"/>
                    </a:cubicBezTo>
                    <a:cubicBezTo>
                      <a:pt x="18" y="10"/>
                      <a:pt x="23" y="11"/>
                      <a:pt x="27" y="8"/>
                    </a:cubicBezTo>
                    <a:cubicBezTo>
                      <a:pt x="30" y="7"/>
                      <a:pt x="30" y="4"/>
                      <a:pt x="27"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2" name="Freeform 130"/>
              <p:cNvSpPr/>
              <p:nvPr/>
            </p:nvSpPr>
            <p:spPr bwMode="auto">
              <a:xfrm>
                <a:off x="6120674" y="3006567"/>
                <a:ext cx="93715" cy="38883"/>
              </a:xfrm>
              <a:custGeom>
                <a:avLst/>
                <a:gdLst>
                  <a:gd name="T0" fmla="*/ 27 w 30"/>
                  <a:gd name="T1" fmla="*/ 1 h 11"/>
                  <a:gd name="T2" fmla="*/ 12 w 30"/>
                  <a:gd name="T3" fmla="*/ 1 h 11"/>
                  <a:gd name="T4" fmla="*/ 6 w 30"/>
                  <a:gd name="T5" fmla="*/ 2 h 11"/>
                  <a:gd name="T6" fmla="*/ 1 w 30"/>
                  <a:gd name="T7" fmla="*/ 4 h 11"/>
                  <a:gd name="T8" fmla="*/ 1 w 30"/>
                  <a:gd name="T9" fmla="*/ 6 h 11"/>
                  <a:gd name="T10" fmla="*/ 6 w 30"/>
                  <a:gd name="T11" fmla="*/ 8 h 11"/>
                  <a:gd name="T12" fmla="*/ 12 w 30"/>
                  <a:gd name="T13" fmla="*/ 9 h 11"/>
                  <a:gd name="T14" fmla="*/ 27 w 30"/>
                  <a:gd name="T15" fmla="*/ 9 h 11"/>
                  <a:gd name="T16" fmla="*/ 27 w 30"/>
                  <a:gd name="T17"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11">
                    <a:moveTo>
                      <a:pt x="27" y="1"/>
                    </a:moveTo>
                    <a:cubicBezTo>
                      <a:pt x="22" y="0"/>
                      <a:pt x="17" y="1"/>
                      <a:pt x="12" y="1"/>
                    </a:cubicBezTo>
                    <a:cubicBezTo>
                      <a:pt x="10" y="2"/>
                      <a:pt x="8" y="2"/>
                      <a:pt x="6" y="2"/>
                    </a:cubicBezTo>
                    <a:cubicBezTo>
                      <a:pt x="3" y="2"/>
                      <a:pt x="3" y="3"/>
                      <a:pt x="1" y="4"/>
                    </a:cubicBezTo>
                    <a:cubicBezTo>
                      <a:pt x="0" y="5"/>
                      <a:pt x="0" y="6"/>
                      <a:pt x="1" y="6"/>
                    </a:cubicBezTo>
                    <a:cubicBezTo>
                      <a:pt x="3" y="7"/>
                      <a:pt x="3" y="8"/>
                      <a:pt x="6" y="8"/>
                    </a:cubicBezTo>
                    <a:cubicBezTo>
                      <a:pt x="8" y="9"/>
                      <a:pt x="10" y="9"/>
                      <a:pt x="12" y="9"/>
                    </a:cubicBezTo>
                    <a:cubicBezTo>
                      <a:pt x="17" y="9"/>
                      <a:pt x="22" y="11"/>
                      <a:pt x="27" y="9"/>
                    </a:cubicBezTo>
                    <a:cubicBezTo>
                      <a:pt x="30" y="8"/>
                      <a:pt x="30" y="3"/>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3" name="Freeform 131"/>
              <p:cNvSpPr/>
              <p:nvPr/>
            </p:nvSpPr>
            <p:spPr bwMode="auto">
              <a:xfrm>
                <a:off x="6277645" y="2991014"/>
                <a:ext cx="126515" cy="38883"/>
              </a:xfrm>
              <a:custGeom>
                <a:avLst/>
                <a:gdLst>
                  <a:gd name="T0" fmla="*/ 37 w 40"/>
                  <a:gd name="T1" fmla="*/ 4 h 11"/>
                  <a:gd name="T2" fmla="*/ 21 w 40"/>
                  <a:gd name="T3" fmla="*/ 0 h 11"/>
                  <a:gd name="T4" fmla="*/ 4 w 40"/>
                  <a:gd name="T5" fmla="*/ 2 h 11"/>
                  <a:gd name="T6" fmla="*/ 4 w 40"/>
                  <a:gd name="T7" fmla="*/ 8 h 11"/>
                  <a:gd name="T8" fmla="*/ 21 w 40"/>
                  <a:gd name="T9" fmla="*/ 9 h 11"/>
                  <a:gd name="T10" fmla="*/ 37 w 40"/>
                  <a:gd name="T11" fmla="*/ 10 h 11"/>
                  <a:gd name="T12" fmla="*/ 37 w 40"/>
                  <a:gd name="T13" fmla="*/ 4 h 11"/>
                </a:gdLst>
                <a:ahLst/>
                <a:cxnLst>
                  <a:cxn ang="0">
                    <a:pos x="T0" y="T1"/>
                  </a:cxn>
                  <a:cxn ang="0">
                    <a:pos x="T2" y="T3"/>
                  </a:cxn>
                  <a:cxn ang="0">
                    <a:pos x="T4" y="T5"/>
                  </a:cxn>
                  <a:cxn ang="0">
                    <a:pos x="T6" y="T7"/>
                  </a:cxn>
                  <a:cxn ang="0">
                    <a:pos x="T8" y="T9"/>
                  </a:cxn>
                  <a:cxn ang="0">
                    <a:pos x="T10" y="T11"/>
                  </a:cxn>
                  <a:cxn ang="0">
                    <a:pos x="T12" y="T13"/>
                  </a:cxn>
                </a:cxnLst>
                <a:rect l="0" t="0" r="r" b="b"/>
                <a:pathLst>
                  <a:path w="40" h="11">
                    <a:moveTo>
                      <a:pt x="37" y="4"/>
                    </a:moveTo>
                    <a:cubicBezTo>
                      <a:pt x="33" y="1"/>
                      <a:pt x="26" y="1"/>
                      <a:pt x="21" y="0"/>
                    </a:cubicBezTo>
                    <a:cubicBezTo>
                      <a:pt x="15" y="0"/>
                      <a:pt x="9" y="1"/>
                      <a:pt x="4" y="2"/>
                    </a:cubicBezTo>
                    <a:cubicBezTo>
                      <a:pt x="0" y="2"/>
                      <a:pt x="1" y="8"/>
                      <a:pt x="4" y="8"/>
                    </a:cubicBezTo>
                    <a:cubicBezTo>
                      <a:pt x="10" y="8"/>
                      <a:pt x="16" y="8"/>
                      <a:pt x="21" y="9"/>
                    </a:cubicBezTo>
                    <a:cubicBezTo>
                      <a:pt x="26" y="9"/>
                      <a:pt x="31" y="11"/>
                      <a:pt x="37" y="10"/>
                    </a:cubicBezTo>
                    <a:cubicBezTo>
                      <a:pt x="40" y="9"/>
                      <a:pt x="40" y="5"/>
                      <a:pt x="37"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4" name="Freeform 132"/>
              <p:cNvSpPr/>
              <p:nvPr/>
            </p:nvSpPr>
            <p:spPr bwMode="auto">
              <a:xfrm>
                <a:off x="6474446" y="2998789"/>
                <a:ext cx="112458" cy="38883"/>
              </a:xfrm>
              <a:custGeom>
                <a:avLst/>
                <a:gdLst>
                  <a:gd name="T0" fmla="*/ 33 w 36"/>
                  <a:gd name="T1" fmla="*/ 2 h 11"/>
                  <a:gd name="T2" fmla="*/ 19 w 36"/>
                  <a:gd name="T3" fmla="*/ 1 h 11"/>
                  <a:gd name="T4" fmla="*/ 4 w 36"/>
                  <a:gd name="T5" fmla="*/ 4 h 11"/>
                  <a:gd name="T6" fmla="*/ 5 w 36"/>
                  <a:gd name="T7" fmla="*/ 10 h 11"/>
                  <a:gd name="T8" fmla="*/ 20 w 36"/>
                  <a:gd name="T9" fmla="*/ 9 h 11"/>
                  <a:gd name="T10" fmla="*/ 32 w 36"/>
                  <a:gd name="T11" fmla="*/ 9 h 11"/>
                  <a:gd name="T12" fmla="*/ 33 w 36"/>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6" h="11">
                    <a:moveTo>
                      <a:pt x="33" y="2"/>
                    </a:moveTo>
                    <a:cubicBezTo>
                      <a:pt x="29" y="0"/>
                      <a:pt x="24" y="0"/>
                      <a:pt x="19" y="1"/>
                    </a:cubicBezTo>
                    <a:cubicBezTo>
                      <a:pt x="14" y="1"/>
                      <a:pt x="9" y="2"/>
                      <a:pt x="4" y="4"/>
                    </a:cubicBezTo>
                    <a:cubicBezTo>
                      <a:pt x="0" y="5"/>
                      <a:pt x="2" y="11"/>
                      <a:pt x="5" y="10"/>
                    </a:cubicBezTo>
                    <a:cubicBezTo>
                      <a:pt x="10" y="9"/>
                      <a:pt x="15" y="9"/>
                      <a:pt x="20" y="9"/>
                    </a:cubicBezTo>
                    <a:cubicBezTo>
                      <a:pt x="24" y="9"/>
                      <a:pt x="28" y="10"/>
                      <a:pt x="32" y="9"/>
                    </a:cubicBezTo>
                    <a:cubicBezTo>
                      <a:pt x="35" y="8"/>
                      <a:pt x="36" y="4"/>
                      <a:pt x="3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5" name="Freeform 133"/>
              <p:cNvSpPr/>
              <p:nvPr/>
            </p:nvSpPr>
            <p:spPr bwMode="auto">
              <a:xfrm>
                <a:off x="6673590" y="3009158"/>
                <a:ext cx="110115" cy="41474"/>
              </a:xfrm>
              <a:custGeom>
                <a:avLst/>
                <a:gdLst>
                  <a:gd name="T0" fmla="*/ 32 w 35"/>
                  <a:gd name="T1" fmla="*/ 4 h 12"/>
                  <a:gd name="T2" fmla="*/ 16 w 35"/>
                  <a:gd name="T3" fmla="*/ 1 h 12"/>
                  <a:gd name="T4" fmla="*/ 1 w 35"/>
                  <a:gd name="T5" fmla="*/ 3 h 12"/>
                  <a:gd name="T6" fmla="*/ 1 w 35"/>
                  <a:gd name="T7" fmla="*/ 5 h 12"/>
                  <a:gd name="T8" fmla="*/ 14 w 35"/>
                  <a:gd name="T9" fmla="*/ 9 h 12"/>
                  <a:gd name="T10" fmla="*/ 32 w 35"/>
                  <a:gd name="T11" fmla="*/ 10 h 12"/>
                  <a:gd name="T12" fmla="*/ 32 w 35"/>
                  <a:gd name="T13" fmla="*/ 4 h 12"/>
                </a:gdLst>
                <a:ahLst/>
                <a:cxnLst>
                  <a:cxn ang="0">
                    <a:pos x="T0" y="T1"/>
                  </a:cxn>
                  <a:cxn ang="0">
                    <a:pos x="T2" y="T3"/>
                  </a:cxn>
                  <a:cxn ang="0">
                    <a:pos x="T4" y="T5"/>
                  </a:cxn>
                  <a:cxn ang="0">
                    <a:pos x="T6" y="T7"/>
                  </a:cxn>
                  <a:cxn ang="0">
                    <a:pos x="T8" y="T9"/>
                  </a:cxn>
                  <a:cxn ang="0">
                    <a:pos x="T10" y="T11"/>
                  </a:cxn>
                  <a:cxn ang="0">
                    <a:pos x="T12" y="T13"/>
                  </a:cxn>
                </a:cxnLst>
                <a:rect l="0" t="0" r="r" b="b"/>
                <a:pathLst>
                  <a:path w="35" h="12">
                    <a:moveTo>
                      <a:pt x="32" y="4"/>
                    </a:moveTo>
                    <a:cubicBezTo>
                      <a:pt x="28" y="1"/>
                      <a:pt x="22" y="2"/>
                      <a:pt x="16" y="1"/>
                    </a:cubicBezTo>
                    <a:cubicBezTo>
                      <a:pt x="11" y="1"/>
                      <a:pt x="5" y="0"/>
                      <a:pt x="1" y="3"/>
                    </a:cubicBezTo>
                    <a:cubicBezTo>
                      <a:pt x="0" y="3"/>
                      <a:pt x="0" y="4"/>
                      <a:pt x="1" y="5"/>
                    </a:cubicBezTo>
                    <a:cubicBezTo>
                      <a:pt x="4" y="9"/>
                      <a:pt x="9" y="8"/>
                      <a:pt x="14" y="9"/>
                    </a:cubicBezTo>
                    <a:cubicBezTo>
                      <a:pt x="20" y="10"/>
                      <a:pt x="26" y="12"/>
                      <a:pt x="32" y="10"/>
                    </a:cubicBezTo>
                    <a:cubicBezTo>
                      <a:pt x="34" y="9"/>
                      <a:pt x="35" y="5"/>
                      <a:pt x="3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6" name="Freeform 134"/>
              <p:cNvSpPr/>
              <p:nvPr/>
            </p:nvSpPr>
            <p:spPr bwMode="auto">
              <a:xfrm>
                <a:off x="6846962" y="3001382"/>
                <a:ext cx="107772" cy="31106"/>
              </a:xfrm>
              <a:custGeom>
                <a:avLst/>
                <a:gdLst>
                  <a:gd name="T0" fmla="*/ 33 w 34"/>
                  <a:gd name="T1" fmla="*/ 3 h 9"/>
                  <a:gd name="T2" fmla="*/ 19 w 34"/>
                  <a:gd name="T3" fmla="*/ 2 h 9"/>
                  <a:gd name="T4" fmla="*/ 2 w 34"/>
                  <a:gd name="T5" fmla="*/ 3 h 9"/>
                  <a:gd name="T6" fmla="*/ 2 w 34"/>
                  <a:gd name="T7" fmla="*/ 7 h 9"/>
                  <a:gd name="T8" fmla="*/ 19 w 34"/>
                  <a:gd name="T9" fmla="*/ 8 h 9"/>
                  <a:gd name="T10" fmla="*/ 33 w 34"/>
                  <a:gd name="T11" fmla="*/ 7 h 9"/>
                  <a:gd name="T12" fmla="*/ 33 w 34"/>
                  <a:gd name="T13" fmla="*/ 3 h 9"/>
                </a:gdLst>
                <a:ahLst/>
                <a:cxnLst>
                  <a:cxn ang="0">
                    <a:pos x="T0" y="T1"/>
                  </a:cxn>
                  <a:cxn ang="0">
                    <a:pos x="T2" y="T3"/>
                  </a:cxn>
                  <a:cxn ang="0">
                    <a:pos x="T4" y="T5"/>
                  </a:cxn>
                  <a:cxn ang="0">
                    <a:pos x="T6" y="T7"/>
                  </a:cxn>
                  <a:cxn ang="0">
                    <a:pos x="T8" y="T9"/>
                  </a:cxn>
                  <a:cxn ang="0">
                    <a:pos x="T10" y="T11"/>
                  </a:cxn>
                  <a:cxn ang="0">
                    <a:pos x="T12" y="T13"/>
                  </a:cxn>
                </a:cxnLst>
                <a:rect l="0" t="0" r="r" b="b"/>
                <a:pathLst>
                  <a:path w="34" h="9">
                    <a:moveTo>
                      <a:pt x="33" y="3"/>
                    </a:moveTo>
                    <a:cubicBezTo>
                      <a:pt x="28" y="0"/>
                      <a:pt x="24" y="1"/>
                      <a:pt x="19" y="2"/>
                    </a:cubicBezTo>
                    <a:cubicBezTo>
                      <a:pt x="14" y="2"/>
                      <a:pt x="8" y="2"/>
                      <a:pt x="2" y="3"/>
                    </a:cubicBezTo>
                    <a:cubicBezTo>
                      <a:pt x="0" y="3"/>
                      <a:pt x="0" y="7"/>
                      <a:pt x="2" y="7"/>
                    </a:cubicBezTo>
                    <a:cubicBezTo>
                      <a:pt x="8" y="8"/>
                      <a:pt x="14" y="8"/>
                      <a:pt x="19" y="8"/>
                    </a:cubicBezTo>
                    <a:cubicBezTo>
                      <a:pt x="24" y="9"/>
                      <a:pt x="28" y="9"/>
                      <a:pt x="33" y="7"/>
                    </a:cubicBezTo>
                    <a:cubicBezTo>
                      <a:pt x="34" y="6"/>
                      <a:pt x="34" y="4"/>
                      <a:pt x="3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7" name="Freeform 135"/>
              <p:cNvSpPr/>
              <p:nvPr/>
            </p:nvSpPr>
            <p:spPr bwMode="auto">
              <a:xfrm>
                <a:off x="7010963" y="2998789"/>
                <a:ext cx="121829" cy="38883"/>
              </a:xfrm>
              <a:custGeom>
                <a:avLst/>
                <a:gdLst>
                  <a:gd name="T0" fmla="*/ 36 w 39"/>
                  <a:gd name="T1" fmla="*/ 2 h 11"/>
                  <a:gd name="T2" fmla="*/ 22 w 39"/>
                  <a:gd name="T3" fmla="*/ 2 h 11"/>
                  <a:gd name="T4" fmla="*/ 4 w 39"/>
                  <a:gd name="T5" fmla="*/ 0 h 11"/>
                  <a:gd name="T6" fmla="*/ 3 w 39"/>
                  <a:gd name="T7" fmla="*/ 6 h 11"/>
                  <a:gd name="T8" fmla="*/ 36 w 39"/>
                  <a:gd name="T9" fmla="*/ 8 h 11"/>
                  <a:gd name="T10" fmla="*/ 36 w 39"/>
                  <a:gd name="T11" fmla="*/ 2 h 11"/>
                </a:gdLst>
                <a:ahLst/>
                <a:cxnLst>
                  <a:cxn ang="0">
                    <a:pos x="T0" y="T1"/>
                  </a:cxn>
                  <a:cxn ang="0">
                    <a:pos x="T2" y="T3"/>
                  </a:cxn>
                  <a:cxn ang="0">
                    <a:pos x="T4" y="T5"/>
                  </a:cxn>
                  <a:cxn ang="0">
                    <a:pos x="T6" y="T7"/>
                  </a:cxn>
                  <a:cxn ang="0">
                    <a:pos x="T8" y="T9"/>
                  </a:cxn>
                  <a:cxn ang="0">
                    <a:pos x="T10" y="T11"/>
                  </a:cxn>
                </a:cxnLst>
                <a:rect l="0" t="0" r="r" b="b"/>
                <a:pathLst>
                  <a:path w="39" h="11">
                    <a:moveTo>
                      <a:pt x="36" y="2"/>
                    </a:moveTo>
                    <a:cubicBezTo>
                      <a:pt x="31" y="1"/>
                      <a:pt x="26" y="2"/>
                      <a:pt x="22" y="2"/>
                    </a:cubicBezTo>
                    <a:cubicBezTo>
                      <a:pt x="16" y="2"/>
                      <a:pt x="10" y="1"/>
                      <a:pt x="4" y="0"/>
                    </a:cubicBezTo>
                    <a:cubicBezTo>
                      <a:pt x="1" y="0"/>
                      <a:pt x="0" y="5"/>
                      <a:pt x="3" y="6"/>
                    </a:cubicBezTo>
                    <a:cubicBezTo>
                      <a:pt x="13" y="9"/>
                      <a:pt x="26" y="11"/>
                      <a:pt x="36" y="8"/>
                    </a:cubicBezTo>
                    <a:cubicBezTo>
                      <a:pt x="39" y="7"/>
                      <a:pt x="39" y="2"/>
                      <a:pt x="36"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8" name="Freeform 136"/>
              <p:cNvSpPr/>
              <p:nvPr/>
            </p:nvSpPr>
            <p:spPr bwMode="auto">
              <a:xfrm>
                <a:off x="7181991" y="3001382"/>
                <a:ext cx="100744" cy="36290"/>
              </a:xfrm>
              <a:custGeom>
                <a:avLst/>
                <a:gdLst>
                  <a:gd name="T0" fmla="*/ 28 w 32"/>
                  <a:gd name="T1" fmla="*/ 1 h 10"/>
                  <a:gd name="T2" fmla="*/ 15 w 32"/>
                  <a:gd name="T3" fmla="*/ 2 h 10"/>
                  <a:gd name="T4" fmla="*/ 3 w 32"/>
                  <a:gd name="T5" fmla="*/ 4 h 10"/>
                  <a:gd name="T6" fmla="*/ 3 w 32"/>
                  <a:gd name="T7" fmla="*/ 9 h 10"/>
                  <a:gd name="T8" fmla="*/ 29 w 32"/>
                  <a:gd name="T9" fmla="*/ 7 h 10"/>
                  <a:gd name="T10" fmla="*/ 28 w 32"/>
                  <a:gd name="T11" fmla="*/ 1 h 10"/>
                </a:gdLst>
                <a:ahLst/>
                <a:cxnLst>
                  <a:cxn ang="0">
                    <a:pos x="T0" y="T1"/>
                  </a:cxn>
                  <a:cxn ang="0">
                    <a:pos x="T2" y="T3"/>
                  </a:cxn>
                  <a:cxn ang="0">
                    <a:pos x="T4" y="T5"/>
                  </a:cxn>
                  <a:cxn ang="0">
                    <a:pos x="T6" y="T7"/>
                  </a:cxn>
                  <a:cxn ang="0">
                    <a:pos x="T8" y="T9"/>
                  </a:cxn>
                  <a:cxn ang="0">
                    <a:pos x="T10" y="T11"/>
                  </a:cxn>
                </a:cxnLst>
                <a:rect l="0" t="0" r="r" b="b"/>
                <a:pathLst>
                  <a:path w="32" h="10">
                    <a:moveTo>
                      <a:pt x="28" y="1"/>
                    </a:moveTo>
                    <a:cubicBezTo>
                      <a:pt x="24" y="0"/>
                      <a:pt x="20" y="1"/>
                      <a:pt x="15" y="2"/>
                    </a:cubicBezTo>
                    <a:cubicBezTo>
                      <a:pt x="11" y="3"/>
                      <a:pt x="7" y="3"/>
                      <a:pt x="3" y="4"/>
                    </a:cubicBezTo>
                    <a:cubicBezTo>
                      <a:pt x="0" y="5"/>
                      <a:pt x="0" y="9"/>
                      <a:pt x="3" y="9"/>
                    </a:cubicBezTo>
                    <a:cubicBezTo>
                      <a:pt x="11" y="10"/>
                      <a:pt x="21" y="10"/>
                      <a:pt x="29" y="7"/>
                    </a:cubicBezTo>
                    <a:cubicBezTo>
                      <a:pt x="32" y="6"/>
                      <a:pt x="31" y="1"/>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9" name="Freeform 137"/>
              <p:cNvSpPr/>
              <p:nvPr/>
            </p:nvSpPr>
            <p:spPr bwMode="auto">
              <a:xfrm>
                <a:off x="7355363" y="3006567"/>
                <a:ext cx="100744" cy="33698"/>
              </a:xfrm>
              <a:custGeom>
                <a:avLst/>
                <a:gdLst>
                  <a:gd name="T0" fmla="*/ 30 w 32"/>
                  <a:gd name="T1" fmla="*/ 2 h 10"/>
                  <a:gd name="T2" fmla="*/ 18 w 32"/>
                  <a:gd name="T3" fmla="*/ 1 h 10"/>
                  <a:gd name="T4" fmla="*/ 4 w 32"/>
                  <a:gd name="T5" fmla="*/ 2 h 10"/>
                  <a:gd name="T6" fmla="*/ 4 w 32"/>
                  <a:gd name="T7" fmla="*/ 8 h 10"/>
                  <a:gd name="T8" fmla="*/ 18 w 32"/>
                  <a:gd name="T9" fmla="*/ 9 h 10"/>
                  <a:gd name="T10" fmla="*/ 30 w 32"/>
                  <a:gd name="T11" fmla="*/ 8 h 10"/>
                  <a:gd name="T12" fmla="*/ 30 w 32"/>
                  <a:gd name="T13" fmla="*/ 2 h 10"/>
                </a:gdLst>
                <a:ahLst/>
                <a:cxnLst>
                  <a:cxn ang="0">
                    <a:pos x="T0" y="T1"/>
                  </a:cxn>
                  <a:cxn ang="0">
                    <a:pos x="T2" y="T3"/>
                  </a:cxn>
                  <a:cxn ang="0">
                    <a:pos x="T4" y="T5"/>
                  </a:cxn>
                  <a:cxn ang="0">
                    <a:pos x="T6" y="T7"/>
                  </a:cxn>
                  <a:cxn ang="0">
                    <a:pos x="T8" y="T9"/>
                  </a:cxn>
                  <a:cxn ang="0">
                    <a:pos x="T10" y="T11"/>
                  </a:cxn>
                  <a:cxn ang="0">
                    <a:pos x="T12" y="T13"/>
                  </a:cxn>
                </a:cxnLst>
                <a:rect l="0" t="0" r="r" b="b"/>
                <a:pathLst>
                  <a:path w="32" h="10">
                    <a:moveTo>
                      <a:pt x="30" y="2"/>
                    </a:moveTo>
                    <a:cubicBezTo>
                      <a:pt x="26" y="0"/>
                      <a:pt x="22" y="1"/>
                      <a:pt x="18" y="1"/>
                    </a:cubicBezTo>
                    <a:cubicBezTo>
                      <a:pt x="13" y="2"/>
                      <a:pt x="9" y="2"/>
                      <a:pt x="4" y="2"/>
                    </a:cubicBezTo>
                    <a:cubicBezTo>
                      <a:pt x="0" y="2"/>
                      <a:pt x="0" y="8"/>
                      <a:pt x="4" y="8"/>
                    </a:cubicBezTo>
                    <a:cubicBezTo>
                      <a:pt x="9" y="8"/>
                      <a:pt x="13" y="9"/>
                      <a:pt x="18" y="9"/>
                    </a:cubicBezTo>
                    <a:cubicBezTo>
                      <a:pt x="22" y="9"/>
                      <a:pt x="26" y="10"/>
                      <a:pt x="30" y="8"/>
                    </a:cubicBezTo>
                    <a:cubicBezTo>
                      <a:pt x="32" y="7"/>
                      <a:pt x="32" y="4"/>
                      <a:pt x="3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60" name="Freeform 138"/>
              <p:cNvSpPr/>
              <p:nvPr/>
            </p:nvSpPr>
            <p:spPr bwMode="auto">
              <a:xfrm>
                <a:off x="7521708" y="2996198"/>
                <a:ext cx="112458" cy="44067"/>
              </a:xfrm>
              <a:custGeom>
                <a:avLst/>
                <a:gdLst>
                  <a:gd name="T0" fmla="*/ 31 w 36"/>
                  <a:gd name="T1" fmla="*/ 0 h 13"/>
                  <a:gd name="T2" fmla="*/ 18 w 36"/>
                  <a:gd name="T3" fmla="*/ 3 h 13"/>
                  <a:gd name="T4" fmla="*/ 5 w 36"/>
                  <a:gd name="T5" fmla="*/ 2 h 13"/>
                  <a:gd name="T6" fmla="*/ 3 w 36"/>
                  <a:gd name="T7" fmla="*/ 6 h 13"/>
                  <a:gd name="T8" fmla="*/ 33 w 36"/>
                  <a:gd name="T9" fmla="*/ 7 h 13"/>
                  <a:gd name="T10" fmla="*/ 31 w 36"/>
                  <a:gd name="T11" fmla="*/ 0 h 13"/>
                </a:gdLst>
                <a:ahLst/>
                <a:cxnLst>
                  <a:cxn ang="0">
                    <a:pos x="T0" y="T1"/>
                  </a:cxn>
                  <a:cxn ang="0">
                    <a:pos x="T2" y="T3"/>
                  </a:cxn>
                  <a:cxn ang="0">
                    <a:pos x="T4" y="T5"/>
                  </a:cxn>
                  <a:cxn ang="0">
                    <a:pos x="T6" y="T7"/>
                  </a:cxn>
                  <a:cxn ang="0">
                    <a:pos x="T8" y="T9"/>
                  </a:cxn>
                  <a:cxn ang="0">
                    <a:pos x="T10" y="T11"/>
                  </a:cxn>
                </a:cxnLst>
                <a:rect l="0" t="0" r="r" b="b"/>
                <a:pathLst>
                  <a:path w="36" h="13">
                    <a:moveTo>
                      <a:pt x="31" y="0"/>
                    </a:moveTo>
                    <a:cubicBezTo>
                      <a:pt x="27" y="1"/>
                      <a:pt x="23" y="3"/>
                      <a:pt x="18" y="3"/>
                    </a:cubicBezTo>
                    <a:cubicBezTo>
                      <a:pt x="14" y="3"/>
                      <a:pt x="9" y="3"/>
                      <a:pt x="5" y="2"/>
                    </a:cubicBezTo>
                    <a:cubicBezTo>
                      <a:pt x="2" y="2"/>
                      <a:pt x="0" y="5"/>
                      <a:pt x="3" y="6"/>
                    </a:cubicBezTo>
                    <a:cubicBezTo>
                      <a:pt x="11" y="10"/>
                      <a:pt x="25" y="13"/>
                      <a:pt x="33" y="7"/>
                    </a:cubicBezTo>
                    <a:cubicBezTo>
                      <a:pt x="36" y="5"/>
                      <a:pt x="35" y="0"/>
                      <a:pt x="3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grpSp>
        <p:sp>
          <p:nvSpPr>
            <p:cNvPr id="13" name="文本框 12"/>
            <p:cNvSpPr txBox="1"/>
            <p:nvPr/>
          </p:nvSpPr>
          <p:spPr>
            <a:xfrm>
              <a:off x="5025523" y="1179030"/>
              <a:ext cx="1562642" cy="646331"/>
            </a:xfrm>
            <a:prstGeom prst="rect">
              <a:avLst/>
            </a:prstGeom>
            <a:noFill/>
          </p:spPr>
          <p:txBody>
            <a:bodyPr wrap="square" rtlCol="0">
              <a:spAutoFit/>
            </a:bodyPr>
            <a:lstStyle/>
            <a:p>
              <a:pPr algn="dist"/>
              <a:r>
                <a:rPr lang="zh-CN" altLang="en-US" sz="3600" b="1" dirty="0">
                  <a:solidFill>
                    <a:srgbClr val="FF9999"/>
                  </a:solidFill>
                  <a:cs typeface="+mn-ea"/>
                  <a:sym typeface="+mn-lt"/>
                </a:rPr>
                <a:t>致谢</a:t>
              </a:r>
            </a:p>
          </p:txBody>
        </p:sp>
      </p:grpSp>
    </p:spTree>
  </p:cSld>
  <p:clrMapOvr>
    <a:masterClrMapping/>
  </p:clrMapOvr>
  <p:transition spd="slow" advClick="0" advTm="5000">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717312" y="1238731"/>
            <a:ext cx="7802880" cy="1112549"/>
          </a:xfrm>
          <a:prstGeom prst="rect">
            <a:avLst/>
          </a:prstGeom>
          <a:noFill/>
        </p:spPr>
        <p:txBody>
          <a:bodyPr wrap="square" rtlCol="0" anchor="t">
            <a:spAutoFit/>
          </a:bodyPr>
          <a:lstStyle/>
          <a:p>
            <a:pPr algn="ctr"/>
            <a:r>
              <a:rPr lang="zh-CN" altLang="en-US" sz="2000" dirty="0"/>
              <a:t>第九章   价格总水平和就业、失业</a:t>
            </a:r>
            <a:endParaRPr lang="en-US" altLang="zh-CN" sz="2000" dirty="0">
              <a:sym typeface="+mn-ea"/>
            </a:endParaRPr>
          </a:p>
          <a:p>
            <a:endParaRPr lang="en-US" altLang="zh-CN" sz="2000" dirty="0">
              <a:sym typeface="+mn-ea"/>
            </a:endParaRPr>
          </a:p>
          <a:p>
            <a:pPr>
              <a:lnSpc>
                <a:spcPct val="150000"/>
              </a:lnSpc>
            </a:pPr>
            <a:endParaRPr lang="zh-CN" altLang="en-US" sz="2000" dirty="0"/>
          </a:p>
        </p:txBody>
      </p:sp>
      <p:sp>
        <p:nvSpPr>
          <p:cNvPr id="2" name="左大括号 1">
            <a:extLst>
              <a:ext uri="{FF2B5EF4-FFF2-40B4-BE49-F238E27FC236}">
                <a16:creationId xmlns:a16="http://schemas.microsoft.com/office/drawing/2014/main" id="{23C9EA49-092C-4B6E-ACB1-09C51F1B54D9}"/>
              </a:ext>
            </a:extLst>
          </p:cNvPr>
          <p:cNvSpPr/>
          <p:nvPr/>
        </p:nvSpPr>
        <p:spPr>
          <a:xfrm>
            <a:off x="2046514" y="2351314"/>
            <a:ext cx="203200" cy="139336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4CFAB89A-CC1B-471A-8F5D-2F69092AEE59}"/>
              </a:ext>
            </a:extLst>
          </p:cNvPr>
          <p:cNvSpPr/>
          <p:nvPr/>
        </p:nvSpPr>
        <p:spPr>
          <a:xfrm>
            <a:off x="1306286" y="2148116"/>
            <a:ext cx="8641624" cy="2862322"/>
          </a:xfrm>
          <a:prstGeom prst="rect">
            <a:avLst/>
          </a:prstGeom>
        </p:spPr>
        <p:txBody>
          <a:bodyPr wrap="square">
            <a:spAutoFit/>
          </a:bodyPr>
          <a:lstStyle/>
          <a:p>
            <a:r>
              <a:rPr lang="zh-CN" altLang="en-US" sz="2000" dirty="0">
                <a:sym typeface="+mn-ea"/>
              </a:rPr>
              <a:t>价       价格总水平</a:t>
            </a:r>
            <a:endParaRPr lang="en-US" altLang="zh-CN" sz="2000" dirty="0">
              <a:sym typeface="+mn-ea"/>
            </a:endParaRPr>
          </a:p>
          <a:p>
            <a:r>
              <a:rPr lang="zh-CN" altLang="en-US" sz="2000" dirty="0">
                <a:sym typeface="+mn-ea"/>
              </a:rPr>
              <a:t>格</a:t>
            </a:r>
          </a:p>
          <a:p>
            <a:r>
              <a:rPr lang="zh-CN" altLang="en-US" sz="2000" dirty="0">
                <a:sym typeface="+mn-ea"/>
              </a:rPr>
              <a:t>总失</a:t>
            </a:r>
          </a:p>
          <a:p>
            <a:r>
              <a:rPr lang="zh-CN" altLang="en-US" sz="2000" dirty="0">
                <a:sym typeface="+mn-ea"/>
              </a:rPr>
              <a:t>水业   就业和失业</a:t>
            </a:r>
            <a:endParaRPr lang="en-US" altLang="zh-CN" sz="2000" dirty="0">
              <a:sym typeface="+mn-ea"/>
            </a:endParaRPr>
          </a:p>
          <a:p>
            <a:r>
              <a:rPr lang="zh-CN" altLang="en-US" sz="2000" dirty="0">
                <a:sym typeface="+mn-ea"/>
              </a:rPr>
              <a:t>平</a:t>
            </a:r>
          </a:p>
          <a:p>
            <a:r>
              <a:rPr lang="zh-CN" altLang="en-US" sz="2000" dirty="0">
                <a:sym typeface="+mn-ea"/>
              </a:rPr>
              <a:t>和</a:t>
            </a:r>
          </a:p>
          <a:p>
            <a:r>
              <a:rPr lang="zh-CN" altLang="en-US" sz="2000" dirty="0">
                <a:sym typeface="+mn-ea"/>
              </a:rPr>
              <a:t>就</a:t>
            </a:r>
            <a:endParaRPr lang="en-US" altLang="zh-CN" sz="2000" dirty="0">
              <a:sym typeface="+mn-ea"/>
            </a:endParaRPr>
          </a:p>
          <a:p>
            <a:r>
              <a:rPr lang="zh-CN" altLang="en-US" sz="2000" dirty="0">
                <a:sym typeface="+mn-ea"/>
              </a:rPr>
              <a:t>业      失业和经济增长及价格总水平的相互关系</a:t>
            </a:r>
            <a:endParaRPr lang="en-US" altLang="zh-CN" sz="2000" dirty="0">
              <a:sym typeface="+mn-ea"/>
            </a:endParaRPr>
          </a:p>
          <a:p>
            <a:r>
              <a:rPr lang="en-US" altLang="zh-CN" sz="2000" dirty="0">
                <a:sym typeface="+mn-ea"/>
              </a:rPr>
              <a:t>          </a:t>
            </a:r>
            <a:r>
              <a:rPr lang="zh-CN" altLang="en-US" sz="2000" dirty="0">
                <a:sym typeface="+mn-ea"/>
              </a:rPr>
              <a:t>宏观经济治理的内涵与特征</a:t>
            </a:r>
          </a:p>
        </p:txBody>
      </p:sp>
    </p:spTree>
    <p:extLst>
      <p:ext uri="{BB962C8B-B14F-4D97-AF65-F5344CB8AC3E}">
        <p14:creationId xmlns:p14="http://schemas.microsoft.com/office/powerpoint/2010/main" val="38021427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0" y="1127652"/>
            <a:ext cx="8590027" cy="3420873"/>
          </a:xfrm>
          <a:prstGeom prst="rect">
            <a:avLst/>
          </a:prstGeom>
          <a:noFill/>
        </p:spPr>
        <p:txBody>
          <a:bodyPr wrap="square" rtlCol="0" anchor="t">
            <a:spAutoFit/>
          </a:bodyPr>
          <a:lstStyle/>
          <a:p>
            <a:pPr>
              <a:lnSpc>
                <a:spcPct val="150000"/>
              </a:lnSpc>
            </a:pPr>
            <a:r>
              <a:rPr lang="zh-CN" altLang="en-US" sz="2000" dirty="0">
                <a:sym typeface="+mn-ea"/>
              </a:rPr>
              <a:t>二、就业与失业</a:t>
            </a:r>
          </a:p>
          <a:p>
            <a:pPr>
              <a:lnSpc>
                <a:spcPct val="150000"/>
              </a:lnSpc>
            </a:pPr>
            <a:r>
              <a:rPr lang="en-US" altLang="zh-CN" sz="2000" dirty="0">
                <a:sym typeface="+mn-ea"/>
              </a:rPr>
              <a:t>1</a:t>
            </a:r>
            <a:r>
              <a:rPr lang="zh-CN" altLang="en-US" sz="2000" dirty="0">
                <a:sym typeface="+mn-ea"/>
              </a:rPr>
              <a:t>、就业与失业的含义</a:t>
            </a:r>
          </a:p>
          <a:p>
            <a:pPr>
              <a:lnSpc>
                <a:spcPct val="150000"/>
              </a:lnSpc>
            </a:pPr>
            <a:r>
              <a:rPr lang="zh-CN" altLang="en-US" sz="2000" dirty="0">
                <a:sym typeface="+mn-ea"/>
              </a:rPr>
              <a:t>（1）就业的含义</a:t>
            </a:r>
            <a:endParaRPr lang="en-US" altLang="zh-CN" sz="2000" dirty="0">
              <a:sym typeface="+mn-ea"/>
            </a:endParaRPr>
          </a:p>
          <a:p>
            <a:pPr>
              <a:lnSpc>
                <a:spcPct val="150000"/>
              </a:lnSpc>
            </a:pPr>
            <a:r>
              <a:rPr lang="zh-CN" altLang="en-US" sz="2000" dirty="0">
                <a:sym typeface="+mn-ea"/>
              </a:rPr>
              <a:t>就业是指一定年龄段内的人们所从事的为获取报酬或经营收入所进行的活动。</a:t>
            </a:r>
            <a:endParaRPr lang="en-US" altLang="zh-CN" sz="2000" dirty="0">
              <a:sym typeface="+mn-ea"/>
            </a:endParaRPr>
          </a:p>
          <a:p>
            <a:pPr>
              <a:lnSpc>
                <a:spcPct val="150000"/>
              </a:lnSpc>
            </a:pPr>
            <a:r>
              <a:rPr lang="zh-CN" altLang="en-US" sz="2000" dirty="0">
                <a:sym typeface="+mn-ea"/>
              </a:rPr>
              <a:t>（2）失业的含义</a:t>
            </a:r>
          </a:p>
          <a:p>
            <a:r>
              <a:rPr lang="zh-CN" altLang="en-US" sz="2000" dirty="0">
                <a:sym typeface="+mn-ea"/>
              </a:rPr>
              <a:t>失业是指有劳动能力并愿意就业但在目前没有从事有报酬或收入的工作的现象。</a:t>
            </a:r>
          </a:p>
          <a:p>
            <a:pPr>
              <a:lnSpc>
                <a:spcPct val="150000"/>
              </a:lnSpc>
            </a:pPr>
            <a:endParaRPr lang="zh-CN" altLang="en-US" sz="2000" dirty="0"/>
          </a:p>
        </p:txBody>
      </p:sp>
    </p:spTree>
    <p:extLst>
      <p:ext uri="{BB962C8B-B14F-4D97-AF65-F5344CB8AC3E}">
        <p14:creationId xmlns:p14="http://schemas.microsoft.com/office/powerpoint/2010/main" val="1285574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040765" y="1055081"/>
            <a:ext cx="7802880" cy="4190314"/>
          </a:xfrm>
          <a:prstGeom prst="rect">
            <a:avLst/>
          </a:prstGeom>
          <a:noFill/>
        </p:spPr>
        <p:txBody>
          <a:bodyPr wrap="square" rtlCol="0" anchor="t">
            <a:spAutoFit/>
          </a:bodyPr>
          <a:lstStyle/>
          <a:p>
            <a:pPr>
              <a:lnSpc>
                <a:spcPct val="150000"/>
              </a:lnSpc>
            </a:pPr>
            <a:r>
              <a:rPr lang="en-US" altLang="zh-CN" sz="2000" dirty="0">
                <a:sym typeface="+mn-ea"/>
              </a:rPr>
              <a:t>2</a:t>
            </a:r>
            <a:r>
              <a:rPr lang="zh-CN" altLang="en-US" sz="2000" dirty="0">
                <a:sym typeface="+mn-ea"/>
              </a:rPr>
              <a:t>、我国的就业与失业问题</a:t>
            </a:r>
          </a:p>
          <a:p>
            <a:pPr>
              <a:lnSpc>
                <a:spcPct val="150000"/>
              </a:lnSpc>
            </a:pPr>
            <a:r>
              <a:rPr lang="zh-CN" altLang="en-US" sz="2000" dirty="0">
                <a:sym typeface="+mn-ea"/>
              </a:rPr>
              <a:t>（</a:t>
            </a:r>
            <a:r>
              <a:rPr lang="en-US" altLang="zh-CN" sz="2000" dirty="0">
                <a:sym typeface="+mn-ea"/>
              </a:rPr>
              <a:t>1</a:t>
            </a:r>
            <a:r>
              <a:rPr lang="zh-CN" altLang="en-US" sz="2000" dirty="0">
                <a:sym typeface="+mn-ea"/>
              </a:rPr>
              <a:t>）统计口径</a:t>
            </a:r>
            <a:r>
              <a:rPr lang="en-US" altLang="zh-CN" sz="2000" dirty="0">
                <a:sym typeface="+mn-ea"/>
              </a:rPr>
              <a:t>——</a:t>
            </a:r>
            <a:r>
              <a:rPr lang="zh-CN" altLang="en-US" sz="2000" dirty="0">
                <a:sym typeface="+mn-ea"/>
              </a:rPr>
              <a:t>城镇就业人口与城镇登记失业人员</a:t>
            </a:r>
          </a:p>
          <a:p>
            <a:pPr>
              <a:lnSpc>
                <a:spcPct val="150000"/>
              </a:lnSpc>
            </a:pPr>
            <a:r>
              <a:rPr lang="zh-CN" altLang="en-US" sz="2000" dirty="0">
                <a:sym typeface="+mn-ea"/>
              </a:rPr>
              <a:t>（</a:t>
            </a:r>
            <a:r>
              <a:rPr lang="en-US" altLang="zh-CN" sz="2000" dirty="0">
                <a:sym typeface="+mn-ea"/>
              </a:rPr>
              <a:t>2</a:t>
            </a:r>
            <a:r>
              <a:rPr lang="zh-CN" altLang="en-US" sz="2000" dirty="0">
                <a:sym typeface="+mn-ea"/>
              </a:rPr>
              <a:t>）统计指标</a:t>
            </a:r>
            <a:r>
              <a:rPr lang="en-US" altLang="zh-CN" sz="2000" dirty="0">
                <a:sym typeface="+mn-ea"/>
              </a:rPr>
              <a:t>——</a:t>
            </a:r>
            <a:r>
              <a:rPr lang="zh-CN" altLang="en-US" sz="2000" dirty="0">
                <a:sym typeface="+mn-ea"/>
              </a:rPr>
              <a:t>失业率与就业率</a:t>
            </a:r>
          </a:p>
          <a:p>
            <a:pPr>
              <a:lnSpc>
                <a:spcPct val="150000"/>
              </a:lnSpc>
            </a:pPr>
            <a:r>
              <a:rPr lang="zh-CN" altLang="en-US" sz="2000" dirty="0">
                <a:sym typeface="+mn-ea"/>
              </a:rPr>
              <a:t>（</a:t>
            </a:r>
            <a:r>
              <a:rPr lang="en-US" altLang="zh-CN" sz="2000" dirty="0">
                <a:sym typeface="+mn-ea"/>
              </a:rPr>
              <a:t>3</a:t>
            </a:r>
            <a:r>
              <a:rPr lang="zh-CN" altLang="en-US" sz="2000" dirty="0">
                <a:sym typeface="+mn-ea"/>
              </a:rPr>
              <a:t>）我国失业问题的原因之一</a:t>
            </a:r>
            <a:r>
              <a:rPr lang="en-US" altLang="zh-CN" sz="2000" dirty="0">
                <a:sym typeface="+mn-ea"/>
              </a:rPr>
              <a:t>——</a:t>
            </a:r>
            <a:r>
              <a:rPr lang="zh-CN" altLang="en-US" sz="2000" dirty="0">
                <a:sym typeface="+mn-ea"/>
              </a:rPr>
              <a:t>二元结构</a:t>
            </a:r>
          </a:p>
          <a:p>
            <a:pPr>
              <a:lnSpc>
                <a:spcPct val="150000"/>
              </a:lnSpc>
            </a:pPr>
            <a:r>
              <a:rPr lang="en-US" altLang="zh-CN" sz="2000" dirty="0">
                <a:sym typeface="+mn-ea"/>
              </a:rPr>
              <a:t>3</a:t>
            </a:r>
            <a:r>
              <a:rPr lang="zh-CN" altLang="en-US" sz="2000" dirty="0">
                <a:sym typeface="+mn-ea"/>
              </a:rPr>
              <a:t>、失业的类型</a:t>
            </a:r>
          </a:p>
          <a:p>
            <a:pPr>
              <a:lnSpc>
                <a:spcPct val="150000"/>
              </a:lnSpc>
            </a:pPr>
            <a:r>
              <a:rPr lang="zh-CN" altLang="en-US" sz="2000" dirty="0">
                <a:sym typeface="+mn-ea"/>
              </a:rPr>
              <a:t>（</a:t>
            </a:r>
            <a:r>
              <a:rPr lang="en-US" altLang="zh-CN" sz="2000" dirty="0">
                <a:sym typeface="+mn-ea"/>
              </a:rPr>
              <a:t>1</a:t>
            </a:r>
            <a:r>
              <a:rPr lang="zh-CN" altLang="en-US" sz="2000" dirty="0">
                <a:sym typeface="+mn-ea"/>
              </a:rPr>
              <a:t>）自愿失业：摩擦性失业与结构性失业</a:t>
            </a:r>
          </a:p>
          <a:p>
            <a:pPr>
              <a:lnSpc>
                <a:spcPct val="150000"/>
              </a:lnSpc>
            </a:pPr>
            <a:r>
              <a:rPr lang="zh-CN" altLang="en-US" sz="2000" dirty="0">
                <a:sym typeface="+mn-ea"/>
              </a:rPr>
              <a:t>（</a:t>
            </a:r>
            <a:r>
              <a:rPr lang="en-US" altLang="zh-CN" sz="2000" dirty="0">
                <a:sym typeface="+mn-ea"/>
              </a:rPr>
              <a:t>2</a:t>
            </a:r>
            <a:r>
              <a:rPr lang="zh-CN" altLang="en-US" sz="2000" dirty="0">
                <a:sym typeface="+mn-ea"/>
              </a:rPr>
              <a:t>）非自愿失业（需求不足型失业）是宏观经济调控中需关注的重点。</a:t>
            </a:r>
          </a:p>
          <a:p>
            <a:pPr>
              <a:lnSpc>
                <a:spcPct val="150000"/>
              </a:lnSpc>
            </a:pPr>
            <a:endParaRPr lang="zh-CN" altLang="en-US" sz="2000" dirty="0"/>
          </a:p>
        </p:txBody>
      </p:sp>
    </p:spTree>
    <p:extLst>
      <p:ext uri="{BB962C8B-B14F-4D97-AF65-F5344CB8AC3E}">
        <p14:creationId xmlns:p14="http://schemas.microsoft.com/office/powerpoint/2010/main" val="3574132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0" y="1127652"/>
            <a:ext cx="8732973" cy="5544531"/>
          </a:xfrm>
          <a:prstGeom prst="rect">
            <a:avLst/>
          </a:prstGeom>
          <a:noFill/>
        </p:spPr>
        <p:txBody>
          <a:bodyPr wrap="square" rtlCol="0" anchor="t">
            <a:spAutoFit/>
          </a:bodyPr>
          <a:lstStyle/>
          <a:p>
            <a:pPr>
              <a:lnSpc>
                <a:spcPct val="150000"/>
              </a:lnSpc>
            </a:pPr>
            <a:r>
              <a:rPr lang="zh-CN" altLang="en-US" sz="2000" dirty="0">
                <a:sym typeface="+mn-ea"/>
              </a:rPr>
              <a:t>三、失业和经济增长及价格总水平的相互关系</a:t>
            </a:r>
            <a:endParaRPr lang="en-US" altLang="zh-CN" sz="2000" dirty="0">
              <a:sym typeface="+mn-ea"/>
            </a:endParaRPr>
          </a:p>
          <a:p>
            <a:pPr>
              <a:lnSpc>
                <a:spcPct val="150000"/>
              </a:lnSpc>
            </a:pPr>
            <a:r>
              <a:rPr lang="en-US" altLang="zh-CN" sz="2000" dirty="0">
                <a:sym typeface="+mn-ea"/>
              </a:rPr>
              <a:t>1</a:t>
            </a:r>
            <a:r>
              <a:rPr lang="zh-CN" altLang="en-US" sz="2000" dirty="0">
                <a:sym typeface="+mn-ea"/>
              </a:rPr>
              <a:t>、奥肯定律</a:t>
            </a:r>
          </a:p>
          <a:p>
            <a:pPr>
              <a:lnSpc>
                <a:spcPct val="150000"/>
              </a:lnSpc>
            </a:pPr>
            <a:r>
              <a:rPr lang="zh-CN" altLang="en-US" sz="2000" dirty="0">
                <a:sym typeface="+mn-ea"/>
              </a:rPr>
              <a:t>是描述产出与失业之间数量关系的。</a:t>
            </a:r>
          </a:p>
          <a:p>
            <a:pPr>
              <a:lnSpc>
                <a:spcPct val="150000"/>
              </a:lnSpc>
            </a:pPr>
            <a:r>
              <a:rPr lang="zh-CN" altLang="en-US" sz="2000" dirty="0">
                <a:sym typeface="+mn-ea"/>
              </a:rPr>
              <a:t>表明了在经济增长和就业之间存在一定的正相关关系。</a:t>
            </a:r>
            <a:endParaRPr lang="en-US" altLang="zh-CN" sz="2000" dirty="0">
              <a:sym typeface="+mn-ea"/>
            </a:endParaRPr>
          </a:p>
          <a:p>
            <a:pPr>
              <a:lnSpc>
                <a:spcPct val="150000"/>
              </a:lnSpc>
            </a:pPr>
            <a:r>
              <a:rPr lang="en-US" altLang="zh-CN" sz="2000" dirty="0">
                <a:sym typeface="+mn-ea"/>
              </a:rPr>
              <a:t>2</a:t>
            </a:r>
            <a:r>
              <a:rPr lang="zh-CN" altLang="en-US" sz="2000" dirty="0">
                <a:sym typeface="+mn-ea"/>
              </a:rPr>
              <a:t>、就业弹性系数</a:t>
            </a:r>
          </a:p>
          <a:p>
            <a:pPr>
              <a:lnSpc>
                <a:spcPct val="150000"/>
              </a:lnSpc>
            </a:pPr>
            <a:r>
              <a:rPr lang="zh-CN" altLang="en-US" sz="2000" dirty="0">
                <a:sym typeface="+mn-ea"/>
              </a:rPr>
              <a:t>是描述劳动就业增长率与经济增长率之间相互关系的。</a:t>
            </a:r>
          </a:p>
          <a:p>
            <a:pPr>
              <a:lnSpc>
                <a:spcPct val="150000"/>
              </a:lnSpc>
            </a:pPr>
            <a:r>
              <a:rPr lang="zh-CN" altLang="en-US" sz="2000" dirty="0">
                <a:sym typeface="+mn-ea"/>
              </a:rPr>
              <a:t>其大小与产业结构因素有直接关系。</a:t>
            </a:r>
            <a:endParaRPr lang="en-US" altLang="zh-CN" sz="2000" dirty="0">
              <a:sym typeface="+mn-ea"/>
            </a:endParaRPr>
          </a:p>
          <a:p>
            <a:r>
              <a:rPr lang="en-US" altLang="zh-CN" sz="2000" dirty="0">
                <a:sym typeface="+mn-ea"/>
              </a:rPr>
              <a:t>3</a:t>
            </a:r>
            <a:r>
              <a:rPr lang="zh-CN" altLang="en-US" sz="2000" dirty="0">
                <a:sym typeface="+mn-ea"/>
              </a:rPr>
              <a:t>、菲利普斯曲线</a:t>
            </a:r>
          </a:p>
          <a:p>
            <a:r>
              <a:rPr lang="zh-CN" altLang="en-US" sz="2000" dirty="0">
                <a:sym typeface="+mn-ea"/>
              </a:rPr>
              <a:t>是描述通货膨胀率与失业率之间关系的。</a:t>
            </a:r>
          </a:p>
          <a:p>
            <a:pPr>
              <a:lnSpc>
                <a:spcPct val="150000"/>
              </a:lnSpc>
            </a:pPr>
            <a:endParaRPr lang="zh-CN" altLang="en-US" sz="2000" dirty="0">
              <a:sym typeface="+mn-ea"/>
            </a:endParaRPr>
          </a:p>
          <a:p>
            <a:endParaRPr lang="zh-CN" altLang="en-US" sz="2000" dirty="0">
              <a:sym typeface="+mn-ea"/>
            </a:endParaRPr>
          </a:p>
          <a:p>
            <a:endParaRPr lang="zh-CN" altLang="en-US" sz="2000" dirty="0">
              <a:sym typeface="+mn-ea"/>
            </a:endParaRPr>
          </a:p>
          <a:p>
            <a:pPr>
              <a:lnSpc>
                <a:spcPct val="150000"/>
              </a:lnSpc>
            </a:pPr>
            <a:endParaRPr lang="zh-CN" altLang="en-US" sz="2000" dirty="0"/>
          </a:p>
        </p:txBody>
      </p:sp>
      <p:pic>
        <p:nvPicPr>
          <p:cNvPr id="10" name="图片 9">
            <a:extLst>
              <a:ext uri="{FF2B5EF4-FFF2-40B4-BE49-F238E27FC236}">
                <a16:creationId xmlns:a16="http://schemas.microsoft.com/office/drawing/2014/main" id="{5B013310-B38B-498C-BA18-5EA70C6F3E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28315" y="2821099"/>
            <a:ext cx="3602776" cy="2640082"/>
          </a:xfrm>
          <a:prstGeom prst="rect">
            <a:avLst/>
          </a:prstGeom>
        </p:spPr>
      </p:pic>
    </p:spTree>
    <p:extLst>
      <p:ext uri="{BB962C8B-B14F-4D97-AF65-F5344CB8AC3E}">
        <p14:creationId xmlns:p14="http://schemas.microsoft.com/office/powerpoint/2010/main" val="37200292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0" y="1127652"/>
            <a:ext cx="8590027" cy="5113644"/>
          </a:xfrm>
          <a:prstGeom prst="rect">
            <a:avLst/>
          </a:prstGeom>
          <a:noFill/>
        </p:spPr>
        <p:txBody>
          <a:bodyPr wrap="square" rtlCol="0" anchor="t">
            <a:spAutoFit/>
          </a:bodyPr>
          <a:lstStyle/>
          <a:p>
            <a:pPr>
              <a:lnSpc>
                <a:spcPct val="150000"/>
              </a:lnSpc>
            </a:pPr>
            <a:r>
              <a:rPr lang="zh-CN" altLang="en-US" sz="2000" dirty="0">
                <a:sym typeface="+mn-ea"/>
              </a:rPr>
              <a:t>四、宏观经济治理的内涵与特征</a:t>
            </a:r>
          </a:p>
          <a:p>
            <a:pPr>
              <a:lnSpc>
                <a:spcPct val="150000"/>
              </a:lnSpc>
            </a:pPr>
            <a:r>
              <a:rPr lang="en-US" altLang="zh-CN" sz="2000" dirty="0">
                <a:sym typeface="+mn-ea"/>
              </a:rPr>
              <a:t>1</a:t>
            </a:r>
            <a:r>
              <a:rPr lang="zh-CN" altLang="en-US" sz="2000" dirty="0">
                <a:sym typeface="+mn-ea"/>
              </a:rPr>
              <a:t>、宏观经济治理的内涵</a:t>
            </a:r>
          </a:p>
          <a:p>
            <a:pPr>
              <a:lnSpc>
                <a:spcPct val="150000"/>
              </a:lnSpc>
            </a:pPr>
            <a:r>
              <a:rPr lang="zh-CN" altLang="en-US" sz="2000" dirty="0"/>
              <a:t>健全以国家发展规划为战略导向，以财政政策和货币政策为主要手段，就业、产业、投资、消费、环保、区域等政策紧密配合，目标优化、分工合理、高效协同的宏观经济治理体系。</a:t>
            </a:r>
            <a:endParaRPr lang="en-US" altLang="zh-CN" sz="2000" dirty="0"/>
          </a:p>
          <a:p>
            <a:pPr>
              <a:lnSpc>
                <a:spcPct val="150000"/>
              </a:lnSpc>
            </a:pPr>
            <a:r>
              <a:rPr lang="en-US" altLang="zh-CN" sz="2000" dirty="0"/>
              <a:t>2</a:t>
            </a:r>
            <a:r>
              <a:rPr lang="zh-CN" altLang="en-US" sz="2000" dirty="0"/>
              <a:t>、</a:t>
            </a:r>
            <a:r>
              <a:rPr lang="zh-CN" altLang="en-US" sz="2000" dirty="0">
                <a:sym typeface="+mn-ea"/>
              </a:rPr>
              <a:t>宏观经济治理的特征</a:t>
            </a:r>
            <a:endParaRPr lang="en-US" altLang="zh-CN" sz="2000" dirty="0">
              <a:sym typeface="+mn-ea"/>
            </a:endParaRPr>
          </a:p>
          <a:p>
            <a:pPr>
              <a:lnSpc>
                <a:spcPct val="150000"/>
              </a:lnSpc>
            </a:pPr>
            <a:r>
              <a:rPr lang="zh-CN" altLang="en-US" sz="2000" dirty="0">
                <a:sym typeface="+mn-ea"/>
              </a:rPr>
              <a:t>（</a:t>
            </a:r>
            <a:r>
              <a:rPr lang="en-US" altLang="zh-CN" sz="2000" dirty="0">
                <a:sym typeface="+mn-ea"/>
              </a:rPr>
              <a:t>1</a:t>
            </a:r>
            <a:r>
              <a:rPr lang="zh-CN" altLang="en-US" sz="2000" dirty="0">
                <a:sym typeface="+mn-ea"/>
              </a:rPr>
              <a:t>）健全宏观经济治理体系，要充分发挥国家发展规划的战略导向作用。</a:t>
            </a:r>
            <a:endParaRPr lang="en-US" altLang="zh-CN" sz="2000" dirty="0">
              <a:sym typeface="+mn-ea"/>
            </a:endParaRPr>
          </a:p>
          <a:p>
            <a:pPr>
              <a:lnSpc>
                <a:spcPct val="150000"/>
              </a:lnSpc>
            </a:pPr>
            <a:r>
              <a:rPr lang="zh-CN" altLang="en-US" sz="2000" dirty="0">
                <a:sym typeface="+mn-ea"/>
              </a:rPr>
              <a:t>（</a:t>
            </a:r>
            <a:r>
              <a:rPr lang="en-US" altLang="zh-CN" sz="2000" dirty="0">
                <a:sym typeface="+mn-ea"/>
              </a:rPr>
              <a:t>2</a:t>
            </a:r>
            <a:r>
              <a:rPr lang="zh-CN" altLang="en-US" sz="2000" dirty="0">
                <a:sym typeface="+mn-ea"/>
              </a:rPr>
              <a:t>）健全宏观经济治理体系，要进一步完善财政政策和货币政策。</a:t>
            </a:r>
            <a:endParaRPr lang="en-US" altLang="zh-CN" sz="2000" dirty="0">
              <a:sym typeface="+mn-ea"/>
            </a:endParaRPr>
          </a:p>
          <a:p>
            <a:pPr>
              <a:lnSpc>
                <a:spcPct val="150000"/>
              </a:lnSpc>
            </a:pPr>
            <a:r>
              <a:rPr lang="zh-CN" altLang="en-US" sz="2000" dirty="0">
                <a:sym typeface="+mn-ea"/>
              </a:rPr>
              <a:t>（</a:t>
            </a:r>
            <a:r>
              <a:rPr lang="en-US" altLang="zh-CN" sz="2000" dirty="0">
                <a:sym typeface="+mn-ea"/>
              </a:rPr>
              <a:t>3</a:t>
            </a:r>
            <a:r>
              <a:rPr lang="zh-CN" altLang="en-US" sz="2000" dirty="0">
                <a:sym typeface="+mn-ea"/>
              </a:rPr>
              <a:t>）健全宏观经济治理体系，还必须健全就业、产业、投资、消费、环保、区域等政策紧密配合的机制。</a:t>
            </a:r>
            <a:endParaRPr lang="en-US" altLang="zh-CN" sz="2000" dirty="0">
              <a:sym typeface="+mn-ea"/>
            </a:endParaRPr>
          </a:p>
          <a:p>
            <a:pPr>
              <a:lnSpc>
                <a:spcPct val="150000"/>
              </a:lnSpc>
            </a:pPr>
            <a:endParaRPr lang="zh-CN" altLang="en-US" sz="2000" dirty="0"/>
          </a:p>
        </p:txBody>
      </p:sp>
    </p:spTree>
    <p:extLst>
      <p:ext uri="{BB962C8B-B14F-4D97-AF65-F5344CB8AC3E}">
        <p14:creationId xmlns:p14="http://schemas.microsoft.com/office/powerpoint/2010/main" val="20939000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0" y="1127652"/>
            <a:ext cx="8590027" cy="5121274"/>
          </a:xfrm>
          <a:prstGeom prst="rect">
            <a:avLst/>
          </a:prstGeom>
          <a:noFill/>
        </p:spPr>
        <p:txBody>
          <a:bodyPr wrap="square" rtlCol="0" anchor="t">
            <a:spAutoFit/>
          </a:bodyPr>
          <a:lstStyle/>
          <a:p>
            <a:pPr algn="ctr">
              <a:lnSpc>
                <a:spcPct val="150000"/>
              </a:lnSpc>
            </a:pPr>
            <a:r>
              <a:rPr lang="zh-CN" altLang="en-US" sz="2000" dirty="0">
                <a:sym typeface="+mn-ea"/>
              </a:rPr>
              <a:t>习题</a:t>
            </a:r>
            <a:endParaRPr lang="en-US" altLang="zh-CN" sz="2000" dirty="0">
              <a:sym typeface="+mn-ea"/>
            </a:endParaRPr>
          </a:p>
          <a:p>
            <a:pPr>
              <a:lnSpc>
                <a:spcPct val="150000"/>
              </a:lnSpc>
            </a:pPr>
            <a:r>
              <a:rPr lang="zh-CN" altLang="en-US" sz="2000" dirty="0">
                <a:sym typeface="+mn-ea"/>
              </a:rPr>
              <a:t>一、单选</a:t>
            </a:r>
            <a:endParaRPr lang="en-US" altLang="zh-CN" sz="2000" dirty="0">
              <a:sym typeface="+mn-ea"/>
            </a:endParaRPr>
          </a:p>
          <a:p>
            <a:pPr>
              <a:lnSpc>
                <a:spcPct val="150000"/>
              </a:lnSpc>
            </a:pPr>
            <a:r>
              <a:rPr lang="en-US" altLang="zh-CN" dirty="0"/>
              <a:t>1.</a:t>
            </a:r>
            <a:r>
              <a:rPr lang="zh-CN" altLang="zh-CN" dirty="0"/>
              <a:t>经济发展的核心是</a:t>
            </a:r>
            <a:r>
              <a:rPr lang="en-US" altLang="zh-CN" dirty="0"/>
              <a:t>(</a:t>
            </a:r>
            <a:r>
              <a:rPr lang="zh-CN" altLang="zh-CN" dirty="0"/>
              <a:t>　　</a:t>
            </a:r>
            <a:r>
              <a:rPr lang="en-US" altLang="zh-CN" dirty="0"/>
              <a:t>)</a:t>
            </a:r>
            <a:r>
              <a:rPr lang="zh-CN" altLang="zh-CN" dirty="0"/>
              <a:t>。</a:t>
            </a:r>
          </a:p>
          <a:p>
            <a:pPr>
              <a:lnSpc>
                <a:spcPct val="150000"/>
              </a:lnSpc>
            </a:pPr>
            <a:r>
              <a:rPr lang="en-US" altLang="zh-CN" dirty="0"/>
              <a:t>A.</a:t>
            </a:r>
            <a:r>
              <a:rPr lang="zh-CN" altLang="zh-CN" dirty="0"/>
              <a:t>产业结构的不断优化</a:t>
            </a:r>
          </a:p>
          <a:p>
            <a:pPr>
              <a:lnSpc>
                <a:spcPct val="150000"/>
              </a:lnSpc>
            </a:pPr>
            <a:r>
              <a:rPr lang="en-US" altLang="zh-CN" dirty="0"/>
              <a:t>B.</a:t>
            </a:r>
            <a:r>
              <a:rPr lang="zh-CN" altLang="zh-CN" dirty="0"/>
              <a:t>人民生活水平的持续提高</a:t>
            </a:r>
          </a:p>
          <a:p>
            <a:pPr>
              <a:lnSpc>
                <a:spcPct val="150000"/>
              </a:lnSpc>
            </a:pPr>
            <a:r>
              <a:rPr lang="en-US" altLang="zh-CN" dirty="0"/>
              <a:t>C.</a:t>
            </a:r>
            <a:r>
              <a:rPr lang="zh-CN" altLang="zh-CN" dirty="0"/>
              <a:t>城市化进程逐步推进</a:t>
            </a:r>
          </a:p>
          <a:p>
            <a:pPr>
              <a:lnSpc>
                <a:spcPct val="150000"/>
              </a:lnSpc>
            </a:pPr>
            <a:r>
              <a:rPr lang="en-US" altLang="zh-CN" dirty="0"/>
              <a:t>D.</a:t>
            </a:r>
            <a:r>
              <a:rPr lang="zh-CN" altLang="zh-CN" dirty="0"/>
              <a:t>国民收入分配状况逐步改善</a:t>
            </a:r>
          </a:p>
          <a:p>
            <a:pPr>
              <a:lnSpc>
                <a:spcPct val="150000"/>
              </a:lnSpc>
            </a:pPr>
            <a:r>
              <a:rPr lang="en-US" altLang="zh-CN" dirty="0"/>
              <a:t>2.</a:t>
            </a:r>
            <a:r>
              <a:rPr lang="zh-CN" altLang="zh-CN" dirty="0"/>
              <a:t>在新的发展阶段中引领发展的第一动力是</a:t>
            </a:r>
            <a:r>
              <a:rPr lang="en-US" altLang="zh-CN" dirty="0"/>
              <a:t>(</a:t>
            </a:r>
            <a:r>
              <a:rPr lang="zh-CN" altLang="zh-CN" dirty="0"/>
              <a:t>　</a:t>
            </a:r>
            <a:r>
              <a:rPr lang="en-US" altLang="zh-CN" dirty="0"/>
              <a:t>  )</a:t>
            </a:r>
            <a:r>
              <a:rPr lang="zh-CN" altLang="zh-CN" dirty="0"/>
              <a:t>。</a:t>
            </a:r>
          </a:p>
          <a:p>
            <a:pPr>
              <a:lnSpc>
                <a:spcPct val="150000"/>
              </a:lnSpc>
            </a:pPr>
            <a:r>
              <a:rPr lang="en-US" altLang="zh-CN" dirty="0"/>
              <a:t>A.</a:t>
            </a:r>
            <a:r>
              <a:rPr lang="zh-CN" altLang="zh-CN" dirty="0"/>
              <a:t>创新</a:t>
            </a:r>
          </a:p>
          <a:p>
            <a:pPr>
              <a:lnSpc>
                <a:spcPct val="150000"/>
              </a:lnSpc>
            </a:pPr>
            <a:r>
              <a:rPr lang="en-US" altLang="zh-CN" dirty="0"/>
              <a:t>B.</a:t>
            </a:r>
            <a:r>
              <a:rPr lang="zh-CN" altLang="zh-CN" dirty="0"/>
              <a:t>开放</a:t>
            </a:r>
          </a:p>
          <a:p>
            <a:pPr>
              <a:lnSpc>
                <a:spcPct val="150000"/>
              </a:lnSpc>
            </a:pPr>
            <a:r>
              <a:rPr lang="en-US" altLang="zh-CN" dirty="0"/>
              <a:t>C.</a:t>
            </a:r>
            <a:r>
              <a:rPr lang="zh-CN" altLang="zh-CN" dirty="0"/>
              <a:t>绿色</a:t>
            </a:r>
          </a:p>
          <a:p>
            <a:pPr>
              <a:lnSpc>
                <a:spcPct val="150000"/>
              </a:lnSpc>
            </a:pPr>
            <a:r>
              <a:rPr lang="en-US" altLang="zh-CN" dirty="0"/>
              <a:t>D.</a:t>
            </a:r>
            <a:r>
              <a:rPr lang="zh-CN" altLang="zh-CN" dirty="0"/>
              <a:t>协调</a:t>
            </a:r>
          </a:p>
        </p:txBody>
      </p:sp>
    </p:spTree>
    <p:extLst>
      <p:ext uri="{BB962C8B-B14F-4D97-AF65-F5344CB8AC3E}">
        <p14:creationId xmlns:p14="http://schemas.microsoft.com/office/powerpoint/2010/main" val="37593554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0" y="1127652"/>
            <a:ext cx="8590027" cy="4196020"/>
          </a:xfrm>
          <a:prstGeom prst="rect">
            <a:avLst/>
          </a:prstGeom>
          <a:noFill/>
        </p:spPr>
        <p:txBody>
          <a:bodyPr wrap="square" rtlCol="0" anchor="t">
            <a:spAutoFit/>
          </a:bodyPr>
          <a:lstStyle/>
          <a:p>
            <a:pPr>
              <a:lnSpc>
                <a:spcPct val="150000"/>
              </a:lnSpc>
            </a:pPr>
            <a:r>
              <a:rPr lang="en-US" altLang="zh-CN" dirty="0"/>
              <a:t>3.2035</a:t>
            </a:r>
            <a:r>
              <a:rPr lang="zh-CN" altLang="zh-CN" dirty="0"/>
              <a:t>年我国要实现的远景目标是（ </a:t>
            </a:r>
            <a:r>
              <a:rPr lang="en-US" altLang="zh-CN" dirty="0"/>
              <a:t>   </a:t>
            </a:r>
            <a:r>
              <a:rPr lang="zh-CN" altLang="zh-CN" dirty="0"/>
              <a:t>）。</a:t>
            </a:r>
          </a:p>
          <a:p>
            <a:pPr>
              <a:lnSpc>
                <a:spcPct val="150000"/>
              </a:lnSpc>
            </a:pPr>
            <a:r>
              <a:rPr lang="en-US" altLang="zh-CN" dirty="0"/>
              <a:t>A.</a:t>
            </a:r>
            <a:r>
              <a:rPr lang="zh-CN" altLang="zh-CN" dirty="0"/>
              <a:t>实现中国梦</a:t>
            </a:r>
            <a:r>
              <a:rPr lang="en-US" altLang="zh-CN" dirty="0"/>
              <a:t>                 B.</a:t>
            </a:r>
            <a:r>
              <a:rPr lang="zh-CN" altLang="zh-CN" dirty="0"/>
              <a:t>全面建成小康社会</a:t>
            </a:r>
          </a:p>
          <a:p>
            <a:pPr>
              <a:lnSpc>
                <a:spcPct val="150000"/>
              </a:lnSpc>
            </a:pPr>
            <a:r>
              <a:rPr lang="en-US" altLang="zh-CN" dirty="0"/>
              <a:t>C.</a:t>
            </a:r>
            <a:r>
              <a:rPr lang="zh-CN" altLang="zh-CN" dirty="0"/>
              <a:t>建成社会主义现代化强国</a:t>
            </a:r>
            <a:r>
              <a:rPr lang="en-US" altLang="zh-CN" dirty="0"/>
              <a:t>     D.</a:t>
            </a:r>
            <a:r>
              <a:rPr lang="zh-CN" altLang="zh-CN" dirty="0"/>
              <a:t>基本实现社会主义现代化</a:t>
            </a:r>
          </a:p>
          <a:p>
            <a:pPr>
              <a:lnSpc>
                <a:spcPct val="150000"/>
              </a:lnSpc>
            </a:pPr>
            <a:r>
              <a:rPr lang="en-US" altLang="zh-CN" dirty="0"/>
              <a:t>4.</a:t>
            </a:r>
            <a:r>
              <a:rPr lang="zh-CN" altLang="zh-CN" dirty="0"/>
              <a:t>大部分国家或地区用（）作为度量价格总水平的主要指标</a:t>
            </a:r>
          </a:p>
          <a:p>
            <a:pPr>
              <a:lnSpc>
                <a:spcPct val="150000"/>
              </a:lnSpc>
            </a:pPr>
            <a:r>
              <a:rPr lang="en-US" altLang="zh-CN" dirty="0"/>
              <a:t>A.PPI         B.CPI</a:t>
            </a:r>
            <a:endParaRPr lang="zh-CN" altLang="zh-CN" dirty="0"/>
          </a:p>
          <a:p>
            <a:pPr>
              <a:lnSpc>
                <a:spcPct val="150000"/>
              </a:lnSpc>
            </a:pPr>
            <a:r>
              <a:rPr lang="en-US" altLang="zh-CN" dirty="0"/>
              <a:t>C.GDP        D.GNP</a:t>
            </a:r>
            <a:endParaRPr lang="zh-CN" altLang="zh-CN" dirty="0"/>
          </a:p>
          <a:p>
            <a:pPr>
              <a:lnSpc>
                <a:spcPct val="150000"/>
              </a:lnSpc>
            </a:pPr>
            <a:r>
              <a:rPr lang="en-US" altLang="zh-CN" dirty="0"/>
              <a:t>5.</a:t>
            </a:r>
            <a:r>
              <a:rPr lang="zh-CN" altLang="zh-CN" dirty="0"/>
              <a:t>其他条件不变，当价格总水平下降时，实际工资将（</a:t>
            </a:r>
            <a:r>
              <a:rPr lang="en-US" altLang="zh-CN" dirty="0"/>
              <a:t> </a:t>
            </a:r>
            <a:r>
              <a:rPr lang="zh-CN" altLang="zh-CN" dirty="0"/>
              <a:t>）</a:t>
            </a:r>
          </a:p>
          <a:p>
            <a:pPr>
              <a:lnSpc>
                <a:spcPct val="150000"/>
              </a:lnSpc>
            </a:pPr>
            <a:r>
              <a:rPr lang="en-US" altLang="zh-CN" dirty="0"/>
              <a:t>A.</a:t>
            </a:r>
            <a:r>
              <a:rPr lang="zh-CN" altLang="zh-CN" dirty="0"/>
              <a:t>下降 </a:t>
            </a:r>
            <a:r>
              <a:rPr lang="en-US" altLang="zh-CN" dirty="0"/>
              <a:t>      B.</a:t>
            </a:r>
            <a:r>
              <a:rPr lang="zh-CN" altLang="zh-CN" dirty="0"/>
              <a:t>不变</a:t>
            </a:r>
          </a:p>
          <a:p>
            <a:pPr>
              <a:lnSpc>
                <a:spcPct val="150000"/>
              </a:lnSpc>
            </a:pPr>
            <a:r>
              <a:rPr lang="en-US" altLang="zh-CN" dirty="0"/>
              <a:t>C.</a:t>
            </a:r>
            <a:r>
              <a:rPr lang="zh-CN" altLang="zh-CN" dirty="0"/>
              <a:t>上涨</a:t>
            </a:r>
            <a:r>
              <a:rPr lang="en-US" altLang="zh-CN" dirty="0"/>
              <a:t>       D.</a:t>
            </a:r>
            <a:r>
              <a:rPr lang="zh-CN" altLang="zh-CN" dirty="0"/>
              <a:t>无法确定</a:t>
            </a:r>
          </a:p>
          <a:p>
            <a:pPr>
              <a:lnSpc>
                <a:spcPct val="150000"/>
              </a:lnSpc>
            </a:pPr>
            <a:endParaRPr lang="zh-CN" altLang="zh-CN" dirty="0"/>
          </a:p>
        </p:txBody>
      </p:sp>
    </p:spTree>
    <p:extLst>
      <p:ext uri="{BB962C8B-B14F-4D97-AF65-F5344CB8AC3E}">
        <p14:creationId xmlns:p14="http://schemas.microsoft.com/office/powerpoint/2010/main" val="7598606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0" y="1127652"/>
            <a:ext cx="8590027" cy="5115759"/>
          </a:xfrm>
          <a:prstGeom prst="rect">
            <a:avLst/>
          </a:prstGeom>
          <a:noFill/>
        </p:spPr>
        <p:txBody>
          <a:bodyPr wrap="square" rtlCol="0" anchor="t">
            <a:spAutoFit/>
          </a:bodyPr>
          <a:lstStyle/>
          <a:p>
            <a:pPr>
              <a:lnSpc>
                <a:spcPct val="150000"/>
              </a:lnSpc>
            </a:pPr>
            <a:r>
              <a:rPr lang="zh-CN" altLang="en-US" sz="2000" dirty="0">
                <a:sym typeface="+mn-ea"/>
              </a:rPr>
              <a:t>二、多选</a:t>
            </a:r>
            <a:endParaRPr lang="en-US" altLang="zh-CN" sz="2000" dirty="0">
              <a:sym typeface="+mn-ea"/>
            </a:endParaRPr>
          </a:p>
          <a:p>
            <a:pPr>
              <a:lnSpc>
                <a:spcPct val="150000"/>
              </a:lnSpc>
            </a:pPr>
            <a:r>
              <a:rPr lang="en-US" altLang="zh-CN" sz="2000" dirty="0"/>
              <a:t>1.</a:t>
            </a:r>
            <a:r>
              <a:rPr lang="zh-CN" altLang="zh-CN" sz="2000" dirty="0"/>
              <a:t>分析和预测经济波动的指标分为</a:t>
            </a:r>
            <a:r>
              <a:rPr lang="en-US" altLang="zh-CN" sz="2000" dirty="0"/>
              <a:t>(     )</a:t>
            </a:r>
            <a:r>
              <a:rPr lang="zh-CN" altLang="zh-CN" sz="2000" dirty="0"/>
              <a:t>。</a:t>
            </a:r>
          </a:p>
          <a:p>
            <a:pPr>
              <a:lnSpc>
                <a:spcPct val="150000"/>
              </a:lnSpc>
            </a:pPr>
            <a:r>
              <a:rPr lang="en-US" altLang="zh-CN" sz="2000" dirty="0"/>
              <a:t>A.</a:t>
            </a:r>
            <a:r>
              <a:rPr lang="zh-CN" altLang="zh-CN" sz="2000" dirty="0"/>
              <a:t>同步指标</a:t>
            </a:r>
            <a:r>
              <a:rPr lang="en-US" altLang="zh-CN" sz="2000" dirty="0"/>
              <a:t>      B.</a:t>
            </a:r>
            <a:r>
              <a:rPr lang="zh-CN" altLang="zh-CN" sz="2000" dirty="0"/>
              <a:t>领先指标</a:t>
            </a:r>
          </a:p>
          <a:p>
            <a:pPr>
              <a:lnSpc>
                <a:spcPct val="150000"/>
              </a:lnSpc>
            </a:pPr>
            <a:r>
              <a:rPr lang="en-US" altLang="zh-CN" sz="2000" dirty="0"/>
              <a:t>C.</a:t>
            </a:r>
            <a:r>
              <a:rPr lang="zh-CN" altLang="zh-CN" sz="2000" dirty="0"/>
              <a:t>关键指标</a:t>
            </a:r>
            <a:r>
              <a:rPr lang="en-US" altLang="zh-CN" sz="2000" dirty="0"/>
              <a:t>      D.</a:t>
            </a:r>
            <a:r>
              <a:rPr lang="zh-CN" altLang="zh-CN" sz="2000" dirty="0"/>
              <a:t>滞后指标</a:t>
            </a:r>
          </a:p>
          <a:p>
            <a:pPr>
              <a:lnSpc>
                <a:spcPct val="150000"/>
              </a:lnSpc>
            </a:pPr>
            <a:r>
              <a:rPr lang="en-US" altLang="zh-CN" sz="2000" dirty="0"/>
              <a:t>E.</a:t>
            </a:r>
            <a:r>
              <a:rPr lang="zh-CN" altLang="zh-CN" sz="2000" dirty="0"/>
              <a:t>收益指标</a:t>
            </a:r>
          </a:p>
          <a:p>
            <a:pPr>
              <a:lnSpc>
                <a:spcPct val="150000"/>
              </a:lnSpc>
            </a:pPr>
            <a:r>
              <a:rPr lang="en-US" altLang="zh-CN" sz="2000" dirty="0"/>
              <a:t>2.</a:t>
            </a:r>
            <a:r>
              <a:rPr lang="zh-CN" altLang="zh-CN" sz="2000" dirty="0"/>
              <a:t>下列分析和预测经济波动的指标中，属于滞后指标的有</a:t>
            </a:r>
            <a:r>
              <a:rPr lang="en-US" altLang="zh-CN" sz="2000" dirty="0"/>
              <a:t>(     )</a:t>
            </a:r>
            <a:r>
              <a:rPr lang="zh-CN" altLang="zh-CN" sz="2000" dirty="0"/>
              <a:t>。</a:t>
            </a:r>
          </a:p>
          <a:p>
            <a:pPr>
              <a:lnSpc>
                <a:spcPct val="150000"/>
              </a:lnSpc>
            </a:pPr>
            <a:r>
              <a:rPr lang="en-US" altLang="zh-CN" sz="2000" dirty="0"/>
              <a:t>A.</a:t>
            </a:r>
            <a:r>
              <a:rPr lang="zh-CN" altLang="zh-CN" sz="2000" dirty="0"/>
              <a:t>制造业订货单</a:t>
            </a:r>
          </a:p>
          <a:p>
            <a:pPr>
              <a:lnSpc>
                <a:spcPct val="150000"/>
              </a:lnSpc>
            </a:pPr>
            <a:r>
              <a:rPr lang="en-US" altLang="zh-CN" sz="2000" dirty="0"/>
              <a:t>B.</a:t>
            </a:r>
            <a:r>
              <a:rPr lang="zh-CN" altLang="zh-CN" sz="2000" dirty="0"/>
              <a:t>库存</a:t>
            </a:r>
          </a:p>
          <a:p>
            <a:pPr>
              <a:lnSpc>
                <a:spcPct val="150000"/>
              </a:lnSpc>
            </a:pPr>
            <a:r>
              <a:rPr lang="en-US" altLang="zh-CN" sz="2000" dirty="0"/>
              <a:t>C.</a:t>
            </a:r>
            <a:r>
              <a:rPr lang="zh-CN" altLang="zh-CN" sz="2000" dirty="0"/>
              <a:t>工业总产值</a:t>
            </a:r>
          </a:p>
          <a:p>
            <a:pPr>
              <a:lnSpc>
                <a:spcPct val="150000"/>
              </a:lnSpc>
            </a:pPr>
            <a:r>
              <a:rPr lang="en-US" altLang="zh-CN" sz="2000" dirty="0"/>
              <a:t>D.</a:t>
            </a:r>
            <a:r>
              <a:rPr lang="zh-CN" altLang="zh-CN" sz="2000" dirty="0"/>
              <a:t>居民消费价格指数</a:t>
            </a:r>
          </a:p>
          <a:p>
            <a:pPr>
              <a:lnSpc>
                <a:spcPct val="150000"/>
              </a:lnSpc>
            </a:pPr>
            <a:r>
              <a:rPr lang="en-US" altLang="zh-CN" sz="2000" dirty="0"/>
              <a:t>E.</a:t>
            </a:r>
            <a:r>
              <a:rPr lang="zh-CN" altLang="zh-CN" sz="2000" dirty="0"/>
              <a:t>社会消费品零售总额</a:t>
            </a:r>
          </a:p>
        </p:txBody>
      </p:sp>
    </p:spTree>
    <p:extLst>
      <p:ext uri="{BB962C8B-B14F-4D97-AF65-F5344CB8AC3E}">
        <p14:creationId xmlns:p14="http://schemas.microsoft.com/office/powerpoint/2010/main" val="23853468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898e7ce1-62b5-4301-9759-e0dcfb10da14}"/>
</p:tagLst>
</file>

<file path=ppt/theme/theme1.xml><?xml version="1.0" encoding="utf-8"?>
<a:theme xmlns:a="http://schemas.openxmlformats.org/drawingml/2006/main" name="Office Theme">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2x1kosih">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1828</Words>
  <Application>Microsoft Office PowerPoint</Application>
  <PresentationFormat>宽屏</PresentationFormat>
  <Paragraphs>208</Paragraphs>
  <Slides>19</Slides>
  <Notes>19</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19</vt:i4>
      </vt:variant>
    </vt:vector>
  </HeadingPairs>
  <TitlesOfParts>
    <vt:vector size="25" baseType="lpstr">
      <vt:lpstr>华文新魏</vt:lpstr>
      <vt:lpstr>华文中宋</vt:lpstr>
      <vt:lpstr>微软雅黑</vt:lpstr>
      <vt:lpstr>Arial</vt:lpstr>
      <vt:lpstr>Calibri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333333</dc:title>
  <dc:creator/>
  <cp:lastModifiedBy/>
  <cp:revision>2</cp:revision>
  <dcterms:created xsi:type="dcterms:W3CDTF">2017-11-17T14:08:00Z</dcterms:created>
  <dcterms:modified xsi:type="dcterms:W3CDTF">2024-06-12T01:07:47Z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2052-10.1.0.7022</vt:lpwstr>
  </property>
</Properties>
</file>