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2"/>
  </p:notesMasterIdLst>
  <p:handoutMasterIdLst>
    <p:handoutMasterId r:id="rId23"/>
  </p:handoutMasterIdLst>
  <p:sldIdLst>
    <p:sldId id="256" r:id="rId2"/>
    <p:sldId id="394" r:id="rId3"/>
    <p:sldId id="395" r:id="rId4"/>
    <p:sldId id="406" r:id="rId5"/>
    <p:sldId id="407" r:id="rId6"/>
    <p:sldId id="408" r:id="rId7"/>
    <p:sldId id="423" r:id="rId8"/>
    <p:sldId id="424" r:id="rId9"/>
    <p:sldId id="425" r:id="rId10"/>
    <p:sldId id="426" r:id="rId11"/>
    <p:sldId id="409" r:id="rId12"/>
    <p:sldId id="427" r:id="rId13"/>
    <p:sldId id="428" r:id="rId14"/>
    <p:sldId id="429" r:id="rId15"/>
    <p:sldId id="430" r:id="rId16"/>
    <p:sldId id="431" r:id="rId17"/>
    <p:sldId id="432" r:id="rId18"/>
    <p:sldId id="433" r:id="rId19"/>
    <p:sldId id="434" r:id="rId20"/>
    <p:sldId id="272"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A5D4697C-A590-5845-A238-8558F188F421}">
          <p14:sldIdLst>
            <p14:sldId id="256"/>
            <p14:sldId id="394"/>
            <p14:sldId id="395"/>
            <p14:sldId id="406"/>
            <p14:sldId id="407"/>
            <p14:sldId id="408"/>
            <p14:sldId id="423"/>
            <p14:sldId id="424"/>
            <p14:sldId id="425"/>
            <p14:sldId id="426"/>
            <p14:sldId id="409"/>
            <p14:sldId id="427"/>
            <p14:sldId id="428"/>
            <p14:sldId id="429"/>
            <p14:sldId id="430"/>
            <p14:sldId id="431"/>
            <p14:sldId id="432"/>
            <p14:sldId id="433"/>
            <p14:sldId id="434"/>
            <p14:sldId id="272"/>
          </p14:sldIdLst>
        </p14:section>
      </p14:sectionLst>
    </p:ext>
    <p:ext uri="{EFAFB233-063F-42B5-8137-9DF3F51BA10A}">
      <p15:sldGuideLst xmlns:p15="http://schemas.microsoft.com/office/powerpoint/2012/main">
        <p15:guide id="1" orient="horz" pos="2183">
          <p15:clr>
            <a:srgbClr val="A4A3A4"/>
          </p15:clr>
        </p15:guide>
        <p15:guide id="2" pos="3840">
          <p15:clr>
            <a:srgbClr val="A4A3A4"/>
          </p15:clr>
        </p15:guide>
        <p15:guide id="3" orient="horz" pos="2024">
          <p15:clr>
            <a:srgbClr val="A4A3A4"/>
          </p15:clr>
        </p15:guide>
        <p15:guide id="4" pos="166">
          <p15:clr>
            <a:srgbClr val="A4A3A4"/>
          </p15:clr>
        </p15:guide>
        <p15:guide id="5" pos="753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1C9494"/>
    <a:srgbClr val="F95647"/>
    <a:srgbClr val="88CCC1"/>
    <a:srgbClr val="7CB554"/>
    <a:srgbClr val="FF9999"/>
    <a:srgbClr val="00B0F0"/>
    <a:srgbClr val="FF9409"/>
    <a:srgbClr val="FAC1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4C1A8A3-306A-4EB7-A6B1-4F7E0EB9C5D6}" styleName="中度样式 3 - 强调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中度样式 3 - 强调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2838BEF-8BB2-4498-84A7-C5851F593DF1}" styleName="中度样式 4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DBED569-4797-4DF1-A0F4-6AAB3CD982D8}" styleName="浅色样式 3 - 强调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浅色样式 3 - 强调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1534"/>
  </p:normalViewPr>
  <p:slideViewPr>
    <p:cSldViewPr snapToGrid="0">
      <p:cViewPr varScale="1">
        <p:scale>
          <a:sx n="78" d="100"/>
          <a:sy n="78" d="100"/>
        </p:scale>
        <p:origin x="444" y="54"/>
      </p:cViewPr>
      <p:guideLst>
        <p:guide orient="horz" pos="2183"/>
        <p:guide pos="3840"/>
        <p:guide orient="horz" pos="2024"/>
        <p:guide pos="166"/>
        <p:guide pos="753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2024/7/10</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1252824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2024/7/10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15499945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10</a:t>
            </a:fld>
            <a:endParaRPr lang="zh-CN" altLang="en-US"/>
          </a:p>
        </p:txBody>
      </p:sp>
    </p:spTree>
    <p:extLst>
      <p:ext uri="{BB962C8B-B14F-4D97-AF65-F5344CB8AC3E}">
        <p14:creationId xmlns:p14="http://schemas.microsoft.com/office/powerpoint/2010/main" val="4487337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11</a:t>
            </a:fld>
            <a:endParaRPr lang="zh-CN" altLang="en-US"/>
          </a:p>
        </p:txBody>
      </p:sp>
    </p:spTree>
    <p:extLst>
      <p:ext uri="{BB962C8B-B14F-4D97-AF65-F5344CB8AC3E}">
        <p14:creationId xmlns:p14="http://schemas.microsoft.com/office/powerpoint/2010/main" val="38552448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12</a:t>
            </a:fld>
            <a:endParaRPr lang="zh-CN" altLang="en-US"/>
          </a:p>
        </p:txBody>
      </p:sp>
    </p:spTree>
    <p:extLst>
      <p:ext uri="{BB962C8B-B14F-4D97-AF65-F5344CB8AC3E}">
        <p14:creationId xmlns:p14="http://schemas.microsoft.com/office/powerpoint/2010/main" val="1518656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13</a:t>
            </a:fld>
            <a:endParaRPr lang="zh-CN" altLang="en-US"/>
          </a:p>
        </p:txBody>
      </p:sp>
    </p:spTree>
    <p:extLst>
      <p:ext uri="{BB962C8B-B14F-4D97-AF65-F5344CB8AC3E}">
        <p14:creationId xmlns:p14="http://schemas.microsoft.com/office/powerpoint/2010/main" val="24577578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14</a:t>
            </a:fld>
            <a:endParaRPr lang="zh-CN" altLang="en-US"/>
          </a:p>
        </p:txBody>
      </p:sp>
    </p:spTree>
    <p:extLst>
      <p:ext uri="{BB962C8B-B14F-4D97-AF65-F5344CB8AC3E}">
        <p14:creationId xmlns:p14="http://schemas.microsoft.com/office/powerpoint/2010/main" val="15699456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15</a:t>
            </a:fld>
            <a:endParaRPr lang="zh-CN" altLang="en-US"/>
          </a:p>
        </p:txBody>
      </p:sp>
    </p:spTree>
    <p:extLst>
      <p:ext uri="{BB962C8B-B14F-4D97-AF65-F5344CB8AC3E}">
        <p14:creationId xmlns:p14="http://schemas.microsoft.com/office/powerpoint/2010/main" val="30747670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16</a:t>
            </a:fld>
            <a:endParaRPr lang="zh-CN" altLang="en-US"/>
          </a:p>
        </p:txBody>
      </p:sp>
    </p:spTree>
    <p:extLst>
      <p:ext uri="{BB962C8B-B14F-4D97-AF65-F5344CB8AC3E}">
        <p14:creationId xmlns:p14="http://schemas.microsoft.com/office/powerpoint/2010/main" val="8814265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17</a:t>
            </a:fld>
            <a:endParaRPr lang="zh-CN" altLang="en-US"/>
          </a:p>
        </p:txBody>
      </p:sp>
    </p:spTree>
    <p:extLst>
      <p:ext uri="{BB962C8B-B14F-4D97-AF65-F5344CB8AC3E}">
        <p14:creationId xmlns:p14="http://schemas.microsoft.com/office/powerpoint/2010/main" val="34058111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18</a:t>
            </a:fld>
            <a:endParaRPr lang="zh-CN" altLang="en-US"/>
          </a:p>
        </p:txBody>
      </p:sp>
    </p:spTree>
    <p:extLst>
      <p:ext uri="{BB962C8B-B14F-4D97-AF65-F5344CB8AC3E}">
        <p14:creationId xmlns:p14="http://schemas.microsoft.com/office/powerpoint/2010/main" val="10954163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19</a:t>
            </a:fld>
            <a:endParaRPr lang="zh-CN" altLang="en-US"/>
          </a:p>
        </p:txBody>
      </p:sp>
    </p:spTree>
    <p:extLst>
      <p:ext uri="{BB962C8B-B14F-4D97-AF65-F5344CB8AC3E}">
        <p14:creationId xmlns:p14="http://schemas.microsoft.com/office/powerpoint/2010/main" val="40837556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2</a:t>
            </a:fld>
            <a:endParaRPr lang="zh-CN" altLang="en-US"/>
          </a:p>
        </p:txBody>
      </p:sp>
    </p:spTree>
    <p:extLst>
      <p:ext uri="{BB962C8B-B14F-4D97-AF65-F5344CB8AC3E}">
        <p14:creationId xmlns:p14="http://schemas.microsoft.com/office/powerpoint/2010/main" val="22756522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20</a:t>
            </a:fld>
            <a:endParaRPr lang="zh-CN" altLang="en-US"/>
          </a:p>
        </p:txBody>
      </p:sp>
    </p:spTree>
    <p:extLst>
      <p:ext uri="{BB962C8B-B14F-4D97-AF65-F5344CB8AC3E}">
        <p14:creationId xmlns:p14="http://schemas.microsoft.com/office/powerpoint/2010/main" val="1047108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3</a:t>
            </a:fld>
            <a:endParaRPr lang="zh-CN" altLang="en-US"/>
          </a:p>
        </p:txBody>
      </p:sp>
    </p:spTree>
    <p:extLst>
      <p:ext uri="{BB962C8B-B14F-4D97-AF65-F5344CB8AC3E}">
        <p14:creationId xmlns:p14="http://schemas.microsoft.com/office/powerpoint/2010/main" val="35547524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4</a:t>
            </a:fld>
            <a:endParaRPr lang="zh-CN" altLang="en-US"/>
          </a:p>
        </p:txBody>
      </p:sp>
    </p:spTree>
    <p:extLst>
      <p:ext uri="{BB962C8B-B14F-4D97-AF65-F5344CB8AC3E}">
        <p14:creationId xmlns:p14="http://schemas.microsoft.com/office/powerpoint/2010/main" val="19606548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5</a:t>
            </a:fld>
            <a:endParaRPr lang="zh-CN" altLang="en-US"/>
          </a:p>
        </p:txBody>
      </p:sp>
    </p:spTree>
    <p:extLst>
      <p:ext uri="{BB962C8B-B14F-4D97-AF65-F5344CB8AC3E}">
        <p14:creationId xmlns:p14="http://schemas.microsoft.com/office/powerpoint/2010/main" val="32710611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6</a:t>
            </a:fld>
            <a:endParaRPr lang="zh-CN" altLang="en-US"/>
          </a:p>
        </p:txBody>
      </p:sp>
    </p:spTree>
    <p:extLst>
      <p:ext uri="{BB962C8B-B14F-4D97-AF65-F5344CB8AC3E}">
        <p14:creationId xmlns:p14="http://schemas.microsoft.com/office/powerpoint/2010/main" val="41138579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7</a:t>
            </a:fld>
            <a:endParaRPr lang="zh-CN" altLang="en-US"/>
          </a:p>
        </p:txBody>
      </p:sp>
    </p:spTree>
    <p:extLst>
      <p:ext uri="{BB962C8B-B14F-4D97-AF65-F5344CB8AC3E}">
        <p14:creationId xmlns:p14="http://schemas.microsoft.com/office/powerpoint/2010/main" val="42626537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8</a:t>
            </a:fld>
            <a:endParaRPr lang="zh-CN" altLang="en-US"/>
          </a:p>
        </p:txBody>
      </p:sp>
    </p:spTree>
    <p:extLst>
      <p:ext uri="{BB962C8B-B14F-4D97-AF65-F5344CB8AC3E}">
        <p14:creationId xmlns:p14="http://schemas.microsoft.com/office/powerpoint/2010/main" val="2209090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9</a:t>
            </a:fld>
            <a:endParaRPr lang="zh-CN" altLang="en-US"/>
          </a:p>
        </p:txBody>
      </p:sp>
    </p:spTree>
    <p:extLst>
      <p:ext uri="{BB962C8B-B14F-4D97-AF65-F5344CB8AC3E}">
        <p14:creationId xmlns:p14="http://schemas.microsoft.com/office/powerpoint/2010/main" val="33252574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矩形 2"/>
          <p:cNvSpPr/>
          <p:nvPr userDrawn="1"/>
        </p:nvSpPr>
        <p:spPr>
          <a:xfrm>
            <a:off x="0" y="5867553"/>
            <a:ext cx="6096000" cy="923330"/>
          </a:xfrm>
          <a:prstGeom prst="rect">
            <a:avLst/>
          </a:prstGeom>
        </p:spPr>
        <p:txBody>
          <a:bodyPr>
            <a:spAutoFit/>
          </a:bodyPr>
          <a:lstStyle/>
          <a:p>
            <a:r>
              <a:rPr lang="zh-CN" altLang="en-US" sz="1800" dirty="0">
                <a:solidFill>
                  <a:schemeClr val="bg1">
                    <a:lumMod val="85000"/>
                  </a:schemeClr>
                </a:solidFill>
                <a:latin typeface="微软雅黑" panose="020B0503020204020204" pitchFamily="34" charset="-122"/>
                <a:ea typeface="微软雅黑" panose="020B0503020204020204" pitchFamily="34" charset="-122"/>
              </a:rPr>
              <a:t>不得将觅知网的</a:t>
            </a:r>
            <a:r>
              <a:rPr lang="en-US" altLang="zh-CN" sz="1800" dirty="0">
                <a:solidFill>
                  <a:schemeClr val="bg1">
                    <a:lumMod val="85000"/>
                  </a:schemeClr>
                </a:solidFill>
                <a:latin typeface="微软雅黑" panose="020B0503020204020204" pitchFamily="34" charset="-122"/>
                <a:ea typeface="微软雅黑" panose="020B0503020204020204" pitchFamily="34" charset="-122"/>
              </a:rPr>
              <a:t>PPT</a:t>
            </a:r>
            <a:r>
              <a:rPr lang="zh-CN" altLang="en-US" sz="1800" dirty="0">
                <a:solidFill>
                  <a:schemeClr val="bg1">
                    <a:lumMod val="85000"/>
                  </a:schemeClr>
                </a:solidFill>
                <a:latin typeface="微软雅黑" panose="020B0503020204020204" pitchFamily="34" charset="-122"/>
                <a:ea typeface="微软雅黑" panose="020B0503020204020204" pitchFamily="34" charset="-122"/>
              </a:rPr>
              <a:t>模板、</a:t>
            </a:r>
            <a:r>
              <a:rPr lang="en-US" altLang="zh-CN" sz="1800" dirty="0">
                <a:solidFill>
                  <a:schemeClr val="bg1">
                    <a:lumMod val="85000"/>
                  </a:schemeClr>
                </a:solidFill>
                <a:latin typeface="微软雅黑" panose="020B0503020204020204" pitchFamily="34" charset="-122"/>
                <a:ea typeface="微软雅黑" panose="020B0503020204020204" pitchFamily="34" charset="-122"/>
              </a:rPr>
              <a:t>PPT</a:t>
            </a:r>
            <a:r>
              <a:rPr lang="zh-CN" altLang="en-US" sz="1800" dirty="0">
                <a:solidFill>
                  <a:schemeClr val="bg1">
                    <a:lumMod val="85000"/>
                  </a:schemeClr>
                </a:solidFill>
                <a:latin typeface="微软雅黑" panose="020B0503020204020204" pitchFamily="34" charset="-122"/>
                <a:ea typeface="微软雅黑" panose="020B0503020204020204" pitchFamily="34" charset="-122"/>
              </a:rPr>
              <a:t>素材，本身用于再出售，或者出租、出借、转让、分销、发布或者作为礼物供他人使用，不得转授权、出卖、转让本协议或者本协议中的权利。</a:t>
            </a:r>
            <a:endParaRPr lang="zh-CN" altLang="en-US" dirty="0">
              <a:solidFill>
                <a:schemeClr val="bg1">
                  <a:lumMod val="85000"/>
                </a:scheme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3BBC4806-4196-4FBB-8289-AA32A40B7815}" type="datetimeFigureOut">
              <a:rPr lang="zh-CN" altLang="en-US" smtClean="0"/>
              <a:t>2024/7/10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0DC96B7-C375-4C39-ACFC-8B938E682D80}"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5B2CE16-F6FA-4043-9648-D3D03539C4A6}" type="datetimeFigureOut">
              <a:rPr lang="zh-CN" altLang="en-US" smtClean="0"/>
              <a:t>2024/7/10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6C1C04E-B5F8-4BE3-BC9B-F52F4EC5F7EF}"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5_自定义版式">
    <p:spTree>
      <p:nvGrpSpPr>
        <p:cNvPr id="1" name=""/>
        <p:cNvGrpSpPr/>
        <p:nvPr/>
      </p:nvGrpSpPr>
      <p:grpSpPr>
        <a:xfrm>
          <a:off x="0" y="0"/>
          <a:ext cx="0" cy="0"/>
          <a:chOff x="0" y="0"/>
          <a:chExt cx="0" cy="0"/>
        </a:xfrm>
      </p:grpSpPr>
      <p:sp>
        <p:nvSpPr>
          <p:cNvPr id="23" name="图片占位符 22"/>
          <p:cNvSpPr>
            <a:spLocks noGrp="1"/>
          </p:cNvSpPr>
          <p:nvPr>
            <p:ph type="pic" sz="quarter" idx="12"/>
          </p:nvPr>
        </p:nvSpPr>
        <p:spPr>
          <a:xfrm>
            <a:off x="10890792" y="3345440"/>
            <a:ext cx="1301207" cy="3069398"/>
          </a:xfrm>
          <a:custGeom>
            <a:avLst/>
            <a:gdLst>
              <a:gd name="connsiteX0" fmla="*/ 1301207 w 1301207"/>
              <a:gd name="connsiteY0" fmla="*/ 0 h 3069398"/>
              <a:gd name="connsiteX1" fmla="*/ 1301207 w 1301207"/>
              <a:gd name="connsiteY1" fmla="*/ 3069398 h 3069398"/>
              <a:gd name="connsiteX2" fmla="*/ 165104 w 1301207"/>
              <a:gd name="connsiteY2" fmla="*/ 1933295 h 3069398"/>
              <a:gd name="connsiteX3" fmla="*/ 165104 w 1301207"/>
              <a:gd name="connsiteY3" fmla="*/ 1136103 h 3069398"/>
              <a:gd name="connsiteX0-1" fmla="*/ 1301207 w 1301207"/>
              <a:gd name="connsiteY0-2" fmla="*/ 0 h 3069398"/>
              <a:gd name="connsiteX1-3" fmla="*/ 1288508 w 1301207"/>
              <a:gd name="connsiteY1-4" fmla="*/ 1251960 h 3069398"/>
              <a:gd name="connsiteX2-5" fmla="*/ 1301207 w 1301207"/>
              <a:gd name="connsiteY2-6" fmla="*/ 3069398 h 3069398"/>
              <a:gd name="connsiteX3-7" fmla="*/ 165104 w 1301207"/>
              <a:gd name="connsiteY3-8" fmla="*/ 1933295 h 3069398"/>
              <a:gd name="connsiteX4" fmla="*/ 165104 w 1301207"/>
              <a:gd name="connsiteY4" fmla="*/ 1136103 h 3069398"/>
              <a:gd name="connsiteX5" fmla="*/ 1301207 w 1301207"/>
              <a:gd name="connsiteY5" fmla="*/ 0 h 3069398"/>
              <a:gd name="connsiteX0-9" fmla="*/ 1288508 w 1379948"/>
              <a:gd name="connsiteY0-10" fmla="*/ 1251960 h 3069398"/>
              <a:gd name="connsiteX1-11" fmla="*/ 1301207 w 1379948"/>
              <a:gd name="connsiteY1-12" fmla="*/ 3069398 h 3069398"/>
              <a:gd name="connsiteX2-13" fmla="*/ 165104 w 1379948"/>
              <a:gd name="connsiteY2-14" fmla="*/ 1933295 h 3069398"/>
              <a:gd name="connsiteX3-15" fmla="*/ 165104 w 1379948"/>
              <a:gd name="connsiteY3-16" fmla="*/ 1136103 h 3069398"/>
              <a:gd name="connsiteX4-17" fmla="*/ 1301207 w 1379948"/>
              <a:gd name="connsiteY4-18" fmla="*/ 0 h 3069398"/>
              <a:gd name="connsiteX5-19" fmla="*/ 1379948 w 1379948"/>
              <a:gd name="connsiteY5-20" fmla="*/ 1343400 h 3069398"/>
              <a:gd name="connsiteX0-21" fmla="*/ 1288508 w 1301207"/>
              <a:gd name="connsiteY0-22" fmla="*/ 1251960 h 3069398"/>
              <a:gd name="connsiteX1-23" fmla="*/ 1301207 w 1301207"/>
              <a:gd name="connsiteY1-24" fmla="*/ 3069398 h 3069398"/>
              <a:gd name="connsiteX2-25" fmla="*/ 165104 w 1301207"/>
              <a:gd name="connsiteY2-26" fmla="*/ 1933295 h 3069398"/>
              <a:gd name="connsiteX3-27" fmla="*/ 165104 w 1301207"/>
              <a:gd name="connsiteY3-28" fmla="*/ 1136103 h 3069398"/>
              <a:gd name="connsiteX4-29" fmla="*/ 1301207 w 1301207"/>
              <a:gd name="connsiteY4-30" fmla="*/ 0 h 3069398"/>
              <a:gd name="connsiteX0-31" fmla="*/ 1301207 w 1301207"/>
              <a:gd name="connsiteY0-32" fmla="*/ 3069398 h 3069398"/>
              <a:gd name="connsiteX1-33" fmla="*/ 165104 w 1301207"/>
              <a:gd name="connsiteY1-34" fmla="*/ 1933295 h 3069398"/>
              <a:gd name="connsiteX2-35" fmla="*/ 165104 w 1301207"/>
              <a:gd name="connsiteY2-36" fmla="*/ 1136103 h 3069398"/>
              <a:gd name="connsiteX3-37" fmla="*/ 1301207 w 1301207"/>
              <a:gd name="connsiteY3-38" fmla="*/ 0 h 3069398"/>
            </a:gdLst>
            <a:ahLst/>
            <a:cxnLst>
              <a:cxn ang="0">
                <a:pos x="connsiteX0-1" y="connsiteY0-2"/>
              </a:cxn>
              <a:cxn ang="0">
                <a:pos x="connsiteX1-3" y="connsiteY1-4"/>
              </a:cxn>
              <a:cxn ang="0">
                <a:pos x="connsiteX2-5" y="connsiteY2-6"/>
              </a:cxn>
              <a:cxn ang="0">
                <a:pos x="connsiteX3-7" y="connsiteY3-8"/>
              </a:cxn>
            </a:cxnLst>
            <a:rect l="l" t="t" r="r" b="b"/>
            <a:pathLst>
              <a:path w="1301207" h="3069398">
                <a:moveTo>
                  <a:pt x="1301207" y="3069398"/>
                </a:moveTo>
                <a:lnTo>
                  <a:pt x="165104" y="1933295"/>
                </a:lnTo>
                <a:cubicBezTo>
                  <a:pt x="-55034" y="1713157"/>
                  <a:pt x="-55034" y="1356242"/>
                  <a:pt x="165104" y="1136103"/>
                </a:cubicBezTo>
                <a:lnTo>
                  <a:pt x="1301207" y="0"/>
                </a:lnTo>
              </a:path>
            </a:pathLst>
          </a:custGeom>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lvl1pPr>
              <a:defRPr lang="zh-CN" altLang="en-US" sz="1800">
                <a:solidFill>
                  <a:schemeClr val="lt1"/>
                </a:solidFill>
              </a:defRPr>
            </a:lvl1pPr>
          </a:lstStyle>
          <a:p>
            <a:pPr marL="0" lvl="0" algn="ctr"/>
            <a:endParaRPr lang="zh-CN" altLang="en-US"/>
          </a:p>
        </p:txBody>
      </p:sp>
      <p:sp>
        <p:nvSpPr>
          <p:cNvPr id="20" name="图片占位符 19"/>
          <p:cNvSpPr>
            <a:spLocks noGrp="1"/>
          </p:cNvSpPr>
          <p:nvPr>
            <p:ph type="pic" sz="quarter" idx="11"/>
          </p:nvPr>
        </p:nvSpPr>
        <p:spPr>
          <a:xfrm>
            <a:off x="8311358" y="142667"/>
            <a:ext cx="3880643" cy="4316073"/>
          </a:xfrm>
          <a:custGeom>
            <a:avLst/>
            <a:gdLst>
              <a:gd name="connsiteX0" fmla="*/ 2158037 w 3880643"/>
              <a:gd name="connsiteY0" fmla="*/ 0 h 4316073"/>
              <a:gd name="connsiteX1" fmla="*/ 2556633 w 3880643"/>
              <a:gd name="connsiteY1" fmla="*/ 165103 h 4316073"/>
              <a:gd name="connsiteX2" fmla="*/ 3880643 w 3880643"/>
              <a:gd name="connsiteY2" fmla="*/ 1489113 h 4316073"/>
              <a:gd name="connsiteX3" fmla="*/ 3880643 w 3880643"/>
              <a:gd name="connsiteY3" fmla="*/ 2826959 h 4316073"/>
              <a:gd name="connsiteX4" fmla="*/ 2556634 w 3880643"/>
              <a:gd name="connsiteY4" fmla="*/ 4150970 h 4316073"/>
              <a:gd name="connsiteX5" fmla="*/ 1759440 w 3880643"/>
              <a:gd name="connsiteY5" fmla="*/ 4150970 h 4316073"/>
              <a:gd name="connsiteX6" fmla="*/ 165104 w 3880643"/>
              <a:gd name="connsiteY6" fmla="*/ 2556633 h 4316073"/>
              <a:gd name="connsiteX7" fmla="*/ 165104 w 3880643"/>
              <a:gd name="connsiteY7" fmla="*/ 1759440 h 4316073"/>
              <a:gd name="connsiteX8" fmla="*/ 1759441 w 3880643"/>
              <a:gd name="connsiteY8" fmla="*/ 165103 h 4316073"/>
              <a:gd name="connsiteX9" fmla="*/ 2158037 w 3880643"/>
              <a:gd name="connsiteY9" fmla="*/ 0 h 4316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80643" h="4316073">
                <a:moveTo>
                  <a:pt x="2158037" y="0"/>
                </a:moveTo>
                <a:cubicBezTo>
                  <a:pt x="2302301" y="0"/>
                  <a:pt x="2446564" y="55034"/>
                  <a:pt x="2556633" y="165103"/>
                </a:cubicBezTo>
                <a:lnTo>
                  <a:pt x="3880643" y="1489113"/>
                </a:lnTo>
                <a:lnTo>
                  <a:pt x="3880643" y="2826959"/>
                </a:lnTo>
                <a:lnTo>
                  <a:pt x="2556634" y="4150970"/>
                </a:lnTo>
                <a:cubicBezTo>
                  <a:pt x="2336494" y="4371108"/>
                  <a:pt x="1979580" y="4371108"/>
                  <a:pt x="1759440" y="4150970"/>
                </a:cubicBezTo>
                <a:lnTo>
                  <a:pt x="165104" y="2556633"/>
                </a:lnTo>
                <a:cubicBezTo>
                  <a:pt x="-55034" y="2336494"/>
                  <a:pt x="-55034" y="1979579"/>
                  <a:pt x="165104" y="1759440"/>
                </a:cubicBezTo>
                <a:lnTo>
                  <a:pt x="1759441" y="165103"/>
                </a:lnTo>
                <a:cubicBezTo>
                  <a:pt x="1869511" y="55034"/>
                  <a:pt x="2013773" y="0"/>
                  <a:pt x="2158037" y="0"/>
                </a:cubicBezTo>
                <a:close/>
              </a:path>
            </a:pathLst>
          </a:custGeom>
          <a:noFill/>
          <a:ln w="571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lvl1pPr>
              <a:defRPr lang="zh-CN" altLang="en-US" sz="1800">
                <a:solidFill>
                  <a:schemeClr val="lt1"/>
                </a:solidFill>
              </a:defRPr>
            </a:lvl1pPr>
          </a:lstStyle>
          <a:p>
            <a:pPr marL="0" lvl="0" algn="ctr"/>
            <a:endParaRPr lang="zh-CN" altLang="en-US"/>
          </a:p>
        </p:txBody>
      </p:sp>
      <p:sp>
        <p:nvSpPr>
          <p:cNvPr id="12" name="图片占位符 11"/>
          <p:cNvSpPr>
            <a:spLocks noGrp="1"/>
          </p:cNvSpPr>
          <p:nvPr>
            <p:ph type="pic" sz="quarter" idx="10"/>
          </p:nvPr>
        </p:nvSpPr>
        <p:spPr>
          <a:xfrm>
            <a:off x="5808252" y="1"/>
            <a:ext cx="4163416" cy="1879305"/>
          </a:xfrm>
          <a:custGeom>
            <a:avLst/>
            <a:gdLst>
              <a:gd name="connsiteX0" fmla="*/ 0 w 4163416"/>
              <a:gd name="connsiteY0" fmla="*/ 0 h 1879305"/>
              <a:gd name="connsiteX1" fmla="*/ 4163416 w 4163416"/>
              <a:gd name="connsiteY1" fmla="*/ 0 h 1879305"/>
              <a:gd name="connsiteX2" fmla="*/ 4146874 w 4163416"/>
              <a:gd name="connsiteY2" fmla="*/ 31436 h 1879305"/>
              <a:gd name="connsiteX3" fmla="*/ 4074640 w 4163416"/>
              <a:gd name="connsiteY3" fmla="*/ 119865 h 1879305"/>
              <a:gd name="connsiteX4" fmla="*/ 2480303 w 4163416"/>
              <a:gd name="connsiteY4" fmla="*/ 1714202 h 1879305"/>
              <a:gd name="connsiteX5" fmla="*/ 1683111 w 4163416"/>
              <a:gd name="connsiteY5" fmla="*/ 1714202 h 1879305"/>
              <a:gd name="connsiteX6" fmla="*/ 88774 w 4163416"/>
              <a:gd name="connsiteY6" fmla="*/ 119865 h 1879305"/>
              <a:gd name="connsiteX7" fmla="*/ 16541 w 4163416"/>
              <a:gd name="connsiteY7" fmla="*/ 31436 h 1879305"/>
              <a:gd name="connsiteX0-1" fmla="*/ 0 w 4163416"/>
              <a:gd name="connsiteY0-2" fmla="*/ 1 h 1879306"/>
              <a:gd name="connsiteX1-3" fmla="*/ 2002248 w 4163416"/>
              <a:gd name="connsiteY1-4" fmla="*/ 0 h 1879306"/>
              <a:gd name="connsiteX2-5" fmla="*/ 4163416 w 4163416"/>
              <a:gd name="connsiteY2-6" fmla="*/ 1 h 1879306"/>
              <a:gd name="connsiteX3-7" fmla="*/ 4146874 w 4163416"/>
              <a:gd name="connsiteY3-8" fmla="*/ 31437 h 1879306"/>
              <a:gd name="connsiteX4-9" fmla="*/ 4074640 w 4163416"/>
              <a:gd name="connsiteY4-10" fmla="*/ 119866 h 1879306"/>
              <a:gd name="connsiteX5-11" fmla="*/ 2480303 w 4163416"/>
              <a:gd name="connsiteY5-12" fmla="*/ 1714203 h 1879306"/>
              <a:gd name="connsiteX6-13" fmla="*/ 1683111 w 4163416"/>
              <a:gd name="connsiteY6-14" fmla="*/ 1714203 h 1879306"/>
              <a:gd name="connsiteX7-15" fmla="*/ 88774 w 4163416"/>
              <a:gd name="connsiteY7-16" fmla="*/ 119866 h 1879306"/>
              <a:gd name="connsiteX8" fmla="*/ 16541 w 4163416"/>
              <a:gd name="connsiteY8" fmla="*/ 31437 h 1879306"/>
              <a:gd name="connsiteX9" fmla="*/ 0 w 4163416"/>
              <a:gd name="connsiteY9" fmla="*/ 1 h 1879306"/>
              <a:gd name="connsiteX0-17" fmla="*/ 2002248 w 4163416"/>
              <a:gd name="connsiteY0-18" fmla="*/ 0 h 1879306"/>
              <a:gd name="connsiteX1-19" fmla="*/ 4163416 w 4163416"/>
              <a:gd name="connsiteY1-20" fmla="*/ 1 h 1879306"/>
              <a:gd name="connsiteX2-21" fmla="*/ 4146874 w 4163416"/>
              <a:gd name="connsiteY2-22" fmla="*/ 31437 h 1879306"/>
              <a:gd name="connsiteX3-23" fmla="*/ 4074640 w 4163416"/>
              <a:gd name="connsiteY3-24" fmla="*/ 119866 h 1879306"/>
              <a:gd name="connsiteX4-25" fmla="*/ 2480303 w 4163416"/>
              <a:gd name="connsiteY4-26" fmla="*/ 1714203 h 1879306"/>
              <a:gd name="connsiteX5-27" fmla="*/ 1683111 w 4163416"/>
              <a:gd name="connsiteY5-28" fmla="*/ 1714203 h 1879306"/>
              <a:gd name="connsiteX6-29" fmla="*/ 88774 w 4163416"/>
              <a:gd name="connsiteY6-30" fmla="*/ 119866 h 1879306"/>
              <a:gd name="connsiteX7-31" fmla="*/ 16541 w 4163416"/>
              <a:gd name="connsiteY7-32" fmla="*/ 31437 h 1879306"/>
              <a:gd name="connsiteX8-33" fmla="*/ 0 w 4163416"/>
              <a:gd name="connsiteY8-34" fmla="*/ 1 h 1879306"/>
              <a:gd name="connsiteX9-35" fmla="*/ 2093688 w 4163416"/>
              <a:gd name="connsiteY9-36" fmla="*/ 91440 h 1879306"/>
              <a:gd name="connsiteX0-37" fmla="*/ 2002248 w 4163416"/>
              <a:gd name="connsiteY0-38" fmla="*/ 0 h 1879306"/>
              <a:gd name="connsiteX1-39" fmla="*/ 4163416 w 4163416"/>
              <a:gd name="connsiteY1-40" fmla="*/ 1 h 1879306"/>
              <a:gd name="connsiteX2-41" fmla="*/ 4146874 w 4163416"/>
              <a:gd name="connsiteY2-42" fmla="*/ 31437 h 1879306"/>
              <a:gd name="connsiteX3-43" fmla="*/ 4074640 w 4163416"/>
              <a:gd name="connsiteY3-44" fmla="*/ 119866 h 1879306"/>
              <a:gd name="connsiteX4-45" fmla="*/ 2480303 w 4163416"/>
              <a:gd name="connsiteY4-46" fmla="*/ 1714203 h 1879306"/>
              <a:gd name="connsiteX5-47" fmla="*/ 1683111 w 4163416"/>
              <a:gd name="connsiteY5-48" fmla="*/ 1714203 h 1879306"/>
              <a:gd name="connsiteX6-49" fmla="*/ 88774 w 4163416"/>
              <a:gd name="connsiteY6-50" fmla="*/ 119866 h 1879306"/>
              <a:gd name="connsiteX7-51" fmla="*/ 16541 w 4163416"/>
              <a:gd name="connsiteY7-52" fmla="*/ 31437 h 1879306"/>
              <a:gd name="connsiteX8-53" fmla="*/ 0 w 4163416"/>
              <a:gd name="connsiteY8-54" fmla="*/ 1 h 1879306"/>
              <a:gd name="connsiteX0-55" fmla="*/ 4163416 w 4163416"/>
              <a:gd name="connsiteY0-56" fmla="*/ 0 h 1879305"/>
              <a:gd name="connsiteX1-57" fmla="*/ 4146874 w 4163416"/>
              <a:gd name="connsiteY1-58" fmla="*/ 31436 h 1879305"/>
              <a:gd name="connsiteX2-59" fmla="*/ 4074640 w 4163416"/>
              <a:gd name="connsiteY2-60" fmla="*/ 119865 h 1879305"/>
              <a:gd name="connsiteX3-61" fmla="*/ 2480303 w 4163416"/>
              <a:gd name="connsiteY3-62" fmla="*/ 1714202 h 1879305"/>
              <a:gd name="connsiteX4-63" fmla="*/ 1683111 w 4163416"/>
              <a:gd name="connsiteY4-64" fmla="*/ 1714202 h 1879305"/>
              <a:gd name="connsiteX5-65" fmla="*/ 88774 w 4163416"/>
              <a:gd name="connsiteY5-66" fmla="*/ 119865 h 1879305"/>
              <a:gd name="connsiteX6-67" fmla="*/ 16541 w 4163416"/>
              <a:gd name="connsiteY6-68" fmla="*/ 31436 h 1879305"/>
              <a:gd name="connsiteX7-69" fmla="*/ 0 w 4163416"/>
              <a:gd name="connsiteY7-70" fmla="*/ 0 h 1879305"/>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4163416" h="1879305">
                <a:moveTo>
                  <a:pt x="4163416" y="0"/>
                </a:moveTo>
                <a:lnTo>
                  <a:pt x="4146874" y="31436"/>
                </a:lnTo>
                <a:cubicBezTo>
                  <a:pt x="4126236" y="62693"/>
                  <a:pt x="4102157" y="92348"/>
                  <a:pt x="4074640" y="119865"/>
                </a:cubicBezTo>
                <a:lnTo>
                  <a:pt x="2480303" y="1714202"/>
                </a:lnTo>
                <a:cubicBezTo>
                  <a:pt x="2260165" y="1934340"/>
                  <a:pt x="1903250" y="1934340"/>
                  <a:pt x="1683111" y="1714202"/>
                </a:cubicBezTo>
                <a:lnTo>
                  <a:pt x="88774" y="119865"/>
                </a:lnTo>
                <a:cubicBezTo>
                  <a:pt x="61257" y="92348"/>
                  <a:pt x="37179" y="62693"/>
                  <a:pt x="16541" y="31436"/>
                </a:cubicBezTo>
                <a:lnTo>
                  <a:pt x="0" y="0"/>
                </a:lnTo>
              </a:path>
            </a:pathLst>
          </a:cu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lvl1pPr>
              <a:defRPr lang="zh-CN" altLang="en-US" sz="1800">
                <a:solidFill>
                  <a:schemeClr val="lt1"/>
                </a:solidFill>
              </a:defRPr>
            </a:lvl1pPr>
          </a:lstStyle>
          <a:p>
            <a:pPr marL="0" lvl="0" algn="ctr"/>
            <a:endParaRPr lang="zh-CN" altLang="en-US"/>
          </a:p>
        </p:txBody>
      </p:sp>
    </p:spTree>
    <p:extLst>
      <p:ext uri="{BB962C8B-B14F-4D97-AF65-F5344CB8AC3E}">
        <p14:creationId xmlns:p14="http://schemas.microsoft.com/office/powerpoint/2010/main" val="2062973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0" y="0"/>
            <a:ext cx="12185795" cy="6858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9.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8.xml"/><Relationship Id="rId4" Type="http://schemas.openxmlformats.org/officeDocument/2006/relationships/image" Target="../media/image7.jp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8.xml"/><Relationship Id="rId4" Type="http://schemas.openxmlformats.org/officeDocument/2006/relationships/image" Target="../media/image8.jp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8.xml"/><Relationship Id="rId4" Type="http://schemas.openxmlformats.org/officeDocument/2006/relationships/image" Target="../media/image6.jp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任意多边形: 形状 15"/>
          <p:cNvSpPr/>
          <p:nvPr/>
        </p:nvSpPr>
        <p:spPr>
          <a:xfrm rot="2700000">
            <a:off x="4021881" y="3484071"/>
            <a:ext cx="6764267" cy="6764267"/>
          </a:xfrm>
          <a:custGeom>
            <a:avLst/>
            <a:gdLst>
              <a:gd name="connsiteX0" fmla="*/ 210727 w 6764267"/>
              <a:gd name="connsiteY0" fmla="*/ 210726 h 6764267"/>
              <a:gd name="connsiteX1" fmla="*/ 719464 w 6764267"/>
              <a:gd name="connsiteY1" fmla="*/ 0 h 6764267"/>
              <a:gd name="connsiteX2" fmla="*/ 6764267 w 6764267"/>
              <a:gd name="connsiteY2" fmla="*/ 0 h 6764267"/>
              <a:gd name="connsiteX3" fmla="*/ 0 w 6764267"/>
              <a:gd name="connsiteY3" fmla="*/ 6764267 h 6764267"/>
              <a:gd name="connsiteX4" fmla="*/ 0 w 6764267"/>
              <a:gd name="connsiteY4" fmla="*/ 719463 h 6764267"/>
              <a:gd name="connsiteX5" fmla="*/ 210727 w 6764267"/>
              <a:gd name="connsiteY5" fmla="*/ 210726 h 6764267"/>
              <a:gd name="connsiteX0-1" fmla="*/ 210727 w 6764267"/>
              <a:gd name="connsiteY0-2" fmla="*/ 210726 h 6764267"/>
              <a:gd name="connsiteX1-3" fmla="*/ 719464 w 6764267"/>
              <a:gd name="connsiteY1-4" fmla="*/ 0 h 6764267"/>
              <a:gd name="connsiteX2-5" fmla="*/ 6764267 w 6764267"/>
              <a:gd name="connsiteY2-6" fmla="*/ 0 h 6764267"/>
              <a:gd name="connsiteX3-7" fmla="*/ 3308399 w 6764267"/>
              <a:gd name="connsiteY3-8" fmla="*/ 3454528 h 6764267"/>
              <a:gd name="connsiteX4-9" fmla="*/ 0 w 6764267"/>
              <a:gd name="connsiteY4-10" fmla="*/ 6764267 h 6764267"/>
              <a:gd name="connsiteX5-11" fmla="*/ 0 w 6764267"/>
              <a:gd name="connsiteY5-12" fmla="*/ 719463 h 6764267"/>
              <a:gd name="connsiteX6" fmla="*/ 210727 w 6764267"/>
              <a:gd name="connsiteY6" fmla="*/ 210726 h 6764267"/>
              <a:gd name="connsiteX0-13" fmla="*/ 3308399 w 6764267"/>
              <a:gd name="connsiteY0-14" fmla="*/ 3454528 h 6764267"/>
              <a:gd name="connsiteX1-15" fmla="*/ 0 w 6764267"/>
              <a:gd name="connsiteY1-16" fmla="*/ 6764267 h 6764267"/>
              <a:gd name="connsiteX2-17" fmla="*/ 0 w 6764267"/>
              <a:gd name="connsiteY2-18" fmla="*/ 719463 h 6764267"/>
              <a:gd name="connsiteX3-19" fmla="*/ 210727 w 6764267"/>
              <a:gd name="connsiteY3-20" fmla="*/ 210726 h 6764267"/>
              <a:gd name="connsiteX4-21" fmla="*/ 719464 w 6764267"/>
              <a:gd name="connsiteY4-22" fmla="*/ 0 h 6764267"/>
              <a:gd name="connsiteX5-23" fmla="*/ 6764267 w 6764267"/>
              <a:gd name="connsiteY5-24" fmla="*/ 0 h 6764267"/>
              <a:gd name="connsiteX6-25" fmla="*/ 3399839 w 6764267"/>
              <a:gd name="connsiteY6-26" fmla="*/ 3545968 h 6764267"/>
              <a:gd name="connsiteX0-27" fmla="*/ 3308399 w 6764267"/>
              <a:gd name="connsiteY0-28" fmla="*/ 3454528 h 6764267"/>
              <a:gd name="connsiteX1-29" fmla="*/ 0 w 6764267"/>
              <a:gd name="connsiteY1-30" fmla="*/ 6764267 h 6764267"/>
              <a:gd name="connsiteX2-31" fmla="*/ 0 w 6764267"/>
              <a:gd name="connsiteY2-32" fmla="*/ 719463 h 6764267"/>
              <a:gd name="connsiteX3-33" fmla="*/ 210727 w 6764267"/>
              <a:gd name="connsiteY3-34" fmla="*/ 210726 h 6764267"/>
              <a:gd name="connsiteX4-35" fmla="*/ 719464 w 6764267"/>
              <a:gd name="connsiteY4-36" fmla="*/ 0 h 6764267"/>
              <a:gd name="connsiteX5-37" fmla="*/ 6764267 w 6764267"/>
              <a:gd name="connsiteY5-38" fmla="*/ 0 h 6764267"/>
              <a:gd name="connsiteX0-39" fmla="*/ 0 w 6764267"/>
              <a:gd name="connsiteY0-40" fmla="*/ 6764267 h 6764267"/>
              <a:gd name="connsiteX1-41" fmla="*/ 0 w 6764267"/>
              <a:gd name="connsiteY1-42" fmla="*/ 719463 h 6764267"/>
              <a:gd name="connsiteX2-43" fmla="*/ 210727 w 6764267"/>
              <a:gd name="connsiteY2-44" fmla="*/ 210726 h 6764267"/>
              <a:gd name="connsiteX3-45" fmla="*/ 719464 w 6764267"/>
              <a:gd name="connsiteY3-46" fmla="*/ 0 h 6764267"/>
              <a:gd name="connsiteX4-47" fmla="*/ 6764267 w 6764267"/>
              <a:gd name="connsiteY4-48" fmla="*/ 0 h 6764267"/>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6764267" h="6764267">
                <a:moveTo>
                  <a:pt x="0" y="6764267"/>
                </a:moveTo>
                <a:lnTo>
                  <a:pt x="0" y="719463"/>
                </a:lnTo>
                <a:cubicBezTo>
                  <a:pt x="0" y="520789"/>
                  <a:pt x="80529" y="340923"/>
                  <a:pt x="210727" y="210726"/>
                </a:cubicBezTo>
                <a:cubicBezTo>
                  <a:pt x="340924" y="80529"/>
                  <a:pt x="520790" y="0"/>
                  <a:pt x="719464" y="0"/>
                </a:cubicBezTo>
                <a:lnTo>
                  <a:pt x="6764267" y="0"/>
                </a:lnTo>
              </a:path>
            </a:pathLst>
          </a:custGeom>
          <a:ln w="1524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8" name="图片占位符 27"/>
          <p:cNvPicPr>
            <a:picLocks noGrp="1" noChangeAspect="1"/>
          </p:cNvPicPr>
          <p:nvPr>
            <p:ph type="pic" sz="quarter" idx="12"/>
          </p:nvPr>
        </p:nvPicPr>
        <p:blipFill>
          <a:blip r:embed="rId3" cstate="screen"/>
          <a:srcRect/>
          <a:stretch>
            <a:fillRect/>
          </a:stretch>
        </p:blipFill>
        <p:spPr>
          <a:xfrm>
            <a:off x="10890792" y="3345440"/>
            <a:ext cx="1301207" cy="3069398"/>
          </a:xfrm>
        </p:spPr>
      </p:pic>
      <p:pic>
        <p:nvPicPr>
          <p:cNvPr id="26" name="图片占位符 25"/>
          <p:cNvPicPr>
            <a:picLocks noGrp="1" noChangeAspect="1"/>
          </p:cNvPicPr>
          <p:nvPr>
            <p:ph type="pic" sz="quarter" idx="11"/>
          </p:nvPr>
        </p:nvPicPr>
        <p:blipFill>
          <a:blip r:embed="rId4" cstate="screen"/>
          <a:srcRect/>
          <a:stretch>
            <a:fillRect/>
          </a:stretch>
        </p:blipFill>
        <p:spPr/>
      </p:pic>
      <p:pic>
        <p:nvPicPr>
          <p:cNvPr id="21" name="图片占位符 20"/>
          <p:cNvPicPr>
            <a:picLocks noGrp="1" noChangeAspect="1"/>
          </p:cNvPicPr>
          <p:nvPr>
            <p:ph type="pic" sz="quarter" idx="10"/>
          </p:nvPr>
        </p:nvPicPr>
        <p:blipFill>
          <a:blip r:embed="rId5" cstate="screen"/>
          <a:srcRect/>
          <a:stretch>
            <a:fillRect/>
          </a:stretch>
        </p:blipFill>
        <p:spPr/>
      </p:pic>
      <p:sp>
        <p:nvSpPr>
          <p:cNvPr id="29" name="文本框 28"/>
          <p:cNvSpPr txBox="1"/>
          <p:nvPr/>
        </p:nvSpPr>
        <p:spPr>
          <a:xfrm>
            <a:off x="680085" y="1723390"/>
            <a:ext cx="6767830" cy="583565"/>
          </a:xfrm>
          <a:prstGeom prst="rect">
            <a:avLst/>
          </a:prstGeom>
          <a:noFill/>
        </p:spPr>
        <p:txBody>
          <a:bodyPr wrap="square" rtlCol="0">
            <a:spAutoFit/>
          </a:bodyPr>
          <a:lstStyle>
            <a:defPPr>
              <a:defRPr lang="zh-CN"/>
            </a:defPPr>
            <a:lvl1pPr>
              <a:defRPr sz="2800" b="1">
                <a:solidFill>
                  <a:schemeClr val="accent1"/>
                </a:solidFill>
              </a:defRPr>
            </a:lvl1pPr>
          </a:lstStyle>
          <a:p>
            <a:r>
              <a:rPr lang="zh-CN" altLang="en-US" sz="3200" dirty="0">
                <a:solidFill>
                  <a:schemeClr val="accent1"/>
                </a:solidFill>
                <a:effectLst>
                  <a:outerShdw blurRad="38100" dist="25400" dir="5400000" algn="ctr" rotWithShape="0">
                    <a:srgbClr val="6E747A">
                      <a:alpha val="43000"/>
                    </a:srgbClr>
                  </a:outerShdw>
                </a:effectLst>
                <a:latin typeface="华文新魏" panose="02010800040101010101" charset="-122"/>
                <a:ea typeface="华文新魏" panose="02010800040101010101" charset="-122"/>
              </a:rPr>
              <a:t>北京市丰台区成人职业技能培训学校</a:t>
            </a:r>
          </a:p>
        </p:txBody>
      </p:sp>
      <p:sp>
        <p:nvSpPr>
          <p:cNvPr id="34" name="文本框 33"/>
          <p:cNvSpPr txBox="1"/>
          <p:nvPr/>
        </p:nvSpPr>
        <p:spPr>
          <a:xfrm>
            <a:off x="1224915" y="4150995"/>
            <a:ext cx="716280" cy="306705"/>
          </a:xfrm>
          <a:prstGeom prst="rect">
            <a:avLst/>
          </a:prstGeom>
          <a:noFill/>
        </p:spPr>
        <p:txBody>
          <a:bodyPr wrap="none" rtlCol="0">
            <a:spAutoFit/>
            <a:scene3d>
              <a:camera prst="orthographicFront"/>
              <a:lightRig rig="threePt" dir="t"/>
            </a:scene3d>
            <a:sp3d contourW="6350"/>
          </a:bodyPr>
          <a:lstStyle>
            <a:defPPr>
              <a:defRPr lang="zh-CN"/>
            </a:defPPr>
            <a:lvl1pPr>
              <a:defRPr sz="2800" b="1">
                <a:solidFill>
                  <a:schemeClr val="accent1"/>
                </a:solidFill>
              </a:defRPr>
            </a:lvl1pPr>
          </a:lstStyle>
          <a:p>
            <a:pPr algn="ctr"/>
            <a:r>
              <a:rPr lang="zh-CN" altLang="en-US" sz="1400" b="0" dirty="0">
                <a:solidFill>
                  <a:schemeClr val="bg1"/>
                </a:solidFill>
              </a:rPr>
              <a:t>育说课</a:t>
            </a:r>
          </a:p>
        </p:txBody>
      </p:sp>
      <p:grpSp>
        <p:nvGrpSpPr>
          <p:cNvPr id="5" name="组合 4"/>
          <p:cNvGrpSpPr/>
          <p:nvPr/>
        </p:nvGrpSpPr>
        <p:grpSpPr>
          <a:xfrm>
            <a:off x="550544" y="3152274"/>
            <a:ext cx="4526781" cy="1890896"/>
            <a:chOff x="602533" y="3311161"/>
            <a:chExt cx="1584325" cy="360000"/>
          </a:xfrm>
        </p:grpSpPr>
        <p:sp>
          <p:nvSpPr>
            <p:cNvPr id="6" name="矩形: 圆角 29"/>
            <p:cNvSpPr/>
            <p:nvPr/>
          </p:nvSpPr>
          <p:spPr>
            <a:xfrm>
              <a:off x="784522" y="3311161"/>
              <a:ext cx="1220561" cy="360000"/>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602533" y="3398136"/>
              <a:ext cx="1584325" cy="111333"/>
            </a:xfrm>
            <a:prstGeom prst="rect">
              <a:avLst/>
            </a:prstGeom>
            <a:noFill/>
          </p:spPr>
          <p:txBody>
            <a:bodyPr wrap="square" rtlCol="0">
              <a:spAutoFit/>
              <a:scene3d>
                <a:camera prst="orthographicFront"/>
                <a:lightRig rig="threePt" dir="t"/>
              </a:scene3d>
              <a:sp3d contourW="6350"/>
            </a:bodyPr>
            <a:lstStyle>
              <a:defPPr>
                <a:defRPr lang="zh-CN"/>
              </a:defPPr>
              <a:lvl1pPr>
                <a:defRPr sz="2800" b="1">
                  <a:solidFill>
                    <a:schemeClr val="accent1"/>
                  </a:solidFill>
                </a:defRPr>
              </a:lvl1pPr>
            </a:lstStyle>
            <a:p>
              <a:pPr algn="ctr"/>
              <a:r>
                <a:rPr lang="zh-CN" altLang="en-US" sz="3200" dirty="0">
                  <a:solidFill>
                    <a:schemeClr val="bg1"/>
                  </a:solidFill>
                </a:rPr>
                <a:t>中级经济师</a:t>
              </a:r>
            </a:p>
          </p:txBody>
        </p:sp>
      </p:grpSp>
      <p:pic>
        <p:nvPicPr>
          <p:cNvPr id="8" name="图片 7" descr="123456"/>
          <p:cNvPicPr>
            <a:picLocks noChangeAspect="1"/>
          </p:cNvPicPr>
          <p:nvPr/>
        </p:nvPicPr>
        <p:blipFill>
          <a:blip r:embed="rId6" cstate="print"/>
          <a:stretch>
            <a:fillRect/>
          </a:stretch>
        </p:blipFill>
        <p:spPr>
          <a:xfrm>
            <a:off x="460375" y="541020"/>
            <a:ext cx="974090" cy="974090"/>
          </a:xfrm>
          <a:prstGeom prst="rect">
            <a:avLst/>
          </a:prstGeom>
        </p:spPr>
      </p:pic>
      <p:sp>
        <p:nvSpPr>
          <p:cNvPr id="14" name="文本框 13"/>
          <p:cNvSpPr txBox="1"/>
          <p:nvPr/>
        </p:nvSpPr>
        <p:spPr>
          <a:xfrm>
            <a:off x="5370195" y="5822315"/>
            <a:ext cx="4601845" cy="645160"/>
          </a:xfrm>
          <a:prstGeom prst="rect">
            <a:avLst/>
          </a:prstGeom>
          <a:noFill/>
        </p:spPr>
        <p:txBody>
          <a:bodyPr wrap="square" rtlCol="0">
            <a:spAutoFit/>
            <a:scene3d>
              <a:camera prst="orthographicFront"/>
              <a:lightRig rig="threePt" dir="t"/>
            </a:scene3d>
            <a:sp3d contourW="6350"/>
          </a:bodyPr>
          <a:lstStyle>
            <a:defPPr>
              <a:defRPr lang="zh-CN"/>
            </a:defPPr>
            <a:lvl1pPr>
              <a:defRPr sz="2800" b="1">
                <a:solidFill>
                  <a:schemeClr val="accent1"/>
                </a:solidFill>
              </a:defRPr>
            </a:lvl1pPr>
          </a:lstStyle>
          <a:p>
            <a:pPr algn="ctr"/>
            <a:r>
              <a:rPr lang="zh-CN" altLang="en-US" sz="3600" dirty="0">
                <a:solidFill>
                  <a:schemeClr val="bg1"/>
                </a:solidFill>
                <a:latin typeface="华文中宋" panose="02010600040101010101" charset="-122"/>
                <a:ea typeface="华文中宋" panose="02010600040101010101" charset="-122"/>
                <a:cs typeface="华文中宋" panose="02010600040101010101" charset="-122"/>
              </a:rPr>
              <a:t>求实创新  自强不息</a:t>
            </a:r>
          </a:p>
        </p:txBody>
      </p:sp>
    </p:spTree>
  </p:cSld>
  <p:clrMapOvr>
    <a:masterClrMapping/>
  </p:clrMapOvr>
  <mc:AlternateContent xmlns:mc="http://schemas.openxmlformats.org/markup-compatibility/2006" xmlns:p14="http://schemas.microsoft.com/office/powerpoint/2010/main">
    <mc:Choice Requires="p14">
      <p:transition spd="med" p14:dur="700" advTm="4000">
        <p:fade/>
      </p:transition>
    </mc:Choice>
    <mc:Fallback xmlns="">
      <p:transition spd="med" advTm="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1000" fill="hold"/>
                                        <p:tgtEl>
                                          <p:spTgt spid="21"/>
                                        </p:tgtEl>
                                        <p:attrNameLst>
                                          <p:attrName>ppt_x</p:attrName>
                                        </p:attrNameLst>
                                      </p:cBhvr>
                                      <p:tavLst>
                                        <p:tav tm="0">
                                          <p:val>
                                            <p:strVal val="0-#ppt_w/2"/>
                                          </p:val>
                                        </p:tav>
                                        <p:tav tm="100000">
                                          <p:val>
                                            <p:strVal val="#ppt_x"/>
                                          </p:val>
                                        </p:tav>
                                      </p:tavLst>
                                    </p:anim>
                                    <p:anim calcmode="lin" valueType="num">
                                      <p:cBhvr additive="base">
                                        <p:cTn id="8" dur="1000" fill="hold"/>
                                        <p:tgtEl>
                                          <p:spTgt spid="21"/>
                                        </p:tgtEl>
                                        <p:attrNameLst>
                                          <p:attrName>ppt_y</p:attrName>
                                        </p:attrNameLst>
                                      </p:cBhvr>
                                      <p:tavLst>
                                        <p:tav tm="0">
                                          <p:val>
                                            <p:strVal val="#ppt_y"/>
                                          </p:val>
                                        </p:tav>
                                        <p:tav tm="100000">
                                          <p:val>
                                            <p:strVal val="#ppt_y"/>
                                          </p:val>
                                        </p:tav>
                                      </p:tavLst>
                                    </p:anim>
                                  </p:childTnLst>
                                </p:cTn>
                              </p:par>
                              <p:par>
                                <p:cTn id="9" presetID="2" presetClass="entr" presetSubtype="3" decel="100000" fill="hold" nodeType="with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1000" fill="hold"/>
                                        <p:tgtEl>
                                          <p:spTgt spid="26"/>
                                        </p:tgtEl>
                                        <p:attrNameLst>
                                          <p:attrName>ppt_x</p:attrName>
                                        </p:attrNameLst>
                                      </p:cBhvr>
                                      <p:tavLst>
                                        <p:tav tm="0">
                                          <p:val>
                                            <p:strVal val="1+#ppt_w/2"/>
                                          </p:val>
                                        </p:tav>
                                        <p:tav tm="100000">
                                          <p:val>
                                            <p:strVal val="#ppt_x"/>
                                          </p:val>
                                        </p:tav>
                                      </p:tavLst>
                                    </p:anim>
                                    <p:anim calcmode="lin" valueType="num">
                                      <p:cBhvr additive="base">
                                        <p:cTn id="12" dur="1000" fill="hold"/>
                                        <p:tgtEl>
                                          <p:spTgt spid="26"/>
                                        </p:tgtEl>
                                        <p:attrNameLst>
                                          <p:attrName>ppt_y</p:attrName>
                                        </p:attrNameLst>
                                      </p:cBhvr>
                                      <p:tavLst>
                                        <p:tav tm="0">
                                          <p:val>
                                            <p:strVal val="0-#ppt_h/2"/>
                                          </p:val>
                                        </p:tav>
                                        <p:tav tm="100000">
                                          <p:val>
                                            <p:strVal val="#ppt_y"/>
                                          </p:val>
                                        </p:tav>
                                      </p:tavLst>
                                    </p:anim>
                                  </p:childTnLst>
                                </p:cTn>
                              </p:par>
                              <p:par>
                                <p:cTn id="13" presetID="2" presetClass="entr" presetSubtype="2" decel="100000" fill="hold" nodeType="withEffect">
                                  <p:stCondLst>
                                    <p:cond delay="0"/>
                                  </p:stCondLst>
                                  <p:childTnLst>
                                    <p:set>
                                      <p:cBhvr>
                                        <p:cTn id="14" dur="1" fill="hold">
                                          <p:stCondLst>
                                            <p:cond delay="0"/>
                                          </p:stCondLst>
                                        </p:cTn>
                                        <p:tgtEl>
                                          <p:spTgt spid="28"/>
                                        </p:tgtEl>
                                        <p:attrNameLst>
                                          <p:attrName>style.visibility</p:attrName>
                                        </p:attrNameLst>
                                      </p:cBhvr>
                                      <p:to>
                                        <p:strVal val="visible"/>
                                      </p:to>
                                    </p:set>
                                    <p:anim calcmode="lin" valueType="num">
                                      <p:cBhvr additive="base">
                                        <p:cTn id="15" dur="1000" fill="hold"/>
                                        <p:tgtEl>
                                          <p:spTgt spid="28"/>
                                        </p:tgtEl>
                                        <p:attrNameLst>
                                          <p:attrName>ppt_x</p:attrName>
                                        </p:attrNameLst>
                                      </p:cBhvr>
                                      <p:tavLst>
                                        <p:tav tm="0">
                                          <p:val>
                                            <p:strVal val="1+#ppt_w/2"/>
                                          </p:val>
                                        </p:tav>
                                        <p:tav tm="100000">
                                          <p:val>
                                            <p:strVal val="#ppt_x"/>
                                          </p:val>
                                        </p:tav>
                                      </p:tavLst>
                                    </p:anim>
                                    <p:anim calcmode="lin" valueType="num">
                                      <p:cBhvr additive="base">
                                        <p:cTn id="16" dur="1000" fill="hold"/>
                                        <p:tgtEl>
                                          <p:spTgt spid="28"/>
                                        </p:tgtEl>
                                        <p:attrNameLst>
                                          <p:attrName>ppt_y</p:attrName>
                                        </p:attrNameLst>
                                      </p:cBhvr>
                                      <p:tavLst>
                                        <p:tav tm="0">
                                          <p:val>
                                            <p:strVal val="#ppt_y"/>
                                          </p:val>
                                        </p:tav>
                                        <p:tav tm="100000">
                                          <p:val>
                                            <p:strVal val="#ppt_y"/>
                                          </p:val>
                                        </p:tav>
                                      </p:tavLst>
                                    </p:anim>
                                  </p:childTnLst>
                                </p:cTn>
                              </p:par>
                              <p:par>
                                <p:cTn id="17" presetID="2" presetClass="entr" presetSubtype="4" decel="10000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1000" fill="hold"/>
                                        <p:tgtEl>
                                          <p:spTgt spid="16"/>
                                        </p:tgtEl>
                                        <p:attrNameLst>
                                          <p:attrName>ppt_x</p:attrName>
                                        </p:attrNameLst>
                                      </p:cBhvr>
                                      <p:tavLst>
                                        <p:tav tm="0">
                                          <p:val>
                                            <p:strVal val="#ppt_x"/>
                                          </p:val>
                                        </p:tav>
                                        <p:tav tm="100000">
                                          <p:val>
                                            <p:strVal val="#ppt_x"/>
                                          </p:val>
                                        </p:tav>
                                      </p:tavLst>
                                    </p:anim>
                                    <p:anim calcmode="lin" valueType="num">
                                      <p:cBhvr additive="base">
                                        <p:cTn id="20" dur="1000" fill="hold"/>
                                        <p:tgtEl>
                                          <p:spTgt spid="16"/>
                                        </p:tgtEl>
                                        <p:attrNameLst>
                                          <p:attrName>ppt_y</p:attrName>
                                        </p:attrNameLst>
                                      </p:cBhvr>
                                      <p:tavLst>
                                        <p:tav tm="0">
                                          <p:val>
                                            <p:strVal val="1+#ppt_h/2"/>
                                          </p:val>
                                        </p:tav>
                                        <p:tav tm="100000">
                                          <p:val>
                                            <p:strVal val="#ppt_y"/>
                                          </p:val>
                                        </p:tav>
                                      </p:tavLst>
                                    </p:anim>
                                  </p:childTnLst>
                                </p:cTn>
                              </p:par>
                            </p:childTnLst>
                          </p:cTn>
                        </p:par>
                        <p:par>
                          <p:cTn id="21" fill="hold">
                            <p:stCondLst>
                              <p:cond delay="1000"/>
                            </p:stCondLst>
                            <p:childTnLst>
                              <p:par>
                                <p:cTn id="22" presetID="2" presetClass="entr" presetSubtype="8" decel="95000" fill="hold" grpId="0" nodeType="afterEffect">
                                  <p:stCondLst>
                                    <p:cond delay="0"/>
                                  </p:stCondLst>
                                  <p:childTnLst>
                                    <p:set>
                                      <p:cBhvr>
                                        <p:cTn id="23" dur="1" fill="hold">
                                          <p:stCondLst>
                                            <p:cond delay="0"/>
                                          </p:stCondLst>
                                        </p:cTn>
                                        <p:tgtEl>
                                          <p:spTgt spid="29"/>
                                        </p:tgtEl>
                                        <p:attrNameLst>
                                          <p:attrName>style.visibility</p:attrName>
                                        </p:attrNameLst>
                                      </p:cBhvr>
                                      <p:to>
                                        <p:strVal val="visible"/>
                                      </p:to>
                                    </p:set>
                                    <p:anim calcmode="lin" valueType="num">
                                      <p:cBhvr additive="base">
                                        <p:cTn id="24" dur="1000" fill="hold"/>
                                        <p:tgtEl>
                                          <p:spTgt spid="29"/>
                                        </p:tgtEl>
                                        <p:attrNameLst>
                                          <p:attrName>ppt_x</p:attrName>
                                        </p:attrNameLst>
                                      </p:cBhvr>
                                      <p:tavLst>
                                        <p:tav tm="0">
                                          <p:val>
                                            <p:strVal val="0-#ppt_w/2"/>
                                          </p:val>
                                        </p:tav>
                                        <p:tav tm="100000">
                                          <p:val>
                                            <p:strVal val="#ppt_x"/>
                                          </p:val>
                                        </p:tav>
                                      </p:tavLst>
                                    </p:anim>
                                    <p:anim calcmode="lin" valueType="num">
                                      <p:cBhvr additive="base">
                                        <p:cTn id="25" dur="1000" fill="hold"/>
                                        <p:tgtEl>
                                          <p:spTgt spid="29"/>
                                        </p:tgtEl>
                                        <p:attrNameLst>
                                          <p:attrName>ppt_y</p:attrName>
                                        </p:attrNameLst>
                                      </p:cBhvr>
                                      <p:tavLst>
                                        <p:tav tm="0">
                                          <p:val>
                                            <p:strVal val="#ppt_y"/>
                                          </p:val>
                                        </p:tav>
                                        <p:tav tm="100000">
                                          <p:val>
                                            <p:strVal val="#ppt_y"/>
                                          </p:val>
                                        </p:tav>
                                      </p:tavLst>
                                    </p:anim>
                                  </p:childTnLst>
                                </p:cTn>
                              </p:par>
                            </p:childTnLst>
                          </p:cTn>
                        </p:par>
                        <p:par>
                          <p:cTn id="26" fill="hold">
                            <p:stCondLst>
                              <p:cond delay="2000"/>
                            </p:stCondLst>
                            <p:childTnLst>
                              <p:par>
                                <p:cTn id="27" presetID="53" presetClass="entr" presetSubtype="16" fill="hold" nodeType="after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p:cTn id="29" dur="500" fill="hold"/>
                                        <p:tgtEl>
                                          <p:spTgt spid="5"/>
                                        </p:tgtEl>
                                        <p:attrNameLst>
                                          <p:attrName>ppt_w</p:attrName>
                                        </p:attrNameLst>
                                      </p:cBhvr>
                                      <p:tavLst>
                                        <p:tav tm="0">
                                          <p:val>
                                            <p:fltVal val="0"/>
                                          </p:val>
                                        </p:tav>
                                        <p:tav tm="100000">
                                          <p:val>
                                            <p:strVal val="#ppt_w"/>
                                          </p:val>
                                        </p:tav>
                                      </p:tavLst>
                                    </p:anim>
                                    <p:anim calcmode="lin" valueType="num">
                                      <p:cBhvr>
                                        <p:cTn id="30" dur="500" fill="hold"/>
                                        <p:tgtEl>
                                          <p:spTgt spid="5"/>
                                        </p:tgtEl>
                                        <p:attrNameLst>
                                          <p:attrName>ppt_h</p:attrName>
                                        </p:attrNameLst>
                                      </p:cBhvr>
                                      <p:tavLst>
                                        <p:tav tm="0">
                                          <p:val>
                                            <p:fltVal val="0"/>
                                          </p:val>
                                        </p:tav>
                                        <p:tav tm="100000">
                                          <p:val>
                                            <p:strVal val="#ppt_h"/>
                                          </p:val>
                                        </p:tav>
                                      </p:tavLst>
                                    </p:anim>
                                    <p:animEffect transition="in" filter="fade">
                                      <p:cBhvr>
                                        <p:cTn id="3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443599" y="984379"/>
            <a:ext cx="8590027" cy="4651979"/>
          </a:xfrm>
          <a:prstGeom prst="rect">
            <a:avLst/>
          </a:prstGeom>
          <a:noFill/>
        </p:spPr>
        <p:txBody>
          <a:bodyPr wrap="square" rtlCol="0" anchor="t">
            <a:spAutoFit/>
          </a:bodyPr>
          <a:lstStyle/>
          <a:p>
            <a:pPr fontAlgn="base" latinLnBrk="1">
              <a:lnSpc>
                <a:spcPct val="150000"/>
              </a:lnSpc>
            </a:pPr>
            <a:r>
              <a:rPr lang="en-US" altLang="zh-CN" sz="2000" dirty="0"/>
              <a:t>【2017</a:t>
            </a:r>
            <a:r>
              <a:rPr lang="zh-CN" altLang="en-US" sz="2000" dirty="0"/>
              <a:t>年真题</a:t>
            </a:r>
            <a:r>
              <a:rPr lang="en-US" altLang="zh-CN" sz="2000" dirty="0"/>
              <a:t>·</a:t>
            </a:r>
            <a:r>
              <a:rPr lang="zh-CN" altLang="en-US" sz="2000" dirty="0"/>
              <a:t>单选题</a:t>
            </a:r>
            <a:r>
              <a:rPr lang="en-US" altLang="zh-CN" sz="2000" dirty="0"/>
              <a:t>】</a:t>
            </a:r>
            <a:r>
              <a:rPr lang="zh-CN" altLang="en-US" sz="2000" dirty="0"/>
              <a:t>自</a:t>
            </a:r>
            <a:r>
              <a:rPr lang="en-US" altLang="zh-CN" sz="2000" dirty="0"/>
              <a:t>1981</a:t>
            </a:r>
            <a:r>
              <a:rPr lang="zh-CN" altLang="en-US" sz="2000" dirty="0"/>
              <a:t>年我国恢复发行国债以来，没有实行过的国债发行方式是</a:t>
            </a:r>
            <a:r>
              <a:rPr lang="en-US" altLang="zh-CN" sz="2000" dirty="0"/>
              <a:t>(    )</a:t>
            </a:r>
            <a:r>
              <a:rPr lang="zh-CN" altLang="en-US" sz="2000" dirty="0"/>
              <a:t>。</a:t>
            </a:r>
            <a:br>
              <a:rPr lang="zh-CN" altLang="en-US" sz="2000" dirty="0"/>
            </a:br>
            <a:r>
              <a:rPr lang="en-US" altLang="zh-CN" sz="2000" dirty="0"/>
              <a:t>A</a:t>
            </a:r>
            <a:r>
              <a:rPr lang="zh-CN" altLang="en-US" sz="2000" dirty="0"/>
              <a:t>．行政摊派</a:t>
            </a:r>
            <a:br>
              <a:rPr lang="zh-CN" altLang="en-US" sz="2000" dirty="0"/>
            </a:br>
            <a:r>
              <a:rPr lang="en-US" altLang="zh-CN" sz="2000" dirty="0"/>
              <a:t>B</a:t>
            </a:r>
            <a:r>
              <a:rPr lang="zh-CN" altLang="en-US" sz="2000" dirty="0"/>
              <a:t>．承购包销</a:t>
            </a:r>
            <a:br>
              <a:rPr lang="zh-CN" altLang="en-US" sz="2000" dirty="0"/>
            </a:br>
            <a:r>
              <a:rPr lang="en-US" altLang="zh-CN" sz="2000" dirty="0"/>
              <a:t>C</a:t>
            </a:r>
            <a:r>
              <a:rPr lang="zh-CN" altLang="en-US" sz="2000" dirty="0"/>
              <a:t>．招标发行</a:t>
            </a:r>
            <a:br>
              <a:rPr lang="zh-CN" altLang="en-US" sz="2000" dirty="0"/>
            </a:br>
            <a:r>
              <a:rPr lang="en-US" altLang="zh-CN" sz="2000" dirty="0"/>
              <a:t>D</a:t>
            </a:r>
            <a:r>
              <a:rPr lang="zh-CN" altLang="en-US" sz="2000" dirty="0"/>
              <a:t>．定向购买</a:t>
            </a:r>
          </a:p>
          <a:p>
            <a:pPr fontAlgn="base" latinLnBrk="1">
              <a:lnSpc>
                <a:spcPct val="150000"/>
              </a:lnSpc>
            </a:pPr>
            <a:br>
              <a:rPr lang="zh-CN" altLang="en-US" sz="2000" dirty="0"/>
            </a:br>
            <a:endParaRPr lang="zh-CN" altLang="en-US" sz="2000" dirty="0"/>
          </a:p>
          <a:p>
            <a:pPr>
              <a:lnSpc>
                <a:spcPct val="150000"/>
              </a:lnSpc>
            </a:pPr>
            <a:endParaRPr lang="en-US" altLang="zh-CN" sz="2000" dirty="0"/>
          </a:p>
          <a:p>
            <a:pPr>
              <a:lnSpc>
                <a:spcPct val="150000"/>
              </a:lnSpc>
            </a:pPr>
            <a:endParaRPr lang="zh-CN" altLang="en-US" sz="2000" dirty="0"/>
          </a:p>
        </p:txBody>
      </p:sp>
    </p:spTree>
    <p:extLst>
      <p:ext uri="{BB962C8B-B14F-4D97-AF65-F5344CB8AC3E}">
        <p14:creationId xmlns:p14="http://schemas.microsoft.com/office/powerpoint/2010/main" val="27511250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489710" y="717550"/>
            <a:ext cx="8590027" cy="905889"/>
          </a:xfrm>
          <a:prstGeom prst="rect">
            <a:avLst/>
          </a:prstGeom>
          <a:noFill/>
        </p:spPr>
        <p:txBody>
          <a:bodyPr wrap="square" rtlCol="0" anchor="t">
            <a:spAutoFit/>
          </a:bodyPr>
          <a:lstStyle/>
          <a:p>
            <a:pPr fontAlgn="base" latinLnBrk="1">
              <a:lnSpc>
                <a:spcPct val="150000"/>
              </a:lnSpc>
            </a:pPr>
            <a:r>
              <a:rPr lang="zh-CN" altLang="en-US" sz="4000" dirty="0"/>
              <a:t>第十四章   税收制度</a:t>
            </a:r>
            <a:endParaRPr lang="en-US" altLang="zh-CN" sz="4000" dirty="0"/>
          </a:p>
        </p:txBody>
      </p:sp>
      <p:pic>
        <p:nvPicPr>
          <p:cNvPr id="8" name="图片 7">
            <a:extLst>
              <a:ext uri="{FF2B5EF4-FFF2-40B4-BE49-F238E27FC236}">
                <a16:creationId xmlns:a16="http://schemas.microsoft.com/office/drawing/2014/main" id="{26571AD3-C1B1-025E-7E33-EDAECA159E6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5189" y="1663235"/>
            <a:ext cx="9712013" cy="4181561"/>
          </a:xfrm>
          <a:prstGeom prst="rect">
            <a:avLst/>
          </a:prstGeom>
        </p:spPr>
      </p:pic>
      <p:sp>
        <p:nvSpPr>
          <p:cNvPr id="2" name="矩形 1">
            <a:extLst>
              <a:ext uri="{FF2B5EF4-FFF2-40B4-BE49-F238E27FC236}">
                <a16:creationId xmlns:a16="http://schemas.microsoft.com/office/drawing/2014/main" id="{CA510BC7-159D-3B97-BEC1-D8DA502D4BEB}"/>
              </a:ext>
            </a:extLst>
          </p:cNvPr>
          <p:cNvSpPr/>
          <p:nvPr/>
        </p:nvSpPr>
        <p:spPr>
          <a:xfrm>
            <a:off x="7626400" y="2843118"/>
            <a:ext cx="1941341" cy="77338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dirty="0"/>
              <a:t>货物和劳务税</a:t>
            </a:r>
          </a:p>
        </p:txBody>
      </p:sp>
      <p:sp>
        <p:nvSpPr>
          <p:cNvPr id="9" name="矩形 8">
            <a:extLst>
              <a:ext uri="{FF2B5EF4-FFF2-40B4-BE49-F238E27FC236}">
                <a16:creationId xmlns:a16="http://schemas.microsoft.com/office/drawing/2014/main" id="{DBF06F28-100E-0DB3-B0B5-91A3D6F6FA69}"/>
              </a:ext>
            </a:extLst>
          </p:cNvPr>
          <p:cNvSpPr/>
          <p:nvPr/>
        </p:nvSpPr>
        <p:spPr>
          <a:xfrm>
            <a:off x="6264199" y="6185562"/>
            <a:ext cx="2892158" cy="77338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dirty="0"/>
              <a:t>第五节  深化税收征管改革</a:t>
            </a:r>
          </a:p>
        </p:txBody>
      </p:sp>
    </p:spTree>
    <p:extLst>
      <p:ext uri="{BB962C8B-B14F-4D97-AF65-F5344CB8AC3E}">
        <p14:creationId xmlns:p14="http://schemas.microsoft.com/office/powerpoint/2010/main" val="15346192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351347" y="826066"/>
            <a:ext cx="8590027" cy="7421968"/>
          </a:xfrm>
          <a:prstGeom prst="rect">
            <a:avLst/>
          </a:prstGeom>
          <a:noFill/>
        </p:spPr>
        <p:txBody>
          <a:bodyPr wrap="square" rtlCol="0" anchor="t">
            <a:spAutoFit/>
          </a:bodyPr>
          <a:lstStyle/>
          <a:p>
            <a:pPr algn="ctr" fontAlgn="base" latinLnBrk="1">
              <a:lnSpc>
                <a:spcPct val="150000"/>
              </a:lnSpc>
            </a:pPr>
            <a:r>
              <a:rPr lang="zh-CN" altLang="en-US" sz="2000" dirty="0"/>
              <a:t>第一节  税制要素与税收分类</a:t>
            </a:r>
            <a:endParaRPr lang="en-US" altLang="zh-CN" sz="2000" dirty="0"/>
          </a:p>
          <a:p>
            <a:pPr fontAlgn="base" latinLnBrk="1">
              <a:lnSpc>
                <a:spcPct val="150000"/>
              </a:lnSpc>
            </a:pPr>
            <a:r>
              <a:rPr lang="zh-CN" altLang="en-US" sz="2000" dirty="0"/>
              <a:t>一、税制要素</a:t>
            </a:r>
            <a:endParaRPr lang="en-US" altLang="zh-CN" sz="2000" dirty="0"/>
          </a:p>
          <a:p>
            <a:pPr fontAlgn="base" latinLnBrk="1">
              <a:lnSpc>
                <a:spcPct val="150000"/>
              </a:lnSpc>
            </a:pPr>
            <a:r>
              <a:rPr lang="zh-CN" altLang="en-US" sz="2000" dirty="0"/>
              <a:t>指构成一国税收制度的主要因素。具体包括纳税人、课税对象、税率、纳税环节、纳税期限、减税免税、违章处理、纳税地点等。其中，纳税人、课税对象、税率是税制的基本要素。</a:t>
            </a:r>
            <a:endParaRPr lang="en-US" altLang="zh-CN" sz="2000" dirty="0"/>
          </a:p>
          <a:p>
            <a:pPr fontAlgn="base" latinLnBrk="1">
              <a:lnSpc>
                <a:spcPct val="150000"/>
              </a:lnSpc>
            </a:pPr>
            <a:r>
              <a:rPr lang="en-US" altLang="zh-CN" sz="2000" dirty="0"/>
              <a:t>1</a:t>
            </a:r>
            <a:r>
              <a:rPr lang="zh-CN" altLang="en-US" sz="2000" dirty="0"/>
              <a:t>、纳税人</a:t>
            </a:r>
            <a:endParaRPr lang="en-US" altLang="zh-CN" sz="2000" dirty="0"/>
          </a:p>
          <a:p>
            <a:pPr fontAlgn="base" latinLnBrk="1">
              <a:lnSpc>
                <a:spcPct val="150000"/>
              </a:lnSpc>
            </a:pPr>
            <a:r>
              <a:rPr lang="zh-CN" altLang="en-US" sz="2000" dirty="0"/>
              <a:t>即纳税主体，是指直接负有纳税义务的单位和个人。</a:t>
            </a:r>
            <a:endParaRPr lang="en-US" altLang="zh-CN" sz="2000" dirty="0"/>
          </a:p>
          <a:p>
            <a:pPr fontAlgn="base" latinLnBrk="1">
              <a:lnSpc>
                <a:spcPct val="150000"/>
              </a:lnSpc>
            </a:pPr>
            <a:r>
              <a:rPr lang="zh-CN" altLang="en-US" sz="2000" dirty="0"/>
              <a:t>注意与负税人和扣缴义务人相区别。</a:t>
            </a:r>
          </a:p>
          <a:p>
            <a:pPr fontAlgn="base" latinLnBrk="1">
              <a:lnSpc>
                <a:spcPct val="150000"/>
              </a:lnSpc>
            </a:pPr>
            <a:r>
              <a:rPr lang="en-US" altLang="zh-CN" sz="2000" dirty="0"/>
              <a:t>2</a:t>
            </a:r>
            <a:r>
              <a:rPr lang="zh-CN" altLang="en-US" sz="2000" dirty="0"/>
              <a:t>、课税对象</a:t>
            </a:r>
            <a:endParaRPr lang="en-US" altLang="zh-CN" sz="2000" dirty="0"/>
          </a:p>
          <a:p>
            <a:pPr algn="l">
              <a:lnSpc>
                <a:spcPct val="150000"/>
              </a:lnSpc>
            </a:pPr>
            <a:r>
              <a:rPr lang="zh-CN" altLang="en-US" sz="2000" dirty="0"/>
              <a:t>即征税客体，是税法规定的课税的目的物。是不同税种间相互区别的主要标志。现代税制下主要的课税对象有所得、消费和财富。</a:t>
            </a:r>
            <a:endParaRPr lang="en-US" altLang="zh-CN" sz="2000" dirty="0"/>
          </a:p>
          <a:p>
            <a:pPr algn="l">
              <a:lnSpc>
                <a:spcPct val="150000"/>
              </a:lnSpc>
            </a:pPr>
            <a:r>
              <a:rPr lang="zh-CN" altLang="en-US" sz="2000" dirty="0"/>
              <a:t>注意与税源、税目及计税依据的不同。</a:t>
            </a:r>
            <a:endParaRPr lang="en-US" altLang="zh-CN" sz="2000" dirty="0"/>
          </a:p>
          <a:p>
            <a:pPr fontAlgn="base" latinLnBrk="1">
              <a:lnSpc>
                <a:spcPct val="150000"/>
              </a:lnSpc>
            </a:pPr>
            <a:endParaRPr lang="en-US" altLang="zh-CN" sz="2000" dirty="0"/>
          </a:p>
          <a:p>
            <a:pPr fontAlgn="base" latinLnBrk="1">
              <a:lnSpc>
                <a:spcPct val="150000"/>
              </a:lnSpc>
            </a:pPr>
            <a:endParaRPr lang="en-US" altLang="zh-CN" sz="2000" dirty="0"/>
          </a:p>
          <a:p>
            <a:pPr fontAlgn="base" latinLnBrk="1">
              <a:lnSpc>
                <a:spcPct val="150000"/>
              </a:lnSpc>
            </a:pPr>
            <a:endParaRPr lang="en-US" altLang="zh-CN" sz="2000" dirty="0"/>
          </a:p>
          <a:p>
            <a:pPr>
              <a:lnSpc>
                <a:spcPct val="150000"/>
              </a:lnSpc>
            </a:pPr>
            <a:endParaRPr lang="zh-CN" altLang="en-US" sz="2000" dirty="0"/>
          </a:p>
        </p:txBody>
      </p:sp>
    </p:spTree>
    <p:extLst>
      <p:ext uri="{BB962C8B-B14F-4D97-AF65-F5344CB8AC3E}">
        <p14:creationId xmlns:p14="http://schemas.microsoft.com/office/powerpoint/2010/main" val="20471818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443599" y="984379"/>
            <a:ext cx="8590027" cy="4190314"/>
          </a:xfrm>
          <a:prstGeom prst="rect">
            <a:avLst/>
          </a:prstGeom>
          <a:noFill/>
        </p:spPr>
        <p:txBody>
          <a:bodyPr wrap="square" rtlCol="0" anchor="t">
            <a:spAutoFit/>
          </a:bodyPr>
          <a:lstStyle/>
          <a:p>
            <a:pPr algn="l">
              <a:lnSpc>
                <a:spcPct val="150000"/>
              </a:lnSpc>
            </a:pPr>
            <a:r>
              <a:rPr lang="en-US" altLang="zh-CN" sz="2000" dirty="0"/>
              <a:t>3</a:t>
            </a:r>
            <a:r>
              <a:rPr lang="zh-CN" altLang="en-US" sz="2000" dirty="0"/>
              <a:t>、税率</a:t>
            </a:r>
            <a:endParaRPr lang="en-US" altLang="zh-CN" sz="2000" dirty="0"/>
          </a:p>
          <a:p>
            <a:pPr algn="l">
              <a:lnSpc>
                <a:spcPct val="150000"/>
              </a:lnSpc>
            </a:pPr>
            <a:r>
              <a:rPr lang="zh-CN" altLang="en-US" sz="2000" dirty="0"/>
              <a:t>是税法规定的应纳税额与征税对象之间的比例，是计算应征税额的标准，是税收制度的中心环节。</a:t>
            </a:r>
            <a:endParaRPr lang="en-US" altLang="zh-CN" sz="2000" dirty="0"/>
          </a:p>
          <a:p>
            <a:pPr algn="l">
              <a:lnSpc>
                <a:spcPct val="150000"/>
              </a:lnSpc>
            </a:pPr>
            <a:r>
              <a:rPr lang="zh-CN" altLang="en-US" sz="2000" dirty="0"/>
              <a:t>类型包括：比例税率、</a:t>
            </a:r>
            <a:endParaRPr lang="en-US" altLang="zh-CN" sz="2000" dirty="0"/>
          </a:p>
          <a:p>
            <a:pPr algn="l">
              <a:lnSpc>
                <a:spcPct val="150000"/>
              </a:lnSpc>
            </a:pPr>
            <a:r>
              <a:rPr lang="zh-CN" altLang="en-US" sz="2000" dirty="0"/>
              <a:t>定额税率和累进（退）税率。</a:t>
            </a:r>
            <a:endParaRPr lang="en-US" altLang="zh-CN" sz="2000" dirty="0"/>
          </a:p>
          <a:p>
            <a:pPr fontAlgn="base" latinLnBrk="1">
              <a:lnSpc>
                <a:spcPct val="150000"/>
              </a:lnSpc>
            </a:pPr>
            <a:br>
              <a:rPr lang="zh-CN" altLang="en-US" sz="2000" dirty="0"/>
            </a:br>
            <a:endParaRPr lang="zh-CN" altLang="en-US" sz="2000" dirty="0"/>
          </a:p>
          <a:p>
            <a:pPr>
              <a:lnSpc>
                <a:spcPct val="150000"/>
              </a:lnSpc>
            </a:pPr>
            <a:endParaRPr lang="en-US" altLang="zh-CN" sz="2000" dirty="0"/>
          </a:p>
          <a:p>
            <a:pPr>
              <a:lnSpc>
                <a:spcPct val="150000"/>
              </a:lnSpc>
            </a:pPr>
            <a:endParaRPr lang="zh-CN" altLang="en-US" sz="2000" dirty="0"/>
          </a:p>
        </p:txBody>
      </p:sp>
      <p:pic>
        <p:nvPicPr>
          <p:cNvPr id="2" name="图片 1">
            <a:extLst>
              <a:ext uri="{FF2B5EF4-FFF2-40B4-BE49-F238E27FC236}">
                <a16:creationId xmlns:a16="http://schemas.microsoft.com/office/drawing/2014/main" id="{FAF544B3-BDCF-DBD2-DF63-65A6BB93F8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04830" y="2009903"/>
            <a:ext cx="4939897" cy="4444168"/>
          </a:xfrm>
          <a:prstGeom prst="rect">
            <a:avLst/>
          </a:prstGeom>
        </p:spPr>
      </p:pic>
    </p:spTree>
    <p:extLst>
      <p:ext uri="{BB962C8B-B14F-4D97-AF65-F5344CB8AC3E}">
        <p14:creationId xmlns:p14="http://schemas.microsoft.com/office/powerpoint/2010/main" val="18146043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504017" y="717550"/>
            <a:ext cx="8590027" cy="7883633"/>
          </a:xfrm>
          <a:prstGeom prst="rect">
            <a:avLst/>
          </a:prstGeom>
          <a:noFill/>
        </p:spPr>
        <p:txBody>
          <a:bodyPr wrap="square" rtlCol="0" anchor="t">
            <a:spAutoFit/>
          </a:bodyPr>
          <a:lstStyle/>
          <a:p>
            <a:pPr algn="l">
              <a:lnSpc>
                <a:spcPct val="150000"/>
              </a:lnSpc>
            </a:pPr>
            <a:r>
              <a:rPr lang="en-US" altLang="zh-CN" sz="2000" dirty="0"/>
              <a:t>4</a:t>
            </a:r>
            <a:r>
              <a:rPr lang="zh-CN" altLang="en-US" sz="2000" dirty="0"/>
              <a:t>、纳税环节</a:t>
            </a:r>
            <a:endParaRPr lang="en-US" altLang="zh-CN" sz="2000" dirty="0"/>
          </a:p>
          <a:p>
            <a:pPr algn="l">
              <a:lnSpc>
                <a:spcPct val="150000"/>
              </a:lnSpc>
            </a:pPr>
            <a:r>
              <a:rPr lang="zh-CN" altLang="en-US" sz="2000" dirty="0"/>
              <a:t>指在国民收入与支出环流的过程中，按照税法规定应当缴纳税款的环节</a:t>
            </a:r>
            <a:endParaRPr lang="en-US" altLang="zh-CN" sz="2000" dirty="0"/>
          </a:p>
          <a:p>
            <a:pPr algn="l">
              <a:lnSpc>
                <a:spcPct val="150000"/>
              </a:lnSpc>
            </a:pPr>
            <a:r>
              <a:rPr lang="en-US" altLang="zh-CN" sz="2000" dirty="0"/>
              <a:t>5</a:t>
            </a:r>
            <a:r>
              <a:rPr lang="zh-CN" altLang="en-US" sz="2000" dirty="0"/>
              <a:t>、纳税期限</a:t>
            </a:r>
            <a:endParaRPr lang="en-US" altLang="zh-CN" sz="2000" dirty="0"/>
          </a:p>
          <a:p>
            <a:pPr algn="l">
              <a:lnSpc>
                <a:spcPct val="150000"/>
              </a:lnSpc>
            </a:pPr>
            <a:r>
              <a:rPr lang="zh-CN" altLang="en-US" sz="2000" dirty="0"/>
              <a:t>是税法规定的纳税人发生纳税义务后向国家缴纳税款的期限</a:t>
            </a:r>
            <a:endParaRPr lang="en-US" altLang="zh-CN" sz="2000" dirty="0"/>
          </a:p>
          <a:p>
            <a:pPr algn="l">
              <a:lnSpc>
                <a:spcPct val="150000"/>
              </a:lnSpc>
            </a:pPr>
            <a:r>
              <a:rPr lang="en-US" altLang="zh-CN" sz="2000" dirty="0"/>
              <a:t>6</a:t>
            </a:r>
            <a:r>
              <a:rPr lang="zh-CN" altLang="en-US" sz="2000" dirty="0"/>
              <a:t>、减税和免税</a:t>
            </a:r>
            <a:endParaRPr lang="en-US" altLang="zh-CN" sz="2000" dirty="0"/>
          </a:p>
          <a:p>
            <a:pPr algn="l">
              <a:lnSpc>
                <a:spcPct val="150000"/>
              </a:lnSpc>
            </a:pPr>
            <a:r>
              <a:rPr lang="zh-CN" altLang="en-US" sz="2000" dirty="0"/>
              <a:t>指税法对某些纳税人或征税对象给予鼓励和照顾的一种特殊规定</a:t>
            </a:r>
          </a:p>
          <a:p>
            <a:pPr fontAlgn="base" latinLnBrk="1">
              <a:lnSpc>
                <a:spcPct val="150000"/>
              </a:lnSpc>
            </a:pPr>
            <a:r>
              <a:rPr lang="en-US" altLang="zh-CN" sz="2000" dirty="0"/>
              <a:t>7</a:t>
            </a:r>
            <a:r>
              <a:rPr lang="zh-CN" altLang="en-US" sz="2000" dirty="0"/>
              <a:t>、违章处理</a:t>
            </a:r>
            <a:endParaRPr lang="en-US" altLang="zh-CN" sz="2000" dirty="0"/>
          </a:p>
          <a:p>
            <a:pPr fontAlgn="base" latinLnBrk="1">
              <a:lnSpc>
                <a:spcPct val="150000"/>
              </a:lnSpc>
            </a:pPr>
            <a:r>
              <a:rPr lang="zh-CN" altLang="en-US" sz="2000" dirty="0"/>
              <a:t>是税务机关对纳税人违反税法的行为采取的处罚性措施，是税收强制性特征的体现。</a:t>
            </a:r>
            <a:endParaRPr lang="en-US" altLang="zh-CN" sz="2000" dirty="0"/>
          </a:p>
          <a:p>
            <a:pPr fontAlgn="base" latinLnBrk="1">
              <a:lnSpc>
                <a:spcPct val="150000"/>
              </a:lnSpc>
            </a:pPr>
            <a:r>
              <a:rPr lang="en-US" altLang="zh-CN" sz="2000" dirty="0"/>
              <a:t>8</a:t>
            </a:r>
            <a:r>
              <a:rPr lang="zh-CN" altLang="en-US" sz="2000" dirty="0"/>
              <a:t>、纳税地点</a:t>
            </a:r>
            <a:endParaRPr lang="en-US" altLang="zh-CN" sz="2000" dirty="0"/>
          </a:p>
          <a:p>
            <a:pPr fontAlgn="base" latinLnBrk="1">
              <a:lnSpc>
                <a:spcPct val="150000"/>
              </a:lnSpc>
            </a:pPr>
            <a:r>
              <a:rPr lang="zh-CN" altLang="en-US" sz="2000" dirty="0"/>
              <a:t>纳税人应当缴纳税款的地点。一般而言，纳税地点与纳税义务发生地一致。不一致的特殊情况下，分公司在总公司汇总纳税。</a:t>
            </a:r>
          </a:p>
          <a:p>
            <a:pPr fontAlgn="base" latinLnBrk="1">
              <a:lnSpc>
                <a:spcPct val="150000"/>
              </a:lnSpc>
            </a:pPr>
            <a:br>
              <a:rPr lang="zh-CN" altLang="en-US" sz="2000" dirty="0"/>
            </a:br>
            <a:br>
              <a:rPr lang="zh-CN" altLang="en-US" sz="2000" dirty="0"/>
            </a:br>
            <a:endParaRPr lang="zh-CN" altLang="en-US" sz="2000" dirty="0"/>
          </a:p>
          <a:p>
            <a:pPr>
              <a:lnSpc>
                <a:spcPct val="150000"/>
              </a:lnSpc>
            </a:pPr>
            <a:endParaRPr lang="en-US" altLang="zh-CN" sz="2000" dirty="0"/>
          </a:p>
          <a:p>
            <a:pPr>
              <a:lnSpc>
                <a:spcPct val="150000"/>
              </a:lnSpc>
            </a:pPr>
            <a:endParaRPr lang="zh-CN" altLang="en-US" sz="2000" dirty="0"/>
          </a:p>
        </p:txBody>
      </p:sp>
    </p:spTree>
    <p:extLst>
      <p:ext uri="{BB962C8B-B14F-4D97-AF65-F5344CB8AC3E}">
        <p14:creationId xmlns:p14="http://schemas.microsoft.com/office/powerpoint/2010/main" val="32722215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504017" y="717550"/>
            <a:ext cx="8590027" cy="7421968"/>
          </a:xfrm>
          <a:prstGeom prst="rect">
            <a:avLst/>
          </a:prstGeom>
          <a:noFill/>
        </p:spPr>
        <p:txBody>
          <a:bodyPr wrap="square" rtlCol="0" anchor="t">
            <a:spAutoFit/>
          </a:bodyPr>
          <a:lstStyle/>
          <a:p>
            <a:pPr fontAlgn="base" latinLnBrk="1">
              <a:lnSpc>
                <a:spcPct val="150000"/>
              </a:lnSpc>
            </a:pPr>
            <a:r>
              <a:rPr lang="en-US" altLang="zh-CN" sz="2000" dirty="0"/>
              <a:t>(2016</a:t>
            </a:r>
            <a:r>
              <a:rPr lang="zh-CN" altLang="en-US" sz="2000" dirty="0"/>
              <a:t>年真题</a:t>
            </a:r>
            <a:r>
              <a:rPr lang="en-US" altLang="zh-CN" sz="2000" dirty="0"/>
              <a:t>·</a:t>
            </a:r>
            <a:r>
              <a:rPr lang="zh-CN" altLang="en-US" sz="2000" dirty="0"/>
              <a:t>单选题</a:t>
            </a:r>
            <a:r>
              <a:rPr lang="en-US" altLang="zh-CN" sz="2000" dirty="0"/>
              <a:t>)</a:t>
            </a:r>
            <a:r>
              <a:rPr lang="zh-CN" altLang="en-US" sz="2000" dirty="0"/>
              <a:t>在税制要素中，计算应征税额的标准是</a:t>
            </a:r>
            <a:r>
              <a:rPr lang="en-US" altLang="zh-CN" sz="2000" dirty="0"/>
              <a:t>(    )</a:t>
            </a:r>
            <a:r>
              <a:rPr lang="zh-CN" altLang="en-US" sz="2000" dirty="0"/>
              <a:t>。</a:t>
            </a:r>
            <a:br>
              <a:rPr lang="zh-CN" altLang="en-US" sz="2000" dirty="0"/>
            </a:br>
            <a:r>
              <a:rPr lang="en-US" altLang="zh-CN" sz="2000" dirty="0"/>
              <a:t>A.</a:t>
            </a:r>
            <a:r>
              <a:rPr lang="zh-CN" altLang="en-US" sz="2000" dirty="0"/>
              <a:t>课税对象</a:t>
            </a:r>
            <a:br>
              <a:rPr lang="zh-CN" altLang="en-US" sz="2000" dirty="0"/>
            </a:br>
            <a:r>
              <a:rPr lang="en-US" altLang="zh-CN" sz="2000" dirty="0"/>
              <a:t>B.</a:t>
            </a:r>
            <a:r>
              <a:rPr lang="zh-CN" altLang="en-US" sz="2000" dirty="0"/>
              <a:t>纳税期限</a:t>
            </a:r>
            <a:br>
              <a:rPr lang="zh-CN" altLang="en-US" sz="2000" dirty="0"/>
            </a:br>
            <a:r>
              <a:rPr lang="en-US" altLang="zh-CN" sz="2000" dirty="0"/>
              <a:t>C.</a:t>
            </a:r>
            <a:r>
              <a:rPr lang="zh-CN" altLang="en-US" sz="2000" dirty="0"/>
              <a:t>减税免税</a:t>
            </a:r>
            <a:br>
              <a:rPr lang="zh-CN" altLang="en-US" sz="2000" dirty="0"/>
            </a:br>
            <a:r>
              <a:rPr lang="en-US" altLang="zh-CN" sz="2000" dirty="0"/>
              <a:t>D.</a:t>
            </a:r>
            <a:r>
              <a:rPr lang="zh-CN" altLang="en-US" sz="2000" dirty="0"/>
              <a:t>税率</a:t>
            </a:r>
          </a:p>
          <a:p>
            <a:pPr fontAlgn="base" latinLnBrk="1">
              <a:lnSpc>
                <a:spcPct val="150000"/>
              </a:lnSpc>
            </a:pPr>
            <a:r>
              <a:rPr lang="en-US" altLang="zh-CN" sz="2000" dirty="0"/>
              <a:t>(2015</a:t>
            </a:r>
            <a:r>
              <a:rPr lang="zh-CN" altLang="en-US" sz="2000" dirty="0"/>
              <a:t>年真题</a:t>
            </a:r>
            <a:r>
              <a:rPr lang="en-US" altLang="zh-CN" sz="2000" dirty="0"/>
              <a:t>·</a:t>
            </a:r>
            <a:r>
              <a:rPr lang="zh-CN" altLang="en-US" sz="2000" dirty="0"/>
              <a:t>多选题</a:t>
            </a:r>
            <a:r>
              <a:rPr lang="en-US" altLang="zh-CN" sz="2000" dirty="0"/>
              <a:t>)</a:t>
            </a:r>
            <a:r>
              <a:rPr lang="zh-CN" altLang="en-US" sz="2000" dirty="0"/>
              <a:t>关于税制要素的说法，正确的有</a:t>
            </a:r>
            <a:r>
              <a:rPr lang="en-US" altLang="zh-CN" sz="2000" dirty="0"/>
              <a:t>(   )</a:t>
            </a:r>
            <a:r>
              <a:rPr lang="zh-CN" altLang="en-US" sz="2000" dirty="0"/>
              <a:t>。</a:t>
            </a:r>
            <a:br>
              <a:rPr lang="zh-CN" altLang="en-US" sz="2000" dirty="0"/>
            </a:br>
            <a:r>
              <a:rPr lang="en-US" altLang="zh-CN" sz="2000" dirty="0"/>
              <a:t>A.</a:t>
            </a:r>
            <a:r>
              <a:rPr lang="zh-CN" altLang="en-US" sz="2000" dirty="0"/>
              <a:t>纳税期限是税法规定的纳税人发生纳税义务后向国家缴纳税款的期限</a:t>
            </a:r>
            <a:br>
              <a:rPr lang="zh-CN" altLang="en-US" sz="2000" dirty="0"/>
            </a:br>
            <a:r>
              <a:rPr lang="en-US" altLang="zh-CN" sz="2000" dirty="0"/>
              <a:t>B.</a:t>
            </a:r>
            <a:r>
              <a:rPr lang="zh-CN" altLang="en-US" sz="2000" dirty="0"/>
              <a:t>纳税人只能是法人</a:t>
            </a:r>
            <a:br>
              <a:rPr lang="zh-CN" altLang="en-US" sz="2000" dirty="0"/>
            </a:br>
            <a:r>
              <a:rPr lang="en-US" altLang="zh-CN" sz="2000" dirty="0"/>
              <a:t>C.</a:t>
            </a:r>
            <a:r>
              <a:rPr lang="zh-CN" altLang="en-US" sz="2000" dirty="0"/>
              <a:t>税率是税法规定的应征税额与征税对象之问的比例</a:t>
            </a:r>
            <a:br>
              <a:rPr lang="zh-CN" altLang="en-US" sz="2000" dirty="0"/>
            </a:br>
            <a:r>
              <a:rPr lang="en-US" altLang="zh-CN" sz="2000" dirty="0"/>
              <a:t>D.</a:t>
            </a:r>
            <a:r>
              <a:rPr lang="zh-CN" altLang="en-US" sz="2000" dirty="0"/>
              <a:t>纳税地点和纳税义务发生地总是一致的</a:t>
            </a:r>
            <a:br>
              <a:rPr lang="zh-CN" altLang="en-US" sz="2000" dirty="0"/>
            </a:br>
            <a:r>
              <a:rPr lang="en-US" altLang="zh-CN" sz="2000" dirty="0"/>
              <a:t>E.</a:t>
            </a:r>
            <a:r>
              <a:rPr lang="zh-CN" altLang="en-US" sz="2000" dirty="0"/>
              <a:t>课税对象是不同税种间相互区别的主要标志</a:t>
            </a:r>
          </a:p>
          <a:p>
            <a:pPr fontAlgn="base" latinLnBrk="1">
              <a:lnSpc>
                <a:spcPct val="150000"/>
              </a:lnSpc>
            </a:pPr>
            <a:br>
              <a:rPr lang="zh-CN" altLang="en-US" sz="2000" dirty="0"/>
            </a:br>
            <a:br>
              <a:rPr lang="zh-CN" altLang="en-US" sz="2000" dirty="0"/>
            </a:br>
            <a:endParaRPr lang="zh-CN" altLang="en-US" sz="2000" dirty="0"/>
          </a:p>
          <a:p>
            <a:pPr>
              <a:lnSpc>
                <a:spcPct val="150000"/>
              </a:lnSpc>
            </a:pPr>
            <a:endParaRPr lang="en-US" altLang="zh-CN" sz="2000" dirty="0"/>
          </a:p>
          <a:p>
            <a:pPr>
              <a:lnSpc>
                <a:spcPct val="150000"/>
              </a:lnSpc>
            </a:pPr>
            <a:endParaRPr lang="zh-CN" altLang="en-US" sz="2000" dirty="0"/>
          </a:p>
        </p:txBody>
      </p:sp>
    </p:spTree>
    <p:extLst>
      <p:ext uri="{BB962C8B-B14F-4D97-AF65-F5344CB8AC3E}">
        <p14:creationId xmlns:p14="http://schemas.microsoft.com/office/powerpoint/2010/main" val="42604642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644741" y="829405"/>
            <a:ext cx="8590027" cy="7114192"/>
          </a:xfrm>
          <a:prstGeom prst="rect">
            <a:avLst/>
          </a:prstGeom>
          <a:noFill/>
        </p:spPr>
        <p:txBody>
          <a:bodyPr wrap="square" rtlCol="0" anchor="t">
            <a:spAutoFit/>
          </a:bodyPr>
          <a:lstStyle/>
          <a:p>
            <a:pPr algn="ctr" fontAlgn="base" latinLnBrk="1">
              <a:lnSpc>
                <a:spcPct val="150000"/>
              </a:lnSpc>
            </a:pPr>
            <a:r>
              <a:rPr lang="zh-CN" altLang="en-US" sz="2000" dirty="0"/>
              <a:t>习题</a:t>
            </a:r>
            <a:endParaRPr lang="en-US" altLang="zh-CN" sz="2000" dirty="0"/>
          </a:p>
          <a:p>
            <a:pPr indent="304800" algn="l">
              <a:lnSpc>
                <a:spcPct val="150000"/>
              </a:lnSpc>
              <a:spcAft>
                <a:spcPts val="750"/>
              </a:spcAft>
            </a:pPr>
            <a:r>
              <a:rPr lang="en-US" altLang="zh-CN" sz="2000" dirty="0"/>
              <a:t>1</a:t>
            </a:r>
            <a:r>
              <a:rPr lang="zh-CN" altLang="en-US" sz="2000" dirty="0"/>
              <a:t>、</a:t>
            </a:r>
            <a:r>
              <a:rPr lang="zh-CN" altLang="zh-CN" sz="2000" dirty="0"/>
              <a:t>政府以社会管理者的身份，直接凭借政治权力，通过法律形式对社会产品征税，这体现了税收的</a:t>
            </a:r>
            <a:r>
              <a:rPr lang="en-US" altLang="zh-CN" sz="2000" dirty="0"/>
              <a:t>(</a:t>
            </a:r>
            <a:r>
              <a:rPr lang="zh-CN" altLang="zh-CN" sz="2000" dirty="0"/>
              <a:t>　　</a:t>
            </a:r>
            <a:r>
              <a:rPr lang="en-US" altLang="zh-CN" sz="2000" dirty="0"/>
              <a:t>)</a:t>
            </a:r>
            <a:r>
              <a:rPr lang="zh-CN" altLang="zh-CN" sz="2000" dirty="0"/>
              <a:t>。</a:t>
            </a:r>
          </a:p>
          <a:p>
            <a:pPr indent="304800" algn="l">
              <a:lnSpc>
                <a:spcPct val="150000"/>
              </a:lnSpc>
              <a:spcAft>
                <a:spcPts val="750"/>
              </a:spcAft>
            </a:pPr>
            <a:r>
              <a:rPr lang="en-US" altLang="zh-CN" sz="2000" dirty="0"/>
              <a:t>A.</a:t>
            </a:r>
            <a:r>
              <a:rPr lang="zh-CN" altLang="zh-CN" sz="2000" dirty="0"/>
              <a:t>灵活性 </a:t>
            </a:r>
            <a:r>
              <a:rPr lang="en-US" altLang="zh-CN" sz="2000" dirty="0"/>
              <a:t>          B.</a:t>
            </a:r>
            <a:r>
              <a:rPr lang="zh-CN" altLang="zh-CN" sz="2000" dirty="0"/>
              <a:t>固定性</a:t>
            </a:r>
          </a:p>
          <a:p>
            <a:pPr indent="304800" algn="l">
              <a:lnSpc>
                <a:spcPct val="150000"/>
              </a:lnSpc>
              <a:spcAft>
                <a:spcPts val="750"/>
              </a:spcAft>
            </a:pPr>
            <a:r>
              <a:rPr lang="en-US" altLang="zh-CN" sz="2000" dirty="0"/>
              <a:t>C.</a:t>
            </a:r>
            <a:r>
              <a:rPr lang="zh-CN" altLang="zh-CN" sz="2000" dirty="0"/>
              <a:t>强制性 </a:t>
            </a:r>
            <a:r>
              <a:rPr lang="en-US" altLang="zh-CN" sz="2000" dirty="0"/>
              <a:t>          D.</a:t>
            </a:r>
            <a:r>
              <a:rPr lang="zh-CN" altLang="zh-CN" sz="2000" dirty="0"/>
              <a:t>无偿性</a:t>
            </a:r>
          </a:p>
          <a:p>
            <a:pPr indent="304800" algn="l">
              <a:lnSpc>
                <a:spcPct val="150000"/>
              </a:lnSpc>
              <a:spcAft>
                <a:spcPts val="750"/>
              </a:spcAft>
            </a:pPr>
            <a:r>
              <a:rPr lang="en-US" altLang="zh-CN" sz="2000" dirty="0"/>
              <a:t>2</a:t>
            </a:r>
            <a:r>
              <a:rPr lang="zh-CN" altLang="en-US" sz="2000" dirty="0"/>
              <a:t>、</a:t>
            </a:r>
            <a:r>
              <a:rPr lang="zh-CN" altLang="zh-CN" sz="2000" dirty="0"/>
              <a:t>税收收入区别于其他财政收入形式的重要特征是</a:t>
            </a:r>
            <a:r>
              <a:rPr lang="en-US" altLang="zh-CN" sz="2000" dirty="0"/>
              <a:t>(</a:t>
            </a:r>
            <a:r>
              <a:rPr lang="zh-CN" altLang="zh-CN" sz="2000" dirty="0"/>
              <a:t>　　</a:t>
            </a:r>
            <a:r>
              <a:rPr lang="en-US" altLang="zh-CN" sz="2000" dirty="0"/>
              <a:t>)</a:t>
            </a:r>
            <a:r>
              <a:rPr lang="zh-CN" altLang="zh-CN" sz="2000" dirty="0"/>
              <a:t>。</a:t>
            </a:r>
          </a:p>
          <a:p>
            <a:pPr indent="304800" algn="l">
              <a:lnSpc>
                <a:spcPct val="150000"/>
              </a:lnSpc>
              <a:spcAft>
                <a:spcPts val="750"/>
              </a:spcAft>
            </a:pPr>
            <a:r>
              <a:rPr lang="en-US" altLang="zh-CN" sz="2000" dirty="0"/>
              <a:t>A.</a:t>
            </a:r>
            <a:r>
              <a:rPr lang="zh-CN" altLang="zh-CN" sz="2000" dirty="0"/>
              <a:t>强制性 </a:t>
            </a:r>
            <a:r>
              <a:rPr lang="en-US" altLang="zh-CN" sz="2000" dirty="0"/>
              <a:t>               B.</a:t>
            </a:r>
            <a:r>
              <a:rPr lang="zh-CN" altLang="zh-CN" sz="2000" dirty="0"/>
              <a:t>自愿性</a:t>
            </a:r>
          </a:p>
          <a:p>
            <a:pPr indent="304800" algn="l">
              <a:lnSpc>
                <a:spcPct val="150000"/>
              </a:lnSpc>
              <a:spcAft>
                <a:spcPts val="750"/>
              </a:spcAft>
            </a:pPr>
            <a:r>
              <a:rPr lang="en-US" altLang="zh-CN" sz="2000" dirty="0"/>
              <a:t>C.</a:t>
            </a:r>
            <a:r>
              <a:rPr lang="zh-CN" altLang="zh-CN" sz="2000" dirty="0"/>
              <a:t>无偿性 </a:t>
            </a:r>
            <a:r>
              <a:rPr lang="en-US" altLang="zh-CN" sz="2000" dirty="0"/>
              <a:t>               D.</a:t>
            </a:r>
            <a:r>
              <a:rPr lang="zh-CN" altLang="zh-CN" sz="2000" dirty="0"/>
              <a:t>灵活性</a:t>
            </a:r>
          </a:p>
          <a:p>
            <a:pPr fontAlgn="base" latinLnBrk="1">
              <a:lnSpc>
                <a:spcPct val="150000"/>
              </a:lnSpc>
            </a:pPr>
            <a:endParaRPr lang="en-US" altLang="zh-CN" sz="2000" dirty="0"/>
          </a:p>
          <a:p>
            <a:pPr fontAlgn="base" latinLnBrk="1">
              <a:lnSpc>
                <a:spcPct val="150000"/>
              </a:lnSpc>
            </a:pPr>
            <a:br>
              <a:rPr lang="zh-CN" altLang="en-US" sz="2000" dirty="0"/>
            </a:br>
            <a:br>
              <a:rPr lang="zh-CN" altLang="en-US" sz="2000" dirty="0"/>
            </a:br>
            <a:endParaRPr lang="zh-CN" altLang="en-US" sz="2000" dirty="0"/>
          </a:p>
          <a:p>
            <a:pPr>
              <a:lnSpc>
                <a:spcPct val="150000"/>
              </a:lnSpc>
            </a:pPr>
            <a:endParaRPr lang="en-US" altLang="zh-CN" sz="2000" dirty="0"/>
          </a:p>
          <a:p>
            <a:pPr>
              <a:lnSpc>
                <a:spcPct val="150000"/>
              </a:lnSpc>
            </a:pPr>
            <a:endParaRPr lang="zh-CN" altLang="en-US" sz="2000" dirty="0"/>
          </a:p>
        </p:txBody>
      </p:sp>
    </p:spTree>
    <p:extLst>
      <p:ext uri="{BB962C8B-B14F-4D97-AF65-F5344CB8AC3E}">
        <p14:creationId xmlns:p14="http://schemas.microsoft.com/office/powerpoint/2010/main" val="35903887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644741" y="829405"/>
            <a:ext cx="8590027" cy="7627153"/>
          </a:xfrm>
          <a:prstGeom prst="rect">
            <a:avLst/>
          </a:prstGeom>
          <a:noFill/>
        </p:spPr>
        <p:txBody>
          <a:bodyPr wrap="square" rtlCol="0" anchor="t">
            <a:spAutoFit/>
          </a:bodyPr>
          <a:lstStyle/>
          <a:p>
            <a:pPr indent="304800" algn="l">
              <a:lnSpc>
                <a:spcPct val="150000"/>
              </a:lnSpc>
              <a:spcAft>
                <a:spcPts val="750"/>
              </a:spcAft>
            </a:pPr>
            <a:r>
              <a:rPr lang="en-US" altLang="zh-CN" sz="2000" dirty="0"/>
              <a:t>3</a:t>
            </a:r>
            <a:r>
              <a:rPr lang="zh-CN" altLang="en-US" sz="2000" dirty="0"/>
              <a:t>、</a:t>
            </a:r>
            <a:r>
              <a:rPr lang="zh-CN" altLang="zh-CN" sz="2000" dirty="0"/>
              <a:t>关于拉弗曲线的说法，正确的是</a:t>
            </a:r>
            <a:r>
              <a:rPr lang="en-US" altLang="zh-CN" sz="2000" dirty="0"/>
              <a:t>(     )</a:t>
            </a:r>
            <a:r>
              <a:rPr lang="zh-CN" altLang="zh-CN" sz="2000" dirty="0"/>
              <a:t>。</a:t>
            </a:r>
            <a:br>
              <a:rPr lang="en-US" altLang="zh-CN" sz="2000" dirty="0"/>
            </a:br>
            <a:r>
              <a:rPr lang="en-US" altLang="zh-CN" sz="2000" dirty="0"/>
              <a:t>A.</a:t>
            </a:r>
            <a:r>
              <a:rPr lang="zh-CN" altLang="zh-CN" sz="2000" dirty="0"/>
              <a:t>拉弗曲线描述了通货膨胀率与税收收入或经济增长之间关系</a:t>
            </a:r>
            <a:br>
              <a:rPr lang="en-US" altLang="zh-CN" sz="2000" dirty="0"/>
            </a:br>
            <a:r>
              <a:rPr lang="en-US" altLang="zh-CN" sz="2000" dirty="0"/>
              <a:t>B.</a:t>
            </a:r>
            <a:r>
              <a:rPr lang="zh-CN" altLang="zh-CN" sz="2000" dirty="0"/>
              <a:t>拉弗曲线描述了税率与国内生产总值之间关系</a:t>
            </a:r>
            <a:br>
              <a:rPr lang="en-US" altLang="zh-CN" sz="2000" dirty="0"/>
            </a:br>
            <a:r>
              <a:rPr lang="en-US" altLang="zh-CN" sz="2000" dirty="0"/>
              <a:t>C.</a:t>
            </a:r>
            <a:r>
              <a:rPr lang="zh-CN" altLang="zh-CN" sz="2000" dirty="0"/>
              <a:t>拉弗曲线描述了通货膨胀率与国内生产总值之间关系</a:t>
            </a:r>
            <a:br>
              <a:rPr lang="en-US" altLang="zh-CN" sz="2000" dirty="0"/>
            </a:br>
            <a:r>
              <a:rPr lang="en-US" altLang="zh-CN" sz="2000" dirty="0"/>
              <a:t>D.</a:t>
            </a:r>
            <a:r>
              <a:rPr lang="zh-CN" altLang="zh-CN" sz="2000" dirty="0"/>
              <a:t>拉弗曲线描述了税率与税收收入或经济增长之间关系</a:t>
            </a:r>
          </a:p>
          <a:p>
            <a:pPr indent="304800" algn="l">
              <a:lnSpc>
                <a:spcPct val="150000"/>
              </a:lnSpc>
              <a:spcAft>
                <a:spcPts val="750"/>
              </a:spcAft>
            </a:pPr>
            <a:r>
              <a:rPr lang="en-US" altLang="zh-CN" sz="2000" dirty="0"/>
              <a:t>4</a:t>
            </a:r>
            <a:r>
              <a:rPr lang="zh-CN" altLang="en-US" sz="2000" dirty="0"/>
              <a:t>、</a:t>
            </a:r>
            <a:r>
              <a:rPr lang="zh-CN" altLang="zh-CN" sz="2000" dirty="0"/>
              <a:t>拉弗曲线的说法错误的是</a:t>
            </a:r>
            <a:r>
              <a:rPr lang="en-US" altLang="zh-CN" sz="2000" dirty="0"/>
              <a:t>(      )</a:t>
            </a:r>
            <a:r>
              <a:rPr lang="zh-CN" altLang="zh-CN" sz="2000" dirty="0"/>
              <a:t>。</a:t>
            </a:r>
            <a:br>
              <a:rPr lang="en-US" altLang="zh-CN" sz="2000" dirty="0"/>
            </a:br>
            <a:r>
              <a:rPr lang="en-US" altLang="zh-CN" sz="2000" dirty="0"/>
              <a:t>A.</a:t>
            </a:r>
            <a:r>
              <a:rPr lang="zh-CN" altLang="zh-CN" sz="2000" dirty="0"/>
              <a:t>拉弗曲线的横轴表示税率的高低</a:t>
            </a:r>
            <a:r>
              <a:rPr lang="en-US" altLang="zh-CN" sz="2000" dirty="0"/>
              <a:t>,</a:t>
            </a:r>
            <a:r>
              <a:rPr lang="zh-CN" altLang="zh-CN" sz="2000" dirty="0"/>
              <a:t>纵轴表示税收收入或经济增长</a:t>
            </a:r>
            <a:br>
              <a:rPr lang="en-US" altLang="zh-CN" sz="2000" dirty="0"/>
            </a:br>
            <a:r>
              <a:rPr lang="en-US" altLang="zh-CN" sz="2000" dirty="0"/>
              <a:t>B.</a:t>
            </a:r>
            <a:r>
              <a:rPr lang="zh-CN" altLang="zh-CN" sz="2000" dirty="0"/>
              <a:t>拉弗曲线中税收收入的税源指的是国民所得</a:t>
            </a:r>
            <a:br>
              <a:rPr lang="en-US" altLang="zh-CN" sz="2000" dirty="0"/>
            </a:br>
            <a:r>
              <a:rPr lang="en-US" altLang="zh-CN" sz="2000" dirty="0"/>
              <a:t>C. </a:t>
            </a:r>
            <a:r>
              <a:rPr lang="zh-CN" altLang="zh-CN" sz="2000" dirty="0"/>
              <a:t>拉弗曲线的图形是一条向下开口的抛物线</a:t>
            </a:r>
            <a:br>
              <a:rPr lang="en-US" altLang="zh-CN" sz="2000" dirty="0"/>
            </a:br>
            <a:r>
              <a:rPr lang="en-US" altLang="zh-CN" sz="2000" dirty="0"/>
              <a:t>D.</a:t>
            </a:r>
            <a:r>
              <a:rPr lang="zh-CN" altLang="zh-CN" sz="2000" dirty="0"/>
              <a:t>拉弗曲线表明随着税率的升高，税收收入先增加，后减少，有一个最高值</a:t>
            </a:r>
          </a:p>
          <a:p>
            <a:pPr fontAlgn="base" latinLnBrk="1">
              <a:lnSpc>
                <a:spcPct val="150000"/>
              </a:lnSpc>
            </a:pPr>
            <a:endParaRPr lang="en-US" altLang="zh-CN" sz="2000" dirty="0"/>
          </a:p>
          <a:p>
            <a:pPr fontAlgn="base" latinLnBrk="1">
              <a:lnSpc>
                <a:spcPct val="150000"/>
              </a:lnSpc>
            </a:pPr>
            <a:br>
              <a:rPr lang="zh-CN" altLang="en-US" sz="2000" dirty="0"/>
            </a:br>
            <a:br>
              <a:rPr lang="zh-CN" altLang="en-US" sz="2000" dirty="0"/>
            </a:br>
            <a:endParaRPr lang="zh-CN" altLang="en-US" sz="2000" dirty="0"/>
          </a:p>
          <a:p>
            <a:pPr>
              <a:lnSpc>
                <a:spcPct val="150000"/>
              </a:lnSpc>
            </a:pPr>
            <a:endParaRPr lang="en-US" altLang="zh-CN" sz="2000" dirty="0"/>
          </a:p>
          <a:p>
            <a:pPr>
              <a:lnSpc>
                <a:spcPct val="150000"/>
              </a:lnSpc>
            </a:pPr>
            <a:endParaRPr lang="zh-CN" altLang="en-US" sz="2000" dirty="0"/>
          </a:p>
        </p:txBody>
      </p:sp>
    </p:spTree>
    <p:extLst>
      <p:ext uri="{BB962C8B-B14F-4D97-AF65-F5344CB8AC3E}">
        <p14:creationId xmlns:p14="http://schemas.microsoft.com/office/powerpoint/2010/main" val="38451528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644741" y="829405"/>
            <a:ext cx="8590027" cy="7781041"/>
          </a:xfrm>
          <a:prstGeom prst="rect">
            <a:avLst/>
          </a:prstGeom>
          <a:noFill/>
        </p:spPr>
        <p:txBody>
          <a:bodyPr wrap="square" rtlCol="0" anchor="t">
            <a:spAutoFit/>
          </a:bodyPr>
          <a:lstStyle/>
          <a:p>
            <a:pPr indent="304800" algn="l">
              <a:lnSpc>
                <a:spcPct val="150000"/>
              </a:lnSpc>
              <a:spcAft>
                <a:spcPts val="750"/>
              </a:spcAft>
            </a:pPr>
            <a:r>
              <a:rPr lang="en-US" altLang="zh-CN" sz="2000" dirty="0"/>
              <a:t>5</a:t>
            </a:r>
            <a:r>
              <a:rPr lang="zh-CN" altLang="en-US" sz="2000" dirty="0"/>
              <a:t>、</a:t>
            </a:r>
            <a:r>
              <a:rPr lang="zh-CN" altLang="zh-CN" sz="2000" dirty="0"/>
              <a:t>公司销售应税产品缴纳的消费税，通过提高该产品的价格将税款全部转移给该产品的购买者乙公司，这种税负转嫁方式属于</a:t>
            </a:r>
            <a:r>
              <a:rPr lang="en-US" altLang="zh-CN" sz="2000" dirty="0"/>
              <a:t>( </a:t>
            </a:r>
            <a:r>
              <a:rPr lang="zh-CN" altLang="zh-CN" sz="2000" dirty="0"/>
              <a:t>　</a:t>
            </a:r>
            <a:r>
              <a:rPr lang="en-US" altLang="zh-CN" sz="2000" dirty="0"/>
              <a:t>)</a:t>
            </a:r>
            <a:r>
              <a:rPr lang="zh-CN" altLang="zh-CN" sz="2000" dirty="0"/>
              <a:t>。</a:t>
            </a:r>
            <a:br>
              <a:rPr lang="en-US" altLang="zh-CN" sz="2000" dirty="0"/>
            </a:br>
            <a:r>
              <a:rPr lang="en-US" altLang="zh-CN" sz="2000" dirty="0"/>
              <a:t>A.</a:t>
            </a:r>
            <a:r>
              <a:rPr lang="zh-CN" altLang="zh-CN" sz="2000" dirty="0"/>
              <a:t>后转 </a:t>
            </a:r>
            <a:r>
              <a:rPr lang="en-US" altLang="zh-CN" sz="2000" dirty="0"/>
              <a:t>B.</a:t>
            </a:r>
            <a:r>
              <a:rPr lang="zh-CN" altLang="zh-CN" sz="2000" dirty="0"/>
              <a:t>前转 </a:t>
            </a:r>
            <a:r>
              <a:rPr lang="en-US" altLang="zh-CN" sz="2000" dirty="0"/>
              <a:t>C.</a:t>
            </a:r>
            <a:r>
              <a:rPr lang="zh-CN" altLang="zh-CN" sz="2000" dirty="0"/>
              <a:t>消转 </a:t>
            </a:r>
            <a:r>
              <a:rPr lang="en-US" altLang="zh-CN" sz="2000" dirty="0"/>
              <a:t>D.</a:t>
            </a:r>
            <a:r>
              <a:rPr lang="zh-CN" altLang="zh-CN" sz="2000" dirty="0"/>
              <a:t>旁转 </a:t>
            </a:r>
          </a:p>
          <a:p>
            <a:pPr indent="304800" algn="l">
              <a:lnSpc>
                <a:spcPct val="150000"/>
              </a:lnSpc>
              <a:spcAft>
                <a:spcPts val="750"/>
              </a:spcAft>
            </a:pPr>
            <a:r>
              <a:rPr lang="en-US" altLang="zh-CN" sz="2000" dirty="0"/>
              <a:t>6</a:t>
            </a:r>
            <a:r>
              <a:rPr lang="zh-CN" altLang="en-US" sz="2000" dirty="0"/>
              <a:t>、</a:t>
            </a:r>
            <a:r>
              <a:rPr lang="zh-CN" altLang="zh-CN" sz="2000" dirty="0"/>
              <a:t>根据国债债务本位的不同，我国</a:t>
            </a:r>
            <a:r>
              <a:rPr lang="en-US" altLang="zh-CN" sz="2000" dirty="0"/>
              <a:t>1950</a:t>
            </a:r>
            <a:r>
              <a:rPr lang="zh-CN" altLang="zh-CN" sz="2000" dirty="0"/>
              <a:t>年发行的</a:t>
            </a:r>
            <a:r>
              <a:rPr lang="en-US" altLang="zh-CN" sz="2000" dirty="0"/>
              <a:t>“</a:t>
            </a:r>
            <a:r>
              <a:rPr lang="zh-CN" altLang="zh-CN" sz="2000" dirty="0"/>
              <a:t>人民胜利折实公债</a:t>
            </a:r>
            <a:r>
              <a:rPr lang="en-US" altLang="zh-CN" sz="2000" dirty="0"/>
              <a:t>”</a:t>
            </a:r>
            <a:r>
              <a:rPr lang="zh-CN" altLang="zh-CN" sz="2000" dirty="0"/>
              <a:t>属于</a:t>
            </a:r>
            <a:r>
              <a:rPr lang="en-US" altLang="zh-CN" sz="2000" dirty="0"/>
              <a:t>(  </a:t>
            </a:r>
            <a:r>
              <a:rPr lang="zh-CN" altLang="zh-CN" sz="2000" dirty="0"/>
              <a:t>　</a:t>
            </a:r>
            <a:r>
              <a:rPr lang="en-US" altLang="zh-CN" sz="2000" dirty="0"/>
              <a:t>)</a:t>
            </a:r>
            <a:r>
              <a:rPr lang="zh-CN" altLang="zh-CN" sz="2000" dirty="0"/>
              <a:t>。</a:t>
            </a:r>
            <a:endParaRPr lang="en-US" altLang="zh-CN" sz="2000" dirty="0"/>
          </a:p>
          <a:p>
            <a:pPr indent="304800" algn="l">
              <a:lnSpc>
                <a:spcPct val="150000"/>
              </a:lnSpc>
              <a:spcAft>
                <a:spcPts val="750"/>
              </a:spcAft>
            </a:pPr>
            <a:r>
              <a:rPr lang="en-US" altLang="zh-CN" sz="2000" dirty="0"/>
              <a:t>A.</a:t>
            </a:r>
            <a:r>
              <a:rPr lang="zh-CN" altLang="zh-CN" sz="2000" dirty="0"/>
              <a:t>货币国债　　</a:t>
            </a:r>
            <a:r>
              <a:rPr lang="en-US" altLang="zh-CN" sz="2000" dirty="0"/>
              <a:t>B.</a:t>
            </a:r>
            <a:r>
              <a:rPr lang="zh-CN" altLang="zh-CN" sz="2000" dirty="0"/>
              <a:t>实物国债 </a:t>
            </a:r>
            <a:r>
              <a:rPr lang="en-US" altLang="zh-CN" sz="2000" dirty="0"/>
              <a:t>       C.</a:t>
            </a:r>
            <a:r>
              <a:rPr lang="zh-CN" altLang="zh-CN" sz="2000" dirty="0"/>
              <a:t>外债　　　　</a:t>
            </a:r>
            <a:r>
              <a:rPr lang="en-US" altLang="zh-CN" sz="2000" dirty="0"/>
              <a:t>D.</a:t>
            </a:r>
            <a:r>
              <a:rPr lang="zh-CN" altLang="zh-CN" sz="2000" dirty="0"/>
              <a:t>短期国债</a:t>
            </a:r>
            <a:br>
              <a:rPr lang="en-US" altLang="zh-CN" sz="2000" dirty="0"/>
            </a:br>
            <a:r>
              <a:rPr lang="en-US" altLang="zh-CN" sz="2000" dirty="0"/>
              <a:t>    7</a:t>
            </a:r>
            <a:r>
              <a:rPr lang="zh-CN" altLang="en-US" sz="2000" dirty="0"/>
              <a:t>、</a:t>
            </a:r>
            <a:r>
              <a:rPr lang="en-US" altLang="zh-CN" sz="2000" dirty="0"/>
              <a:t>2012 </a:t>
            </a:r>
            <a:r>
              <a:rPr lang="zh-CN" altLang="zh-CN" sz="2000" dirty="0"/>
              <a:t>年某国国债收入为</a:t>
            </a:r>
            <a:r>
              <a:rPr lang="en-US" altLang="zh-CN" sz="2000" dirty="0"/>
              <a:t> 0.6 </a:t>
            </a:r>
            <a:r>
              <a:rPr lang="zh-CN" altLang="zh-CN" sz="2000" dirty="0"/>
              <a:t>万亿元，国债累计余额为</a:t>
            </a:r>
            <a:r>
              <a:rPr lang="en-US" altLang="zh-CN" sz="2000" dirty="0"/>
              <a:t> 8 </a:t>
            </a:r>
            <a:r>
              <a:rPr lang="zh-CN" altLang="zh-CN" sz="2000" dirty="0"/>
              <a:t>万亿元，国内生产总值为</a:t>
            </a:r>
            <a:r>
              <a:rPr lang="en-US" altLang="zh-CN" sz="2000" dirty="0"/>
              <a:t> 40 </a:t>
            </a:r>
            <a:r>
              <a:rPr lang="zh-CN" altLang="zh-CN" sz="2000" dirty="0"/>
              <a:t>万亿元，财政支出为</a:t>
            </a:r>
            <a:r>
              <a:rPr lang="en-US" altLang="zh-CN" sz="2000" dirty="0"/>
              <a:t> 10 </a:t>
            </a:r>
            <a:r>
              <a:rPr lang="zh-CN" altLang="zh-CN" sz="2000" dirty="0"/>
              <a:t>万亿元，则该国</a:t>
            </a:r>
            <a:r>
              <a:rPr lang="en-US" altLang="zh-CN" sz="2000" dirty="0"/>
              <a:t> 2012 </a:t>
            </a:r>
            <a:r>
              <a:rPr lang="zh-CN" altLang="zh-CN" sz="2000" dirty="0"/>
              <a:t>年国债负担率为</a:t>
            </a:r>
            <a:r>
              <a:rPr lang="en-US" altLang="zh-CN" sz="2000" dirty="0"/>
              <a:t>(     )</a:t>
            </a:r>
            <a:r>
              <a:rPr lang="zh-CN" altLang="zh-CN" sz="2000" dirty="0"/>
              <a:t>。</a:t>
            </a:r>
          </a:p>
          <a:p>
            <a:pPr indent="304800" algn="l">
              <a:lnSpc>
                <a:spcPct val="150000"/>
              </a:lnSpc>
              <a:spcAft>
                <a:spcPts val="750"/>
              </a:spcAft>
            </a:pPr>
            <a:r>
              <a:rPr lang="en-US" altLang="zh-CN" sz="2000" dirty="0"/>
              <a:t>A.20%          B.1.5%    C.6%           D.25%</a:t>
            </a:r>
          </a:p>
          <a:p>
            <a:pPr indent="304800" algn="l">
              <a:lnSpc>
                <a:spcPct val="150000"/>
              </a:lnSpc>
              <a:spcAft>
                <a:spcPts val="750"/>
              </a:spcAft>
            </a:pPr>
            <a:endParaRPr lang="zh-CN" altLang="zh-CN" sz="2000" dirty="0"/>
          </a:p>
          <a:p>
            <a:br>
              <a:rPr lang="en-US" altLang="zh-CN" sz="2000" dirty="0"/>
            </a:br>
            <a:br>
              <a:rPr lang="zh-CN" altLang="en-US" sz="2000" dirty="0"/>
            </a:br>
            <a:br>
              <a:rPr lang="zh-CN" altLang="en-US" sz="2000" dirty="0"/>
            </a:br>
            <a:endParaRPr lang="zh-CN" altLang="en-US" sz="2000" dirty="0"/>
          </a:p>
          <a:p>
            <a:pPr>
              <a:lnSpc>
                <a:spcPct val="150000"/>
              </a:lnSpc>
            </a:pPr>
            <a:endParaRPr lang="en-US" altLang="zh-CN" sz="2000" dirty="0"/>
          </a:p>
          <a:p>
            <a:pPr>
              <a:lnSpc>
                <a:spcPct val="150000"/>
              </a:lnSpc>
            </a:pPr>
            <a:endParaRPr lang="zh-CN" altLang="en-US" sz="2000" dirty="0"/>
          </a:p>
        </p:txBody>
      </p:sp>
    </p:spTree>
    <p:extLst>
      <p:ext uri="{BB962C8B-B14F-4D97-AF65-F5344CB8AC3E}">
        <p14:creationId xmlns:p14="http://schemas.microsoft.com/office/powerpoint/2010/main" val="4493061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644741" y="829405"/>
            <a:ext cx="8590027" cy="4446795"/>
          </a:xfrm>
          <a:prstGeom prst="rect">
            <a:avLst/>
          </a:prstGeom>
          <a:noFill/>
        </p:spPr>
        <p:txBody>
          <a:bodyPr wrap="square" rtlCol="0" anchor="t">
            <a:spAutoFit/>
          </a:bodyPr>
          <a:lstStyle/>
          <a:p>
            <a:pPr indent="304800" algn="l">
              <a:lnSpc>
                <a:spcPct val="150000"/>
              </a:lnSpc>
              <a:spcAft>
                <a:spcPts val="750"/>
              </a:spcAft>
            </a:pPr>
            <a:r>
              <a:rPr lang="en-US" altLang="zh-CN" sz="2000" dirty="0"/>
              <a:t>8</a:t>
            </a:r>
            <a:r>
              <a:rPr lang="zh-CN" altLang="en-US" sz="2000" dirty="0"/>
              <a:t>、</a:t>
            </a:r>
            <a:r>
              <a:rPr lang="zh-CN" altLang="zh-CN" sz="2000" dirty="0"/>
              <a:t>在税制要素中，体现税收强制性特征的是</a:t>
            </a:r>
            <a:r>
              <a:rPr lang="en-US" altLang="zh-CN" sz="2000" dirty="0"/>
              <a:t>(</a:t>
            </a:r>
            <a:r>
              <a:rPr lang="zh-CN" altLang="zh-CN" sz="2000" dirty="0"/>
              <a:t>　</a:t>
            </a:r>
            <a:r>
              <a:rPr lang="en-US" altLang="zh-CN" sz="2000" dirty="0"/>
              <a:t>  )</a:t>
            </a:r>
            <a:r>
              <a:rPr lang="zh-CN" altLang="zh-CN" sz="2000" dirty="0"/>
              <a:t>。</a:t>
            </a:r>
          </a:p>
          <a:p>
            <a:pPr indent="304800" algn="l">
              <a:lnSpc>
                <a:spcPct val="150000"/>
              </a:lnSpc>
              <a:spcAft>
                <a:spcPts val="750"/>
              </a:spcAft>
            </a:pPr>
            <a:r>
              <a:rPr lang="en-US" altLang="zh-CN" sz="2000" dirty="0"/>
              <a:t>A.</a:t>
            </a:r>
            <a:r>
              <a:rPr lang="zh-CN" altLang="zh-CN" sz="2000" dirty="0"/>
              <a:t>纳税人 </a:t>
            </a:r>
            <a:r>
              <a:rPr lang="en-US" altLang="zh-CN" sz="2000" dirty="0"/>
              <a:t>              B.</a:t>
            </a:r>
            <a:r>
              <a:rPr lang="zh-CN" altLang="zh-CN" sz="2000" dirty="0"/>
              <a:t>税率</a:t>
            </a:r>
          </a:p>
          <a:p>
            <a:pPr indent="304800" algn="l">
              <a:lnSpc>
                <a:spcPct val="150000"/>
              </a:lnSpc>
              <a:spcAft>
                <a:spcPts val="750"/>
              </a:spcAft>
            </a:pPr>
            <a:r>
              <a:rPr lang="en-US" altLang="zh-CN" sz="2000" dirty="0"/>
              <a:t>C.</a:t>
            </a:r>
            <a:r>
              <a:rPr lang="zh-CN" altLang="zh-CN" sz="2000" dirty="0"/>
              <a:t>违章处理 </a:t>
            </a:r>
            <a:r>
              <a:rPr lang="en-US" altLang="zh-CN" sz="2000" dirty="0"/>
              <a:t>          D.</a:t>
            </a:r>
            <a:r>
              <a:rPr lang="zh-CN" altLang="zh-CN" sz="2000" dirty="0"/>
              <a:t>纳税环节</a:t>
            </a:r>
          </a:p>
          <a:p>
            <a:pPr indent="304800" algn="l">
              <a:lnSpc>
                <a:spcPct val="150000"/>
              </a:lnSpc>
              <a:spcAft>
                <a:spcPts val="750"/>
              </a:spcAft>
            </a:pPr>
            <a:endParaRPr lang="zh-CN" altLang="zh-CN" sz="2000" dirty="0"/>
          </a:p>
          <a:p>
            <a:br>
              <a:rPr lang="en-US" altLang="zh-CN" sz="2000" dirty="0"/>
            </a:br>
            <a:br>
              <a:rPr lang="zh-CN" altLang="en-US" sz="2000" dirty="0"/>
            </a:br>
            <a:br>
              <a:rPr lang="zh-CN" altLang="en-US" sz="2000" dirty="0"/>
            </a:br>
            <a:endParaRPr lang="zh-CN" altLang="en-US" sz="2000" dirty="0"/>
          </a:p>
          <a:p>
            <a:pPr>
              <a:lnSpc>
                <a:spcPct val="150000"/>
              </a:lnSpc>
            </a:pPr>
            <a:endParaRPr lang="en-US" altLang="zh-CN" sz="2000" dirty="0"/>
          </a:p>
          <a:p>
            <a:pPr>
              <a:lnSpc>
                <a:spcPct val="150000"/>
              </a:lnSpc>
            </a:pPr>
            <a:endParaRPr lang="zh-CN" altLang="en-US" sz="2000" dirty="0"/>
          </a:p>
        </p:txBody>
      </p:sp>
    </p:spTree>
    <p:extLst>
      <p:ext uri="{BB962C8B-B14F-4D97-AF65-F5344CB8AC3E}">
        <p14:creationId xmlns:p14="http://schemas.microsoft.com/office/powerpoint/2010/main" val="7644305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363704" y="1162983"/>
            <a:ext cx="8590027" cy="5113644"/>
          </a:xfrm>
          <a:prstGeom prst="rect">
            <a:avLst/>
          </a:prstGeom>
          <a:noFill/>
        </p:spPr>
        <p:txBody>
          <a:bodyPr wrap="square" rtlCol="0" anchor="t">
            <a:spAutoFit/>
          </a:bodyPr>
          <a:lstStyle/>
          <a:p>
            <a:pPr algn="ctr" fontAlgn="base" latinLnBrk="1">
              <a:lnSpc>
                <a:spcPct val="150000"/>
              </a:lnSpc>
            </a:pPr>
            <a:r>
              <a:rPr lang="zh-CN" altLang="en-US" sz="2000" dirty="0"/>
              <a:t>第四节  国债</a:t>
            </a:r>
            <a:endParaRPr lang="en-US" altLang="zh-CN" sz="2000" dirty="0"/>
          </a:p>
          <a:p>
            <a:pPr fontAlgn="base" latinLnBrk="1">
              <a:lnSpc>
                <a:spcPct val="150000"/>
              </a:lnSpc>
            </a:pPr>
            <a:r>
              <a:rPr lang="zh-CN" altLang="en-US" sz="2000" dirty="0"/>
              <a:t>一、国债的基本含义</a:t>
            </a:r>
            <a:endParaRPr lang="en-US" altLang="zh-CN" sz="2000" dirty="0"/>
          </a:p>
          <a:p>
            <a:pPr fontAlgn="base" latinLnBrk="1">
              <a:lnSpc>
                <a:spcPct val="150000"/>
              </a:lnSpc>
            </a:pPr>
            <a:r>
              <a:rPr lang="en-US" altLang="zh-CN" sz="2000" dirty="0"/>
              <a:t>1</a:t>
            </a:r>
            <a:r>
              <a:rPr lang="zh-CN" altLang="en-US" sz="2000" dirty="0"/>
              <a:t>、一国中央政府作为主体，依据</a:t>
            </a:r>
            <a:endParaRPr lang="en-US" altLang="zh-CN" sz="2000" dirty="0"/>
          </a:p>
          <a:p>
            <a:pPr fontAlgn="base" latinLnBrk="1">
              <a:lnSpc>
                <a:spcPct val="150000"/>
              </a:lnSpc>
            </a:pPr>
            <a:r>
              <a:rPr lang="zh-CN" altLang="en-US" sz="2000" dirty="0"/>
              <a:t>有借有还的信用原则取得的资金来</a:t>
            </a:r>
            <a:endParaRPr lang="en-US" altLang="zh-CN" sz="2000" dirty="0"/>
          </a:p>
          <a:p>
            <a:pPr fontAlgn="base" latinLnBrk="1">
              <a:lnSpc>
                <a:spcPct val="150000"/>
              </a:lnSpc>
            </a:pPr>
            <a:r>
              <a:rPr lang="zh-CN" altLang="en-US" sz="2000" dirty="0"/>
              <a:t>源，是一种有偿形式的、非经常性的财政收入。</a:t>
            </a:r>
            <a:endParaRPr lang="en-US" altLang="zh-CN" sz="2000" dirty="0"/>
          </a:p>
          <a:p>
            <a:pPr>
              <a:lnSpc>
                <a:spcPct val="150000"/>
              </a:lnSpc>
            </a:pPr>
            <a:r>
              <a:rPr lang="en-US" altLang="zh-CN" sz="2000" dirty="0"/>
              <a:t>2</a:t>
            </a:r>
            <a:r>
              <a:rPr lang="zh-CN" altLang="en-US" sz="2000" dirty="0"/>
              <a:t>、国债产生需要具备的两个条件：</a:t>
            </a:r>
          </a:p>
          <a:p>
            <a:pPr>
              <a:lnSpc>
                <a:spcPct val="150000"/>
              </a:lnSpc>
            </a:pPr>
            <a:r>
              <a:rPr lang="zh-CN" altLang="en-US" sz="2000" dirty="0"/>
              <a:t>（</a:t>
            </a:r>
            <a:r>
              <a:rPr lang="en-US" altLang="zh-CN" sz="2000" dirty="0"/>
              <a:t>1</a:t>
            </a:r>
            <a:r>
              <a:rPr lang="zh-CN" altLang="en-US" sz="2000" dirty="0"/>
              <a:t>）商品货币经济发展到一定水平，社会存在比较充裕的闲置资金和比较健全的信用制度；</a:t>
            </a:r>
          </a:p>
          <a:p>
            <a:pPr>
              <a:lnSpc>
                <a:spcPct val="150000"/>
              </a:lnSpc>
            </a:pPr>
            <a:r>
              <a:rPr lang="zh-CN" altLang="en-US" sz="2000" dirty="0"/>
              <a:t>（</a:t>
            </a:r>
            <a:r>
              <a:rPr lang="en-US" altLang="zh-CN" sz="2000" dirty="0"/>
              <a:t>2</a:t>
            </a:r>
            <a:r>
              <a:rPr lang="zh-CN" altLang="en-US" sz="2000" dirty="0"/>
              <a:t>）财政方面存在资金需要。</a:t>
            </a:r>
            <a:endParaRPr lang="en-US" altLang="zh-CN" sz="2000" dirty="0"/>
          </a:p>
          <a:p>
            <a:pPr>
              <a:lnSpc>
                <a:spcPct val="150000"/>
              </a:lnSpc>
            </a:pPr>
            <a:r>
              <a:rPr lang="zh-CN" altLang="en-US" sz="2000" dirty="0"/>
              <a:t>国债具有自愿性、有偿性和灵活性的特征。</a:t>
            </a:r>
          </a:p>
          <a:p>
            <a:pPr>
              <a:lnSpc>
                <a:spcPct val="150000"/>
              </a:lnSpc>
            </a:pPr>
            <a:endParaRPr lang="zh-CN" altLang="en-US" sz="2000" dirty="0"/>
          </a:p>
        </p:txBody>
      </p:sp>
      <p:pic>
        <p:nvPicPr>
          <p:cNvPr id="2" name="图片 1">
            <a:extLst>
              <a:ext uri="{FF2B5EF4-FFF2-40B4-BE49-F238E27FC236}">
                <a16:creationId xmlns:a16="http://schemas.microsoft.com/office/drawing/2014/main" id="{9B28B821-E729-0535-BD41-3067154584D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29980" y="1162949"/>
            <a:ext cx="3429000" cy="2400300"/>
          </a:xfrm>
          <a:prstGeom prst="rect">
            <a:avLst/>
          </a:prstGeom>
        </p:spPr>
      </p:pic>
    </p:spTree>
    <p:extLst>
      <p:ext uri="{BB962C8B-B14F-4D97-AF65-F5344CB8AC3E}">
        <p14:creationId xmlns:p14="http://schemas.microsoft.com/office/powerpoint/2010/main" val="34834305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2206747" y="3771019"/>
            <a:ext cx="7680853" cy="646331"/>
          </a:xfrm>
          <a:prstGeom prst="rect">
            <a:avLst/>
          </a:prstGeom>
          <a:noFill/>
        </p:spPr>
        <p:txBody>
          <a:bodyPr wrap="square" rtlCol="0">
            <a:spAutoFit/>
          </a:bodyPr>
          <a:lstStyle/>
          <a:p>
            <a:pPr algn="ctr"/>
            <a:r>
              <a:rPr lang="zh-CN" altLang="en-US" sz="3600" dirty="0">
                <a:solidFill>
                  <a:srgbClr val="005790"/>
                </a:solidFill>
                <a:cs typeface="+mn-ea"/>
                <a:sym typeface="+mn-lt"/>
              </a:rPr>
              <a:t>第十六次课内容结束</a:t>
            </a:r>
          </a:p>
        </p:txBody>
      </p:sp>
      <p:grpSp>
        <p:nvGrpSpPr>
          <p:cNvPr id="10" name="组合 9"/>
          <p:cNvGrpSpPr/>
          <p:nvPr/>
        </p:nvGrpSpPr>
        <p:grpSpPr>
          <a:xfrm>
            <a:off x="3762307" y="2510972"/>
            <a:ext cx="4540704" cy="1074057"/>
            <a:chOff x="3659868" y="841828"/>
            <a:chExt cx="4540704" cy="1074057"/>
          </a:xfrm>
          <a:solidFill>
            <a:srgbClr val="FF9999"/>
          </a:solidFill>
        </p:grpSpPr>
        <p:grpSp>
          <p:nvGrpSpPr>
            <p:cNvPr id="12" name="组合 11"/>
            <p:cNvGrpSpPr/>
            <p:nvPr/>
          </p:nvGrpSpPr>
          <p:grpSpPr>
            <a:xfrm>
              <a:off x="3659868" y="841828"/>
              <a:ext cx="4540704" cy="1074057"/>
              <a:chOff x="4429125" y="2685143"/>
              <a:chExt cx="4118758" cy="1182009"/>
            </a:xfrm>
            <a:grpFill/>
          </p:grpSpPr>
          <p:sp>
            <p:nvSpPr>
              <p:cNvPr id="14" name="Freeform 92"/>
              <p:cNvSpPr>
                <a:spLocks noEditPoints="1"/>
              </p:cNvSpPr>
              <p:nvPr/>
            </p:nvSpPr>
            <p:spPr bwMode="auto">
              <a:xfrm>
                <a:off x="4429125" y="2685143"/>
                <a:ext cx="4118758" cy="1182009"/>
              </a:xfrm>
              <a:custGeom>
                <a:avLst/>
                <a:gdLst>
                  <a:gd name="T0" fmla="*/ 1235 w 1305"/>
                  <a:gd name="T1" fmla="*/ 116 h 339"/>
                  <a:gd name="T2" fmla="*/ 1299 w 1305"/>
                  <a:gd name="T3" fmla="*/ 11 h 339"/>
                  <a:gd name="T4" fmla="*/ 868 w 1305"/>
                  <a:gd name="T5" fmla="*/ 14 h 339"/>
                  <a:gd name="T6" fmla="*/ 862 w 1305"/>
                  <a:gd name="T7" fmla="*/ 70 h 339"/>
                  <a:gd name="T8" fmla="*/ 408 w 1305"/>
                  <a:gd name="T9" fmla="*/ 31 h 339"/>
                  <a:gd name="T10" fmla="*/ 1 w 1305"/>
                  <a:gd name="T11" fmla="*/ 36 h 339"/>
                  <a:gd name="T12" fmla="*/ 20 w 1305"/>
                  <a:gd name="T13" fmla="*/ 231 h 339"/>
                  <a:gd name="T14" fmla="*/ 174 w 1305"/>
                  <a:gd name="T15" fmla="*/ 250 h 339"/>
                  <a:gd name="T16" fmla="*/ 61 w 1305"/>
                  <a:gd name="T17" fmla="*/ 177 h 339"/>
                  <a:gd name="T18" fmla="*/ 45 w 1305"/>
                  <a:gd name="T19" fmla="*/ 90 h 339"/>
                  <a:gd name="T20" fmla="*/ 44 w 1305"/>
                  <a:gd name="T21" fmla="*/ 40 h 339"/>
                  <a:gd name="T22" fmla="*/ 14 w 1305"/>
                  <a:gd name="T23" fmla="*/ 37 h 339"/>
                  <a:gd name="T24" fmla="*/ 189 w 1305"/>
                  <a:gd name="T25" fmla="*/ 89 h 339"/>
                  <a:gd name="T26" fmla="*/ 199 w 1305"/>
                  <a:gd name="T27" fmla="*/ 335 h 339"/>
                  <a:gd name="T28" fmla="*/ 778 w 1305"/>
                  <a:gd name="T29" fmla="*/ 327 h 339"/>
                  <a:gd name="T30" fmla="*/ 1061 w 1305"/>
                  <a:gd name="T31" fmla="*/ 273 h 339"/>
                  <a:gd name="T32" fmla="*/ 1076 w 1305"/>
                  <a:gd name="T33" fmla="*/ 231 h 339"/>
                  <a:gd name="T34" fmla="*/ 1299 w 1305"/>
                  <a:gd name="T35" fmla="*/ 209 h 339"/>
                  <a:gd name="T36" fmla="*/ 909 w 1305"/>
                  <a:gd name="T37" fmla="*/ 71 h 339"/>
                  <a:gd name="T38" fmla="*/ 925 w 1305"/>
                  <a:gd name="T39" fmla="*/ 71 h 339"/>
                  <a:gd name="T40" fmla="*/ 886 w 1305"/>
                  <a:gd name="T41" fmla="*/ 30 h 339"/>
                  <a:gd name="T42" fmla="*/ 870 w 1305"/>
                  <a:gd name="T43" fmla="*/ 25 h 339"/>
                  <a:gd name="T44" fmla="*/ 869 w 1305"/>
                  <a:gd name="T45" fmla="*/ 70 h 339"/>
                  <a:gd name="T46" fmla="*/ 399 w 1305"/>
                  <a:gd name="T47" fmla="*/ 56 h 339"/>
                  <a:gd name="T48" fmla="*/ 382 w 1305"/>
                  <a:gd name="T49" fmla="*/ 47 h 339"/>
                  <a:gd name="T50" fmla="*/ 382 w 1305"/>
                  <a:gd name="T51" fmla="*/ 47 h 339"/>
                  <a:gd name="T52" fmla="*/ 349 w 1305"/>
                  <a:gd name="T53" fmla="*/ 70 h 339"/>
                  <a:gd name="T54" fmla="*/ 325 w 1305"/>
                  <a:gd name="T55" fmla="*/ 63 h 339"/>
                  <a:gd name="T56" fmla="*/ 325 w 1305"/>
                  <a:gd name="T57" fmla="*/ 76 h 339"/>
                  <a:gd name="T58" fmla="*/ 318 w 1305"/>
                  <a:gd name="T59" fmla="*/ 76 h 339"/>
                  <a:gd name="T60" fmla="*/ 298 w 1305"/>
                  <a:gd name="T61" fmla="*/ 70 h 339"/>
                  <a:gd name="T62" fmla="*/ 1049 w 1305"/>
                  <a:gd name="T63" fmla="*/ 289 h 339"/>
                  <a:gd name="T64" fmla="*/ 1042 w 1305"/>
                  <a:gd name="T65" fmla="*/ 297 h 339"/>
                  <a:gd name="T66" fmla="*/ 762 w 1305"/>
                  <a:gd name="T67" fmla="*/ 315 h 339"/>
                  <a:gd name="T68" fmla="*/ 192 w 1305"/>
                  <a:gd name="T69" fmla="*/ 310 h 339"/>
                  <a:gd name="T70" fmla="*/ 213 w 1305"/>
                  <a:gd name="T71" fmla="*/ 302 h 339"/>
                  <a:gd name="T72" fmla="*/ 192 w 1305"/>
                  <a:gd name="T73" fmla="*/ 236 h 339"/>
                  <a:gd name="T74" fmla="*/ 223 w 1305"/>
                  <a:gd name="T75" fmla="*/ 111 h 339"/>
                  <a:gd name="T76" fmla="*/ 196 w 1305"/>
                  <a:gd name="T77" fmla="*/ 104 h 339"/>
                  <a:gd name="T78" fmla="*/ 1036 w 1305"/>
                  <a:gd name="T79" fmla="*/ 88 h 339"/>
                  <a:gd name="T80" fmla="*/ 1043 w 1305"/>
                  <a:gd name="T81" fmla="*/ 99 h 339"/>
                  <a:gd name="T82" fmla="*/ 1049 w 1305"/>
                  <a:gd name="T83" fmla="*/ 289 h 339"/>
                  <a:gd name="T84" fmla="*/ 947 w 1305"/>
                  <a:gd name="T85" fmla="*/ 72 h 339"/>
                  <a:gd name="T86" fmla="*/ 952 w 1305"/>
                  <a:gd name="T87" fmla="*/ 62 h 339"/>
                  <a:gd name="T88" fmla="*/ 968 w 1305"/>
                  <a:gd name="T89" fmla="*/ 72 h 339"/>
                  <a:gd name="T90" fmla="*/ 1004 w 1305"/>
                  <a:gd name="T91" fmla="*/ 73 h 339"/>
                  <a:gd name="T92" fmla="*/ 1176 w 1305"/>
                  <a:gd name="T93" fmla="*/ 209 h 339"/>
                  <a:gd name="T94" fmla="*/ 1059 w 1305"/>
                  <a:gd name="T95" fmla="*/ 210 h 339"/>
                  <a:gd name="T96" fmla="*/ 1071 w 1305"/>
                  <a:gd name="T97" fmla="*/ 206 h 339"/>
                  <a:gd name="T98" fmla="*/ 1044 w 1305"/>
                  <a:gd name="T99" fmla="*/ 78 h 339"/>
                  <a:gd name="T100" fmla="*/ 972 w 1305"/>
                  <a:gd name="T101" fmla="*/ 44 h 339"/>
                  <a:gd name="T102" fmla="*/ 949 w 1305"/>
                  <a:gd name="T103" fmla="*/ 41 h 339"/>
                  <a:gd name="T104" fmla="*/ 1232 w 1305"/>
                  <a:gd name="T105" fmla="*/ 99 h 339"/>
                  <a:gd name="T106" fmla="*/ 1269 w 1305"/>
                  <a:gd name="T107" fmla="*/ 185 h 339"/>
                  <a:gd name="T108" fmla="*/ 1280 w 1305"/>
                  <a:gd name="T109" fmla="*/ 189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305" h="339">
                    <a:moveTo>
                      <a:pt x="1303" y="200"/>
                    </a:moveTo>
                    <a:cubicBezTo>
                      <a:pt x="1293" y="186"/>
                      <a:pt x="1281" y="173"/>
                      <a:pt x="1269" y="160"/>
                    </a:cubicBezTo>
                    <a:cubicBezTo>
                      <a:pt x="1263" y="152"/>
                      <a:pt x="1256" y="145"/>
                      <a:pt x="1250" y="138"/>
                    </a:cubicBezTo>
                    <a:cubicBezTo>
                      <a:pt x="1244" y="132"/>
                      <a:pt x="1233" y="124"/>
                      <a:pt x="1235" y="116"/>
                    </a:cubicBezTo>
                    <a:cubicBezTo>
                      <a:pt x="1236" y="109"/>
                      <a:pt x="1245" y="99"/>
                      <a:pt x="1249" y="93"/>
                    </a:cubicBezTo>
                    <a:cubicBezTo>
                      <a:pt x="1254" y="85"/>
                      <a:pt x="1260" y="77"/>
                      <a:pt x="1265" y="68"/>
                    </a:cubicBezTo>
                    <a:cubicBezTo>
                      <a:pt x="1276" y="50"/>
                      <a:pt x="1287" y="32"/>
                      <a:pt x="1298" y="14"/>
                    </a:cubicBezTo>
                    <a:cubicBezTo>
                      <a:pt x="1299" y="13"/>
                      <a:pt x="1299" y="12"/>
                      <a:pt x="1299" y="11"/>
                    </a:cubicBezTo>
                    <a:cubicBezTo>
                      <a:pt x="1303" y="8"/>
                      <a:pt x="1300" y="0"/>
                      <a:pt x="1294" y="1"/>
                    </a:cubicBezTo>
                    <a:cubicBezTo>
                      <a:pt x="1154" y="22"/>
                      <a:pt x="1012" y="26"/>
                      <a:pt x="872" y="13"/>
                    </a:cubicBezTo>
                    <a:cubicBezTo>
                      <a:pt x="870" y="13"/>
                      <a:pt x="869" y="14"/>
                      <a:pt x="868" y="15"/>
                    </a:cubicBezTo>
                    <a:cubicBezTo>
                      <a:pt x="868" y="15"/>
                      <a:pt x="868" y="14"/>
                      <a:pt x="868" y="14"/>
                    </a:cubicBezTo>
                    <a:cubicBezTo>
                      <a:pt x="867" y="11"/>
                      <a:pt x="862" y="12"/>
                      <a:pt x="862" y="15"/>
                    </a:cubicBezTo>
                    <a:cubicBezTo>
                      <a:pt x="861" y="24"/>
                      <a:pt x="862" y="34"/>
                      <a:pt x="862" y="44"/>
                    </a:cubicBezTo>
                    <a:cubicBezTo>
                      <a:pt x="862" y="52"/>
                      <a:pt x="860" y="61"/>
                      <a:pt x="862" y="69"/>
                    </a:cubicBezTo>
                    <a:cubicBezTo>
                      <a:pt x="862" y="70"/>
                      <a:pt x="862" y="70"/>
                      <a:pt x="862" y="70"/>
                    </a:cubicBezTo>
                    <a:cubicBezTo>
                      <a:pt x="710" y="68"/>
                      <a:pt x="559" y="69"/>
                      <a:pt x="407" y="73"/>
                    </a:cubicBezTo>
                    <a:cubicBezTo>
                      <a:pt x="408" y="68"/>
                      <a:pt x="408" y="62"/>
                      <a:pt x="409" y="57"/>
                    </a:cubicBezTo>
                    <a:cubicBezTo>
                      <a:pt x="409" y="49"/>
                      <a:pt x="410" y="41"/>
                      <a:pt x="409" y="33"/>
                    </a:cubicBezTo>
                    <a:cubicBezTo>
                      <a:pt x="409" y="32"/>
                      <a:pt x="409" y="31"/>
                      <a:pt x="408" y="31"/>
                    </a:cubicBezTo>
                    <a:cubicBezTo>
                      <a:pt x="407" y="30"/>
                      <a:pt x="406" y="29"/>
                      <a:pt x="404" y="29"/>
                    </a:cubicBezTo>
                    <a:cubicBezTo>
                      <a:pt x="338" y="26"/>
                      <a:pt x="272" y="26"/>
                      <a:pt x="206" y="26"/>
                    </a:cubicBezTo>
                    <a:cubicBezTo>
                      <a:pt x="141" y="26"/>
                      <a:pt x="74" y="24"/>
                      <a:pt x="9" y="30"/>
                    </a:cubicBezTo>
                    <a:cubicBezTo>
                      <a:pt x="6" y="27"/>
                      <a:pt x="0" y="31"/>
                      <a:pt x="1" y="36"/>
                    </a:cubicBezTo>
                    <a:cubicBezTo>
                      <a:pt x="10" y="71"/>
                      <a:pt x="38" y="103"/>
                      <a:pt x="63" y="128"/>
                    </a:cubicBezTo>
                    <a:cubicBezTo>
                      <a:pt x="73" y="138"/>
                      <a:pt x="73" y="139"/>
                      <a:pt x="65" y="151"/>
                    </a:cubicBezTo>
                    <a:cubicBezTo>
                      <a:pt x="59" y="159"/>
                      <a:pt x="53" y="167"/>
                      <a:pt x="48" y="176"/>
                    </a:cubicBezTo>
                    <a:cubicBezTo>
                      <a:pt x="37" y="193"/>
                      <a:pt x="26" y="211"/>
                      <a:pt x="20" y="231"/>
                    </a:cubicBezTo>
                    <a:cubicBezTo>
                      <a:pt x="19" y="234"/>
                      <a:pt x="22" y="236"/>
                      <a:pt x="24" y="235"/>
                    </a:cubicBezTo>
                    <a:cubicBezTo>
                      <a:pt x="24" y="237"/>
                      <a:pt x="24" y="239"/>
                      <a:pt x="27" y="239"/>
                    </a:cubicBezTo>
                    <a:cubicBezTo>
                      <a:pt x="50" y="243"/>
                      <a:pt x="74" y="244"/>
                      <a:pt x="98" y="246"/>
                    </a:cubicBezTo>
                    <a:cubicBezTo>
                      <a:pt x="123" y="248"/>
                      <a:pt x="149" y="252"/>
                      <a:pt x="174" y="250"/>
                    </a:cubicBezTo>
                    <a:cubicBezTo>
                      <a:pt x="179" y="249"/>
                      <a:pt x="181" y="242"/>
                      <a:pt x="176" y="241"/>
                    </a:cubicBezTo>
                    <a:cubicBezTo>
                      <a:pt x="152" y="236"/>
                      <a:pt x="128" y="236"/>
                      <a:pt x="104" y="235"/>
                    </a:cubicBezTo>
                    <a:cubicBezTo>
                      <a:pt x="79" y="233"/>
                      <a:pt x="53" y="231"/>
                      <a:pt x="28" y="232"/>
                    </a:cubicBezTo>
                    <a:cubicBezTo>
                      <a:pt x="40" y="214"/>
                      <a:pt x="50" y="195"/>
                      <a:pt x="61" y="177"/>
                    </a:cubicBezTo>
                    <a:cubicBezTo>
                      <a:pt x="68" y="167"/>
                      <a:pt x="77" y="157"/>
                      <a:pt x="83" y="147"/>
                    </a:cubicBezTo>
                    <a:cubicBezTo>
                      <a:pt x="86" y="142"/>
                      <a:pt x="87" y="139"/>
                      <a:pt x="84" y="133"/>
                    </a:cubicBezTo>
                    <a:cubicBezTo>
                      <a:pt x="81" y="126"/>
                      <a:pt x="73" y="121"/>
                      <a:pt x="67" y="115"/>
                    </a:cubicBezTo>
                    <a:cubicBezTo>
                      <a:pt x="60" y="107"/>
                      <a:pt x="52" y="99"/>
                      <a:pt x="45" y="90"/>
                    </a:cubicBezTo>
                    <a:cubicBezTo>
                      <a:pt x="35" y="77"/>
                      <a:pt x="27" y="62"/>
                      <a:pt x="19" y="48"/>
                    </a:cubicBezTo>
                    <a:cubicBezTo>
                      <a:pt x="23" y="48"/>
                      <a:pt x="27" y="48"/>
                      <a:pt x="31" y="48"/>
                    </a:cubicBezTo>
                    <a:cubicBezTo>
                      <a:pt x="35" y="48"/>
                      <a:pt x="40" y="49"/>
                      <a:pt x="44" y="47"/>
                    </a:cubicBezTo>
                    <a:cubicBezTo>
                      <a:pt x="48" y="46"/>
                      <a:pt x="48" y="42"/>
                      <a:pt x="44" y="40"/>
                    </a:cubicBezTo>
                    <a:cubicBezTo>
                      <a:pt x="40" y="39"/>
                      <a:pt x="35" y="39"/>
                      <a:pt x="31" y="40"/>
                    </a:cubicBezTo>
                    <a:cubicBezTo>
                      <a:pt x="26" y="40"/>
                      <a:pt x="21" y="40"/>
                      <a:pt x="17" y="40"/>
                    </a:cubicBezTo>
                    <a:cubicBezTo>
                      <a:pt x="16" y="40"/>
                      <a:pt x="16" y="40"/>
                      <a:pt x="15" y="40"/>
                    </a:cubicBezTo>
                    <a:cubicBezTo>
                      <a:pt x="15" y="39"/>
                      <a:pt x="14" y="38"/>
                      <a:pt x="14" y="37"/>
                    </a:cubicBezTo>
                    <a:cubicBezTo>
                      <a:pt x="78" y="39"/>
                      <a:pt x="142" y="36"/>
                      <a:pt x="206" y="36"/>
                    </a:cubicBezTo>
                    <a:cubicBezTo>
                      <a:pt x="263" y="36"/>
                      <a:pt x="320" y="37"/>
                      <a:pt x="377" y="38"/>
                    </a:cubicBezTo>
                    <a:cubicBezTo>
                      <a:pt x="317" y="58"/>
                      <a:pt x="254" y="69"/>
                      <a:pt x="191" y="81"/>
                    </a:cubicBezTo>
                    <a:cubicBezTo>
                      <a:pt x="187" y="81"/>
                      <a:pt x="187" y="86"/>
                      <a:pt x="189" y="89"/>
                    </a:cubicBezTo>
                    <a:cubicBezTo>
                      <a:pt x="188" y="90"/>
                      <a:pt x="187" y="91"/>
                      <a:pt x="187" y="93"/>
                    </a:cubicBezTo>
                    <a:cubicBezTo>
                      <a:pt x="183" y="143"/>
                      <a:pt x="182" y="192"/>
                      <a:pt x="180" y="242"/>
                    </a:cubicBezTo>
                    <a:cubicBezTo>
                      <a:pt x="179" y="263"/>
                      <a:pt x="177" y="284"/>
                      <a:pt x="178" y="304"/>
                    </a:cubicBezTo>
                    <a:cubicBezTo>
                      <a:pt x="179" y="318"/>
                      <a:pt x="185" y="330"/>
                      <a:pt x="199" y="335"/>
                    </a:cubicBezTo>
                    <a:cubicBezTo>
                      <a:pt x="217" y="339"/>
                      <a:pt x="238" y="336"/>
                      <a:pt x="255" y="336"/>
                    </a:cubicBezTo>
                    <a:cubicBezTo>
                      <a:pt x="282" y="335"/>
                      <a:pt x="309" y="335"/>
                      <a:pt x="335" y="335"/>
                    </a:cubicBezTo>
                    <a:cubicBezTo>
                      <a:pt x="384" y="334"/>
                      <a:pt x="433" y="333"/>
                      <a:pt x="482" y="333"/>
                    </a:cubicBezTo>
                    <a:cubicBezTo>
                      <a:pt x="581" y="331"/>
                      <a:pt x="679" y="329"/>
                      <a:pt x="778" y="327"/>
                    </a:cubicBezTo>
                    <a:cubicBezTo>
                      <a:pt x="828" y="326"/>
                      <a:pt x="878" y="324"/>
                      <a:pt x="928" y="323"/>
                    </a:cubicBezTo>
                    <a:cubicBezTo>
                      <a:pt x="950" y="322"/>
                      <a:pt x="972" y="322"/>
                      <a:pt x="995" y="321"/>
                    </a:cubicBezTo>
                    <a:cubicBezTo>
                      <a:pt x="1011" y="321"/>
                      <a:pt x="1036" y="325"/>
                      <a:pt x="1051" y="315"/>
                    </a:cubicBezTo>
                    <a:cubicBezTo>
                      <a:pt x="1064" y="305"/>
                      <a:pt x="1061" y="287"/>
                      <a:pt x="1061" y="273"/>
                    </a:cubicBezTo>
                    <a:cubicBezTo>
                      <a:pt x="1060" y="259"/>
                      <a:pt x="1060" y="245"/>
                      <a:pt x="1059" y="232"/>
                    </a:cubicBezTo>
                    <a:cubicBezTo>
                      <a:pt x="1061" y="232"/>
                      <a:pt x="1063" y="232"/>
                      <a:pt x="1065" y="232"/>
                    </a:cubicBezTo>
                    <a:cubicBezTo>
                      <a:pt x="1068" y="233"/>
                      <a:pt x="1072" y="234"/>
                      <a:pt x="1074" y="233"/>
                    </a:cubicBezTo>
                    <a:cubicBezTo>
                      <a:pt x="1075" y="232"/>
                      <a:pt x="1076" y="232"/>
                      <a:pt x="1076" y="231"/>
                    </a:cubicBezTo>
                    <a:cubicBezTo>
                      <a:pt x="1090" y="231"/>
                      <a:pt x="1104" y="229"/>
                      <a:pt x="1118" y="227"/>
                    </a:cubicBezTo>
                    <a:cubicBezTo>
                      <a:pt x="1138" y="225"/>
                      <a:pt x="1159" y="223"/>
                      <a:pt x="1180" y="221"/>
                    </a:cubicBezTo>
                    <a:cubicBezTo>
                      <a:pt x="1199" y="219"/>
                      <a:pt x="1219" y="217"/>
                      <a:pt x="1239" y="215"/>
                    </a:cubicBezTo>
                    <a:cubicBezTo>
                      <a:pt x="1258" y="213"/>
                      <a:pt x="1280" y="214"/>
                      <a:pt x="1299" y="209"/>
                    </a:cubicBezTo>
                    <a:cubicBezTo>
                      <a:pt x="1301" y="208"/>
                      <a:pt x="1302" y="206"/>
                      <a:pt x="1302" y="204"/>
                    </a:cubicBezTo>
                    <a:cubicBezTo>
                      <a:pt x="1304" y="204"/>
                      <a:pt x="1305" y="202"/>
                      <a:pt x="1303" y="200"/>
                    </a:cubicBezTo>
                    <a:close/>
                    <a:moveTo>
                      <a:pt x="925" y="71"/>
                    </a:moveTo>
                    <a:cubicBezTo>
                      <a:pt x="919" y="71"/>
                      <a:pt x="914" y="71"/>
                      <a:pt x="909" y="71"/>
                    </a:cubicBezTo>
                    <a:cubicBezTo>
                      <a:pt x="908" y="66"/>
                      <a:pt x="907" y="60"/>
                      <a:pt x="906" y="55"/>
                    </a:cubicBezTo>
                    <a:cubicBezTo>
                      <a:pt x="905" y="49"/>
                      <a:pt x="905" y="43"/>
                      <a:pt x="904" y="37"/>
                    </a:cubicBezTo>
                    <a:cubicBezTo>
                      <a:pt x="910" y="39"/>
                      <a:pt x="916" y="41"/>
                      <a:pt x="922" y="43"/>
                    </a:cubicBezTo>
                    <a:cubicBezTo>
                      <a:pt x="920" y="52"/>
                      <a:pt x="920" y="63"/>
                      <a:pt x="925" y="71"/>
                    </a:cubicBezTo>
                    <a:close/>
                    <a:moveTo>
                      <a:pt x="900" y="35"/>
                    </a:moveTo>
                    <a:cubicBezTo>
                      <a:pt x="899" y="46"/>
                      <a:pt x="898" y="60"/>
                      <a:pt x="901" y="71"/>
                    </a:cubicBezTo>
                    <a:cubicBezTo>
                      <a:pt x="897" y="71"/>
                      <a:pt x="894" y="71"/>
                      <a:pt x="890" y="71"/>
                    </a:cubicBezTo>
                    <a:cubicBezTo>
                      <a:pt x="889" y="57"/>
                      <a:pt x="886" y="44"/>
                      <a:pt x="886" y="30"/>
                    </a:cubicBezTo>
                    <a:cubicBezTo>
                      <a:pt x="890" y="32"/>
                      <a:pt x="895" y="34"/>
                      <a:pt x="900" y="35"/>
                    </a:cubicBezTo>
                    <a:close/>
                    <a:moveTo>
                      <a:pt x="869" y="69"/>
                    </a:moveTo>
                    <a:cubicBezTo>
                      <a:pt x="873" y="61"/>
                      <a:pt x="872" y="51"/>
                      <a:pt x="872" y="42"/>
                    </a:cubicBezTo>
                    <a:cubicBezTo>
                      <a:pt x="872" y="36"/>
                      <a:pt x="871" y="30"/>
                      <a:pt x="870" y="25"/>
                    </a:cubicBezTo>
                    <a:cubicBezTo>
                      <a:pt x="870" y="25"/>
                      <a:pt x="870" y="25"/>
                      <a:pt x="870" y="25"/>
                    </a:cubicBezTo>
                    <a:cubicBezTo>
                      <a:pt x="874" y="26"/>
                      <a:pt x="877" y="27"/>
                      <a:pt x="880" y="28"/>
                    </a:cubicBezTo>
                    <a:cubicBezTo>
                      <a:pt x="879" y="42"/>
                      <a:pt x="878" y="57"/>
                      <a:pt x="882" y="71"/>
                    </a:cubicBezTo>
                    <a:cubicBezTo>
                      <a:pt x="878" y="71"/>
                      <a:pt x="873" y="70"/>
                      <a:pt x="869" y="70"/>
                    </a:cubicBezTo>
                    <a:cubicBezTo>
                      <a:pt x="869" y="70"/>
                      <a:pt x="869" y="70"/>
                      <a:pt x="869" y="69"/>
                    </a:cubicBezTo>
                    <a:close/>
                    <a:moveTo>
                      <a:pt x="388" y="45"/>
                    </a:moveTo>
                    <a:cubicBezTo>
                      <a:pt x="392" y="43"/>
                      <a:pt x="397" y="42"/>
                      <a:pt x="402" y="40"/>
                    </a:cubicBezTo>
                    <a:cubicBezTo>
                      <a:pt x="401" y="45"/>
                      <a:pt x="400" y="51"/>
                      <a:pt x="399" y="56"/>
                    </a:cubicBezTo>
                    <a:cubicBezTo>
                      <a:pt x="398" y="62"/>
                      <a:pt x="397" y="68"/>
                      <a:pt x="397" y="73"/>
                    </a:cubicBezTo>
                    <a:cubicBezTo>
                      <a:pt x="395" y="73"/>
                      <a:pt x="392" y="74"/>
                      <a:pt x="389" y="74"/>
                    </a:cubicBezTo>
                    <a:cubicBezTo>
                      <a:pt x="387" y="64"/>
                      <a:pt x="386" y="55"/>
                      <a:pt x="388" y="45"/>
                    </a:cubicBezTo>
                    <a:close/>
                    <a:moveTo>
                      <a:pt x="382" y="47"/>
                    </a:moveTo>
                    <a:cubicBezTo>
                      <a:pt x="380" y="56"/>
                      <a:pt x="379" y="65"/>
                      <a:pt x="381" y="74"/>
                    </a:cubicBezTo>
                    <a:cubicBezTo>
                      <a:pt x="377" y="74"/>
                      <a:pt x="373" y="74"/>
                      <a:pt x="368" y="74"/>
                    </a:cubicBezTo>
                    <a:cubicBezTo>
                      <a:pt x="369" y="66"/>
                      <a:pt x="369" y="59"/>
                      <a:pt x="368" y="51"/>
                    </a:cubicBezTo>
                    <a:cubicBezTo>
                      <a:pt x="373" y="49"/>
                      <a:pt x="377" y="48"/>
                      <a:pt x="382" y="47"/>
                    </a:cubicBezTo>
                    <a:close/>
                    <a:moveTo>
                      <a:pt x="363" y="52"/>
                    </a:moveTo>
                    <a:cubicBezTo>
                      <a:pt x="363" y="60"/>
                      <a:pt x="362" y="67"/>
                      <a:pt x="361" y="74"/>
                    </a:cubicBezTo>
                    <a:cubicBezTo>
                      <a:pt x="357" y="75"/>
                      <a:pt x="353" y="75"/>
                      <a:pt x="349" y="75"/>
                    </a:cubicBezTo>
                    <a:cubicBezTo>
                      <a:pt x="350" y="73"/>
                      <a:pt x="349" y="72"/>
                      <a:pt x="349" y="70"/>
                    </a:cubicBezTo>
                    <a:cubicBezTo>
                      <a:pt x="349" y="66"/>
                      <a:pt x="349" y="61"/>
                      <a:pt x="348" y="57"/>
                    </a:cubicBezTo>
                    <a:cubicBezTo>
                      <a:pt x="353" y="55"/>
                      <a:pt x="358" y="54"/>
                      <a:pt x="363" y="52"/>
                    </a:cubicBezTo>
                    <a:close/>
                    <a:moveTo>
                      <a:pt x="325" y="71"/>
                    </a:moveTo>
                    <a:cubicBezTo>
                      <a:pt x="325" y="68"/>
                      <a:pt x="325" y="66"/>
                      <a:pt x="325" y="63"/>
                    </a:cubicBezTo>
                    <a:cubicBezTo>
                      <a:pt x="331" y="61"/>
                      <a:pt x="337" y="60"/>
                      <a:pt x="343" y="58"/>
                    </a:cubicBezTo>
                    <a:cubicBezTo>
                      <a:pt x="343" y="62"/>
                      <a:pt x="343" y="66"/>
                      <a:pt x="342" y="70"/>
                    </a:cubicBezTo>
                    <a:cubicBezTo>
                      <a:pt x="342" y="72"/>
                      <a:pt x="342" y="73"/>
                      <a:pt x="342" y="75"/>
                    </a:cubicBezTo>
                    <a:cubicBezTo>
                      <a:pt x="336" y="75"/>
                      <a:pt x="330" y="75"/>
                      <a:pt x="325" y="76"/>
                    </a:cubicBezTo>
                    <a:cubicBezTo>
                      <a:pt x="325" y="74"/>
                      <a:pt x="325" y="72"/>
                      <a:pt x="325" y="71"/>
                    </a:cubicBezTo>
                    <a:close/>
                    <a:moveTo>
                      <a:pt x="320" y="64"/>
                    </a:moveTo>
                    <a:cubicBezTo>
                      <a:pt x="320" y="66"/>
                      <a:pt x="319" y="68"/>
                      <a:pt x="319" y="70"/>
                    </a:cubicBezTo>
                    <a:cubicBezTo>
                      <a:pt x="319" y="72"/>
                      <a:pt x="318" y="74"/>
                      <a:pt x="318" y="76"/>
                    </a:cubicBezTo>
                    <a:cubicBezTo>
                      <a:pt x="313" y="76"/>
                      <a:pt x="309" y="76"/>
                      <a:pt x="304" y="76"/>
                    </a:cubicBezTo>
                    <a:cubicBezTo>
                      <a:pt x="303" y="74"/>
                      <a:pt x="302" y="71"/>
                      <a:pt x="302" y="69"/>
                    </a:cubicBezTo>
                    <a:cubicBezTo>
                      <a:pt x="308" y="67"/>
                      <a:pt x="314" y="66"/>
                      <a:pt x="320" y="64"/>
                    </a:cubicBezTo>
                    <a:close/>
                    <a:moveTo>
                      <a:pt x="298" y="70"/>
                    </a:moveTo>
                    <a:cubicBezTo>
                      <a:pt x="298" y="72"/>
                      <a:pt x="298" y="74"/>
                      <a:pt x="299" y="76"/>
                    </a:cubicBezTo>
                    <a:cubicBezTo>
                      <a:pt x="286" y="77"/>
                      <a:pt x="274" y="77"/>
                      <a:pt x="261" y="78"/>
                    </a:cubicBezTo>
                    <a:cubicBezTo>
                      <a:pt x="273" y="75"/>
                      <a:pt x="286" y="72"/>
                      <a:pt x="298" y="70"/>
                    </a:cubicBezTo>
                    <a:close/>
                    <a:moveTo>
                      <a:pt x="1049" y="289"/>
                    </a:moveTo>
                    <a:cubicBezTo>
                      <a:pt x="1047" y="288"/>
                      <a:pt x="1045" y="289"/>
                      <a:pt x="1042" y="289"/>
                    </a:cubicBezTo>
                    <a:cubicBezTo>
                      <a:pt x="1039" y="289"/>
                      <a:pt x="1037" y="289"/>
                      <a:pt x="1034" y="289"/>
                    </a:cubicBezTo>
                    <a:cubicBezTo>
                      <a:pt x="1031" y="290"/>
                      <a:pt x="1031" y="296"/>
                      <a:pt x="1034" y="297"/>
                    </a:cubicBezTo>
                    <a:cubicBezTo>
                      <a:pt x="1037" y="297"/>
                      <a:pt x="1039" y="297"/>
                      <a:pt x="1042" y="297"/>
                    </a:cubicBezTo>
                    <a:cubicBezTo>
                      <a:pt x="1044" y="297"/>
                      <a:pt x="1046" y="297"/>
                      <a:pt x="1048" y="297"/>
                    </a:cubicBezTo>
                    <a:cubicBezTo>
                      <a:pt x="1048" y="297"/>
                      <a:pt x="1048" y="297"/>
                      <a:pt x="1048" y="297"/>
                    </a:cubicBezTo>
                    <a:cubicBezTo>
                      <a:pt x="1044" y="311"/>
                      <a:pt x="1025" y="308"/>
                      <a:pt x="1015" y="308"/>
                    </a:cubicBezTo>
                    <a:cubicBezTo>
                      <a:pt x="930" y="311"/>
                      <a:pt x="846" y="313"/>
                      <a:pt x="762" y="315"/>
                    </a:cubicBezTo>
                    <a:cubicBezTo>
                      <a:pt x="593" y="319"/>
                      <a:pt x="424" y="321"/>
                      <a:pt x="255" y="323"/>
                    </a:cubicBezTo>
                    <a:cubicBezTo>
                      <a:pt x="244" y="323"/>
                      <a:pt x="233" y="323"/>
                      <a:pt x="222" y="323"/>
                    </a:cubicBezTo>
                    <a:cubicBezTo>
                      <a:pt x="217" y="323"/>
                      <a:pt x="212" y="324"/>
                      <a:pt x="207" y="323"/>
                    </a:cubicBezTo>
                    <a:cubicBezTo>
                      <a:pt x="198" y="321"/>
                      <a:pt x="194" y="316"/>
                      <a:pt x="192" y="310"/>
                    </a:cubicBezTo>
                    <a:cubicBezTo>
                      <a:pt x="192" y="310"/>
                      <a:pt x="193" y="310"/>
                      <a:pt x="193" y="310"/>
                    </a:cubicBezTo>
                    <a:cubicBezTo>
                      <a:pt x="195" y="310"/>
                      <a:pt x="198" y="310"/>
                      <a:pt x="200" y="310"/>
                    </a:cubicBezTo>
                    <a:cubicBezTo>
                      <a:pt x="204" y="311"/>
                      <a:pt x="209" y="311"/>
                      <a:pt x="213" y="310"/>
                    </a:cubicBezTo>
                    <a:cubicBezTo>
                      <a:pt x="217" y="309"/>
                      <a:pt x="217" y="303"/>
                      <a:pt x="213" y="302"/>
                    </a:cubicBezTo>
                    <a:cubicBezTo>
                      <a:pt x="209" y="301"/>
                      <a:pt x="204" y="302"/>
                      <a:pt x="200" y="302"/>
                    </a:cubicBezTo>
                    <a:cubicBezTo>
                      <a:pt x="197" y="302"/>
                      <a:pt x="193" y="302"/>
                      <a:pt x="191" y="304"/>
                    </a:cubicBezTo>
                    <a:cubicBezTo>
                      <a:pt x="190" y="303"/>
                      <a:pt x="190" y="301"/>
                      <a:pt x="190" y="299"/>
                    </a:cubicBezTo>
                    <a:cubicBezTo>
                      <a:pt x="189" y="278"/>
                      <a:pt x="192" y="257"/>
                      <a:pt x="192" y="236"/>
                    </a:cubicBezTo>
                    <a:cubicBezTo>
                      <a:pt x="194" y="195"/>
                      <a:pt x="195" y="154"/>
                      <a:pt x="196" y="112"/>
                    </a:cubicBezTo>
                    <a:cubicBezTo>
                      <a:pt x="196" y="113"/>
                      <a:pt x="197" y="113"/>
                      <a:pt x="198" y="113"/>
                    </a:cubicBezTo>
                    <a:cubicBezTo>
                      <a:pt x="202" y="113"/>
                      <a:pt x="207" y="113"/>
                      <a:pt x="211" y="113"/>
                    </a:cubicBezTo>
                    <a:cubicBezTo>
                      <a:pt x="215" y="113"/>
                      <a:pt x="219" y="113"/>
                      <a:pt x="223" y="111"/>
                    </a:cubicBezTo>
                    <a:cubicBezTo>
                      <a:pt x="225" y="110"/>
                      <a:pt x="225" y="107"/>
                      <a:pt x="223" y="106"/>
                    </a:cubicBezTo>
                    <a:cubicBezTo>
                      <a:pt x="219" y="103"/>
                      <a:pt x="215" y="104"/>
                      <a:pt x="211" y="104"/>
                    </a:cubicBezTo>
                    <a:cubicBezTo>
                      <a:pt x="207" y="104"/>
                      <a:pt x="202" y="104"/>
                      <a:pt x="197" y="104"/>
                    </a:cubicBezTo>
                    <a:cubicBezTo>
                      <a:pt x="197" y="104"/>
                      <a:pt x="196" y="104"/>
                      <a:pt x="196" y="104"/>
                    </a:cubicBezTo>
                    <a:cubicBezTo>
                      <a:pt x="196" y="100"/>
                      <a:pt x="196" y="97"/>
                      <a:pt x="196" y="93"/>
                    </a:cubicBezTo>
                    <a:cubicBezTo>
                      <a:pt x="196" y="92"/>
                      <a:pt x="196" y="91"/>
                      <a:pt x="196" y="91"/>
                    </a:cubicBezTo>
                    <a:cubicBezTo>
                      <a:pt x="475" y="80"/>
                      <a:pt x="754" y="78"/>
                      <a:pt x="1033" y="85"/>
                    </a:cubicBezTo>
                    <a:cubicBezTo>
                      <a:pt x="1034" y="86"/>
                      <a:pt x="1035" y="87"/>
                      <a:pt x="1036" y="88"/>
                    </a:cubicBezTo>
                    <a:cubicBezTo>
                      <a:pt x="1038" y="88"/>
                      <a:pt x="1039" y="90"/>
                      <a:pt x="1040" y="92"/>
                    </a:cubicBezTo>
                    <a:cubicBezTo>
                      <a:pt x="1039" y="92"/>
                      <a:pt x="1037" y="91"/>
                      <a:pt x="1035" y="90"/>
                    </a:cubicBezTo>
                    <a:cubicBezTo>
                      <a:pt x="1031" y="89"/>
                      <a:pt x="1028" y="93"/>
                      <a:pt x="1032" y="96"/>
                    </a:cubicBezTo>
                    <a:cubicBezTo>
                      <a:pt x="1035" y="98"/>
                      <a:pt x="1039" y="99"/>
                      <a:pt x="1043" y="99"/>
                    </a:cubicBezTo>
                    <a:cubicBezTo>
                      <a:pt x="1046" y="113"/>
                      <a:pt x="1044" y="135"/>
                      <a:pt x="1044" y="142"/>
                    </a:cubicBezTo>
                    <a:cubicBezTo>
                      <a:pt x="1045" y="164"/>
                      <a:pt x="1045" y="185"/>
                      <a:pt x="1046" y="207"/>
                    </a:cubicBezTo>
                    <a:cubicBezTo>
                      <a:pt x="1047" y="227"/>
                      <a:pt x="1047" y="247"/>
                      <a:pt x="1048" y="266"/>
                    </a:cubicBezTo>
                    <a:cubicBezTo>
                      <a:pt x="1048" y="272"/>
                      <a:pt x="1050" y="281"/>
                      <a:pt x="1049" y="289"/>
                    </a:cubicBezTo>
                    <a:close/>
                    <a:moveTo>
                      <a:pt x="928" y="45"/>
                    </a:moveTo>
                    <a:cubicBezTo>
                      <a:pt x="934" y="48"/>
                      <a:pt x="940" y="50"/>
                      <a:pt x="946" y="52"/>
                    </a:cubicBezTo>
                    <a:cubicBezTo>
                      <a:pt x="946" y="56"/>
                      <a:pt x="946" y="59"/>
                      <a:pt x="946" y="62"/>
                    </a:cubicBezTo>
                    <a:cubicBezTo>
                      <a:pt x="947" y="66"/>
                      <a:pt x="946" y="69"/>
                      <a:pt x="947" y="72"/>
                    </a:cubicBezTo>
                    <a:cubicBezTo>
                      <a:pt x="942" y="72"/>
                      <a:pt x="937" y="72"/>
                      <a:pt x="932" y="71"/>
                    </a:cubicBezTo>
                    <a:cubicBezTo>
                      <a:pt x="931" y="66"/>
                      <a:pt x="929" y="62"/>
                      <a:pt x="928" y="57"/>
                    </a:cubicBezTo>
                    <a:cubicBezTo>
                      <a:pt x="927" y="53"/>
                      <a:pt x="927" y="49"/>
                      <a:pt x="928" y="45"/>
                    </a:cubicBezTo>
                    <a:close/>
                    <a:moveTo>
                      <a:pt x="952" y="62"/>
                    </a:moveTo>
                    <a:cubicBezTo>
                      <a:pt x="952" y="59"/>
                      <a:pt x="952" y="57"/>
                      <a:pt x="951" y="54"/>
                    </a:cubicBezTo>
                    <a:cubicBezTo>
                      <a:pt x="957" y="56"/>
                      <a:pt x="962" y="58"/>
                      <a:pt x="967" y="60"/>
                    </a:cubicBezTo>
                    <a:cubicBezTo>
                      <a:pt x="968" y="62"/>
                      <a:pt x="968" y="64"/>
                      <a:pt x="968" y="67"/>
                    </a:cubicBezTo>
                    <a:cubicBezTo>
                      <a:pt x="968" y="68"/>
                      <a:pt x="968" y="70"/>
                      <a:pt x="968" y="72"/>
                    </a:cubicBezTo>
                    <a:cubicBezTo>
                      <a:pt x="963" y="72"/>
                      <a:pt x="958" y="72"/>
                      <a:pt x="953" y="72"/>
                    </a:cubicBezTo>
                    <a:cubicBezTo>
                      <a:pt x="954" y="68"/>
                      <a:pt x="953" y="65"/>
                      <a:pt x="952" y="62"/>
                    </a:cubicBezTo>
                    <a:close/>
                    <a:moveTo>
                      <a:pt x="974" y="62"/>
                    </a:moveTo>
                    <a:cubicBezTo>
                      <a:pt x="984" y="66"/>
                      <a:pt x="994" y="69"/>
                      <a:pt x="1004" y="73"/>
                    </a:cubicBezTo>
                    <a:cubicBezTo>
                      <a:pt x="994" y="73"/>
                      <a:pt x="984" y="72"/>
                      <a:pt x="975" y="72"/>
                    </a:cubicBezTo>
                    <a:cubicBezTo>
                      <a:pt x="975" y="69"/>
                      <a:pt x="975" y="66"/>
                      <a:pt x="974" y="62"/>
                    </a:cubicBezTo>
                    <a:close/>
                    <a:moveTo>
                      <a:pt x="1239" y="203"/>
                    </a:moveTo>
                    <a:cubicBezTo>
                      <a:pt x="1218" y="205"/>
                      <a:pt x="1197" y="207"/>
                      <a:pt x="1176" y="209"/>
                    </a:cubicBezTo>
                    <a:cubicBezTo>
                      <a:pt x="1156" y="211"/>
                      <a:pt x="1135" y="213"/>
                      <a:pt x="1114" y="216"/>
                    </a:cubicBezTo>
                    <a:cubicBezTo>
                      <a:pt x="1098" y="218"/>
                      <a:pt x="1080" y="219"/>
                      <a:pt x="1064" y="225"/>
                    </a:cubicBezTo>
                    <a:cubicBezTo>
                      <a:pt x="1062" y="225"/>
                      <a:pt x="1061" y="225"/>
                      <a:pt x="1059" y="225"/>
                    </a:cubicBezTo>
                    <a:cubicBezTo>
                      <a:pt x="1059" y="220"/>
                      <a:pt x="1059" y="215"/>
                      <a:pt x="1059" y="210"/>
                    </a:cubicBezTo>
                    <a:cubicBezTo>
                      <a:pt x="1062" y="212"/>
                      <a:pt x="1065" y="213"/>
                      <a:pt x="1069" y="214"/>
                    </a:cubicBezTo>
                    <a:cubicBezTo>
                      <a:pt x="1073" y="214"/>
                      <a:pt x="1078" y="215"/>
                      <a:pt x="1081" y="212"/>
                    </a:cubicBezTo>
                    <a:cubicBezTo>
                      <a:pt x="1082" y="211"/>
                      <a:pt x="1082" y="210"/>
                      <a:pt x="1081" y="209"/>
                    </a:cubicBezTo>
                    <a:cubicBezTo>
                      <a:pt x="1078" y="206"/>
                      <a:pt x="1075" y="207"/>
                      <a:pt x="1071" y="206"/>
                    </a:cubicBezTo>
                    <a:cubicBezTo>
                      <a:pt x="1067" y="206"/>
                      <a:pt x="1062" y="205"/>
                      <a:pt x="1058" y="204"/>
                    </a:cubicBezTo>
                    <a:cubicBezTo>
                      <a:pt x="1058" y="199"/>
                      <a:pt x="1058" y="193"/>
                      <a:pt x="1058" y="188"/>
                    </a:cubicBezTo>
                    <a:cubicBezTo>
                      <a:pt x="1057" y="161"/>
                      <a:pt x="1056" y="135"/>
                      <a:pt x="1055" y="109"/>
                    </a:cubicBezTo>
                    <a:cubicBezTo>
                      <a:pt x="1055" y="97"/>
                      <a:pt x="1054" y="84"/>
                      <a:pt x="1044" y="78"/>
                    </a:cubicBezTo>
                    <a:cubicBezTo>
                      <a:pt x="1043" y="76"/>
                      <a:pt x="1042" y="75"/>
                      <a:pt x="1040" y="74"/>
                    </a:cubicBezTo>
                    <a:cubicBezTo>
                      <a:pt x="1012" y="64"/>
                      <a:pt x="983" y="53"/>
                      <a:pt x="955" y="43"/>
                    </a:cubicBezTo>
                    <a:cubicBezTo>
                      <a:pt x="957" y="43"/>
                      <a:pt x="959" y="43"/>
                      <a:pt x="962" y="44"/>
                    </a:cubicBezTo>
                    <a:cubicBezTo>
                      <a:pt x="965" y="44"/>
                      <a:pt x="969" y="46"/>
                      <a:pt x="972" y="44"/>
                    </a:cubicBezTo>
                    <a:cubicBezTo>
                      <a:pt x="974" y="44"/>
                      <a:pt x="974" y="42"/>
                      <a:pt x="973" y="40"/>
                    </a:cubicBezTo>
                    <a:cubicBezTo>
                      <a:pt x="972" y="36"/>
                      <a:pt x="966" y="36"/>
                      <a:pt x="962" y="35"/>
                    </a:cubicBezTo>
                    <a:cubicBezTo>
                      <a:pt x="957" y="35"/>
                      <a:pt x="953" y="36"/>
                      <a:pt x="949" y="39"/>
                    </a:cubicBezTo>
                    <a:cubicBezTo>
                      <a:pt x="949" y="40"/>
                      <a:pt x="949" y="40"/>
                      <a:pt x="949" y="41"/>
                    </a:cubicBezTo>
                    <a:cubicBezTo>
                      <a:pt x="937" y="37"/>
                      <a:pt x="926" y="32"/>
                      <a:pt x="914" y="28"/>
                    </a:cubicBezTo>
                    <a:cubicBezTo>
                      <a:pt x="1038" y="37"/>
                      <a:pt x="1162" y="32"/>
                      <a:pt x="1285" y="14"/>
                    </a:cubicBezTo>
                    <a:cubicBezTo>
                      <a:pt x="1273" y="33"/>
                      <a:pt x="1261" y="52"/>
                      <a:pt x="1249" y="71"/>
                    </a:cubicBezTo>
                    <a:cubicBezTo>
                      <a:pt x="1244" y="80"/>
                      <a:pt x="1238" y="89"/>
                      <a:pt x="1232" y="99"/>
                    </a:cubicBezTo>
                    <a:cubicBezTo>
                      <a:pt x="1228" y="105"/>
                      <a:pt x="1222" y="111"/>
                      <a:pt x="1222" y="119"/>
                    </a:cubicBezTo>
                    <a:cubicBezTo>
                      <a:pt x="1221" y="132"/>
                      <a:pt x="1240" y="145"/>
                      <a:pt x="1248" y="153"/>
                    </a:cubicBezTo>
                    <a:cubicBezTo>
                      <a:pt x="1257" y="164"/>
                      <a:pt x="1267" y="174"/>
                      <a:pt x="1276" y="184"/>
                    </a:cubicBezTo>
                    <a:cubicBezTo>
                      <a:pt x="1274" y="184"/>
                      <a:pt x="1272" y="185"/>
                      <a:pt x="1269" y="185"/>
                    </a:cubicBezTo>
                    <a:cubicBezTo>
                      <a:pt x="1266" y="186"/>
                      <a:pt x="1262" y="186"/>
                      <a:pt x="1258" y="186"/>
                    </a:cubicBezTo>
                    <a:cubicBezTo>
                      <a:pt x="1255" y="186"/>
                      <a:pt x="1255" y="190"/>
                      <a:pt x="1257" y="191"/>
                    </a:cubicBezTo>
                    <a:cubicBezTo>
                      <a:pt x="1261" y="192"/>
                      <a:pt x="1265" y="192"/>
                      <a:pt x="1270" y="192"/>
                    </a:cubicBezTo>
                    <a:cubicBezTo>
                      <a:pt x="1273" y="192"/>
                      <a:pt x="1278" y="192"/>
                      <a:pt x="1280" y="189"/>
                    </a:cubicBezTo>
                    <a:cubicBezTo>
                      <a:pt x="1281" y="189"/>
                      <a:pt x="1281" y="189"/>
                      <a:pt x="1281" y="189"/>
                    </a:cubicBezTo>
                    <a:cubicBezTo>
                      <a:pt x="1284" y="192"/>
                      <a:pt x="1288" y="196"/>
                      <a:pt x="1292" y="199"/>
                    </a:cubicBezTo>
                    <a:cubicBezTo>
                      <a:pt x="1274" y="198"/>
                      <a:pt x="1256" y="201"/>
                      <a:pt x="1239" y="203"/>
                    </a:cubicBezTo>
                    <a:close/>
                  </a:path>
                </a:pathLst>
              </a:custGeom>
              <a:grpFill/>
              <a:ln>
                <a:noFill/>
              </a:ln>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15" name="Freeform 93"/>
              <p:cNvSpPr/>
              <p:nvPr/>
            </p:nvSpPr>
            <p:spPr bwMode="auto">
              <a:xfrm>
                <a:off x="4583754" y="3442044"/>
                <a:ext cx="84343" cy="38883"/>
              </a:xfrm>
              <a:custGeom>
                <a:avLst/>
                <a:gdLst>
                  <a:gd name="T0" fmla="*/ 21 w 27"/>
                  <a:gd name="T1" fmla="*/ 1 h 11"/>
                  <a:gd name="T2" fmla="*/ 3 w 27"/>
                  <a:gd name="T3" fmla="*/ 0 h 11"/>
                  <a:gd name="T4" fmla="*/ 2 w 27"/>
                  <a:gd name="T5" fmla="*/ 5 h 11"/>
                  <a:gd name="T6" fmla="*/ 20 w 27"/>
                  <a:gd name="T7" fmla="*/ 9 h 11"/>
                  <a:gd name="T8" fmla="*/ 21 w 27"/>
                  <a:gd name="T9" fmla="*/ 1 h 11"/>
                </a:gdLst>
                <a:ahLst/>
                <a:cxnLst>
                  <a:cxn ang="0">
                    <a:pos x="T0" y="T1"/>
                  </a:cxn>
                  <a:cxn ang="0">
                    <a:pos x="T2" y="T3"/>
                  </a:cxn>
                  <a:cxn ang="0">
                    <a:pos x="T4" y="T5"/>
                  </a:cxn>
                  <a:cxn ang="0">
                    <a:pos x="T6" y="T7"/>
                  </a:cxn>
                  <a:cxn ang="0">
                    <a:pos x="T8" y="T9"/>
                  </a:cxn>
                </a:cxnLst>
                <a:rect l="0" t="0" r="r" b="b"/>
                <a:pathLst>
                  <a:path w="27" h="11">
                    <a:moveTo>
                      <a:pt x="21" y="1"/>
                    </a:moveTo>
                    <a:cubicBezTo>
                      <a:pt x="15" y="0"/>
                      <a:pt x="9" y="0"/>
                      <a:pt x="3" y="0"/>
                    </a:cubicBezTo>
                    <a:cubicBezTo>
                      <a:pt x="0" y="0"/>
                      <a:pt x="0" y="4"/>
                      <a:pt x="2" y="5"/>
                    </a:cubicBezTo>
                    <a:cubicBezTo>
                      <a:pt x="8" y="6"/>
                      <a:pt x="14" y="8"/>
                      <a:pt x="20" y="9"/>
                    </a:cubicBezTo>
                    <a:cubicBezTo>
                      <a:pt x="26" y="11"/>
                      <a:pt x="27" y="1"/>
                      <a:pt x="2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16" name="Freeform 94"/>
              <p:cNvSpPr/>
              <p:nvPr/>
            </p:nvSpPr>
            <p:spPr bwMode="auto">
              <a:xfrm>
                <a:off x="4712611" y="3439451"/>
                <a:ext cx="117143" cy="33698"/>
              </a:xfrm>
              <a:custGeom>
                <a:avLst/>
                <a:gdLst>
                  <a:gd name="T0" fmla="*/ 32 w 37"/>
                  <a:gd name="T1" fmla="*/ 2 h 10"/>
                  <a:gd name="T2" fmla="*/ 4 w 37"/>
                  <a:gd name="T3" fmla="*/ 0 h 10"/>
                  <a:gd name="T4" fmla="*/ 4 w 37"/>
                  <a:gd name="T5" fmla="*/ 6 h 10"/>
                  <a:gd name="T6" fmla="*/ 31 w 37"/>
                  <a:gd name="T7" fmla="*/ 10 h 10"/>
                  <a:gd name="T8" fmla="*/ 32 w 37"/>
                  <a:gd name="T9" fmla="*/ 2 h 10"/>
                </a:gdLst>
                <a:ahLst/>
                <a:cxnLst>
                  <a:cxn ang="0">
                    <a:pos x="T0" y="T1"/>
                  </a:cxn>
                  <a:cxn ang="0">
                    <a:pos x="T2" y="T3"/>
                  </a:cxn>
                  <a:cxn ang="0">
                    <a:pos x="T4" y="T5"/>
                  </a:cxn>
                  <a:cxn ang="0">
                    <a:pos x="T6" y="T7"/>
                  </a:cxn>
                  <a:cxn ang="0">
                    <a:pos x="T8" y="T9"/>
                  </a:cxn>
                </a:cxnLst>
                <a:rect l="0" t="0" r="r" b="b"/>
                <a:pathLst>
                  <a:path w="37" h="10">
                    <a:moveTo>
                      <a:pt x="32" y="2"/>
                    </a:moveTo>
                    <a:cubicBezTo>
                      <a:pt x="23" y="0"/>
                      <a:pt x="14" y="0"/>
                      <a:pt x="4" y="0"/>
                    </a:cubicBezTo>
                    <a:cubicBezTo>
                      <a:pt x="1" y="0"/>
                      <a:pt x="0" y="5"/>
                      <a:pt x="4" y="6"/>
                    </a:cubicBezTo>
                    <a:cubicBezTo>
                      <a:pt x="13" y="8"/>
                      <a:pt x="22" y="10"/>
                      <a:pt x="31" y="10"/>
                    </a:cubicBezTo>
                    <a:cubicBezTo>
                      <a:pt x="36" y="10"/>
                      <a:pt x="37" y="2"/>
                      <a:pt x="32"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17" name="Freeform 95"/>
              <p:cNvSpPr/>
              <p:nvPr/>
            </p:nvSpPr>
            <p:spPr bwMode="auto">
              <a:xfrm>
                <a:off x="4888327" y="3439451"/>
                <a:ext cx="96058" cy="38883"/>
              </a:xfrm>
              <a:custGeom>
                <a:avLst/>
                <a:gdLst>
                  <a:gd name="T0" fmla="*/ 28 w 30"/>
                  <a:gd name="T1" fmla="*/ 3 h 11"/>
                  <a:gd name="T2" fmla="*/ 17 w 30"/>
                  <a:gd name="T3" fmla="*/ 1 h 11"/>
                  <a:gd name="T4" fmla="*/ 4 w 30"/>
                  <a:gd name="T5" fmla="*/ 3 h 11"/>
                  <a:gd name="T6" fmla="*/ 4 w 30"/>
                  <a:gd name="T7" fmla="*/ 9 h 11"/>
                  <a:gd name="T8" fmla="*/ 17 w 30"/>
                  <a:gd name="T9" fmla="*/ 10 h 11"/>
                  <a:gd name="T10" fmla="*/ 28 w 30"/>
                  <a:gd name="T11" fmla="*/ 9 h 11"/>
                  <a:gd name="T12" fmla="*/ 28 w 30"/>
                  <a:gd name="T13" fmla="*/ 3 h 11"/>
                </a:gdLst>
                <a:ahLst/>
                <a:cxnLst>
                  <a:cxn ang="0">
                    <a:pos x="T0" y="T1"/>
                  </a:cxn>
                  <a:cxn ang="0">
                    <a:pos x="T2" y="T3"/>
                  </a:cxn>
                  <a:cxn ang="0">
                    <a:pos x="T4" y="T5"/>
                  </a:cxn>
                  <a:cxn ang="0">
                    <a:pos x="T6" y="T7"/>
                  </a:cxn>
                  <a:cxn ang="0">
                    <a:pos x="T8" y="T9"/>
                  </a:cxn>
                  <a:cxn ang="0">
                    <a:pos x="T10" y="T11"/>
                  </a:cxn>
                  <a:cxn ang="0">
                    <a:pos x="T12" y="T13"/>
                  </a:cxn>
                </a:cxnLst>
                <a:rect l="0" t="0" r="r" b="b"/>
                <a:pathLst>
                  <a:path w="30" h="11">
                    <a:moveTo>
                      <a:pt x="28" y="3"/>
                    </a:moveTo>
                    <a:cubicBezTo>
                      <a:pt x="25" y="0"/>
                      <a:pt x="21" y="1"/>
                      <a:pt x="17" y="1"/>
                    </a:cubicBezTo>
                    <a:cubicBezTo>
                      <a:pt x="13" y="2"/>
                      <a:pt x="8" y="2"/>
                      <a:pt x="4" y="3"/>
                    </a:cubicBezTo>
                    <a:cubicBezTo>
                      <a:pt x="0" y="3"/>
                      <a:pt x="0" y="8"/>
                      <a:pt x="4" y="9"/>
                    </a:cubicBezTo>
                    <a:cubicBezTo>
                      <a:pt x="8" y="9"/>
                      <a:pt x="13" y="10"/>
                      <a:pt x="17" y="10"/>
                    </a:cubicBezTo>
                    <a:cubicBezTo>
                      <a:pt x="21" y="11"/>
                      <a:pt x="25" y="11"/>
                      <a:pt x="28" y="9"/>
                    </a:cubicBezTo>
                    <a:cubicBezTo>
                      <a:pt x="30" y="7"/>
                      <a:pt x="30" y="4"/>
                      <a:pt x="28"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18" name="Freeform 96"/>
              <p:cNvSpPr/>
              <p:nvPr/>
            </p:nvSpPr>
            <p:spPr bwMode="auto">
              <a:xfrm>
                <a:off x="5169471" y="3734953"/>
                <a:ext cx="124173" cy="49251"/>
              </a:xfrm>
              <a:custGeom>
                <a:avLst/>
                <a:gdLst>
                  <a:gd name="T0" fmla="*/ 36 w 39"/>
                  <a:gd name="T1" fmla="*/ 2 h 14"/>
                  <a:gd name="T2" fmla="*/ 22 w 39"/>
                  <a:gd name="T3" fmla="*/ 1 h 14"/>
                  <a:gd name="T4" fmla="*/ 6 w 39"/>
                  <a:gd name="T5" fmla="*/ 2 h 14"/>
                  <a:gd name="T6" fmla="*/ 5 w 39"/>
                  <a:gd name="T7" fmla="*/ 11 h 14"/>
                  <a:gd name="T8" fmla="*/ 37 w 39"/>
                  <a:gd name="T9" fmla="*/ 7 h 14"/>
                  <a:gd name="T10" fmla="*/ 36 w 39"/>
                  <a:gd name="T11" fmla="*/ 2 h 14"/>
                </a:gdLst>
                <a:ahLst/>
                <a:cxnLst>
                  <a:cxn ang="0">
                    <a:pos x="T0" y="T1"/>
                  </a:cxn>
                  <a:cxn ang="0">
                    <a:pos x="T2" y="T3"/>
                  </a:cxn>
                  <a:cxn ang="0">
                    <a:pos x="T4" y="T5"/>
                  </a:cxn>
                  <a:cxn ang="0">
                    <a:pos x="T6" y="T7"/>
                  </a:cxn>
                  <a:cxn ang="0">
                    <a:pos x="T8" y="T9"/>
                  </a:cxn>
                  <a:cxn ang="0">
                    <a:pos x="T10" y="T11"/>
                  </a:cxn>
                </a:cxnLst>
                <a:rect l="0" t="0" r="r" b="b"/>
                <a:pathLst>
                  <a:path w="39" h="14">
                    <a:moveTo>
                      <a:pt x="36" y="2"/>
                    </a:moveTo>
                    <a:cubicBezTo>
                      <a:pt x="31" y="0"/>
                      <a:pt x="27" y="1"/>
                      <a:pt x="22" y="1"/>
                    </a:cubicBezTo>
                    <a:cubicBezTo>
                      <a:pt x="17" y="2"/>
                      <a:pt x="11" y="2"/>
                      <a:pt x="6" y="2"/>
                    </a:cubicBezTo>
                    <a:cubicBezTo>
                      <a:pt x="2" y="2"/>
                      <a:pt x="0" y="10"/>
                      <a:pt x="5" y="11"/>
                    </a:cubicBezTo>
                    <a:cubicBezTo>
                      <a:pt x="15" y="12"/>
                      <a:pt x="28" y="14"/>
                      <a:pt x="37" y="7"/>
                    </a:cubicBezTo>
                    <a:cubicBezTo>
                      <a:pt x="39" y="5"/>
                      <a:pt x="38" y="3"/>
                      <a:pt x="36"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19" name="Freeform 97"/>
              <p:cNvSpPr/>
              <p:nvPr/>
            </p:nvSpPr>
            <p:spPr bwMode="auto">
              <a:xfrm>
                <a:off x="5373299" y="3721993"/>
                <a:ext cx="119487" cy="49251"/>
              </a:xfrm>
              <a:custGeom>
                <a:avLst/>
                <a:gdLst>
                  <a:gd name="T0" fmla="*/ 34 w 38"/>
                  <a:gd name="T1" fmla="*/ 3 h 14"/>
                  <a:gd name="T2" fmla="*/ 4 w 38"/>
                  <a:gd name="T3" fmla="*/ 4 h 14"/>
                  <a:gd name="T4" fmla="*/ 4 w 38"/>
                  <a:gd name="T5" fmla="*/ 11 h 14"/>
                  <a:gd name="T6" fmla="*/ 34 w 38"/>
                  <a:gd name="T7" fmla="*/ 11 h 14"/>
                  <a:gd name="T8" fmla="*/ 34 w 38"/>
                  <a:gd name="T9" fmla="*/ 3 h 14"/>
                </a:gdLst>
                <a:ahLst/>
                <a:cxnLst>
                  <a:cxn ang="0">
                    <a:pos x="T0" y="T1"/>
                  </a:cxn>
                  <a:cxn ang="0">
                    <a:pos x="T2" y="T3"/>
                  </a:cxn>
                  <a:cxn ang="0">
                    <a:pos x="T4" y="T5"/>
                  </a:cxn>
                  <a:cxn ang="0">
                    <a:pos x="T6" y="T7"/>
                  </a:cxn>
                  <a:cxn ang="0">
                    <a:pos x="T8" y="T9"/>
                  </a:cxn>
                </a:cxnLst>
                <a:rect l="0" t="0" r="r" b="b"/>
                <a:pathLst>
                  <a:path w="38" h="14">
                    <a:moveTo>
                      <a:pt x="34" y="3"/>
                    </a:moveTo>
                    <a:cubicBezTo>
                      <a:pt x="26" y="0"/>
                      <a:pt x="14" y="3"/>
                      <a:pt x="4" y="4"/>
                    </a:cubicBezTo>
                    <a:cubicBezTo>
                      <a:pt x="0" y="4"/>
                      <a:pt x="0" y="10"/>
                      <a:pt x="4" y="11"/>
                    </a:cubicBezTo>
                    <a:cubicBezTo>
                      <a:pt x="14" y="11"/>
                      <a:pt x="26" y="14"/>
                      <a:pt x="34" y="11"/>
                    </a:cubicBezTo>
                    <a:cubicBezTo>
                      <a:pt x="38" y="10"/>
                      <a:pt x="38" y="5"/>
                      <a:pt x="34"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20" name="Freeform 98"/>
              <p:cNvSpPr/>
              <p:nvPr/>
            </p:nvSpPr>
            <p:spPr bwMode="auto">
              <a:xfrm>
                <a:off x="5567758" y="3724584"/>
                <a:ext cx="107772" cy="38883"/>
              </a:xfrm>
              <a:custGeom>
                <a:avLst/>
                <a:gdLst>
                  <a:gd name="T0" fmla="*/ 30 w 34"/>
                  <a:gd name="T1" fmla="*/ 1 h 11"/>
                  <a:gd name="T2" fmla="*/ 16 w 34"/>
                  <a:gd name="T3" fmla="*/ 2 h 11"/>
                  <a:gd name="T4" fmla="*/ 2 w 34"/>
                  <a:gd name="T5" fmla="*/ 4 h 11"/>
                  <a:gd name="T6" fmla="*/ 1 w 34"/>
                  <a:gd name="T7" fmla="*/ 8 h 11"/>
                  <a:gd name="T8" fmla="*/ 17 w 34"/>
                  <a:gd name="T9" fmla="*/ 11 h 11"/>
                  <a:gd name="T10" fmla="*/ 32 w 34"/>
                  <a:gd name="T11" fmla="*/ 7 h 11"/>
                  <a:gd name="T12" fmla="*/ 30 w 34"/>
                  <a:gd name="T13" fmla="*/ 1 h 11"/>
                </a:gdLst>
                <a:ahLst/>
                <a:cxnLst>
                  <a:cxn ang="0">
                    <a:pos x="T0" y="T1"/>
                  </a:cxn>
                  <a:cxn ang="0">
                    <a:pos x="T2" y="T3"/>
                  </a:cxn>
                  <a:cxn ang="0">
                    <a:pos x="T4" y="T5"/>
                  </a:cxn>
                  <a:cxn ang="0">
                    <a:pos x="T6" y="T7"/>
                  </a:cxn>
                  <a:cxn ang="0">
                    <a:pos x="T8" y="T9"/>
                  </a:cxn>
                  <a:cxn ang="0">
                    <a:pos x="T10" y="T11"/>
                  </a:cxn>
                  <a:cxn ang="0">
                    <a:pos x="T12" y="T13"/>
                  </a:cxn>
                </a:cxnLst>
                <a:rect l="0" t="0" r="r" b="b"/>
                <a:pathLst>
                  <a:path w="34" h="11">
                    <a:moveTo>
                      <a:pt x="30" y="1"/>
                    </a:moveTo>
                    <a:cubicBezTo>
                      <a:pt x="26" y="0"/>
                      <a:pt x="21" y="2"/>
                      <a:pt x="16" y="2"/>
                    </a:cubicBezTo>
                    <a:cubicBezTo>
                      <a:pt x="11" y="2"/>
                      <a:pt x="6" y="2"/>
                      <a:pt x="2" y="4"/>
                    </a:cubicBezTo>
                    <a:cubicBezTo>
                      <a:pt x="0" y="5"/>
                      <a:pt x="0" y="7"/>
                      <a:pt x="1" y="8"/>
                    </a:cubicBezTo>
                    <a:cubicBezTo>
                      <a:pt x="6" y="11"/>
                      <a:pt x="12" y="11"/>
                      <a:pt x="17" y="11"/>
                    </a:cubicBezTo>
                    <a:cubicBezTo>
                      <a:pt x="22" y="11"/>
                      <a:pt x="28" y="11"/>
                      <a:pt x="32" y="7"/>
                    </a:cubicBezTo>
                    <a:cubicBezTo>
                      <a:pt x="34" y="5"/>
                      <a:pt x="33" y="2"/>
                      <a:pt x="3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21" name="Freeform 99"/>
              <p:cNvSpPr/>
              <p:nvPr/>
            </p:nvSpPr>
            <p:spPr bwMode="auto">
              <a:xfrm>
                <a:off x="5720043" y="3729769"/>
                <a:ext cx="107772" cy="33698"/>
              </a:xfrm>
              <a:custGeom>
                <a:avLst/>
                <a:gdLst>
                  <a:gd name="T0" fmla="*/ 28 w 34"/>
                  <a:gd name="T1" fmla="*/ 0 h 10"/>
                  <a:gd name="T2" fmla="*/ 3 w 34"/>
                  <a:gd name="T3" fmla="*/ 3 h 10"/>
                  <a:gd name="T4" fmla="*/ 3 w 34"/>
                  <a:gd name="T5" fmla="*/ 8 h 10"/>
                  <a:gd name="T6" fmla="*/ 28 w 34"/>
                  <a:gd name="T7" fmla="*/ 10 h 10"/>
                  <a:gd name="T8" fmla="*/ 28 w 34"/>
                  <a:gd name="T9" fmla="*/ 0 h 10"/>
                </a:gdLst>
                <a:ahLst/>
                <a:cxnLst>
                  <a:cxn ang="0">
                    <a:pos x="T0" y="T1"/>
                  </a:cxn>
                  <a:cxn ang="0">
                    <a:pos x="T2" y="T3"/>
                  </a:cxn>
                  <a:cxn ang="0">
                    <a:pos x="T4" y="T5"/>
                  </a:cxn>
                  <a:cxn ang="0">
                    <a:pos x="T6" y="T7"/>
                  </a:cxn>
                  <a:cxn ang="0">
                    <a:pos x="T8" y="T9"/>
                  </a:cxn>
                </a:cxnLst>
                <a:rect l="0" t="0" r="r" b="b"/>
                <a:pathLst>
                  <a:path w="34" h="10">
                    <a:moveTo>
                      <a:pt x="28" y="0"/>
                    </a:moveTo>
                    <a:cubicBezTo>
                      <a:pt x="20" y="0"/>
                      <a:pt x="12" y="2"/>
                      <a:pt x="3" y="3"/>
                    </a:cubicBezTo>
                    <a:cubicBezTo>
                      <a:pt x="0" y="3"/>
                      <a:pt x="0" y="7"/>
                      <a:pt x="3" y="8"/>
                    </a:cubicBezTo>
                    <a:cubicBezTo>
                      <a:pt x="12" y="9"/>
                      <a:pt x="20" y="10"/>
                      <a:pt x="28" y="10"/>
                    </a:cubicBezTo>
                    <a:cubicBezTo>
                      <a:pt x="34" y="10"/>
                      <a:pt x="34" y="1"/>
                      <a:pt x="28"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22" name="Freeform 100"/>
              <p:cNvSpPr/>
              <p:nvPr/>
            </p:nvSpPr>
            <p:spPr bwMode="auto">
              <a:xfrm>
                <a:off x="5893415" y="3719400"/>
                <a:ext cx="110115" cy="44067"/>
              </a:xfrm>
              <a:custGeom>
                <a:avLst/>
                <a:gdLst>
                  <a:gd name="T0" fmla="*/ 32 w 35"/>
                  <a:gd name="T1" fmla="*/ 1 h 13"/>
                  <a:gd name="T2" fmla="*/ 19 w 35"/>
                  <a:gd name="T3" fmla="*/ 2 h 13"/>
                  <a:gd name="T4" fmla="*/ 4 w 35"/>
                  <a:gd name="T5" fmla="*/ 3 h 13"/>
                  <a:gd name="T6" fmla="*/ 3 w 35"/>
                  <a:gd name="T7" fmla="*/ 8 h 13"/>
                  <a:gd name="T8" fmla="*/ 33 w 35"/>
                  <a:gd name="T9" fmla="*/ 7 h 13"/>
                  <a:gd name="T10" fmla="*/ 32 w 35"/>
                  <a:gd name="T11" fmla="*/ 1 h 13"/>
                </a:gdLst>
                <a:ahLst/>
                <a:cxnLst>
                  <a:cxn ang="0">
                    <a:pos x="T0" y="T1"/>
                  </a:cxn>
                  <a:cxn ang="0">
                    <a:pos x="T2" y="T3"/>
                  </a:cxn>
                  <a:cxn ang="0">
                    <a:pos x="T4" y="T5"/>
                  </a:cxn>
                  <a:cxn ang="0">
                    <a:pos x="T6" y="T7"/>
                  </a:cxn>
                  <a:cxn ang="0">
                    <a:pos x="T8" y="T9"/>
                  </a:cxn>
                  <a:cxn ang="0">
                    <a:pos x="T10" y="T11"/>
                  </a:cxn>
                </a:cxnLst>
                <a:rect l="0" t="0" r="r" b="b"/>
                <a:pathLst>
                  <a:path w="35" h="13">
                    <a:moveTo>
                      <a:pt x="32" y="1"/>
                    </a:moveTo>
                    <a:cubicBezTo>
                      <a:pt x="28" y="0"/>
                      <a:pt x="23" y="2"/>
                      <a:pt x="19" y="2"/>
                    </a:cubicBezTo>
                    <a:cubicBezTo>
                      <a:pt x="14" y="3"/>
                      <a:pt x="9" y="3"/>
                      <a:pt x="4" y="3"/>
                    </a:cubicBezTo>
                    <a:cubicBezTo>
                      <a:pt x="1" y="3"/>
                      <a:pt x="0" y="8"/>
                      <a:pt x="3" y="8"/>
                    </a:cubicBezTo>
                    <a:cubicBezTo>
                      <a:pt x="12" y="10"/>
                      <a:pt x="26" y="13"/>
                      <a:pt x="33" y="7"/>
                    </a:cubicBezTo>
                    <a:cubicBezTo>
                      <a:pt x="35" y="5"/>
                      <a:pt x="34" y="2"/>
                      <a:pt x="3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23" name="Freeform 101"/>
              <p:cNvSpPr/>
              <p:nvPr/>
            </p:nvSpPr>
            <p:spPr bwMode="auto">
              <a:xfrm>
                <a:off x="6073817" y="3721993"/>
                <a:ext cx="121829" cy="51843"/>
              </a:xfrm>
              <a:custGeom>
                <a:avLst/>
                <a:gdLst>
                  <a:gd name="T0" fmla="*/ 32 w 39"/>
                  <a:gd name="T1" fmla="*/ 0 h 15"/>
                  <a:gd name="T2" fmla="*/ 5 w 39"/>
                  <a:gd name="T3" fmla="*/ 2 h 15"/>
                  <a:gd name="T4" fmla="*/ 3 w 39"/>
                  <a:gd name="T5" fmla="*/ 7 h 15"/>
                  <a:gd name="T6" fmla="*/ 35 w 39"/>
                  <a:gd name="T7" fmla="*/ 7 h 15"/>
                  <a:gd name="T8" fmla="*/ 32 w 39"/>
                  <a:gd name="T9" fmla="*/ 0 h 15"/>
                </a:gdLst>
                <a:ahLst/>
                <a:cxnLst>
                  <a:cxn ang="0">
                    <a:pos x="T0" y="T1"/>
                  </a:cxn>
                  <a:cxn ang="0">
                    <a:pos x="T2" y="T3"/>
                  </a:cxn>
                  <a:cxn ang="0">
                    <a:pos x="T4" y="T5"/>
                  </a:cxn>
                  <a:cxn ang="0">
                    <a:pos x="T6" y="T7"/>
                  </a:cxn>
                  <a:cxn ang="0">
                    <a:pos x="T8" y="T9"/>
                  </a:cxn>
                </a:cxnLst>
                <a:rect l="0" t="0" r="r" b="b"/>
                <a:pathLst>
                  <a:path w="39" h="15">
                    <a:moveTo>
                      <a:pt x="32" y="0"/>
                    </a:moveTo>
                    <a:cubicBezTo>
                      <a:pt x="23" y="2"/>
                      <a:pt x="14" y="4"/>
                      <a:pt x="5" y="2"/>
                    </a:cubicBezTo>
                    <a:cubicBezTo>
                      <a:pt x="2" y="1"/>
                      <a:pt x="0" y="5"/>
                      <a:pt x="3" y="7"/>
                    </a:cubicBezTo>
                    <a:cubicBezTo>
                      <a:pt x="13" y="12"/>
                      <a:pt x="26" y="15"/>
                      <a:pt x="35" y="7"/>
                    </a:cubicBezTo>
                    <a:cubicBezTo>
                      <a:pt x="39" y="5"/>
                      <a:pt x="37" y="0"/>
                      <a:pt x="32"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24" name="Freeform 102"/>
              <p:cNvSpPr/>
              <p:nvPr/>
            </p:nvSpPr>
            <p:spPr bwMode="auto">
              <a:xfrm>
                <a:off x="6261246" y="3711625"/>
                <a:ext cx="126515" cy="44067"/>
              </a:xfrm>
              <a:custGeom>
                <a:avLst/>
                <a:gdLst>
                  <a:gd name="T0" fmla="*/ 34 w 40"/>
                  <a:gd name="T1" fmla="*/ 1 h 13"/>
                  <a:gd name="T2" fmla="*/ 19 w 40"/>
                  <a:gd name="T3" fmla="*/ 1 h 13"/>
                  <a:gd name="T4" fmla="*/ 5 w 40"/>
                  <a:gd name="T5" fmla="*/ 1 h 13"/>
                  <a:gd name="T6" fmla="*/ 4 w 40"/>
                  <a:gd name="T7" fmla="*/ 7 h 13"/>
                  <a:gd name="T8" fmla="*/ 35 w 40"/>
                  <a:gd name="T9" fmla="*/ 10 h 13"/>
                  <a:gd name="T10" fmla="*/ 34 w 40"/>
                  <a:gd name="T11" fmla="*/ 1 h 13"/>
                </a:gdLst>
                <a:ahLst/>
                <a:cxnLst>
                  <a:cxn ang="0">
                    <a:pos x="T0" y="T1"/>
                  </a:cxn>
                  <a:cxn ang="0">
                    <a:pos x="T2" y="T3"/>
                  </a:cxn>
                  <a:cxn ang="0">
                    <a:pos x="T4" y="T5"/>
                  </a:cxn>
                  <a:cxn ang="0">
                    <a:pos x="T6" y="T7"/>
                  </a:cxn>
                  <a:cxn ang="0">
                    <a:pos x="T8" y="T9"/>
                  </a:cxn>
                  <a:cxn ang="0">
                    <a:pos x="T10" y="T11"/>
                  </a:cxn>
                </a:cxnLst>
                <a:rect l="0" t="0" r="r" b="b"/>
                <a:pathLst>
                  <a:path w="40" h="13">
                    <a:moveTo>
                      <a:pt x="34" y="1"/>
                    </a:moveTo>
                    <a:cubicBezTo>
                      <a:pt x="29" y="1"/>
                      <a:pt x="24" y="1"/>
                      <a:pt x="19" y="1"/>
                    </a:cubicBezTo>
                    <a:cubicBezTo>
                      <a:pt x="14" y="1"/>
                      <a:pt x="10" y="1"/>
                      <a:pt x="5" y="1"/>
                    </a:cubicBezTo>
                    <a:cubicBezTo>
                      <a:pt x="1" y="0"/>
                      <a:pt x="0" y="6"/>
                      <a:pt x="4" y="7"/>
                    </a:cubicBezTo>
                    <a:cubicBezTo>
                      <a:pt x="13" y="10"/>
                      <a:pt x="26" y="13"/>
                      <a:pt x="35" y="10"/>
                    </a:cubicBezTo>
                    <a:cubicBezTo>
                      <a:pt x="40" y="8"/>
                      <a:pt x="39" y="2"/>
                      <a:pt x="34"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25" name="Freeform 103"/>
              <p:cNvSpPr/>
              <p:nvPr/>
            </p:nvSpPr>
            <p:spPr bwMode="auto">
              <a:xfrm>
                <a:off x="6448675" y="3706440"/>
                <a:ext cx="126515" cy="46658"/>
              </a:xfrm>
              <a:custGeom>
                <a:avLst/>
                <a:gdLst>
                  <a:gd name="T0" fmla="*/ 36 w 40"/>
                  <a:gd name="T1" fmla="*/ 3 h 13"/>
                  <a:gd name="T2" fmla="*/ 4 w 40"/>
                  <a:gd name="T3" fmla="*/ 4 h 13"/>
                  <a:gd name="T4" fmla="*/ 4 w 40"/>
                  <a:gd name="T5" fmla="*/ 10 h 13"/>
                  <a:gd name="T6" fmla="*/ 36 w 40"/>
                  <a:gd name="T7" fmla="*/ 11 h 13"/>
                  <a:gd name="T8" fmla="*/ 36 w 40"/>
                  <a:gd name="T9" fmla="*/ 3 h 13"/>
                </a:gdLst>
                <a:ahLst/>
                <a:cxnLst>
                  <a:cxn ang="0">
                    <a:pos x="T0" y="T1"/>
                  </a:cxn>
                  <a:cxn ang="0">
                    <a:pos x="T2" y="T3"/>
                  </a:cxn>
                  <a:cxn ang="0">
                    <a:pos x="T4" y="T5"/>
                  </a:cxn>
                  <a:cxn ang="0">
                    <a:pos x="T6" y="T7"/>
                  </a:cxn>
                  <a:cxn ang="0">
                    <a:pos x="T8" y="T9"/>
                  </a:cxn>
                </a:cxnLst>
                <a:rect l="0" t="0" r="r" b="b"/>
                <a:pathLst>
                  <a:path w="40" h="13">
                    <a:moveTo>
                      <a:pt x="36" y="3"/>
                    </a:moveTo>
                    <a:cubicBezTo>
                      <a:pt x="26" y="0"/>
                      <a:pt x="14" y="2"/>
                      <a:pt x="4" y="4"/>
                    </a:cubicBezTo>
                    <a:cubicBezTo>
                      <a:pt x="0" y="4"/>
                      <a:pt x="0" y="9"/>
                      <a:pt x="4" y="10"/>
                    </a:cubicBezTo>
                    <a:cubicBezTo>
                      <a:pt x="14" y="11"/>
                      <a:pt x="26" y="13"/>
                      <a:pt x="36" y="11"/>
                    </a:cubicBezTo>
                    <a:cubicBezTo>
                      <a:pt x="40" y="10"/>
                      <a:pt x="40" y="4"/>
                      <a:pt x="36"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26" name="Freeform 104"/>
              <p:cNvSpPr/>
              <p:nvPr/>
            </p:nvSpPr>
            <p:spPr bwMode="auto">
              <a:xfrm>
                <a:off x="6643132" y="3711625"/>
                <a:ext cx="121829" cy="38883"/>
              </a:xfrm>
              <a:custGeom>
                <a:avLst/>
                <a:gdLst>
                  <a:gd name="T0" fmla="*/ 34 w 38"/>
                  <a:gd name="T1" fmla="*/ 2 h 11"/>
                  <a:gd name="T2" fmla="*/ 20 w 38"/>
                  <a:gd name="T3" fmla="*/ 1 h 11"/>
                  <a:gd name="T4" fmla="*/ 4 w 38"/>
                  <a:gd name="T5" fmla="*/ 2 h 11"/>
                  <a:gd name="T6" fmla="*/ 4 w 38"/>
                  <a:gd name="T7" fmla="*/ 9 h 11"/>
                  <a:gd name="T8" fmla="*/ 20 w 38"/>
                  <a:gd name="T9" fmla="*/ 10 h 11"/>
                  <a:gd name="T10" fmla="*/ 34 w 38"/>
                  <a:gd name="T11" fmla="*/ 10 h 11"/>
                  <a:gd name="T12" fmla="*/ 34 w 38"/>
                  <a:gd name="T13" fmla="*/ 2 h 11"/>
                </a:gdLst>
                <a:ahLst/>
                <a:cxnLst>
                  <a:cxn ang="0">
                    <a:pos x="T0" y="T1"/>
                  </a:cxn>
                  <a:cxn ang="0">
                    <a:pos x="T2" y="T3"/>
                  </a:cxn>
                  <a:cxn ang="0">
                    <a:pos x="T4" y="T5"/>
                  </a:cxn>
                  <a:cxn ang="0">
                    <a:pos x="T6" y="T7"/>
                  </a:cxn>
                  <a:cxn ang="0">
                    <a:pos x="T8" y="T9"/>
                  </a:cxn>
                  <a:cxn ang="0">
                    <a:pos x="T10" y="T11"/>
                  </a:cxn>
                  <a:cxn ang="0">
                    <a:pos x="T12" y="T13"/>
                  </a:cxn>
                </a:cxnLst>
                <a:rect l="0" t="0" r="r" b="b"/>
                <a:pathLst>
                  <a:path w="38" h="11">
                    <a:moveTo>
                      <a:pt x="34" y="2"/>
                    </a:moveTo>
                    <a:cubicBezTo>
                      <a:pt x="30" y="0"/>
                      <a:pt x="24" y="1"/>
                      <a:pt x="20" y="1"/>
                    </a:cubicBezTo>
                    <a:cubicBezTo>
                      <a:pt x="15" y="2"/>
                      <a:pt x="9" y="2"/>
                      <a:pt x="4" y="2"/>
                    </a:cubicBezTo>
                    <a:cubicBezTo>
                      <a:pt x="0" y="3"/>
                      <a:pt x="0" y="9"/>
                      <a:pt x="4" y="9"/>
                    </a:cubicBezTo>
                    <a:cubicBezTo>
                      <a:pt x="9" y="9"/>
                      <a:pt x="15" y="10"/>
                      <a:pt x="20" y="10"/>
                    </a:cubicBezTo>
                    <a:cubicBezTo>
                      <a:pt x="24" y="10"/>
                      <a:pt x="30" y="11"/>
                      <a:pt x="34" y="10"/>
                    </a:cubicBezTo>
                    <a:cubicBezTo>
                      <a:pt x="38" y="8"/>
                      <a:pt x="38" y="3"/>
                      <a:pt x="34"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27" name="Freeform 105"/>
              <p:cNvSpPr/>
              <p:nvPr/>
            </p:nvSpPr>
            <p:spPr bwMode="auto">
              <a:xfrm>
                <a:off x="6828219" y="3711625"/>
                <a:ext cx="93715" cy="44067"/>
              </a:xfrm>
              <a:custGeom>
                <a:avLst/>
                <a:gdLst>
                  <a:gd name="T0" fmla="*/ 27 w 30"/>
                  <a:gd name="T1" fmla="*/ 3 h 13"/>
                  <a:gd name="T2" fmla="*/ 17 w 30"/>
                  <a:gd name="T3" fmla="*/ 2 h 13"/>
                  <a:gd name="T4" fmla="*/ 5 w 30"/>
                  <a:gd name="T5" fmla="*/ 1 h 13"/>
                  <a:gd name="T6" fmla="*/ 3 w 30"/>
                  <a:gd name="T7" fmla="*/ 7 h 13"/>
                  <a:gd name="T8" fmla="*/ 28 w 30"/>
                  <a:gd name="T9" fmla="*/ 8 h 13"/>
                  <a:gd name="T10" fmla="*/ 27 w 30"/>
                  <a:gd name="T11" fmla="*/ 3 h 13"/>
                </a:gdLst>
                <a:ahLst/>
                <a:cxnLst>
                  <a:cxn ang="0">
                    <a:pos x="T0" y="T1"/>
                  </a:cxn>
                  <a:cxn ang="0">
                    <a:pos x="T2" y="T3"/>
                  </a:cxn>
                  <a:cxn ang="0">
                    <a:pos x="T4" y="T5"/>
                  </a:cxn>
                  <a:cxn ang="0">
                    <a:pos x="T6" y="T7"/>
                  </a:cxn>
                  <a:cxn ang="0">
                    <a:pos x="T8" y="T9"/>
                  </a:cxn>
                  <a:cxn ang="0">
                    <a:pos x="T10" y="T11"/>
                  </a:cxn>
                </a:cxnLst>
                <a:rect l="0" t="0" r="r" b="b"/>
                <a:pathLst>
                  <a:path w="30" h="13">
                    <a:moveTo>
                      <a:pt x="27" y="3"/>
                    </a:moveTo>
                    <a:cubicBezTo>
                      <a:pt x="24" y="2"/>
                      <a:pt x="20" y="2"/>
                      <a:pt x="17" y="2"/>
                    </a:cubicBezTo>
                    <a:cubicBezTo>
                      <a:pt x="13" y="2"/>
                      <a:pt x="9" y="2"/>
                      <a:pt x="5" y="1"/>
                    </a:cubicBezTo>
                    <a:cubicBezTo>
                      <a:pt x="1" y="0"/>
                      <a:pt x="0" y="5"/>
                      <a:pt x="3" y="7"/>
                    </a:cubicBezTo>
                    <a:cubicBezTo>
                      <a:pt x="10" y="9"/>
                      <a:pt x="21" y="13"/>
                      <a:pt x="28" y="8"/>
                    </a:cubicBezTo>
                    <a:cubicBezTo>
                      <a:pt x="30" y="7"/>
                      <a:pt x="30" y="3"/>
                      <a:pt x="27"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28" name="Freeform 106"/>
              <p:cNvSpPr/>
              <p:nvPr/>
            </p:nvSpPr>
            <p:spPr bwMode="auto">
              <a:xfrm>
                <a:off x="6978163" y="3696072"/>
                <a:ext cx="114801" cy="38883"/>
              </a:xfrm>
              <a:custGeom>
                <a:avLst/>
                <a:gdLst>
                  <a:gd name="T0" fmla="*/ 32 w 36"/>
                  <a:gd name="T1" fmla="*/ 2 h 11"/>
                  <a:gd name="T2" fmla="*/ 19 w 36"/>
                  <a:gd name="T3" fmla="*/ 2 h 11"/>
                  <a:gd name="T4" fmla="*/ 4 w 36"/>
                  <a:gd name="T5" fmla="*/ 5 h 11"/>
                  <a:gd name="T6" fmla="*/ 5 w 36"/>
                  <a:gd name="T7" fmla="*/ 11 h 11"/>
                  <a:gd name="T8" fmla="*/ 20 w 36"/>
                  <a:gd name="T9" fmla="*/ 11 h 11"/>
                  <a:gd name="T10" fmla="*/ 33 w 36"/>
                  <a:gd name="T11" fmla="*/ 8 h 11"/>
                  <a:gd name="T12" fmla="*/ 32 w 36"/>
                  <a:gd name="T13" fmla="*/ 2 h 11"/>
                </a:gdLst>
                <a:ahLst/>
                <a:cxnLst>
                  <a:cxn ang="0">
                    <a:pos x="T0" y="T1"/>
                  </a:cxn>
                  <a:cxn ang="0">
                    <a:pos x="T2" y="T3"/>
                  </a:cxn>
                  <a:cxn ang="0">
                    <a:pos x="T4" y="T5"/>
                  </a:cxn>
                  <a:cxn ang="0">
                    <a:pos x="T6" y="T7"/>
                  </a:cxn>
                  <a:cxn ang="0">
                    <a:pos x="T8" y="T9"/>
                  </a:cxn>
                  <a:cxn ang="0">
                    <a:pos x="T10" y="T11"/>
                  </a:cxn>
                  <a:cxn ang="0">
                    <a:pos x="T12" y="T13"/>
                  </a:cxn>
                </a:cxnLst>
                <a:rect l="0" t="0" r="r" b="b"/>
                <a:pathLst>
                  <a:path w="36" h="11">
                    <a:moveTo>
                      <a:pt x="32" y="2"/>
                    </a:moveTo>
                    <a:cubicBezTo>
                      <a:pt x="28" y="0"/>
                      <a:pt x="24" y="1"/>
                      <a:pt x="19" y="2"/>
                    </a:cubicBezTo>
                    <a:cubicBezTo>
                      <a:pt x="14" y="3"/>
                      <a:pt x="9" y="4"/>
                      <a:pt x="4" y="5"/>
                    </a:cubicBezTo>
                    <a:cubicBezTo>
                      <a:pt x="0" y="5"/>
                      <a:pt x="1" y="11"/>
                      <a:pt x="5" y="11"/>
                    </a:cubicBezTo>
                    <a:cubicBezTo>
                      <a:pt x="10" y="11"/>
                      <a:pt x="15" y="11"/>
                      <a:pt x="20" y="11"/>
                    </a:cubicBezTo>
                    <a:cubicBezTo>
                      <a:pt x="25" y="10"/>
                      <a:pt x="30" y="11"/>
                      <a:pt x="33" y="8"/>
                    </a:cubicBezTo>
                    <a:cubicBezTo>
                      <a:pt x="36" y="6"/>
                      <a:pt x="35" y="3"/>
                      <a:pt x="32"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29" name="Freeform 107"/>
              <p:cNvSpPr/>
              <p:nvPr/>
            </p:nvSpPr>
            <p:spPr bwMode="auto">
              <a:xfrm>
                <a:off x="7167934" y="3696072"/>
                <a:ext cx="105430" cy="46658"/>
              </a:xfrm>
              <a:custGeom>
                <a:avLst/>
                <a:gdLst>
                  <a:gd name="T0" fmla="*/ 32 w 33"/>
                  <a:gd name="T1" fmla="*/ 6 h 13"/>
                  <a:gd name="T2" fmla="*/ 4 w 33"/>
                  <a:gd name="T3" fmla="*/ 6 h 13"/>
                  <a:gd name="T4" fmla="*/ 6 w 33"/>
                  <a:gd name="T5" fmla="*/ 12 h 13"/>
                  <a:gd name="T6" fmla="*/ 20 w 33"/>
                  <a:gd name="T7" fmla="*/ 11 h 13"/>
                  <a:gd name="T8" fmla="*/ 31 w 33"/>
                  <a:gd name="T9" fmla="*/ 10 h 13"/>
                  <a:gd name="T10" fmla="*/ 32 w 33"/>
                  <a:gd name="T11" fmla="*/ 6 h 13"/>
                </a:gdLst>
                <a:ahLst/>
                <a:cxnLst>
                  <a:cxn ang="0">
                    <a:pos x="T0" y="T1"/>
                  </a:cxn>
                  <a:cxn ang="0">
                    <a:pos x="T2" y="T3"/>
                  </a:cxn>
                  <a:cxn ang="0">
                    <a:pos x="T4" y="T5"/>
                  </a:cxn>
                  <a:cxn ang="0">
                    <a:pos x="T6" y="T7"/>
                  </a:cxn>
                  <a:cxn ang="0">
                    <a:pos x="T8" y="T9"/>
                  </a:cxn>
                  <a:cxn ang="0">
                    <a:pos x="T10" y="T11"/>
                  </a:cxn>
                </a:cxnLst>
                <a:rect l="0" t="0" r="r" b="b"/>
                <a:pathLst>
                  <a:path w="33" h="13">
                    <a:moveTo>
                      <a:pt x="32" y="6"/>
                    </a:moveTo>
                    <a:cubicBezTo>
                      <a:pt x="25" y="0"/>
                      <a:pt x="11" y="3"/>
                      <a:pt x="4" y="6"/>
                    </a:cubicBezTo>
                    <a:cubicBezTo>
                      <a:pt x="0" y="7"/>
                      <a:pt x="2" y="13"/>
                      <a:pt x="6" y="12"/>
                    </a:cubicBezTo>
                    <a:cubicBezTo>
                      <a:pt x="10" y="11"/>
                      <a:pt x="15" y="11"/>
                      <a:pt x="20" y="11"/>
                    </a:cubicBezTo>
                    <a:cubicBezTo>
                      <a:pt x="24" y="11"/>
                      <a:pt x="27" y="12"/>
                      <a:pt x="31" y="10"/>
                    </a:cubicBezTo>
                    <a:cubicBezTo>
                      <a:pt x="33" y="9"/>
                      <a:pt x="33" y="7"/>
                      <a:pt x="32"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30" name="Freeform 108"/>
              <p:cNvSpPr/>
              <p:nvPr/>
            </p:nvSpPr>
            <p:spPr bwMode="auto">
              <a:xfrm>
                <a:off x="7341306" y="3696072"/>
                <a:ext cx="107772" cy="38883"/>
              </a:xfrm>
              <a:custGeom>
                <a:avLst/>
                <a:gdLst>
                  <a:gd name="T0" fmla="*/ 32 w 34"/>
                  <a:gd name="T1" fmla="*/ 3 h 11"/>
                  <a:gd name="T2" fmla="*/ 19 w 34"/>
                  <a:gd name="T3" fmla="*/ 1 h 11"/>
                  <a:gd name="T4" fmla="*/ 3 w 34"/>
                  <a:gd name="T5" fmla="*/ 2 h 11"/>
                  <a:gd name="T6" fmla="*/ 3 w 34"/>
                  <a:gd name="T7" fmla="*/ 8 h 11"/>
                  <a:gd name="T8" fmla="*/ 19 w 34"/>
                  <a:gd name="T9" fmla="*/ 10 h 11"/>
                  <a:gd name="T10" fmla="*/ 32 w 34"/>
                  <a:gd name="T11" fmla="*/ 7 h 11"/>
                  <a:gd name="T12" fmla="*/ 32 w 34"/>
                  <a:gd name="T13" fmla="*/ 3 h 11"/>
                </a:gdLst>
                <a:ahLst/>
                <a:cxnLst>
                  <a:cxn ang="0">
                    <a:pos x="T0" y="T1"/>
                  </a:cxn>
                  <a:cxn ang="0">
                    <a:pos x="T2" y="T3"/>
                  </a:cxn>
                  <a:cxn ang="0">
                    <a:pos x="T4" y="T5"/>
                  </a:cxn>
                  <a:cxn ang="0">
                    <a:pos x="T6" y="T7"/>
                  </a:cxn>
                  <a:cxn ang="0">
                    <a:pos x="T8" y="T9"/>
                  </a:cxn>
                  <a:cxn ang="0">
                    <a:pos x="T10" y="T11"/>
                  </a:cxn>
                  <a:cxn ang="0">
                    <a:pos x="T12" y="T13"/>
                  </a:cxn>
                </a:cxnLst>
                <a:rect l="0" t="0" r="r" b="b"/>
                <a:pathLst>
                  <a:path w="34" h="11">
                    <a:moveTo>
                      <a:pt x="32" y="3"/>
                    </a:moveTo>
                    <a:cubicBezTo>
                      <a:pt x="28" y="0"/>
                      <a:pt x="24" y="1"/>
                      <a:pt x="19" y="1"/>
                    </a:cubicBezTo>
                    <a:cubicBezTo>
                      <a:pt x="13" y="1"/>
                      <a:pt x="8" y="2"/>
                      <a:pt x="3" y="2"/>
                    </a:cubicBezTo>
                    <a:cubicBezTo>
                      <a:pt x="0" y="3"/>
                      <a:pt x="0" y="8"/>
                      <a:pt x="3" y="8"/>
                    </a:cubicBezTo>
                    <a:cubicBezTo>
                      <a:pt x="8" y="9"/>
                      <a:pt x="13" y="9"/>
                      <a:pt x="19" y="10"/>
                    </a:cubicBezTo>
                    <a:cubicBezTo>
                      <a:pt x="24" y="10"/>
                      <a:pt x="28" y="11"/>
                      <a:pt x="32" y="7"/>
                    </a:cubicBezTo>
                    <a:cubicBezTo>
                      <a:pt x="34" y="6"/>
                      <a:pt x="34" y="4"/>
                      <a:pt x="3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31" name="Freeform 109"/>
              <p:cNvSpPr/>
              <p:nvPr/>
            </p:nvSpPr>
            <p:spPr bwMode="auto">
              <a:xfrm>
                <a:off x="7519364" y="3683110"/>
                <a:ext cx="119487" cy="51843"/>
              </a:xfrm>
              <a:custGeom>
                <a:avLst/>
                <a:gdLst>
                  <a:gd name="T0" fmla="*/ 32 w 38"/>
                  <a:gd name="T1" fmla="*/ 1 h 15"/>
                  <a:gd name="T2" fmla="*/ 19 w 38"/>
                  <a:gd name="T3" fmla="*/ 3 h 15"/>
                  <a:gd name="T4" fmla="*/ 6 w 38"/>
                  <a:gd name="T5" fmla="*/ 2 h 15"/>
                  <a:gd name="T6" fmla="*/ 4 w 38"/>
                  <a:gd name="T7" fmla="*/ 8 h 15"/>
                  <a:gd name="T8" fmla="*/ 35 w 38"/>
                  <a:gd name="T9" fmla="*/ 8 h 15"/>
                  <a:gd name="T10" fmla="*/ 32 w 38"/>
                  <a:gd name="T11" fmla="*/ 1 h 15"/>
                </a:gdLst>
                <a:ahLst/>
                <a:cxnLst>
                  <a:cxn ang="0">
                    <a:pos x="T0" y="T1"/>
                  </a:cxn>
                  <a:cxn ang="0">
                    <a:pos x="T2" y="T3"/>
                  </a:cxn>
                  <a:cxn ang="0">
                    <a:pos x="T4" y="T5"/>
                  </a:cxn>
                  <a:cxn ang="0">
                    <a:pos x="T6" y="T7"/>
                  </a:cxn>
                  <a:cxn ang="0">
                    <a:pos x="T8" y="T9"/>
                  </a:cxn>
                  <a:cxn ang="0">
                    <a:pos x="T10" y="T11"/>
                  </a:cxn>
                </a:cxnLst>
                <a:rect l="0" t="0" r="r" b="b"/>
                <a:pathLst>
                  <a:path w="38" h="15">
                    <a:moveTo>
                      <a:pt x="32" y="1"/>
                    </a:moveTo>
                    <a:cubicBezTo>
                      <a:pt x="28" y="0"/>
                      <a:pt x="24" y="2"/>
                      <a:pt x="19" y="3"/>
                    </a:cubicBezTo>
                    <a:cubicBezTo>
                      <a:pt x="15" y="3"/>
                      <a:pt x="10" y="3"/>
                      <a:pt x="6" y="2"/>
                    </a:cubicBezTo>
                    <a:cubicBezTo>
                      <a:pt x="3" y="2"/>
                      <a:pt x="0" y="6"/>
                      <a:pt x="4" y="8"/>
                    </a:cubicBezTo>
                    <a:cubicBezTo>
                      <a:pt x="12" y="12"/>
                      <a:pt x="27" y="15"/>
                      <a:pt x="35" y="8"/>
                    </a:cubicBezTo>
                    <a:cubicBezTo>
                      <a:pt x="38" y="5"/>
                      <a:pt x="35" y="1"/>
                      <a:pt x="3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32" name="Freeform 110"/>
              <p:cNvSpPr/>
              <p:nvPr/>
            </p:nvSpPr>
            <p:spPr bwMode="auto">
              <a:xfrm>
                <a:off x="7891880" y="3382424"/>
                <a:ext cx="103086" cy="31106"/>
              </a:xfrm>
              <a:custGeom>
                <a:avLst/>
                <a:gdLst>
                  <a:gd name="T0" fmla="*/ 30 w 33"/>
                  <a:gd name="T1" fmla="*/ 1 h 9"/>
                  <a:gd name="T2" fmla="*/ 17 w 33"/>
                  <a:gd name="T3" fmla="*/ 1 h 9"/>
                  <a:gd name="T4" fmla="*/ 2 w 33"/>
                  <a:gd name="T5" fmla="*/ 4 h 9"/>
                  <a:gd name="T6" fmla="*/ 3 w 33"/>
                  <a:gd name="T7" fmla="*/ 9 h 9"/>
                  <a:gd name="T8" fmla="*/ 18 w 33"/>
                  <a:gd name="T9" fmla="*/ 9 h 9"/>
                  <a:gd name="T10" fmla="*/ 31 w 33"/>
                  <a:gd name="T11" fmla="*/ 6 h 9"/>
                  <a:gd name="T12" fmla="*/ 30 w 33"/>
                  <a:gd name="T13" fmla="*/ 1 h 9"/>
                </a:gdLst>
                <a:ahLst/>
                <a:cxnLst>
                  <a:cxn ang="0">
                    <a:pos x="T0" y="T1"/>
                  </a:cxn>
                  <a:cxn ang="0">
                    <a:pos x="T2" y="T3"/>
                  </a:cxn>
                  <a:cxn ang="0">
                    <a:pos x="T4" y="T5"/>
                  </a:cxn>
                  <a:cxn ang="0">
                    <a:pos x="T6" y="T7"/>
                  </a:cxn>
                  <a:cxn ang="0">
                    <a:pos x="T8" y="T9"/>
                  </a:cxn>
                  <a:cxn ang="0">
                    <a:pos x="T10" y="T11"/>
                  </a:cxn>
                  <a:cxn ang="0">
                    <a:pos x="T12" y="T13"/>
                  </a:cxn>
                </a:cxnLst>
                <a:rect l="0" t="0" r="r" b="b"/>
                <a:pathLst>
                  <a:path w="33" h="9">
                    <a:moveTo>
                      <a:pt x="30" y="1"/>
                    </a:moveTo>
                    <a:cubicBezTo>
                      <a:pt x="26" y="0"/>
                      <a:pt x="22" y="1"/>
                      <a:pt x="17" y="1"/>
                    </a:cubicBezTo>
                    <a:cubicBezTo>
                      <a:pt x="12" y="2"/>
                      <a:pt x="7" y="3"/>
                      <a:pt x="2" y="4"/>
                    </a:cubicBezTo>
                    <a:cubicBezTo>
                      <a:pt x="0" y="5"/>
                      <a:pt x="0" y="9"/>
                      <a:pt x="3" y="9"/>
                    </a:cubicBezTo>
                    <a:cubicBezTo>
                      <a:pt x="8" y="9"/>
                      <a:pt x="13" y="9"/>
                      <a:pt x="18" y="9"/>
                    </a:cubicBezTo>
                    <a:cubicBezTo>
                      <a:pt x="23" y="9"/>
                      <a:pt x="27" y="9"/>
                      <a:pt x="31" y="6"/>
                    </a:cubicBezTo>
                    <a:cubicBezTo>
                      <a:pt x="33" y="5"/>
                      <a:pt x="33" y="2"/>
                      <a:pt x="3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33" name="Freeform 111"/>
              <p:cNvSpPr/>
              <p:nvPr/>
            </p:nvSpPr>
            <p:spPr bwMode="auto">
              <a:xfrm>
                <a:off x="8055881" y="3353911"/>
                <a:ext cx="100744" cy="38883"/>
              </a:xfrm>
              <a:custGeom>
                <a:avLst/>
                <a:gdLst>
                  <a:gd name="T0" fmla="*/ 30 w 32"/>
                  <a:gd name="T1" fmla="*/ 2 h 11"/>
                  <a:gd name="T2" fmla="*/ 18 w 32"/>
                  <a:gd name="T3" fmla="*/ 2 h 11"/>
                  <a:gd name="T4" fmla="*/ 4 w 32"/>
                  <a:gd name="T5" fmla="*/ 5 h 11"/>
                  <a:gd name="T6" fmla="*/ 4 w 32"/>
                  <a:gd name="T7" fmla="*/ 11 h 11"/>
                  <a:gd name="T8" fmla="*/ 19 w 32"/>
                  <a:gd name="T9" fmla="*/ 10 h 11"/>
                  <a:gd name="T10" fmla="*/ 31 w 32"/>
                  <a:gd name="T11" fmla="*/ 7 h 11"/>
                  <a:gd name="T12" fmla="*/ 30 w 32"/>
                  <a:gd name="T13" fmla="*/ 2 h 11"/>
                </a:gdLst>
                <a:ahLst/>
                <a:cxnLst>
                  <a:cxn ang="0">
                    <a:pos x="T0" y="T1"/>
                  </a:cxn>
                  <a:cxn ang="0">
                    <a:pos x="T2" y="T3"/>
                  </a:cxn>
                  <a:cxn ang="0">
                    <a:pos x="T4" y="T5"/>
                  </a:cxn>
                  <a:cxn ang="0">
                    <a:pos x="T6" y="T7"/>
                  </a:cxn>
                  <a:cxn ang="0">
                    <a:pos x="T8" y="T9"/>
                  </a:cxn>
                  <a:cxn ang="0">
                    <a:pos x="T10" y="T11"/>
                  </a:cxn>
                  <a:cxn ang="0">
                    <a:pos x="T12" y="T13"/>
                  </a:cxn>
                </a:cxnLst>
                <a:rect l="0" t="0" r="r" b="b"/>
                <a:pathLst>
                  <a:path w="32" h="11">
                    <a:moveTo>
                      <a:pt x="30" y="2"/>
                    </a:moveTo>
                    <a:cubicBezTo>
                      <a:pt x="26" y="0"/>
                      <a:pt x="22" y="2"/>
                      <a:pt x="18" y="2"/>
                    </a:cubicBezTo>
                    <a:cubicBezTo>
                      <a:pt x="13" y="3"/>
                      <a:pt x="8" y="4"/>
                      <a:pt x="4" y="5"/>
                    </a:cubicBezTo>
                    <a:cubicBezTo>
                      <a:pt x="0" y="6"/>
                      <a:pt x="1" y="10"/>
                      <a:pt x="4" y="11"/>
                    </a:cubicBezTo>
                    <a:cubicBezTo>
                      <a:pt x="9" y="11"/>
                      <a:pt x="14" y="10"/>
                      <a:pt x="19" y="10"/>
                    </a:cubicBezTo>
                    <a:cubicBezTo>
                      <a:pt x="23" y="10"/>
                      <a:pt x="28" y="10"/>
                      <a:pt x="31" y="7"/>
                    </a:cubicBezTo>
                    <a:cubicBezTo>
                      <a:pt x="32" y="6"/>
                      <a:pt x="32" y="3"/>
                      <a:pt x="3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34" name="Freeform 112"/>
              <p:cNvSpPr/>
              <p:nvPr/>
            </p:nvSpPr>
            <p:spPr bwMode="auto">
              <a:xfrm>
                <a:off x="8210510" y="3330581"/>
                <a:ext cx="131200" cy="38883"/>
              </a:xfrm>
              <a:custGeom>
                <a:avLst/>
                <a:gdLst>
                  <a:gd name="T0" fmla="*/ 39 w 42"/>
                  <a:gd name="T1" fmla="*/ 1 h 11"/>
                  <a:gd name="T2" fmla="*/ 22 w 42"/>
                  <a:gd name="T3" fmla="*/ 2 h 11"/>
                  <a:gd name="T4" fmla="*/ 3 w 42"/>
                  <a:gd name="T5" fmla="*/ 5 h 11"/>
                  <a:gd name="T6" fmla="*/ 4 w 42"/>
                  <a:gd name="T7" fmla="*/ 11 h 11"/>
                  <a:gd name="T8" fmla="*/ 24 w 42"/>
                  <a:gd name="T9" fmla="*/ 10 h 11"/>
                  <a:gd name="T10" fmla="*/ 40 w 42"/>
                  <a:gd name="T11" fmla="*/ 7 h 11"/>
                  <a:gd name="T12" fmla="*/ 39 w 42"/>
                  <a:gd name="T13" fmla="*/ 1 h 11"/>
                </a:gdLst>
                <a:ahLst/>
                <a:cxnLst>
                  <a:cxn ang="0">
                    <a:pos x="T0" y="T1"/>
                  </a:cxn>
                  <a:cxn ang="0">
                    <a:pos x="T2" y="T3"/>
                  </a:cxn>
                  <a:cxn ang="0">
                    <a:pos x="T4" y="T5"/>
                  </a:cxn>
                  <a:cxn ang="0">
                    <a:pos x="T6" y="T7"/>
                  </a:cxn>
                  <a:cxn ang="0">
                    <a:pos x="T8" y="T9"/>
                  </a:cxn>
                  <a:cxn ang="0">
                    <a:pos x="T10" y="T11"/>
                  </a:cxn>
                  <a:cxn ang="0">
                    <a:pos x="T12" y="T13"/>
                  </a:cxn>
                </a:cxnLst>
                <a:rect l="0" t="0" r="r" b="b"/>
                <a:pathLst>
                  <a:path w="42" h="11">
                    <a:moveTo>
                      <a:pt x="39" y="1"/>
                    </a:moveTo>
                    <a:cubicBezTo>
                      <a:pt x="33" y="0"/>
                      <a:pt x="28" y="1"/>
                      <a:pt x="22" y="2"/>
                    </a:cubicBezTo>
                    <a:cubicBezTo>
                      <a:pt x="16" y="3"/>
                      <a:pt x="10" y="4"/>
                      <a:pt x="3" y="5"/>
                    </a:cubicBezTo>
                    <a:cubicBezTo>
                      <a:pt x="0" y="6"/>
                      <a:pt x="1" y="11"/>
                      <a:pt x="4" y="11"/>
                    </a:cubicBezTo>
                    <a:cubicBezTo>
                      <a:pt x="11" y="11"/>
                      <a:pt x="17" y="10"/>
                      <a:pt x="24" y="10"/>
                    </a:cubicBezTo>
                    <a:cubicBezTo>
                      <a:pt x="29" y="10"/>
                      <a:pt x="34" y="10"/>
                      <a:pt x="40" y="7"/>
                    </a:cubicBezTo>
                    <a:cubicBezTo>
                      <a:pt x="42" y="6"/>
                      <a:pt x="42" y="2"/>
                      <a:pt x="39"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35" name="Freeform 113"/>
              <p:cNvSpPr/>
              <p:nvPr/>
            </p:nvSpPr>
            <p:spPr bwMode="auto">
              <a:xfrm>
                <a:off x="4621240" y="2827709"/>
                <a:ext cx="89029" cy="33698"/>
              </a:xfrm>
              <a:custGeom>
                <a:avLst/>
                <a:gdLst>
                  <a:gd name="T0" fmla="*/ 27 w 28"/>
                  <a:gd name="T1" fmla="*/ 3 h 10"/>
                  <a:gd name="T2" fmla="*/ 17 w 28"/>
                  <a:gd name="T3" fmla="*/ 1 h 10"/>
                  <a:gd name="T4" fmla="*/ 4 w 28"/>
                  <a:gd name="T5" fmla="*/ 2 h 10"/>
                  <a:gd name="T6" fmla="*/ 4 w 28"/>
                  <a:gd name="T7" fmla="*/ 8 h 10"/>
                  <a:gd name="T8" fmla="*/ 17 w 28"/>
                  <a:gd name="T9" fmla="*/ 9 h 10"/>
                  <a:gd name="T10" fmla="*/ 27 w 28"/>
                  <a:gd name="T11" fmla="*/ 7 h 10"/>
                  <a:gd name="T12" fmla="*/ 27 w 28"/>
                  <a:gd name="T13" fmla="*/ 3 h 10"/>
                </a:gdLst>
                <a:ahLst/>
                <a:cxnLst>
                  <a:cxn ang="0">
                    <a:pos x="T0" y="T1"/>
                  </a:cxn>
                  <a:cxn ang="0">
                    <a:pos x="T2" y="T3"/>
                  </a:cxn>
                  <a:cxn ang="0">
                    <a:pos x="T4" y="T5"/>
                  </a:cxn>
                  <a:cxn ang="0">
                    <a:pos x="T6" y="T7"/>
                  </a:cxn>
                  <a:cxn ang="0">
                    <a:pos x="T8" y="T9"/>
                  </a:cxn>
                  <a:cxn ang="0">
                    <a:pos x="T10" y="T11"/>
                  </a:cxn>
                  <a:cxn ang="0">
                    <a:pos x="T12" y="T13"/>
                  </a:cxn>
                </a:cxnLst>
                <a:rect l="0" t="0" r="r" b="b"/>
                <a:pathLst>
                  <a:path w="28" h="10">
                    <a:moveTo>
                      <a:pt x="27" y="3"/>
                    </a:moveTo>
                    <a:cubicBezTo>
                      <a:pt x="24" y="0"/>
                      <a:pt x="20" y="1"/>
                      <a:pt x="17" y="1"/>
                    </a:cubicBezTo>
                    <a:cubicBezTo>
                      <a:pt x="13" y="1"/>
                      <a:pt x="9" y="1"/>
                      <a:pt x="4" y="2"/>
                    </a:cubicBezTo>
                    <a:cubicBezTo>
                      <a:pt x="0" y="2"/>
                      <a:pt x="0" y="8"/>
                      <a:pt x="4" y="8"/>
                    </a:cubicBezTo>
                    <a:cubicBezTo>
                      <a:pt x="9" y="9"/>
                      <a:pt x="13" y="9"/>
                      <a:pt x="17" y="9"/>
                    </a:cubicBezTo>
                    <a:cubicBezTo>
                      <a:pt x="20" y="9"/>
                      <a:pt x="24" y="10"/>
                      <a:pt x="27" y="7"/>
                    </a:cubicBezTo>
                    <a:cubicBezTo>
                      <a:pt x="28" y="6"/>
                      <a:pt x="28" y="4"/>
                      <a:pt x="27"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36" name="Freeform 114"/>
              <p:cNvSpPr/>
              <p:nvPr/>
            </p:nvSpPr>
            <p:spPr bwMode="auto">
              <a:xfrm>
                <a:off x="4775869" y="2835486"/>
                <a:ext cx="103086" cy="33698"/>
              </a:xfrm>
              <a:custGeom>
                <a:avLst/>
                <a:gdLst>
                  <a:gd name="T0" fmla="*/ 31 w 33"/>
                  <a:gd name="T1" fmla="*/ 2 h 10"/>
                  <a:gd name="T2" fmla="*/ 19 w 33"/>
                  <a:gd name="T3" fmla="*/ 1 h 10"/>
                  <a:gd name="T4" fmla="*/ 4 w 33"/>
                  <a:gd name="T5" fmla="*/ 2 h 10"/>
                  <a:gd name="T6" fmla="*/ 4 w 33"/>
                  <a:gd name="T7" fmla="*/ 9 h 10"/>
                  <a:gd name="T8" fmla="*/ 19 w 33"/>
                  <a:gd name="T9" fmla="*/ 10 h 10"/>
                  <a:gd name="T10" fmla="*/ 31 w 33"/>
                  <a:gd name="T11" fmla="*/ 8 h 10"/>
                  <a:gd name="T12" fmla="*/ 31 w 33"/>
                  <a:gd name="T13" fmla="*/ 2 h 10"/>
                </a:gdLst>
                <a:ahLst/>
                <a:cxnLst>
                  <a:cxn ang="0">
                    <a:pos x="T0" y="T1"/>
                  </a:cxn>
                  <a:cxn ang="0">
                    <a:pos x="T2" y="T3"/>
                  </a:cxn>
                  <a:cxn ang="0">
                    <a:pos x="T4" y="T5"/>
                  </a:cxn>
                  <a:cxn ang="0">
                    <a:pos x="T6" y="T7"/>
                  </a:cxn>
                  <a:cxn ang="0">
                    <a:pos x="T8" y="T9"/>
                  </a:cxn>
                  <a:cxn ang="0">
                    <a:pos x="T10" y="T11"/>
                  </a:cxn>
                  <a:cxn ang="0">
                    <a:pos x="T12" y="T13"/>
                  </a:cxn>
                </a:cxnLst>
                <a:rect l="0" t="0" r="r" b="b"/>
                <a:pathLst>
                  <a:path w="33" h="10">
                    <a:moveTo>
                      <a:pt x="31" y="2"/>
                    </a:moveTo>
                    <a:cubicBezTo>
                      <a:pt x="27" y="0"/>
                      <a:pt x="23" y="1"/>
                      <a:pt x="19" y="1"/>
                    </a:cubicBezTo>
                    <a:cubicBezTo>
                      <a:pt x="14" y="1"/>
                      <a:pt x="9" y="1"/>
                      <a:pt x="4" y="2"/>
                    </a:cubicBezTo>
                    <a:cubicBezTo>
                      <a:pt x="0" y="2"/>
                      <a:pt x="0" y="8"/>
                      <a:pt x="4" y="9"/>
                    </a:cubicBezTo>
                    <a:cubicBezTo>
                      <a:pt x="9" y="9"/>
                      <a:pt x="14" y="9"/>
                      <a:pt x="19" y="10"/>
                    </a:cubicBezTo>
                    <a:cubicBezTo>
                      <a:pt x="23" y="10"/>
                      <a:pt x="27" y="10"/>
                      <a:pt x="31" y="8"/>
                    </a:cubicBezTo>
                    <a:cubicBezTo>
                      <a:pt x="33" y="7"/>
                      <a:pt x="33" y="3"/>
                      <a:pt x="31"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37" name="Freeform 115"/>
              <p:cNvSpPr/>
              <p:nvPr/>
            </p:nvSpPr>
            <p:spPr bwMode="auto">
              <a:xfrm>
                <a:off x="4937526" y="2835486"/>
                <a:ext cx="110115" cy="41474"/>
              </a:xfrm>
              <a:custGeom>
                <a:avLst/>
                <a:gdLst>
                  <a:gd name="T0" fmla="*/ 32 w 35"/>
                  <a:gd name="T1" fmla="*/ 1 h 12"/>
                  <a:gd name="T2" fmla="*/ 19 w 35"/>
                  <a:gd name="T3" fmla="*/ 2 h 12"/>
                  <a:gd name="T4" fmla="*/ 5 w 35"/>
                  <a:gd name="T5" fmla="*/ 2 h 12"/>
                  <a:gd name="T6" fmla="*/ 4 w 35"/>
                  <a:gd name="T7" fmla="*/ 8 h 12"/>
                  <a:gd name="T8" fmla="*/ 33 w 35"/>
                  <a:gd name="T9" fmla="*/ 7 h 12"/>
                  <a:gd name="T10" fmla="*/ 32 w 35"/>
                  <a:gd name="T11" fmla="*/ 1 h 12"/>
                </a:gdLst>
                <a:ahLst/>
                <a:cxnLst>
                  <a:cxn ang="0">
                    <a:pos x="T0" y="T1"/>
                  </a:cxn>
                  <a:cxn ang="0">
                    <a:pos x="T2" y="T3"/>
                  </a:cxn>
                  <a:cxn ang="0">
                    <a:pos x="T4" y="T5"/>
                  </a:cxn>
                  <a:cxn ang="0">
                    <a:pos x="T6" y="T7"/>
                  </a:cxn>
                  <a:cxn ang="0">
                    <a:pos x="T8" y="T9"/>
                  </a:cxn>
                  <a:cxn ang="0">
                    <a:pos x="T10" y="T11"/>
                  </a:cxn>
                </a:cxnLst>
                <a:rect l="0" t="0" r="r" b="b"/>
                <a:pathLst>
                  <a:path w="35" h="12">
                    <a:moveTo>
                      <a:pt x="32" y="1"/>
                    </a:moveTo>
                    <a:cubicBezTo>
                      <a:pt x="28" y="0"/>
                      <a:pt x="23" y="1"/>
                      <a:pt x="19" y="2"/>
                    </a:cubicBezTo>
                    <a:cubicBezTo>
                      <a:pt x="14" y="2"/>
                      <a:pt x="9" y="2"/>
                      <a:pt x="5" y="2"/>
                    </a:cubicBezTo>
                    <a:cubicBezTo>
                      <a:pt x="1" y="2"/>
                      <a:pt x="0" y="7"/>
                      <a:pt x="4" y="8"/>
                    </a:cubicBezTo>
                    <a:cubicBezTo>
                      <a:pt x="12" y="10"/>
                      <a:pt x="25" y="12"/>
                      <a:pt x="33" y="7"/>
                    </a:cubicBezTo>
                    <a:cubicBezTo>
                      <a:pt x="35" y="5"/>
                      <a:pt x="35" y="2"/>
                      <a:pt x="3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38" name="Freeform 116"/>
              <p:cNvSpPr/>
              <p:nvPr/>
            </p:nvSpPr>
            <p:spPr bwMode="auto">
              <a:xfrm>
                <a:off x="5101527" y="2825118"/>
                <a:ext cx="100744" cy="41474"/>
              </a:xfrm>
              <a:custGeom>
                <a:avLst/>
                <a:gdLst>
                  <a:gd name="T0" fmla="*/ 29 w 32"/>
                  <a:gd name="T1" fmla="*/ 1 h 12"/>
                  <a:gd name="T2" fmla="*/ 18 w 32"/>
                  <a:gd name="T3" fmla="*/ 2 h 12"/>
                  <a:gd name="T4" fmla="*/ 4 w 32"/>
                  <a:gd name="T5" fmla="*/ 3 h 12"/>
                  <a:gd name="T6" fmla="*/ 3 w 32"/>
                  <a:gd name="T7" fmla="*/ 9 h 12"/>
                  <a:gd name="T8" fmla="*/ 31 w 32"/>
                  <a:gd name="T9" fmla="*/ 6 h 12"/>
                  <a:gd name="T10" fmla="*/ 29 w 32"/>
                  <a:gd name="T11" fmla="*/ 1 h 12"/>
                </a:gdLst>
                <a:ahLst/>
                <a:cxnLst>
                  <a:cxn ang="0">
                    <a:pos x="T0" y="T1"/>
                  </a:cxn>
                  <a:cxn ang="0">
                    <a:pos x="T2" y="T3"/>
                  </a:cxn>
                  <a:cxn ang="0">
                    <a:pos x="T4" y="T5"/>
                  </a:cxn>
                  <a:cxn ang="0">
                    <a:pos x="T6" y="T7"/>
                  </a:cxn>
                  <a:cxn ang="0">
                    <a:pos x="T8" y="T9"/>
                  </a:cxn>
                  <a:cxn ang="0">
                    <a:pos x="T10" y="T11"/>
                  </a:cxn>
                </a:cxnLst>
                <a:rect l="0" t="0" r="r" b="b"/>
                <a:pathLst>
                  <a:path w="32" h="12">
                    <a:moveTo>
                      <a:pt x="29" y="1"/>
                    </a:moveTo>
                    <a:cubicBezTo>
                      <a:pt x="25" y="0"/>
                      <a:pt x="22" y="1"/>
                      <a:pt x="18" y="2"/>
                    </a:cubicBezTo>
                    <a:cubicBezTo>
                      <a:pt x="13" y="3"/>
                      <a:pt x="8" y="3"/>
                      <a:pt x="4" y="3"/>
                    </a:cubicBezTo>
                    <a:cubicBezTo>
                      <a:pt x="0" y="3"/>
                      <a:pt x="0" y="8"/>
                      <a:pt x="3" y="9"/>
                    </a:cubicBezTo>
                    <a:cubicBezTo>
                      <a:pt x="10" y="11"/>
                      <a:pt x="24" y="12"/>
                      <a:pt x="31" y="6"/>
                    </a:cubicBezTo>
                    <a:cubicBezTo>
                      <a:pt x="32" y="5"/>
                      <a:pt x="32" y="1"/>
                      <a:pt x="29"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39" name="Freeform 117"/>
              <p:cNvSpPr/>
              <p:nvPr/>
            </p:nvSpPr>
            <p:spPr bwMode="auto">
              <a:xfrm>
                <a:off x="5237413" y="2817341"/>
                <a:ext cx="105430" cy="38883"/>
              </a:xfrm>
              <a:custGeom>
                <a:avLst/>
                <a:gdLst>
                  <a:gd name="T0" fmla="*/ 31 w 34"/>
                  <a:gd name="T1" fmla="*/ 1 h 11"/>
                  <a:gd name="T2" fmla="*/ 19 w 34"/>
                  <a:gd name="T3" fmla="*/ 2 h 11"/>
                  <a:gd name="T4" fmla="*/ 5 w 34"/>
                  <a:gd name="T5" fmla="*/ 2 h 11"/>
                  <a:gd name="T6" fmla="*/ 4 w 34"/>
                  <a:gd name="T7" fmla="*/ 9 h 11"/>
                  <a:gd name="T8" fmla="*/ 19 w 34"/>
                  <a:gd name="T9" fmla="*/ 10 h 11"/>
                  <a:gd name="T10" fmla="*/ 32 w 34"/>
                  <a:gd name="T11" fmla="*/ 7 h 11"/>
                  <a:gd name="T12" fmla="*/ 31 w 34"/>
                  <a:gd name="T13" fmla="*/ 1 h 11"/>
                </a:gdLst>
                <a:ahLst/>
                <a:cxnLst>
                  <a:cxn ang="0">
                    <a:pos x="T0" y="T1"/>
                  </a:cxn>
                  <a:cxn ang="0">
                    <a:pos x="T2" y="T3"/>
                  </a:cxn>
                  <a:cxn ang="0">
                    <a:pos x="T4" y="T5"/>
                  </a:cxn>
                  <a:cxn ang="0">
                    <a:pos x="T6" y="T7"/>
                  </a:cxn>
                  <a:cxn ang="0">
                    <a:pos x="T8" y="T9"/>
                  </a:cxn>
                  <a:cxn ang="0">
                    <a:pos x="T10" y="T11"/>
                  </a:cxn>
                  <a:cxn ang="0">
                    <a:pos x="T12" y="T13"/>
                  </a:cxn>
                </a:cxnLst>
                <a:rect l="0" t="0" r="r" b="b"/>
                <a:pathLst>
                  <a:path w="34" h="11">
                    <a:moveTo>
                      <a:pt x="31" y="1"/>
                    </a:moveTo>
                    <a:cubicBezTo>
                      <a:pt x="27" y="0"/>
                      <a:pt x="23" y="1"/>
                      <a:pt x="19" y="2"/>
                    </a:cubicBezTo>
                    <a:cubicBezTo>
                      <a:pt x="14" y="2"/>
                      <a:pt x="10" y="2"/>
                      <a:pt x="5" y="2"/>
                    </a:cubicBezTo>
                    <a:cubicBezTo>
                      <a:pt x="1" y="2"/>
                      <a:pt x="0" y="8"/>
                      <a:pt x="4" y="9"/>
                    </a:cubicBezTo>
                    <a:cubicBezTo>
                      <a:pt x="9" y="10"/>
                      <a:pt x="14" y="11"/>
                      <a:pt x="19" y="10"/>
                    </a:cubicBezTo>
                    <a:cubicBezTo>
                      <a:pt x="24" y="10"/>
                      <a:pt x="29" y="10"/>
                      <a:pt x="32" y="7"/>
                    </a:cubicBezTo>
                    <a:cubicBezTo>
                      <a:pt x="34" y="5"/>
                      <a:pt x="33" y="2"/>
                      <a:pt x="3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40" name="Freeform 118"/>
              <p:cNvSpPr/>
              <p:nvPr/>
            </p:nvSpPr>
            <p:spPr bwMode="auto">
              <a:xfrm>
                <a:off x="5403757" y="2819934"/>
                <a:ext cx="89029" cy="36290"/>
              </a:xfrm>
              <a:custGeom>
                <a:avLst/>
                <a:gdLst>
                  <a:gd name="T0" fmla="*/ 25 w 28"/>
                  <a:gd name="T1" fmla="*/ 2 h 10"/>
                  <a:gd name="T2" fmla="*/ 14 w 28"/>
                  <a:gd name="T3" fmla="*/ 1 h 10"/>
                  <a:gd name="T4" fmla="*/ 3 w 28"/>
                  <a:gd name="T5" fmla="*/ 2 h 10"/>
                  <a:gd name="T6" fmla="*/ 3 w 28"/>
                  <a:gd name="T7" fmla="*/ 8 h 10"/>
                  <a:gd name="T8" fmla="*/ 14 w 28"/>
                  <a:gd name="T9" fmla="*/ 9 h 10"/>
                  <a:gd name="T10" fmla="*/ 25 w 28"/>
                  <a:gd name="T11" fmla="*/ 8 h 10"/>
                  <a:gd name="T12" fmla="*/ 25 w 28"/>
                  <a:gd name="T13" fmla="*/ 2 h 10"/>
                </a:gdLst>
                <a:ahLst/>
                <a:cxnLst>
                  <a:cxn ang="0">
                    <a:pos x="T0" y="T1"/>
                  </a:cxn>
                  <a:cxn ang="0">
                    <a:pos x="T2" y="T3"/>
                  </a:cxn>
                  <a:cxn ang="0">
                    <a:pos x="T4" y="T5"/>
                  </a:cxn>
                  <a:cxn ang="0">
                    <a:pos x="T6" y="T7"/>
                  </a:cxn>
                  <a:cxn ang="0">
                    <a:pos x="T8" y="T9"/>
                  </a:cxn>
                  <a:cxn ang="0">
                    <a:pos x="T10" y="T11"/>
                  </a:cxn>
                  <a:cxn ang="0">
                    <a:pos x="T12" y="T13"/>
                  </a:cxn>
                </a:cxnLst>
                <a:rect l="0" t="0" r="r" b="b"/>
                <a:pathLst>
                  <a:path w="28" h="10">
                    <a:moveTo>
                      <a:pt x="25" y="2"/>
                    </a:moveTo>
                    <a:cubicBezTo>
                      <a:pt x="22" y="0"/>
                      <a:pt x="18" y="0"/>
                      <a:pt x="14" y="1"/>
                    </a:cubicBezTo>
                    <a:cubicBezTo>
                      <a:pt x="10" y="1"/>
                      <a:pt x="6" y="1"/>
                      <a:pt x="3" y="2"/>
                    </a:cubicBezTo>
                    <a:cubicBezTo>
                      <a:pt x="0" y="2"/>
                      <a:pt x="0" y="7"/>
                      <a:pt x="3" y="8"/>
                    </a:cubicBezTo>
                    <a:cubicBezTo>
                      <a:pt x="6" y="8"/>
                      <a:pt x="10" y="9"/>
                      <a:pt x="14" y="9"/>
                    </a:cubicBezTo>
                    <a:cubicBezTo>
                      <a:pt x="18" y="9"/>
                      <a:pt x="22" y="10"/>
                      <a:pt x="25" y="8"/>
                    </a:cubicBezTo>
                    <a:cubicBezTo>
                      <a:pt x="28" y="7"/>
                      <a:pt x="28" y="3"/>
                      <a:pt x="25"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41" name="Freeform 119"/>
              <p:cNvSpPr/>
              <p:nvPr/>
            </p:nvSpPr>
            <p:spPr bwMode="auto">
              <a:xfrm>
                <a:off x="7559194" y="2825118"/>
                <a:ext cx="91372" cy="25921"/>
              </a:xfrm>
              <a:custGeom>
                <a:avLst/>
                <a:gdLst>
                  <a:gd name="T0" fmla="*/ 27 w 29"/>
                  <a:gd name="T1" fmla="*/ 1 h 8"/>
                  <a:gd name="T2" fmla="*/ 16 w 29"/>
                  <a:gd name="T3" fmla="*/ 0 h 8"/>
                  <a:gd name="T4" fmla="*/ 3 w 29"/>
                  <a:gd name="T5" fmla="*/ 1 h 8"/>
                  <a:gd name="T6" fmla="*/ 3 w 29"/>
                  <a:gd name="T7" fmla="*/ 7 h 8"/>
                  <a:gd name="T8" fmla="*/ 16 w 29"/>
                  <a:gd name="T9" fmla="*/ 7 h 8"/>
                  <a:gd name="T10" fmla="*/ 27 w 29"/>
                  <a:gd name="T11" fmla="*/ 6 h 8"/>
                  <a:gd name="T12" fmla="*/ 27 w 29"/>
                  <a:gd name="T13" fmla="*/ 1 h 8"/>
                </a:gdLst>
                <a:ahLst/>
                <a:cxnLst>
                  <a:cxn ang="0">
                    <a:pos x="T0" y="T1"/>
                  </a:cxn>
                  <a:cxn ang="0">
                    <a:pos x="T2" y="T3"/>
                  </a:cxn>
                  <a:cxn ang="0">
                    <a:pos x="T4" y="T5"/>
                  </a:cxn>
                  <a:cxn ang="0">
                    <a:pos x="T6" y="T7"/>
                  </a:cxn>
                  <a:cxn ang="0">
                    <a:pos x="T8" y="T9"/>
                  </a:cxn>
                  <a:cxn ang="0">
                    <a:pos x="T10" y="T11"/>
                  </a:cxn>
                  <a:cxn ang="0">
                    <a:pos x="T12" y="T13"/>
                  </a:cxn>
                </a:cxnLst>
                <a:rect l="0" t="0" r="r" b="b"/>
                <a:pathLst>
                  <a:path w="29" h="8">
                    <a:moveTo>
                      <a:pt x="27" y="1"/>
                    </a:moveTo>
                    <a:cubicBezTo>
                      <a:pt x="24" y="0"/>
                      <a:pt x="20" y="0"/>
                      <a:pt x="16" y="0"/>
                    </a:cubicBezTo>
                    <a:cubicBezTo>
                      <a:pt x="12" y="1"/>
                      <a:pt x="8" y="1"/>
                      <a:pt x="3" y="1"/>
                    </a:cubicBezTo>
                    <a:cubicBezTo>
                      <a:pt x="0" y="1"/>
                      <a:pt x="0" y="6"/>
                      <a:pt x="3" y="7"/>
                    </a:cubicBezTo>
                    <a:cubicBezTo>
                      <a:pt x="8" y="7"/>
                      <a:pt x="12" y="7"/>
                      <a:pt x="16" y="7"/>
                    </a:cubicBezTo>
                    <a:cubicBezTo>
                      <a:pt x="20" y="7"/>
                      <a:pt x="24" y="8"/>
                      <a:pt x="27" y="6"/>
                    </a:cubicBezTo>
                    <a:cubicBezTo>
                      <a:pt x="29" y="5"/>
                      <a:pt x="29" y="2"/>
                      <a:pt x="2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42" name="Freeform 120"/>
              <p:cNvSpPr/>
              <p:nvPr/>
            </p:nvSpPr>
            <p:spPr bwMode="auto">
              <a:xfrm>
                <a:off x="7711479" y="2819934"/>
                <a:ext cx="110115" cy="36290"/>
              </a:xfrm>
              <a:custGeom>
                <a:avLst/>
                <a:gdLst>
                  <a:gd name="T0" fmla="*/ 32 w 35"/>
                  <a:gd name="T1" fmla="*/ 1 h 10"/>
                  <a:gd name="T2" fmla="*/ 19 w 35"/>
                  <a:gd name="T3" fmla="*/ 1 h 10"/>
                  <a:gd name="T4" fmla="*/ 4 w 35"/>
                  <a:gd name="T5" fmla="*/ 2 h 10"/>
                  <a:gd name="T6" fmla="*/ 4 w 35"/>
                  <a:gd name="T7" fmla="*/ 8 h 10"/>
                  <a:gd name="T8" fmla="*/ 19 w 35"/>
                  <a:gd name="T9" fmla="*/ 9 h 10"/>
                  <a:gd name="T10" fmla="*/ 32 w 35"/>
                  <a:gd name="T11" fmla="*/ 8 h 10"/>
                  <a:gd name="T12" fmla="*/ 32 w 35"/>
                  <a:gd name="T13" fmla="*/ 1 h 10"/>
                </a:gdLst>
                <a:ahLst/>
                <a:cxnLst>
                  <a:cxn ang="0">
                    <a:pos x="T0" y="T1"/>
                  </a:cxn>
                  <a:cxn ang="0">
                    <a:pos x="T2" y="T3"/>
                  </a:cxn>
                  <a:cxn ang="0">
                    <a:pos x="T4" y="T5"/>
                  </a:cxn>
                  <a:cxn ang="0">
                    <a:pos x="T6" y="T7"/>
                  </a:cxn>
                  <a:cxn ang="0">
                    <a:pos x="T8" y="T9"/>
                  </a:cxn>
                  <a:cxn ang="0">
                    <a:pos x="T10" y="T11"/>
                  </a:cxn>
                  <a:cxn ang="0">
                    <a:pos x="T12" y="T13"/>
                  </a:cxn>
                </a:cxnLst>
                <a:rect l="0" t="0" r="r" b="b"/>
                <a:pathLst>
                  <a:path w="35" h="10">
                    <a:moveTo>
                      <a:pt x="32" y="1"/>
                    </a:moveTo>
                    <a:cubicBezTo>
                      <a:pt x="28" y="0"/>
                      <a:pt x="23" y="1"/>
                      <a:pt x="19" y="1"/>
                    </a:cubicBezTo>
                    <a:cubicBezTo>
                      <a:pt x="14" y="1"/>
                      <a:pt x="9" y="2"/>
                      <a:pt x="4" y="2"/>
                    </a:cubicBezTo>
                    <a:cubicBezTo>
                      <a:pt x="0" y="2"/>
                      <a:pt x="0" y="8"/>
                      <a:pt x="4" y="8"/>
                    </a:cubicBezTo>
                    <a:cubicBezTo>
                      <a:pt x="9" y="8"/>
                      <a:pt x="14" y="8"/>
                      <a:pt x="19" y="9"/>
                    </a:cubicBezTo>
                    <a:cubicBezTo>
                      <a:pt x="23" y="9"/>
                      <a:pt x="28" y="10"/>
                      <a:pt x="32" y="8"/>
                    </a:cubicBezTo>
                    <a:cubicBezTo>
                      <a:pt x="35" y="7"/>
                      <a:pt x="35" y="3"/>
                      <a:pt x="3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43" name="Freeform 121"/>
              <p:cNvSpPr/>
              <p:nvPr/>
            </p:nvSpPr>
            <p:spPr bwMode="auto">
              <a:xfrm>
                <a:off x="7875480" y="2814749"/>
                <a:ext cx="100744" cy="31106"/>
              </a:xfrm>
              <a:custGeom>
                <a:avLst/>
                <a:gdLst>
                  <a:gd name="T0" fmla="*/ 29 w 32"/>
                  <a:gd name="T1" fmla="*/ 1 h 9"/>
                  <a:gd name="T2" fmla="*/ 17 w 32"/>
                  <a:gd name="T3" fmla="*/ 1 h 9"/>
                  <a:gd name="T4" fmla="*/ 3 w 32"/>
                  <a:gd name="T5" fmla="*/ 2 h 9"/>
                  <a:gd name="T6" fmla="*/ 3 w 32"/>
                  <a:gd name="T7" fmla="*/ 8 h 9"/>
                  <a:gd name="T8" fmla="*/ 17 w 32"/>
                  <a:gd name="T9" fmla="*/ 8 h 9"/>
                  <a:gd name="T10" fmla="*/ 29 w 32"/>
                  <a:gd name="T11" fmla="*/ 8 h 9"/>
                  <a:gd name="T12" fmla="*/ 29 w 32"/>
                  <a:gd name="T13" fmla="*/ 1 h 9"/>
                </a:gdLst>
                <a:ahLst/>
                <a:cxnLst>
                  <a:cxn ang="0">
                    <a:pos x="T0" y="T1"/>
                  </a:cxn>
                  <a:cxn ang="0">
                    <a:pos x="T2" y="T3"/>
                  </a:cxn>
                  <a:cxn ang="0">
                    <a:pos x="T4" y="T5"/>
                  </a:cxn>
                  <a:cxn ang="0">
                    <a:pos x="T6" y="T7"/>
                  </a:cxn>
                  <a:cxn ang="0">
                    <a:pos x="T8" y="T9"/>
                  </a:cxn>
                  <a:cxn ang="0">
                    <a:pos x="T10" y="T11"/>
                  </a:cxn>
                  <a:cxn ang="0">
                    <a:pos x="T12" y="T13"/>
                  </a:cxn>
                </a:cxnLst>
                <a:rect l="0" t="0" r="r" b="b"/>
                <a:pathLst>
                  <a:path w="32" h="9">
                    <a:moveTo>
                      <a:pt x="29" y="1"/>
                    </a:moveTo>
                    <a:cubicBezTo>
                      <a:pt x="25" y="0"/>
                      <a:pt x="21" y="1"/>
                      <a:pt x="17" y="1"/>
                    </a:cubicBezTo>
                    <a:cubicBezTo>
                      <a:pt x="12" y="1"/>
                      <a:pt x="8" y="1"/>
                      <a:pt x="3" y="2"/>
                    </a:cubicBezTo>
                    <a:cubicBezTo>
                      <a:pt x="0" y="2"/>
                      <a:pt x="0" y="7"/>
                      <a:pt x="3" y="8"/>
                    </a:cubicBezTo>
                    <a:cubicBezTo>
                      <a:pt x="8" y="8"/>
                      <a:pt x="12" y="8"/>
                      <a:pt x="17" y="8"/>
                    </a:cubicBezTo>
                    <a:cubicBezTo>
                      <a:pt x="21" y="9"/>
                      <a:pt x="25" y="9"/>
                      <a:pt x="29" y="8"/>
                    </a:cubicBezTo>
                    <a:cubicBezTo>
                      <a:pt x="32" y="7"/>
                      <a:pt x="32" y="2"/>
                      <a:pt x="29"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44" name="Freeform 122"/>
              <p:cNvSpPr/>
              <p:nvPr/>
            </p:nvSpPr>
            <p:spPr bwMode="auto">
              <a:xfrm>
                <a:off x="8046510" y="2796604"/>
                <a:ext cx="105430" cy="38883"/>
              </a:xfrm>
              <a:custGeom>
                <a:avLst/>
                <a:gdLst>
                  <a:gd name="T0" fmla="*/ 30 w 34"/>
                  <a:gd name="T1" fmla="*/ 1 h 11"/>
                  <a:gd name="T2" fmla="*/ 19 w 34"/>
                  <a:gd name="T3" fmla="*/ 3 h 11"/>
                  <a:gd name="T4" fmla="*/ 6 w 34"/>
                  <a:gd name="T5" fmla="*/ 2 h 11"/>
                  <a:gd name="T6" fmla="*/ 4 w 34"/>
                  <a:gd name="T7" fmla="*/ 9 h 11"/>
                  <a:gd name="T8" fmla="*/ 19 w 34"/>
                  <a:gd name="T9" fmla="*/ 11 h 11"/>
                  <a:gd name="T10" fmla="*/ 32 w 34"/>
                  <a:gd name="T11" fmla="*/ 7 h 11"/>
                  <a:gd name="T12" fmla="*/ 30 w 34"/>
                  <a:gd name="T13" fmla="*/ 1 h 11"/>
                </a:gdLst>
                <a:ahLst/>
                <a:cxnLst>
                  <a:cxn ang="0">
                    <a:pos x="T0" y="T1"/>
                  </a:cxn>
                  <a:cxn ang="0">
                    <a:pos x="T2" y="T3"/>
                  </a:cxn>
                  <a:cxn ang="0">
                    <a:pos x="T4" y="T5"/>
                  </a:cxn>
                  <a:cxn ang="0">
                    <a:pos x="T6" y="T7"/>
                  </a:cxn>
                  <a:cxn ang="0">
                    <a:pos x="T8" y="T9"/>
                  </a:cxn>
                  <a:cxn ang="0">
                    <a:pos x="T10" y="T11"/>
                  </a:cxn>
                  <a:cxn ang="0">
                    <a:pos x="T12" y="T13"/>
                  </a:cxn>
                </a:cxnLst>
                <a:rect l="0" t="0" r="r" b="b"/>
                <a:pathLst>
                  <a:path w="34" h="11">
                    <a:moveTo>
                      <a:pt x="30" y="1"/>
                    </a:moveTo>
                    <a:cubicBezTo>
                      <a:pt x="26" y="0"/>
                      <a:pt x="23" y="2"/>
                      <a:pt x="19" y="3"/>
                    </a:cubicBezTo>
                    <a:cubicBezTo>
                      <a:pt x="15" y="3"/>
                      <a:pt x="10" y="3"/>
                      <a:pt x="6" y="2"/>
                    </a:cubicBezTo>
                    <a:cubicBezTo>
                      <a:pt x="2" y="2"/>
                      <a:pt x="0" y="7"/>
                      <a:pt x="4" y="9"/>
                    </a:cubicBezTo>
                    <a:cubicBezTo>
                      <a:pt x="9" y="10"/>
                      <a:pt x="14" y="11"/>
                      <a:pt x="19" y="11"/>
                    </a:cubicBezTo>
                    <a:cubicBezTo>
                      <a:pt x="23" y="11"/>
                      <a:pt x="29" y="11"/>
                      <a:pt x="32" y="7"/>
                    </a:cubicBezTo>
                    <a:cubicBezTo>
                      <a:pt x="34" y="5"/>
                      <a:pt x="33" y="1"/>
                      <a:pt x="3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45" name="Freeform 123"/>
              <p:cNvSpPr/>
              <p:nvPr/>
            </p:nvSpPr>
            <p:spPr bwMode="auto">
              <a:xfrm>
                <a:off x="8210510" y="2778460"/>
                <a:ext cx="110115" cy="38883"/>
              </a:xfrm>
              <a:custGeom>
                <a:avLst/>
                <a:gdLst>
                  <a:gd name="T0" fmla="*/ 32 w 35"/>
                  <a:gd name="T1" fmla="*/ 2 h 11"/>
                  <a:gd name="T2" fmla="*/ 19 w 35"/>
                  <a:gd name="T3" fmla="*/ 3 h 11"/>
                  <a:gd name="T4" fmla="*/ 3 w 35"/>
                  <a:gd name="T5" fmla="*/ 5 h 11"/>
                  <a:gd name="T6" fmla="*/ 4 w 35"/>
                  <a:gd name="T7" fmla="*/ 11 h 11"/>
                  <a:gd name="T8" fmla="*/ 20 w 35"/>
                  <a:gd name="T9" fmla="*/ 11 h 11"/>
                  <a:gd name="T10" fmla="*/ 33 w 35"/>
                  <a:gd name="T11" fmla="*/ 8 h 11"/>
                  <a:gd name="T12" fmla="*/ 32 w 35"/>
                  <a:gd name="T13" fmla="*/ 2 h 11"/>
                </a:gdLst>
                <a:ahLst/>
                <a:cxnLst>
                  <a:cxn ang="0">
                    <a:pos x="T0" y="T1"/>
                  </a:cxn>
                  <a:cxn ang="0">
                    <a:pos x="T2" y="T3"/>
                  </a:cxn>
                  <a:cxn ang="0">
                    <a:pos x="T4" y="T5"/>
                  </a:cxn>
                  <a:cxn ang="0">
                    <a:pos x="T6" y="T7"/>
                  </a:cxn>
                  <a:cxn ang="0">
                    <a:pos x="T8" y="T9"/>
                  </a:cxn>
                  <a:cxn ang="0">
                    <a:pos x="T10" y="T11"/>
                  </a:cxn>
                  <a:cxn ang="0">
                    <a:pos x="T12" y="T13"/>
                  </a:cxn>
                </a:cxnLst>
                <a:rect l="0" t="0" r="r" b="b"/>
                <a:pathLst>
                  <a:path w="35" h="11">
                    <a:moveTo>
                      <a:pt x="32" y="2"/>
                    </a:moveTo>
                    <a:cubicBezTo>
                      <a:pt x="28" y="0"/>
                      <a:pt x="23" y="2"/>
                      <a:pt x="19" y="3"/>
                    </a:cubicBezTo>
                    <a:cubicBezTo>
                      <a:pt x="13" y="3"/>
                      <a:pt x="8" y="4"/>
                      <a:pt x="3" y="5"/>
                    </a:cubicBezTo>
                    <a:cubicBezTo>
                      <a:pt x="0" y="6"/>
                      <a:pt x="1" y="11"/>
                      <a:pt x="4" y="11"/>
                    </a:cubicBezTo>
                    <a:cubicBezTo>
                      <a:pt x="9" y="11"/>
                      <a:pt x="14" y="11"/>
                      <a:pt x="20" y="11"/>
                    </a:cubicBezTo>
                    <a:cubicBezTo>
                      <a:pt x="24" y="10"/>
                      <a:pt x="29" y="11"/>
                      <a:pt x="33" y="8"/>
                    </a:cubicBezTo>
                    <a:cubicBezTo>
                      <a:pt x="35" y="7"/>
                      <a:pt x="35" y="3"/>
                      <a:pt x="32"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46" name="Freeform 124"/>
              <p:cNvSpPr/>
              <p:nvPr/>
            </p:nvSpPr>
            <p:spPr bwMode="auto">
              <a:xfrm>
                <a:off x="8365139" y="2768091"/>
                <a:ext cx="86687" cy="31106"/>
              </a:xfrm>
              <a:custGeom>
                <a:avLst/>
                <a:gdLst>
                  <a:gd name="T0" fmla="*/ 26 w 28"/>
                  <a:gd name="T1" fmla="*/ 1 h 9"/>
                  <a:gd name="T2" fmla="*/ 16 w 28"/>
                  <a:gd name="T3" fmla="*/ 1 h 9"/>
                  <a:gd name="T4" fmla="*/ 4 w 28"/>
                  <a:gd name="T5" fmla="*/ 1 h 9"/>
                  <a:gd name="T6" fmla="*/ 4 w 28"/>
                  <a:gd name="T7" fmla="*/ 7 h 9"/>
                  <a:gd name="T8" fmla="*/ 16 w 28"/>
                  <a:gd name="T9" fmla="*/ 8 h 9"/>
                  <a:gd name="T10" fmla="*/ 26 w 28"/>
                  <a:gd name="T11" fmla="*/ 7 h 9"/>
                  <a:gd name="T12" fmla="*/ 26 w 28"/>
                  <a:gd name="T13" fmla="*/ 1 h 9"/>
                </a:gdLst>
                <a:ahLst/>
                <a:cxnLst>
                  <a:cxn ang="0">
                    <a:pos x="T0" y="T1"/>
                  </a:cxn>
                  <a:cxn ang="0">
                    <a:pos x="T2" y="T3"/>
                  </a:cxn>
                  <a:cxn ang="0">
                    <a:pos x="T4" y="T5"/>
                  </a:cxn>
                  <a:cxn ang="0">
                    <a:pos x="T6" y="T7"/>
                  </a:cxn>
                  <a:cxn ang="0">
                    <a:pos x="T8" y="T9"/>
                  </a:cxn>
                  <a:cxn ang="0">
                    <a:pos x="T10" y="T11"/>
                  </a:cxn>
                  <a:cxn ang="0">
                    <a:pos x="T12" y="T13"/>
                  </a:cxn>
                </a:cxnLst>
                <a:rect l="0" t="0" r="r" b="b"/>
                <a:pathLst>
                  <a:path w="28" h="9">
                    <a:moveTo>
                      <a:pt x="26" y="1"/>
                    </a:moveTo>
                    <a:cubicBezTo>
                      <a:pt x="23" y="0"/>
                      <a:pt x="19" y="0"/>
                      <a:pt x="16" y="1"/>
                    </a:cubicBezTo>
                    <a:cubicBezTo>
                      <a:pt x="12" y="1"/>
                      <a:pt x="8" y="1"/>
                      <a:pt x="4" y="1"/>
                    </a:cubicBezTo>
                    <a:cubicBezTo>
                      <a:pt x="0" y="1"/>
                      <a:pt x="0" y="7"/>
                      <a:pt x="4" y="7"/>
                    </a:cubicBezTo>
                    <a:cubicBezTo>
                      <a:pt x="8" y="8"/>
                      <a:pt x="12" y="8"/>
                      <a:pt x="16" y="8"/>
                    </a:cubicBezTo>
                    <a:cubicBezTo>
                      <a:pt x="19" y="8"/>
                      <a:pt x="23" y="9"/>
                      <a:pt x="26" y="7"/>
                    </a:cubicBezTo>
                    <a:cubicBezTo>
                      <a:pt x="28" y="6"/>
                      <a:pt x="28" y="2"/>
                      <a:pt x="26"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47" name="Freeform 125"/>
              <p:cNvSpPr/>
              <p:nvPr/>
            </p:nvSpPr>
            <p:spPr bwMode="auto">
              <a:xfrm>
                <a:off x="5209299" y="3055816"/>
                <a:ext cx="93715" cy="33698"/>
              </a:xfrm>
              <a:custGeom>
                <a:avLst/>
                <a:gdLst>
                  <a:gd name="T0" fmla="*/ 26 w 30"/>
                  <a:gd name="T1" fmla="*/ 1 h 10"/>
                  <a:gd name="T2" fmla="*/ 13 w 30"/>
                  <a:gd name="T3" fmla="*/ 1 h 10"/>
                  <a:gd name="T4" fmla="*/ 2 w 30"/>
                  <a:gd name="T5" fmla="*/ 2 h 10"/>
                  <a:gd name="T6" fmla="*/ 1 w 30"/>
                  <a:gd name="T7" fmla="*/ 5 h 10"/>
                  <a:gd name="T8" fmla="*/ 13 w 30"/>
                  <a:gd name="T9" fmla="*/ 9 h 10"/>
                  <a:gd name="T10" fmla="*/ 27 w 30"/>
                  <a:gd name="T11" fmla="*/ 7 h 10"/>
                  <a:gd name="T12" fmla="*/ 26 w 30"/>
                  <a:gd name="T13" fmla="*/ 1 h 10"/>
                </a:gdLst>
                <a:ahLst/>
                <a:cxnLst>
                  <a:cxn ang="0">
                    <a:pos x="T0" y="T1"/>
                  </a:cxn>
                  <a:cxn ang="0">
                    <a:pos x="T2" y="T3"/>
                  </a:cxn>
                  <a:cxn ang="0">
                    <a:pos x="T4" y="T5"/>
                  </a:cxn>
                  <a:cxn ang="0">
                    <a:pos x="T6" y="T7"/>
                  </a:cxn>
                  <a:cxn ang="0">
                    <a:pos x="T8" y="T9"/>
                  </a:cxn>
                  <a:cxn ang="0">
                    <a:pos x="T10" y="T11"/>
                  </a:cxn>
                  <a:cxn ang="0">
                    <a:pos x="T12" y="T13"/>
                  </a:cxn>
                </a:cxnLst>
                <a:rect l="0" t="0" r="r" b="b"/>
                <a:pathLst>
                  <a:path w="30" h="10">
                    <a:moveTo>
                      <a:pt x="26" y="1"/>
                    </a:moveTo>
                    <a:cubicBezTo>
                      <a:pt x="22" y="0"/>
                      <a:pt x="17" y="1"/>
                      <a:pt x="13" y="1"/>
                    </a:cubicBezTo>
                    <a:cubicBezTo>
                      <a:pt x="9" y="1"/>
                      <a:pt x="5" y="0"/>
                      <a:pt x="2" y="2"/>
                    </a:cubicBezTo>
                    <a:cubicBezTo>
                      <a:pt x="1" y="2"/>
                      <a:pt x="0" y="4"/>
                      <a:pt x="1" y="5"/>
                    </a:cubicBezTo>
                    <a:cubicBezTo>
                      <a:pt x="4" y="8"/>
                      <a:pt x="9" y="8"/>
                      <a:pt x="13" y="9"/>
                    </a:cubicBezTo>
                    <a:cubicBezTo>
                      <a:pt x="18" y="9"/>
                      <a:pt x="23" y="10"/>
                      <a:pt x="27" y="7"/>
                    </a:cubicBezTo>
                    <a:cubicBezTo>
                      <a:pt x="30" y="6"/>
                      <a:pt x="29" y="2"/>
                      <a:pt x="26"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48" name="Freeform 126"/>
              <p:cNvSpPr/>
              <p:nvPr/>
            </p:nvSpPr>
            <p:spPr bwMode="auto">
              <a:xfrm>
                <a:off x="5375643" y="3040263"/>
                <a:ext cx="117143" cy="41474"/>
              </a:xfrm>
              <a:custGeom>
                <a:avLst/>
                <a:gdLst>
                  <a:gd name="T0" fmla="*/ 33 w 37"/>
                  <a:gd name="T1" fmla="*/ 3 h 12"/>
                  <a:gd name="T2" fmla="*/ 3 w 37"/>
                  <a:gd name="T3" fmla="*/ 6 h 12"/>
                  <a:gd name="T4" fmla="*/ 4 w 37"/>
                  <a:gd name="T5" fmla="*/ 11 h 12"/>
                  <a:gd name="T6" fmla="*/ 19 w 37"/>
                  <a:gd name="T7" fmla="*/ 10 h 12"/>
                  <a:gd name="T8" fmla="*/ 33 w 37"/>
                  <a:gd name="T9" fmla="*/ 9 h 12"/>
                  <a:gd name="T10" fmla="*/ 33 w 37"/>
                  <a:gd name="T11" fmla="*/ 3 h 12"/>
                </a:gdLst>
                <a:ahLst/>
                <a:cxnLst>
                  <a:cxn ang="0">
                    <a:pos x="T0" y="T1"/>
                  </a:cxn>
                  <a:cxn ang="0">
                    <a:pos x="T2" y="T3"/>
                  </a:cxn>
                  <a:cxn ang="0">
                    <a:pos x="T4" y="T5"/>
                  </a:cxn>
                  <a:cxn ang="0">
                    <a:pos x="T6" y="T7"/>
                  </a:cxn>
                  <a:cxn ang="0">
                    <a:pos x="T8" y="T9"/>
                  </a:cxn>
                  <a:cxn ang="0">
                    <a:pos x="T10" y="T11"/>
                  </a:cxn>
                </a:cxnLst>
                <a:rect l="0" t="0" r="r" b="b"/>
                <a:pathLst>
                  <a:path w="37" h="12">
                    <a:moveTo>
                      <a:pt x="33" y="3"/>
                    </a:moveTo>
                    <a:cubicBezTo>
                      <a:pt x="25" y="0"/>
                      <a:pt x="11" y="4"/>
                      <a:pt x="3" y="6"/>
                    </a:cubicBezTo>
                    <a:cubicBezTo>
                      <a:pt x="0" y="7"/>
                      <a:pt x="1" y="12"/>
                      <a:pt x="4" y="11"/>
                    </a:cubicBezTo>
                    <a:cubicBezTo>
                      <a:pt x="9" y="11"/>
                      <a:pt x="14" y="10"/>
                      <a:pt x="19" y="10"/>
                    </a:cubicBezTo>
                    <a:cubicBezTo>
                      <a:pt x="24" y="10"/>
                      <a:pt x="29" y="11"/>
                      <a:pt x="33" y="9"/>
                    </a:cubicBezTo>
                    <a:cubicBezTo>
                      <a:pt x="37" y="9"/>
                      <a:pt x="36" y="4"/>
                      <a:pt x="3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49" name="Freeform 127"/>
              <p:cNvSpPr/>
              <p:nvPr/>
            </p:nvSpPr>
            <p:spPr bwMode="auto">
              <a:xfrm>
                <a:off x="5579471" y="3027304"/>
                <a:ext cx="117143" cy="41474"/>
              </a:xfrm>
              <a:custGeom>
                <a:avLst/>
                <a:gdLst>
                  <a:gd name="T0" fmla="*/ 34 w 37"/>
                  <a:gd name="T1" fmla="*/ 3 h 12"/>
                  <a:gd name="T2" fmla="*/ 15 w 37"/>
                  <a:gd name="T3" fmla="*/ 1 h 12"/>
                  <a:gd name="T4" fmla="*/ 1 w 37"/>
                  <a:gd name="T5" fmla="*/ 4 h 12"/>
                  <a:gd name="T6" fmla="*/ 0 w 37"/>
                  <a:gd name="T7" fmla="*/ 8 h 12"/>
                  <a:gd name="T8" fmla="*/ 4 w 37"/>
                  <a:gd name="T9" fmla="*/ 10 h 12"/>
                  <a:gd name="T10" fmla="*/ 4 w 37"/>
                  <a:gd name="T11" fmla="*/ 10 h 12"/>
                  <a:gd name="T12" fmla="*/ 15 w 37"/>
                  <a:gd name="T13" fmla="*/ 10 h 12"/>
                  <a:gd name="T14" fmla="*/ 33 w 37"/>
                  <a:gd name="T15" fmla="*/ 10 h 12"/>
                  <a:gd name="T16" fmla="*/ 34 w 37"/>
                  <a:gd name="T17" fmla="*/ 3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 h="12">
                    <a:moveTo>
                      <a:pt x="34" y="3"/>
                    </a:moveTo>
                    <a:cubicBezTo>
                      <a:pt x="28" y="0"/>
                      <a:pt x="21" y="1"/>
                      <a:pt x="15" y="1"/>
                    </a:cubicBezTo>
                    <a:cubicBezTo>
                      <a:pt x="11" y="1"/>
                      <a:pt x="4" y="1"/>
                      <a:pt x="1" y="4"/>
                    </a:cubicBezTo>
                    <a:cubicBezTo>
                      <a:pt x="0" y="5"/>
                      <a:pt x="0" y="7"/>
                      <a:pt x="0" y="8"/>
                    </a:cubicBezTo>
                    <a:cubicBezTo>
                      <a:pt x="1" y="10"/>
                      <a:pt x="2" y="10"/>
                      <a:pt x="4" y="10"/>
                    </a:cubicBezTo>
                    <a:cubicBezTo>
                      <a:pt x="4" y="10"/>
                      <a:pt x="4" y="10"/>
                      <a:pt x="4" y="10"/>
                    </a:cubicBezTo>
                    <a:cubicBezTo>
                      <a:pt x="8" y="10"/>
                      <a:pt x="12" y="10"/>
                      <a:pt x="15" y="10"/>
                    </a:cubicBezTo>
                    <a:cubicBezTo>
                      <a:pt x="21" y="11"/>
                      <a:pt x="28" y="12"/>
                      <a:pt x="33" y="10"/>
                    </a:cubicBezTo>
                    <a:cubicBezTo>
                      <a:pt x="36" y="9"/>
                      <a:pt x="37" y="5"/>
                      <a:pt x="34"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50" name="Freeform 128"/>
              <p:cNvSpPr/>
              <p:nvPr/>
            </p:nvSpPr>
            <p:spPr bwMode="auto">
              <a:xfrm>
                <a:off x="5757529" y="3027304"/>
                <a:ext cx="107772" cy="38883"/>
              </a:xfrm>
              <a:custGeom>
                <a:avLst/>
                <a:gdLst>
                  <a:gd name="T0" fmla="*/ 31 w 34"/>
                  <a:gd name="T1" fmla="*/ 3 h 11"/>
                  <a:gd name="T2" fmla="*/ 19 w 34"/>
                  <a:gd name="T3" fmla="*/ 1 h 11"/>
                  <a:gd name="T4" fmla="*/ 5 w 34"/>
                  <a:gd name="T5" fmla="*/ 0 h 11"/>
                  <a:gd name="T6" fmla="*/ 4 w 34"/>
                  <a:gd name="T7" fmla="*/ 6 h 11"/>
                  <a:gd name="T8" fmla="*/ 18 w 34"/>
                  <a:gd name="T9" fmla="*/ 9 h 11"/>
                  <a:gd name="T10" fmla="*/ 30 w 34"/>
                  <a:gd name="T11" fmla="*/ 9 h 11"/>
                  <a:gd name="T12" fmla="*/ 31 w 34"/>
                  <a:gd name="T13" fmla="*/ 3 h 11"/>
                </a:gdLst>
                <a:ahLst/>
                <a:cxnLst>
                  <a:cxn ang="0">
                    <a:pos x="T0" y="T1"/>
                  </a:cxn>
                  <a:cxn ang="0">
                    <a:pos x="T2" y="T3"/>
                  </a:cxn>
                  <a:cxn ang="0">
                    <a:pos x="T4" y="T5"/>
                  </a:cxn>
                  <a:cxn ang="0">
                    <a:pos x="T6" y="T7"/>
                  </a:cxn>
                  <a:cxn ang="0">
                    <a:pos x="T8" y="T9"/>
                  </a:cxn>
                  <a:cxn ang="0">
                    <a:pos x="T10" y="T11"/>
                  </a:cxn>
                  <a:cxn ang="0">
                    <a:pos x="T12" y="T13"/>
                  </a:cxn>
                </a:cxnLst>
                <a:rect l="0" t="0" r="r" b="b"/>
                <a:pathLst>
                  <a:path w="34" h="11">
                    <a:moveTo>
                      <a:pt x="31" y="3"/>
                    </a:moveTo>
                    <a:cubicBezTo>
                      <a:pt x="27" y="1"/>
                      <a:pt x="23" y="1"/>
                      <a:pt x="19" y="1"/>
                    </a:cubicBezTo>
                    <a:cubicBezTo>
                      <a:pt x="14" y="1"/>
                      <a:pt x="10" y="0"/>
                      <a:pt x="5" y="0"/>
                    </a:cubicBezTo>
                    <a:cubicBezTo>
                      <a:pt x="1" y="0"/>
                      <a:pt x="0" y="6"/>
                      <a:pt x="4" y="6"/>
                    </a:cubicBezTo>
                    <a:cubicBezTo>
                      <a:pt x="9" y="7"/>
                      <a:pt x="13" y="8"/>
                      <a:pt x="18" y="9"/>
                    </a:cubicBezTo>
                    <a:cubicBezTo>
                      <a:pt x="22" y="9"/>
                      <a:pt x="26" y="11"/>
                      <a:pt x="30" y="9"/>
                    </a:cubicBezTo>
                    <a:cubicBezTo>
                      <a:pt x="33" y="9"/>
                      <a:pt x="34" y="4"/>
                      <a:pt x="3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51" name="Freeform 129"/>
              <p:cNvSpPr/>
              <p:nvPr/>
            </p:nvSpPr>
            <p:spPr bwMode="auto">
              <a:xfrm>
                <a:off x="5937930" y="3011751"/>
                <a:ext cx="93715" cy="38883"/>
              </a:xfrm>
              <a:custGeom>
                <a:avLst/>
                <a:gdLst>
                  <a:gd name="T0" fmla="*/ 27 w 30"/>
                  <a:gd name="T1" fmla="*/ 2 h 11"/>
                  <a:gd name="T2" fmla="*/ 13 w 30"/>
                  <a:gd name="T3" fmla="*/ 2 h 11"/>
                  <a:gd name="T4" fmla="*/ 0 w 30"/>
                  <a:gd name="T5" fmla="*/ 4 h 11"/>
                  <a:gd name="T6" fmla="*/ 0 w 30"/>
                  <a:gd name="T7" fmla="*/ 7 h 11"/>
                  <a:gd name="T8" fmla="*/ 13 w 30"/>
                  <a:gd name="T9" fmla="*/ 9 h 11"/>
                  <a:gd name="T10" fmla="*/ 27 w 30"/>
                  <a:gd name="T11" fmla="*/ 8 h 11"/>
                  <a:gd name="T12" fmla="*/ 27 w 30"/>
                  <a:gd name="T13" fmla="*/ 2 h 11"/>
                </a:gdLst>
                <a:ahLst/>
                <a:cxnLst>
                  <a:cxn ang="0">
                    <a:pos x="T0" y="T1"/>
                  </a:cxn>
                  <a:cxn ang="0">
                    <a:pos x="T2" y="T3"/>
                  </a:cxn>
                  <a:cxn ang="0">
                    <a:pos x="T4" y="T5"/>
                  </a:cxn>
                  <a:cxn ang="0">
                    <a:pos x="T6" y="T7"/>
                  </a:cxn>
                  <a:cxn ang="0">
                    <a:pos x="T8" y="T9"/>
                  </a:cxn>
                  <a:cxn ang="0">
                    <a:pos x="T10" y="T11"/>
                  </a:cxn>
                  <a:cxn ang="0">
                    <a:pos x="T12" y="T13"/>
                  </a:cxn>
                </a:cxnLst>
                <a:rect l="0" t="0" r="r" b="b"/>
                <a:pathLst>
                  <a:path w="30" h="11">
                    <a:moveTo>
                      <a:pt x="27" y="2"/>
                    </a:moveTo>
                    <a:cubicBezTo>
                      <a:pt x="23" y="0"/>
                      <a:pt x="18" y="1"/>
                      <a:pt x="13" y="2"/>
                    </a:cubicBezTo>
                    <a:cubicBezTo>
                      <a:pt x="9" y="2"/>
                      <a:pt x="4" y="2"/>
                      <a:pt x="0" y="4"/>
                    </a:cubicBezTo>
                    <a:cubicBezTo>
                      <a:pt x="0" y="5"/>
                      <a:pt x="0" y="6"/>
                      <a:pt x="0" y="7"/>
                    </a:cubicBezTo>
                    <a:cubicBezTo>
                      <a:pt x="4" y="9"/>
                      <a:pt x="9" y="9"/>
                      <a:pt x="13" y="9"/>
                    </a:cubicBezTo>
                    <a:cubicBezTo>
                      <a:pt x="18" y="10"/>
                      <a:pt x="23" y="11"/>
                      <a:pt x="27" y="8"/>
                    </a:cubicBezTo>
                    <a:cubicBezTo>
                      <a:pt x="30" y="7"/>
                      <a:pt x="30" y="4"/>
                      <a:pt x="27"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52" name="Freeform 130"/>
              <p:cNvSpPr/>
              <p:nvPr/>
            </p:nvSpPr>
            <p:spPr bwMode="auto">
              <a:xfrm>
                <a:off x="6120674" y="3006567"/>
                <a:ext cx="93715" cy="38883"/>
              </a:xfrm>
              <a:custGeom>
                <a:avLst/>
                <a:gdLst>
                  <a:gd name="T0" fmla="*/ 27 w 30"/>
                  <a:gd name="T1" fmla="*/ 1 h 11"/>
                  <a:gd name="T2" fmla="*/ 12 w 30"/>
                  <a:gd name="T3" fmla="*/ 1 h 11"/>
                  <a:gd name="T4" fmla="*/ 6 w 30"/>
                  <a:gd name="T5" fmla="*/ 2 h 11"/>
                  <a:gd name="T6" fmla="*/ 1 w 30"/>
                  <a:gd name="T7" fmla="*/ 4 h 11"/>
                  <a:gd name="T8" fmla="*/ 1 w 30"/>
                  <a:gd name="T9" fmla="*/ 6 h 11"/>
                  <a:gd name="T10" fmla="*/ 6 w 30"/>
                  <a:gd name="T11" fmla="*/ 8 h 11"/>
                  <a:gd name="T12" fmla="*/ 12 w 30"/>
                  <a:gd name="T13" fmla="*/ 9 h 11"/>
                  <a:gd name="T14" fmla="*/ 27 w 30"/>
                  <a:gd name="T15" fmla="*/ 9 h 11"/>
                  <a:gd name="T16" fmla="*/ 27 w 30"/>
                  <a:gd name="T17" fmla="*/ 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 h="11">
                    <a:moveTo>
                      <a:pt x="27" y="1"/>
                    </a:moveTo>
                    <a:cubicBezTo>
                      <a:pt x="22" y="0"/>
                      <a:pt x="17" y="1"/>
                      <a:pt x="12" y="1"/>
                    </a:cubicBezTo>
                    <a:cubicBezTo>
                      <a:pt x="10" y="2"/>
                      <a:pt x="8" y="2"/>
                      <a:pt x="6" y="2"/>
                    </a:cubicBezTo>
                    <a:cubicBezTo>
                      <a:pt x="3" y="2"/>
                      <a:pt x="3" y="3"/>
                      <a:pt x="1" y="4"/>
                    </a:cubicBezTo>
                    <a:cubicBezTo>
                      <a:pt x="0" y="5"/>
                      <a:pt x="0" y="6"/>
                      <a:pt x="1" y="6"/>
                    </a:cubicBezTo>
                    <a:cubicBezTo>
                      <a:pt x="3" y="7"/>
                      <a:pt x="3" y="8"/>
                      <a:pt x="6" y="8"/>
                    </a:cubicBezTo>
                    <a:cubicBezTo>
                      <a:pt x="8" y="9"/>
                      <a:pt x="10" y="9"/>
                      <a:pt x="12" y="9"/>
                    </a:cubicBezTo>
                    <a:cubicBezTo>
                      <a:pt x="17" y="9"/>
                      <a:pt x="22" y="11"/>
                      <a:pt x="27" y="9"/>
                    </a:cubicBezTo>
                    <a:cubicBezTo>
                      <a:pt x="30" y="8"/>
                      <a:pt x="30" y="3"/>
                      <a:pt x="2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53" name="Freeform 131"/>
              <p:cNvSpPr/>
              <p:nvPr/>
            </p:nvSpPr>
            <p:spPr bwMode="auto">
              <a:xfrm>
                <a:off x="6277645" y="2991014"/>
                <a:ext cx="126515" cy="38883"/>
              </a:xfrm>
              <a:custGeom>
                <a:avLst/>
                <a:gdLst>
                  <a:gd name="T0" fmla="*/ 37 w 40"/>
                  <a:gd name="T1" fmla="*/ 4 h 11"/>
                  <a:gd name="T2" fmla="*/ 21 w 40"/>
                  <a:gd name="T3" fmla="*/ 0 h 11"/>
                  <a:gd name="T4" fmla="*/ 4 w 40"/>
                  <a:gd name="T5" fmla="*/ 2 h 11"/>
                  <a:gd name="T6" fmla="*/ 4 w 40"/>
                  <a:gd name="T7" fmla="*/ 8 h 11"/>
                  <a:gd name="T8" fmla="*/ 21 w 40"/>
                  <a:gd name="T9" fmla="*/ 9 h 11"/>
                  <a:gd name="T10" fmla="*/ 37 w 40"/>
                  <a:gd name="T11" fmla="*/ 10 h 11"/>
                  <a:gd name="T12" fmla="*/ 37 w 40"/>
                  <a:gd name="T13" fmla="*/ 4 h 11"/>
                </a:gdLst>
                <a:ahLst/>
                <a:cxnLst>
                  <a:cxn ang="0">
                    <a:pos x="T0" y="T1"/>
                  </a:cxn>
                  <a:cxn ang="0">
                    <a:pos x="T2" y="T3"/>
                  </a:cxn>
                  <a:cxn ang="0">
                    <a:pos x="T4" y="T5"/>
                  </a:cxn>
                  <a:cxn ang="0">
                    <a:pos x="T6" y="T7"/>
                  </a:cxn>
                  <a:cxn ang="0">
                    <a:pos x="T8" y="T9"/>
                  </a:cxn>
                  <a:cxn ang="0">
                    <a:pos x="T10" y="T11"/>
                  </a:cxn>
                  <a:cxn ang="0">
                    <a:pos x="T12" y="T13"/>
                  </a:cxn>
                </a:cxnLst>
                <a:rect l="0" t="0" r="r" b="b"/>
                <a:pathLst>
                  <a:path w="40" h="11">
                    <a:moveTo>
                      <a:pt x="37" y="4"/>
                    </a:moveTo>
                    <a:cubicBezTo>
                      <a:pt x="33" y="1"/>
                      <a:pt x="26" y="1"/>
                      <a:pt x="21" y="0"/>
                    </a:cubicBezTo>
                    <a:cubicBezTo>
                      <a:pt x="15" y="0"/>
                      <a:pt x="9" y="1"/>
                      <a:pt x="4" y="2"/>
                    </a:cubicBezTo>
                    <a:cubicBezTo>
                      <a:pt x="0" y="2"/>
                      <a:pt x="1" y="8"/>
                      <a:pt x="4" y="8"/>
                    </a:cubicBezTo>
                    <a:cubicBezTo>
                      <a:pt x="10" y="8"/>
                      <a:pt x="16" y="8"/>
                      <a:pt x="21" y="9"/>
                    </a:cubicBezTo>
                    <a:cubicBezTo>
                      <a:pt x="26" y="9"/>
                      <a:pt x="31" y="11"/>
                      <a:pt x="37" y="10"/>
                    </a:cubicBezTo>
                    <a:cubicBezTo>
                      <a:pt x="40" y="9"/>
                      <a:pt x="40" y="5"/>
                      <a:pt x="37"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54" name="Freeform 132"/>
              <p:cNvSpPr/>
              <p:nvPr/>
            </p:nvSpPr>
            <p:spPr bwMode="auto">
              <a:xfrm>
                <a:off x="6474446" y="2998789"/>
                <a:ext cx="112458" cy="38883"/>
              </a:xfrm>
              <a:custGeom>
                <a:avLst/>
                <a:gdLst>
                  <a:gd name="T0" fmla="*/ 33 w 36"/>
                  <a:gd name="T1" fmla="*/ 2 h 11"/>
                  <a:gd name="T2" fmla="*/ 19 w 36"/>
                  <a:gd name="T3" fmla="*/ 1 h 11"/>
                  <a:gd name="T4" fmla="*/ 4 w 36"/>
                  <a:gd name="T5" fmla="*/ 4 h 11"/>
                  <a:gd name="T6" fmla="*/ 5 w 36"/>
                  <a:gd name="T7" fmla="*/ 10 h 11"/>
                  <a:gd name="T8" fmla="*/ 20 w 36"/>
                  <a:gd name="T9" fmla="*/ 9 h 11"/>
                  <a:gd name="T10" fmla="*/ 32 w 36"/>
                  <a:gd name="T11" fmla="*/ 9 h 11"/>
                  <a:gd name="T12" fmla="*/ 33 w 36"/>
                  <a:gd name="T13" fmla="*/ 2 h 11"/>
                </a:gdLst>
                <a:ahLst/>
                <a:cxnLst>
                  <a:cxn ang="0">
                    <a:pos x="T0" y="T1"/>
                  </a:cxn>
                  <a:cxn ang="0">
                    <a:pos x="T2" y="T3"/>
                  </a:cxn>
                  <a:cxn ang="0">
                    <a:pos x="T4" y="T5"/>
                  </a:cxn>
                  <a:cxn ang="0">
                    <a:pos x="T6" y="T7"/>
                  </a:cxn>
                  <a:cxn ang="0">
                    <a:pos x="T8" y="T9"/>
                  </a:cxn>
                  <a:cxn ang="0">
                    <a:pos x="T10" y="T11"/>
                  </a:cxn>
                  <a:cxn ang="0">
                    <a:pos x="T12" y="T13"/>
                  </a:cxn>
                </a:cxnLst>
                <a:rect l="0" t="0" r="r" b="b"/>
                <a:pathLst>
                  <a:path w="36" h="11">
                    <a:moveTo>
                      <a:pt x="33" y="2"/>
                    </a:moveTo>
                    <a:cubicBezTo>
                      <a:pt x="29" y="0"/>
                      <a:pt x="24" y="0"/>
                      <a:pt x="19" y="1"/>
                    </a:cubicBezTo>
                    <a:cubicBezTo>
                      <a:pt x="14" y="1"/>
                      <a:pt x="9" y="2"/>
                      <a:pt x="4" y="4"/>
                    </a:cubicBezTo>
                    <a:cubicBezTo>
                      <a:pt x="0" y="5"/>
                      <a:pt x="2" y="11"/>
                      <a:pt x="5" y="10"/>
                    </a:cubicBezTo>
                    <a:cubicBezTo>
                      <a:pt x="10" y="9"/>
                      <a:pt x="15" y="9"/>
                      <a:pt x="20" y="9"/>
                    </a:cubicBezTo>
                    <a:cubicBezTo>
                      <a:pt x="24" y="9"/>
                      <a:pt x="28" y="10"/>
                      <a:pt x="32" y="9"/>
                    </a:cubicBezTo>
                    <a:cubicBezTo>
                      <a:pt x="35" y="8"/>
                      <a:pt x="36" y="4"/>
                      <a:pt x="33"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55" name="Freeform 133"/>
              <p:cNvSpPr/>
              <p:nvPr/>
            </p:nvSpPr>
            <p:spPr bwMode="auto">
              <a:xfrm>
                <a:off x="6673590" y="3009158"/>
                <a:ext cx="110115" cy="41474"/>
              </a:xfrm>
              <a:custGeom>
                <a:avLst/>
                <a:gdLst>
                  <a:gd name="T0" fmla="*/ 32 w 35"/>
                  <a:gd name="T1" fmla="*/ 4 h 12"/>
                  <a:gd name="T2" fmla="*/ 16 w 35"/>
                  <a:gd name="T3" fmla="*/ 1 h 12"/>
                  <a:gd name="T4" fmla="*/ 1 w 35"/>
                  <a:gd name="T5" fmla="*/ 3 h 12"/>
                  <a:gd name="T6" fmla="*/ 1 w 35"/>
                  <a:gd name="T7" fmla="*/ 5 h 12"/>
                  <a:gd name="T8" fmla="*/ 14 w 35"/>
                  <a:gd name="T9" fmla="*/ 9 h 12"/>
                  <a:gd name="T10" fmla="*/ 32 w 35"/>
                  <a:gd name="T11" fmla="*/ 10 h 12"/>
                  <a:gd name="T12" fmla="*/ 32 w 35"/>
                  <a:gd name="T13" fmla="*/ 4 h 12"/>
                </a:gdLst>
                <a:ahLst/>
                <a:cxnLst>
                  <a:cxn ang="0">
                    <a:pos x="T0" y="T1"/>
                  </a:cxn>
                  <a:cxn ang="0">
                    <a:pos x="T2" y="T3"/>
                  </a:cxn>
                  <a:cxn ang="0">
                    <a:pos x="T4" y="T5"/>
                  </a:cxn>
                  <a:cxn ang="0">
                    <a:pos x="T6" y="T7"/>
                  </a:cxn>
                  <a:cxn ang="0">
                    <a:pos x="T8" y="T9"/>
                  </a:cxn>
                  <a:cxn ang="0">
                    <a:pos x="T10" y="T11"/>
                  </a:cxn>
                  <a:cxn ang="0">
                    <a:pos x="T12" y="T13"/>
                  </a:cxn>
                </a:cxnLst>
                <a:rect l="0" t="0" r="r" b="b"/>
                <a:pathLst>
                  <a:path w="35" h="12">
                    <a:moveTo>
                      <a:pt x="32" y="4"/>
                    </a:moveTo>
                    <a:cubicBezTo>
                      <a:pt x="28" y="1"/>
                      <a:pt x="22" y="2"/>
                      <a:pt x="16" y="1"/>
                    </a:cubicBezTo>
                    <a:cubicBezTo>
                      <a:pt x="11" y="1"/>
                      <a:pt x="5" y="0"/>
                      <a:pt x="1" y="3"/>
                    </a:cubicBezTo>
                    <a:cubicBezTo>
                      <a:pt x="0" y="3"/>
                      <a:pt x="0" y="4"/>
                      <a:pt x="1" y="5"/>
                    </a:cubicBezTo>
                    <a:cubicBezTo>
                      <a:pt x="4" y="9"/>
                      <a:pt x="9" y="8"/>
                      <a:pt x="14" y="9"/>
                    </a:cubicBezTo>
                    <a:cubicBezTo>
                      <a:pt x="20" y="10"/>
                      <a:pt x="26" y="12"/>
                      <a:pt x="32" y="10"/>
                    </a:cubicBezTo>
                    <a:cubicBezTo>
                      <a:pt x="34" y="9"/>
                      <a:pt x="35" y="5"/>
                      <a:pt x="3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56" name="Freeform 134"/>
              <p:cNvSpPr/>
              <p:nvPr/>
            </p:nvSpPr>
            <p:spPr bwMode="auto">
              <a:xfrm>
                <a:off x="6846962" y="3001382"/>
                <a:ext cx="107772" cy="31106"/>
              </a:xfrm>
              <a:custGeom>
                <a:avLst/>
                <a:gdLst>
                  <a:gd name="T0" fmla="*/ 33 w 34"/>
                  <a:gd name="T1" fmla="*/ 3 h 9"/>
                  <a:gd name="T2" fmla="*/ 19 w 34"/>
                  <a:gd name="T3" fmla="*/ 2 h 9"/>
                  <a:gd name="T4" fmla="*/ 2 w 34"/>
                  <a:gd name="T5" fmla="*/ 3 h 9"/>
                  <a:gd name="T6" fmla="*/ 2 w 34"/>
                  <a:gd name="T7" fmla="*/ 7 h 9"/>
                  <a:gd name="T8" fmla="*/ 19 w 34"/>
                  <a:gd name="T9" fmla="*/ 8 h 9"/>
                  <a:gd name="T10" fmla="*/ 33 w 34"/>
                  <a:gd name="T11" fmla="*/ 7 h 9"/>
                  <a:gd name="T12" fmla="*/ 33 w 34"/>
                  <a:gd name="T13" fmla="*/ 3 h 9"/>
                </a:gdLst>
                <a:ahLst/>
                <a:cxnLst>
                  <a:cxn ang="0">
                    <a:pos x="T0" y="T1"/>
                  </a:cxn>
                  <a:cxn ang="0">
                    <a:pos x="T2" y="T3"/>
                  </a:cxn>
                  <a:cxn ang="0">
                    <a:pos x="T4" y="T5"/>
                  </a:cxn>
                  <a:cxn ang="0">
                    <a:pos x="T6" y="T7"/>
                  </a:cxn>
                  <a:cxn ang="0">
                    <a:pos x="T8" y="T9"/>
                  </a:cxn>
                  <a:cxn ang="0">
                    <a:pos x="T10" y="T11"/>
                  </a:cxn>
                  <a:cxn ang="0">
                    <a:pos x="T12" y="T13"/>
                  </a:cxn>
                </a:cxnLst>
                <a:rect l="0" t="0" r="r" b="b"/>
                <a:pathLst>
                  <a:path w="34" h="9">
                    <a:moveTo>
                      <a:pt x="33" y="3"/>
                    </a:moveTo>
                    <a:cubicBezTo>
                      <a:pt x="28" y="0"/>
                      <a:pt x="24" y="1"/>
                      <a:pt x="19" y="2"/>
                    </a:cubicBezTo>
                    <a:cubicBezTo>
                      <a:pt x="14" y="2"/>
                      <a:pt x="8" y="2"/>
                      <a:pt x="2" y="3"/>
                    </a:cubicBezTo>
                    <a:cubicBezTo>
                      <a:pt x="0" y="3"/>
                      <a:pt x="0" y="7"/>
                      <a:pt x="2" y="7"/>
                    </a:cubicBezTo>
                    <a:cubicBezTo>
                      <a:pt x="8" y="8"/>
                      <a:pt x="14" y="8"/>
                      <a:pt x="19" y="8"/>
                    </a:cubicBezTo>
                    <a:cubicBezTo>
                      <a:pt x="24" y="9"/>
                      <a:pt x="28" y="9"/>
                      <a:pt x="33" y="7"/>
                    </a:cubicBezTo>
                    <a:cubicBezTo>
                      <a:pt x="34" y="6"/>
                      <a:pt x="34" y="4"/>
                      <a:pt x="3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57" name="Freeform 135"/>
              <p:cNvSpPr/>
              <p:nvPr/>
            </p:nvSpPr>
            <p:spPr bwMode="auto">
              <a:xfrm>
                <a:off x="7010963" y="2998789"/>
                <a:ext cx="121829" cy="38883"/>
              </a:xfrm>
              <a:custGeom>
                <a:avLst/>
                <a:gdLst>
                  <a:gd name="T0" fmla="*/ 36 w 39"/>
                  <a:gd name="T1" fmla="*/ 2 h 11"/>
                  <a:gd name="T2" fmla="*/ 22 w 39"/>
                  <a:gd name="T3" fmla="*/ 2 h 11"/>
                  <a:gd name="T4" fmla="*/ 4 w 39"/>
                  <a:gd name="T5" fmla="*/ 0 h 11"/>
                  <a:gd name="T6" fmla="*/ 3 w 39"/>
                  <a:gd name="T7" fmla="*/ 6 h 11"/>
                  <a:gd name="T8" fmla="*/ 36 w 39"/>
                  <a:gd name="T9" fmla="*/ 8 h 11"/>
                  <a:gd name="T10" fmla="*/ 36 w 39"/>
                  <a:gd name="T11" fmla="*/ 2 h 11"/>
                </a:gdLst>
                <a:ahLst/>
                <a:cxnLst>
                  <a:cxn ang="0">
                    <a:pos x="T0" y="T1"/>
                  </a:cxn>
                  <a:cxn ang="0">
                    <a:pos x="T2" y="T3"/>
                  </a:cxn>
                  <a:cxn ang="0">
                    <a:pos x="T4" y="T5"/>
                  </a:cxn>
                  <a:cxn ang="0">
                    <a:pos x="T6" y="T7"/>
                  </a:cxn>
                  <a:cxn ang="0">
                    <a:pos x="T8" y="T9"/>
                  </a:cxn>
                  <a:cxn ang="0">
                    <a:pos x="T10" y="T11"/>
                  </a:cxn>
                </a:cxnLst>
                <a:rect l="0" t="0" r="r" b="b"/>
                <a:pathLst>
                  <a:path w="39" h="11">
                    <a:moveTo>
                      <a:pt x="36" y="2"/>
                    </a:moveTo>
                    <a:cubicBezTo>
                      <a:pt x="31" y="1"/>
                      <a:pt x="26" y="2"/>
                      <a:pt x="22" y="2"/>
                    </a:cubicBezTo>
                    <a:cubicBezTo>
                      <a:pt x="16" y="2"/>
                      <a:pt x="10" y="1"/>
                      <a:pt x="4" y="0"/>
                    </a:cubicBezTo>
                    <a:cubicBezTo>
                      <a:pt x="1" y="0"/>
                      <a:pt x="0" y="5"/>
                      <a:pt x="3" y="6"/>
                    </a:cubicBezTo>
                    <a:cubicBezTo>
                      <a:pt x="13" y="9"/>
                      <a:pt x="26" y="11"/>
                      <a:pt x="36" y="8"/>
                    </a:cubicBezTo>
                    <a:cubicBezTo>
                      <a:pt x="39" y="7"/>
                      <a:pt x="39" y="2"/>
                      <a:pt x="36"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58" name="Freeform 136"/>
              <p:cNvSpPr/>
              <p:nvPr/>
            </p:nvSpPr>
            <p:spPr bwMode="auto">
              <a:xfrm>
                <a:off x="7181991" y="3001382"/>
                <a:ext cx="100744" cy="36290"/>
              </a:xfrm>
              <a:custGeom>
                <a:avLst/>
                <a:gdLst>
                  <a:gd name="T0" fmla="*/ 28 w 32"/>
                  <a:gd name="T1" fmla="*/ 1 h 10"/>
                  <a:gd name="T2" fmla="*/ 15 w 32"/>
                  <a:gd name="T3" fmla="*/ 2 h 10"/>
                  <a:gd name="T4" fmla="*/ 3 w 32"/>
                  <a:gd name="T5" fmla="*/ 4 h 10"/>
                  <a:gd name="T6" fmla="*/ 3 w 32"/>
                  <a:gd name="T7" fmla="*/ 9 h 10"/>
                  <a:gd name="T8" fmla="*/ 29 w 32"/>
                  <a:gd name="T9" fmla="*/ 7 h 10"/>
                  <a:gd name="T10" fmla="*/ 28 w 32"/>
                  <a:gd name="T11" fmla="*/ 1 h 10"/>
                </a:gdLst>
                <a:ahLst/>
                <a:cxnLst>
                  <a:cxn ang="0">
                    <a:pos x="T0" y="T1"/>
                  </a:cxn>
                  <a:cxn ang="0">
                    <a:pos x="T2" y="T3"/>
                  </a:cxn>
                  <a:cxn ang="0">
                    <a:pos x="T4" y="T5"/>
                  </a:cxn>
                  <a:cxn ang="0">
                    <a:pos x="T6" y="T7"/>
                  </a:cxn>
                  <a:cxn ang="0">
                    <a:pos x="T8" y="T9"/>
                  </a:cxn>
                  <a:cxn ang="0">
                    <a:pos x="T10" y="T11"/>
                  </a:cxn>
                </a:cxnLst>
                <a:rect l="0" t="0" r="r" b="b"/>
                <a:pathLst>
                  <a:path w="32" h="10">
                    <a:moveTo>
                      <a:pt x="28" y="1"/>
                    </a:moveTo>
                    <a:cubicBezTo>
                      <a:pt x="24" y="0"/>
                      <a:pt x="20" y="1"/>
                      <a:pt x="15" y="2"/>
                    </a:cubicBezTo>
                    <a:cubicBezTo>
                      <a:pt x="11" y="3"/>
                      <a:pt x="7" y="3"/>
                      <a:pt x="3" y="4"/>
                    </a:cubicBezTo>
                    <a:cubicBezTo>
                      <a:pt x="0" y="5"/>
                      <a:pt x="0" y="9"/>
                      <a:pt x="3" y="9"/>
                    </a:cubicBezTo>
                    <a:cubicBezTo>
                      <a:pt x="11" y="10"/>
                      <a:pt x="21" y="10"/>
                      <a:pt x="29" y="7"/>
                    </a:cubicBezTo>
                    <a:cubicBezTo>
                      <a:pt x="32" y="6"/>
                      <a:pt x="31" y="1"/>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59" name="Freeform 137"/>
              <p:cNvSpPr/>
              <p:nvPr/>
            </p:nvSpPr>
            <p:spPr bwMode="auto">
              <a:xfrm>
                <a:off x="7355363" y="3006567"/>
                <a:ext cx="100744" cy="33698"/>
              </a:xfrm>
              <a:custGeom>
                <a:avLst/>
                <a:gdLst>
                  <a:gd name="T0" fmla="*/ 30 w 32"/>
                  <a:gd name="T1" fmla="*/ 2 h 10"/>
                  <a:gd name="T2" fmla="*/ 18 w 32"/>
                  <a:gd name="T3" fmla="*/ 1 h 10"/>
                  <a:gd name="T4" fmla="*/ 4 w 32"/>
                  <a:gd name="T5" fmla="*/ 2 h 10"/>
                  <a:gd name="T6" fmla="*/ 4 w 32"/>
                  <a:gd name="T7" fmla="*/ 8 h 10"/>
                  <a:gd name="T8" fmla="*/ 18 w 32"/>
                  <a:gd name="T9" fmla="*/ 9 h 10"/>
                  <a:gd name="T10" fmla="*/ 30 w 32"/>
                  <a:gd name="T11" fmla="*/ 8 h 10"/>
                  <a:gd name="T12" fmla="*/ 30 w 32"/>
                  <a:gd name="T13" fmla="*/ 2 h 10"/>
                </a:gdLst>
                <a:ahLst/>
                <a:cxnLst>
                  <a:cxn ang="0">
                    <a:pos x="T0" y="T1"/>
                  </a:cxn>
                  <a:cxn ang="0">
                    <a:pos x="T2" y="T3"/>
                  </a:cxn>
                  <a:cxn ang="0">
                    <a:pos x="T4" y="T5"/>
                  </a:cxn>
                  <a:cxn ang="0">
                    <a:pos x="T6" y="T7"/>
                  </a:cxn>
                  <a:cxn ang="0">
                    <a:pos x="T8" y="T9"/>
                  </a:cxn>
                  <a:cxn ang="0">
                    <a:pos x="T10" y="T11"/>
                  </a:cxn>
                  <a:cxn ang="0">
                    <a:pos x="T12" y="T13"/>
                  </a:cxn>
                </a:cxnLst>
                <a:rect l="0" t="0" r="r" b="b"/>
                <a:pathLst>
                  <a:path w="32" h="10">
                    <a:moveTo>
                      <a:pt x="30" y="2"/>
                    </a:moveTo>
                    <a:cubicBezTo>
                      <a:pt x="26" y="0"/>
                      <a:pt x="22" y="1"/>
                      <a:pt x="18" y="1"/>
                    </a:cubicBezTo>
                    <a:cubicBezTo>
                      <a:pt x="13" y="2"/>
                      <a:pt x="9" y="2"/>
                      <a:pt x="4" y="2"/>
                    </a:cubicBezTo>
                    <a:cubicBezTo>
                      <a:pt x="0" y="2"/>
                      <a:pt x="0" y="8"/>
                      <a:pt x="4" y="8"/>
                    </a:cubicBezTo>
                    <a:cubicBezTo>
                      <a:pt x="9" y="8"/>
                      <a:pt x="13" y="9"/>
                      <a:pt x="18" y="9"/>
                    </a:cubicBezTo>
                    <a:cubicBezTo>
                      <a:pt x="22" y="9"/>
                      <a:pt x="26" y="10"/>
                      <a:pt x="30" y="8"/>
                    </a:cubicBezTo>
                    <a:cubicBezTo>
                      <a:pt x="32" y="7"/>
                      <a:pt x="32" y="4"/>
                      <a:pt x="3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60" name="Freeform 138"/>
              <p:cNvSpPr/>
              <p:nvPr/>
            </p:nvSpPr>
            <p:spPr bwMode="auto">
              <a:xfrm>
                <a:off x="7521708" y="2996198"/>
                <a:ext cx="112458" cy="44067"/>
              </a:xfrm>
              <a:custGeom>
                <a:avLst/>
                <a:gdLst>
                  <a:gd name="T0" fmla="*/ 31 w 36"/>
                  <a:gd name="T1" fmla="*/ 0 h 13"/>
                  <a:gd name="T2" fmla="*/ 18 w 36"/>
                  <a:gd name="T3" fmla="*/ 3 h 13"/>
                  <a:gd name="T4" fmla="*/ 5 w 36"/>
                  <a:gd name="T5" fmla="*/ 2 h 13"/>
                  <a:gd name="T6" fmla="*/ 3 w 36"/>
                  <a:gd name="T7" fmla="*/ 6 h 13"/>
                  <a:gd name="T8" fmla="*/ 33 w 36"/>
                  <a:gd name="T9" fmla="*/ 7 h 13"/>
                  <a:gd name="T10" fmla="*/ 31 w 36"/>
                  <a:gd name="T11" fmla="*/ 0 h 13"/>
                </a:gdLst>
                <a:ahLst/>
                <a:cxnLst>
                  <a:cxn ang="0">
                    <a:pos x="T0" y="T1"/>
                  </a:cxn>
                  <a:cxn ang="0">
                    <a:pos x="T2" y="T3"/>
                  </a:cxn>
                  <a:cxn ang="0">
                    <a:pos x="T4" y="T5"/>
                  </a:cxn>
                  <a:cxn ang="0">
                    <a:pos x="T6" y="T7"/>
                  </a:cxn>
                  <a:cxn ang="0">
                    <a:pos x="T8" y="T9"/>
                  </a:cxn>
                  <a:cxn ang="0">
                    <a:pos x="T10" y="T11"/>
                  </a:cxn>
                </a:cxnLst>
                <a:rect l="0" t="0" r="r" b="b"/>
                <a:pathLst>
                  <a:path w="36" h="13">
                    <a:moveTo>
                      <a:pt x="31" y="0"/>
                    </a:moveTo>
                    <a:cubicBezTo>
                      <a:pt x="27" y="1"/>
                      <a:pt x="23" y="3"/>
                      <a:pt x="18" y="3"/>
                    </a:cubicBezTo>
                    <a:cubicBezTo>
                      <a:pt x="14" y="3"/>
                      <a:pt x="9" y="3"/>
                      <a:pt x="5" y="2"/>
                    </a:cubicBezTo>
                    <a:cubicBezTo>
                      <a:pt x="2" y="2"/>
                      <a:pt x="0" y="5"/>
                      <a:pt x="3" y="6"/>
                    </a:cubicBezTo>
                    <a:cubicBezTo>
                      <a:pt x="11" y="10"/>
                      <a:pt x="25" y="13"/>
                      <a:pt x="33" y="7"/>
                    </a:cubicBezTo>
                    <a:cubicBezTo>
                      <a:pt x="36" y="5"/>
                      <a:pt x="35" y="0"/>
                      <a:pt x="3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grpSp>
        <p:sp>
          <p:nvSpPr>
            <p:cNvPr id="13" name="文本框 12"/>
            <p:cNvSpPr txBox="1"/>
            <p:nvPr/>
          </p:nvSpPr>
          <p:spPr>
            <a:xfrm>
              <a:off x="5025523" y="1179030"/>
              <a:ext cx="1562642" cy="646331"/>
            </a:xfrm>
            <a:prstGeom prst="rect">
              <a:avLst/>
            </a:prstGeom>
            <a:noFill/>
          </p:spPr>
          <p:txBody>
            <a:bodyPr wrap="square" rtlCol="0">
              <a:spAutoFit/>
            </a:bodyPr>
            <a:lstStyle/>
            <a:p>
              <a:pPr algn="dist"/>
              <a:r>
                <a:rPr lang="zh-CN" altLang="en-US" sz="3600" b="1" dirty="0">
                  <a:solidFill>
                    <a:srgbClr val="FF9999"/>
                  </a:solidFill>
                  <a:cs typeface="+mn-ea"/>
                  <a:sym typeface="+mn-lt"/>
                </a:rPr>
                <a:t>致谢</a:t>
              </a:r>
            </a:p>
          </p:txBody>
        </p:sp>
      </p:grpSp>
    </p:spTree>
  </p:cSld>
  <p:clrMapOvr>
    <a:masterClrMapping/>
  </p:clrMapOvr>
  <p:transition spd="slow" advClick="0" advTm="5000">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644741" y="1392758"/>
            <a:ext cx="8590027" cy="4190314"/>
          </a:xfrm>
          <a:prstGeom prst="rect">
            <a:avLst/>
          </a:prstGeom>
          <a:noFill/>
        </p:spPr>
        <p:txBody>
          <a:bodyPr wrap="square" rtlCol="0" anchor="t">
            <a:spAutoFit/>
          </a:bodyPr>
          <a:lstStyle/>
          <a:p>
            <a:pPr fontAlgn="base" latinLnBrk="1">
              <a:lnSpc>
                <a:spcPct val="150000"/>
              </a:lnSpc>
            </a:pPr>
            <a:r>
              <a:rPr lang="zh-CN" altLang="en-US" sz="2000" dirty="0"/>
              <a:t>二、国债的种类</a:t>
            </a:r>
            <a:endParaRPr lang="en-US" altLang="zh-CN" sz="2000" dirty="0"/>
          </a:p>
          <a:p>
            <a:pPr fontAlgn="base" latinLnBrk="1">
              <a:lnSpc>
                <a:spcPct val="150000"/>
              </a:lnSpc>
            </a:pPr>
            <a:r>
              <a:rPr lang="en-US" altLang="zh-CN" sz="2000" dirty="0"/>
              <a:t>1</a:t>
            </a:r>
            <a:r>
              <a:rPr lang="zh-CN" altLang="en-US" sz="2000" dirty="0"/>
              <a:t>、按国债发行地域不同，可将国债分为内债和外债。</a:t>
            </a:r>
            <a:endParaRPr lang="en-US" altLang="zh-CN" sz="2000" dirty="0"/>
          </a:p>
          <a:p>
            <a:pPr fontAlgn="base" latinLnBrk="1">
              <a:lnSpc>
                <a:spcPct val="150000"/>
              </a:lnSpc>
            </a:pPr>
            <a:r>
              <a:rPr lang="en-US" altLang="zh-CN" sz="2000" dirty="0"/>
              <a:t>2</a:t>
            </a:r>
            <a:r>
              <a:rPr lang="zh-CN" altLang="en-US" sz="2000" dirty="0"/>
              <a:t>、按政府从借入债务到偿还债务的时间长短划分，可将国债分为短期国债、中期国债和长期国债。</a:t>
            </a:r>
            <a:endParaRPr lang="en-US" altLang="zh-CN" sz="2000" dirty="0"/>
          </a:p>
          <a:p>
            <a:pPr fontAlgn="base" latinLnBrk="1">
              <a:lnSpc>
                <a:spcPct val="150000"/>
              </a:lnSpc>
            </a:pPr>
            <a:r>
              <a:rPr lang="en-US" altLang="zh-CN" sz="2000" dirty="0"/>
              <a:t>3</a:t>
            </a:r>
            <a:r>
              <a:rPr lang="zh-CN" altLang="en-US" sz="2000" dirty="0"/>
              <a:t>、根据利率的变动情况可将国债分为固定利率国债与浮动利率国债。</a:t>
            </a:r>
            <a:endParaRPr lang="en-US" altLang="zh-CN" sz="2000" dirty="0"/>
          </a:p>
          <a:p>
            <a:pPr fontAlgn="base" latinLnBrk="1">
              <a:lnSpc>
                <a:spcPct val="150000"/>
              </a:lnSpc>
            </a:pPr>
            <a:r>
              <a:rPr lang="en-US" altLang="zh-CN" sz="2000" dirty="0"/>
              <a:t>4</a:t>
            </a:r>
            <a:r>
              <a:rPr lang="zh-CN" altLang="en-US" sz="2000" dirty="0"/>
              <a:t>、根据国债能否在证券市场流通可将国债分为上市（流通）国债和非上市（流通）国债。</a:t>
            </a:r>
            <a:endParaRPr lang="en-US" altLang="zh-CN" sz="2000" dirty="0"/>
          </a:p>
          <a:p>
            <a:pPr fontAlgn="base" latinLnBrk="1">
              <a:lnSpc>
                <a:spcPct val="150000"/>
              </a:lnSpc>
            </a:pPr>
            <a:r>
              <a:rPr lang="en-US" altLang="zh-CN" sz="2000" dirty="0"/>
              <a:t>5</a:t>
            </a:r>
            <a:r>
              <a:rPr lang="zh-CN" altLang="en-US" sz="2000" dirty="0"/>
              <a:t>、根据国债债务本位的不同，可将国债分为货币国债与实物国债。</a:t>
            </a:r>
          </a:p>
          <a:p>
            <a:pPr>
              <a:lnSpc>
                <a:spcPct val="150000"/>
              </a:lnSpc>
            </a:pPr>
            <a:endParaRPr lang="en-US" altLang="zh-CN" sz="2000" dirty="0"/>
          </a:p>
        </p:txBody>
      </p:sp>
    </p:spTree>
    <p:extLst>
      <p:ext uri="{BB962C8B-B14F-4D97-AF65-F5344CB8AC3E}">
        <p14:creationId xmlns:p14="http://schemas.microsoft.com/office/powerpoint/2010/main" val="27191240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312614" y="1124491"/>
            <a:ext cx="8590027" cy="4192430"/>
          </a:xfrm>
          <a:prstGeom prst="rect">
            <a:avLst/>
          </a:prstGeom>
          <a:noFill/>
        </p:spPr>
        <p:txBody>
          <a:bodyPr wrap="square" rtlCol="0" anchor="t">
            <a:spAutoFit/>
          </a:bodyPr>
          <a:lstStyle/>
          <a:p>
            <a:pPr fontAlgn="base" latinLnBrk="1">
              <a:lnSpc>
                <a:spcPct val="150000"/>
              </a:lnSpc>
            </a:pPr>
            <a:r>
              <a:rPr lang="zh-CN" altLang="en-US" sz="2000" dirty="0"/>
              <a:t>三、国债的政策功能</a:t>
            </a:r>
            <a:endParaRPr lang="en-US" altLang="zh-CN" sz="2000" dirty="0"/>
          </a:p>
          <a:p>
            <a:pPr fontAlgn="base" latinLnBrk="1">
              <a:lnSpc>
                <a:spcPct val="150000"/>
              </a:lnSpc>
            </a:pPr>
            <a:r>
              <a:rPr lang="en-US" altLang="zh-CN" sz="2000" dirty="0"/>
              <a:t>1</a:t>
            </a:r>
            <a:r>
              <a:rPr lang="zh-CN" altLang="en-US" sz="2000" dirty="0"/>
              <a:t>、弥补财政赤字</a:t>
            </a:r>
            <a:endParaRPr lang="en-US" altLang="zh-CN" sz="2000" dirty="0"/>
          </a:p>
          <a:p>
            <a:pPr fontAlgn="base" latinLnBrk="1">
              <a:lnSpc>
                <a:spcPct val="150000"/>
              </a:lnSpc>
            </a:pPr>
            <a:r>
              <a:rPr lang="en-US" altLang="zh-CN" sz="2000" dirty="0"/>
              <a:t>2</a:t>
            </a:r>
            <a:r>
              <a:rPr lang="zh-CN" altLang="en-US" sz="2000" dirty="0"/>
              <a:t>、筹集建设资金</a:t>
            </a:r>
            <a:endParaRPr lang="en-US" altLang="zh-CN" sz="2000" dirty="0"/>
          </a:p>
          <a:p>
            <a:pPr fontAlgn="base" latinLnBrk="1">
              <a:lnSpc>
                <a:spcPct val="150000"/>
              </a:lnSpc>
            </a:pPr>
            <a:r>
              <a:rPr lang="en-US" altLang="zh-CN" sz="2000" dirty="0"/>
              <a:t>3</a:t>
            </a:r>
            <a:r>
              <a:rPr lang="zh-CN" altLang="en-US" sz="2000" dirty="0"/>
              <a:t>、调节货币供应量和利率</a:t>
            </a:r>
            <a:endParaRPr lang="en-US" altLang="zh-CN" sz="2000" dirty="0"/>
          </a:p>
          <a:p>
            <a:pPr fontAlgn="base" latinLnBrk="1">
              <a:lnSpc>
                <a:spcPct val="150000"/>
              </a:lnSpc>
            </a:pPr>
            <a:r>
              <a:rPr lang="en-US" altLang="zh-CN" sz="2000" dirty="0"/>
              <a:t>4</a:t>
            </a:r>
            <a:r>
              <a:rPr lang="zh-CN" altLang="en-US" sz="2000" dirty="0"/>
              <a:t>、调控宏观经济</a:t>
            </a:r>
            <a:br>
              <a:rPr lang="zh-CN" altLang="en-US" sz="2000" dirty="0"/>
            </a:br>
            <a:r>
              <a:rPr lang="zh-CN" altLang="en-US" sz="2000" dirty="0"/>
              <a:t>四、国债的负担与限度</a:t>
            </a:r>
            <a:endParaRPr lang="en-US" altLang="zh-CN" sz="2000" dirty="0"/>
          </a:p>
          <a:p>
            <a:pPr fontAlgn="base" latinLnBrk="1">
              <a:lnSpc>
                <a:spcPct val="150000"/>
              </a:lnSpc>
            </a:pPr>
            <a:r>
              <a:rPr lang="zh-CN" altLang="en-US" sz="2000" dirty="0"/>
              <a:t>国债负担可从四个方面来分析：认购者负担、债务人负担</a:t>
            </a:r>
            <a:r>
              <a:rPr lang="en-US" altLang="zh-CN" sz="2000" dirty="0"/>
              <a:t>(</a:t>
            </a:r>
            <a:r>
              <a:rPr lang="zh-CN" altLang="en-US" sz="2000" dirty="0"/>
              <a:t>政府负担</a:t>
            </a:r>
            <a:r>
              <a:rPr lang="en-US" altLang="zh-CN" sz="2000" dirty="0"/>
              <a:t>)</a:t>
            </a:r>
            <a:r>
              <a:rPr lang="zh-CN" altLang="en-US" sz="2000" dirty="0"/>
              <a:t>、纳税人负担、代际负担。</a:t>
            </a:r>
            <a:br>
              <a:rPr lang="zh-CN" altLang="en-US" sz="2000" dirty="0"/>
            </a:br>
            <a:r>
              <a:rPr lang="zh-CN" altLang="en-US" sz="2000" dirty="0"/>
              <a:t>衡量国债限度的指标：</a:t>
            </a:r>
          </a:p>
        </p:txBody>
      </p:sp>
    </p:spTree>
    <p:extLst>
      <p:ext uri="{BB962C8B-B14F-4D97-AF65-F5344CB8AC3E}">
        <p14:creationId xmlns:p14="http://schemas.microsoft.com/office/powerpoint/2010/main" val="27465875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193032" y="1136847"/>
            <a:ext cx="8590027" cy="4190314"/>
          </a:xfrm>
          <a:prstGeom prst="rect">
            <a:avLst/>
          </a:prstGeom>
          <a:noFill/>
        </p:spPr>
        <p:txBody>
          <a:bodyPr wrap="square" rtlCol="0" anchor="t">
            <a:spAutoFit/>
          </a:bodyPr>
          <a:lstStyle/>
          <a:p>
            <a:pPr>
              <a:lnSpc>
                <a:spcPct val="150000"/>
              </a:lnSpc>
            </a:pPr>
            <a:r>
              <a:rPr lang="en-US" altLang="zh-CN" sz="2000" dirty="0"/>
              <a:t>1</a:t>
            </a:r>
            <a:r>
              <a:rPr lang="zh-CN" altLang="en-US" sz="2000" dirty="0"/>
              <a:t>、绝对规模 </a:t>
            </a:r>
            <a:br>
              <a:rPr lang="zh-CN" altLang="en-US" sz="2000" dirty="0"/>
            </a:br>
            <a:r>
              <a:rPr lang="zh-CN" altLang="en-US" sz="2000" dirty="0"/>
              <a:t>一是国债余额；二是当年发行的国债总额；三是当年到期需还本付息的国债总额。</a:t>
            </a:r>
            <a:br>
              <a:rPr lang="zh-CN" altLang="en-US" sz="2000" dirty="0"/>
            </a:br>
            <a:r>
              <a:rPr lang="en-US" altLang="zh-CN" sz="2000" dirty="0"/>
              <a:t>2</a:t>
            </a:r>
            <a:r>
              <a:rPr lang="zh-CN" altLang="en-US" sz="2000" dirty="0"/>
              <a:t>、相对规模 </a:t>
            </a:r>
            <a:br>
              <a:rPr lang="zh-CN" altLang="en-US" sz="2000" dirty="0"/>
            </a:br>
            <a:r>
              <a:rPr lang="zh-CN" altLang="en-US" sz="2000" dirty="0"/>
              <a:t>国债负担率：又称国民经济承受能力，是指国债累计余额占</a:t>
            </a:r>
            <a:r>
              <a:rPr lang="en-US" altLang="zh-CN" sz="2000" dirty="0"/>
              <a:t>GDP</a:t>
            </a:r>
            <a:r>
              <a:rPr lang="zh-CN" altLang="en-US" sz="2000" dirty="0"/>
              <a:t>的比重</a:t>
            </a:r>
            <a:br>
              <a:rPr lang="zh-CN" altLang="en-US" sz="2000" dirty="0"/>
            </a:br>
            <a:r>
              <a:rPr lang="zh-CN" altLang="en-US" sz="2000" dirty="0"/>
              <a:t>债务依存度：指当年的债务收入与财政支出的比例关系</a:t>
            </a:r>
          </a:p>
          <a:p>
            <a:pPr>
              <a:lnSpc>
                <a:spcPct val="150000"/>
              </a:lnSpc>
            </a:pPr>
            <a:endParaRPr lang="en-US" altLang="zh-CN" sz="2000" dirty="0"/>
          </a:p>
          <a:p>
            <a:pPr>
              <a:lnSpc>
                <a:spcPct val="150000"/>
              </a:lnSpc>
            </a:pPr>
            <a:endParaRPr lang="en-US" altLang="zh-CN" sz="2000" dirty="0"/>
          </a:p>
          <a:p>
            <a:pPr>
              <a:lnSpc>
                <a:spcPct val="150000"/>
              </a:lnSpc>
            </a:pPr>
            <a:endParaRPr lang="zh-CN" altLang="en-US" sz="2000" dirty="0"/>
          </a:p>
        </p:txBody>
      </p:sp>
    </p:spTree>
    <p:extLst>
      <p:ext uri="{BB962C8B-B14F-4D97-AF65-F5344CB8AC3E}">
        <p14:creationId xmlns:p14="http://schemas.microsoft.com/office/powerpoint/2010/main" val="26101395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344798" y="523840"/>
            <a:ext cx="8590027" cy="6036974"/>
          </a:xfrm>
          <a:prstGeom prst="rect">
            <a:avLst/>
          </a:prstGeom>
          <a:noFill/>
        </p:spPr>
        <p:txBody>
          <a:bodyPr wrap="square" rtlCol="0" anchor="t">
            <a:spAutoFit/>
          </a:bodyPr>
          <a:lstStyle/>
          <a:p>
            <a:pPr fontAlgn="base" latinLnBrk="1">
              <a:lnSpc>
                <a:spcPct val="150000"/>
              </a:lnSpc>
            </a:pPr>
            <a:r>
              <a:rPr lang="zh-CN" altLang="en-US" sz="2000" dirty="0"/>
              <a:t>五、李嘉图等价定理</a:t>
            </a:r>
            <a:br>
              <a:rPr lang="zh-CN" altLang="en-US" sz="2000" dirty="0"/>
            </a:br>
            <a:r>
              <a:rPr lang="zh-CN" altLang="en-US" sz="2000" dirty="0"/>
              <a:t>在某些条件下，政府无论用债券还是税收筹资，其效果都是相同的或者等价的。</a:t>
            </a:r>
            <a:br>
              <a:rPr lang="zh-CN" altLang="en-US" sz="2000" dirty="0"/>
            </a:br>
            <a:r>
              <a:rPr lang="zh-CN" altLang="en-US" sz="2000" dirty="0"/>
              <a:t>六、国债制度</a:t>
            </a:r>
            <a:br>
              <a:rPr lang="zh-CN" altLang="en-US" sz="2000" dirty="0"/>
            </a:br>
            <a:r>
              <a:rPr lang="zh-CN" altLang="en-US" sz="2000" dirty="0"/>
              <a:t>国家为了管理国债的发行、偿还和交易，调节经济活动，以法律和政策形式所确立的系列准则和规范。一般由发行制度、偿还制度和市场制度构成。</a:t>
            </a:r>
            <a:br>
              <a:rPr lang="zh-CN" altLang="en-US" sz="2000" dirty="0"/>
            </a:br>
            <a:r>
              <a:rPr lang="en-US" altLang="zh-CN" sz="2000" dirty="0"/>
              <a:t>1</a:t>
            </a:r>
            <a:r>
              <a:rPr lang="zh-CN" altLang="en-US" sz="2000" dirty="0"/>
              <a:t>、发行制度</a:t>
            </a:r>
            <a:endParaRPr lang="en-US" altLang="zh-CN" sz="2000" dirty="0"/>
          </a:p>
          <a:p>
            <a:pPr fontAlgn="base" latinLnBrk="1">
              <a:lnSpc>
                <a:spcPct val="150000"/>
              </a:lnSpc>
            </a:pPr>
            <a:r>
              <a:rPr lang="zh-CN" altLang="en-US" sz="2000" dirty="0"/>
              <a:t>关于国债发行、企业和个人认购事项的原则与安排的规定。由国债发行条件和国债发行方式构成。</a:t>
            </a:r>
            <a:endParaRPr lang="en-US" altLang="zh-CN" sz="2000" dirty="0"/>
          </a:p>
          <a:p>
            <a:pPr fontAlgn="base" latinLnBrk="1">
              <a:lnSpc>
                <a:spcPct val="150000"/>
              </a:lnSpc>
            </a:pPr>
            <a:r>
              <a:rPr lang="zh-CN" altLang="en-US" sz="2000" dirty="0"/>
              <a:t>（</a:t>
            </a:r>
            <a:r>
              <a:rPr lang="en-US" altLang="zh-CN" sz="2000" dirty="0"/>
              <a:t>1</a:t>
            </a:r>
            <a:r>
              <a:rPr lang="zh-CN" altLang="en-US" sz="2000" dirty="0"/>
              <a:t>）国债发行条件</a:t>
            </a:r>
            <a:endParaRPr lang="en-US" altLang="zh-CN" sz="2000" dirty="0"/>
          </a:p>
          <a:p>
            <a:pPr fontAlgn="base" latinLnBrk="1">
              <a:lnSpc>
                <a:spcPct val="150000"/>
              </a:lnSpc>
            </a:pPr>
            <a:r>
              <a:rPr lang="zh-CN" altLang="en-US" sz="2000" dirty="0"/>
              <a:t>政府以债券形式筹集资金时所申明的各项条款或规定。决定国债发行条件的关键是国债的发行方式。</a:t>
            </a:r>
            <a:br>
              <a:rPr lang="zh-CN" altLang="en-US" sz="2000" dirty="0"/>
            </a:br>
            <a:endParaRPr lang="zh-CN" altLang="en-US" sz="2000" dirty="0"/>
          </a:p>
        </p:txBody>
      </p:sp>
    </p:spTree>
    <p:extLst>
      <p:ext uri="{BB962C8B-B14F-4D97-AF65-F5344CB8AC3E}">
        <p14:creationId xmlns:p14="http://schemas.microsoft.com/office/powerpoint/2010/main" val="28039637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344798" y="523840"/>
            <a:ext cx="8590027" cy="7883633"/>
          </a:xfrm>
          <a:prstGeom prst="rect">
            <a:avLst/>
          </a:prstGeom>
          <a:noFill/>
        </p:spPr>
        <p:txBody>
          <a:bodyPr wrap="square" rtlCol="0" anchor="t">
            <a:spAutoFit/>
          </a:bodyPr>
          <a:lstStyle/>
          <a:p>
            <a:pPr fontAlgn="base" latinLnBrk="1">
              <a:lnSpc>
                <a:spcPct val="150000"/>
              </a:lnSpc>
            </a:pPr>
            <a:r>
              <a:rPr lang="zh-CN" altLang="en-US" sz="2000" dirty="0"/>
              <a:t>（</a:t>
            </a:r>
            <a:r>
              <a:rPr lang="en-US" altLang="zh-CN" sz="2000" dirty="0"/>
              <a:t>2</a:t>
            </a:r>
            <a:r>
              <a:rPr lang="zh-CN" altLang="en-US" sz="2000" dirty="0"/>
              <a:t>）国债发行方式</a:t>
            </a:r>
            <a:endParaRPr lang="en-US" altLang="zh-CN" sz="2000" dirty="0"/>
          </a:p>
          <a:p>
            <a:pPr fontAlgn="base" latinLnBrk="1">
              <a:lnSpc>
                <a:spcPct val="150000"/>
              </a:lnSpc>
            </a:pPr>
            <a:r>
              <a:rPr lang="zh-CN" altLang="en-US" sz="2000" dirty="0"/>
              <a:t>主要有公募招标方式、承购包销方式、直接发售方式、“随买”方式</a:t>
            </a:r>
            <a:endParaRPr lang="en-US" altLang="zh-CN" sz="2000" dirty="0"/>
          </a:p>
          <a:p>
            <a:pPr fontAlgn="base" latinLnBrk="1">
              <a:lnSpc>
                <a:spcPct val="150000"/>
              </a:lnSpc>
            </a:pPr>
            <a:r>
              <a:rPr lang="en-US" altLang="zh-CN" sz="2000" dirty="0"/>
              <a:t>2</a:t>
            </a:r>
            <a:r>
              <a:rPr lang="zh-CN" altLang="en-US" sz="2000" dirty="0"/>
              <a:t>、偿还制度</a:t>
            </a:r>
            <a:endParaRPr lang="en-US" altLang="zh-CN" sz="2000" dirty="0"/>
          </a:p>
          <a:p>
            <a:pPr fontAlgn="base" latinLnBrk="1">
              <a:lnSpc>
                <a:spcPct val="150000"/>
              </a:lnSpc>
            </a:pPr>
            <a:r>
              <a:rPr lang="zh-CN" altLang="en-US" sz="2000" dirty="0"/>
              <a:t>是国家对国债偿还及与偿还相关的各个方面所做的规定。我国国债偿还方式主要有抽签分次偿还、到期一次偿还、转期偿还、提前偿还和市场购销法等。</a:t>
            </a:r>
            <a:br>
              <a:rPr lang="zh-CN" altLang="en-US" sz="2000" dirty="0"/>
            </a:br>
            <a:r>
              <a:rPr lang="en-US" altLang="zh-CN" sz="2000" dirty="0"/>
              <a:t>3</a:t>
            </a:r>
            <a:r>
              <a:rPr lang="zh-CN" altLang="en-US" sz="2000" dirty="0"/>
              <a:t>、市场制度</a:t>
            </a:r>
            <a:endParaRPr lang="en-US" altLang="zh-CN" sz="2000" dirty="0"/>
          </a:p>
          <a:p>
            <a:pPr fontAlgn="base" latinLnBrk="1">
              <a:lnSpc>
                <a:spcPct val="150000"/>
              </a:lnSpc>
            </a:pPr>
            <a:r>
              <a:rPr lang="zh-CN" altLang="en-US" sz="2000" dirty="0"/>
              <a:t>指以国债为交易对象而形成的供求关系的总和。</a:t>
            </a:r>
            <a:br>
              <a:rPr lang="zh-CN" altLang="en-US" sz="2000" dirty="0"/>
            </a:br>
            <a:r>
              <a:rPr lang="zh-CN" altLang="en-US" sz="2000" dirty="0"/>
              <a:t>（</a:t>
            </a:r>
            <a:r>
              <a:rPr lang="en-US" altLang="zh-CN" sz="2000" dirty="0"/>
              <a:t>1</a:t>
            </a:r>
            <a:r>
              <a:rPr lang="zh-CN" altLang="en-US" sz="2000" dirty="0"/>
              <a:t>）国债发行市场又称国债一级市场</a:t>
            </a:r>
            <a:br>
              <a:rPr lang="zh-CN" altLang="en-US" sz="2000" dirty="0"/>
            </a:br>
            <a:r>
              <a:rPr lang="zh-CN" altLang="en-US" sz="2000" dirty="0"/>
              <a:t>（</a:t>
            </a:r>
            <a:r>
              <a:rPr lang="en-US" altLang="zh-CN" sz="2000" dirty="0"/>
              <a:t>2</a:t>
            </a:r>
            <a:r>
              <a:rPr lang="zh-CN" altLang="en-US" sz="2000" dirty="0"/>
              <a:t>）国债流通市场</a:t>
            </a:r>
            <a:br>
              <a:rPr lang="zh-CN" altLang="en-US" sz="2000" dirty="0"/>
            </a:br>
            <a:r>
              <a:rPr lang="zh-CN" altLang="en-US" sz="2000" dirty="0"/>
              <a:t>证券交易所</a:t>
            </a:r>
            <a:br>
              <a:rPr lang="zh-CN" altLang="en-US" sz="2000" dirty="0"/>
            </a:br>
            <a:r>
              <a:rPr lang="zh-CN" altLang="en-US" sz="2000" dirty="0"/>
              <a:t>现货交易方式、回购交易方式、期货交易方式、期权交易方式</a:t>
            </a:r>
            <a:br>
              <a:rPr lang="zh-CN" altLang="en-US" sz="2000" dirty="0"/>
            </a:br>
            <a:r>
              <a:rPr lang="zh-CN" altLang="en-US" sz="2000" dirty="0"/>
              <a:t>场外交易市场</a:t>
            </a:r>
            <a:br>
              <a:rPr lang="zh-CN" altLang="en-US" sz="2000" dirty="0"/>
            </a:br>
            <a:r>
              <a:rPr lang="zh-CN" altLang="en-US" sz="2000" dirty="0"/>
              <a:t>包括柜台市场和店头市场</a:t>
            </a:r>
          </a:p>
          <a:p>
            <a:pPr fontAlgn="base" latinLnBrk="1">
              <a:lnSpc>
                <a:spcPct val="150000"/>
              </a:lnSpc>
            </a:pPr>
            <a:br>
              <a:rPr lang="zh-CN" altLang="en-US" sz="2000" dirty="0"/>
            </a:br>
            <a:endParaRPr lang="zh-CN" altLang="en-US" sz="2000" dirty="0"/>
          </a:p>
          <a:p>
            <a:pPr>
              <a:lnSpc>
                <a:spcPct val="150000"/>
              </a:lnSpc>
            </a:pPr>
            <a:endParaRPr lang="en-US" altLang="zh-CN" sz="2000" dirty="0"/>
          </a:p>
          <a:p>
            <a:pPr>
              <a:lnSpc>
                <a:spcPct val="150000"/>
              </a:lnSpc>
            </a:pPr>
            <a:endParaRPr lang="zh-CN" altLang="en-US" sz="2000" dirty="0"/>
          </a:p>
        </p:txBody>
      </p:sp>
    </p:spTree>
    <p:extLst>
      <p:ext uri="{BB962C8B-B14F-4D97-AF65-F5344CB8AC3E}">
        <p14:creationId xmlns:p14="http://schemas.microsoft.com/office/powerpoint/2010/main" val="4555873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344798" y="523840"/>
            <a:ext cx="8590027" cy="4190314"/>
          </a:xfrm>
          <a:prstGeom prst="rect">
            <a:avLst/>
          </a:prstGeom>
          <a:noFill/>
        </p:spPr>
        <p:txBody>
          <a:bodyPr wrap="square" rtlCol="0" anchor="t">
            <a:spAutoFit/>
          </a:bodyPr>
          <a:lstStyle/>
          <a:p>
            <a:pPr fontAlgn="base" latinLnBrk="1">
              <a:lnSpc>
                <a:spcPct val="150000"/>
              </a:lnSpc>
            </a:pPr>
            <a:r>
              <a:rPr lang="zh-CN" altLang="en-US" sz="2000" dirty="0"/>
              <a:t>七、国债市场的功能</a:t>
            </a:r>
            <a:br>
              <a:rPr lang="zh-CN" altLang="en-US" sz="2000" dirty="0"/>
            </a:br>
            <a:r>
              <a:rPr lang="en-US" altLang="zh-CN" sz="2000" dirty="0"/>
              <a:t>1</a:t>
            </a:r>
            <a:r>
              <a:rPr lang="zh-CN" altLang="en-US" sz="2000" dirty="0"/>
              <a:t>、实现国债发行和偿还</a:t>
            </a:r>
            <a:br>
              <a:rPr lang="zh-CN" altLang="en-US" sz="2000" dirty="0"/>
            </a:br>
            <a:r>
              <a:rPr lang="en-US" altLang="zh-CN" sz="2000" dirty="0"/>
              <a:t>2</a:t>
            </a:r>
            <a:r>
              <a:rPr lang="zh-CN" altLang="en-US" sz="2000" dirty="0"/>
              <a:t>、调节社会资金运行</a:t>
            </a:r>
            <a:endParaRPr lang="en-US" altLang="zh-CN" sz="2000" dirty="0"/>
          </a:p>
          <a:p>
            <a:pPr fontAlgn="base" latinLnBrk="1">
              <a:lnSpc>
                <a:spcPct val="150000"/>
              </a:lnSpc>
            </a:pPr>
            <a:r>
              <a:rPr lang="zh-CN" altLang="en-US" sz="2000" dirty="0"/>
              <a:t>八、加强政府性债务管理</a:t>
            </a:r>
            <a:br>
              <a:rPr lang="zh-CN" altLang="en-US" sz="2000" dirty="0"/>
            </a:br>
            <a:r>
              <a:rPr lang="en-US" altLang="zh-CN" sz="2000" dirty="0"/>
              <a:t>1</a:t>
            </a:r>
            <a:r>
              <a:rPr lang="zh-CN" altLang="en-US" sz="2000" dirty="0"/>
              <a:t>、政府性债务的分类</a:t>
            </a:r>
            <a:br>
              <a:rPr lang="zh-CN" altLang="en-US" sz="2000" dirty="0"/>
            </a:br>
            <a:br>
              <a:rPr lang="zh-CN" altLang="en-US" sz="2000" dirty="0"/>
            </a:br>
            <a:endParaRPr lang="zh-CN" altLang="en-US" sz="2000" dirty="0"/>
          </a:p>
          <a:p>
            <a:pPr>
              <a:lnSpc>
                <a:spcPct val="150000"/>
              </a:lnSpc>
            </a:pPr>
            <a:endParaRPr lang="en-US" altLang="zh-CN" sz="2000" dirty="0"/>
          </a:p>
          <a:p>
            <a:pPr>
              <a:lnSpc>
                <a:spcPct val="150000"/>
              </a:lnSpc>
            </a:pPr>
            <a:endParaRPr lang="zh-CN" altLang="en-US" sz="2000" dirty="0"/>
          </a:p>
        </p:txBody>
      </p:sp>
      <p:graphicFrame>
        <p:nvGraphicFramePr>
          <p:cNvPr id="2" name="表格 7">
            <a:extLst>
              <a:ext uri="{FF2B5EF4-FFF2-40B4-BE49-F238E27FC236}">
                <a16:creationId xmlns:a16="http://schemas.microsoft.com/office/drawing/2014/main" id="{A2B24761-5E90-E47D-F712-9254CF55F4E5}"/>
              </a:ext>
            </a:extLst>
          </p:cNvPr>
          <p:cNvGraphicFramePr>
            <a:graphicFrameLocks noGrp="1"/>
          </p:cNvGraphicFramePr>
          <p:nvPr>
            <p:extLst>
              <p:ext uri="{D42A27DB-BD31-4B8C-83A1-F6EECF244321}">
                <p14:modId xmlns:p14="http://schemas.microsoft.com/office/powerpoint/2010/main" val="1330064058"/>
              </p:ext>
            </p:extLst>
          </p:nvPr>
        </p:nvGraphicFramePr>
        <p:xfrm>
          <a:off x="1575811" y="2770524"/>
          <a:ext cx="8127999" cy="3566160"/>
        </p:xfrm>
        <a:graphic>
          <a:graphicData uri="http://schemas.openxmlformats.org/drawingml/2006/table">
            <a:tbl>
              <a:tblPr firstRow="1" bandRow="1"/>
              <a:tblGrid>
                <a:gridCol w="3642519">
                  <a:extLst>
                    <a:ext uri="{9D8B030D-6E8A-4147-A177-3AD203B41FA5}">
                      <a16:colId xmlns:a16="http://schemas.microsoft.com/office/drawing/2014/main" val="597911135"/>
                    </a:ext>
                  </a:extLst>
                </a:gridCol>
                <a:gridCol w="2672862">
                  <a:extLst>
                    <a:ext uri="{9D8B030D-6E8A-4147-A177-3AD203B41FA5}">
                      <a16:colId xmlns:a16="http://schemas.microsoft.com/office/drawing/2014/main" val="2892331152"/>
                    </a:ext>
                  </a:extLst>
                </a:gridCol>
                <a:gridCol w="1812618">
                  <a:extLst>
                    <a:ext uri="{9D8B030D-6E8A-4147-A177-3AD203B41FA5}">
                      <a16:colId xmlns:a16="http://schemas.microsoft.com/office/drawing/2014/main" val="3971615726"/>
                    </a:ext>
                  </a:extLst>
                </a:gridCol>
              </a:tblGrid>
              <a:tr h="370840">
                <a:tc>
                  <a:txBody>
                    <a:bodyPr/>
                    <a:lstStyle>
                      <a:lvl1pPr marL="0" algn="l" defTabSz="914400" rtl="0" eaLnBrk="1" latinLnBrk="0" hangingPunct="1">
                        <a:defRPr sz="1800" b="1" kern="1200">
                          <a:solidFill>
                            <a:schemeClr val="lt1"/>
                          </a:solidFill>
                          <a:latin typeface="Arial"/>
                          <a:ea typeface="微软雅黑"/>
                        </a:defRPr>
                      </a:lvl1pPr>
                      <a:lvl2pPr marL="457200" algn="l" defTabSz="914400" rtl="0" eaLnBrk="1" latinLnBrk="0" hangingPunct="1">
                        <a:defRPr sz="1800" b="1" kern="1200">
                          <a:solidFill>
                            <a:schemeClr val="lt1"/>
                          </a:solidFill>
                          <a:latin typeface="Arial"/>
                          <a:ea typeface="微软雅黑"/>
                        </a:defRPr>
                      </a:lvl2pPr>
                      <a:lvl3pPr marL="914400" algn="l" defTabSz="914400" rtl="0" eaLnBrk="1" latinLnBrk="0" hangingPunct="1">
                        <a:defRPr sz="1800" b="1" kern="1200">
                          <a:solidFill>
                            <a:schemeClr val="lt1"/>
                          </a:solidFill>
                          <a:latin typeface="Arial"/>
                          <a:ea typeface="微软雅黑"/>
                        </a:defRPr>
                      </a:lvl3pPr>
                      <a:lvl4pPr marL="1371600" algn="l" defTabSz="914400" rtl="0" eaLnBrk="1" latinLnBrk="0" hangingPunct="1">
                        <a:defRPr sz="1800" b="1" kern="1200">
                          <a:solidFill>
                            <a:schemeClr val="lt1"/>
                          </a:solidFill>
                          <a:latin typeface="Arial"/>
                          <a:ea typeface="微软雅黑"/>
                        </a:defRPr>
                      </a:lvl4pPr>
                      <a:lvl5pPr marL="1828800" algn="l" defTabSz="914400" rtl="0" eaLnBrk="1" latinLnBrk="0" hangingPunct="1">
                        <a:defRPr sz="1800" b="1" kern="1200">
                          <a:solidFill>
                            <a:schemeClr val="lt1"/>
                          </a:solidFill>
                          <a:latin typeface="Arial"/>
                          <a:ea typeface="微软雅黑"/>
                        </a:defRPr>
                      </a:lvl5pPr>
                      <a:lvl6pPr marL="2286000" algn="l" defTabSz="914400" rtl="0" eaLnBrk="1" latinLnBrk="0" hangingPunct="1">
                        <a:defRPr sz="1800" b="1" kern="1200">
                          <a:solidFill>
                            <a:schemeClr val="lt1"/>
                          </a:solidFill>
                          <a:latin typeface="Arial"/>
                          <a:ea typeface="微软雅黑"/>
                        </a:defRPr>
                      </a:lvl6pPr>
                      <a:lvl7pPr marL="2743200" algn="l" defTabSz="914400" rtl="0" eaLnBrk="1" latinLnBrk="0" hangingPunct="1">
                        <a:defRPr sz="1800" b="1" kern="1200">
                          <a:solidFill>
                            <a:schemeClr val="lt1"/>
                          </a:solidFill>
                          <a:latin typeface="Arial"/>
                          <a:ea typeface="微软雅黑"/>
                        </a:defRPr>
                      </a:lvl7pPr>
                      <a:lvl8pPr marL="3200400" algn="l" defTabSz="914400" rtl="0" eaLnBrk="1" latinLnBrk="0" hangingPunct="1">
                        <a:defRPr sz="1800" b="1" kern="1200">
                          <a:solidFill>
                            <a:schemeClr val="lt1"/>
                          </a:solidFill>
                          <a:latin typeface="Arial"/>
                          <a:ea typeface="微软雅黑"/>
                        </a:defRPr>
                      </a:lvl8pPr>
                      <a:lvl9pPr marL="3657600" algn="l" defTabSz="914400" rtl="0" eaLnBrk="1" latinLnBrk="0" hangingPunct="1">
                        <a:defRPr sz="1800" b="1" kern="1200">
                          <a:solidFill>
                            <a:schemeClr val="lt1"/>
                          </a:solidFill>
                          <a:latin typeface="Arial"/>
                          <a:ea typeface="微软雅黑"/>
                        </a:defRPr>
                      </a:lvl9pPr>
                    </a:lstStyle>
                    <a:p>
                      <a:r>
                        <a:rPr lang="zh-CN" altLang="en-US" dirty="0"/>
                        <a:t>①政府负有偿还责任的债务</a:t>
                      </a:r>
                      <a:br>
                        <a:rPr lang="zh-CN" altLang="en-US" dirty="0"/>
                      </a:br>
                      <a:endParaRPr lang="zh-CN" altLang="en-US" dirty="0"/>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2980B9"/>
                    </a:solidFill>
                  </a:tcPr>
                </a:tc>
                <a:tc>
                  <a:txBody>
                    <a:bodyPr/>
                    <a:lstStyle>
                      <a:lvl1pPr marL="0" algn="l" defTabSz="914400" rtl="0" eaLnBrk="1" latinLnBrk="0" hangingPunct="1">
                        <a:defRPr sz="1800" b="1" kern="1200">
                          <a:solidFill>
                            <a:schemeClr val="lt1"/>
                          </a:solidFill>
                          <a:latin typeface="Arial"/>
                          <a:ea typeface="微软雅黑"/>
                        </a:defRPr>
                      </a:lvl1pPr>
                      <a:lvl2pPr marL="457200" algn="l" defTabSz="914400" rtl="0" eaLnBrk="1" latinLnBrk="0" hangingPunct="1">
                        <a:defRPr sz="1800" b="1" kern="1200">
                          <a:solidFill>
                            <a:schemeClr val="lt1"/>
                          </a:solidFill>
                          <a:latin typeface="Arial"/>
                          <a:ea typeface="微软雅黑"/>
                        </a:defRPr>
                      </a:lvl2pPr>
                      <a:lvl3pPr marL="914400" algn="l" defTabSz="914400" rtl="0" eaLnBrk="1" latinLnBrk="0" hangingPunct="1">
                        <a:defRPr sz="1800" b="1" kern="1200">
                          <a:solidFill>
                            <a:schemeClr val="lt1"/>
                          </a:solidFill>
                          <a:latin typeface="Arial"/>
                          <a:ea typeface="微软雅黑"/>
                        </a:defRPr>
                      </a:lvl3pPr>
                      <a:lvl4pPr marL="1371600" algn="l" defTabSz="914400" rtl="0" eaLnBrk="1" latinLnBrk="0" hangingPunct="1">
                        <a:defRPr sz="1800" b="1" kern="1200">
                          <a:solidFill>
                            <a:schemeClr val="lt1"/>
                          </a:solidFill>
                          <a:latin typeface="Arial"/>
                          <a:ea typeface="微软雅黑"/>
                        </a:defRPr>
                      </a:lvl4pPr>
                      <a:lvl5pPr marL="1828800" algn="l" defTabSz="914400" rtl="0" eaLnBrk="1" latinLnBrk="0" hangingPunct="1">
                        <a:defRPr sz="1800" b="1" kern="1200">
                          <a:solidFill>
                            <a:schemeClr val="lt1"/>
                          </a:solidFill>
                          <a:latin typeface="Arial"/>
                          <a:ea typeface="微软雅黑"/>
                        </a:defRPr>
                      </a:lvl5pPr>
                      <a:lvl6pPr marL="2286000" algn="l" defTabSz="914400" rtl="0" eaLnBrk="1" latinLnBrk="0" hangingPunct="1">
                        <a:defRPr sz="1800" b="1" kern="1200">
                          <a:solidFill>
                            <a:schemeClr val="lt1"/>
                          </a:solidFill>
                          <a:latin typeface="Arial"/>
                          <a:ea typeface="微软雅黑"/>
                        </a:defRPr>
                      </a:lvl6pPr>
                      <a:lvl7pPr marL="2743200" algn="l" defTabSz="914400" rtl="0" eaLnBrk="1" latinLnBrk="0" hangingPunct="1">
                        <a:defRPr sz="1800" b="1" kern="1200">
                          <a:solidFill>
                            <a:schemeClr val="lt1"/>
                          </a:solidFill>
                          <a:latin typeface="Arial"/>
                          <a:ea typeface="微软雅黑"/>
                        </a:defRPr>
                      </a:lvl7pPr>
                      <a:lvl8pPr marL="3200400" algn="l" defTabSz="914400" rtl="0" eaLnBrk="1" latinLnBrk="0" hangingPunct="1">
                        <a:defRPr sz="1800" b="1" kern="1200">
                          <a:solidFill>
                            <a:schemeClr val="lt1"/>
                          </a:solidFill>
                          <a:latin typeface="Arial"/>
                          <a:ea typeface="微软雅黑"/>
                        </a:defRPr>
                      </a:lvl8pPr>
                      <a:lvl9pPr marL="3657600" algn="l" defTabSz="914400" rtl="0" eaLnBrk="1" latinLnBrk="0" hangingPunct="1">
                        <a:defRPr sz="1800" b="1" kern="1200">
                          <a:solidFill>
                            <a:schemeClr val="lt1"/>
                          </a:solidFill>
                          <a:latin typeface="Arial"/>
                          <a:ea typeface="微软雅黑"/>
                        </a:defRPr>
                      </a:lvl9pPr>
                    </a:lstStyle>
                    <a:p>
                      <a:r>
                        <a:rPr lang="zh-CN" altLang="en-US" dirty="0"/>
                        <a:t>指需由财政资金偿还的债务，属于政府债务</a:t>
                      </a: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2980B9"/>
                    </a:solidFill>
                  </a:tcPr>
                </a:tc>
                <a:tc>
                  <a:txBody>
                    <a:bodyPr/>
                    <a:lstStyle>
                      <a:lvl1pPr marL="0" algn="l" defTabSz="914400" rtl="0" eaLnBrk="1" latinLnBrk="0" hangingPunct="1">
                        <a:defRPr sz="1800" b="1" kern="1200">
                          <a:solidFill>
                            <a:schemeClr val="lt1"/>
                          </a:solidFill>
                          <a:latin typeface="Arial"/>
                          <a:ea typeface="微软雅黑"/>
                        </a:defRPr>
                      </a:lvl1pPr>
                      <a:lvl2pPr marL="457200" algn="l" defTabSz="914400" rtl="0" eaLnBrk="1" latinLnBrk="0" hangingPunct="1">
                        <a:defRPr sz="1800" b="1" kern="1200">
                          <a:solidFill>
                            <a:schemeClr val="lt1"/>
                          </a:solidFill>
                          <a:latin typeface="Arial"/>
                          <a:ea typeface="微软雅黑"/>
                        </a:defRPr>
                      </a:lvl2pPr>
                      <a:lvl3pPr marL="914400" algn="l" defTabSz="914400" rtl="0" eaLnBrk="1" latinLnBrk="0" hangingPunct="1">
                        <a:defRPr sz="1800" b="1" kern="1200">
                          <a:solidFill>
                            <a:schemeClr val="lt1"/>
                          </a:solidFill>
                          <a:latin typeface="Arial"/>
                          <a:ea typeface="微软雅黑"/>
                        </a:defRPr>
                      </a:lvl3pPr>
                      <a:lvl4pPr marL="1371600" algn="l" defTabSz="914400" rtl="0" eaLnBrk="1" latinLnBrk="0" hangingPunct="1">
                        <a:defRPr sz="1800" b="1" kern="1200">
                          <a:solidFill>
                            <a:schemeClr val="lt1"/>
                          </a:solidFill>
                          <a:latin typeface="Arial"/>
                          <a:ea typeface="微软雅黑"/>
                        </a:defRPr>
                      </a:lvl4pPr>
                      <a:lvl5pPr marL="1828800" algn="l" defTabSz="914400" rtl="0" eaLnBrk="1" latinLnBrk="0" hangingPunct="1">
                        <a:defRPr sz="1800" b="1" kern="1200">
                          <a:solidFill>
                            <a:schemeClr val="lt1"/>
                          </a:solidFill>
                          <a:latin typeface="Arial"/>
                          <a:ea typeface="微软雅黑"/>
                        </a:defRPr>
                      </a:lvl5pPr>
                      <a:lvl6pPr marL="2286000" algn="l" defTabSz="914400" rtl="0" eaLnBrk="1" latinLnBrk="0" hangingPunct="1">
                        <a:defRPr sz="1800" b="1" kern="1200">
                          <a:solidFill>
                            <a:schemeClr val="lt1"/>
                          </a:solidFill>
                          <a:latin typeface="Arial"/>
                          <a:ea typeface="微软雅黑"/>
                        </a:defRPr>
                      </a:lvl6pPr>
                      <a:lvl7pPr marL="2743200" algn="l" defTabSz="914400" rtl="0" eaLnBrk="1" latinLnBrk="0" hangingPunct="1">
                        <a:defRPr sz="1800" b="1" kern="1200">
                          <a:solidFill>
                            <a:schemeClr val="lt1"/>
                          </a:solidFill>
                          <a:latin typeface="Arial"/>
                          <a:ea typeface="微软雅黑"/>
                        </a:defRPr>
                      </a:lvl7pPr>
                      <a:lvl8pPr marL="3200400" algn="l" defTabSz="914400" rtl="0" eaLnBrk="1" latinLnBrk="0" hangingPunct="1">
                        <a:defRPr sz="1800" b="1" kern="1200">
                          <a:solidFill>
                            <a:schemeClr val="lt1"/>
                          </a:solidFill>
                          <a:latin typeface="Arial"/>
                          <a:ea typeface="微软雅黑"/>
                        </a:defRPr>
                      </a:lvl8pPr>
                      <a:lvl9pPr marL="3657600" algn="l" defTabSz="914400" rtl="0" eaLnBrk="1" latinLnBrk="0" hangingPunct="1">
                        <a:defRPr sz="1800" b="1" kern="1200">
                          <a:solidFill>
                            <a:schemeClr val="lt1"/>
                          </a:solidFill>
                          <a:latin typeface="Arial"/>
                          <a:ea typeface="微软雅黑"/>
                        </a:defRPr>
                      </a:lvl9pPr>
                    </a:lstStyle>
                    <a:p>
                      <a:r>
                        <a:rPr lang="zh-CN" altLang="en-US" dirty="0"/>
                        <a:t>政府债务</a:t>
                      </a: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2980B9"/>
                    </a:solidFill>
                  </a:tcPr>
                </a:tc>
                <a:extLst>
                  <a:ext uri="{0D108BD9-81ED-4DB2-BD59-A6C34878D82A}">
                    <a16:rowId xmlns:a16="http://schemas.microsoft.com/office/drawing/2014/main" val="2091005258"/>
                  </a:ext>
                </a:extLst>
              </a:tr>
              <a:tr h="370840">
                <a:tc>
                  <a:txBody>
                    <a:bodyPr/>
                    <a:lstStyle>
                      <a:lvl1pPr marL="0" algn="l" defTabSz="914400" rtl="0" eaLnBrk="1" latinLnBrk="0" hangingPunct="1">
                        <a:defRPr sz="1800" kern="1200">
                          <a:solidFill>
                            <a:schemeClr val="dk1"/>
                          </a:solidFill>
                          <a:latin typeface="Arial"/>
                          <a:ea typeface="微软雅黑"/>
                        </a:defRPr>
                      </a:lvl1pPr>
                      <a:lvl2pPr marL="457200" algn="l" defTabSz="914400" rtl="0" eaLnBrk="1" latinLnBrk="0" hangingPunct="1">
                        <a:defRPr sz="1800" kern="1200">
                          <a:solidFill>
                            <a:schemeClr val="dk1"/>
                          </a:solidFill>
                          <a:latin typeface="Arial"/>
                          <a:ea typeface="微软雅黑"/>
                        </a:defRPr>
                      </a:lvl2pPr>
                      <a:lvl3pPr marL="914400" algn="l" defTabSz="914400" rtl="0" eaLnBrk="1" latinLnBrk="0" hangingPunct="1">
                        <a:defRPr sz="1800" kern="1200">
                          <a:solidFill>
                            <a:schemeClr val="dk1"/>
                          </a:solidFill>
                          <a:latin typeface="Arial"/>
                          <a:ea typeface="微软雅黑"/>
                        </a:defRPr>
                      </a:lvl3pPr>
                      <a:lvl4pPr marL="1371600" algn="l" defTabSz="914400" rtl="0" eaLnBrk="1" latinLnBrk="0" hangingPunct="1">
                        <a:defRPr sz="1800" kern="1200">
                          <a:solidFill>
                            <a:schemeClr val="dk1"/>
                          </a:solidFill>
                          <a:latin typeface="Arial"/>
                          <a:ea typeface="微软雅黑"/>
                        </a:defRPr>
                      </a:lvl4pPr>
                      <a:lvl5pPr marL="1828800" algn="l" defTabSz="914400" rtl="0" eaLnBrk="1" latinLnBrk="0" hangingPunct="1">
                        <a:defRPr sz="1800" kern="1200">
                          <a:solidFill>
                            <a:schemeClr val="dk1"/>
                          </a:solidFill>
                          <a:latin typeface="Arial"/>
                          <a:ea typeface="微软雅黑"/>
                        </a:defRPr>
                      </a:lvl5pPr>
                      <a:lvl6pPr marL="2286000" algn="l" defTabSz="914400" rtl="0" eaLnBrk="1" latinLnBrk="0" hangingPunct="1">
                        <a:defRPr sz="1800" kern="1200">
                          <a:solidFill>
                            <a:schemeClr val="dk1"/>
                          </a:solidFill>
                          <a:latin typeface="Arial"/>
                          <a:ea typeface="微软雅黑"/>
                        </a:defRPr>
                      </a:lvl6pPr>
                      <a:lvl7pPr marL="2743200" algn="l" defTabSz="914400" rtl="0" eaLnBrk="1" latinLnBrk="0" hangingPunct="1">
                        <a:defRPr sz="1800" kern="1200">
                          <a:solidFill>
                            <a:schemeClr val="dk1"/>
                          </a:solidFill>
                          <a:latin typeface="Arial"/>
                          <a:ea typeface="微软雅黑"/>
                        </a:defRPr>
                      </a:lvl7pPr>
                      <a:lvl8pPr marL="3200400" algn="l" defTabSz="914400" rtl="0" eaLnBrk="1" latinLnBrk="0" hangingPunct="1">
                        <a:defRPr sz="1800" kern="1200">
                          <a:solidFill>
                            <a:schemeClr val="dk1"/>
                          </a:solidFill>
                          <a:latin typeface="Arial"/>
                          <a:ea typeface="微软雅黑"/>
                        </a:defRPr>
                      </a:lvl8pPr>
                      <a:lvl9pPr marL="3657600" algn="l" defTabSz="914400" rtl="0" eaLnBrk="1" latinLnBrk="0" hangingPunct="1">
                        <a:defRPr sz="1800" kern="1200">
                          <a:solidFill>
                            <a:schemeClr val="dk1"/>
                          </a:solidFill>
                          <a:latin typeface="Arial"/>
                          <a:ea typeface="微软雅黑"/>
                        </a:defRPr>
                      </a:lvl9pPr>
                    </a:lstStyle>
                    <a:p>
                      <a:r>
                        <a:rPr lang="zh-CN" altLang="en-US" dirty="0"/>
                        <a:t>②政府负有担保责任的债务</a:t>
                      </a:r>
                      <a:br>
                        <a:rPr lang="zh-CN" altLang="en-US" dirty="0"/>
                      </a:br>
                      <a:endParaRPr lang="zh-CN" altLang="en-US"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2980B9">
                        <a:tint val="40000"/>
                      </a:srgbClr>
                    </a:solidFill>
                  </a:tcPr>
                </a:tc>
                <a:tc>
                  <a:txBody>
                    <a:bodyPr/>
                    <a:lstStyle>
                      <a:lvl1pPr marL="0" algn="l" defTabSz="914400" rtl="0" eaLnBrk="1" latinLnBrk="0" hangingPunct="1">
                        <a:defRPr sz="1800" kern="1200">
                          <a:solidFill>
                            <a:schemeClr val="dk1"/>
                          </a:solidFill>
                          <a:latin typeface="Arial"/>
                          <a:ea typeface="微软雅黑"/>
                        </a:defRPr>
                      </a:lvl1pPr>
                      <a:lvl2pPr marL="457200" algn="l" defTabSz="914400" rtl="0" eaLnBrk="1" latinLnBrk="0" hangingPunct="1">
                        <a:defRPr sz="1800" kern="1200">
                          <a:solidFill>
                            <a:schemeClr val="dk1"/>
                          </a:solidFill>
                          <a:latin typeface="Arial"/>
                          <a:ea typeface="微软雅黑"/>
                        </a:defRPr>
                      </a:lvl2pPr>
                      <a:lvl3pPr marL="914400" algn="l" defTabSz="914400" rtl="0" eaLnBrk="1" latinLnBrk="0" hangingPunct="1">
                        <a:defRPr sz="1800" kern="1200">
                          <a:solidFill>
                            <a:schemeClr val="dk1"/>
                          </a:solidFill>
                          <a:latin typeface="Arial"/>
                          <a:ea typeface="微软雅黑"/>
                        </a:defRPr>
                      </a:lvl3pPr>
                      <a:lvl4pPr marL="1371600" algn="l" defTabSz="914400" rtl="0" eaLnBrk="1" latinLnBrk="0" hangingPunct="1">
                        <a:defRPr sz="1800" kern="1200">
                          <a:solidFill>
                            <a:schemeClr val="dk1"/>
                          </a:solidFill>
                          <a:latin typeface="Arial"/>
                          <a:ea typeface="微软雅黑"/>
                        </a:defRPr>
                      </a:lvl4pPr>
                      <a:lvl5pPr marL="1828800" algn="l" defTabSz="914400" rtl="0" eaLnBrk="1" latinLnBrk="0" hangingPunct="1">
                        <a:defRPr sz="1800" kern="1200">
                          <a:solidFill>
                            <a:schemeClr val="dk1"/>
                          </a:solidFill>
                          <a:latin typeface="Arial"/>
                          <a:ea typeface="微软雅黑"/>
                        </a:defRPr>
                      </a:lvl5pPr>
                      <a:lvl6pPr marL="2286000" algn="l" defTabSz="914400" rtl="0" eaLnBrk="1" latinLnBrk="0" hangingPunct="1">
                        <a:defRPr sz="1800" kern="1200">
                          <a:solidFill>
                            <a:schemeClr val="dk1"/>
                          </a:solidFill>
                          <a:latin typeface="Arial"/>
                          <a:ea typeface="微软雅黑"/>
                        </a:defRPr>
                      </a:lvl6pPr>
                      <a:lvl7pPr marL="2743200" algn="l" defTabSz="914400" rtl="0" eaLnBrk="1" latinLnBrk="0" hangingPunct="1">
                        <a:defRPr sz="1800" kern="1200">
                          <a:solidFill>
                            <a:schemeClr val="dk1"/>
                          </a:solidFill>
                          <a:latin typeface="Arial"/>
                          <a:ea typeface="微软雅黑"/>
                        </a:defRPr>
                      </a:lvl7pPr>
                      <a:lvl8pPr marL="3200400" algn="l" defTabSz="914400" rtl="0" eaLnBrk="1" latinLnBrk="0" hangingPunct="1">
                        <a:defRPr sz="1800" kern="1200">
                          <a:solidFill>
                            <a:schemeClr val="dk1"/>
                          </a:solidFill>
                          <a:latin typeface="Arial"/>
                          <a:ea typeface="微软雅黑"/>
                        </a:defRPr>
                      </a:lvl8pPr>
                      <a:lvl9pPr marL="3657600" algn="l" defTabSz="914400" rtl="0" eaLnBrk="1" latinLnBrk="0" hangingPunct="1">
                        <a:defRPr sz="1800" kern="1200">
                          <a:solidFill>
                            <a:schemeClr val="dk1"/>
                          </a:solidFill>
                          <a:latin typeface="Arial"/>
                          <a:ea typeface="微软雅黑"/>
                        </a:defRPr>
                      </a:lvl9pPr>
                    </a:lstStyle>
                    <a:p>
                      <a:r>
                        <a:rPr lang="zh-CN" altLang="en-US" dirty="0"/>
                        <a:t>指由政府提供担保，当某个被担保人无力偿还时，政府需要承担连带责任的债务</a:t>
                      </a:r>
                      <a:br>
                        <a:rPr lang="zh-CN" altLang="en-US" dirty="0"/>
                      </a:br>
                      <a:endParaRPr lang="zh-CN" altLang="en-US"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2980B9">
                        <a:tint val="40000"/>
                      </a:srgbClr>
                    </a:solidFill>
                  </a:tcPr>
                </a:tc>
                <a:tc rowSpan="2">
                  <a:txBody>
                    <a:bodyPr/>
                    <a:lstStyle>
                      <a:lvl1pPr marL="0" algn="l" defTabSz="914400" rtl="0" eaLnBrk="1" latinLnBrk="0" hangingPunct="1">
                        <a:defRPr sz="1800" kern="1200">
                          <a:solidFill>
                            <a:schemeClr val="dk1"/>
                          </a:solidFill>
                          <a:latin typeface="Arial"/>
                          <a:ea typeface="微软雅黑"/>
                        </a:defRPr>
                      </a:lvl1pPr>
                      <a:lvl2pPr marL="457200" algn="l" defTabSz="914400" rtl="0" eaLnBrk="1" latinLnBrk="0" hangingPunct="1">
                        <a:defRPr sz="1800" kern="1200">
                          <a:solidFill>
                            <a:schemeClr val="dk1"/>
                          </a:solidFill>
                          <a:latin typeface="Arial"/>
                          <a:ea typeface="微软雅黑"/>
                        </a:defRPr>
                      </a:lvl2pPr>
                      <a:lvl3pPr marL="914400" algn="l" defTabSz="914400" rtl="0" eaLnBrk="1" latinLnBrk="0" hangingPunct="1">
                        <a:defRPr sz="1800" kern="1200">
                          <a:solidFill>
                            <a:schemeClr val="dk1"/>
                          </a:solidFill>
                          <a:latin typeface="Arial"/>
                          <a:ea typeface="微软雅黑"/>
                        </a:defRPr>
                      </a:lvl3pPr>
                      <a:lvl4pPr marL="1371600" algn="l" defTabSz="914400" rtl="0" eaLnBrk="1" latinLnBrk="0" hangingPunct="1">
                        <a:defRPr sz="1800" kern="1200">
                          <a:solidFill>
                            <a:schemeClr val="dk1"/>
                          </a:solidFill>
                          <a:latin typeface="Arial"/>
                          <a:ea typeface="微软雅黑"/>
                        </a:defRPr>
                      </a:lvl4pPr>
                      <a:lvl5pPr marL="1828800" algn="l" defTabSz="914400" rtl="0" eaLnBrk="1" latinLnBrk="0" hangingPunct="1">
                        <a:defRPr sz="1800" kern="1200">
                          <a:solidFill>
                            <a:schemeClr val="dk1"/>
                          </a:solidFill>
                          <a:latin typeface="Arial"/>
                          <a:ea typeface="微软雅黑"/>
                        </a:defRPr>
                      </a:lvl5pPr>
                      <a:lvl6pPr marL="2286000" algn="l" defTabSz="914400" rtl="0" eaLnBrk="1" latinLnBrk="0" hangingPunct="1">
                        <a:defRPr sz="1800" kern="1200">
                          <a:solidFill>
                            <a:schemeClr val="dk1"/>
                          </a:solidFill>
                          <a:latin typeface="Arial"/>
                          <a:ea typeface="微软雅黑"/>
                        </a:defRPr>
                      </a:lvl6pPr>
                      <a:lvl7pPr marL="2743200" algn="l" defTabSz="914400" rtl="0" eaLnBrk="1" latinLnBrk="0" hangingPunct="1">
                        <a:defRPr sz="1800" kern="1200">
                          <a:solidFill>
                            <a:schemeClr val="dk1"/>
                          </a:solidFill>
                          <a:latin typeface="Arial"/>
                          <a:ea typeface="微软雅黑"/>
                        </a:defRPr>
                      </a:lvl7pPr>
                      <a:lvl8pPr marL="3200400" algn="l" defTabSz="914400" rtl="0" eaLnBrk="1" latinLnBrk="0" hangingPunct="1">
                        <a:defRPr sz="1800" kern="1200">
                          <a:solidFill>
                            <a:schemeClr val="dk1"/>
                          </a:solidFill>
                          <a:latin typeface="Arial"/>
                          <a:ea typeface="微软雅黑"/>
                        </a:defRPr>
                      </a:lvl8pPr>
                      <a:lvl9pPr marL="3657600" algn="l" defTabSz="914400" rtl="0" eaLnBrk="1" latinLnBrk="0" hangingPunct="1">
                        <a:defRPr sz="1800" kern="1200">
                          <a:solidFill>
                            <a:schemeClr val="dk1"/>
                          </a:solidFill>
                          <a:latin typeface="Arial"/>
                          <a:ea typeface="微软雅黑"/>
                        </a:defRPr>
                      </a:lvl9pPr>
                    </a:lstStyle>
                    <a:p>
                      <a:endParaRPr lang="en-US" altLang="zh-CN" dirty="0"/>
                    </a:p>
                    <a:p>
                      <a:endParaRPr lang="en-US" altLang="zh-CN" dirty="0"/>
                    </a:p>
                    <a:p>
                      <a:endParaRPr lang="en-US" altLang="zh-CN" dirty="0"/>
                    </a:p>
                    <a:p>
                      <a:endParaRPr lang="en-US" altLang="zh-CN" dirty="0"/>
                    </a:p>
                    <a:p>
                      <a:endParaRPr lang="en-US" altLang="zh-CN" dirty="0"/>
                    </a:p>
                    <a:p>
                      <a:r>
                        <a:rPr lang="zh-CN" altLang="en-US" dirty="0"/>
                        <a:t>政府或有债务</a:t>
                      </a:r>
                      <a:br>
                        <a:rPr lang="zh-CN" altLang="en-US" dirty="0"/>
                      </a:br>
                      <a:endParaRPr lang="zh-CN" altLang="en-US"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2980B9">
                        <a:tint val="40000"/>
                      </a:srgbClr>
                    </a:solidFill>
                  </a:tcPr>
                </a:tc>
                <a:extLst>
                  <a:ext uri="{0D108BD9-81ED-4DB2-BD59-A6C34878D82A}">
                    <a16:rowId xmlns:a16="http://schemas.microsoft.com/office/drawing/2014/main" val="472174202"/>
                  </a:ext>
                </a:extLst>
              </a:tr>
              <a:tr h="370840">
                <a:tc>
                  <a:txBody>
                    <a:bodyPr/>
                    <a:lstStyle>
                      <a:lvl1pPr marL="0" algn="l" defTabSz="914400" rtl="0" eaLnBrk="1" latinLnBrk="0" hangingPunct="1">
                        <a:defRPr sz="1800" kern="1200">
                          <a:solidFill>
                            <a:schemeClr val="dk1"/>
                          </a:solidFill>
                          <a:latin typeface="Arial"/>
                          <a:ea typeface="微软雅黑"/>
                        </a:defRPr>
                      </a:lvl1pPr>
                      <a:lvl2pPr marL="457200" algn="l" defTabSz="914400" rtl="0" eaLnBrk="1" latinLnBrk="0" hangingPunct="1">
                        <a:defRPr sz="1800" kern="1200">
                          <a:solidFill>
                            <a:schemeClr val="dk1"/>
                          </a:solidFill>
                          <a:latin typeface="Arial"/>
                          <a:ea typeface="微软雅黑"/>
                        </a:defRPr>
                      </a:lvl2pPr>
                      <a:lvl3pPr marL="914400" algn="l" defTabSz="914400" rtl="0" eaLnBrk="1" latinLnBrk="0" hangingPunct="1">
                        <a:defRPr sz="1800" kern="1200">
                          <a:solidFill>
                            <a:schemeClr val="dk1"/>
                          </a:solidFill>
                          <a:latin typeface="Arial"/>
                          <a:ea typeface="微软雅黑"/>
                        </a:defRPr>
                      </a:lvl3pPr>
                      <a:lvl4pPr marL="1371600" algn="l" defTabSz="914400" rtl="0" eaLnBrk="1" latinLnBrk="0" hangingPunct="1">
                        <a:defRPr sz="1800" kern="1200">
                          <a:solidFill>
                            <a:schemeClr val="dk1"/>
                          </a:solidFill>
                          <a:latin typeface="Arial"/>
                          <a:ea typeface="微软雅黑"/>
                        </a:defRPr>
                      </a:lvl4pPr>
                      <a:lvl5pPr marL="1828800" algn="l" defTabSz="914400" rtl="0" eaLnBrk="1" latinLnBrk="0" hangingPunct="1">
                        <a:defRPr sz="1800" kern="1200">
                          <a:solidFill>
                            <a:schemeClr val="dk1"/>
                          </a:solidFill>
                          <a:latin typeface="Arial"/>
                          <a:ea typeface="微软雅黑"/>
                        </a:defRPr>
                      </a:lvl5pPr>
                      <a:lvl6pPr marL="2286000" algn="l" defTabSz="914400" rtl="0" eaLnBrk="1" latinLnBrk="0" hangingPunct="1">
                        <a:defRPr sz="1800" kern="1200">
                          <a:solidFill>
                            <a:schemeClr val="dk1"/>
                          </a:solidFill>
                          <a:latin typeface="Arial"/>
                          <a:ea typeface="微软雅黑"/>
                        </a:defRPr>
                      </a:lvl6pPr>
                      <a:lvl7pPr marL="2743200" algn="l" defTabSz="914400" rtl="0" eaLnBrk="1" latinLnBrk="0" hangingPunct="1">
                        <a:defRPr sz="1800" kern="1200">
                          <a:solidFill>
                            <a:schemeClr val="dk1"/>
                          </a:solidFill>
                          <a:latin typeface="Arial"/>
                          <a:ea typeface="微软雅黑"/>
                        </a:defRPr>
                      </a:lvl7pPr>
                      <a:lvl8pPr marL="3200400" algn="l" defTabSz="914400" rtl="0" eaLnBrk="1" latinLnBrk="0" hangingPunct="1">
                        <a:defRPr sz="1800" kern="1200">
                          <a:solidFill>
                            <a:schemeClr val="dk1"/>
                          </a:solidFill>
                          <a:latin typeface="Arial"/>
                          <a:ea typeface="微软雅黑"/>
                        </a:defRPr>
                      </a:lvl8pPr>
                      <a:lvl9pPr marL="3657600" algn="l" defTabSz="914400" rtl="0" eaLnBrk="1" latinLnBrk="0" hangingPunct="1">
                        <a:defRPr sz="1800" kern="1200">
                          <a:solidFill>
                            <a:schemeClr val="dk1"/>
                          </a:solidFill>
                          <a:latin typeface="Arial"/>
                          <a:ea typeface="微软雅黑"/>
                        </a:defRPr>
                      </a:lvl9pPr>
                    </a:lstStyle>
                    <a:p>
                      <a:r>
                        <a:rPr lang="zh-CN" altLang="en-US" dirty="0"/>
                        <a:t>③政府可能承担一定救助责任的债务</a:t>
                      </a:r>
                      <a:br>
                        <a:rPr lang="zh-CN" altLang="en-US" dirty="0"/>
                      </a:br>
                      <a:endParaRPr lang="zh-CN" alt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2980B9">
                        <a:tint val="20000"/>
                      </a:srgbClr>
                    </a:solidFill>
                  </a:tcPr>
                </a:tc>
                <a:tc>
                  <a:txBody>
                    <a:bodyPr/>
                    <a:lstStyle>
                      <a:lvl1pPr marL="0" algn="l" defTabSz="914400" rtl="0" eaLnBrk="1" latinLnBrk="0" hangingPunct="1">
                        <a:defRPr sz="1800" kern="1200">
                          <a:solidFill>
                            <a:schemeClr val="dk1"/>
                          </a:solidFill>
                          <a:latin typeface="Arial"/>
                          <a:ea typeface="微软雅黑"/>
                        </a:defRPr>
                      </a:lvl1pPr>
                      <a:lvl2pPr marL="457200" algn="l" defTabSz="914400" rtl="0" eaLnBrk="1" latinLnBrk="0" hangingPunct="1">
                        <a:defRPr sz="1800" kern="1200">
                          <a:solidFill>
                            <a:schemeClr val="dk1"/>
                          </a:solidFill>
                          <a:latin typeface="Arial"/>
                          <a:ea typeface="微软雅黑"/>
                        </a:defRPr>
                      </a:lvl2pPr>
                      <a:lvl3pPr marL="914400" algn="l" defTabSz="914400" rtl="0" eaLnBrk="1" latinLnBrk="0" hangingPunct="1">
                        <a:defRPr sz="1800" kern="1200">
                          <a:solidFill>
                            <a:schemeClr val="dk1"/>
                          </a:solidFill>
                          <a:latin typeface="Arial"/>
                          <a:ea typeface="微软雅黑"/>
                        </a:defRPr>
                      </a:lvl3pPr>
                      <a:lvl4pPr marL="1371600" algn="l" defTabSz="914400" rtl="0" eaLnBrk="1" latinLnBrk="0" hangingPunct="1">
                        <a:defRPr sz="1800" kern="1200">
                          <a:solidFill>
                            <a:schemeClr val="dk1"/>
                          </a:solidFill>
                          <a:latin typeface="Arial"/>
                          <a:ea typeface="微软雅黑"/>
                        </a:defRPr>
                      </a:lvl4pPr>
                      <a:lvl5pPr marL="1828800" algn="l" defTabSz="914400" rtl="0" eaLnBrk="1" latinLnBrk="0" hangingPunct="1">
                        <a:defRPr sz="1800" kern="1200">
                          <a:solidFill>
                            <a:schemeClr val="dk1"/>
                          </a:solidFill>
                          <a:latin typeface="Arial"/>
                          <a:ea typeface="微软雅黑"/>
                        </a:defRPr>
                      </a:lvl5pPr>
                      <a:lvl6pPr marL="2286000" algn="l" defTabSz="914400" rtl="0" eaLnBrk="1" latinLnBrk="0" hangingPunct="1">
                        <a:defRPr sz="1800" kern="1200">
                          <a:solidFill>
                            <a:schemeClr val="dk1"/>
                          </a:solidFill>
                          <a:latin typeface="Arial"/>
                          <a:ea typeface="微软雅黑"/>
                        </a:defRPr>
                      </a:lvl6pPr>
                      <a:lvl7pPr marL="2743200" algn="l" defTabSz="914400" rtl="0" eaLnBrk="1" latinLnBrk="0" hangingPunct="1">
                        <a:defRPr sz="1800" kern="1200">
                          <a:solidFill>
                            <a:schemeClr val="dk1"/>
                          </a:solidFill>
                          <a:latin typeface="Arial"/>
                          <a:ea typeface="微软雅黑"/>
                        </a:defRPr>
                      </a:lvl7pPr>
                      <a:lvl8pPr marL="3200400" algn="l" defTabSz="914400" rtl="0" eaLnBrk="1" latinLnBrk="0" hangingPunct="1">
                        <a:defRPr sz="1800" kern="1200">
                          <a:solidFill>
                            <a:schemeClr val="dk1"/>
                          </a:solidFill>
                          <a:latin typeface="Arial"/>
                          <a:ea typeface="微软雅黑"/>
                        </a:defRPr>
                      </a:lvl8pPr>
                      <a:lvl9pPr marL="3657600" algn="l" defTabSz="914400" rtl="0" eaLnBrk="1" latinLnBrk="0" hangingPunct="1">
                        <a:defRPr sz="1800" kern="1200">
                          <a:solidFill>
                            <a:schemeClr val="dk1"/>
                          </a:solidFill>
                          <a:latin typeface="Arial"/>
                          <a:ea typeface="微软雅黑"/>
                        </a:defRPr>
                      </a:lvl9pPr>
                    </a:lstStyle>
                    <a:p>
                      <a:r>
                        <a:rPr lang="zh-CN" altLang="en-US" dirty="0"/>
                        <a:t>指政府不负有法律偿还责任，但当债务人出现偿债困难时，政府可能需要给予一定救助的债务</a:t>
                      </a: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2980B9">
                        <a:tint val="20000"/>
                      </a:srgbClr>
                    </a:solidFill>
                  </a:tcPr>
                </a:tc>
                <a:tc vMerge="1">
                  <a:txBody>
                    <a:bodyPr/>
                    <a:lstStyle/>
                    <a:p>
                      <a:endParaRPr lang="zh-CN" altLang="en-US" dirty="0"/>
                    </a:p>
                  </a:txBody>
                  <a:tcPr/>
                </a:tc>
                <a:extLst>
                  <a:ext uri="{0D108BD9-81ED-4DB2-BD59-A6C34878D82A}">
                    <a16:rowId xmlns:a16="http://schemas.microsoft.com/office/drawing/2014/main" val="1746033854"/>
                  </a:ext>
                </a:extLst>
              </a:tr>
            </a:tbl>
          </a:graphicData>
        </a:graphic>
      </p:graphicFrame>
    </p:spTree>
    <p:extLst>
      <p:ext uri="{BB962C8B-B14F-4D97-AF65-F5344CB8AC3E}">
        <p14:creationId xmlns:p14="http://schemas.microsoft.com/office/powerpoint/2010/main" val="37966932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480670" y="942453"/>
            <a:ext cx="8590027" cy="6498639"/>
          </a:xfrm>
          <a:prstGeom prst="rect">
            <a:avLst/>
          </a:prstGeom>
          <a:noFill/>
        </p:spPr>
        <p:txBody>
          <a:bodyPr wrap="square" rtlCol="0" anchor="t">
            <a:spAutoFit/>
          </a:bodyPr>
          <a:lstStyle/>
          <a:p>
            <a:pPr fontAlgn="base" latinLnBrk="1">
              <a:lnSpc>
                <a:spcPct val="150000"/>
              </a:lnSpc>
            </a:pPr>
            <a:r>
              <a:rPr lang="en-US" altLang="zh-CN" sz="2000" dirty="0"/>
              <a:t>2</a:t>
            </a:r>
            <a:r>
              <a:rPr lang="zh-CN" altLang="en-US" sz="2000" dirty="0"/>
              <a:t>、中央政府债务管理制度</a:t>
            </a:r>
            <a:br>
              <a:rPr lang="zh-CN" altLang="en-US" sz="2000" dirty="0"/>
            </a:br>
            <a:r>
              <a:rPr lang="zh-CN" altLang="en-US" sz="2000" dirty="0"/>
              <a:t>中央政府债务实行余额管理。中央国债余额限额根据累计赤字和应对当年短收需发行的债务等因素合理确定，报全国人大或其常委会审批。</a:t>
            </a:r>
            <a:endParaRPr lang="en-US" altLang="zh-CN" sz="2000" dirty="0"/>
          </a:p>
          <a:p>
            <a:pPr fontAlgn="base" latinLnBrk="1">
              <a:lnSpc>
                <a:spcPct val="150000"/>
              </a:lnSpc>
            </a:pPr>
            <a:r>
              <a:rPr lang="en-US" altLang="zh-CN" sz="2000" dirty="0"/>
              <a:t>3</a:t>
            </a:r>
            <a:r>
              <a:rPr lang="zh-CN" altLang="en-US" sz="2000" dirty="0"/>
              <a:t>、地方政府债务管理制度</a:t>
            </a:r>
            <a:br>
              <a:rPr lang="zh-CN" altLang="en-US" sz="2000" dirty="0"/>
            </a:br>
            <a:r>
              <a:rPr lang="en-US" altLang="zh-CN" sz="2000" dirty="0"/>
              <a:t>(1)</a:t>
            </a:r>
            <a:r>
              <a:rPr lang="zh-CN" altLang="en-US" sz="2000" dirty="0"/>
              <a:t>建立规范的地方政府举债融资机制</a:t>
            </a:r>
            <a:br>
              <a:rPr lang="zh-CN" altLang="en-US" sz="2000" dirty="0"/>
            </a:br>
            <a:r>
              <a:rPr lang="en-US" altLang="zh-CN" sz="2000" dirty="0"/>
              <a:t>(2)</a:t>
            </a:r>
            <a:r>
              <a:rPr lang="zh-CN" altLang="en-US" sz="2000" dirty="0"/>
              <a:t>地方政府举债规模报全国人大或其常委会批准</a:t>
            </a:r>
            <a:br>
              <a:rPr lang="zh-CN" altLang="en-US" sz="2000" dirty="0"/>
            </a:br>
            <a:r>
              <a:rPr lang="en-US" altLang="zh-CN" sz="2000" dirty="0"/>
              <a:t>(3)</a:t>
            </a:r>
            <a:r>
              <a:rPr lang="zh-CN" altLang="en-US" sz="2000" dirty="0"/>
              <a:t>对地方政府债务实行规模控制和分类管理</a:t>
            </a:r>
            <a:br>
              <a:rPr lang="zh-CN" altLang="en-US" sz="2000" dirty="0"/>
            </a:br>
            <a:r>
              <a:rPr lang="en-US" altLang="zh-CN" sz="2000" dirty="0"/>
              <a:t>(4)</a:t>
            </a:r>
            <a:r>
              <a:rPr lang="zh-CN" altLang="en-US" sz="2000" dirty="0"/>
              <a:t>严格限定政府举债程序和资金用途</a:t>
            </a:r>
            <a:br>
              <a:rPr lang="zh-CN" altLang="en-US" sz="2000" dirty="0"/>
            </a:br>
            <a:r>
              <a:rPr lang="en-US" altLang="zh-CN" sz="2000" dirty="0"/>
              <a:t>(5)</a:t>
            </a:r>
            <a:r>
              <a:rPr lang="zh-CN" altLang="en-US" sz="2000" dirty="0"/>
              <a:t>建立债务风险预警及化解机制</a:t>
            </a:r>
            <a:br>
              <a:rPr lang="zh-CN" altLang="en-US" sz="2000" dirty="0"/>
            </a:br>
            <a:r>
              <a:rPr lang="en-US" altLang="zh-CN" sz="2000" dirty="0"/>
              <a:t>(6)</a:t>
            </a:r>
            <a:r>
              <a:rPr lang="zh-CN" altLang="en-US" sz="2000" dirty="0"/>
              <a:t>建立考核问责机制</a:t>
            </a:r>
            <a:br>
              <a:rPr lang="zh-CN" altLang="en-US" sz="2000" dirty="0"/>
            </a:br>
            <a:br>
              <a:rPr lang="zh-CN" altLang="en-US" sz="2000" dirty="0"/>
            </a:br>
            <a:endParaRPr lang="zh-CN" altLang="en-US" sz="2000" dirty="0"/>
          </a:p>
          <a:p>
            <a:pPr>
              <a:lnSpc>
                <a:spcPct val="150000"/>
              </a:lnSpc>
            </a:pPr>
            <a:endParaRPr lang="en-US" altLang="zh-CN" sz="2000" dirty="0"/>
          </a:p>
          <a:p>
            <a:pPr>
              <a:lnSpc>
                <a:spcPct val="150000"/>
              </a:lnSpc>
            </a:pPr>
            <a:endParaRPr lang="zh-CN" altLang="en-US" sz="2000" dirty="0"/>
          </a:p>
        </p:txBody>
      </p:sp>
    </p:spTree>
    <p:extLst>
      <p:ext uri="{BB962C8B-B14F-4D97-AF65-F5344CB8AC3E}">
        <p14:creationId xmlns:p14="http://schemas.microsoft.com/office/powerpoint/2010/main" val="20161934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theme/theme1.xml><?xml version="1.0" encoding="utf-8"?>
<a:theme xmlns:a="http://schemas.openxmlformats.org/drawingml/2006/main" name="Office Theme">
  <a:themeElements>
    <a:clrScheme name="自定义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79646"/>
      </a:hlink>
      <a:folHlink>
        <a:srgbClr val="F79646"/>
      </a:folHlink>
    </a:clrScheme>
    <a:fontScheme name="2x1kosih">
      <a:majorFont>
        <a:latin typeface="Arial"/>
        <a:ea typeface="微软雅黑"/>
        <a:cs typeface=""/>
      </a:majorFont>
      <a:minorFont>
        <a:latin typeface="Arial"/>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1996</Words>
  <Application>Microsoft Office PowerPoint</Application>
  <PresentationFormat>宽屏</PresentationFormat>
  <Paragraphs>153</Paragraphs>
  <Slides>20</Slides>
  <Notes>20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20</vt:i4>
      </vt:variant>
    </vt:vector>
  </HeadingPairs>
  <TitlesOfParts>
    <vt:vector size="26" baseType="lpstr">
      <vt:lpstr>华文新魏</vt:lpstr>
      <vt:lpstr>华文中宋</vt:lpstr>
      <vt:lpstr>微软雅黑</vt:lpstr>
      <vt:lpstr>Arial</vt:lpstr>
      <vt:lpstr>Calibri</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333333</dc:title>
  <dc:creator/>
  <cp:lastModifiedBy/>
  <cp:revision>2</cp:revision>
  <dcterms:created xsi:type="dcterms:W3CDTF">2017-11-17T14:08:00Z</dcterms:created>
  <dcterms:modified xsi:type="dcterms:W3CDTF">2024-07-10T08:39:43Z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2052-10.1.0.7022</vt:lpwstr>
  </property>
</Properties>
</file>