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9"/>
  </p:notesMasterIdLst>
  <p:handoutMasterIdLst>
    <p:handoutMasterId r:id="rId60"/>
  </p:handoutMasterIdLst>
  <p:sldIdLst>
    <p:sldId id="256" r:id="rId2"/>
    <p:sldId id="394" r:id="rId3"/>
    <p:sldId id="395" r:id="rId4"/>
    <p:sldId id="406" r:id="rId5"/>
    <p:sldId id="407" r:id="rId6"/>
    <p:sldId id="423" r:id="rId7"/>
    <p:sldId id="424" r:id="rId8"/>
    <p:sldId id="426" r:id="rId9"/>
    <p:sldId id="427" r:id="rId10"/>
    <p:sldId id="428" r:id="rId11"/>
    <p:sldId id="429" r:id="rId12"/>
    <p:sldId id="430" r:id="rId13"/>
    <p:sldId id="431" r:id="rId14"/>
    <p:sldId id="397" r:id="rId15"/>
    <p:sldId id="398" r:id="rId16"/>
    <p:sldId id="399" r:id="rId17"/>
    <p:sldId id="432" r:id="rId18"/>
    <p:sldId id="400" r:id="rId19"/>
    <p:sldId id="433" r:id="rId20"/>
    <p:sldId id="434" r:id="rId21"/>
    <p:sldId id="435" r:id="rId22"/>
    <p:sldId id="436" r:id="rId23"/>
    <p:sldId id="409" r:id="rId24"/>
    <p:sldId id="410" r:id="rId25"/>
    <p:sldId id="412" r:id="rId26"/>
    <p:sldId id="413" r:id="rId27"/>
    <p:sldId id="414" r:id="rId28"/>
    <p:sldId id="415" r:id="rId29"/>
    <p:sldId id="416" r:id="rId30"/>
    <p:sldId id="417" r:id="rId31"/>
    <p:sldId id="437" r:id="rId32"/>
    <p:sldId id="418" r:id="rId33"/>
    <p:sldId id="419" r:id="rId34"/>
    <p:sldId id="420" r:id="rId35"/>
    <p:sldId id="421" r:id="rId36"/>
    <p:sldId id="422" r:id="rId37"/>
    <p:sldId id="1334" r:id="rId38"/>
    <p:sldId id="1337" r:id="rId39"/>
    <p:sldId id="1335" r:id="rId40"/>
    <p:sldId id="1336" r:id="rId41"/>
    <p:sldId id="1338" r:id="rId42"/>
    <p:sldId id="1339" r:id="rId43"/>
    <p:sldId id="1340" r:id="rId44"/>
    <p:sldId id="1341" r:id="rId45"/>
    <p:sldId id="1342" r:id="rId46"/>
    <p:sldId id="1343" r:id="rId47"/>
    <p:sldId id="1344" r:id="rId48"/>
    <p:sldId id="1345" r:id="rId49"/>
    <p:sldId id="1346" r:id="rId50"/>
    <p:sldId id="1347" r:id="rId51"/>
    <p:sldId id="1348" r:id="rId52"/>
    <p:sldId id="1349" r:id="rId53"/>
    <p:sldId id="1350" r:id="rId54"/>
    <p:sldId id="1351" r:id="rId55"/>
    <p:sldId id="1352" r:id="rId56"/>
    <p:sldId id="1353" r:id="rId57"/>
    <p:sldId id="27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5D4697C-A590-5845-A238-8558F188F421}">
          <p14:sldIdLst>
            <p14:sldId id="256"/>
            <p14:sldId id="394"/>
            <p14:sldId id="395"/>
            <p14:sldId id="406"/>
            <p14:sldId id="407"/>
            <p14:sldId id="423"/>
            <p14:sldId id="424"/>
            <p14:sldId id="426"/>
            <p14:sldId id="427"/>
            <p14:sldId id="428"/>
            <p14:sldId id="429"/>
            <p14:sldId id="430"/>
            <p14:sldId id="431"/>
            <p14:sldId id="397"/>
            <p14:sldId id="398"/>
            <p14:sldId id="399"/>
            <p14:sldId id="432"/>
            <p14:sldId id="400"/>
            <p14:sldId id="433"/>
            <p14:sldId id="434"/>
            <p14:sldId id="435"/>
            <p14:sldId id="436"/>
            <p14:sldId id="409"/>
            <p14:sldId id="410"/>
            <p14:sldId id="412"/>
            <p14:sldId id="413"/>
            <p14:sldId id="414"/>
            <p14:sldId id="415"/>
            <p14:sldId id="416"/>
            <p14:sldId id="417"/>
            <p14:sldId id="437"/>
            <p14:sldId id="418"/>
            <p14:sldId id="419"/>
            <p14:sldId id="420"/>
            <p14:sldId id="421"/>
            <p14:sldId id="422"/>
            <p14:sldId id="1334"/>
            <p14:sldId id="1337"/>
            <p14:sldId id="1335"/>
            <p14:sldId id="1336"/>
            <p14:sldId id="1338"/>
            <p14:sldId id="1339"/>
            <p14:sldId id="1340"/>
            <p14:sldId id="1341"/>
            <p14:sldId id="1342"/>
            <p14:sldId id="1343"/>
            <p14:sldId id="1344"/>
            <p14:sldId id="1345"/>
            <p14:sldId id="1346"/>
            <p14:sldId id="1347"/>
            <p14:sldId id="1348"/>
            <p14:sldId id="1349"/>
            <p14:sldId id="1350"/>
            <p14:sldId id="1351"/>
            <p14:sldId id="1352"/>
            <p14:sldId id="1353"/>
            <p14:sldId id="272"/>
          </p14:sldIdLst>
        </p14:section>
      </p14:sectionLst>
    </p:ext>
    <p:ext uri="{EFAFB233-063F-42B5-8137-9DF3F51BA10A}">
      <p15:sldGuideLst xmlns:p15="http://schemas.microsoft.com/office/powerpoint/2012/main">
        <p15:guide id="1" orient="horz" pos="2183">
          <p15:clr>
            <a:srgbClr val="A4A3A4"/>
          </p15:clr>
        </p15:guide>
        <p15:guide id="2" pos="3840">
          <p15:clr>
            <a:srgbClr val="A4A3A4"/>
          </p15:clr>
        </p15:guide>
        <p15:guide id="3" orient="horz" pos="2024">
          <p15:clr>
            <a:srgbClr val="A4A3A4"/>
          </p15:clr>
        </p15:guide>
        <p15:guide id="4" pos="166">
          <p15:clr>
            <a:srgbClr val="A4A3A4"/>
          </p15:clr>
        </p15:guide>
        <p15:guide id="5" pos="7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C9494"/>
    <a:srgbClr val="F95647"/>
    <a:srgbClr val="88CCC1"/>
    <a:srgbClr val="7CB554"/>
    <a:srgbClr val="FF9999"/>
    <a:srgbClr val="00B0F0"/>
    <a:srgbClr val="FF9409"/>
    <a:srgbClr val="FAC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1534"/>
  </p:normalViewPr>
  <p:slideViewPr>
    <p:cSldViewPr snapToGrid="0">
      <p:cViewPr varScale="1">
        <p:scale>
          <a:sx n="66" d="100"/>
          <a:sy n="66" d="100"/>
        </p:scale>
        <p:origin x="888" y="48"/>
      </p:cViewPr>
      <p:guideLst>
        <p:guide orient="horz" pos="2183"/>
        <p:guide pos="3840"/>
        <p:guide orient="horz" pos="2024"/>
        <p:guide pos="166"/>
        <p:guide pos="7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2024/7/19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528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2024/7/19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54999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10</a:t>
            </a:fld>
            <a:endParaRPr lang="zh-CN" altLang="en-US"/>
          </a:p>
        </p:txBody>
      </p:sp>
    </p:spTree>
    <p:extLst>
      <p:ext uri="{BB962C8B-B14F-4D97-AF65-F5344CB8AC3E}">
        <p14:creationId xmlns:p14="http://schemas.microsoft.com/office/powerpoint/2010/main" val="97399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extLst>
      <p:ext uri="{BB962C8B-B14F-4D97-AF65-F5344CB8AC3E}">
        <p14:creationId xmlns:p14="http://schemas.microsoft.com/office/powerpoint/2010/main" val="288666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extLst>
      <p:ext uri="{BB962C8B-B14F-4D97-AF65-F5344CB8AC3E}">
        <p14:creationId xmlns:p14="http://schemas.microsoft.com/office/powerpoint/2010/main" val="143590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extLst>
      <p:ext uri="{BB962C8B-B14F-4D97-AF65-F5344CB8AC3E}">
        <p14:creationId xmlns:p14="http://schemas.microsoft.com/office/powerpoint/2010/main" val="3938555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extLst>
      <p:ext uri="{BB962C8B-B14F-4D97-AF65-F5344CB8AC3E}">
        <p14:creationId xmlns:p14="http://schemas.microsoft.com/office/powerpoint/2010/main" val="116154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15</a:t>
            </a:fld>
            <a:endParaRPr lang="zh-CN" altLang="en-US"/>
          </a:p>
        </p:txBody>
      </p:sp>
    </p:spTree>
    <p:extLst>
      <p:ext uri="{BB962C8B-B14F-4D97-AF65-F5344CB8AC3E}">
        <p14:creationId xmlns:p14="http://schemas.microsoft.com/office/powerpoint/2010/main" val="37845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16</a:t>
            </a:fld>
            <a:endParaRPr lang="zh-CN" altLang="en-US"/>
          </a:p>
        </p:txBody>
      </p:sp>
    </p:spTree>
    <p:extLst>
      <p:ext uri="{BB962C8B-B14F-4D97-AF65-F5344CB8AC3E}">
        <p14:creationId xmlns:p14="http://schemas.microsoft.com/office/powerpoint/2010/main" val="2571989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17</a:t>
            </a:fld>
            <a:endParaRPr lang="zh-CN" altLang="en-US"/>
          </a:p>
        </p:txBody>
      </p:sp>
    </p:spTree>
    <p:extLst>
      <p:ext uri="{BB962C8B-B14F-4D97-AF65-F5344CB8AC3E}">
        <p14:creationId xmlns:p14="http://schemas.microsoft.com/office/powerpoint/2010/main" val="2645689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18</a:t>
            </a:fld>
            <a:endParaRPr lang="zh-CN" altLang="en-US"/>
          </a:p>
        </p:txBody>
      </p:sp>
    </p:spTree>
    <p:extLst>
      <p:ext uri="{BB962C8B-B14F-4D97-AF65-F5344CB8AC3E}">
        <p14:creationId xmlns:p14="http://schemas.microsoft.com/office/powerpoint/2010/main" val="3893299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19</a:t>
            </a:fld>
            <a:endParaRPr lang="zh-CN" altLang="en-US"/>
          </a:p>
        </p:txBody>
      </p:sp>
    </p:spTree>
    <p:extLst>
      <p:ext uri="{BB962C8B-B14F-4D97-AF65-F5344CB8AC3E}">
        <p14:creationId xmlns:p14="http://schemas.microsoft.com/office/powerpoint/2010/main" val="181240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a:t>
            </a:fld>
            <a:endParaRPr lang="zh-CN" altLang="en-US"/>
          </a:p>
        </p:txBody>
      </p:sp>
    </p:spTree>
    <p:extLst>
      <p:ext uri="{BB962C8B-B14F-4D97-AF65-F5344CB8AC3E}">
        <p14:creationId xmlns:p14="http://schemas.microsoft.com/office/powerpoint/2010/main" val="2275652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20</a:t>
            </a:fld>
            <a:endParaRPr lang="zh-CN" altLang="en-US"/>
          </a:p>
        </p:txBody>
      </p:sp>
    </p:spTree>
    <p:extLst>
      <p:ext uri="{BB962C8B-B14F-4D97-AF65-F5344CB8AC3E}">
        <p14:creationId xmlns:p14="http://schemas.microsoft.com/office/powerpoint/2010/main" val="88619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extLst>
      <p:ext uri="{BB962C8B-B14F-4D97-AF65-F5344CB8AC3E}">
        <p14:creationId xmlns:p14="http://schemas.microsoft.com/office/powerpoint/2010/main" val="1234753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22</a:t>
            </a:fld>
            <a:endParaRPr lang="zh-CN" altLang="en-US"/>
          </a:p>
        </p:txBody>
      </p:sp>
    </p:spTree>
    <p:extLst>
      <p:ext uri="{BB962C8B-B14F-4D97-AF65-F5344CB8AC3E}">
        <p14:creationId xmlns:p14="http://schemas.microsoft.com/office/powerpoint/2010/main" val="1246652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23</a:t>
            </a:fld>
            <a:endParaRPr lang="zh-CN" altLang="en-US"/>
          </a:p>
        </p:txBody>
      </p:sp>
    </p:spTree>
    <p:extLst>
      <p:ext uri="{BB962C8B-B14F-4D97-AF65-F5344CB8AC3E}">
        <p14:creationId xmlns:p14="http://schemas.microsoft.com/office/powerpoint/2010/main" val="2863007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24</a:t>
            </a:fld>
            <a:endParaRPr lang="zh-CN" altLang="en-US"/>
          </a:p>
        </p:txBody>
      </p:sp>
    </p:spTree>
    <p:extLst>
      <p:ext uri="{BB962C8B-B14F-4D97-AF65-F5344CB8AC3E}">
        <p14:creationId xmlns:p14="http://schemas.microsoft.com/office/powerpoint/2010/main" val="2943283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25</a:t>
            </a:fld>
            <a:endParaRPr lang="zh-CN" altLang="en-US"/>
          </a:p>
        </p:txBody>
      </p:sp>
    </p:spTree>
    <p:extLst>
      <p:ext uri="{BB962C8B-B14F-4D97-AF65-F5344CB8AC3E}">
        <p14:creationId xmlns:p14="http://schemas.microsoft.com/office/powerpoint/2010/main" val="4191255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26</a:t>
            </a:fld>
            <a:endParaRPr lang="zh-CN" altLang="en-US"/>
          </a:p>
        </p:txBody>
      </p:sp>
    </p:spTree>
    <p:extLst>
      <p:ext uri="{BB962C8B-B14F-4D97-AF65-F5344CB8AC3E}">
        <p14:creationId xmlns:p14="http://schemas.microsoft.com/office/powerpoint/2010/main" val="3661637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27</a:t>
            </a:fld>
            <a:endParaRPr lang="zh-CN" altLang="en-US"/>
          </a:p>
        </p:txBody>
      </p:sp>
    </p:spTree>
    <p:extLst>
      <p:ext uri="{BB962C8B-B14F-4D97-AF65-F5344CB8AC3E}">
        <p14:creationId xmlns:p14="http://schemas.microsoft.com/office/powerpoint/2010/main" val="1283847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28</a:t>
            </a:fld>
            <a:endParaRPr lang="zh-CN" altLang="en-US"/>
          </a:p>
        </p:txBody>
      </p:sp>
    </p:spTree>
    <p:extLst>
      <p:ext uri="{BB962C8B-B14F-4D97-AF65-F5344CB8AC3E}">
        <p14:creationId xmlns:p14="http://schemas.microsoft.com/office/powerpoint/2010/main" val="1182045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29</a:t>
            </a:fld>
            <a:endParaRPr lang="zh-CN" altLang="en-US"/>
          </a:p>
        </p:txBody>
      </p:sp>
    </p:spTree>
    <p:extLst>
      <p:ext uri="{BB962C8B-B14F-4D97-AF65-F5344CB8AC3E}">
        <p14:creationId xmlns:p14="http://schemas.microsoft.com/office/powerpoint/2010/main" val="1997161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a:t>
            </a:fld>
            <a:endParaRPr lang="zh-CN" altLang="en-US"/>
          </a:p>
        </p:txBody>
      </p:sp>
    </p:spTree>
    <p:extLst>
      <p:ext uri="{BB962C8B-B14F-4D97-AF65-F5344CB8AC3E}">
        <p14:creationId xmlns:p14="http://schemas.microsoft.com/office/powerpoint/2010/main" val="3554752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30</a:t>
            </a:fld>
            <a:endParaRPr lang="zh-CN" altLang="en-US"/>
          </a:p>
        </p:txBody>
      </p:sp>
    </p:spTree>
    <p:extLst>
      <p:ext uri="{BB962C8B-B14F-4D97-AF65-F5344CB8AC3E}">
        <p14:creationId xmlns:p14="http://schemas.microsoft.com/office/powerpoint/2010/main" val="1844943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31</a:t>
            </a:fld>
            <a:endParaRPr lang="zh-CN" altLang="en-US"/>
          </a:p>
        </p:txBody>
      </p:sp>
    </p:spTree>
    <p:extLst>
      <p:ext uri="{BB962C8B-B14F-4D97-AF65-F5344CB8AC3E}">
        <p14:creationId xmlns:p14="http://schemas.microsoft.com/office/powerpoint/2010/main" val="3871649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32</a:t>
            </a:fld>
            <a:endParaRPr lang="zh-CN" altLang="en-US"/>
          </a:p>
        </p:txBody>
      </p:sp>
    </p:spTree>
    <p:extLst>
      <p:ext uri="{BB962C8B-B14F-4D97-AF65-F5344CB8AC3E}">
        <p14:creationId xmlns:p14="http://schemas.microsoft.com/office/powerpoint/2010/main" val="841330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33</a:t>
            </a:fld>
            <a:endParaRPr lang="zh-CN" altLang="en-US"/>
          </a:p>
        </p:txBody>
      </p:sp>
    </p:spTree>
    <p:extLst>
      <p:ext uri="{BB962C8B-B14F-4D97-AF65-F5344CB8AC3E}">
        <p14:creationId xmlns:p14="http://schemas.microsoft.com/office/powerpoint/2010/main" val="4078515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34</a:t>
            </a:fld>
            <a:endParaRPr lang="zh-CN" altLang="en-US"/>
          </a:p>
        </p:txBody>
      </p:sp>
    </p:spTree>
    <p:extLst>
      <p:ext uri="{BB962C8B-B14F-4D97-AF65-F5344CB8AC3E}">
        <p14:creationId xmlns:p14="http://schemas.microsoft.com/office/powerpoint/2010/main" val="1198024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35</a:t>
            </a:fld>
            <a:endParaRPr lang="zh-CN" altLang="en-US"/>
          </a:p>
        </p:txBody>
      </p:sp>
    </p:spTree>
    <p:extLst>
      <p:ext uri="{BB962C8B-B14F-4D97-AF65-F5344CB8AC3E}">
        <p14:creationId xmlns:p14="http://schemas.microsoft.com/office/powerpoint/2010/main" val="327413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36</a:t>
            </a:fld>
            <a:endParaRPr lang="zh-CN" altLang="en-US"/>
          </a:p>
        </p:txBody>
      </p:sp>
    </p:spTree>
    <p:extLst>
      <p:ext uri="{BB962C8B-B14F-4D97-AF65-F5344CB8AC3E}">
        <p14:creationId xmlns:p14="http://schemas.microsoft.com/office/powerpoint/2010/main" val="3528708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73D68E2-CFAD-4D02-9F91-A5968DA84704}" type="slidenum">
              <a:rPr lang="zh-CN" altLang="en-US" smtClean="0"/>
              <a:t>37</a:t>
            </a:fld>
            <a:endParaRPr lang="zh-CN" altLang="en-US"/>
          </a:p>
        </p:txBody>
      </p:sp>
    </p:spTree>
    <p:extLst>
      <p:ext uri="{BB962C8B-B14F-4D97-AF65-F5344CB8AC3E}">
        <p14:creationId xmlns:p14="http://schemas.microsoft.com/office/powerpoint/2010/main" val="2973211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38</a:t>
            </a:fld>
            <a:endParaRPr lang="zh-CN" altLang="en-US"/>
          </a:p>
        </p:txBody>
      </p:sp>
    </p:spTree>
    <p:extLst>
      <p:ext uri="{BB962C8B-B14F-4D97-AF65-F5344CB8AC3E}">
        <p14:creationId xmlns:p14="http://schemas.microsoft.com/office/powerpoint/2010/main" val="158343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39</a:t>
            </a:fld>
            <a:endParaRPr lang="zh-CN" altLang="en-US"/>
          </a:p>
        </p:txBody>
      </p:sp>
    </p:spTree>
    <p:extLst>
      <p:ext uri="{BB962C8B-B14F-4D97-AF65-F5344CB8AC3E}">
        <p14:creationId xmlns:p14="http://schemas.microsoft.com/office/powerpoint/2010/main" val="2257630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extLst>
      <p:ext uri="{BB962C8B-B14F-4D97-AF65-F5344CB8AC3E}">
        <p14:creationId xmlns:p14="http://schemas.microsoft.com/office/powerpoint/2010/main" val="1960654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40</a:t>
            </a:fld>
            <a:endParaRPr lang="zh-CN" altLang="en-US"/>
          </a:p>
        </p:txBody>
      </p:sp>
    </p:spTree>
    <p:extLst>
      <p:ext uri="{BB962C8B-B14F-4D97-AF65-F5344CB8AC3E}">
        <p14:creationId xmlns:p14="http://schemas.microsoft.com/office/powerpoint/2010/main" val="1879058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41</a:t>
            </a:fld>
            <a:endParaRPr lang="zh-CN" altLang="en-US"/>
          </a:p>
        </p:txBody>
      </p:sp>
    </p:spTree>
    <p:extLst>
      <p:ext uri="{BB962C8B-B14F-4D97-AF65-F5344CB8AC3E}">
        <p14:creationId xmlns:p14="http://schemas.microsoft.com/office/powerpoint/2010/main" val="343023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42</a:t>
            </a:fld>
            <a:endParaRPr lang="zh-CN" altLang="en-US"/>
          </a:p>
        </p:txBody>
      </p:sp>
    </p:spTree>
    <p:extLst>
      <p:ext uri="{BB962C8B-B14F-4D97-AF65-F5344CB8AC3E}">
        <p14:creationId xmlns:p14="http://schemas.microsoft.com/office/powerpoint/2010/main" val="1600694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43</a:t>
            </a:fld>
            <a:endParaRPr lang="zh-CN" altLang="en-US"/>
          </a:p>
        </p:txBody>
      </p:sp>
    </p:spTree>
    <p:extLst>
      <p:ext uri="{BB962C8B-B14F-4D97-AF65-F5344CB8AC3E}">
        <p14:creationId xmlns:p14="http://schemas.microsoft.com/office/powerpoint/2010/main" val="2648865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44</a:t>
            </a:fld>
            <a:endParaRPr lang="zh-CN" altLang="en-US"/>
          </a:p>
        </p:txBody>
      </p:sp>
    </p:spTree>
    <p:extLst>
      <p:ext uri="{BB962C8B-B14F-4D97-AF65-F5344CB8AC3E}">
        <p14:creationId xmlns:p14="http://schemas.microsoft.com/office/powerpoint/2010/main" val="1353795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45</a:t>
            </a:fld>
            <a:endParaRPr lang="zh-CN" altLang="en-US"/>
          </a:p>
        </p:txBody>
      </p:sp>
    </p:spTree>
    <p:extLst>
      <p:ext uri="{BB962C8B-B14F-4D97-AF65-F5344CB8AC3E}">
        <p14:creationId xmlns:p14="http://schemas.microsoft.com/office/powerpoint/2010/main" val="27363455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46</a:t>
            </a:fld>
            <a:endParaRPr lang="zh-CN" altLang="en-US"/>
          </a:p>
        </p:txBody>
      </p:sp>
    </p:spTree>
    <p:extLst>
      <p:ext uri="{BB962C8B-B14F-4D97-AF65-F5344CB8AC3E}">
        <p14:creationId xmlns:p14="http://schemas.microsoft.com/office/powerpoint/2010/main" val="2231959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47</a:t>
            </a:fld>
            <a:endParaRPr lang="zh-CN" altLang="en-US"/>
          </a:p>
        </p:txBody>
      </p:sp>
    </p:spTree>
    <p:extLst>
      <p:ext uri="{BB962C8B-B14F-4D97-AF65-F5344CB8AC3E}">
        <p14:creationId xmlns:p14="http://schemas.microsoft.com/office/powerpoint/2010/main" val="994232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48</a:t>
            </a:fld>
            <a:endParaRPr lang="zh-CN" altLang="en-US"/>
          </a:p>
        </p:txBody>
      </p:sp>
    </p:spTree>
    <p:extLst>
      <p:ext uri="{BB962C8B-B14F-4D97-AF65-F5344CB8AC3E}">
        <p14:creationId xmlns:p14="http://schemas.microsoft.com/office/powerpoint/2010/main" val="2832564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49</a:t>
            </a:fld>
            <a:endParaRPr lang="zh-CN" altLang="en-US"/>
          </a:p>
        </p:txBody>
      </p:sp>
    </p:spTree>
    <p:extLst>
      <p:ext uri="{BB962C8B-B14F-4D97-AF65-F5344CB8AC3E}">
        <p14:creationId xmlns:p14="http://schemas.microsoft.com/office/powerpoint/2010/main" val="272332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a:t>
            </a:fld>
            <a:endParaRPr lang="zh-CN" altLang="en-US"/>
          </a:p>
        </p:txBody>
      </p:sp>
    </p:spTree>
    <p:extLst>
      <p:ext uri="{BB962C8B-B14F-4D97-AF65-F5344CB8AC3E}">
        <p14:creationId xmlns:p14="http://schemas.microsoft.com/office/powerpoint/2010/main" val="3271061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50</a:t>
            </a:fld>
            <a:endParaRPr lang="zh-CN" altLang="en-US"/>
          </a:p>
        </p:txBody>
      </p:sp>
    </p:spTree>
    <p:extLst>
      <p:ext uri="{BB962C8B-B14F-4D97-AF65-F5344CB8AC3E}">
        <p14:creationId xmlns:p14="http://schemas.microsoft.com/office/powerpoint/2010/main" val="27894235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51</a:t>
            </a:fld>
            <a:endParaRPr lang="zh-CN" altLang="en-US"/>
          </a:p>
        </p:txBody>
      </p:sp>
    </p:spTree>
    <p:extLst>
      <p:ext uri="{BB962C8B-B14F-4D97-AF65-F5344CB8AC3E}">
        <p14:creationId xmlns:p14="http://schemas.microsoft.com/office/powerpoint/2010/main" val="5378691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52</a:t>
            </a:fld>
            <a:endParaRPr lang="zh-CN" altLang="en-US"/>
          </a:p>
        </p:txBody>
      </p:sp>
    </p:spTree>
    <p:extLst>
      <p:ext uri="{BB962C8B-B14F-4D97-AF65-F5344CB8AC3E}">
        <p14:creationId xmlns:p14="http://schemas.microsoft.com/office/powerpoint/2010/main" val="38862867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53</a:t>
            </a:fld>
            <a:endParaRPr lang="zh-CN" altLang="en-US"/>
          </a:p>
        </p:txBody>
      </p:sp>
    </p:spTree>
    <p:extLst>
      <p:ext uri="{BB962C8B-B14F-4D97-AF65-F5344CB8AC3E}">
        <p14:creationId xmlns:p14="http://schemas.microsoft.com/office/powerpoint/2010/main" val="35677948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54</a:t>
            </a:fld>
            <a:endParaRPr lang="zh-CN" altLang="en-US"/>
          </a:p>
        </p:txBody>
      </p:sp>
    </p:spTree>
    <p:extLst>
      <p:ext uri="{BB962C8B-B14F-4D97-AF65-F5344CB8AC3E}">
        <p14:creationId xmlns:p14="http://schemas.microsoft.com/office/powerpoint/2010/main" val="24796960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55</a:t>
            </a:fld>
            <a:endParaRPr lang="zh-CN" altLang="en-US"/>
          </a:p>
        </p:txBody>
      </p:sp>
    </p:spTree>
    <p:extLst>
      <p:ext uri="{BB962C8B-B14F-4D97-AF65-F5344CB8AC3E}">
        <p14:creationId xmlns:p14="http://schemas.microsoft.com/office/powerpoint/2010/main" val="6836726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56</a:t>
            </a:fld>
            <a:endParaRPr lang="zh-CN" altLang="en-US"/>
          </a:p>
        </p:txBody>
      </p:sp>
    </p:spTree>
    <p:extLst>
      <p:ext uri="{BB962C8B-B14F-4D97-AF65-F5344CB8AC3E}">
        <p14:creationId xmlns:p14="http://schemas.microsoft.com/office/powerpoint/2010/main" val="26964439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57</a:t>
            </a:fld>
            <a:endParaRPr lang="zh-CN" altLang="en-US"/>
          </a:p>
        </p:txBody>
      </p:sp>
    </p:spTree>
    <p:extLst>
      <p:ext uri="{BB962C8B-B14F-4D97-AF65-F5344CB8AC3E}">
        <p14:creationId xmlns:p14="http://schemas.microsoft.com/office/powerpoint/2010/main" val="1047108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a:t>
            </a:fld>
            <a:endParaRPr lang="zh-CN" altLang="en-US"/>
          </a:p>
        </p:txBody>
      </p:sp>
    </p:spTree>
    <p:extLst>
      <p:ext uri="{BB962C8B-B14F-4D97-AF65-F5344CB8AC3E}">
        <p14:creationId xmlns:p14="http://schemas.microsoft.com/office/powerpoint/2010/main" val="316313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a:t>
            </a:fld>
            <a:endParaRPr lang="zh-CN" altLang="en-US"/>
          </a:p>
        </p:txBody>
      </p:sp>
    </p:spTree>
    <p:extLst>
      <p:ext uri="{BB962C8B-B14F-4D97-AF65-F5344CB8AC3E}">
        <p14:creationId xmlns:p14="http://schemas.microsoft.com/office/powerpoint/2010/main" val="108275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a:t>
            </a:fld>
            <a:endParaRPr lang="zh-CN" altLang="en-US"/>
          </a:p>
        </p:txBody>
      </p:sp>
    </p:spTree>
    <p:extLst>
      <p:ext uri="{BB962C8B-B14F-4D97-AF65-F5344CB8AC3E}">
        <p14:creationId xmlns:p14="http://schemas.microsoft.com/office/powerpoint/2010/main" val="3964020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9</a:t>
            </a:fld>
            <a:endParaRPr lang="zh-CN" altLang="en-US"/>
          </a:p>
        </p:txBody>
      </p:sp>
    </p:spTree>
    <p:extLst>
      <p:ext uri="{BB962C8B-B14F-4D97-AF65-F5344CB8AC3E}">
        <p14:creationId xmlns:p14="http://schemas.microsoft.com/office/powerpoint/2010/main" val="416991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1816947" y="6357462"/>
            <a:ext cx="2844800" cy="365189"/>
          </a:xfrm>
        </p:spPr>
        <p:txBody>
          <a:bodyPr/>
          <a:lstStyle/>
          <a:p>
            <a:fld id="{AD03F8B0-DC90-4F24-9965-B99CE2D39518}" type="datetimeFigureOut">
              <a:rPr lang="zh-CN" altLang="en-US" smtClean="0"/>
              <a:t>2024/7/19</a:t>
            </a:fld>
            <a:endParaRPr lang="zh-CN" altLang="en-US" dirty="0"/>
          </a:p>
        </p:txBody>
      </p:sp>
      <p:sp>
        <p:nvSpPr>
          <p:cNvPr id="5" name="Footer Placeholder 4"/>
          <p:cNvSpPr>
            <a:spLocks noGrp="1"/>
          </p:cNvSpPr>
          <p:nvPr>
            <p:ph type="ftr" sz="quarter" idx="11"/>
          </p:nvPr>
        </p:nvSpPr>
        <p:spPr>
          <a:xfrm>
            <a:off x="2159564" y="4869161"/>
            <a:ext cx="10824633" cy="364913"/>
          </a:xfrm>
        </p:spPr>
        <p:txBody>
          <a:bodyPr/>
          <a:lstStyle/>
          <a:p>
            <a:endParaRPr lang="en-US" altLang="zh-CN" dirty="0"/>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extLst>
      <p:ext uri="{BB962C8B-B14F-4D97-AF65-F5344CB8AC3E}">
        <p14:creationId xmlns:p14="http://schemas.microsoft.com/office/powerpoint/2010/main" val="280333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矩形 2"/>
          <p:cNvSpPr/>
          <p:nvPr userDrawn="1"/>
        </p:nvSpPr>
        <p:spPr>
          <a:xfrm>
            <a:off x="0" y="5867553"/>
            <a:ext cx="6096000" cy="923330"/>
          </a:xfrm>
          <a:prstGeom prst="rect">
            <a:avLst/>
          </a:prstGeom>
        </p:spPr>
        <p:txBody>
          <a:bodyPr>
            <a:spAutoFit/>
          </a:bodyPr>
          <a:lstStyle/>
          <a:p>
            <a:r>
              <a:rPr lang="zh-CN" altLang="en-US" sz="1800" dirty="0">
                <a:solidFill>
                  <a:schemeClr val="bg1">
                    <a:lumMod val="85000"/>
                  </a:schemeClr>
                </a:solidFill>
                <a:latin typeface="微软雅黑" panose="020B0503020204020204" pitchFamily="34" charset="-122"/>
                <a:ea typeface="微软雅黑" panose="020B0503020204020204" pitchFamily="34" charset="-122"/>
              </a:rPr>
              <a:t>不得将觅知网的</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模板、</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dirty="0">
              <a:solidFill>
                <a:schemeClr val="bg1">
                  <a:lumMod val="8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BBC4806-4196-4FBB-8289-AA32A40B7815}" type="datetimeFigureOut">
              <a:rPr lang="zh-CN" altLang="en-US" smtClean="0"/>
              <a:t>2024/7/19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DC96B7-C375-4C39-ACFC-8B938E682D8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B2CE16-F6FA-4043-9648-D3D03539C4A6}" type="datetimeFigureOut">
              <a:rPr lang="zh-CN" altLang="en-US" smtClean="0"/>
              <a:t>2024/7/19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06297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85795"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3.web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3"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sp>
        <p:nvSpPr>
          <p:cNvPr id="34" name="文本框 33"/>
          <p:cNvSpPr txBox="1"/>
          <p:nvPr/>
        </p:nvSpPr>
        <p:spPr>
          <a:xfrm>
            <a:off x="1224915" y="4150995"/>
            <a:ext cx="716280" cy="306705"/>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a:solidFill>
                  <a:schemeClr val="bg1"/>
                </a:solidFill>
              </a:rPr>
              <a:t>育说课</a:t>
            </a:r>
          </a:p>
        </p:txBody>
      </p:sp>
      <p:grpSp>
        <p:nvGrpSpPr>
          <p:cNvPr id="5" name="组合 4"/>
          <p:cNvGrpSpPr/>
          <p:nvPr/>
        </p:nvGrpSpPr>
        <p:grpSpPr>
          <a:xfrm>
            <a:off x="550544" y="3152274"/>
            <a:ext cx="4526781" cy="1890896"/>
            <a:chOff x="602533" y="3311161"/>
            <a:chExt cx="1584325" cy="360000"/>
          </a:xfrm>
        </p:grpSpPr>
        <p:sp>
          <p:nvSpPr>
            <p:cNvPr id="6"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02533" y="3398136"/>
              <a:ext cx="1584325" cy="111333"/>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200" dirty="0">
                  <a:solidFill>
                    <a:schemeClr val="bg1"/>
                  </a:solidFill>
                </a:rPr>
                <a:t>中级经济师</a:t>
              </a:r>
            </a:p>
          </p:txBody>
        </p:sp>
      </p:grpSp>
      <p:pic>
        <p:nvPicPr>
          <p:cNvPr id="8" name="图片 7" descr="123456"/>
          <p:cNvPicPr>
            <a:picLocks noChangeAspect="1"/>
          </p:cNvPicPr>
          <p:nvPr/>
        </p:nvPicPr>
        <p:blipFill>
          <a:blip r:embed="rId6" cstate="print"/>
          <a:stretch>
            <a:fillRect/>
          </a:stretch>
        </p:blipFill>
        <p:spPr>
          <a:xfrm>
            <a:off x="460375" y="541020"/>
            <a:ext cx="974090" cy="974090"/>
          </a:xfrm>
          <a:prstGeom prst="rect">
            <a:avLst/>
          </a:prstGeom>
        </p:spPr>
      </p:pic>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7327" y="523840"/>
            <a:ext cx="8590027" cy="6036974"/>
          </a:xfrm>
          <a:prstGeom prst="rect">
            <a:avLst/>
          </a:prstGeom>
          <a:noFill/>
        </p:spPr>
        <p:txBody>
          <a:bodyPr wrap="square" rtlCol="0" anchor="t">
            <a:spAutoFit/>
          </a:bodyPr>
          <a:lstStyle/>
          <a:p>
            <a:pPr fontAlgn="base" latinLnBrk="1">
              <a:lnSpc>
                <a:spcPct val="150000"/>
              </a:lnSpc>
            </a:pPr>
            <a:r>
              <a:rPr lang="zh-CN" altLang="en-US" sz="2000" dirty="0"/>
              <a:t>二、财政政策类型</a:t>
            </a:r>
            <a:endParaRPr lang="en-US" altLang="zh-CN" sz="2000" dirty="0"/>
          </a:p>
          <a:p>
            <a:pPr fontAlgn="base" latinLnBrk="1">
              <a:lnSpc>
                <a:spcPct val="150000"/>
              </a:lnSpc>
            </a:pPr>
            <a:r>
              <a:rPr lang="en-US" altLang="zh-CN" sz="2000" dirty="0"/>
              <a:t>1</a:t>
            </a:r>
            <a:r>
              <a:rPr lang="zh-CN" altLang="en-US" sz="2000" dirty="0"/>
              <a:t>、根据财政政策调节经济周期的作用划分：分为自动稳定的财政政策和相机抉择的财政政策</a:t>
            </a:r>
            <a:endParaRPr lang="en-US" altLang="zh-CN" sz="2000" dirty="0"/>
          </a:p>
          <a:p>
            <a:pPr fontAlgn="base" latinLnBrk="1">
              <a:lnSpc>
                <a:spcPct val="150000"/>
              </a:lnSpc>
            </a:pPr>
            <a:r>
              <a:rPr lang="en-US" altLang="zh-CN" sz="2000" dirty="0"/>
              <a:t>2</a:t>
            </a:r>
            <a:r>
              <a:rPr lang="zh-CN" altLang="en-US" sz="2000" dirty="0"/>
              <a:t>、根据财政政策在调节国民经济总量和结构中的不同功能来划分，分为扩张性财政政策、紧缩性财政政策和中性财政政策。</a:t>
            </a:r>
            <a:endParaRPr lang="en-US" altLang="zh-CN" sz="2000" dirty="0"/>
          </a:p>
          <a:p>
            <a:pPr fontAlgn="base" latinLnBrk="1">
              <a:lnSpc>
                <a:spcPct val="150000"/>
              </a:lnSpc>
            </a:pPr>
            <a:r>
              <a:rPr lang="zh-CN" altLang="en-US" sz="2000" dirty="0"/>
              <a:t>三、财政政策与货币政策的配合</a:t>
            </a:r>
            <a:endParaRPr lang="en-US" altLang="zh-CN" sz="2000" dirty="0"/>
          </a:p>
          <a:p>
            <a:pPr fontAlgn="base" latinLnBrk="1">
              <a:lnSpc>
                <a:spcPct val="150000"/>
              </a:lnSpc>
            </a:pPr>
            <a:r>
              <a:rPr lang="zh-CN" altLang="en-US" sz="2000" dirty="0"/>
              <a:t>“松”的政策措施：增加财政支出、减税、降低利率、降低存款准备金率、扩大信贷规模。</a:t>
            </a:r>
          </a:p>
          <a:p>
            <a:pPr fontAlgn="base" latinLnBrk="1">
              <a:lnSpc>
                <a:spcPct val="150000"/>
              </a:lnSpc>
            </a:pPr>
            <a:r>
              <a:rPr lang="zh-CN" altLang="en-US" sz="2000" dirty="0"/>
              <a:t>“紧”的政策措施：减少财政支出、增税、提高利率、提高存款准备金率、缩小信贷规模。</a:t>
            </a:r>
          </a:p>
          <a:p>
            <a:pPr fontAlgn="base" latinLnBrk="1">
              <a:lnSpc>
                <a:spcPct val="150000"/>
              </a:lnSpc>
            </a:pPr>
            <a:r>
              <a:rPr lang="zh-CN" altLang="en-US" sz="2000" dirty="0"/>
              <a:t>具体应该采取哪一种类型的财政政策和货币政策措施，主要取决于宏观经济运行状况和所要达到的政策目标。</a:t>
            </a:r>
          </a:p>
          <a:p>
            <a:pPr>
              <a:lnSpc>
                <a:spcPct val="150000"/>
              </a:lnSpc>
            </a:pPr>
            <a:endParaRPr lang="zh-CN" altLang="en-US" sz="2000" dirty="0"/>
          </a:p>
        </p:txBody>
      </p:sp>
    </p:spTree>
    <p:extLst>
      <p:ext uri="{BB962C8B-B14F-4D97-AF65-F5344CB8AC3E}">
        <p14:creationId xmlns:p14="http://schemas.microsoft.com/office/powerpoint/2010/main" val="1605035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1019887"/>
            <a:ext cx="8590027" cy="2343655"/>
          </a:xfrm>
          <a:prstGeom prst="rect">
            <a:avLst/>
          </a:prstGeom>
          <a:noFill/>
        </p:spPr>
        <p:txBody>
          <a:bodyPr wrap="square" rtlCol="0" anchor="t">
            <a:spAutoFit/>
          </a:bodyPr>
          <a:lstStyle/>
          <a:p>
            <a:pPr fontAlgn="base" latinLnBrk="1">
              <a:lnSpc>
                <a:spcPct val="150000"/>
              </a:lnSpc>
            </a:pPr>
            <a:r>
              <a:rPr lang="zh-CN" altLang="en-US" sz="2000" dirty="0"/>
              <a:t>一般而言，如果社会总需求明显大于社会总供给，则应该采取“紧”的政策措施，以抑制社会总需求的增长</a:t>
            </a:r>
            <a:r>
              <a:rPr lang="en-US" altLang="zh-CN" sz="2000" dirty="0"/>
              <a:t>;</a:t>
            </a:r>
          </a:p>
          <a:p>
            <a:pPr fontAlgn="base" latinLnBrk="1">
              <a:lnSpc>
                <a:spcPct val="150000"/>
              </a:lnSpc>
            </a:pPr>
            <a:r>
              <a:rPr lang="zh-CN" altLang="en-US" sz="2000" dirty="0"/>
              <a:t>如果社会总需求明显小于社会总供给，则应该采取“松”的政策措施，以扩大社会总需求。</a:t>
            </a:r>
          </a:p>
          <a:p>
            <a:pPr>
              <a:lnSpc>
                <a:spcPct val="150000"/>
              </a:lnSpc>
            </a:pPr>
            <a:endParaRPr lang="zh-CN" altLang="en-US" sz="2000" dirty="0"/>
          </a:p>
        </p:txBody>
      </p:sp>
    </p:spTree>
    <p:extLst>
      <p:ext uri="{BB962C8B-B14F-4D97-AF65-F5344CB8AC3E}">
        <p14:creationId xmlns:p14="http://schemas.microsoft.com/office/powerpoint/2010/main" val="454995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533121"/>
            <a:ext cx="8590027" cy="2035878"/>
          </a:xfrm>
          <a:prstGeom prst="rect">
            <a:avLst/>
          </a:prstGeom>
          <a:noFill/>
        </p:spPr>
        <p:txBody>
          <a:bodyPr wrap="square" rtlCol="0" anchor="t">
            <a:spAutoFit/>
          </a:bodyPr>
          <a:lstStyle/>
          <a:p>
            <a:pPr algn="ctr" fontAlgn="base" latinLnBrk="1">
              <a:lnSpc>
                <a:spcPct val="150000"/>
              </a:lnSpc>
            </a:pPr>
            <a:r>
              <a:rPr lang="zh-CN" altLang="en-US" sz="2000" dirty="0"/>
              <a:t>第三节   财政政策乘数与时滞</a:t>
            </a:r>
          </a:p>
          <a:p>
            <a:pPr fontAlgn="base" latinLnBrk="1">
              <a:lnSpc>
                <a:spcPct val="150000"/>
              </a:lnSpc>
            </a:pPr>
            <a:r>
              <a:rPr lang="zh-CN" altLang="en-US" sz="2000" dirty="0"/>
              <a:t>一、财政政策乘数</a:t>
            </a:r>
            <a:endParaRPr lang="en-US" altLang="zh-CN" sz="2000" dirty="0"/>
          </a:p>
          <a:p>
            <a:pPr fontAlgn="base" latinLnBrk="1"/>
            <a:r>
              <a:rPr lang="zh-CN" altLang="en-US" sz="2000" dirty="0"/>
              <a:t>财政政策乘数，是用来研究财政收支变化对国民收入的影响。财政政策乘数具体包括税收乘数、政府购买支出乘数和平衡预算乘数。</a:t>
            </a:r>
          </a:p>
          <a:p>
            <a:pPr>
              <a:lnSpc>
                <a:spcPct val="150000"/>
              </a:lnSpc>
            </a:pPr>
            <a:endParaRPr lang="zh-CN" altLang="en-US" sz="2000" dirty="0"/>
          </a:p>
        </p:txBody>
      </p:sp>
      <p:pic>
        <p:nvPicPr>
          <p:cNvPr id="10" name="图片 9">
            <a:extLst>
              <a:ext uri="{FF2B5EF4-FFF2-40B4-BE49-F238E27FC236}">
                <a16:creationId xmlns:a16="http://schemas.microsoft.com/office/drawing/2014/main" id="{694487BA-4D1C-4C98-A43D-7095B6E27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232" y="2239659"/>
            <a:ext cx="7317397" cy="4163865"/>
          </a:xfrm>
          <a:prstGeom prst="rect">
            <a:avLst/>
          </a:prstGeom>
        </p:spPr>
      </p:pic>
    </p:spTree>
    <p:extLst>
      <p:ext uri="{BB962C8B-B14F-4D97-AF65-F5344CB8AC3E}">
        <p14:creationId xmlns:p14="http://schemas.microsoft.com/office/powerpoint/2010/main" val="3206563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615411"/>
            <a:ext cx="8590027" cy="2805320"/>
          </a:xfrm>
          <a:prstGeom prst="rect">
            <a:avLst/>
          </a:prstGeom>
          <a:noFill/>
        </p:spPr>
        <p:txBody>
          <a:bodyPr wrap="square" rtlCol="0" anchor="t">
            <a:spAutoFit/>
          </a:bodyPr>
          <a:lstStyle/>
          <a:p>
            <a:pPr fontAlgn="base" latinLnBrk="1">
              <a:lnSpc>
                <a:spcPct val="150000"/>
              </a:lnSpc>
            </a:pPr>
            <a:r>
              <a:rPr lang="zh-CN" altLang="en-US" sz="2000" dirty="0"/>
              <a:t>二、财政政策时滞</a:t>
            </a:r>
            <a:endParaRPr lang="en-US" altLang="zh-CN" sz="2000" dirty="0"/>
          </a:p>
          <a:p>
            <a:pPr fontAlgn="base" latinLnBrk="1">
              <a:lnSpc>
                <a:spcPct val="150000"/>
              </a:lnSpc>
            </a:pPr>
            <a:r>
              <a:rPr lang="zh-CN" altLang="en-US" sz="2000" dirty="0"/>
              <a:t>财政政策的实施一般会产生下列五种时滞，依次为认识时滞、行政时滞、决策时滞、执行时滞以及效果时滞。这些时滞又分为内在时滞</a:t>
            </a:r>
            <a:r>
              <a:rPr lang="en-US" altLang="zh-CN" sz="2000" dirty="0"/>
              <a:t>(</a:t>
            </a:r>
            <a:r>
              <a:rPr lang="zh-CN" altLang="en-US" sz="2000" dirty="0"/>
              <a:t>只涉及行政单位，与立法机关无关，即这种时滞只属于研究过程，与决策机关没有关系</a:t>
            </a:r>
            <a:r>
              <a:rPr lang="en-US" altLang="zh-CN" sz="2000" dirty="0"/>
              <a:t>)</a:t>
            </a:r>
            <a:r>
              <a:rPr lang="zh-CN" altLang="en-US" sz="2000" dirty="0"/>
              <a:t>和外在时滞</a:t>
            </a:r>
            <a:r>
              <a:rPr lang="en-US" altLang="zh-CN" sz="2000" dirty="0"/>
              <a:t>(</a:t>
            </a:r>
            <a:r>
              <a:rPr lang="zh-CN" altLang="en-US" sz="2000" dirty="0"/>
              <a:t>从财政当局采取措施到这些措施对经济体系产生影响的时间</a:t>
            </a:r>
            <a:r>
              <a:rPr lang="en-US" altLang="zh-CN" sz="2000" dirty="0"/>
              <a:t>)</a:t>
            </a:r>
            <a:r>
              <a:rPr lang="zh-CN" altLang="en-US" sz="2000" dirty="0"/>
              <a:t>。</a:t>
            </a:r>
          </a:p>
          <a:p>
            <a:pPr>
              <a:lnSpc>
                <a:spcPct val="150000"/>
              </a:lnSpc>
            </a:pPr>
            <a:endParaRPr lang="zh-CN" altLang="en-US" sz="2000" dirty="0"/>
          </a:p>
        </p:txBody>
      </p:sp>
      <p:pic>
        <p:nvPicPr>
          <p:cNvPr id="10" name="图片 9">
            <a:extLst>
              <a:ext uri="{FF2B5EF4-FFF2-40B4-BE49-F238E27FC236}">
                <a16:creationId xmlns:a16="http://schemas.microsoft.com/office/drawing/2014/main" id="{1E112EF3-A7F0-4985-BE88-381BAFB91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427" y="2973030"/>
            <a:ext cx="7233334" cy="1354879"/>
          </a:xfrm>
          <a:prstGeom prst="rect">
            <a:avLst/>
          </a:prstGeom>
        </p:spPr>
      </p:pic>
      <p:pic>
        <p:nvPicPr>
          <p:cNvPr id="14" name="图片 13">
            <a:extLst>
              <a:ext uri="{FF2B5EF4-FFF2-40B4-BE49-F238E27FC236}">
                <a16:creationId xmlns:a16="http://schemas.microsoft.com/office/drawing/2014/main" id="{A483C175-AD8B-407E-B418-56EAD4E5F3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3427" y="4324460"/>
            <a:ext cx="7233334" cy="2129611"/>
          </a:xfrm>
          <a:prstGeom prst="rect">
            <a:avLst/>
          </a:prstGeom>
        </p:spPr>
      </p:pic>
    </p:spTree>
    <p:extLst>
      <p:ext uri="{BB962C8B-B14F-4D97-AF65-F5344CB8AC3E}">
        <p14:creationId xmlns:p14="http://schemas.microsoft.com/office/powerpoint/2010/main" val="3013590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68953" y="716302"/>
            <a:ext cx="8590027" cy="5073184"/>
          </a:xfrm>
          <a:prstGeom prst="rect">
            <a:avLst/>
          </a:prstGeom>
          <a:noFill/>
        </p:spPr>
        <p:txBody>
          <a:bodyPr wrap="square" rtlCol="0" anchor="t">
            <a:spAutoFit/>
          </a:bodyPr>
          <a:lstStyle/>
          <a:p>
            <a:pPr algn="ctr">
              <a:lnSpc>
                <a:spcPct val="150000"/>
              </a:lnSpc>
            </a:pPr>
            <a:r>
              <a:rPr lang="zh-CN" altLang="en-US" sz="2000" dirty="0">
                <a:sym typeface="+mn-ea"/>
              </a:rPr>
              <a:t>习题</a:t>
            </a:r>
            <a:endParaRPr lang="en-US" altLang="zh-CN" sz="2000" dirty="0">
              <a:sym typeface="+mn-ea"/>
            </a:endParaRPr>
          </a:p>
          <a:p>
            <a:pPr>
              <a:lnSpc>
                <a:spcPct val="150000"/>
              </a:lnSpc>
            </a:pPr>
            <a:r>
              <a:rPr lang="zh-CN" altLang="en-US" sz="2000" dirty="0">
                <a:sym typeface="+mn-ea"/>
              </a:rPr>
              <a:t>一、单选</a:t>
            </a:r>
            <a:endParaRPr lang="en-US" altLang="zh-CN" sz="2000" dirty="0">
              <a:sym typeface="+mn-ea"/>
            </a:endParaRPr>
          </a:p>
          <a:p>
            <a:pPr latinLnBrk="1">
              <a:lnSpc>
                <a:spcPct val="150000"/>
              </a:lnSpc>
            </a:pPr>
            <a:r>
              <a:rPr lang="en-US" altLang="zh-CN" sz="2000" dirty="0"/>
              <a:t>1</a:t>
            </a:r>
            <a:r>
              <a:rPr lang="zh-CN" altLang="zh-CN" sz="2000" dirty="0"/>
              <a:t>、</a:t>
            </a:r>
            <a:r>
              <a:rPr lang="en-US" altLang="zh-CN" sz="2000" dirty="0"/>
              <a:t>(</a:t>
            </a:r>
            <a:r>
              <a:rPr lang="zh-CN" altLang="zh-CN" sz="2000" dirty="0"/>
              <a:t>　</a:t>
            </a:r>
            <a:r>
              <a:rPr lang="en-US" altLang="zh-CN" sz="2000" dirty="0"/>
              <a:t>)</a:t>
            </a:r>
            <a:r>
              <a:rPr lang="zh-CN" altLang="zh-CN" sz="2000" dirty="0"/>
              <a:t>是一般公共预算的主要收入来源。</a:t>
            </a:r>
          </a:p>
          <a:p>
            <a:pPr latinLnBrk="1">
              <a:lnSpc>
                <a:spcPct val="150000"/>
              </a:lnSpc>
            </a:pPr>
            <a:r>
              <a:rPr lang="en-US" altLang="zh-CN" sz="2000" dirty="0"/>
              <a:t>A.</a:t>
            </a:r>
            <a:r>
              <a:rPr lang="zh-CN" altLang="zh-CN" sz="2000" dirty="0"/>
              <a:t>贷款 </a:t>
            </a:r>
            <a:r>
              <a:rPr lang="en-US" altLang="zh-CN" sz="2000" dirty="0"/>
              <a:t>   B.</a:t>
            </a:r>
            <a:r>
              <a:rPr lang="zh-CN" altLang="zh-CN" sz="2000" dirty="0"/>
              <a:t>收费 </a:t>
            </a:r>
            <a:r>
              <a:rPr lang="en-US" altLang="zh-CN" sz="2000" dirty="0"/>
              <a:t>    C.</a:t>
            </a:r>
            <a:r>
              <a:rPr lang="zh-CN" altLang="zh-CN" sz="2000" dirty="0"/>
              <a:t>税收 </a:t>
            </a:r>
            <a:r>
              <a:rPr lang="en-US" altLang="zh-CN" sz="2000" dirty="0"/>
              <a:t>   D.</a:t>
            </a:r>
            <a:r>
              <a:rPr lang="zh-CN" altLang="zh-CN" sz="2000" dirty="0"/>
              <a:t>国债</a:t>
            </a:r>
          </a:p>
          <a:p>
            <a:pPr latinLnBrk="1">
              <a:lnSpc>
                <a:spcPct val="150000"/>
              </a:lnSpc>
            </a:pPr>
            <a:r>
              <a:rPr lang="en-US" altLang="zh-CN" sz="2000" dirty="0"/>
              <a:t>2</a:t>
            </a:r>
            <a:r>
              <a:rPr lang="zh-CN" altLang="zh-CN" sz="2000" dirty="0"/>
              <a:t>、我国政府预算体系的基础是</a:t>
            </a:r>
            <a:r>
              <a:rPr lang="en-US" altLang="zh-CN" sz="2000" dirty="0"/>
              <a:t>(    )</a:t>
            </a:r>
            <a:r>
              <a:rPr lang="zh-CN" altLang="zh-CN" sz="2000" dirty="0"/>
              <a:t>。</a:t>
            </a:r>
            <a:br>
              <a:rPr lang="en-US" altLang="zh-CN" sz="2000" dirty="0"/>
            </a:br>
            <a:r>
              <a:rPr lang="en-US" altLang="zh-CN" sz="2000" dirty="0"/>
              <a:t>A.</a:t>
            </a:r>
            <a:r>
              <a:rPr lang="zh-CN" altLang="zh-CN" sz="2000" dirty="0"/>
              <a:t>政府性基金预算 </a:t>
            </a:r>
            <a:r>
              <a:rPr lang="en-US" altLang="zh-CN" sz="2000" dirty="0"/>
              <a:t>            B.</a:t>
            </a:r>
            <a:r>
              <a:rPr lang="zh-CN" altLang="zh-CN" sz="2000" dirty="0"/>
              <a:t>一般公共预算</a:t>
            </a:r>
            <a:br>
              <a:rPr lang="en-US" altLang="zh-CN" sz="2000" dirty="0"/>
            </a:br>
            <a:r>
              <a:rPr lang="en-US" altLang="zh-CN" sz="2000" dirty="0"/>
              <a:t>C.</a:t>
            </a:r>
            <a:r>
              <a:rPr lang="zh-CN" altLang="zh-CN" sz="2000" dirty="0"/>
              <a:t>国有资本经营预算 </a:t>
            </a:r>
            <a:r>
              <a:rPr lang="en-US" altLang="zh-CN" sz="2000" dirty="0"/>
              <a:t>        D.</a:t>
            </a:r>
            <a:r>
              <a:rPr lang="zh-CN" altLang="zh-CN" sz="2000" dirty="0"/>
              <a:t>社会保险基金预算</a:t>
            </a:r>
          </a:p>
          <a:p>
            <a:pPr latinLnBrk="1">
              <a:lnSpc>
                <a:spcPct val="150000"/>
              </a:lnSpc>
            </a:pPr>
            <a:r>
              <a:rPr lang="en-US" altLang="zh-CN" sz="2000" dirty="0"/>
              <a:t>3</a:t>
            </a:r>
            <a:r>
              <a:rPr lang="zh-CN" altLang="zh-CN" sz="2000" dirty="0"/>
              <a:t>、部门支出预算编制采用</a:t>
            </a:r>
            <a:r>
              <a:rPr lang="en-US" altLang="zh-CN" sz="2000" dirty="0"/>
              <a:t>(</a:t>
            </a:r>
            <a:r>
              <a:rPr lang="zh-CN" altLang="zh-CN" sz="2000" dirty="0"/>
              <a:t>　</a:t>
            </a:r>
            <a:r>
              <a:rPr lang="en-US" altLang="zh-CN" sz="2000" dirty="0"/>
              <a:t>)</a:t>
            </a:r>
            <a:r>
              <a:rPr lang="zh-CN" altLang="zh-CN" sz="2000" dirty="0"/>
              <a:t>法。</a:t>
            </a:r>
          </a:p>
          <a:p>
            <a:pPr latinLnBrk="1">
              <a:lnSpc>
                <a:spcPct val="150000"/>
              </a:lnSpc>
            </a:pPr>
            <a:r>
              <a:rPr lang="en-US" altLang="zh-CN" sz="2000" dirty="0"/>
              <a:t>A.</a:t>
            </a:r>
            <a:r>
              <a:rPr lang="zh-CN" altLang="zh-CN" sz="2000" dirty="0"/>
              <a:t>增量预算 </a:t>
            </a:r>
            <a:r>
              <a:rPr lang="en-US" altLang="zh-CN" sz="2000" dirty="0"/>
              <a:t>    B.</a:t>
            </a:r>
            <a:r>
              <a:rPr lang="zh-CN" altLang="zh-CN" sz="2000" dirty="0"/>
              <a:t>零基预算</a:t>
            </a:r>
          </a:p>
          <a:p>
            <a:pPr latinLnBrk="1">
              <a:lnSpc>
                <a:spcPct val="150000"/>
              </a:lnSpc>
            </a:pPr>
            <a:r>
              <a:rPr lang="en-US" altLang="zh-CN" sz="2000" dirty="0"/>
              <a:t>C.</a:t>
            </a:r>
            <a:r>
              <a:rPr lang="zh-CN" altLang="zh-CN" sz="2000" dirty="0"/>
              <a:t>定额预算 </a:t>
            </a:r>
            <a:r>
              <a:rPr lang="en-US" altLang="zh-CN" sz="2000" dirty="0"/>
              <a:t>    D.</a:t>
            </a:r>
            <a:r>
              <a:rPr lang="zh-CN" altLang="zh-CN" sz="2000" dirty="0"/>
              <a:t>弹性预算</a:t>
            </a:r>
          </a:p>
          <a:p>
            <a:pPr>
              <a:lnSpc>
                <a:spcPct val="150000"/>
              </a:lnSpc>
            </a:pPr>
            <a:endParaRPr lang="zh-CN" altLang="zh-CN" dirty="0"/>
          </a:p>
        </p:txBody>
      </p:sp>
    </p:spTree>
    <p:extLst>
      <p:ext uri="{BB962C8B-B14F-4D97-AF65-F5344CB8AC3E}">
        <p14:creationId xmlns:p14="http://schemas.microsoft.com/office/powerpoint/2010/main" val="884059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717550"/>
            <a:ext cx="8590027" cy="5770811"/>
          </a:xfrm>
          <a:prstGeom prst="rect">
            <a:avLst/>
          </a:prstGeom>
          <a:noFill/>
        </p:spPr>
        <p:txBody>
          <a:bodyPr wrap="square" rtlCol="0" anchor="t">
            <a:spAutoFit/>
          </a:bodyPr>
          <a:lstStyle/>
          <a:p>
            <a:pPr>
              <a:lnSpc>
                <a:spcPct val="150000"/>
              </a:lnSpc>
            </a:pPr>
            <a:r>
              <a:rPr lang="en-US" altLang="zh-CN" dirty="0"/>
              <a:t>4</a:t>
            </a:r>
            <a:r>
              <a:rPr lang="zh-CN" altLang="zh-CN" dirty="0"/>
              <a:t>、公共产品和服务由哪一级政府提供效率更高就由哪一级政府来提供，这体现的政府间事权及支出划分原则是（</a:t>
            </a:r>
            <a:r>
              <a:rPr lang="en-US" altLang="zh-CN" dirty="0"/>
              <a:t>    </a:t>
            </a:r>
            <a:r>
              <a:rPr lang="zh-CN" altLang="zh-CN" dirty="0"/>
              <a:t>）。</a:t>
            </a:r>
          </a:p>
          <a:p>
            <a:pPr>
              <a:lnSpc>
                <a:spcPct val="150000"/>
              </a:lnSpc>
            </a:pPr>
            <a:r>
              <a:rPr lang="en-US" altLang="zh-CN" dirty="0"/>
              <a:t>A.</a:t>
            </a:r>
            <a:r>
              <a:rPr lang="zh-CN" altLang="zh-CN" dirty="0"/>
              <a:t>区域原则  　　</a:t>
            </a:r>
            <a:r>
              <a:rPr lang="en-US" altLang="zh-CN" dirty="0"/>
              <a:t>B.</a:t>
            </a:r>
            <a:r>
              <a:rPr lang="zh-CN" altLang="zh-CN" dirty="0"/>
              <a:t>技术原则</a:t>
            </a:r>
          </a:p>
          <a:p>
            <a:pPr>
              <a:lnSpc>
                <a:spcPct val="150000"/>
              </a:lnSpc>
            </a:pPr>
            <a:r>
              <a:rPr lang="en-US" altLang="zh-CN" dirty="0"/>
              <a:t>C.</a:t>
            </a:r>
            <a:r>
              <a:rPr lang="zh-CN" altLang="zh-CN" dirty="0"/>
              <a:t>收益原则  　　</a:t>
            </a:r>
            <a:r>
              <a:rPr lang="en-US" altLang="zh-CN" dirty="0"/>
              <a:t>D.</a:t>
            </a:r>
            <a:r>
              <a:rPr lang="zh-CN" altLang="zh-CN" dirty="0"/>
              <a:t>效率原则</a:t>
            </a:r>
          </a:p>
          <a:p>
            <a:pPr>
              <a:lnSpc>
                <a:spcPct val="150000"/>
              </a:lnSpc>
            </a:pPr>
            <a:r>
              <a:rPr lang="en-US" altLang="zh-CN" dirty="0"/>
              <a:t>5</a:t>
            </a:r>
            <a:r>
              <a:rPr lang="zh-CN" altLang="zh-CN" dirty="0"/>
              <a:t>、下列国家中采用联邦制财政管理体制的是（</a:t>
            </a:r>
            <a:r>
              <a:rPr lang="en-US" altLang="zh-CN" dirty="0"/>
              <a:t>    </a:t>
            </a:r>
            <a:r>
              <a:rPr lang="zh-CN" altLang="zh-CN" dirty="0"/>
              <a:t>）。</a:t>
            </a:r>
          </a:p>
          <a:p>
            <a:pPr>
              <a:lnSpc>
                <a:spcPct val="150000"/>
              </a:lnSpc>
            </a:pPr>
            <a:r>
              <a:rPr lang="en-US" altLang="zh-CN" dirty="0"/>
              <a:t>A.</a:t>
            </a:r>
            <a:r>
              <a:rPr lang="zh-CN" altLang="zh-CN" dirty="0"/>
              <a:t>意大利  　　</a:t>
            </a:r>
            <a:r>
              <a:rPr lang="en-US" altLang="zh-CN" dirty="0"/>
              <a:t>B.</a:t>
            </a:r>
            <a:r>
              <a:rPr lang="zh-CN" altLang="zh-CN" dirty="0"/>
              <a:t>韩国</a:t>
            </a:r>
          </a:p>
          <a:p>
            <a:pPr>
              <a:lnSpc>
                <a:spcPct val="150000"/>
              </a:lnSpc>
            </a:pPr>
            <a:r>
              <a:rPr lang="en-US" altLang="zh-CN" dirty="0"/>
              <a:t>C.</a:t>
            </a:r>
            <a:r>
              <a:rPr lang="zh-CN" altLang="zh-CN" dirty="0"/>
              <a:t>德国 </a:t>
            </a:r>
            <a:r>
              <a:rPr lang="en-US" altLang="zh-CN" dirty="0"/>
              <a:t>   </a:t>
            </a:r>
            <a:r>
              <a:rPr lang="zh-CN" altLang="zh-CN" dirty="0"/>
              <a:t>　　</a:t>
            </a:r>
            <a:r>
              <a:rPr lang="en-US" altLang="zh-CN" dirty="0"/>
              <a:t>D.</a:t>
            </a:r>
            <a:r>
              <a:rPr lang="zh-CN" altLang="zh-CN" dirty="0"/>
              <a:t>日本</a:t>
            </a:r>
          </a:p>
          <a:p>
            <a:pPr>
              <a:lnSpc>
                <a:spcPct val="150000"/>
              </a:lnSpc>
            </a:pPr>
            <a:r>
              <a:rPr lang="en-US" altLang="zh-CN" dirty="0"/>
              <a:t>6</a:t>
            </a:r>
            <a:r>
              <a:rPr lang="zh-CN" altLang="zh-CN" dirty="0"/>
              <a:t>、根据政府间财政收入划分原则，一般应作为地方政府财政收入的是（</a:t>
            </a:r>
            <a:r>
              <a:rPr lang="en-US" altLang="zh-CN" dirty="0"/>
              <a:t>    </a:t>
            </a:r>
            <a:r>
              <a:rPr lang="zh-CN" altLang="zh-CN" dirty="0"/>
              <a:t>）。</a:t>
            </a:r>
          </a:p>
          <a:p>
            <a:pPr>
              <a:lnSpc>
                <a:spcPct val="150000"/>
              </a:lnSpc>
            </a:pPr>
            <a:r>
              <a:rPr lang="en-US" altLang="zh-CN" dirty="0"/>
              <a:t>A.</a:t>
            </a:r>
            <a:r>
              <a:rPr lang="zh-CN" altLang="zh-CN" dirty="0"/>
              <a:t>流动性强的税收收入</a:t>
            </a:r>
          </a:p>
          <a:p>
            <a:pPr>
              <a:lnSpc>
                <a:spcPct val="150000"/>
              </a:lnSpc>
            </a:pPr>
            <a:r>
              <a:rPr lang="en-US" altLang="zh-CN" dirty="0"/>
              <a:t>B.</a:t>
            </a:r>
            <a:r>
              <a:rPr lang="zh-CN" altLang="zh-CN" dirty="0"/>
              <a:t>调控功能比较强的税收收入</a:t>
            </a:r>
          </a:p>
          <a:p>
            <a:pPr>
              <a:lnSpc>
                <a:spcPct val="150000"/>
              </a:lnSpc>
            </a:pPr>
            <a:r>
              <a:rPr lang="en-US" altLang="zh-CN" dirty="0"/>
              <a:t>C.</a:t>
            </a:r>
            <a:r>
              <a:rPr lang="zh-CN" altLang="zh-CN" dirty="0"/>
              <a:t>收入份额较大的主体税种收入</a:t>
            </a:r>
          </a:p>
          <a:p>
            <a:pPr>
              <a:lnSpc>
                <a:spcPct val="150000"/>
              </a:lnSpc>
            </a:pPr>
            <a:r>
              <a:rPr lang="en-US" altLang="zh-CN" dirty="0"/>
              <a:t>D.</a:t>
            </a:r>
            <a:r>
              <a:rPr lang="zh-CN" altLang="zh-CN" dirty="0"/>
              <a:t>收益与负担能够直接对应的使用费收入</a:t>
            </a:r>
          </a:p>
          <a:p>
            <a:pPr>
              <a:lnSpc>
                <a:spcPct val="150000"/>
              </a:lnSpc>
            </a:pPr>
            <a:endParaRPr lang="zh-CN" altLang="zh-CN" dirty="0"/>
          </a:p>
          <a:p>
            <a:endParaRPr lang="zh-CN" altLang="zh-CN" dirty="0"/>
          </a:p>
        </p:txBody>
      </p:sp>
    </p:spTree>
    <p:extLst>
      <p:ext uri="{BB962C8B-B14F-4D97-AF65-F5344CB8AC3E}">
        <p14:creationId xmlns:p14="http://schemas.microsoft.com/office/powerpoint/2010/main" val="3115176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942453"/>
            <a:ext cx="8590027" cy="4196020"/>
          </a:xfrm>
          <a:prstGeom prst="rect">
            <a:avLst/>
          </a:prstGeom>
          <a:noFill/>
        </p:spPr>
        <p:txBody>
          <a:bodyPr wrap="square" rtlCol="0" anchor="t">
            <a:spAutoFit/>
          </a:bodyPr>
          <a:lstStyle/>
          <a:p>
            <a:pPr>
              <a:lnSpc>
                <a:spcPct val="150000"/>
              </a:lnSpc>
            </a:pPr>
            <a:r>
              <a:rPr lang="en-US" altLang="zh-CN" dirty="0"/>
              <a:t>7</a:t>
            </a:r>
            <a:r>
              <a:rPr lang="zh-CN" altLang="zh-CN" dirty="0"/>
              <a:t>、根据国际经验，中央和地方政府间财政收支划分呈现的基本特征是（</a:t>
            </a:r>
            <a:r>
              <a:rPr lang="en-US" altLang="zh-CN" dirty="0"/>
              <a:t>   </a:t>
            </a:r>
            <a:r>
              <a:rPr lang="zh-CN" altLang="zh-CN" dirty="0"/>
              <a:t>）。</a:t>
            </a:r>
          </a:p>
          <a:p>
            <a:pPr>
              <a:lnSpc>
                <a:spcPct val="150000"/>
              </a:lnSpc>
            </a:pPr>
            <a:r>
              <a:rPr lang="en-US" altLang="zh-CN" dirty="0"/>
              <a:t>A.</a:t>
            </a:r>
            <a:r>
              <a:rPr lang="zh-CN" altLang="zh-CN" dirty="0"/>
              <a:t>税收收入与非税收收入的对称性安排</a:t>
            </a:r>
          </a:p>
          <a:p>
            <a:pPr>
              <a:lnSpc>
                <a:spcPct val="150000"/>
              </a:lnSpc>
            </a:pPr>
            <a:r>
              <a:rPr lang="en-US" altLang="zh-CN" dirty="0"/>
              <a:t>B.</a:t>
            </a:r>
            <a:r>
              <a:rPr lang="zh-CN" altLang="zh-CN" dirty="0"/>
              <a:t>经常性支出与资本性支出的对称性安排</a:t>
            </a:r>
          </a:p>
          <a:p>
            <a:pPr>
              <a:lnSpc>
                <a:spcPct val="150000"/>
              </a:lnSpc>
            </a:pPr>
            <a:r>
              <a:rPr lang="en-US" altLang="zh-CN" dirty="0"/>
              <a:t>C.</a:t>
            </a:r>
            <a:r>
              <a:rPr lang="zh-CN" altLang="zh-CN" dirty="0"/>
              <a:t>收入增长与支出增长的对称性安排</a:t>
            </a:r>
          </a:p>
          <a:p>
            <a:pPr>
              <a:lnSpc>
                <a:spcPct val="150000"/>
              </a:lnSpc>
            </a:pPr>
            <a:r>
              <a:rPr lang="en-US" altLang="zh-CN" dirty="0"/>
              <a:t>D.</a:t>
            </a:r>
            <a:r>
              <a:rPr lang="zh-CN" altLang="zh-CN" dirty="0"/>
              <a:t>收入结构与支出结构的非对称安排</a:t>
            </a:r>
          </a:p>
          <a:p>
            <a:pPr>
              <a:lnSpc>
                <a:spcPct val="150000"/>
              </a:lnSpc>
            </a:pPr>
            <a:r>
              <a:rPr lang="en-US" altLang="zh-CN" dirty="0"/>
              <a:t>8</a:t>
            </a:r>
            <a:r>
              <a:rPr lang="zh-CN" altLang="zh-CN" dirty="0"/>
              <a:t>、在经济过热，存在通货膨胀时，政府要实现控制总需求、抑制通货膨胀的目的，可以采取（</a:t>
            </a:r>
            <a:r>
              <a:rPr lang="en-US" altLang="zh-CN" dirty="0"/>
              <a:t>    </a:t>
            </a:r>
            <a:r>
              <a:rPr lang="zh-CN" altLang="zh-CN" dirty="0"/>
              <a:t>）的财政措施。</a:t>
            </a:r>
          </a:p>
          <a:p>
            <a:pPr>
              <a:lnSpc>
                <a:spcPct val="150000"/>
              </a:lnSpc>
            </a:pPr>
            <a:r>
              <a:rPr lang="en-US" altLang="zh-CN" dirty="0"/>
              <a:t>A.</a:t>
            </a:r>
            <a:r>
              <a:rPr lang="zh-CN" altLang="zh-CN" dirty="0"/>
              <a:t>减少财政支出 </a:t>
            </a:r>
            <a:r>
              <a:rPr lang="en-US" altLang="zh-CN" dirty="0"/>
              <a:t>   B.</a:t>
            </a:r>
            <a:r>
              <a:rPr lang="zh-CN" altLang="zh-CN" dirty="0"/>
              <a:t>减少税收</a:t>
            </a:r>
          </a:p>
          <a:p>
            <a:pPr>
              <a:lnSpc>
                <a:spcPct val="150000"/>
              </a:lnSpc>
            </a:pPr>
            <a:r>
              <a:rPr lang="en-US" altLang="zh-CN" dirty="0"/>
              <a:t>C.</a:t>
            </a:r>
            <a:r>
              <a:rPr lang="zh-CN" altLang="zh-CN" dirty="0"/>
              <a:t>增加财政支出 </a:t>
            </a:r>
            <a:r>
              <a:rPr lang="en-US" altLang="zh-CN" dirty="0"/>
              <a:t>   D.</a:t>
            </a:r>
            <a:r>
              <a:rPr lang="zh-CN" altLang="zh-CN" dirty="0"/>
              <a:t>提高利率</a:t>
            </a:r>
          </a:p>
          <a:p>
            <a:pPr>
              <a:lnSpc>
                <a:spcPct val="150000"/>
              </a:lnSpc>
            </a:pPr>
            <a:endParaRPr lang="zh-CN" altLang="zh-CN" dirty="0"/>
          </a:p>
        </p:txBody>
      </p:sp>
    </p:spTree>
    <p:extLst>
      <p:ext uri="{BB962C8B-B14F-4D97-AF65-F5344CB8AC3E}">
        <p14:creationId xmlns:p14="http://schemas.microsoft.com/office/powerpoint/2010/main" val="1525921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942453"/>
            <a:ext cx="8590027" cy="5858014"/>
          </a:xfrm>
          <a:prstGeom prst="rect">
            <a:avLst/>
          </a:prstGeom>
          <a:noFill/>
        </p:spPr>
        <p:txBody>
          <a:bodyPr wrap="square" rtlCol="0" anchor="t">
            <a:spAutoFit/>
          </a:bodyPr>
          <a:lstStyle/>
          <a:p>
            <a:pPr>
              <a:lnSpc>
                <a:spcPct val="150000"/>
              </a:lnSpc>
            </a:pPr>
            <a:r>
              <a:rPr lang="en-US" altLang="zh-CN" dirty="0"/>
              <a:t>9</a:t>
            </a:r>
            <a:r>
              <a:rPr lang="zh-CN" altLang="zh-CN" dirty="0"/>
              <a:t>、将财政政策分为扩张性政策、紧缩性政策和中性政策，这是根据（</a:t>
            </a:r>
            <a:r>
              <a:rPr lang="en-US" altLang="zh-CN" dirty="0"/>
              <a:t>    </a:t>
            </a:r>
            <a:r>
              <a:rPr lang="zh-CN" altLang="zh-CN" dirty="0"/>
              <a:t>）对财政政策进行的分类。</a:t>
            </a:r>
          </a:p>
          <a:p>
            <a:pPr>
              <a:lnSpc>
                <a:spcPct val="150000"/>
              </a:lnSpc>
            </a:pPr>
            <a:r>
              <a:rPr lang="en-US" altLang="zh-CN" dirty="0"/>
              <a:t>A.</a:t>
            </a:r>
            <a:r>
              <a:rPr lang="zh-CN" altLang="zh-CN" dirty="0"/>
              <a:t>作用空间　　 </a:t>
            </a:r>
            <a:r>
              <a:rPr lang="en-US" altLang="zh-CN" dirty="0"/>
              <a:t>        B.</a:t>
            </a:r>
            <a:r>
              <a:rPr lang="zh-CN" altLang="zh-CN" dirty="0"/>
              <a:t>作用时间</a:t>
            </a:r>
          </a:p>
          <a:p>
            <a:pPr>
              <a:lnSpc>
                <a:spcPct val="150000"/>
              </a:lnSpc>
            </a:pPr>
            <a:r>
              <a:rPr lang="en-US" altLang="zh-CN" dirty="0"/>
              <a:t>C.</a:t>
            </a:r>
            <a:r>
              <a:rPr lang="zh-CN" altLang="zh-CN" dirty="0"/>
              <a:t>调节经济周期的作用 </a:t>
            </a:r>
            <a:r>
              <a:rPr lang="en-US" altLang="zh-CN" dirty="0"/>
              <a:t>  </a:t>
            </a:r>
            <a:endParaRPr lang="zh-CN" altLang="zh-CN" dirty="0"/>
          </a:p>
          <a:p>
            <a:pPr>
              <a:lnSpc>
                <a:spcPct val="150000"/>
              </a:lnSpc>
            </a:pPr>
            <a:r>
              <a:rPr lang="en-US" altLang="zh-CN" dirty="0"/>
              <a:t>D.</a:t>
            </a:r>
            <a:r>
              <a:rPr lang="zh-CN" altLang="zh-CN" dirty="0"/>
              <a:t>财政政策在调节国民经济总量和结构中的不同功能</a:t>
            </a:r>
          </a:p>
          <a:p>
            <a:pPr>
              <a:lnSpc>
                <a:spcPct val="150000"/>
              </a:lnSpc>
            </a:pPr>
            <a:r>
              <a:rPr lang="en-US" altLang="zh-CN" dirty="0"/>
              <a:t>10</a:t>
            </a:r>
            <a:r>
              <a:rPr lang="zh-CN" altLang="zh-CN" dirty="0"/>
              <a:t>、在经济稳定增长时期，实行旨在保持经济持续稳定发展的政策，被称为（</a:t>
            </a:r>
            <a:r>
              <a:rPr lang="en-US" altLang="zh-CN" dirty="0"/>
              <a:t>    </a:t>
            </a:r>
            <a:r>
              <a:rPr lang="zh-CN" altLang="zh-CN" dirty="0"/>
              <a:t>）财政政策。</a:t>
            </a:r>
          </a:p>
          <a:p>
            <a:pPr>
              <a:lnSpc>
                <a:spcPct val="150000"/>
              </a:lnSpc>
            </a:pPr>
            <a:r>
              <a:rPr lang="en-US" altLang="zh-CN" dirty="0"/>
              <a:t>A.</a:t>
            </a:r>
            <a:r>
              <a:rPr lang="zh-CN" altLang="zh-CN" dirty="0"/>
              <a:t>扩张性 </a:t>
            </a:r>
            <a:r>
              <a:rPr lang="en-US" altLang="zh-CN" dirty="0"/>
              <a:t>   B.</a:t>
            </a:r>
            <a:r>
              <a:rPr lang="zh-CN" altLang="zh-CN" dirty="0"/>
              <a:t>中性</a:t>
            </a:r>
          </a:p>
          <a:p>
            <a:pPr>
              <a:lnSpc>
                <a:spcPct val="150000"/>
              </a:lnSpc>
            </a:pPr>
            <a:r>
              <a:rPr lang="en-US" altLang="zh-CN" dirty="0"/>
              <a:t>C.</a:t>
            </a:r>
            <a:r>
              <a:rPr lang="zh-CN" altLang="zh-CN" dirty="0"/>
              <a:t>紧缩性 </a:t>
            </a:r>
            <a:r>
              <a:rPr lang="en-US" altLang="zh-CN" dirty="0"/>
              <a:t>   D.</a:t>
            </a:r>
            <a:r>
              <a:rPr lang="zh-CN" altLang="zh-CN" dirty="0"/>
              <a:t>自动稳定</a:t>
            </a:r>
            <a:endParaRPr lang="en-US" altLang="zh-CN" dirty="0"/>
          </a:p>
          <a:p>
            <a:pPr>
              <a:lnSpc>
                <a:spcPct val="150000"/>
              </a:lnSpc>
            </a:pPr>
            <a:r>
              <a:rPr lang="en-US" altLang="zh-CN" dirty="0"/>
              <a:t>11</a:t>
            </a:r>
            <a:r>
              <a:rPr lang="zh-CN" altLang="zh-CN" dirty="0"/>
              <a:t>、一般情况下，如果社会总需求明显小于社会总供给，政府在财政税收方面应该采取的政策措施是（</a:t>
            </a:r>
            <a:r>
              <a:rPr lang="en-US" altLang="zh-CN" dirty="0"/>
              <a:t>    </a:t>
            </a:r>
            <a:r>
              <a:rPr lang="zh-CN" altLang="zh-CN" dirty="0"/>
              <a:t>）。</a:t>
            </a:r>
          </a:p>
          <a:p>
            <a:pPr>
              <a:lnSpc>
                <a:spcPct val="150000"/>
              </a:lnSpc>
            </a:pPr>
            <a:r>
              <a:rPr lang="en-US" altLang="zh-CN" dirty="0"/>
              <a:t>A.</a:t>
            </a:r>
            <a:r>
              <a:rPr lang="zh-CN" altLang="zh-CN" dirty="0"/>
              <a:t>减税、增加财政支出 </a:t>
            </a:r>
            <a:r>
              <a:rPr lang="en-US" altLang="zh-CN" dirty="0"/>
              <a:t>     B.</a:t>
            </a:r>
            <a:r>
              <a:rPr lang="zh-CN" altLang="zh-CN" dirty="0"/>
              <a:t>增税、增加财政支出</a:t>
            </a:r>
          </a:p>
          <a:p>
            <a:pPr>
              <a:lnSpc>
                <a:spcPct val="150000"/>
              </a:lnSpc>
            </a:pPr>
            <a:r>
              <a:rPr lang="en-US" altLang="zh-CN" dirty="0"/>
              <a:t>C.</a:t>
            </a:r>
            <a:r>
              <a:rPr lang="zh-CN" altLang="zh-CN" dirty="0"/>
              <a:t>增税、减少财政支出 </a:t>
            </a:r>
            <a:r>
              <a:rPr lang="en-US" altLang="zh-CN" dirty="0"/>
              <a:t>    D.</a:t>
            </a:r>
            <a:r>
              <a:rPr lang="zh-CN" altLang="zh-CN" dirty="0"/>
              <a:t>减税、减少财政支出</a:t>
            </a:r>
          </a:p>
          <a:p>
            <a:pPr>
              <a:lnSpc>
                <a:spcPct val="150000"/>
              </a:lnSpc>
            </a:pPr>
            <a:endParaRPr lang="zh-CN" altLang="zh-CN" dirty="0"/>
          </a:p>
        </p:txBody>
      </p:sp>
    </p:spTree>
    <p:extLst>
      <p:ext uri="{BB962C8B-B14F-4D97-AF65-F5344CB8AC3E}">
        <p14:creationId xmlns:p14="http://schemas.microsoft.com/office/powerpoint/2010/main" val="2178045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717550"/>
            <a:ext cx="8590027" cy="5996513"/>
          </a:xfrm>
          <a:prstGeom prst="rect">
            <a:avLst/>
          </a:prstGeom>
          <a:noFill/>
        </p:spPr>
        <p:txBody>
          <a:bodyPr wrap="square" rtlCol="0" anchor="t">
            <a:spAutoFit/>
          </a:bodyPr>
          <a:lstStyle/>
          <a:p>
            <a:pPr>
              <a:lnSpc>
                <a:spcPct val="150000"/>
              </a:lnSpc>
            </a:pPr>
            <a:r>
              <a:rPr lang="zh-CN" altLang="en-US" sz="2000" dirty="0">
                <a:sym typeface="+mn-ea"/>
              </a:rPr>
              <a:t>二、多选题</a:t>
            </a:r>
            <a:endParaRPr lang="en-US" altLang="zh-CN" sz="2000" dirty="0">
              <a:sym typeface="+mn-ea"/>
            </a:endParaRPr>
          </a:p>
          <a:p>
            <a:pPr latinLnBrk="1">
              <a:lnSpc>
                <a:spcPct val="150000"/>
              </a:lnSpc>
            </a:pPr>
            <a:r>
              <a:rPr lang="en-US" altLang="zh-CN" sz="2000" dirty="0">
                <a:sym typeface="+mn-ea"/>
              </a:rPr>
              <a:t>1</a:t>
            </a:r>
            <a:r>
              <a:rPr lang="zh-CN" altLang="zh-CN" sz="2000" dirty="0"/>
              <a:t>、根据《预算法》，各级人民政府的预算管理职权有</a:t>
            </a:r>
            <a:r>
              <a:rPr lang="en-US" altLang="zh-CN" sz="2000" dirty="0"/>
              <a:t>(</a:t>
            </a:r>
            <a:r>
              <a:rPr lang="zh-CN" altLang="zh-CN" sz="2000" dirty="0"/>
              <a:t>　</a:t>
            </a:r>
            <a:r>
              <a:rPr lang="en-US" altLang="zh-CN" sz="2000" dirty="0"/>
              <a:t>)</a:t>
            </a:r>
            <a:r>
              <a:rPr lang="zh-CN" altLang="zh-CN" sz="2000" dirty="0"/>
              <a:t>。</a:t>
            </a:r>
          </a:p>
          <a:p>
            <a:pPr latinLnBrk="1">
              <a:lnSpc>
                <a:spcPct val="150000"/>
              </a:lnSpc>
            </a:pPr>
            <a:r>
              <a:rPr lang="en-US" altLang="zh-CN" sz="2000" dirty="0"/>
              <a:t>A.</a:t>
            </a:r>
            <a:r>
              <a:rPr lang="zh-CN" altLang="zh-CN" sz="2000" dirty="0"/>
              <a:t>审批本级预算调整方案</a:t>
            </a:r>
          </a:p>
          <a:p>
            <a:pPr latinLnBrk="1">
              <a:lnSpc>
                <a:spcPct val="150000"/>
              </a:lnSpc>
            </a:pPr>
            <a:r>
              <a:rPr lang="en-US" altLang="zh-CN" sz="2000" dirty="0"/>
              <a:t>B.</a:t>
            </a:r>
            <a:r>
              <a:rPr lang="zh-CN" altLang="zh-CN" sz="2000" dirty="0"/>
              <a:t>组织编制本级预算草案</a:t>
            </a:r>
          </a:p>
          <a:p>
            <a:pPr latinLnBrk="1">
              <a:lnSpc>
                <a:spcPct val="150000"/>
              </a:lnSpc>
            </a:pPr>
            <a:r>
              <a:rPr lang="en-US" altLang="zh-CN" sz="2000" dirty="0"/>
              <a:t>C.</a:t>
            </a:r>
            <a:r>
              <a:rPr lang="zh-CN" altLang="zh-CN" sz="2000" dirty="0"/>
              <a:t>决定本级政府预备费的动用</a:t>
            </a:r>
          </a:p>
          <a:p>
            <a:pPr latinLnBrk="1">
              <a:lnSpc>
                <a:spcPct val="150000"/>
              </a:lnSpc>
            </a:pPr>
            <a:r>
              <a:rPr lang="en-US" altLang="zh-CN" sz="2000" dirty="0"/>
              <a:t>D.</a:t>
            </a:r>
            <a:r>
              <a:rPr lang="zh-CN" altLang="zh-CN" sz="2000" dirty="0"/>
              <a:t>编制本级预算调整方案</a:t>
            </a:r>
          </a:p>
          <a:p>
            <a:pPr latinLnBrk="1">
              <a:lnSpc>
                <a:spcPct val="150000"/>
              </a:lnSpc>
            </a:pPr>
            <a:r>
              <a:rPr lang="en-US" altLang="zh-CN" sz="2000" dirty="0"/>
              <a:t>E.</a:t>
            </a:r>
            <a:r>
              <a:rPr lang="zh-CN" altLang="zh-CN" sz="2000" dirty="0"/>
              <a:t>组织编制本级决算草案</a:t>
            </a:r>
          </a:p>
          <a:p>
            <a:pPr latinLnBrk="1">
              <a:lnSpc>
                <a:spcPct val="150000"/>
              </a:lnSpc>
            </a:pPr>
            <a:r>
              <a:rPr lang="en-US" altLang="zh-CN" sz="2000" dirty="0"/>
              <a:t>2</a:t>
            </a:r>
            <a:r>
              <a:rPr lang="zh-CN" altLang="zh-CN" sz="2000" dirty="0"/>
              <a:t>、我国政府预算体系包括</a:t>
            </a:r>
            <a:r>
              <a:rPr lang="en-US" altLang="zh-CN" sz="2000" dirty="0"/>
              <a:t>(</a:t>
            </a:r>
            <a:r>
              <a:rPr lang="zh-CN" altLang="zh-CN" sz="2000" dirty="0"/>
              <a:t>　</a:t>
            </a:r>
            <a:r>
              <a:rPr lang="en-US" altLang="zh-CN" sz="2000" dirty="0"/>
              <a:t>)</a:t>
            </a:r>
            <a:r>
              <a:rPr lang="zh-CN" altLang="zh-CN" sz="2000" dirty="0"/>
              <a:t>。</a:t>
            </a:r>
          </a:p>
          <a:p>
            <a:pPr latinLnBrk="1">
              <a:lnSpc>
                <a:spcPct val="150000"/>
              </a:lnSpc>
            </a:pPr>
            <a:r>
              <a:rPr lang="en-US" altLang="zh-CN" sz="2000" dirty="0"/>
              <a:t>A.</a:t>
            </a:r>
            <a:r>
              <a:rPr lang="zh-CN" altLang="zh-CN" sz="2000" dirty="0"/>
              <a:t>一般公共预算</a:t>
            </a:r>
            <a:r>
              <a:rPr lang="en-US" altLang="zh-CN" sz="2000" dirty="0"/>
              <a:t>        B.</a:t>
            </a:r>
            <a:r>
              <a:rPr lang="zh-CN" altLang="zh-CN" sz="2000" dirty="0"/>
              <a:t>投资基金预算</a:t>
            </a:r>
          </a:p>
          <a:p>
            <a:pPr latinLnBrk="1">
              <a:lnSpc>
                <a:spcPct val="150000"/>
              </a:lnSpc>
            </a:pPr>
            <a:r>
              <a:rPr lang="en-US" altLang="zh-CN" sz="2000" dirty="0"/>
              <a:t>C.</a:t>
            </a:r>
            <a:r>
              <a:rPr lang="zh-CN" altLang="zh-CN" sz="2000" dirty="0"/>
              <a:t>政府性基金预算</a:t>
            </a:r>
            <a:r>
              <a:rPr lang="en-US" altLang="zh-CN" sz="2000" dirty="0"/>
              <a:t>    D.</a:t>
            </a:r>
            <a:r>
              <a:rPr lang="zh-CN" altLang="zh-CN" sz="2000" dirty="0"/>
              <a:t>国有资本经营预算</a:t>
            </a:r>
          </a:p>
          <a:p>
            <a:pPr latinLnBrk="1">
              <a:lnSpc>
                <a:spcPct val="150000"/>
              </a:lnSpc>
            </a:pPr>
            <a:r>
              <a:rPr lang="en-US" altLang="zh-CN" sz="2000" dirty="0"/>
              <a:t>E.</a:t>
            </a:r>
            <a:r>
              <a:rPr lang="zh-CN" altLang="zh-CN" sz="2000" dirty="0"/>
              <a:t>社会保障预算</a:t>
            </a:r>
          </a:p>
          <a:p>
            <a:pPr>
              <a:lnSpc>
                <a:spcPct val="150000"/>
              </a:lnSpc>
            </a:pPr>
            <a:r>
              <a:rPr lang="en-US" altLang="zh-CN" sz="2000" dirty="0"/>
              <a:t> </a:t>
            </a:r>
            <a:endParaRPr lang="zh-CN" altLang="zh-CN" sz="2000" dirty="0"/>
          </a:p>
          <a:p>
            <a:pPr>
              <a:lnSpc>
                <a:spcPct val="150000"/>
              </a:lnSpc>
            </a:pPr>
            <a:endParaRPr lang="zh-CN" altLang="zh-CN" dirty="0"/>
          </a:p>
        </p:txBody>
      </p:sp>
    </p:spTree>
    <p:extLst>
      <p:ext uri="{BB962C8B-B14F-4D97-AF65-F5344CB8AC3E}">
        <p14:creationId xmlns:p14="http://schemas.microsoft.com/office/powerpoint/2010/main" val="861696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942453"/>
            <a:ext cx="8590027" cy="5577424"/>
          </a:xfrm>
          <a:prstGeom prst="rect">
            <a:avLst/>
          </a:prstGeom>
          <a:noFill/>
        </p:spPr>
        <p:txBody>
          <a:bodyPr wrap="square" rtlCol="0" anchor="t">
            <a:spAutoFit/>
          </a:bodyPr>
          <a:lstStyle/>
          <a:p>
            <a:pPr latinLnBrk="1">
              <a:lnSpc>
                <a:spcPct val="150000"/>
              </a:lnSpc>
            </a:pPr>
            <a:r>
              <a:rPr lang="en-US" altLang="zh-CN" sz="2000" dirty="0"/>
              <a:t>3</a:t>
            </a:r>
            <a:r>
              <a:rPr lang="zh-CN" altLang="zh-CN" sz="2000" dirty="0"/>
              <a:t>、以下属于财政管理体制内容的有（</a:t>
            </a:r>
            <a:r>
              <a:rPr lang="en-US" altLang="zh-CN" sz="2000" dirty="0"/>
              <a:t>  </a:t>
            </a:r>
            <a:r>
              <a:rPr lang="zh-CN" altLang="zh-CN" sz="2000" dirty="0"/>
              <a:t>）。</a:t>
            </a:r>
          </a:p>
          <a:p>
            <a:pPr latinLnBrk="1">
              <a:lnSpc>
                <a:spcPct val="150000"/>
              </a:lnSpc>
            </a:pPr>
            <a:r>
              <a:rPr lang="en-US" altLang="zh-CN" sz="2000" dirty="0"/>
              <a:t>A.</a:t>
            </a:r>
            <a:r>
              <a:rPr lang="zh-CN" altLang="zh-CN" sz="2000" dirty="0"/>
              <a:t>政府间财政转移支付制度 </a:t>
            </a:r>
            <a:r>
              <a:rPr lang="en-US" altLang="zh-CN" sz="2000" dirty="0"/>
              <a:t>    B.</a:t>
            </a:r>
            <a:r>
              <a:rPr lang="zh-CN" altLang="zh-CN" sz="2000" dirty="0"/>
              <a:t>财政间事权及支出责任的划分</a:t>
            </a:r>
          </a:p>
          <a:p>
            <a:pPr latinLnBrk="1">
              <a:lnSpc>
                <a:spcPct val="150000"/>
              </a:lnSpc>
            </a:pPr>
            <a:r>
              <a:rPr lang="en-US" altLang="zh-CN" sz="2000" dirty="0"/>
              <a:t>C.</a:t>
            </a:r>
            <a:r>
              <a:rPr lang="zh-CN" altLang="zh-CN" sz="2000" dirty="0"/>
              <a:t>政府间财政收入的划分 </a:t>
            </a:r>
            <a:r>
              <a:rPr lang="en-US" altLang="zh-CN" sz="2000" dirty="0"/>
              <a:t>      D.</a:t>
            </a:r>
            <a:r>
              <a:rPr lang="zh-CN" altLang="zh-CN" sz="2000" dirty="0"/>
              <a:t>财政分配和管理机构的设置</a:t>
            </a:r>
          </a:p>
          <a:p>
            <a:pPr latinLnBrk="1">
              <a:lnSpc>
                <a:spcPct val="150000"/>
              </a:lnSpc>
            </a:pPr>
            <a:r>
              <a:rPr lang="en-US" altLang="zh-CN" sz="2000" dirty="0"/>
              <a:t>E.</a:t>
            </a:r>
            <a:r>
              <a:rPr lang="zh-CN" altLang="zh-CN" sz="2000" dirty="0"/>
              <a:t>财政预算制度</a:t>
            </a:r>
          </a:p>
          <a:p>
            <a:pPr>
              <a:lnSpc>
                <a:spcPct val="150000"/>
              </a:lnSpc>
            </a:pPr>
            <a:r>
              <a:rPr lang="en-US" altLang="zh-CN" sz="2000" dirty="0"/>
              <a:t>4</a:t>
            </a:r>
            <a:r>
              <a:rPr lang="zh-CN" altLang="en-US" sz="2000" dirty="0"/>
              <a:t>、</a:t>
            </a:r>
            <a:r>
              <a:rPr lang="zh-CN" altLang="zh-CN" sz="2000" dirty="0"/>
              <a:t>下列选项中，根据现行分税制体制规定，属于地方固定收入的包括（</a:t>
            </a:r>
            <a:r>
              <a:rPr lang="en-US" altLang="zh-CN" sz="2000" dirty="0"/>
              <a:t>   </a:t>
            </a:r>
            <a:r>
              <a:rPr lang="zh-CN" altLang="zh-CN" sz="2000" dirty="0"/>
              <a:t>）。</a:t>
            </a:r>
          </a:p>
          <a:p>
            <a:pPr>
              <a:lnSpc>
                <a:spcPct val="150000"/>
              </a:lnSpc>
            </a:pPr>
            <a:r>
              <a:rPr lang="en-US" altLang="zh-CN" sz="2000" dirty="0"/>
              <a:t>A.</a:t>
            </a:r>
            <a:r>
              <a:rPr lang="zh-CN" altLang="zh-CN" sz="2000" dirty="0"/>
              <a:t>房产税 </a:t>
            </a:r>
            <a:r>
              <a:rPr lang="en-US" altLang="zh-CN" sz="2000" dirty="0"/>
              <a:t>    B.</a:t>
            </a:r>
            <a:r>
              <a:rPr lang="zh-CN" altLang="zh-CN" sz="2000" dirty="0"/>
              <a:t>资源税 </a:t>
            </a:r>
            <a:r>
              <a:rPr lang="en-US" altLang="zh-CN" sz="2000" dirty="0"/>
              <a:t>   C.</a:t>
            </a:r>
            <a:r>
              <a:rPr lang="zh-CN" altLang="zh-CN" sz="2000" dirty="0"/>
              <a:t>耕地占用税 </a:t>
            </a:r>
            <a:r>
              <a:rPr lang="en-US" altLang="zh-CN" sz="2000" dirty="0"/>
              <a:t>    D.</a:t>
            </a:r>
            <a:r>
              <a:rPr lang="zh-CN" altLang="zh-CN" sz="2000" dirty="0"/>
              <a:t>增值税</a:t>
            </a:r>
          </a:p>
          <a:p>
            <a:pPr>
              <a:lnSpc>
                <a:spcPct val="150000"/>
              </a:lnSpc>
            </a:pPr>
            <a:r>
              <a:rPr lang="en-US" altLang="zh-CN" sz="2000" dirty="0"/>
              <a:t>E.</a:t>
            </a:r>
            <a:r>
              <a:rPr lang="zh-CN" altLang="zh-CN" sz="2000" dirty="0"/>
              <a:t>国有土地有偿使用收入</a:t>
            </a:r>
          </a:p>
          <a:p>
            <a:pPr>
              <a:lnSpc>
                <a:spcPct val="150000"/>
              </a:lnSpc>
            </a:pPr>
            <a:r>
              <a:rPr lang="en-US" altLang="zh-CN" sz="2000" dirty="0"/>
              <a:t>5</a:t>
            </a:r>
            <a:r>
              <a:rPr lang="zh-CN" altLang="zh-CN" sz="2000" dirty="0"/>
              <a:t>、我国财政政策目标包括（</a:t>
            </a:r>
            <a:r>
              <a:rPr lang="en-US" altLang="zh-CN" sz="2000" dirty="0"/>
              <a:t>    </a:t>
            </a:r>
            <a:r>
              <a:rPr lang="zh-CN" altLang="zh-CN" sz="2000" dirty="0"/>
              <a:t>）。</a:t>
            </a:r>
          </a:p>
          <a:p>
            <a:pPr>
              <a:lnSpc>
                <a:spcPct val="150000"/>
              </a:lnSpc>
            </a:pPr>
            <a:r>
              <a:rPr lang="en-US" altLang="zh-CN" sz="2000" dirty="0"/>
              <a:t>A.</a:t>
            </a:r>
            <a:r>
              <a:rPr lang="zh-CN" altLang="zh-CN" sz="2000" dirty="0"/>
              <a:t>促进充分就业 </a:t>
            </a:r>
            <a:r>
              <a:rPr lang="en-US" altLang="zh-CN" sz="2000" dirty="0"/>
              <a:t>    B.</a:t>
            </a:r>
            <a:r>
              <a:rPr lang="zh-CN" altLang="zh-CN" sz="2000" dirty="0"/>
              <a:t>物价基本稳定</a:t>
            </a:r>
          </a:p>
          <a:p>
            <a:pPr>
              <a:lnSpc>
                <a:spcPct val="150000"/>
              </a:lnSpc>
            </a:pPr>
            <a:r>
              <a:rPr lang="en-US" altLang="zh-CN" sz="2000" dirty="0"/>
              <a:t>C.</a:t>
            </a:r>
            <a:r>
              <a:rPr lang="zh-CN" altLang="zh-CN" sz="2000" dirty="0"/>
              <a:t>预算收支平衡 </a:t>
            </a:r>
            <a:r>
              <a:rPr lang="en-US" altLang="zh-CN" sz="2000" dirty="0"/>
              <a:t>    D.</a:t>
            </a:r>
            <a:r>
              <a:rPr lang="zh-CN" altLang="zh-CN" sz="2000" dirty="0"/>
              <a:t>国际收支平衡</a:t>
            </a:r>
          </a:p>
          <a:p>
            <a:pPr>
              <a:lnSpc>
                <a:spcPct val="150000"/>
              </a:lnSpc>
            </a:pPr>
            <a:r>
              <a:rPr lang="en-US" altLang="zh-CN" sz="2000" dirty="0"/>
              <a:t>E.</a:t>
            </a:r>
            <a:r>
              <a:rPr lang="zh-CN" altLang="zh-CN" sz="2000" dirty="0"/>
              <a:t>经济稳定增长</a:t>
            </a:r>
            <a:endParaRPr lang="zh-CN" altLang="zh-CN" dirty="0"/>
          </a:p>
        </p:txBody>
      </p:sp>
    </p:spTree>
    <p:extLst>
      <p:ext uri="{BB962C8B-B14F-4D97-AF65-F5344CB8AC3E}">
        <p14:creationId xmlns:p14="http://schemas.microsoft.com/office/powerpoint/2010/main" val="2988217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3728649"/>
          </a:xfrm>
          <a:prstGeom prst="rect">
            <a:avLst/>
          </a:prstGeom>
          <a:noFill/>
        </p:spPr>
        <p:txBody>
          <a:bodyPr wrap="square" rtlCol="0" anchor="t">
            <a:spAutoFit/>
          </a:bodyPr>
          <a:lstStyle/>
          <a:p>
            <a:pPr algn="ctr" fontAlgn="base" latinLnBrk="1">
              <a:lnSpc>
                <a:spcPct val="150000"/>
              </a:lnSpc>
            </a:pPr>
            <a:r>
              <a:rPr lang="zh-CN" altLang="en-US" sz="2000" dirty="0"/>
              <a:t>第四节  建立现代财政制度，合理划分中央与地方财政事权和支出责任</a:t>
            </a:r>
          </a:p>
          <a:p>
            <a:pPr fontAlgn="base" latinLnBrk="1">
              <a:lnSpc>
                <a:spcPct val="150000"/>
              </a:lnSpc>
            </a:pPr>
            <a:r>
              <a:rPr lang="zh-CN" altLang="en-US" sz="2000" dirty="0"/>
              <a:t>一、总体要求</a:t>
            </a:r>
            <a:endParaRPr lang="en-US" altLang="zh-CN" sz="2000" dirty="0"/>
          </a:p>
          <a:p>
            <a:pPr fontAlgn="base" latinLnBrk="1">
              <a:lnSpc>
                <a:spcPct val="150000"/>
              </a:lnSpc>
            </a:pPr>
            <a:r>
              <a:rPr lang="en-US" altLang="zh-CN" sz="2000" dirty="0"/>
              <a:t>1.</a:t>
            </a:r>
            <a:r>
              <a:rPr lang="zh-CN" altLang="en-US" sz="2000" dirty="0"/>
              <a:t>坚持中国特色社会主义道路和党的领导</a:t>
            </a:r>
          </a:p>
          <a:p>
            <a:pPr fontAlgn="base" latinLnBrk="1">
              <a:lnSpc>
                <a:spcPct val="150000"/>
              </a:lnSpc>
            </a:pPr>
            <a:r>
              <a:rPr lang="en-US" altLang="zh-CN" sz="2000" dirty="0"/>
              <a:t>2.</a:t>
            </a:r>
            <a:r>
              <a:rPr lang="zh-CN" altLang="en-US" sz="2000" dirty="0"/>
              <a:t>坚持财政事权由中央决定</a:t>
            </a:r>
            <a:endParaRPr lang="en-US" altLang="zh-CN" sz="2000" dirty="0"/>
          </a:p>
          <a:p>
            <a:pPr fontAlgn="base" latinLnBrk="1">
              <a:lnSpc>
                <a:spcPct val="150000"/>
              </a:lnSpc>
            </a:pPr>
            <a:r>
              <a:rPr lang="en-US" altLang="zh-CN" sz="2000" dirty="0"/>
              <a:t>3.</a:t>
            </a:r>
            <a:r>
              <a:rPr lang="zh-CN" altLang="en-US" sz="2000" dirty="0"/>
              <a:t>坚持有利于健全社会主义市场经济体制</a:t>
            </a:r>
            <a:endParaRPr lang="en-US" altLang="zh-CN" sz="2000" dirty="0"/>
          </a:p>
          <a:p>
            <a:pPr fontAlgn="base" latinLnBrk="1">
              <a:lnSpc>
                <a:spcPct val="150000"/>
              </a:lnSpc>
            </a:pPr>
            <a:r>
              <a:rPr lang="en-US" altLang="zh-CN" sz="2000" dirty="0"/>
              <a:t>4.</a:t>
            </a:r>
            <a:r>
              <a:rPr lang="zh-CN" altLang="en-US" sz="2000" dirty="0"/>
              <a:t>坚持法制化规范化道路</a:t>
            </a:r>
            <a:endParaRPr lang="en-US" altLang="zh-CN" sz="2000" dirty="0"/>
          </a:p>
          <a:p>
            <a:pPr fontAlgn="base" latinLnBrk="1">
              <a:lnSpc>
                <a:spcPct val="150000"/>
              </a:lnSpc>
            </a:pPr>
            <a:r>
              <a:rPr lang="en-US" altLang="zh-CN" sz="2000" dirty="0"/>
              <a:t>5.</a:t>
            </a:r>
            <a:r>
              <a:rPr lang="zh-CN" altLang="en-US" sz="2000" dirty="0"/>
              <a:t>坚持积极稳妥统筹推进</a:t>
            </a: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3483430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942453"/>
            <a:ext cx="8590027" cy="5534849"/>
          </a:xfrm>
          <a:prstGeom prst="rect">
            <a:avLst/>
          </a:prstGeom>
          <a:noFill/>
        </p:spPr>
        <p:txBody>
          <a:bodyPr wrap="square" rtlCol="0" anchor="t">
            <a:spAutoFit/>
          </a:bodyPr>
          <a:lstStyle/>
          <a:p>
            <a:pPr>
              <a:lnSpc>
                <a:spcPct val="150000"/>
              </a:lnSpc>
            </a:pPr>
            <a:r>
              <a:rPr lang="en-US" altLang="zh-CN" sz="2000" dirty="0"/>
              <a:t>6</a:t>
            </a:r>
            <a:r>
              <a:rPr lang="zh-CN" altLang="zh-CN" sz="2000" dirty="0"/>
              <a:t>、根据财政政策调节经济周期的作用，财政政策划分为（</a:t>
            </a:r>
            <a:r>
              <a:rPr lang="en-US" altLang="zh-CN" sz="2000" dirty="0"/>
              <a:t>   </a:t>
            </a:r>
            <a:r>
              <a:rPr lang="zh-CN" altLang="zh-CN" sz="2000" dirty="0"/>
              <a:t>）。</a:t>
            </a:r>
          </a:p>
          <a:p>
            <a:pPr>
              <a:lnSpc>
                <a:spcPct val="150000"/>
              </a:lnSpc>
            </a:pPr>
            <a:r>
              <a:rPr lang="en-US" altLang="zh-CN" sz="2000" dirty="0"/>
              <a:t>A.</a:t>
            </a:r>
            <a:r>
              <a:rPr lang="zh-CN" altLang="zh-CN" sz="2000" dirty="0"/>
              <a:t>自动稳定的财政政策 </a:t>
            </a:r>
            <a:r>
              <a:rPr lang="en-US" altLang="zh-CN" sz="2000" dirty="0"/>
              <a:t>   B.</a:t>
            </a:r>
            <a:r>
              <a:rPr lang="zh-CN" altLang="zh-CN" sz="2000" dirty="0"/>
              <a:t>扩张性财政政策</a:t>
            </a:r>
          </a:p>
          <a:p>
            <a:pPr>
              <a:lnSpc>
                <a:spcPct val="150000"/>
              </a:lnSpc>
            </a:pPr>
            <a:r>
              <a:rPr lang="en-US" altLang="zh-CN" sz="2000" dirty="0"/>
              <a:t>C.</a:t>
            </a:r>
            <a:r>
              <a:rPr lang="zh-CN" altLang="zh-CN" sz="2000" dirty="0"/>
              <a:t>紧缩性财政政策 </a:t>
            </a:r>
            <a:r>
              <a:rPr lang="en-US" altLang="zh-CN" sz="2000" dirty="0"/>
              <a:t>       D.</a:t>
            </a:r>
            <a:r>
              <a:rPr lang="zh-CN" altLang="zh-CN" sz="2000" dirty="0"/>
              <a:t>相机抉择的财政政策</a:t>
            </a:r>
          </a:p>
          <a:p>
            <a:pPr>
              <a:lnSpc>
                <a:spcPct val="150000"/>
              </a:lnSpc>
            </a:pPr>
            <a:r>
              <a:rPr lang="en-US" altLang="zh-CN" sz="2000" dirty="0"/>
              <a:t>E.</a:t>
            </a:r>
            <a:r>
              <a:rPr lang="zh-CN" altLang="zh-CN" sz="2000" dirty="0"/>
              <a:t>中性财政政策</a:t>
            </a:r>
            <a:endParaRPr lang="en-US" altLang="zh-CN" sz="2000" dirty="0"/>
          </a:p>
          <a:p>
            <a:pPr>
              <a:lnSpc>
                <a:spcPct val="150000"/>
              </a:lnSpc>
            </a:pPr>
            <a:r>
              <a:rPr lang="en-US" altLang="zh-CN" sz="2000" dirty="0"/>
              <a:t>7</a:t>
            </a:r>
            <a:r>
              <a:rPr lang="zh-CN" altLang="en-US" sz="2000" dirty="0"/>
              <a:t>、</a:t>
            </a:r>
            <a:r>
              <a:rPr lang="zh-CN" altLang="zh-CN" sz="2000" dirty="0"/>
              <a:t>财政政策的实施一般会产生五种时滞，其中只属于研究过程，与决策机关没有直接关系的是（</a:t>
            </a:r>
            <a:r>
              <a:rPr lang="en-US" altLang="zh-CN" sz="2000" dirty="0"/>
              <a:t>    </a:t>
            </a:r>
            <a:r>
              <a:rPr lang="zh-CN" altLang="zh-CN" sz="2000" dirty="0"/>
              <a:t>）。</a:t>
            </a:r>
          </a:p>
          <a:p>
            <a:pPr>
              <a:lnSpc>
                <a:spcPct val="150000"/>
              </a:lnSpc>
            </a:pPr>
            <a:r>
              <a:rPr lang="en-US" altLang="zh-CN" sz="2000" dirty="0"/>
              <a:t>A.</a:t>
            </a:r>
            <a:r>
              <a:rPr lang="zh-CN" altLang="zh-CN" sz="2000" dirty="0"/>
              <a:t>认识时滞 </a:t>
            </a:r>
            <a:r>
              <a:rPr lang="en-US" altLang="zh-CN" sz="2000" dirty="0"/>
              <a:t>    B.</a:t>
            </a:r>
            <a:r>
              <a:rPr lang="zh-CN" altLang="zh-CN" sz="2000" dirty="0"/>
              <a:t>效果时滞</a:t>
            </a:r>
          </a:p>
          <a:p>
            <a:pPr>
              <a:lnSpc>
                <a:spcPct val="150000"/>
              </a:lnSpc>
            </a:pPr>
            <a:r>
              <a:rPr lang="en-US" altLang="zh-CN" sz="2000" dirty="0"/>
              <a:t>C.</a:t>
            </a:r>
            <a:r>
              <a:rPr lang="zh-CN" altLang="zh-CN" sz="2000" dirty="0"/>
              <a:t>行政时滞 </a:t>
            </a:r>
            <a:r>
              <a:rPr lang="en-US" altLang="zh-CN" sz="2000" dirty="0"/>
              <a:t>    D.</a:t>
            </a:r>
            <a:r>
              <a:rPr lang="zh-CN" altLang="zh-CN" sz="2000" dirty="0"/>
              <a:t>执行时滞</a:t>
            </a:r>
          </a:p>
          <a:p>
            <a:pPr>
              <a:lnSpc>
                <a:spcPct val="150000"/>
              </a:lnSpc>
            </a:pPr>
            <a:r>
              <a:rPr lang="en-US" altLang="zh-CN" sz="2000" dirty="0"/>
              <a:t>E.</a:t>
            </a:r>
            <a:r>
              <a:rPr lang="zh-CN" altLang="zh-CN" sz="2000" dirty="0"/>
              <a:t>决策时滞</a:t>
            </a:r>
          </a:p>
          <a:p>
            <a:pPr>
              <a:lnSpc>
                <a:spcPct val="150000"/>
              </a:lnSpc>
            </a:pPr>
            <a:endParaRPr lang="en-US" altLang="zh-CN" sz="2000" dirty="0"/>
          </a:p>
          <a:p>
            <a:pPr>
              <a:lnSpc>
                <a:spcPct val="150000"/>
              </a:lnSpc>
            </a:pPr>
            <a:endParaRPr lang="zh-CN" altLang="zh-CN" sz="2000" dirty="0"/>
          </a:p>
          <a:p>
            <a:pPr>
              <a:lnSpc>
                <a:spcPct val="150000"/>
              </a:lnSpc>
            </a:pPr>
            <a:endParaRPr lang="zh-CN" altLang="zh-CN" dirty="0"/>
          </a:p>
        </p:txBody>
      </p:sp>
    </p:spTree>
    <p:extLst>
      <p:ext uri="{BB962C8B-B14F-4D97-AF65-F5344CB8AC3E}">
        <p14:creationId xmlns:p14="http://schemas.microsoft.com/office/powerpoint/2010/main" val="4152011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942453"/>
            <a:ext cx="8590027" cy="6458178"/>
          </a:xfrm>
          <a:prstGeom prst="rect">
            <a:avLst/>
          </a:prstGeom>
          <a:noFill/>
        </p:spPr>
        <p:txBody>
          <a:bodyPr wrap="square" rtlCol="0" anchor="t">
            <a:spAutoFit/>
          </a:bodyPr>
          <a:lstStyle/>
          <a:p>
            <a:pPr>
              <a:lnSpc>
                <a:spcPct val="150000"/>
              </a:lnSpc>
            </a:pPr>
            <a:r>
              <a:rPr lang="en-US" altLang="zh-CN" sz="2000" dirty="0"/>
              <a:t>8</a:t>
            </a:r>
            <a:r>
              <a:rPr lang="zh-CN" altLang="zh-CN" sz="2000" dirty="0"/>
              <a:t>、财政政策乘数包括（</a:t>
            </a:r>
            <a:r>
              <a:rPr lang="en-US" altLang="zh-CN" sz="2000" dirty="0"/>
              <a:t>    </a:t>
            </a:r>
            <a:r>
              <a:rPr lang="zh-CN" altLang="zh-CN" sz="2000" dirty="0"/>
              <a:t>）。</a:t>
            </a:r>
          </a:p>
          <a:p>
            <a:pPr>
              <a:lnSpc>
                <a:spcPct val="150000"/>
              </a:lnSpc>
            </a:pPr>
            <a:r>
              <a:rPr lang="en-US" altLang="zh-CN" sz="2000" dirty="0"/>
              <a:t>A.</a:t>
            </a:r>
            <a:r>
              <a:rPr lang="zh-CN" altLang="zh-CN" sz="2000" dirty="0"/>
              <a:t>税收乘数 </a:t>
            </a:r>
            <a:r>
              <a:rPr lang="en-US" altLang="zh-CN" sz="2000" dirty="0"/>
              <a:t>     B.</a:t>
            </a:r>
            <a:r>
              <a:rPr lang="zh-CN" altLang="zh-CN" sz="2000" dirty="0"/>
              <a:t>政府购买支出乘数</a:t>
            </a:r>
          </a:p>
          <a:p>
            <a:pPr>
              <a:lnSpc>
                <a:spcPct val="150000"/>
              </a:lnSpc>
            </a:pPr>
            <a:r>
              <a:rPr lang="en-US" altLang="zh-CN" sz="2000" dirty="0"/>
              <a:t>C.</a:t>
            </a:r>
            <a:r>
              <a:rPr lang="zh-CN" altLang="zh-CN" sz="2000" dirty="0"/>
              <a:t>债务乘数 </a:t>
            </a:r>
            <a:r>
              <a:rPr lang="en-US" altLang="zh-CN" sz="2000" dirty="0"/>
              <a:t>     D.</a:t>
            </a:r>
            <a:r>
              <a:rPr lang="zh-CN" altLang="zh-CN" sz="2000" dirty="0"/>
              <a:t>平衡预算乘数</a:t>
            </a:r>
          </a:p>
          <a:p>
            <a:pPr>
              <a:lnSpc>
                <a:spcPct val="150000"/>
              </a:lnSpc>
            </a:pPr>
            <a:r>
              <a:rPr lang="en-US" altLang="zh-CN" sz="2000" dirty="0"/>
              <a:t>E.</a:t>
            </a:r>
            <a:r>
              <a:rPr lang="zh-CN" altLang="zh-CN" sz="2000" dirty="0"/>
              <a:t>赤字预算乘数</a:t>
            </a:r>
            <a:endParaRPr lang="en-US" altLang="zh-CN" sz="2000" dirty="0"/>
          </a:p>
          <a:p>
            <a:pPr>
              <a:lnSpc>
                <a:spcPct val="150000"/>
              </a:lnSpc>
            </a:pPr>
            <a:r>
              <a:rPr lang="en-US" altLang="zh-CN" sz="2000" dirty="0"/>
              <a:t>9</a:t>
            </a:r>
            <a:r>
              <a:rPr lang="zh-CN" altLang="en-US" sz="2000" dirty="0"/>
              <a:t>、</a:t>
            </a:r>
            <a:r>
              <a:rPr lang="zh-CN" altLang="zh-CN" sz="2000" dirty="0"/>
              <a:t>在社会总需求大于社会总供给的经济过热时期，政府可以采取的财政政策有（</a:t>
            </a:r>
            <a:r>
              <a:rPr lang="en-US" altLang="zh-CN" sz="2000" dirty="0"/>
              <a:t>    </a:t>
            </a:r>
            <a:r>
              <a:rPr lang="zh-CN" altLang="zh-CN" sz="2000" dirty="0"/>
              <a:t>）。</a:t>
            </a:r>
          </a:p>
          <a:p>
            <a:pPr>
              <a:lnSpc>
                <a:spcPct val="150000"/>
              </a:lnSpc>
            </a:pPr>
            <a:r>
              <a:rPr lang="en-US" altLang="zh-CN" sz="2000" dirty="0"/>
              <a:t>A.</a:t>
            </a:r>
            <a:r>
              <a:rPr lang="zh-CN" altLang="zh-CN" sz="2000" dirty="0"/>
              <a:t>缩小政府预算支出规摸 </a:t>
            </a:r>
            <a:r>
              <a:rPr lang="en-US" altLang="zh-CN" sz="2000" dirty="0"/>
              <a:t>     B.</a:t>
            </a:r>
            <a:r>
              <a:rPr lang="zh-CN" altLang="zh-CN" sz="2000" dirty="0"/>
              <a:t>鼓励企业和个人扩大投资</a:t>
            </a:r>
          </a:p>
          <a:p>
            <a:pPr>
              <a:lnSpc>
                <a:spcPct val="150000"/>
              </a:lnSpc>
            </a:pPr>
            <a:r>
              <a:rPr lang="en-US" altLang="zh-CN" sz="2000" dirty="0"/>
              <a:t>C.</a:t>
            </a:r>
            <a:r>
              <a:rPr lang="zh-CN" altLang="zh-CN" sz="2000" dirty="0"/>
              <a:t>减少税收优惠政策 </a:t>
            </a:r>
            <a:r>
              <a:rPr lang="en-US" altLang="zh-CN" sz="2000" dirty="0"/>
              <a:t>         D.</a:t>
            </a:r>
            <a:r>
              <a:rPr lang="zh-CN" altLang="zh-CN" sz="2000" dirty="0"/>
              <a:t>降低政府投资水平</a:t>
            </a:r>
          </a:p>
          <a:p>
            <a:pPr>
              <a:lnSpc>
                <a:spcPct val="150000"/>
              </a:lnSpc>
            </a:pPr>
            <a:r>
              <a:rPr lang="en-US" altLang="zh-CN" sz="2000" dirty="0"/>
              <a:t>E.</a:t>
            </a:r>
            <a:r>
              <a:rPr lang="zh-CN" altLang="zh-CN" sz="2000" dirty="0"/>
              <a:t>减少财政补贴支出</a:t>
            </a:r>
          </a:p>
          <a:p>
            <a:pPr>
              <a:lnSpc>
                <a:spcPct val="150000"/>
              </a:lnSpc>
            </a:pPr>
            <a:endParaRPr lang="en-US" altLang="zh-CN" sz="2000" dirty="0"/>
          </a:p>
          <a:p>
            <a:pPr>
              <a:lnSpc>
                <a:spcPct val="150000"/>
              </a:lnSpc>
            </a:pPr>
            <a:endParaRPr lang="zh-CN" altLang="zh-CN" sz="2000" dirty="0"/>
          </a:p>
          <a:p>
            <a:pPr>
              <a:lnSpc>
                <a:spcPct val="150000"/>
              </a:lnSpc>
            </a:pPr>
            <a:endParaRPr lang="en-US" altLang="zh-CN" sz="2000" dirty="0"/>
          </a:p>
          <a:p>
            <a:pPr>
              <a:lnSpc>
                <a:spcPct val="150000"/>
              </a:lnSpc>
            </a:pPr>
            <a:endParaRPr lang="zh-CN" altLang="zh-CN" sz="2000" dirty="0"/>
          </a:p>
          <a:p>
            <a:pPr>
              <a:lnSpc>
                <a:spcPct val="150000"/>
              </a:lnSpc>
            </a:pPr>
            <a:endParaRPr lang="zh-CN" altLang="zh-CN" dirty="0"/>
          </a:p>
        </p:txBody>
      </p:sp>
    </p:spTree>
    <p:extLst>
      <p:ext uri="{BB962C8B-B14F-4D97-AF65-F5344CB8AC3E}">
        <p14:creationId xmlns:p14="http://schemas.microsoft.com/office/powerpoint/2010/main" val="670737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942453"/>
            <a:ext cx="8590027" cy="4426853"/>
          </a:xfrm>
          <a:prstGeom prst="rect">
            <a:avLst/>
          </a:prstGeom>
          <a:noFill/>
        </p:spPr>
        <p:txBody>
          <a:bodyPr wrap="square" rtlCol="0" anchor="t">
            <a:spAutoFit/>
          </a:bodyPr>
          <a:lstStyle/>
          <a:p>
            <a:pPr algn="ctr">
              <a:lnSpc>
                <a:spcPct val="150000"/>
              </a:lnSpc>
            </a:pPr>
            <a:r>
              <a:rPr lang="zh-CN" altLang="en-US" sz="3200" dirty="0"/>
              <a:t>第三部分  货币与金融</a:t>
            </a:r>
            <a:endParaRPr lang="en-US" altLang="zh-CN" sz="3200" dirty="0"/>
          </a:p>
          <a:p>
            <a:pPr>
              <a:lnSpc>
                <a:spcPct val="150000"/>
              </a:lnSpc>
            </a:pPr>
            <a:endParaRPr lang="zh-CN" altLang="zh-CN" sz="2000" dirty="0"/>
          </a:p>
          <a:p>
            <a:pPr>
              <a:lnSpc>
                <a:spcPct val="150000"/>
              </a:lnSpc>
            </a:pPr>
            <a:r>
              <a:rPr lang="zh-CN" altLang="en-US" sz="2000" dirty="0"/>
              <a:t>第十八章  货币供求与货币均衡</a:t>
            </a:r>
            <a:endParaRPr lang="en-US" altLang="zh-CN" sz="2000" dirty="0"/>
          </a:p>
          <a:p>
            <a:pPr>
              <a:lnSpc>
                <a:spcPct val="150000"/>
              </a:lnSpc>
            </a:pPr>
            <a:r>
              <a:rPr lang="zh-CN" altLang="en-US" sz="2000" dirty="0"/>
              <a:t>第十九章</a:t>
            </a:r>
            <a:r>
              <a:rPr lang="en-US" altLang="zh-CN" sz="2000" dirty="0"/>
              <a:t>  </a:t>
            </a:r>
            <a:r>
              <a:rPr lang="zh-CN" altLang="en-US" sz="2000" dirty="0"/>
              <a:t>中央银行与货币政策</a:t>
            </a:r>
            <a:endParaRPr lang="en-US" altLang="zh-CN" sz="2000" dirty="0"/>
          </a:p>
          <a:p>
            <a:pPr>
              <a:lnSpc>
                <a:spcPct val="150000"/>
              </a:lnSpc>
            </a:pPr>
            <a:r>
              <a:rPr lang="zh-CN" altLang="en-US" sz="2000" dirty="0"/>
              <a:t>第二十章  商业银行与金融市场</a:t>
            </a:r>
            <a:endParaRPr lang="en-US" altLang="zh-CN" sz="2000" dirty="0"/>
          </a:p>
          <a:p>
            <a:pPr>
              <a:lnSpc>
                <a:spcPct val="150000"/>
              </a:lnSpc>
            </a:pPr>
            <a:r>
              <a:rPr lang="zh-CN" altLang="en-US" sz="2000" dirty="0"/>
              <a:t>第二十一章</a:t>
            </a:r>
            <a:r>
              <a:rPr lang="en-US" altLang="zh-CN" sz="2000" dirty="0"/>
              <a:t> </a:t>
            </a:r>
            <a:r>
              <a:rPr lang="zh-CN" altLang="en-US" sz="2000" dirty="0"/>
              <a:t>金融风险与金融监管</a:t>
            </a:r>
            <a:endParaRPr lang="en-US" altLang="zh-CN" sz="2000" dirty="0"/>
          </a:p>
          <a:p>
            <a:pPr>
              <a:lnSpc>
                <a:spcPct val="150000"/>
              </a:lnSpc>
            </a:pPr>
            <a:r>
              <a:rPr lang="zh-CN" altLang="en-US" sz="2000" dirty="0"/>
              <a:t>第二十二章</a:t>
            </a:r>
            <a:r>
              <a:rPr lang="en-US" altLang="zh-CN" sz="2000" dirty="0"/>
              <a:t> </a:t>
            </a:r>
            <a:r>
              <a:rPr lang="zh-CN" altLang="en-US" sz="2000" dirty="0"/>
              <a:t>对外金融关系与政策</a:t>
            </a:r>
            <a:endParaRPr lang="en-US" altLang="zh-CN" sz="2000" dirty="0"/>
          </a:p>
          <a:p>
            <a:pPr>
              <a:lnSpc>
                <a:spcPct val="150000"/>
              </a:lnSpc>
            </a:pPr>
            <a:endParaRPr lang="zh-CN" altLang="zh-CN" sz="2000" dirty="0"/>
          </a:p>
          <a:p>
            <a:pPr>
              <a:lnSpc>
                <a:spcPct val="150000"/>
              </a:lnSpc>
            </a:pPr>
            <a:endParaRPr lang="zh-CN" altLang="zh-CN" dirty="0"/>
          </a:p>
        </p:txBody>
      </p:sp>
    </p:spTree>
    <p:extLst>
      <p:ext uri="{BB962C8B-B14F-4D97-AF65-F5344CB8AC3E}">
        <p14:creationId xmlns:p14="http://schemas.microsoft.com/office/powerpoint/2010/main" val="1401200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89710" y="717550"/>
            <a:ext cx="8590027" cy="743152"/>
          </a:xfrm>
          <a:prstGeom prst="rect">
            <a:avLst/>
          </a:prstGeom>
          <a:noFill/>
        </p:spPr>
        <p:txBody>
          <a:bodyPr wrap="square" rtlCol="0" anchor="t">
            <a:spAutoFit/>
          </a:bodyPr>
          <a:lstStyle/>
          <a:p>
            <a:pPr algn="ctr" fontAlgn="base" latinLnBrk="1">
              <a:lnSpc>
                <a:spcPct val="150000"/>
              </a:lnSpc>
            </a:pPr>
            <a:r>
              <a:rPr lang="zh-CN" altLang="en-US" sz="3200" dirty="0"/>
              <a:t>第十八章  货币供给与货币均衡</a:t>
            </a:r>
            <a:endParaRPr lang="en-US" altLang="zh-CN" sz="3200" dirty="0"/>
          </a:p>
        </p:txBody>
      </p:sp>
      <p:pic>
        <p:nvPicPr>
          <p:cNvPr id="14" name="图片 13">
            <a:extLst>
              <a:ext uri="{FF2B5EF4-FFF2-40B4-BE49-F238E27FC236}">
                <a16:creationId xmlns:a16="http://schemas.microsoft.com/office/drawing/2014/main" id="{BC196228-A31C-4E13-B1B3-8AF3143F2986}"/>
              </a:ext>
            </a:extLst>
          </p:cNvPr>
          <p:cNvPicPr>
            <a:picLocks noChangeAspect="1"/>
          </p:cNvPicPr>
          <p:nvPr/>
        </p:nvPicPr>
        <p:blipFill>
          <a:blip r:embed="rId4"/>
          <a:stretch>
            <a:fillRect/>
          </a:stretch>
        </p:blipFill>
        <p:spPr>
          <a:xfrm>
            <a:off x="2186196" y="2127032"/>
            <a:ext cx="7335175" cy="2970326"/>
          </a:xfrm>
          <a:prstGeom prst="rect">
            <a:avLst/>
          </a:prstGeom>
        </p:spPr>
      </p:pic>
    </p:spTree>
    <p:extLst>
      <p:ext uri="{BB962C8B-B14F-4D97-AF65-F5344CB8AC3E}">
        <p14:creationId xmlns:p14="http://schemas.microsoft.com/office/powerpoint/2010/main" val="3497561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83287" y="721154"/>
            <a:ext cx="8590027" cy="4190314"/>
          </a:xfrm>
          <a:prstGeom prst="rect">
            <a:avLst/>
          </a:prstGeom>
          <a:noFill/>
        </p:spPr>
        <p:txBody>
          <a:bodyPr wrap="square" rtlCol="0" anchor="t">
            <a:spAutoFit/>
          </a:bodyPr>
          <a:lstStyle/>
          <a:p>
            <a:pPr algn="ctr" fontAlgn="base" latinLnBrk="1">
              <a:lnSpc>
                <a:spcPct val="150000"/>
              </a:lnSpc>
            </a:pPr>
            <a:r>
              <a:rPr lang="zh-CN" altLang="en-US" sz="2000" dirty="0"/>
              <a:t>第一节  货币需求</a:t>
            </a:r>
          </a:p>
          <a:p>
            <a:pPr fontAlgn="base" latinLnBrk="1">
              <a:lnSpc>
                <a:spcPct val="150000"/>
              </a:lnSpc>
            </a:pPr>
            <a:r>
              <a:rPr lang="zh-CN" altLang="en-US" sz="2000" dirty="0"/>
              <a:t>一、货币需求与货币需求量</a:t>
            </a:r>
            <a:endParaRPr lang="en-US" altLang="zh-CN" sz="2000" dirty="0"/>
          </a:p>
          <a:p>
            <a:pPr fontAlgn="base" latinLnBrk="1">
              <a:lnSpc>
                <a:spcPct val="150000"/>
              </a:lnSpc>
            </a:pPr>
            <a:r>
              <a:rPr lang="zh-CN" altLang="en-US" sz="2000" dirty="0"/>
              <a:t>货币需求是指经济主体在既定的收入</a:t>
            </a:r>
            <a:endParaRPr lang="en-US" altLang="zh-CN" sz="2000" dirty="0"/>
          </a:p>
          <a:p>
            <a:pPr fontAlgn="base" latinLnBrk="1">
              <a:lnSpc>
                <a:spcPct val="150000"/>
              </a:lnSpc>
            </a:pPr>
            <a:r>
              <a:rPr lang="zh-CN" altLang="en-US" sz="2000" dirty="0"/>
              <a:t>和财富范围内能够并愿意持有货币</a:t>
            </a:r>
            <a:endParaRPr lang="en-US" altLang="zh-CN" sz="2000" dirty="0"/>
          </a:p>
          <a:p>
            <a:pPr fontAlgn="base" latinLnBrk="1">
              <a:lnSpc>
                <a:spcPct val="150000"/>
              </a:lnSpc>
            </a:pPr>
            <a:r>
              <a:rPr lang="zh-CN" altLang="en-US" sz="2000" dirty="0"/>
              <a:t>的数量。</a:t>
            </a:r>
            <a:endParaRPr lang="en-US" altLang="zh-CN" sz="2000" dirty="0"/>
          </a:p>
          <a:p>
            <a:pPr fontAlgn="base" latinLnBrk="1">
              <a:lnSpc>
                <a:spcPct val="150000"/>
              </a:lnSpc>
            </a:pPr>
            <a:r>
              <a:rPr lang="zh-CN" altLang="en-US" sz="2000" dirty="0"/>
              <a:t>货币需求是一种派生需求。</a:t>
            </a:r>
            <a:endParaRPr lang="en-US" altLang="zh-CN" sz="2000" dirty="0"/>
          </a:p>
          <a:p>
            <a:pPr fontAlgn="base" latinLnBrk="1">
              <a:lnSpc>
                <a:spcPct val="150000"/>
              </a:lnSpc>
            </a:pPr>
            <a:r>
              <a:rPr lang="zh-CN" altLang="en-US" sz="2000" dirty="0"/>
              <a:t>货币需求量是指在特定的时间和空间范围内，经济中各个部门需要持有的货币数量。即一定时期内经济对货币的客观需求量。</a:t>
            </a:r>
          </a:p>
          <a:p>
            <a:pPr>
              <a:lnSpc>
                <a:spcPct val="150000"/>
              </a:lnSpc>
            </a:pPr>
            <a:endParaRPr lang="zh-CN" altLang="en-US" sz="2000" dirty="0"/>
          </a:p>
        </p:txBody>
      </p:sp>
      <p:pic>
        <p:nvPicPr>
          <p:cNvPr id="14" name="图片 13">
            <a:extLst>
              <a:ext uri="{FF2B5EF4-FFF2-40B4-BE49-F238E27FC236}">
                <a16:creationId xmlns:a16="http://schemas.microsoft.com/office/drawing/2014/main" id="{8382082B-56C9-467B-994A-2F6EBD344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234" y="1095927"/>
            <a:ext cx="3324807" cy="2393045"/>
          </a:xfrm>
          <a:prstGeom prst="rect">
            <a:avLst/>
          </a:prstGeom>
        </p:spPr>
      </p:pic>
    </p:spTree>
    <p:extLst>
      <p:ext uri="{BB962C8B-B14F-4D97-AF65-F5344CB8AC3E}">
        <p14:creationId xmlns:p14="http://schemas.microsoft.com/office/powerpoint/2010/main" val="1272389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83287" y="721154"/>
            <a:ext cx="8590027" cy="3728649"/>
          </a:xfrm>
          <a:prstGeom prst="rect">
            <a:avLst/>
          </a:prstGeom>
          <a:noFill/>
        </p:spPr>
        <p:txBody>
          <a:bodyPr wrap="square" rtlCol="0" anchor="t">
            <a:spAutoFit/>
          </a:bodyPr>
          <a:lstStyle/>
          <a:p>
            <a:pPr fontAlgn="base" latinLnBrk="1">
              <a:lnSpc>
                <a:spcPct val="150000"/>
              </a:lnSpc>
            </a:pPr>
            <a:r>
              <a:rPr lang="zh-CN" altLang="en-US" sz="2000" dirty="0"/>
              <a:t>二、传统货币数量说</a:t>
            </a:r>
          </a:p>
          <a:p>
            <a:pPr fontAlgn="base" latinLnBrk="1">
              <a:lnSpc>
                <a:spcPct val="150000"/>
              </a:lnSpc>
            </a:pPr>
            <a:r>
              <a:rPr lang="en-US" altLang="zh-CN" sz="2000" dirty="0"/>
              <a:t>1.</a:t>
            </a:r>
            <a:r>
              <a:rPr lang="zh-CN" altLang="en-US" sz="2000" dirty="0"/>
              <a:t>费雪的现金交易数量说</a:t>
            </a:r>
            <a:endParaRPr lang="en-US" altLang="zh-CN" sz="2000" dirty="0"/>
          </a:p>
          <a:p>
            <a:pPr fontAlgn="base" latinLnBrk="1">
              <a:lnSpc>
                <a:spcPct val="150000"/>
              </a:lnSpc>
            </a:pPr>
            <a:r>
              <a:rPr lang="zh-CN" altLang="en-US" sz="2000" dirty="0"/>
              <a:t>方程：</a:t>
            </a:r>
            <a:r>
              <a:rPr lang="en-US" altLang="zh-CN" sz="2000" dirty="0"/>
              <a:t>MV=PT</a:t>
            </a:r>
          </a:p>
          <a:p>
            <a:pPr fontAlgn="base" latinLnBrk="1">
              <a:lnSpc>
                <a:spcPct val="150000"/>
              </a:lnSpc>
            </a:pPr>
            <a:r>
              <a:rPr lang="en-US" altLang="zh-CN" sz="2000" dirty="0"/>
              <a:t>2.</a:t>
            </a:r>
            <a:r>
              <a:rPr lang="zh-CN" altLang="en-US" sz="2000" dirty="0"/>
              <a:t>剑桥学派的现金余额数量说</a:t>
            </a:r>
            <a:endParaRPr lang="en-US" altLang="zh-CN" sz="2000" dirty="0"/>
          </a:p>
          <a:p>
            <a:pPr fontAlgn="base" latinLnBrk="1">
              <a:lnSpc>
                <a:spcPct val="150000"/>
              </a:lnSpc>
            </a:pPr>
            <a:r>
              <a:rPr lang="zh-CN" altLang="en-US" sz="2000" dirty="0"/>
              <a:t>剑桥学派的主要代表人是庇古</a:t>
            </a:r>
            <a:endParaRPr lang="en-US" altLang="zh-CN" sz="2000" dirty="0"/>
          </a:p>
          <a:p>
            <a:pPr fontAlgn="base" latinLnBrk="1">
              <a:lnSpc>
                <a:spcPct val="150000"/>
              </a:lnSpc>
            </a:pPr>
            <a:r>
              <a:rPr lang="zh-CN" altLang="es-ES" sz="2000" dirty="0"/>
              <a:t>方程：</a:t>
            </a:r>
            <a:r>
              <a:rPr lang="es-ES" altLang="zh-CN" sz="2000" dirty="0"/>
              <a:t>π=(K×Y)/M</a:t>
            </a:r>
            <a:endParaRPr lang="zh-CN" altLang="en-US" sz="2000" dirty="0"/>
          </a:p>
          <a:p>
            <a:pPr fontAlgn="base" latinLnBrk="1">
              <a:lnSpc>
                <a:spcPct val="150000"/>
              </a:lnSpc>
            </a:pPr>
            <a:r>
              <a:rPr lang="zh-CN" altLang="en-US" sz="2000" dirty="0"/>
              <a:t>假定其他因素不变，物价水平与货币量成正比，货币价值与货币量成反比。</a:t>
            </a:r>
          </a:p>
          <a:p>
            <a:pPr>
              <a:lnSpc>
                <a:spcPct val="150000"/>
              </a:lnSpc>
            </a:pPr>
            <a:endParaRPr lang="zh-CN" altLang="en-US" sz="2000" dirty="0"/>
          </a:p>
        </p:txBody>
      </p:sp>
    </p:spTree>
    <p:extLst>
      <p:ext uri="{BB962C8B-B14F-4D97-AF65-F5344CB8AC3E}">
        <p14:creationId xmlns:p14="http://schemas.microsoft.com/office/powerpoint/2010/main" val="1944942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83287" y="721154"/>
            <a:ext cx="8590027" cy="6036974"/>
          </a:xfrm>
          <a:prstGeom prst="rect">
            <a:avLst/>
          </a:prstGeom>
          <a:noFill/>
        </p:spPr>
        <p:txBody>
          <a:bodyPr wrap="square" rtlCol="0" anchor="t">
            <a:spAutoFit/>
          </a:bodyPr>
          <a:lstStyle/>
          <a:p>
            <a:pPr fontAlgn="base" latinLnBrk="1">
              <a:lnSpc>
                <a:spcPct val="150000"/>
              </a:lnSpc>
            </a:pPr>
            <a:r>
              <a:rPr lang="zh-CN" altLang="en-US" sz="2000" dirty="0"/>
              <a:t>三、凯恩斯的货币需求理论</a:t>
            </a:r>
            <a:endParaRPr lang="en-US" altLang="zh-CN" sz="2000" dirty="0"/>
          </a:p>
          <a:p>
            <a:pPr fontAlgn="base" latinLnBrk="1">
              <a:lnSpc>
                <a:spcPct val="150000"/>
              </a:lnSpc>
            </a:pPr>
            <a:r>
              <a:rPr lang="en-US" altLang="zh-CN" sz="2000" dirty="0"/>
              <a:t>1</a:t>
            </a:r>
            <a:r>
              <a:rPr lang="zh-CN" altLang="en-US" sz="2000" dirty="0"/>
              <a:t>、流动性偏好：经济主体之所以需要货币，因为存在“流动性偏好”这一普遍心理倾向，即愿意持有具有完全流动性的货币而不是其他缺乏流动性的资产。</a:t>
            </a:r>
            <a:endParaRPr lang="en-US" altLang="zh-CN" sz="2000" dirty="0"/>
          </a:p>
          <a:p>
            <a:pPr>
              <a:lnSpc>
                <a:spcPct val="150000"/>
              </a:lnSpc>
            </a:pPr>
            <a:r>
              <a:rPr lang="en-US" altLang="zh-CN" sz="2000" dirty="0"/>
              <a:t>2</a:t>
            </a:r>
            <a:r>
              <a:rPr lang="zh-CN" altLang="en-US" sz="2000" dirty="0"/>
              <a:t>、三大动机决定：</a:t>
            </a:r>
          </a:p>
          <a:p>
            <a:pPr>
              <a:lnSpc>
                <a:spcPct val="150000"/>
              </a:lnSpc>
            </a:pPr>
            <a:r>
              <a:rPr lang="en-US" altLang="zh-CN" sz="2000" dirty="0"/>
              <a:t>(1)</a:t>
            </a:r>
            <a:r>
              <a:rPr lang="zh-CN" altLang="en-US" sz="2000" dirty="0"/>
              <a:t>交易动机：进行日常交易而产生的持有货币的愿望</a:t>
            </a:r>
            <a:r>
              <a:rPr lang="en-US" altLang="zh-CN" sz="2000" dirty="0"/>
              <a:t>;</a:t>
            </a:r>
            <a:endParaRPr lang="zh-CN" altLang="en-US" sz="2000" dirty="0"/>
          </a:p>
          <a:p>
            <a:pPr>
              <a:lnSpc>
                <a:spcPct val="150000"/>
              </a:lnSpc>
            </a:pPr>
            <a:r>
              <a:rPr lang="en-US" altLang="zh-CN" sz="2000" dirty="0"/>
              <a:t>(2)</a:t>
            </a:r>
            <a:r>
              <a:rPr lang="zh-CN" altLang="en-US" sz="2000" dirty="0"/>
              <a:t>预防动机：为应付各种紧急情况而产生的持有货币的愿望</a:t>
            </a:r>
            <a:r>
              <a:rPr lang="en-US" altLang="zh-CN" sz="2000" dirty="0"/>
              <a:t>;</a:t>
            </a:r>
            <a:endParaRPr lang="zh-CN" altLang="en-US" sz="2000" dirty="0"/>
          </a:p>
          <a:p>
            <a:pPr>
              <a:lnSpc>
                <a:spcPct val="150000"/>
              </a:lnSpc>
            </a:pPr>
            <a:r>
              <a:rPr lang="en-US" altLang="zh-CN" sz="2000" dirty="0"/>
              <a:t>(3)</a:t>
            </a:r>
            <a:r>
              <a:rPr lang="zh-CN" altLang="en-US" sz="2000" dirty="0"/>
              <a:t>投机动机：由于利率不确定，预期需要持有货币以便从中获利的动机。</a:t>
            </a:r>
          </a:p>
          <a:p>
            <a:r>
              <a:rPr lang="zh-CN" altLang="en-US" sz="2000" dirty="0"/>
              <a:t>货币需求函数：</a:t>
            </a:r>
            <a:r>
              <a:rPr lang="en-US" altLang="zh-CN" sz="2000" dirty="0"/>
              <a:t>L=L1(Y)+L2(</a:t>
            </a:r>
            <a:r>
              <a:rPr lang="en-US" altLang="zh-CN" sz="2000" dirty="0" err="1"/>
              <a:t>i</a:t>
            </a:r>
            <a:r>
              <a:rPr lang="en-US" altLang="zh-CN" sz="2000" dirty="0"/>
              <a:t>)</a:t>
            </a:r>
            <a:endParaRPr lang="zh-CN" altLang="en-US" sz="2000" dirty="0"/>
          </a:p>
          <a:p>
            <a:r>
              <a:rPr lang="en-US" altLang="zh-CN" sz="2000" dirty="0"/>
              <a:t>(1)</a:t>
            </a:r>
            <a:r>
              <a:rPr lang="zh-CN" altLang="en-US" sz="2000" dirty="0"/>
              <a:t>交易性需求：交易性动机和预防性动机构成，与国民收入成正比</a:t>
            </a:r>
            <a:r>
              <a:rPr lang="en-US" altLang="zh-CN" sz="2000" dirty="0"/>
              <a:t>;</a:t>
            </a:r>
            <a:endParaRPr lang="zh-CN" altLang="en-US" sz="2000" dirty="0"/>
          </a:p>
          <a:p>
            <a:r>
              <a:rPr lang="en-US" altLang="zh-CN" sz="2000" dirty="0"/>
              <a:t>(2)</a:t>
            </a:r>
            <a:r>
              <a:rPr lang="zh-CN" altLang="en-US" sz="2000" dirty="0"/>
              <a:t>投机性需求：投机动机构成，与利率成反比。</a:t>
            </a:r>
          </a:p>
          <a:p>
            <a:pPr fontAlgn="base" latinLnBrk="1">
              <a:lnSpc>
                <a:spcPct val="150000"/>
              </a:lnSpc>
            </a:pPr>
            <a:r>
              <a:rPr lang="zh-CN" altLang="en-US" sz="2000" dirty="0"/>
              <a:t>流动性陷阱：利率降到某一低点时，货币需求无限增大。人们愿意持有大量货币而不是债券。</a:t>
            </a: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3862266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8590027" cy="4836645"/>
          </a:xfrm>
          <a:prstGeom prst="rect">
            <a:avLst/>
          </a:prstGeom>
          <a:noFill/>
        </p:spPr>
        <p:txBody>
          <a:bodyPr wrap="square" rtlCol="0" anchor="t">
            <a:spAutoFit/>
          </a:bodyPr>
          <a:lstStyle/>
          <a:p>
            <a:pPr fontAlgn="base" latinLnBrk="1">
              <a:lnSpc>
                <a:spcPct val="150000"/>
              </a:lnSpc>
            </a:pPr>
            <a:r>
              <a:rPr lang="zh-CN" altLang="en-US" sz="2000" dirty="0"/>
              <a:t>四、弗里德曼的现代货币数量说</a:t>
            </a:r>
            <a:endParaRPr lang="en-US" altLang="zh-CN" sz="2000" dirty="0"/>
          </a:p>
          <a:p>
            <a:pPr>
              <a:lnSpc>
                <a:spcPct val="150000"/>
              </a:lnSpc>
            </a:pPr>
            <a:r>
              <a:rPr lang="en-US" altLang="zh-CN" sz="2000" dirty="0"/>
              <a:t>1. </a:t>
            </a:r>
            <a:r>
              <a:rPr lang="zh-CN" altLang="en-US" sz="2000" dirty="0"/>
              <a:t>财富总额与财富构成</a:t>
            </a:r>
          </a:p>
          <a:p>
            <a:pPr>
              <a:lnSpc>
                <a:spcPct val="150000"/>
              </a:lnSpc>
            </a:pPr>
            <a:r>
              <a:rPr lang="en-US" altLang="zh-CN" sz="2000" dirty="0"/>
              <a:t>(1)</a:t>
            </a:r>
            <a:r>
              <a:rPr lang="zh-CN" altLang="en-US" sz="2000" dirty="0"/>
              <a:t>恒久性收入：以现在的收入与过去的收入加权计算的收入。恒久性收入与所需货币成正比。</a:t>
            </a:r>
          </a:p>
          <a:p>
            <a:pPr>
              <a:lnSpc>
                <a:spcPct val="150000"/>
              </a:lnSpc>
            </a:pPr>
            <a:r>
              <a:rPr lang="en-US" altLang="zh-CN" sz="2000" dirty="0"/>
              <a:t>(2)</a:t>
            </a:r>
            <a:r>
              <a:rPr lang="zh-CN" altLang="en-US" sz="2000" dirty="0"/>
              <a:t>财富构成：人力财富与非人力财富之比</a:t>
            </a:r>
            <a:r>
              <a:rPr lang="en-US" altLang="zh-CN" sz="2000" dirty="0"/>
              <a:t>;</a:t>
            </a:r>
          </a:p>
          <a:p>
            <a:pPr>
              <a:lnSpc>
                <a:spcPct val="150000"/>
              </a:lnSpc>
            </a:pPr>
            <a:r>
              <a:rPr lang="zh-CN" altLang="en-US" sz="2000" dirty="0"/>
              <a:t>人力财富比例越高，所需要的货币越多。</a:t>
            </a:r>
          </a:p>
          <a:p>
            <a:r>
              <a:rPr lang="en-US" altLang="zh-CN" sz="2000" dirty="0"/>
              <a:t>2. </a:t>
            </a:r>
            <a:r>
              <a:rPr lang="zh-CN" altLang="en-US" sz="2000" dirty="0"/>
              <a:t>各种资产的预期收益和机会成本：持有货币的机会成本，与货币持有量成反比。</a:t>
            </a:r>
          </a:p>
          <a:p>
            <a:r>
              <a:rPr lang="en-US" altLang="zh-CN" sz="2000" dirty="0"/>
              <a:t>3. </a:t>
            </a:r>
            <a:r>
              <a:rPr lang="zh-CN" altLang="en-US" sz="2000" dirty="0"/>
              <a:t>其他因素</a:t>
            </a:r>
          </a:p>
          <a:p>
            <a:pPr fontAlgn="base" latinLnBrk="1">
              <a:lnSpc>
                <a:spcPct val="150000"/>
              </a:lnSpc>
            </a:pPr>
            <a:endParaRPr lang="zh-CN" altLang="en-US" sz="2000" dirty="0"/>
          </a:p>
          <a:p>
            <a:pPr>
              <a:lnSpc>
                <a:spcPct val="150000"/>
              </a:lnSpc>
            </a:pPr>
            <a:endParaRPr lang="zh-CN" altLang="en-US" sz="2000" dirty="0"/>
          </a:p>
        </p:txBody>
      </p:sp>
    </p:spTree>
    <p:extLst>
      <p:ext uri="{BB962C8B-B14F-4D97-AF65-F5344CB8AC3E}">
        <p14:creationId xmlns:p14="http://schemas.microsoft.com/office/powerpoint/2010/main" val="3997305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5113644"/>
          </a:xfrm>
          <a:prstGeom prst="rect">
            <a:avLst/>
          </a:prstGeom>
          <a:noFill/>
        </p:spPr>
        <p:txBody>
          <a:bodyPr wrap="square" rtlCol="0" anchor="t">
            <a:spAutoFit/>
          </a:bodyPr>
          <a:lstStyle/>
          <a:p>
            <a:pPr algn="ctr" fontAlgn="base" latinLnBrk="1">
              <a:lnSpc>
                <a:spcPct val="150000"/>
              </a:lnSpc>
            </a:pPr>
            <a:r>
              <a:rPr lang="zh-CN" altLang="en-US" sz="2000" dirty="0"/>
              <a:t>第二节   货币供给</a:t>
            </a:r>
            <a:endParaRPr lang="en-US" altLang="zh-CN" sz="2000" dirty="0"/>
          </a:p>
          <a:p>
            <a:pPr fontAlgn="base" latinLnBrk="1">
              <a:lnSpc>
                <a:spcPct val="150000"/>
              </a:lnSpc>
            </a:pPr>
            <a:r>
              <a:rPr lang="zh-CN" altLang="en-US" sz="2000" dirty="0"/>
              <a:t>一、货币供给与货币供给量</a:t>
            </a:r>
            <a:endParaRPr lang="en-US" altLang="zh-CN" sz="2000" dirty="0"/>
          </a:p>
          <a:p>
            <a:pPr fontAlgn="base" latinLnBrk="1">
              <a:lnSpc>
                <a:spcPct val="150000"/>
              </a:lnSpc>
            </a:pPr>
            <a:r>
              <a:rPr lang="en-US" altLang="zh-CN" sz="2000" dirty="0"/>
              <a:t>1</a:t>
            </a:r>
            <a:r>
              <a:rPr lang="zh-CN" altLang="en-US" sz="2000" dirty="0"/>
              <a:t>、货币供给是指货币供给主体即一</a:t>
            </a:r>
            <a:endParaRPr lang="en-US" altLang="zh-CN" sz="2000" dirty="0"/>
          </a:p>
          <a:p>
            <a:pPr fontAlgn="base" latinLnBrk="1">
              <a:lnSpc>
                <a:spcPct val="150000"/>
              </a:lnSpc>
            </a:pPr>
            <a:r>
              <a:rPr lang="zh-CN" altLang="en-US" sz="2000" dirty="0"/>
              <a:t>国或者货币区的银行系统向经济主体</a:t>
            </a:r>
            <a:endParaRPr lang="en-US" altLang="zh-CN" sz="2000" dirty="0"/>
          </a:p>
          <a:p>
            <a:pPr fontAlgn="base" latinLnBrk="1">
              <a:lnSpc>
                <a:spcPct val="150000"/>
              </a:lnSpc>
            </a:pPr>
            <a:r>
              <a:rPr lang="zh-CN" altLang="en-US" sz="2000" dirty="0"/>
              <a:t>供给货币以满足其货币需求的过程。</a:t>
            </a:r>
            <a:endParaRPr lang="en-US" altLang="zh-CN" sz="2000" dirty="0"/>
          </a:p>
          <a:p>
            <a:pPr fontAlgn="base" latinLnBrk="1">
              <a:lnSpc>
                <a:spcPct val="150000"/>
              </a:lnSpc>
            </a:pPr>
            <a:r>
              <a:rPr lang="en-US" altLang="zh-CN" sz="2000" dirty="0"/>
              <a:t>2</a:t>
            </a:r>
            <a:r>
              <a:rPr lang="zh-CN" altLang="en-US" sz="2000" dirty="0"/>
              <a:t>、货币供给量是指流通中的货币量。</a:t>
            </a:r>
            <a:endParaRPr lang="en-US" altLang="zh-CN" sz="2000" dirty="0"/>
          </a:p>
          <a:p>
            <a:pPr fontAlgn="base" latinLnBrk="1">
              <a:lnSpc>
                <a:spcPct val="150000"/>
              </a:lnSpc>
            </a:pPr>
            <a:r>
              <a:rPr lang="en-US" altLang="zh-CN" sz="2000" dirty="0"/>
              <a:t>3</a:t>
            </a:r>
            <a:r>
              <a:rPr lang="zh-CN" altLang="en-US" sz="2000" dirty="0"/>
              <a:t>、货币供给层次划分</a:t>
            </a:r>
            <a:endParaRPr lang="en-US" altLang="zh-CN" sz="2000" dirty="0"/>
          </a:p>
          <a:p>
            <a:pPr fontAlgn="base" latinLnBrk="1">
              <a:lnSpc>
                <a:spcPct val="150000"/>
              </a:lnSpc>
            </a:pPr>
            <a:r>
              <a:rPr lang="zh-CN" altLang="en-US" sz="2000" dirty="0"/>
              <a:t>目前一般依据资产的流动性，即各种货币</a:t>
            </a:r>
            <a:endParaRPr lang="en-US" altLang="zh-CN" sz="2000" dirty="0"/>
          </a:p>
          <a:p>
            <a:pPr fontAlgn="base" latinLnBrk="1">
              <a:lnSpc>
                <a:spcPct val="150000"/>
              </a:lnSpc>
            </a:pPr>
            <a:r>
              <a:rPr lang="zh-CN" altLang="en-US" sz="2000" dirty="0"/>
              <a:t>资产转化为通货或现实购买力的能力来划分不同货币层次</a:t>
            </a:r>
          </a:p>
          <a:p>
            <a:pPr fontAlgn="base" latinLnBrk="1">
              <a:lnSpc>
                <a:spcPct val="150000"/>
              </a:lnSpc>
            </a:pPr>
            <a:endParaRPr lang="zh-CN" altLang="en-US" sz="2000" dirty="0"/>
          </a:p>
          <a:p>
            <a:pPr>
              <a:lnSpc>
                <a:spcPct val="150000"/>
              </a:lnSpc>
            </a:pPr>
            <a:endParaRPr lang="zh-CN" altLang="en-US" sz="2000" dirty="0"/>
          </a:p>
        </p:txBody>
      </p:sp>
      <p:pic>
        <p:nvPicPr>
          <p:cNvPr id="14" name="图片 13">
            <a:extLst>
              <a:ext uri="{FF2B5EF4-FFF2-40B4-BE49-F238E27FC236}">
                <a16:creationId xmlns:a16="http://schemas.microsoft.com/office/drawing/2014/main" id="{915FB3EE-ADE5-4FB6-B06A-A2D399FE38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198" y="1680391"/>
            <a:ext cx="4667247" cy="3181895"/>
          </a:xfrm>
          <a:prstGeom prst="rect">
            <a:avLst/>
          </a:prstGeom>
        </p:spPr>
      </p:pic>
    </p:spTree>
    <p:extLst>
      <p:ext uri="{BB962C8B-B14F-4D97-AF65-F5344CB8AC3E}">
        <p14:creationId xmlns:p14="http://schemas.microsoft.com/office/powerpoint/2010/main" val="300034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8590027" cy="5113644"/>
          </a:xfrm>
          <a:prstGeom prst="rect">
            <a:avLst/>
          </a:prstGeom>
          <a:noFill/>
        </p:spPr>
        <p:txBody>
          <a:bodyPr wrap="square" rtlCol="0" anchor="t">
            <a:spAutoFit/>
          </a:bodyPr>
          <a:lstStyle/>
          <a:p>
            <a:pPr fontAlgn="base" latinLnBrk="1">
              <a:lnSpc>
                <a:spcPct val="150000"/>
              </a:lnSpc>
            </a:pPr>
            <a:r>
              <a:rPr lang="zh-CN" altLang="en-US" sz="2000" dirty="0"/>
              <a:t>我国货币层次划分</a:t>
            </a:r>
          </a:p>
          <a:p>
            <a:pPr fontAlgn="base" latinLnBrk="1">
              <a:lnSpc>
                <a:spcPct val="150000"/>
              </a:lnSpc>
            </a:pPr>
            <a:r>
              <a:rPr lang="zh-CN" altLang="en-US" sz="2000" dirty="0"/>
              <a:t>①</a:t>
            </a:r>
            <a:r>
              <a:rPr lang="en-US" altLang="zh-CN" sz="2000" dirty="0"/>
              <a:t>M0 =</a:t>
            </a:r>
            <a:r>
              <a:rPr lang="zh-CN" altLang="en-US" sz="2000" dirty="0"/>
              <a:t>流通中货币</a:t>
            </a:r>
          </a:p>
          <a:p>
            <a:pPr fontAlgn="base" latinLnBrk="1">
              <a:lnSpc>
                <a:spcPct val="150000"/>
              </a:lnSpc>
            </a:pPr>
            <a:r>
              <a:rPr lang="zh-CN" altLang="en-US" sz="2000" dirty="0"/>
              <a:t>②</a:t>
            </a:r>
            <a:r>
              <a:rPr lang="en-US" altLang="zh-CN" sz="2000" dirty="0"/>
              <a:t>M1= M0+</a:t>
            </a:r>
            <a:r>
              <a:rPr lang="zh-CN" altLang="en-US" sz="2000" dirty="0"/>
              <a:t>单位活期存款</a:t>
            </a:r>
          </a:p>
          <a:p>
            <a:pPr fontAlgn="base" latinLnBrk="1">
              <a:lnSpc>
                <a:spcPct val="150000"/>
              </a:lnSpc>
            </a:pPr>
            <a:r>
              <a:rPr lang="zh-CN" altLang="en-US" sz="2000" dirty="0"/>
              <a:t>③</a:t>
            </a:r>
            <a:r>
              <a:rPr lang="en-US" altLang="zh-CN" sz="2000" dirty="0"/>
              <a:t>M2= M1+</a:t>
            </a:r>
            <a:r>
              <a:rPr lang="zh-CN" altLang="en-US" sz="2000" dirty="0"/>
              <a:t>单位定期存款</a:t>
            </a:r>
            <a:r>
              <a:rPr lang="en-US" altLang="zh-CN" sz="2000" dirty="0"/>
              <a:t>+</a:t>
            </a:r>
            <a:r>
              <a:rPr lang="zh-CN" altLang="en-US" sz="2000" dirty="0"/>
              <a:t>个人存款</a:t>
            </a:r>
            <a:r>
              <a:rPr lang="en-US" altLang="zh-CN" sz="2000" dirty="0"/>
              <a:t>+</a:t>
            </a:r>
            <a:r>
              <a:rPr lang="zh-CN" altLang="en-US" sz="2000" dirty="0"/>
              <a:t>其他存款</a:t>
            </a:r>
            <a:r>
              <a:rPr lang="en-US" altLang="zh-CN" sz="2000" dirty="0"/>
              <a:t>(</a:t>
            </a:r>
            <a:r>
              <a:rPr lang="zh-CN" altLang="en-US" sz="2000" dirty="0"/>
              <a:t>财政存款除外</a:t>
            </a:r>
            <a:r>
              <a:rPr lang="en-US" altLang="zh-CN" sz="2000" dirty="0"/>
              <a:t>)</a:t>
            </a:r>
          </a:p>
          <a:p>
            <a:pPr fontAlgn="base" latinLnBrk="1">
              <a:lnSpc>
                <a:spcPct val="150000"/>
              </a:lnSpc>
            </a:pPr>
            <a:r>
              <a:rPr lang="en-US" altLang="zh-CN" sz="2000" dirty="0"/>
              <a:t>【</a:t>
            </a:r>
            <a:r>
              <a:rPr lang="zh-CN" altLang="en-US" sz="2000" dirty="0"/>
              <a:t>例题：单选题</a:t>
            </a:r>
            <a:r>
              <a:rPr lang="en-US" altLang="zh-CN" sz="2000" dirty="0"/>
              <a:t>】</a:t>
            </a:r>
            <a:r>
              <a:rPr lang="zh-CN" altLang="en-US" sz="2000" dirty="0"/>
              <a:t>目前划分货币供应量层次的一般依据是</a:t>
            </a:r>
            <a:r>
              <a:rPr lang="en-US" altLang="zh-CN" sz="2000" dirty="0"/>
              <a:t>(   )</a:t>
            </a:r>
            <a:r>
              <a:rPr lang="zh-CN" altLang="en-US" sz="2000" dirty="0"/>
              <a:t>。</a:t>
            </a:r>
          </a:p>
          <a:p>
            <a:pPr fontAlgn="base" latinLnBrk="1">
              <a:lnSpc>
                <a:spcPct val="150000"/>
              </a:lnSpc>
            </a:pPr>
            <a:r>
              <a:rPr lang="en-US" altLang="zh-CN" sz="2000" dirty="0"/>
              <a:t>A.</a:t>
            </a:r>
            <a:r>
              <a:rPr lang="zh-CN" altLang="en-US" sz="2000" dirty="0"/>
              <a:t>货币的名义购买力</a:t>
            </a:r>
          </a:p>
          <a:p>
            <a:pPr fontAlgn="base" latinLnBrk="1">
              <a:lnSpc>
                <a:spcPct val="150000"/>
              </a:lnSpc>
            </a:pPr>
            <a:r>
              <a:rPr lang="en-US" altLang="zh-CN" sz="2000" dirty="0"/>
              <a:t>B.</a:t>
            </a:r>
            <a:r>
              <a:rPr lang="zh-CN" altLang="en-US" sz="2000" dirty="0"/>
              <a:t>货币的实际购买力</a:t>
            </a:r>
          </a:p>
          <a:p>
            <a:pPr fontAlgn="base" latinLnBrk="1">
              <a:lnSpc>
                <a:spcPct val="150000"/>
              </a:lnSpc>
            </a:pPr>
            <a:r>
              <a:rPr lang="en-US" altLang="zh-CN" sz="2000" dirty="0"/>
              <a:t>C.</a:t>
            </a:r>
            <a:r>
              <a:rPr lang="zh-CN" altLang="en-US" sz="2000" dirty="0"/>
              <a:t>一定时期内全社会的各类存款量</a:t>
            </a:r>
          </a:p>
          <a:p>
            <a:pPr fontAlgn="base" latinLnBrk="1">
              <a:lnSpc>
                <a:spcPct val="150000"/>
              </a:lnSpc>
            </a:pPr>
            <a:r>
              <a:rPr lang="en-US" altLang="zh-CN" sz="2000" dirty="0"/>
              <a:t>D.</a:t>
            </a:r>
            <a:r>
              <a:rPr lang="zh-CN" altLang="en-US" sz="2000" dirty="0"/>
              <a:t>货币资产的流动性</a:t>
            </a:r>
          </a:p>
          <a:p>
            <a:pPr fontAlgn="base" latinLnBrk="1">
              <a:lnSpc>
                <a:spcPct val="150000"/>
              </a:lnSpc>
            </a:pPr>
            <a:endParaRPr lang="zh-CN" altLang="en-US" sz="2000" dirty="0"/>
          </a:p>
          <a:p>
            <a:pPr>
              <a:lnSpc>
                <a:spcPct val="150000"/>
              </a:lnSpc>
            </a:pPr>
            <a:endParaRPr lang="zh-CN" altLang="en-US" sz="2000" dirty="0"/>
          </a:p>
        </p:txBody>
      </p:sp>
    </p:spTree>
    <p:extLst>
      <p:ext uri="{BB962C8B-B14F-4D97-AF65-F5344CB8AC3E}">
        <p14:creationId xmlns:p14="http://schemas.microsoft.com/office/powerpoint/2010/main" val="3531390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76796" y="826066"/>
            <a:ext cx="8590027" cy="3730765"/>
          </a:xfrm>
          <a:prstGeom prst="rect">
            <a:avLst/>
          </a:prstGeom>
          <a:noFill/>
        </p:spPr>
        <p:txBody>
          <a:bodyPr wrap="square" rtlCol="0" anchor="t">
            <a:spAutoFit/>
          </a:bodyPr>
          <a:lstStyle/>
          <a:p>
            <a:pPr fontAlgn="base" latinLnBrk="1">
              <a:lnSpc>
                <a:spcPct val="150000"/>
              </a:lnSpc>
            </a:pPr>
            <a:r>
              <a:rPr lang="en-US" altLang="zh-CN" sz="2000" dirty="0"/>
              <a:t>【</a:t>
            </a:r>
            <a:r>
              <a:rPr lang="zh-CN" altLang="en-US" sz="2000" dirty="0"/>
              <a:t>例题：</a:t>
            </a:r>
            <a:r>
              <a:rPr lang="en-US" altLang="zh-CN" sz="2000" dirty="0"/>
              <a:t>2017 </a:t>
            </a:r>
            <a:r>
              <a:rPr lang="zh-CN" altLang="en-US" sz="2000" dirty="0"/>
              <a:t>年多选题</a:t>
            </a:r>
            <a:r>
              <a:rPr lang="en-US" altLang="zh-CN" sz="2000" dirty="0"/>
              <a:t>】</a:t>
            </a:r>
            <a:r>
              <a:rPr lang="zh-CN" altLang="en-US" sz="2000" dirty="0"/>
              <a:t>合理划分中央与地方财政事权和支出责任的总体要求包括</a:t>
            </a:r>
            <a:r>
              <a:rPr lang="en-US" altLang="zh-CN" sz="2000" dirty="0"/>
              <a:t>(    )</a:t>
            </a:r>
            <a:r>
              <a:rPr lang="zh-CN" altLang="en-US" sz="2000" dirty="0"/>
              <a:t>。</a:t>
            </a:r>
          </a:p>
          <a:p>
            <a:pPr fontAlgn="base" latinLnBrk="1">
              <a:lnSpc>
                <a:spcPct val="150000"/>
              </a:lnSpc>
            </a:pPr>
            <a:r>
              <a:rPr lang="en-US" altLang="zh-CN" sz="2000" dirty="0"/>
              <a:t>A. </a:t>
            </a:r>
            <a:r>
              <a:rPr lang="zh-CN" altLang="en-US" sz="2000" dirty="0"/>
              <a:t>坚持财政事权由中央决定</a:t>
            </a:r>
          </a:p>
          <a:p>
            <a:pPr fontAlgn="base" latinLnBrk="1">
              <a:lnSpc>
                <a:spcPct val="150000"/>
              </a:lnSpc>
            </a:pPr>
            <a:r>
              <a:rPr lang="en-US" altLang="zh-CN" sz="2000" dirty="0"/>
              <a:t>B. </a:t>
            </a:r>
            <a:r>
              <a:rPr lang="zh-CN" altLang="en-US" sz="2000" dirty="0"/>
              <a:t>坚持有利于健全社会主义市场经济体制</a:t>
            </a:r>
          </a:p>
          <a:p>
            <a:pPr fontAlgn="base" latinLnBrk="1">
              <a:lnSpc>
                <a:spcPct val="150000"/>
              </a:lnSpc>
            </a:pPr>
            <a:r>
              <a:rPr lang="en-US" altLang="zh-CN" sz="2000" dirty="0"/>
              <a:t>C. </a:t>
            </a:r>
            <a:r>
              <a:rPr lang="zh-CN" altLang="en-US" sz="2000" dirty="0"/>
              <a:t>坚持加强中央对微观事务的直接管理</a:t>
            </a:r>
          </a:p>
          <a:p>
            <a:pPr fontAlgn="base" latinLnBrk="1">
              <a:lnSpc>
                <a:spcPct val="150000"/>
              </a:lnSpc>
            </a:pPr>
            <a:r>
              <a:rPr lang="en-US" altLang="zh-CN" sz="2000" dirty="0"/>
              <a:t>D. </a:t>
            </a:r>
            <a:r>
              <a:rPr lang="zh-CN" altLang="en-US" sz="2000" dirty="0"/>
              <a:t>坚持法制化规范道路</a:t>
            </a:r>
          </a:p>
          <a:p>
            <a:pPr fontAlgn="base" latinLnBrk="1">
              <a:lnSpc>
                <a:spcPct val="150000"/>
              </a:lnSpc>
            </a:pPr>
            <a:r>
              <a:rPr lang="en-US" altLang="zh-CN" sz="2000" dirty="0"/>
              <a:t>E. </a:t>
            </a:r>
            <a:r>
              <a:rPr lang="zh-CN" altLang="en-US" sz="2000" dirty="0"/>
              <a:t>坚持积极稳妥统筹推进</a:t>
            </a:r>
          </a:p>
          <a:p>
            <a:pPr fontAlgn="base" latinLnBrk="1">
              <a:lnSpc>
                <a:spcPct val="150000"/>
              </a:lnSpc>
            </a:pPr>
            <a:r>
              <a:rPr lang="en-US" altLang="zh-CN" sz="2000" dirty="0"/>
              <a:t>【</a:t>
            </a:r>
            <a:r>
              <a:rPr lang="zh-CN" altLang="en-US" sz="2000" dirty="0"/>
              <a:t>答案</a:t>
            </a:r>
            <a:r>
              <a:rPr lang="en-US" altLang="zh-CN" sz="2000" dirty="0"/>
              <a:t>】ABDE</a:t>
            </a:r>
          </a:p>
        </p:txBody>
      </p:sp>
    </p:spTree>
    <p:extLst>
      <p:ext uri="{BB962C8B-B14F-4D97-AF65-F5344CB8AC3E}">
        <p14:creationId xmlns:p14="http://schemas.microsoft.com/office/powerpoint/2010/main" val="2719124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8590027" cy="6498639"/>
          </a:xfrm>
          <a:prstGeom prst="rect">
            <a:avLst/>
          </a:prstGeom>
          <a:noFill/>
        </p:spPr>
        <p:txBody>
          <a:bodyPr wrap="square" rtlCol="0" anchor="t">
            <a:spAutoFit/>
          </a:bodyPr>
          <a:lstStyle/>
          <a:p>
            <a:pPr fontAlgn="base" latinLnBrk="1">
              <a:lnSpc>
                <a:spcPct val="150000"/>
              </a:lnSpc>
            </a:pPr>
            <a:r>
              <a:rPr lang="en-US" altLang="zh-CN" sz="2000" dirty="0"/>
              <a:t>【</a:t>
            </a:r>
            <a:r>
              <a:rPr lang="zh-CN" altLang="en-US" sz="2000" dirty="0"/>
              <a:t>例题：单选题</a:t>
            </a:r>
            <a:r>
              <a:rPr lang="en-US" altLang="zh-CN" sz="2000" dirty="0"/>
              <a:t>】</a:t>
            </a:r>
            <a:r>
              <a:rPr lang="zh-CN" altLang="en-US" sz="2000" dirty="0"/>
              <a:t>在我国货币供应量指标中，属于 </a:t>
            </a:r>
            <a:r>
              <a:rPr lang="en-US" altLang="zh-CN" sz="2000" dirty="0"/>
              <a:t>M1</a:t>
            </a:r>
            <a:r>
              <a:rPr lang="zh-CN" altLang="en-US" sz="2000" dirty="0"/>
              <a:t>的是</a:t>
            </a:r>
            <a:r>
              <a:rPr lang="en-US" altLang="zh-CN" sz="2000" dirty="0"/>
              <a:t>(   )</a:t>
            </a:r>
          </a:p>
          <a:p>
            <a:pPr fontAlgn="base" latinLnBrk="1">
              <a:lnSpc>
                <a:spcPct val="150000"/>
              </a:lnSpc>
            </a:pPr>
            <a:r>
              <a:rPr lang="en-US" altLang="zh-CN" sz="2000" dirty="0"/>
              <a:t>A. </a:t>
            </a:r>
            <a:r>
              <a:rPr lang="zh-CN" altLang="en-US" sz="2000" dirty="0"/>
              <a:t>其他存款</a:t>
            </a:r>
            <a:r>
              <a:rPr lang="en-US" altLang="zh-CN" sz="2000" dirty="0"/>
              <a:t>(</a:t>
            </a:r>
            <a:r>
              <a:rPr lang="zh-CN" altLang="en-US" sz="2000" dirty="0"/>
              <a:t>财政存款除外</a:t>
            </a:r>
            <a:r>
              <a:rPr lang="en-US" altLang="zh-CN" sz="2000" dirty="0"/>
              <a:t>)</a:t>
            </a:r>
          </a:p>
          <a:p>
            <a:pPr fontAlgn="base" latinLnBrk="1">
              <a:lnSpc>
                <a:spcPct val="150000"/>
              </a:lnSpc>
            </a:pPr>
            <a:r>
              <a:rPr lang="en-US" altLang="zh-CN" sz="2000" dirty="0"/>
              <a:t>B. </a:t>
            </a:r>
            <a:r>
              <a:rPr lang="zh-CN" altLang="en-US" sz="2000" dirty="0"/>
              <a:t>个人存款</a:t>
            </a:r>
          </a:p>
          <a:p>
            <a:pPr fontAlgn="base" latinLnBrk="1">
              <a:lnSpc>
                <a:spcPct val="150000"/>
              </a:lnSpc>
            </a:pPr>
            <a:r>
              <a:rPr lang="en-US" altLang="zh-CN" sz="2000" dirty="0"/>
              <a:t>C. </a:t>
            </a:r>
            <a:r>
              <a:rPr lang="zh-CN" altLang="en-US" sz="2000" dirty="0"/>
              <a:t>单位定期存款</a:t>
            </a:r>
          </a:p>
          <a:p>
            <a:pPr fontAlgn="base" latinLnBrk="1">
              <a:lnSpc>
                <a:spcPct val="150000"/>
              </a:lnSpc>
            </a:pPr>
            <a:r>
              <a:rPr lang="en-US" altLang="zh-CN" sz="2000" dirty="0"/>
              <a:t>D. </a:t>
            </a:r>
            <a:r>
              <a:rPr lang="zh-CN" altLang="en-US" sz="2000" dirty="0"/>
              <a:t>单位活期存款</a:t>
            </a:r>
          </a:p>
          <a:p>
            <a:pPr fontAlgn="base" latinLnBrk="1">
              <a:lnSpc>
                <a:spcPct val="150000"/>
              </a:lnSpc>
            </a:pPr>
            <a:r>
              <a:rPr lang="en-US" altLang="zh-CN" sz="2000" dirty="0"/>
              <a:t>【</a:t>
            </a:r>
            <a:r>
              <a:rPr lang="zh-CN" altLang="en-US" sz="2000" dirty="0"/>
              <a:t>例题：多选题</a:t>
            </a:r>
            <a:r>
              <a:rPr lang="en-US" altLang="zh-CN" sz="2000" dirty="0"/>
              <a:t>】</a:t>
            </a:r>
            <a:r>
              <a:rPr lang="zh-CN" altLang="en-US" sz="2000" dirty="0"/>
              <a:t>流通中货币</a:t>
            </a:r>
            <a:r>
              <a:rPr lang="en-US" altLang="zh-CN" sz="2000" dirty="0"/>
              <a:t>(M0)</a:t>
            </a:r>
            <a:r>
              <a:rPr lang="zh-CN" altLang="en-US" sz="2000" dirty="0"/>
              <a:t>的持有者包括</a:t>
            </a:r>
            <a:r>
              <a:rPr lang="en-US" altLang="zh-CN" sz="2000" dirty="0"/>
              <a:t>(    )</a:t>
            </a:r>
            <a:endParaRPr lang="zh-CN" altLang="en-US" sz="2000" dirty="0"/>
          </a:p>
          <a:p>
            <a:pPr fontAlgn="base" latinLnBrk="1">
              <a:lnSpc>
                <a:spcPct val="150000"/>
              </a:lnSpc>
            </a:pPr>
            <a:r>
              <a:rPr lang="en-US" altLang="zh-CN" sz="2000" dirty="0"/>
              <a:t>A. </a:t>
            </a:r>
            <a:r>
              <a:rPr lang="zh-CN" altLang="en-US" sz="2000" dirty="0"/>
              <a:t>企事业单位</a:t>
            </a:r>
          </a:p>
          <a:p>
            <a:pPr fontAlgn="base" latinLnBrk="1">
              <a:lnSpc>
                <a:spcPct val="150000"/>
              </a:lnSpc>
            </a:pPr>
            <a:r>
              <a:rPr lang="en-US" altLang="zh-CN" sz="2000" dirty="0"/>
              <a:t>B. </a:t>
            </a:r>
            <a:r>
              <a:rPr lang="zh-CN" altLang="en-US" sz="2000" dirty="0"/>
              <a:t>存款类金融机构</a:t>
            </a:r>
          </a:p>
          <a:p>
            <a:pPr fontAlgn="base" latinLnBrk="1">
              <a:lnSpc>
                <a:spcPct val="150000"/>
              </a:lnSpc>
            </a:pPr>
            <a:r>
              <a:rPr lang="en-US" altLang="zh-CN" sz="2000" dirty="0"/>
              <a:t>C. </a:t>
            </a:r>
            <a:r>
              <a:rPr lang="zh-CN" altLang="en-US" sz="2000" dirty="0"/>
              <a:t>非存款类金融机构</a:t>
            </a:r>
          </a:p>
          <a:p>
            <a:pPr fontAlgn="base" latinLnBrk="1">
              <a:lnSpc>
                <a:spcPct val="150000"/>
              </a:lnSpc>
            </a:pPr>
            <a:r>
              <a:rPr lang="en-US" altLang="zh-CN" sz="2000" dirty="0"/>
              <a:t>D. </a:t>
            </a:r>
            <a:r>
              <a:rPr lang="zh-CN" altLang="en-US" sz="2000" dirty="0"/>
              <a:t>个人</a:t>
            </a:r>
          </a:p>
          <a:p>
            <a:pPr fontAlgn="base" latinLnBrk="1">
              <a:lnSpc>
                <a:spcPct val="150000"/>
              </a:lnSpc>
            </a:pPr>
            <a:r>
              <a:rPr lang="en-US" altLang="zh-CN" sz="2000" dirty="0"/>
              <a:t>E. </a:t>
            </a:r>
            <a:r>
              <a:rPr lang="zh-CN" altLang="en-US" sz="2000" dirty="0"/>
              <a:t>机关团体</a:t>
            </a:r>
          </a:p>
          <a:p>
            <a:pPr fontAlgn="base" latinLnBrk="1">
              <a:lnSpc>
                <a:spcPct val="150000"/>
              </a:lnSpc>
            </a:pPr>
            <a:endParaRPr lang="en-US" altLang="zh-CN" sz="2000" dirty="0"/>
          </a:p>
          <a:p>
            <a:pPr fontAlgn="base" latinLnBrk="1">
              <a:lnSpc>
                <a:spcPct val="150000"/>
              </a:lnSpc>
            </a:pPr>
            <a:endParaRPr lang="zh-CN" altLang="en-US" sz="2000" dirty="0"/>
          </a:p>
          <a:p>
            <a:pPr>
              <a:lnSpc>
                <a:spcPct val="150000"/>
              </a:lnSpc>
            </a:pPr>
            <a:endParaRPr lang="zh-CN" altLang="en-US" sz="2000" dirty="0"/>
          </a:p>
        </p:txBody>
      </p:sp>
    </p:spTree>
    <p:extLst>
      <p:ext uri="{BB962C8B-B14F-4D97-AF65-F5344CB8AC3E}">
        <p14:creationId xmlns:p14="http://schemas.microsoft.com/office/powerpoint/2010/main" val="1781293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25230" y="730191"/>
            <a:ext cx="8590027" cy="2343655"/>
          </a:xfrm>
          <a:prstGeom prst="rect">
            <a:avLst/>
          </a:prstGeom>
          <a:noFill/>
        </p:spPr>
        <p:txBody>
          <a:bodyPr wrap="square" rtlCol="0" anchor="t">
            <a:spAutoFit/>
          </a:bodyPr>
          <a:lstStyle/>
          <a:p>
            <a:pPr fontAlgn="base" latinLnBrk="1">
              <a:lnSpc>
                <a:spcPct val="150000"/>
              </a:lnSpc>
            </a:pPr>
            <a:r>
              <a:rPr lang="en-US" altLang="zh-CN" sz="2000" dirty="0"/>
              <a:t>4</a:t>
            </a:r>
            <a:r>
              <a:rPr lang="zh-CN" altLang="en-US" sz="2000" dirty="0"/>
              <a:t>、社会融资规模</a:t>
            </a:r>
            <a:endParaRPr lang="en-US" altLang="zh-CN" sz="2000" dirty="0"/>
          </a:p>
          <a:p>
            <a:pPr fontAlgn="base" latinLnBrk="1">
              <a:lnSpc>
                <a:spcPct val="150000"/>
              </a:lnSpc>
            </a:pPr>
            <a:r>
              <a:rPr lang="zh-CN" altLang="en-US" sz="2000" dirty="0"/>
              <a:t>社会融资规模是指一定时期内</a:t>
            </a:r>
            <a:r>
              <a:rPr lang="en-US" altLang="zh-CN" sz="2000" dirty="0"/>
              <a:t>(</a:t>
            </a:r>
            <a:r>
              <a:rPr lang="zh-CN" altLang="en-US" sz="2000" dirty="0"/>
              <a:t>每月、每季或每年</a:t>
            </a:r>
            <a:r>
              <a:rPr lang="en-US" altLang="zh-CN" sz="2000" dirty="0"/>
              <a:t>)</a:t>
            </a:r>
            <a:r>
              <a:rPr lang="zh-CN" altLang="en-US" sz="2000" dirty="0"/>
              <a:t>实体经济</a:t>
            </a:r>
            <a:r>
              <a:rPr lang="en-US" altLang="zh-CN" sz="2000" dirty="0"/>
              <a:t>(</a:t>
            </a:r>
            <a:r>
              <a:rPr lang="zh-CN" altLang="en-US" sz="2000" dirty="0"/>
              <a:t>即境内非金融企业和住户</a:t>
            </a:r>
            <a:r>
              <a:rPr lang="en-US" altLang="zh-CN" sz="2000" dirty="0"/>
              <a:t>)</a:t>
            </a:r>
            <a:r>
              <a:rPr lang="zh-CN" altLang="en-US" sz="2000" dirty="0"/>
              <a:t>从金融体系获得的全部资金总额 。</a:t>
            </a:r>
          </a:p>
          <a:p>
            <a:pPr fontAlgn="base" latinLnBrk="1">
              <a:lnSpc>
                <a:spcPct val="150000"/>
              </a:lnSpc>
            </a:pPr>
            <a:endParaRPr lang="zh-CN" altLang="en-US" sz="2000" dirty="0"/>
          </a:p>
          <a:p>
            <a:pPr>
              <a:lnSpc>
                <a:spcPct val="150000"/>
              </a:lnSpc>
            </a:pPr>
            <a:endParaRPr lang="zh-CN" altLang="en-US" sz="2000" dirty="0"/>
          </a:p>
        </p:txBody>
      </p:sp>
      <p:pic>
        <p:nvPicPr>
          <p:cNvPr id="10" name="图片 9">
            <a:extLst>
              <a:ext uri="{FF2B5EF4-FFF2-40B4-BE49-F238E27FC236}">
                <a16:creationId xmlns:a16="http://schemas.microsoft.com/office/drawing/2014/main" id="{07D4BB5A-D8D7-4F59-8CE1-D9EA26F3E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242" y="2255534"/>
            <a:ext cx="7050136" cy="2000385"/>
          </a:xfrm>
          <a:prstGeom prst="rect">
            <a:avLst/>
          </a:prstGeom>
        </p:spPr>
      </p:pic>
      <p:pic>
        <p:nvPicPr>
          <p:cNvPr id="14" name="图片 13">
            <a:extLst>
              <a:ext uri="{FF2B5EF4-FFF2-40B4-BE49-F238E27FC236}">
                <a16:creationId xmlns:a16="http://schemas.microsoft.com/office/drawing/2014/main" id="{5D3F2AF9-5570-44BD-BC88-5D57125D1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1516" y="4222458"/>
            <a:ext cx="6998862" cy="1978133"/>
          </a:xfrm>
          <a:prstGeom prst="rect">
            <a:avLst/>
          </a:prstGeom>
        </p:spPr>
      </p:pic>
    </p:spTree>
    <p:extLst>
      <p:ext uri="{BB962C8B-B14F-4D97-AF65-F5344CB8AC3E}">
        <p14:creationId xmlns:p14="http://schemas.microsoft.com/office/powerpoint/2010/main" val="1698576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3728649"/>
          </a:xfrm>
          <a:prstGeom prst="rect">
            <a:avLst/>
          </a:prstGeom>
          <a:noFill/>
        </p:spPr>
        <p:txBody>
          <a:bodyPr wrap="square" rtlCol="0" anchor="t">
            <a:spAutoFit/>
          </a:bodyPr>
          <a:lstStyle/>
          <a:p>
            <a:pPr fontAlgn="base" latinLnBrk="1">
              <a:lnSpc>
                <a:spcPct val="150000"/>
              </a:lnSpc>
            </a:pPr>
            <a:r>
              <a:rPr lang="en-US" altLang="zh-CN" sz="2000" dirty="0"/>
              <a:t>【</a:t>
            </a:r>
            <a:r>
              <a:rPr lang="zh-CN" altLang="en-US" sz="2000" dirty="0"/>
              <a:t>例题：多选题</a:t>
            </a:r>
            <a:r>
              <a:rPr lang="en-US" altLang="zh-CN" sz="2000" dirty="0"/>
              <a:t>】</a:t>
            </a:r>
            <a:r>
              <a:rPr lang="zh-CN" altLang="en-US" sz="2000" dirty="0"/>
              <a:t>下列金融统计指标中计入我国社会融资规模的是</a:t>
            </a:r>
            <a:r>
              <a:rPr lang="en-US" altLang="zh-CN" sz="2000" dirty="0"/>
              <a:t>()</a:t>
            </a:r>
          </a:p>
          <a:p>
            <a:pPr fontAlgn="base" latinLnBrk="1">
              <a:lnSpc>
                <a:spcPct val="150000"/>
              </a:lnSpc>
            </a:pPr>
            <a:r>
              <a:rPr lang="en-US" altLang="zh-CN" sz="2000" dirty="0"/>
              <a:t>A.</a:t>
            </a:r>
            <a:r>
              <a:rPr lang="zh-CN" altLang="en-US" sz="2000" dirty="0"/>
              <a:t>非金融机构在我国 </a:t>
            </a:r>
            <a:r>
              <a:rPr lang="en-US" altLang="zh-CN" sz="2000" dirty="0"/>
              <a:t>A </a:t>
            </a:r>
            <a:r>
              <a:rPr lang="zh-CN" altLang="en-US" sz="2000" dirty="0"/>
              <a:t>股市场获得的直接融资</a:t>
            </a:r>
          </a:p>
          <a:p>
            <a:pPr fontAlgn="base" latinLnBrk="1">
              <a:lnSpc>
                <a:spcPct val="150000"/>
              </a:lnSpc>
            </a:pPr>
            <a:r>
              <a:rPr lang="en-US" altLang="zh-CN" sz="2000" dirty="0"/>
              <a:t>B.</a:t>
            </a:r>
            <a:r>
              <a:rPr lang="zh-CN" altLang="en-US" sz="2000" dirty="0"/>
              <a:t>金融机构通过表外业务向实体经济提供的信托贷款</a:t>
            </a:r>
          </a:p>
          <a:p>
            <a:pPr fontAlgn="base" latinLnBrk="1">
              <a:lnSpc>
                <a:spcPct val="150000"/>
              </a:lnSpc>
            </a:pPr>
            <a:r>
              <a:rPr lang="en-US" altLang="zh-CN" sz="2000" dirty="0"/>
              <a:t>C.</a:t>
            </a:r>
            <a:r>
              <a:rPr lang="zh-CN" altLang="en-US" sz="2000" dirty="0"/>
              <a:t>金融机构通过表内业务向实体经济提供的人民币贷款</a:t>
            </a:r>
          </a:p>
          <a:p>
            <a:pPr fontAlgn="base" latinLnBrk="1">
              <a:lnSpc>
                <a:spcPct val="150000"/>
              </a:lnSpc>
            </a:pPr>
            <a:r>
              <a:rPr lang="en-US" altLang="zh-CN" sz="2000" dirty="0"/>
              <a:t>D.</a:t>
            </a:r>
            <a:r>
              <a:rPr lang="zh-CN" altLang="en-US" sz="2000" dirty="0"/>
              <a:t>房地产公司从地下钱庄获得的高利贷</a:t>
            </a:r>
          </a:p>
          <a:p>
            <a:pPr fontAlgn="base" latinLnBrk="1">
              <a:lnSpc>
                <a:spcPct val="150000"/>
              </a:lnSpc>
            </a:pPr>
            <a:r>
              <a:rPr lang="en-US" altLang="zh-CN" sz="2000" dirty="0"/>
              <a:t>E.</a:t>
            </a:r>
            <a:r>
              <a:rPr lang="zh-CN" altLang="en-US" sz="2000" dirty="0"/>
              <a:t>保险公司向受灾的投保企业提供的损失赔偿</a:t>
            </a:r>
          </a:p>
          <a:p>
            <a:pPr fontAlgn="base" latinLnBrk="1">
              <a:lnSpc>
                <a:spcPct val="150000"/>
              </a:lnSpc>
            </a:pPr>
            <a:endParaRPr lang="zh-CN" altLang="en-US" sz="2000" dirty="0"/>
          </a:p>
          <a:p>
            <a:pPr>
              <a:lnSpc>
                <a:spcPct val="150000"/>
              </a:lnSpc>
            </a:pPr>
            <a:endParaRPr lang="zh-CN" altLang="en-US" sz="2000" dirty="0"/>
          </a:p>
        </p:txBody>
      </p:sp>
    </p:spTree>
    <p:extLst>
      <p:ext uri="{BB962C8B-B14F-4D97-AF65-F5344CB8AC3E}">
        <p14:creationId xmlns:p14="http://schemas.microsoft.com/office/powerpoint/2010/main" val="1605368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4651979"/>
          </a:xfrm>
          <a:prstGeom prst="rect">
            <a:avLst/>
          </a:prstGeom>
          <a:noFill/>
        </p:spPr>
        <p:txBody>
          <a:bodyPr wrap="square" rtlCol="0" anchor="t">
            <a:spAutoFit/>
          </a:bodyPr>
          <a:lstStyle/>
          <a:p>
            <a:pPr fontAlgn="base" latinLnBrk="1">
              <a:lnSpc>
                <a:spcPct val="150000"/>
              </a:lnSpc>
            </a:pPr>
            <a:r>
              <a:rPr lang="zh-CN" altLang="en-US" sz="2000" dirty="0"/>
              <a:t>二、货币供给机制</a:t>
            </a:r>
          </a:p>
          <a:p>
            <a:pPr fontAlgn="base" latinLnBrk="1">
              <a:lnSpc>
                <a:spcPct val="150000"/>
              </a:lnSpc>
            </a:pPr>
            <a:r>
              <a:rPr lang="zh-CN" altLang="en-US" sz="2000" dirty="0"/>
              <a:t>货币供应量包括现金和存款，其中现金是中央银行的负债，存款是商业银行的负债。研究货币供给机制就要分别研究中央银行和商业银行的货币创造行为和过程。</a:t>
            </a:r>
            <a:endParaRPr lang="en-US" altLang="zh-CN" sz="2000" dirty="0"/>
          </a:p>
          <a:p>
            <a:pPr fontAlgn="base" latinLnBrk="1">
              <a:lnSpc>
                <a:spcPct val="150000"/>
              </a:lnSpc>
            </a:pPr>
            <a:r>
              <a:rPr lang="en-US" altLang="zh-CN" sz="2000" dirty="0"/>
              <a:t>1</a:t>
            </a:r>
            <a:r>
              <a:rPr lang="zh-CN" altLang="en-US" sz="2000" dirty="0"/>
              <a:t>、中央银行的信用创造货币机制</a:t>
            </a:r>
          </a:p>
          <a:p>
            <a:pPr fontAlgn="base" latinLnBrk="1">
              <a:lnSpc>
                <a:spcPct val="150000"/>
              </a:lnSpc>
            </a:pPr>
            <a:r>
              <a:rPr lang="zh-CN" altLang="en-US" sz="2000" dirty="0"/>
              <a:t>中央银行利用自身掌握的货币发行权和信贷管理权，来创造信贷资金来源。</a:t>
            </a:r>
          </a:p>
          <a:p>
            <a:pPr fontAlgn="base" latinLnBrk="1">
              <a:lnSpc>
                <a:spcPct val="150000"/>
              </a:lnSpc>
            </a:pPr>
            <a:r>
              <a:rPr lang="zh-CN" altLang="en-US" sz="2000" dirty="0"/>
              <a:t>信用创造货币是当代不兑现的信用货币制度下货币供给机制的重要内容，并且信用创造货币的功能为中央银行所掌握。</a:t>
            </a:r>
          </a:p>
          <a:p>
            <a:pPr fontAlgn="base" latinLnBrk="1">
              <a:lnSpc>
                <a:spcPct val="150000"/>
              </a:lnSpc>
            </a:pPr>
            <a:endParaRPr lang="en-US" altLang="zh-CN" sz="2000" dirty="0"/>
          </a:p>
          <a:p>
            <a:pPr fontAlgn="base" latinLnBrk="1">
              <a:lnSpc>
                <a:spcPct val="150000"/>
              </a:lnSpc>
            </a:pPr>
            <a:endParaRPr lang="zh-CN" altLang="en-US" sz="2000" dirty="0"/>
          </a:p>
          <a:p>
            <a:pPr>
              <a:lnSpc>
                <a:spcPct val="150000"/>
              </a:lnSpc>
            </a:pPr>
            <a:endParaRPr lang="zh-CN" altLang="en-US" sz="2000" dirty="0"/>
          </a:p>
        </p:txBody>
      </p:sp>
    </p:spTree>
    <p:extLst>
      <p:ext uri="{BB962C8B-B14F-4D97-AF65-F5344CB8AC3E}">
        <p14:creationId xmlns:p14="http://schemas.microsoft.com/office/powerpoint/2010/main" val="345290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4651979"/>
          </a:xfrm>
          <a:prstGeom prst="rect">
            <a:avLst/>
          </a:prstGeom>
          <a:noFill/>
        </p:spPr>
        <p:txBody>
          <a:bodyPr wrap="square" rtlCol="0" anchor="t">
            <a:spAutoFit/>
          </a:bodyPr>
          <a:lstStyle/>
          <a:p>
            <a:pPr fontAlgn="base" latinLnBrk="1">
              <a:lnSpc>
                <a:spcPct val="150000"/>
              </a:lnSpc>
            </a:pPr>
            <a:r>
              <a:rPr lang="en-US" altLang="zh-CN" sz="2000" dirty="0"/>
              <a:t>2</a:t>
            </a:r>
            <a:r>
              <a:rPr lang="zh-CN" altLang="en-US" sz="2000" dirty="0"/>
              <a:t>、商业银行的扩张信用并创造派生存款机制</a:t>
            </a:r>
            <a:endParaRPr lang="en-US" altLang="zh-CN" sz="2000" dirty="0"/>
          </a:p>
          <a:p>
            <a:pPr fontAlgn="base" latinLnBrk="1">
              <a:lnSpc>
                <a:spcPct val="150000"/>
              </a:lnSpc>
            </a:pPr>
            <a:r>
              <a:rPr lang="en-US" altLang="zh-CN" sz="2000" dirty="0"/>
              <a:t>(1)</a:t>
            </a:r>
            <a:r>
              <a:rPr lang="zh-CN" altLang="en-US" sz="2000" dirty="0"/>
              <a:t>商业银行具备在央行发行货币的基础上扩张信用、创造派生存款的能力。</a:t>
            </a:r>
          </a:p>
          <a:p>
            <a:pPr fontAlgn="base" latinLnBrk="1">
              <a:lnSpc>
                <a:spcPct val="150000"/>
              </a:lnSpc>
            </a:pPr>
            <a:r>
              <a:rPr lang="en-US" altLang="zh-CN" sz="2000" dirty="0"/>
              <a:t>(2)</a:t>
            </a:r>
            <a:r>
              <a:rPr lang="zh-CN" altLang="en-US" sz="2000" dirty="0"/>
              <a:t>商业银行不能无限制地创造派生存款。一般来说，银行体系扩张信用、创造派生存款的能力要受到三类因素的制约：</a:t>
            </a:r>
          </a:p>
          <a:p>
            <a:pPr fontAlgn="base" latinLnBrk="1">
              <a:lnSpc>
                <a:spcPct val="150000"/>
              </a:lnSpc>
            </a:pPr>
            <a:r>
              <a:rPr lang="zh-CN" altLang="en-US" sz="2000" dirty="0"/>
              <a:t>①受到交存中央银行存款准备金的限制。</a:t>
            </a:r>
          </a:p>
          <a:p>
            <a:pPr fontAlgn="base" latinLnBrk="1">
              <a:lnSpc>
                <a:spcPct val="150000"/>
              </a:lnSpc>
            </a:pPr>
            <a:r>
              <a:rPr lang="zh-CN" altLang="en-US" sz="2000" dirty="0"/>
              <a:t>②要受到提取现金数量的限制。</a:t>
            </a:r>
          </a:p>
          <a:p>
            <a:pPr fontAlgn="base" latinLnBrk="1">
              <a:lnSpc>
                <a:spcPct val="150000"/>
              </a:lnSpc>
            </a:pPr>
            <a:r>
              <a:rPr lang="zh-CN" altLang="en-US" sz="2000" dirty="0"/>
              <a:t>③要受到企事业单位及社会公众缴付税款等限制。</a:t>
            </a:r>
          </a:p>
          <a:p>
            <a:pPr fontAlgn="base" latinLnBrk="1">
              <a:lnSpc>
                <a:spcPct val="150000"/>
              </a:lnSpc>
            </a:pPr>
            <a:endParaRPr lang="en-US" altLang="zh-CN" sz="2000" dirty="0"/>
          </a:p>
          <a:p>
            <a:pPr fontAlgn="base" latinLnBrk="1">
              <a:lnSpc>
                <a:spcPct val="150000"/>
              </a:lnSpc>
            </a:pPr>
            <a:endParaRPr lang="zh-CN" altLang="en-US" sz="2000" dirty="0"/>
          </a:p>
          <a:p>
            <a:pPr>
              <a:lnSpc>
                <a:spcPct val="150000"/>
              </a:lnSpc>
            </a:pPr>
            <a:endParaRPr lang="zh-CN" altLang="en-US" sz="2000" dirty="0"/>
          </a:p>
        </p:txBody>
      </p:sp>
    </p:spTree>
    <p:extLst>
      <p:ext uri="{BB962C8B-B14F-4D97-AF65-F5344CB8AC3E}">
        <p14:creationId xmlns:p14="http://schemas.microsoft.com/office/powerpoint/2010/main" val="1516323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1420325"/>
          </a:xfrm>
          <a:prstGeom prst="rect">
            <a:avLst/>
          </a:prstGeom>
          <a:noFill/>
        </p:spPr>
        <p:txBody>
          <a:bodyPr wrap="square" rtlCol="0" anchor="t">
            <a:spAutoFit/>
          </a:bodyPr>
          <a:lstStyle/>
          <a:p>
            <a:pPr fontAlgn="base" latinLnBrk="1">
              <a:lnSpc>
                <a:spcPct val="150000"/>
              </a:lnSpc>
            </a:pPr>
            <a:endParaRPr lang="en-US" altLang="zh-CN" sz="2000" dirty="0"/>
          </a:p>
          <a:p>
            <a:pPr fontAlgn="base" latinLnBrk="1">
              <a:lnSpc>
                <a:spcPct val="150000"/>
              </a:lnSpc>
            </a:pPr>
            <a:endParaRPr lang="zh-CN" altLang="en-US" sz="2000" dirty="0"/>
          </a:p>
          <a:p>
            <a:pPr>
              <a:lnSpc>
                <a:spcPct val="150000"/>
              </a:lnSpc>
            </a:pPr>
            <a:endParaRPr lang="zh-CN" altLang="en-US" sz="2000" dirty="0"/>
          </a:p>
        </p:txBody>
      </p:sp>
      <p:pic>
        <p:nvPicPr>
          <p:cNvPr id="14" name="图片 13">
            <a:extLst>
              <a:ext uri="{FF2B5EF4-FFF2-40B4-BE49-F238E27FC236}">
                <a16:creationId xmlns:a16="http://schemas.microsoft.com/office/drawing/2014/main" id="{4C8EC1A3-485D-476F-B92C-5B50A36447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191" y="908785"/>
            <a:ext cx="7060508" cy="5318916"/>
          </a:xfrm>
          <a:prstGeom prst="rect">
            <a:avLst/>
          </a:prstGeom>
        </p:spPr>
      </p:pic>
    </p:spTree>
    <p:extLst>
      <p:ext uri="{BB962C8B-B14F-4D97-AF65-F5344CB8AC3E}">
        <p14:creationId xmlns:p14="http://schemas.microsoft.com/office/powerpoint/2010/main" val="1400854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3728649"/>
          </a:xfrm>
          <a:prstGeom prst="rect">
            <a:avLst/>
          </a:prstGeom>
          <a:noFill/>
        </p:spPr>
        <p:txBody>
          <a:bodyPr wrap="square" rtlCol="0" anchor="t">
            <a:spAutoFit/>
          </a:bodyPr>
          <a:lstStyle/>
          <a:p>
            <a:pPr fontAlgn="base" latinLnBrk="1">
              <a:lnSpc>
                <a:spcPct val="150000"/>
              </a:lnSpc>
            </a:pPr>
            <a:r>
              <a:rPr lang="zh-CN" altLang="en-US" sz="2000" dirty="0"/>
              <a:t>货币供应量的公式</a:t>
            </a:r>
          </a:p>
          <a:p>
            <a:pPr fontAlgn="base" latinLnBrk="1">
              <a:lnSpc>
                <a:spcPct val="150000"/>
              </a:lnSpc>
            </a:pPr>
            <a:r>
              <a:rPr lang="en-US" altLang="zh-CN" sz="2000" dirty="0"/>
              <a:t>M=</a:t>
            </a:r>
            <a:r>
              <a:rPr lang="en-US" altLang="zh-CN" sz="2000" dirty="0" err="1"/>
              <a:t>B×k</a:t>
            </a:r>
            <a:endParaRPr lang="en-US" altLang="zh-CN" sz="2000" dirty="0"/>
          </a:p>
          <a:p>
            <a:pPr fontAlgn="base" latinLnBrk="1">
              <a:lnSpc>
                <a:spcPct val="150000"/>
              </a:lnSpc>
            </a:pPr>
            <a:r>
              <a:rPr lang="zh-CN" altLang="en-US" sz="2000" dirty="0"/>
              <a:t>其中：</a:t>
            </a:r>
            <a:r>
              <a:rPr lang="en-US" altLang="zh-CN" sz="2000" dirty="0"/>
              <a:t>B------“</a:t>
            </a:r>
            <a:r>
              <a:rPr lang="zh-CN" altLang="en-US" sz="2000" dirty="0"/>
              <a:t>基础货币”，包括现金和商业银行在中央银行的存款</a:t>
            </a:r>
          </a:p>
          <a:p>
            <a:pPr fontAlgn="base" latinLnBrk="1">
              <a:lnSpc>
                <a:spcPct val="150000"/>
              </a:lnSpc>
            </a:pPr>
            <a:r>
              <a:rPr lang="en-US" altLang="zh-CN" sz="2000" dirty="0"/>
              <a:t>k------“</a:t>
            </a:r>
            <a:r>
              <a:rPr lang="zh-CN" altLang="en-US" sz="2000" dirty="0"/>
              <a:t>货币乘数”，基础货币的扩张倍数，取决于商业银行在其所吸收的全部存款中需存入中央银行部分所占比重即存款准备金率，以及需转化为现金及财政存款等所占比重的货币结构比率。</a:t>
            </a:r>
          </a:p>
          <a:p>
            <a:pPr fontAlgn="base" latinLnBrk="1">
              <a:lnSpc>
                <a:spcPct val="150000"/>
              </a:lnSpc>
            </a:pPr>
            <a:r>
              <a:rPr lang="zh-CN" altLang="en-US" sz="2000" dirty="0"/>
              <a:t>即货币乘数</a:t>
            </a:r>
            <a:r>
              <a:rPr lang="en-US" altLang="zh-CN" sz="2000" dirty="0"/>
              <a:t>=</a:t>
            </a:r>
            <a:r>
              <a:rPr lang="zh-CN" altLang="en-US" sz="2000" dirty="0"/>
              <a:t>存款准备金率和货币结构比率合计的倒数</a:t>
            </a:r>
          </a:p>
          <a:p>
            <a:pPr>
              <a:lnSpc>
                <a:spcPct val="150000"/>
              </a:lnSpc>
            </a:pPr>
            <a:endParaRPr lang="zh-CN" altLang="en-US" sz="2000" dirty="0"/>
          </a:p>
        </p:txBody>
      </p:sp>
    </p:spTree>
    <p:extLst>
      <p:ext uri="{BB962C8B-B14F-4D97-AF65-F5344CB8AC3E}">
        <p14:creationId xmlns:p14="http://schemas.microsoft.com/office/powerpoint/2010/main" val="4280757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C36BD76-2635-4B6D-9522-E6547023ECB4}"/>
              </a:ext>
            </a:extLst>
          </p:cNvPr>
          <p:cNvSpPr/>
          <p:nvPr/>
        </p:nvSpPr>
        <p:spPr>
          <a:xfrm>
            <a:off x="911424" y="1028733"/>
            <a:ext cx="9864757" cy="1511504"/>
          </a:xfrm>
          <a:prstGeom prst="rect">
            <a:avLst/>
          </a:prstGeom>
        </p:spPr>
        <p:txBody>
          <a:bodyPr wrap="square">
            <a:spAutoFit/>
          </a:bodyPr>
          <a:lstStyle/>
          <a:p>
            <a:pPr>
              <a:lnSpc>
                <a:spcPct val="150000"/>
              </a:lnSpc>
              <a:defRPr/>
            </a:pPr>
            <a:endParaRPr lang="en-US" altLang="zh-CN" sz="2133" b="1" dirty="0">
              <a:latin typeface="微软雅黑" panose="020B0503020204020204" pitchFamily="34" charset="-122"/>
              <a:ea typeface="微软雅黑" panose="020B0503020204020204" pitchFamily="34" charset="-122"/>
            </a:endParaRPr>
          </a:p>
          <a:p>
            <a:pPr>
              <a:lnSpc>
                <a:spcPct val="150000"/>
              </a:lnSpc>
              <a:defRPr/>
            </a:pPr>
            <a:br>
              <a:rPr lang="zh-CN" altLang="en-US" sz="2133" dirty="0">
                <a:latin typeface="Microsoft YaHei" panose="020B0503020204020204" pitchFamily="34" charset="-122"/>
                <a:ea typeface="Microsoft YaHei" panose="020B0503020204020204" pitchFamily="34" charset="-122"/>
              </a:rPr>
            </a:br>
            <a:endParaRPr lang="zh-CN" altLang="en-US" sz="2133" dirty="0">
              <a:latin typeface="Microsoft YaHei" panose="020B0503020204020204" pitchFamily="34" charset="-122"/>
              <a:ea typeface="Microsoft YaHei" panose="020B0503020204020204" pitchFamily="34" charset="-122"/>
              <a:sym typeface="+mn-lt"/>
            </a:endParaRPr>
          </a:p>
        </p:txBody>
      </p:sp>
      <p:sp>
        <p:nvSpPr>
          <p:cNvPr id="3" name="等腰三角形 2">
            <a:extLst>
              <a:ext uri="{FF2B5EF4-FFF2-40B4-BE49-F238E27FC236}">
                <a16:creationId xmlns:a16="http://schemas.microsoft.com/office/drawing/2014/main" id="{0DB5EBB5-571B-48A7-AEF2-373641A90865}"/>
              </a:ext>
            </a:extLst>
          </p:cNvPr>
          <p:cNvSpPr/>
          <p:nvPr/>
        </p:nvSpPr>
        <p:spPr>
          <a:xfrm>
            <a:off x="1395975" y="2024456"/>
            <a:ext cx="1920213" cy="18242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中央银行</a:t>
            </a:r>
            <a:endParaRPr lang="en-US" altLang="zh-CN" sz="2400" dirty="0"/>
          </a:p>
          <a:p>
            <a:pPr algn="ctr"/>
            <a:endParaRPr lang="zh-CN" altLang="en-US" sz="2400" dirty="0"/>
          </a:p>
        </p:txBody>
      </p:sp>
      <p:sp>
        <p:nvSpPr>
          <p:cNvPr id="4" name="箭头: 右 3">
            <a:extLst>
              <a:ext uri="{FF2B5EF4-FFF2-40B4-BE49-F238E27FC236}">
                <a16:creationId xmlns:a16="http://schemas.microsoft.com/office/drawing/2014/main" id="{C9348F29-A960-4EE1-B040-D5A67046BF9D}"/>
              </a:ext>
            </a:extLst>
          </p:cNvPr>
          <p:cNvSpPr/>
          <p:nvPr/>
        </p:nvSpPr>
        <p:spPr>
          <a:xfrm>
            <a:off x="3271519" y="2990865"/>
            <a:ext cx="192021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a:extLst>
              <a:ext uri="{FF2B5EF4-FFF2-40B4-BE49-F238E27FC236}">
                <a16:creationId xmlns:a16="http://schemas.microsoft.com/office/drawing/2014/main" id="{0AF8C3C8-5517-41FB-B9D9-CB0D93ED4CA6}"/>
              </a:ext>
            </a:extLst>
          </p:cNvPr>
          <p:cNvSpPr/>
          <p:nvPr/>
        </p:nvSpPr>
        <p:spPr>
          <a:xfrm>
            <a:off x="3800739" y="2606824"/>
            <a:ext cx="800219" cy="461665"/>
          </a:xfrm>
          <a:prstGeom prst="rect">
            <a:avLst/>
          </a:prstGeom>
        </p:spPr>
        <p:txBody>
          <a:bodyPr wrap="none">
            <a:spAutoFit/>
          </a:bodyPr>
          <a:lstStyle/>
          <a:p>
            <a:r>
              <a:rPr lang="zh-CN" altLang="en-US" sz="2400" dirty="0"/>
              <a:t>贷款</a:t>
            </a:r>
          </a:p>
        </p:txBody>
      </p:sp>
      <p:sp>
        <p:nvSpPr>
          <p:cNvPr id="6" name="等腰三角形 5">
            <a:extLst>
              <a:ext uri="{FF2B5EF4-FFF2-40B4-BE49-F238E27FC236}">
                <a16:creationId xmlns:a16="http://schemas.microsoft.com/office/drawing/2014/main" id="{04F6B35F-64BE-4F85-AE2E-64561D50CD57}"/>
              </a:ext>
            </a:extLst>
          </p:cNvPr>
          <p:cNvSpPr/>
          <p:nvPr/>
        </p:nvSpPr>
        <p:spPr>
          <a:xfrm>
            <a:off x="5448592" y="2078764"/>
            <a:ext cx="1728192" cy="18242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商业银行</a:t>
            </a:r>
            <a:endParaRPr lang="en-US" altLang="zh-CN" sz="2400" dirty="0"/>
          </a:p>
          <a:p>
            <a:pPr algn="ctr"/>
            <a:endParaRPr lang="zh-CN" altLang="en-US" sz="2400" dirty="0"/>
          </a:p>
        </p:txBody>
      </p:sp>
      <p:sp>
        <p:nvSpPr>
          <p:cNvPr id="7" name="箭头: 右 6">
            <a:extLst>
              <a:ext uri="{FF2B5EF4-FFF2-40B4-BE49-F238E27FC236}">
                <a16:creationId xmlns:a16="http://schemas.microsoft.com/office/drawing/2014/main" id="{3DD9E9DE-76C1-49DB-BE03-A9AD28683FF9}"/>
              </a:ext>
            </a:extLst>
          </p:cNvPr>
          <p:cNvSpPr/>
          <p:nvPr/>
        </p:nvSpPr>
        <p:spPr>
          <a:xfrm>
            <a:off x="7145127" y="2422147"/>
            <a:ext cx="192021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a:extLst>
              <a:ext uri="{FF2B5EF4-FFF2-40B4-BE49-F238E27FC236}">
                <a16:creationId xmlns:a16="http://schemas.microsoft.com/office/drawing/2014/main" id="{BD82CC59-EAD4-4677-9481-E4EB64C5C664}"/>
              </a:ext>
            </a:extLst>
          </p:cNvPr>
          <p:cNvSpPr/>
          <p:nvPr/>
        </p:nvSpPr>
        <p:spPr>
          <a:xfrm>
            <a:off x="7674346" y="2015496"/>
            <a:ext cx="800219" cy="461665"/>
          </a:xfrm>
          <a:prstGeom prst="rect">
            <a:avLst/>
          </a:prstGeom>
        </p:spPr>
        <p:txBody>
          <a:bodyPr wrap="none">
            <a:spAutoFit/>
          </a:bodyPr>
          <a:lstStyle/>
          <a:p>
            <a:r>
              <a:rPr lang="zh-CN" altLang="en-US" sz="2400" dirty="0"/>
              <a:t>贷款</a:t>
            </a:r>
          </a:p>
        </p:txBody>
      </p:sp>
      <p:sp>
        <p:nvSpPr>
          <p:cNvPr id="9" name="矩形 8">
            <a:extLst>
              <a:ext uri="{FF2B5EF4-FFF2-40B4-BE49-F238E27FC236}">
                <a16:creationId xmlns:a16="http://schemas.microsoft.com/office/drawing/2014/main" id="{23BABBA8-80E2-4F74-B819-D0B63020F66D}"/>
              </a:ext>
            </a:extLst>
          </p:cNvPr>
          <p:cNvSpPr/>
          <p:nvPr/>
        </p:nvSpPr>
        <p:spPr>
          <a:xfrm>
            <a:off x="9453131" y="2204972"/>
            <a:ext cx="1228295" cy="768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企业</a:t>
            </a:r>
          </a:p>
        </p:txBody>
      </p:sp>
      <p:sp>
        <p:nvSpPr>
          <p:cNvPr id="10" name="矩形 9">
            <a:extLst>
              <a:ext uri="{FF2B5EF4-FFF2-40B4-BE49-F238E27FC236}">
                <a16:creationId xmlns:a16="http://schemas.microsoft.com/office/drawing/2014/main" id="{07C29198-2466-446C-82C3-41673859AB58}"/>
              </a:ext>
            </a:extLst>
          </p:cNvPr>
          <p:cNvSpPr/>
          <p:nvPr/>
        </p:nvSpPr>
        <p:spPr>
          <a:xfrm>
            <a:off x="9468779" y="3152258"/>
            <a:ext cx="1228295" cy="768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居民</a:t>
            </a:r>
          </a:p>
        </p:txBody>
      </p:sp>
      <p:sp>
        <p:nvSpPr>
          <p:cNvPr id="11" name="箭头: 下 10">
            <a:extLst>
              <a:ext uri="{FF2B5EF4-FFF2-40B4-BE49-F238E27FC236}">
                <a16:creationId xmlns:a16="http://schemas.microsoft.com/office/drawing/2014/main" id="{85F61629-6E29-4754-8A64-1914BAE4BC7A}"/>
              </a:ext>
            </a:extLst>
          </p:cNvPr>
          <p:cNvSpPr/>
          <p:nvPr/>
        </p:nvSpPr>
        <p:spPr>
          <a:xfrm>
            <a:off x="2212065" y="4005063"/>
            <a:ext cx="288032" cy="1344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a:extLst>
              <a:ext uri="{FF2B5EF4-FFF2-40B4-BE49-F238E27FC236}">
                <a16:creationId xmlns:a16="http://schemas.microsoft.com/office/drawing/2014/main" id="{90D98135-3966-4111-82DA-9BDE96FDF24C}"/>
              </a:ext>
            </a:extLst>
          </p:cNvPr>
          <p:cNvSpPr/>
          <p:nvPr/>
        </p:nvSpPr>
        <p:spPr>
          <a:xfrm>
            <a:off x="1870935" y="5336825"/>
            <a:ext cx="800219" cy="461665"/>
          </a:xfrm>
          <a:prstGeom prst="rect">
            <a:avLst/>
          </a:prstGeom>
        </p:spPr>
        <p:txBody>
          <a:bodyPr wrap="none">
            <a:spAutoFit/>
          </a:bodyPr>
          <a:lstStyle/>
          <a:p>
            <a:r>
              <a:rPr lang="zh-CN" altLang="en-US" sz="2400" dirty="0"/>
              <a:t>政府</a:t>
            </a:r>
          </a:p>
        </p:txBody>
      </p:sp>
      <p:sp>
        <p:nvSpPr>
          <p:cNvPr id="13" name="箭头: 直角上 12">
            <a:extLst>
              <a:ext uri="{FF2B5EF4-FFF2-40B4-BE49-F238E27FC236}">
                <a16:creationId xmlns:a16="http://schemas.microsoft.com/office/drawing/2014/main" id="{25C057BD-87CB-47FD-9063-41790D7D28D2}"/>
              </a:ext>
            </a:extLst>
          </p:cNvPr>
          <p:cNvSpPr/>
          <p:nvPr/>
        </p:nvSpPr>
        <p:spPr>
          <a:xfrm>
            <a:off x="2856901" y="5065069"/>
            <a:ext cx="7271548" cy="56828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箭头: 左 18">
            <a:extLst>
              <a:ext uri="{FF2B5EF4-FFF2-40B4-BE49-F238E27FC236}">
                <a16:creationId xmlns:a16="http://schemas.microsoft.com/office/drawing/2014/main" id="{0417AF8E-4033-4C40-9E9E-F2CCF525D084}"/>
              </a:ext>
            </a:extLst>
          </p:cNvPr>
          <p:cNvSpPr/>
          <p:nvPr/>
        </p:nvSpPr>
        <p:spPr>
          <a:xfrm>
            <a:off x="7176784" y="3429001"/>
            <a:ext cx="1991557" cy="3297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a:extLst>
              <a:ext uri="{FF2B5EF4-FFF2-40B4-BE49-F238E27FC236}">
                <a16:creationId xmlns:a16="http://schemas.microsoft.com/office/drawing/2014/main" id="{B7D39FD4-C599-426C-AD9A-8177AC99C4F9}"/>
              </a:ext>
            </a:extLst>
          </p:cNvPr>
          <p:cNvSpPr/>
          <p:nvPr/>
        </p:nvSpPr>
        <p:spPr>
          <a:xfrm>
            <a:off x="7618623" y="3032677"/>
            <a:ext cx="800219" cy="461665"/>
          </a:xfrm>
          <a:prstGeom prst="rect">
            <a:avLst/>
          </a:prstGeom>
        </p:spPr>
        <p:txBody>
          <a:bodyPr wrap="none">
            <a:spAutoFit/>
          </a:bodyPr>
          <a:lstStyle/>
          <a:p>
            <a:r>
              <a:rPr lang="zh-CN" altLang="en-US" sz="2400" dirty="0"/>
              <a:t>存款</a:t>
            </a:r>
          </a:p>
        </p:txBody>
      </p:sp>
      <p:sp>
        <p:nvSpPr>
          <p:cNvPr id="21" name="矩形 20">
            <a:extLst>
              <a:ext uri="{FF2B5EF4-FFF2-40B4-BE49-F238E27FC236}">
                <a16:creationId xmlns:a16="http://schemas.microsoft.com/office/drawing/2014/main" id="{D54CAA96-ECF3-4DF9-99CD-21AC19D343B6}"/>
              </a:ext>
            </a:extLst>
          </p:cNvPr>
          <p:cNvSpPr/>
          <p:nvPr/>
        </p:nvSpPr>
        <p:spPr>
          <a:xfrm>
            <a:off x="2356082" y="4430917"/>
            <a:ext cx="800219" cy="461665"/>
          </a:xfrm>
          <a:prstGeom prst="rect">
            <a:avLst/>
          </a:prstGeom>
        </p:spPr>
        <p:txBody>
          <a:bodyPr wrap="none">
            <a:spAutoFit/>
          </a:bodyPr>
          <a:lstStyle/>
          <a:p>
            <a:r>
              <a:rPr lang="zh-CN" altLang="en-US" sz="2400" dirty="0"/>
              <a:t>贷款</a:t>
            </a:r>
          </a:p>
        </p:txBody>
      </p:sp>
      <p:sp>
        <p:nvSpPr>
          <p:cNvPr id="22" name="任意多边形: 形状 21">
            <a:extLst>
              <a:ext uri="{FF2B5EF4-FFF2-40B4-BE49-F238E27FC236}">
                <a16:creationId xmlns:a16="http://schemas.microsoft.com/office/drawing/2014/main" id="{D0657939-56E4-4377-9946-668D519B6111}"/>
              </a:ext>
            </a:extLst>
          </p:cNvPr>
          <p:cNvSpPr/>
          <p:nvPr/>
        </p:nvSpPr>
        <p:spPr>
          <a:xfrm>
            <a:off x="1437977" y="1145598"/>
            <a:ext cx="6885639" cy="4896543"/>
          </a:xfrm>
          <a:custGeom>
            <a:avLst/>
            <a:gdLst>
              <a:gd name="connsiteX0" fmla="*/ 0 w 5588840"/>
              <a:gd name="connsiteY0" fmla="*/ 805503 h 4272879"/>
              <a:gd name="connsiteX1" fmla="*/ 3423684 w 5588840"/>
              <a:gd name="connsiteY1" fmla="*/ 220712 h 4272879"/>
              <a:gd name="connsiteX2" fmla="*/ 5475767 w 5588840"/>
              <a:gd name="connsiteY2" fmla="*/ 4069698 h 4272879"/>
              <a:gd name="connsiteX3" fmla="*/ 5337544 w 5588840"/>
              <a:gd name="connsiteY3" fmla="*/ 3771986 h 4272879"/>
              <a:gd name="connsiteX4" fmla="*/ 5337544 w 5588840"/>
              <a:gd name="connsiteY4" fmla="*/ 3771986 h 4272879"/>
              <a:gd name="connsiteX5" fmla="*/ 5263116 w 5588840"/>
              <a:gd name="connsiteY5" fmla="*/ 3665661 h 427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8840" h="4272879">
                <a:moveTo>
                  <a:pt x="0" y="805503"/>
                </a:moveTo>
                <a:cubicBezTo>
                  <a:pt x="1255528" y="241091"/>
                  <a:pt x="2511056" y="-323321"/>
                  <a:pt x="3423684" y="220712"/>
                </a:cubicBezTo>
                <a:cubicBezTo>
                  <a:pt x="4336312" y="764744"/>
                  <a:pt x="5156790" y="3477819"/>
                  <a:pt x="5475767" y="4069698"/>
                </a:cubicBezTo>
                <a:cubicBezTo>
                  <a:pt x="5794744" y="4661577"/>
                  <a:pt x="5337544" y="3771986"/>
                  <a:pt x="5337544" y="3771986"/>
                </a:cubicBezTo>
                <a:lnTo>
                  <a:pt x="5337544" y="3771986"/>
                </a:lnTo>
                <a:lnTo>
                  <a:pt x="5263116" y="36656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任意多边形: 形状 23">
            <a:extLst>
              <a:ext uri="{FF2B5EF4-FFF2-40B4-BE49-F238E27FC236}">
                <a16:creationId xmlns:a16="http://schemas.microsoft.com/office/drawing/2014/main" id="{40B6D428-7609-4EB6-BB2E-8E48BCF31F48}"/>
              </a:ext>
            </a:extLst>
          </p:cNvPr>
          <p:cNvSpPr/>
          <p:nvPr/>
        </p:nvSpPr>
        <p:spPr>
          <a:xfrm>
            <a:off x="4876800" y="864782"/>
            <a:ext cx="6861544" cy="3941135"/>
          </a:xfrm>
          <a:custGeom>
            <a:avLst/>
            <a:gdLst>
              <a:gd name="connsiteX0" fmla="*/ 3487479 w 5146158"/>
              <a:gd name="connsiteY0" fmla="*/ 0 h 2955851"/>
              <a:gd name="connsiteX1" fmla="*/ 1212112 w 5146158"/>
              <a:gd name="connsiteY1" fmla="*/ 202019 h 2955851"/>
              <a:gd name="connsiteX2" fmla="*/ 1212112 w 5146158"/>
              <a:gd name="connsiteY2" fmla="*/ 202019 h 2955851"/>
              <a:gd name="connsiteX3" fmla="*/ 0 w 5146158"/>
              <a:gd name="connsiteY3" fmla="*/ 2721935 h 2955851"/>
              <a:gd name="connsiteX4" fmla="*/ 0 w 5146158"/>
              <a:gd name="connsiteY4" fmla="*/ 2721935 h 2955851"/>
              <a:gd name="connsiteX5" fmla="*/ 4944140 w 5146158"/>
              <a:gd name="connsiteY5" fmla="*/ 2913321 h 2955851"/>
              <a:gd name="connsiteX6" fmla="*/ 4944140 w 5146158"/>
              <a:gd name="connsiteY6" fmla="*/ 2913321 h 2955851"/>
              <a:gd name="connsiteX7" fmla="*/ 5146158 w 5146158"/>
              <a:gd name="connsiteY7" fmla="*/ 2955851 h 295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6158" h="2955851">
                <a:moveTo>
                  <a:pt x="3487479" y="0"/>
                </a:moveTo>
                <a:lnTo>
                  <a:pt x="1212112" y="202019"/>
                </a:lnTo>
                <a:lnTo>
                  <a:pt x="1212112" y="202019"/>
                </a:lnTo>
                <a:lnTo>
                  <a:pt x="0" y="2721935"/>
                </a:lnTo>
                <a:lnTo>
                  <a:pt x="0" y="2721935"/>
                </a:lnTo>
                <a:lnTo>
                  <a:pt x="4944140" y="2913321"/>
                </a:lnTo>
                <a:lnTo>
                  <a:pt x="4944140" y="2913321"/>
                </a:lnTo>
                <a:lnTo>
                  <a:pt x="5146158" y="295585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文本框 22">
            <a:extLst>
              <a:ext uri="{FF2B5EF4-FFF2-40B4-BE49-F238E27FC236}">
                <a16:creationId xmlns:a16="http://schemas.microsoft.com/office/drawing/2014/main" id="{03C0AE6A-A1DD-49C5-8D5E-9BEC96156F3B}"/>
              </a:ext>
            </a:extLst>
          </p:cNvPr>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cxnSp>
        <p:nvCxnSpPr>
          <p:cNvPr id="25" name="直接连接符 24">
            <a:extLst>
              <a:ext uri="{FF2B5EF4-FFF2-40B4-BE49-F238E27FC236}">
                <a16:creationId xmlns:a16="http://schemas.microsoft.com/office/drawing/2014/main" id="{301B7F1D-1847-4D62-AC67-57E1549B7F4B}"/>
              </a:ext>
            </a:extLst>
          </p:cNvPr>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6" name="图片 25" descr="123456">
            <a:extLst>
              <a:ext uri="{FF2B5EF4-FFF2-40B4-BE49-F238E27FC236}">
                <a16:creationId xmlns:a16="http://schemas.microsoft.com/office/drawing/2014/main" id="{C8313BFC-9C63-4B16-8F00-3AC93BC5C574}"/>
              </a:ext>
            </a:extLst>
          </p:cNvPr>
          <p:cNvPicPr>
            <a:picLocks noChangeAspect="1"/>
          </p:cNvPicPr>
          <p:nvPr/>
        </p:nvPicPr>
        <p:blipFill>
          <a:blip r:embed="rId3"/>
          <a:stretch>
            <a:fillRect/>
          </a:stretch>
        </p:blipFill>
        <p:spPr>
          <a:xfrm>
            <a:off x="483870" y="221615"/>
            <a:ext cx="495935" cy="495935"/>
          </a:xfrm>
          <a:prstGeom prst="rect">
            <a:avLst/>
          </a:prstGeom>
        </p:spPr>
      </p:pic>
    </p:spTree>
    <p:extLst>
      <p:ext uri="{BB962C8B-B14F-4D97-AF65-F5344CB8AC3E}">
        <p14:creationId xmlns:p14="http://schemas.microsoft.com/office/powerpoint/2010/main" val="3247205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4651979"/>
          </a:xfrm>
          <a:prstGeom prst="rect">
            <a:avLst/>
          </a:prstGeom>
          <a:noFill/>
        </p:spPr>
        <p:txBody>
          <a:bodyPr wrap="square" rtlCol="0" anchor="t">
            <a:spAutoFit/>
          </a:bodyPr>
          <a:lstStyle/>
          <a:p>
            <a:pPr fontAlgn="base" latinLnBrk="1">
              <a:lnSpc>
                <a:spcPct val="150000"/>
              </a:lnSpc>
            </a:pPr>
            <a:r>
              <a:rPr lang="zh-CN" altLang="en-US" sz="2000" dirty="0"/>
              <a:t>三、数字货币</a:t>
            </a:r>
          </a:p>
          <a:p>
            <a:pPr fontAlgn="base" latinLnBrk="1">
              <a:lnSpc>
                <a:spcPct val="150000"/>
              </a:lnSpc>
            </a:pPr>
            <a:r>
              <a:rPr lang="en-US" altLang="zh-CN" sz="2000" dirty="0"/>
              <a:t>1</a:t>
            </a:r>
            <a:r>
              <a:rPr lang="zh-CN" altLang="en-US" sz="2000" dirty="0"/>
              <a:t>、数字货币产生的背景</a:t>
            </a:r>
            <a:endParaRPr lang="en-US" altLang="zh-CN" sz="2000" dirty="0"/>
          </a:p>
          <a:p>
            <a:pPr fontAlgn="base" latinLnBrk="1">
              <a:lnSpc>
                <a:spcPct val="150000"/>
              </a:lnSpc>
            </a:pPr>
            <a:r>
              <a:rPr lang="en-US" altLang="zh-CN" sz="2000" dirty="0"/>
              <a:t>2</a:t>
            </a:r>
            <a:r>
              <a:rPr lang="zh-CN" altLang="en-US" sz="2000" dirty="0"/>
              <a:t>、数字货币的特点</a:t>
            </a:r>
          </a:p>
          <a:p>
            <a:pPr>
              <a:lnSpc>
                <a:spcPct val="150000"/>
              </a:lnSpc>
            </a:pPr>
            <a:r>
              <a:rPr lang="zh-CN" altLang="en-US" sz="2000" dirty="0"/>
              <a:t>（</a:t>
            </a:r>
            <a:r>
              <a:rPr lang="en-US" altLang="zh-CN" sz="2000" dirty="0"/>
              <a:t>1</a:t>
            </a:r>
            <a:r>
              <a:rPr lang="zh-CN" altLang="en-US" sz="2000" dirty="0"/>
              <a:t>）匿名性</a:t>
            </a:r>
            <a:endParaRPr lang="en-US" altLang="zh-CN" sz="2000" dirty="0"/>
          </a:p>
          <a:p>
            <a:pPr>
              <a:lnSpc>
                <a:spcPct val="150000"/>
              </a:lnSpc>
            </a:pPr>
            <a:r>
              <a:rPr lang="zh-CN" altLang="en-US" sz="2000" dirty="0"/>
              <a:t>（</a:t>
            </a:r>
            <a:r>
              <a:rPr lang="en-US" altLang="zh-CN" sz="2000" dirty="0"/>
              <a:t>2</a:t>
            </a:r>
            <a:r>
              <a:rPr lang="zh-CN" altLang="en-US" sz="2000" dirty="0"/>
              <a:t>）安全性</a:t>
            </a:r>
            <a:endParaRPr lang="en-US" altLang="zh-CN" sz="2000" dirty="0"/>
          </a:p>
          <a:p>
            <a:pPr>
              <a:lnSpc>
                <a:spcPct val="150000"/>
              </a:lnSpc>
            </a:pPr>
            <a:r>
              <a:rPr lang="zh-CN" altLang="en-US" sz="2000" dirty="0"/>
              <a:t>（</a:t>
            </a:r>
            <a:r>
              <a:rPr lang="en-US" altLang="zh-CN" sz="2000" dirty="0"/>
              <a:t>3</a:t>
            </a:r>
            <a:r>
              <a:rPr lang="zh-CN" altLang="en-US" sz="2000" dirty="0"/>
              <a:t>）可编程性</a:t>
            </a:r>
            <a:endParaRPr lang="en-US" altLang="zh-CN" sz="2000" dirty="0"/>
          </a:p>
          <a:p>
            <a:pPr>
              <a:lnSpc>
                <a:spcPct val="150000"/>
              </a:lnSpc>
            </a:pPr>
            <a:r>
              <a:rPr lang="zh-CN" altLang="en-US" sz="2000" dirty="0"/>
              <a:t>（</a:t>
            </a:r>
            <a:r>
              <a:rPr lang="en-US" altLang="zh-CN" sz="2000" dirty="0"/>
              <a:t>4</a:t>
            </a:r>
            <a:r>
              <a:rPr lang="zh-CN" altLang="en-US" sz="2000" dirty="0"/>
              <a:t>）高效率性</a:t>
            </a:r>
            <a:endParaRPr lang="en-US" altLang="zh-CN" sz="2000" dirty="0"/>
          </a:p>
          <a:p>
            <a:pPr>
              <a:lnSpc>
                <a:spcPct val="150000"/>
              </a:lnSpc>
            </a:pPr>
            <a:r>
              <a:rPr lang="en-US" altLang="zh-CN" sz="2000" dirty="0"/>
              <a:t>3</a:t>
            </a:r>
            <a:r>
              <a:rPr lang="zh-CN" altLang="en-US" sz="2000" dirty="0"/>
              <a:t>、数字人民币的发展历程</a:t>
            </a:r>
            <a:endParaRPr lang="en-US" altLang="zh-CN" sz="2000" dirty="0"/>
          </a:p>
          <a:p>
            <a:pPr>
              <a:lnSpc>
                <a:spcPct val="150000"/>
              </a:lnSpc>
            </a:pPr>
            <a:r>
              <a:rPr lang="en-US" altLang="zh-CN" sz="2000" dirty="0"/>
              <a:t>4</a:t>
            </a:r>
            <a:r>
              <a:rPr lang="zh-CN" altLang="en-US" sz="2000" dirty="0"/>
              <a:t>、数字人民币与支付账户余额的区别</a:t>
            </a:r>
            <a:endParaRPr lang="en-US" altLang="zh-CN" sz="2000" dirty="0"/>
          </a:p>
          <a:p>
            <a:pPr>
              <a:lnSpc>
                <a:spcPct val="150000"/>
              </a:lnSpc>
            </a:pPr>
            <a:r>
              <a:rPr lang="zh-CN" altLang="en-US" sz="2000" dirty="0"/>
              <a:t>债权关系不同，信用背书关系不同，法偿性不同，货币供应量层次不同。</a:t>
            </a:r>
          </a:p>
        </p:txBody>
      </p:sp>
    </p:spTree>
    <p:extLst>
      <p:ext uri="{BB962C8B-B14F-4D97-AF65-F5344CB8AC3E}">
        <p14:creationId xmlns:p14="http://schemas.microsoft.com/office/powerpoint/2010/main" val="1441830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5575309"/>
          </a:xfrm>
          <a:prstGeom prst="rect">
            <a:avLst/>
          </a:prstGeom>
          <a:noFill/>
        </p:spPr>
        <p:txBody>
          <a:bodyPr wrap="square" rtlCol="0" anchor="t">
            <a:spAutoFit/>
          </a:bodyPr>
          <a:lstStyle/>
          <a:p>
            <a:pPr fontAlgn="base" latinLnBrk="1">
              <a:lnSpc>
                <a:spcPct val="150000"/>
              </a:lnSpc>
            </a:pPr>
            <a:r>
              <a:rPr lang="en-US" altLang="zh-CN" sz="2000" dirty="0"/>
              <a:t>【</a:t>
            </a:r>
            <a:r>
              <a:rPr lang="zh-CN" altLang="en-US" sz="2000" dirty="0"/>
              <a:t>例题：单选题</a:t>
            </a:r>
            <a:r>
              <a:rPr lang="en-US" altLang="zh-CN" sz="2000" dirty="0"/>
              <a:t>】</a:t>
            </a:r>
            <a:r>
              <a:rPr lang="zh-CN" altLang="en-US" sz="2000" dirty="0"/>
              <a:t>货币乘数等于存款准备金率与</a:t>
            </a:r>
            <a:r>
              <a:rPr lang="en-US" altLang="zh-CN" sz="2000" dirty="0"/>
              <a:t>(  )</a:t>
            </a:r>
            <a:r>
              <a:rPr lang="zh-CN" altLang="en-US" sz="2000" dirty="0"/>
              <a:t>之和的倒数。</a:t>
            </a:r>
          </a:p>
          <a:p>
            <a:pPr fontAlgn="base" latinLnBrk="1">
              <a:lnSpc>
                <a:spcPct val="150000"/>
              </a:lnSpc>
            </a:pPr>
            <a:r>
              <a:rPr lang="en-US" altLang="zh-CN" sz="2000" dirty="0"/>
              <a:t>A.</a:t>
            </a:r>
            <a:r>
              <a:rPr lang="zh-CN" altLang="en-US" sz="2000" dirty="0"/>
              <a:t>贴现率</a:t>
            </a:r>
          </a:p>
          <a:p>
            <a:pPr fontAlgn="base" latinLnBrk="1">
              <a:lnSpc>
                <a:spcPct val="150000"/>
              </a:lnSpc>
            </a:pPr>
            <a:r>
              <a:rPr lang="en-US" altLang="zh-CN" sz="2000" dirty="0"/>
              <a:t>B.</a:t>
            </a:r>
            <a:r>
              <a:rPr lang="zh-CN" altLang="en-US" sz="2000" dirty="0"/>
              <a:t>利息率</a:t>
            </a:r>
          </a:p>
          <a:p>
            <a:pPr fontAlgn="base" latinLnBrk="1">
              <a:lnSpc>
                <a:spcPct val="150000"/>
              </a:lnSpc>
            </a:pPr>
            <a:r>
              <a:rPr lang="en-US" altLang="zh-CN" sz="2000" dirty="0"/>
              <a:t>C.</a:t>
            </a:r>
            <a:r>
              <a:rPr lang="zh-CN" altLang="en-US" sz="2000" dirty="0"/>
              <a:t>存款结构比率</a:t>
            </a:r>
          </a:p>
          <a:p>
            <a:pPr fontAlgn="base" latinLnBrk="1">
              <a:lnSpc>
                <a:spcPct val="150000"/>
              </a:lnSpc>
            </a:pPr>
            <a:r>
              <a:rPr lang="en-US" altLang="zh-CN" sz="2000" dirty="0"/>
              <a:t>D.</a:t>
            </a:r>
            <a:r>
              <a:rPr lang="zh-CN" altLang="en-US" sz="2000" dirty="0"/>
              <a:t>货币结构比率</a:t>
            </a:r>
          </a:p>
          <a:p>
            <a:pPr fontAlgn="base" latinLnBrk="1">
              <a:lnSpc>
                <a:spcPct val="150000"/>
              </a:lnSpc>
            </a:pPr>
            <a:r>
              <a:rPr lang="en-US" altLang="zh-CN" sz="2000" dirty="0"/>
              <a:t>【</a:t>
            </a:r>
            <a:r>
              <a:rPr lang="zh-CN" altLang="en-US" sz="2000" dirty="0"/>
              <a:t>例题：多选题</a:t>
            </a:r>
            <a:r>
              <a:rPr lang="en-US" altLang="zh-CN" sz="2000" dirty="0"/>
              <a:t>】</a:t>
            </a:r>
            <a:r>
              <a:rPr lang="zh-CN" altLang="en-US" sz="2000" dirty="0"/>
              <a:t>基础货币包括</a:t>
            </a:r>
            <a:r>
              <a:rPr lang="en-US" altLang="zh-CN" sz="2000" dirty="0"/>
              <a:t>(  )</a:t>
            </a:r>
            <a:r>
              <a:rPr lang="zh-CN" altLang="en-US" sz="2000" dirty="0"/>
              <a:t>。</a:t>
            </a:r>
          </a:p>
          <a:p>
            <a:pPr fontAlgn="base" latinLnBrk="1">
              <a:lnSpc>
                <a:spcPct val="150000"/>
              </a:lnSpc>
            </a:pPr>
            <a:r>
              <a:rPr lang="en-US" altLang="zh-CN" sz="2000" dirty="0"/>
              <a:t>A.</a:t>
            </a:r>
            <a:r>
              <a:rPr lang="zh-CN" altLang="en-US" sz="2000" dirty="0"/>
              <a:t>中央银行发行的货币</a:t>
            </a:r>
          </a:p>
          <a:p>
            <a:pPr fontAlgn="base" latinLnBrk="1">
              <a:lnSpc>
                <a:spcPct val="150000"/>
              </a:lnSpc>
            </a:pPr>
            <a:r>
              <a:rPr lang="en-US" altLang="zh-CN" sz="2000" dirty="0"/>
              <a:t>B.</a:t>
            </a:r>
            <a:r>
              <a:rPr lang="zh-CN" altLang="en-US" sz="2000" dirty="0"/>
              <a:t>财政部门在中央银行的存款</a:t>
            </a:r>
          </a:p>
          <a:p>
            <a:pPr fontAlgn="base" latinLnBrk="1">
              <a:lnSpc>
                <a:spcPct val="150000"/>
              </a:lnSpc>
            </a:pPr>
            <a:r>
              <a:rPr lang="en-US" altLang="zh-CN" sz="2000" dirty="0"/>
              <a:t>C.</a:t>
            </a:r>
            <a:r>
              <a:rPr lang="zh-CN" altLang="en-US" sz="2000" dirty="0"/>
              <a:t>财政部门在商业银行的存款</a:t>
            </a:r>
          </a:p>
          <a:p>
            <a:pPr fontAlgn="base" latinLnBrk="1">
              <a:lnSpc>
                <a:spcPct val="150000"/>
              </a:lnSpc>
            </a:pPr>
            <a:r>
              <a:rPr lang="en-US" altLang="zh-CN" sz="2000" dirty="0"/>
              <a:t>D.</a:t>
            </a:r>
            <a:r>
              <a:rPr lang="zh-CN" altLang="en-US" sz="2000" dirty="0"/>
              <a:t>中央银行的资产</a:t>
            </a:r>
          </a:p>
          <a:p>
            <a:pPr fontAlgn="base" latinLnBrk="1">
              <a:lnSpc>
                <a:spcPct val="150000"/>
              </a:lnSpc>
            </a:pPr>
            <a:r>
              <a:rPr lang="en-US" altLang="zh-CN" sz="2000" dirty="0"/>
              <a:t>E.</a:t>
            </a:r>
            <a:r>
              <a:rPr lang="zh-CN" altLang="en-US" sz="2000" dirty="0"/>
              <a:t>商业银行在中央银行的存款</a:t>
            </a:r>
          </a:p>
          <a:p>
            <a:pPr>
              <a:lnSpc>
                <a:spcPct val="150000"/>
              </a:lnSpc>
            </a:pPr>
            <a:endParaRPr lang="zh-CN" altLang="en-US" sz="2000" dirty="0"/>
          </a:p>
        </p:txBody>
      </p:sp>
    </p:spTree>
    <p:extLst>
      <p:ext uri="{BB962C8B-B14F-4D97-AF65-F5344CB8AC3E}">
        <p14:creationId xmlns:p14="http://schemas.microsoft.com/office/powerpoint/2010/main" val="2860349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3266985"/>
          </a:xfrm>
          <a:prstGeom prst="rect">
            <a:avLst/>
          </a:prstGeom>
          <a:noFill/>
        </p:spPr>
        <p:txBody>
          <a:bodyPr wrap="square" rtlCol="0" anchor="t">
            <a:spAutoFit/>
          </a:bodyPr>
          <a:lstStyle/>
          <a:p>
            <a:pPr fontAlgn="base" latinLnBrk="1">
              <a:lnSpc>
                <a:spcPct val="150000"/>
              </a:lnSpc>
            </a:pPr>
            <a:r>
              <a:rPr lang="zh-CN" altLang="en-US" sz="2000" dirty="0"/>
              <a:t>二、划分原则</a:t>
            </a:r>
            <a:endParaRPr lang="en-US" altLang="zh-CN" sz="2000" dirty="0"/>
          </a:p>
          <a:p>
            <a:pPr fontAlgn="base" latinLnBrk="1">
              <a:lnSpc>
                <a:spcPct val="150000"/>
              </a:lnSpc>
            </a:pPr>
            <a:r>
              <a:rPr lang="en-US" altLang="zh-CN" sz="2000" dirty="0"/>
              <a:t>1</a:t>
            </a:r>
            <a:r>
              <a:rPr lang="zh-CN" altLang="en-US" sz="2000" dirty="0"/>
              <a:t>、体现基本公共服务受益范围</a:t>
            </a:r>
          </a:p>
          <a:p>
            <a:pPr fontAlgn="base" latinLnBrk="1">
              <a:lnSpc>
                <a:spcPct val="150000"/>
              </a:lnSpc>
            </a:pPr>
            <a:r>
              <a:rPr lang="en-US" altLang="zh-CN" sz="2000" dirty="0"/>
              <a:t>2</a:t>
            </a:r>
            <a:r>
              <a:rPr lang="zh-CN" altLang="en-US" sz="2000" dirty="0"/>
              <a:t>、兼顾政府职能和行政效率</a:t>
            </a:r>
          </a:p>
          <a:p>
            <a:pPr fontAlgn="base" latinLnBrk="1">
              <a:lnSpc>
                <a:spcPct val="150000"/>
              </a:lnSpc>
            </a:pPr>
            <a:r>
              <a:rPr lang="en-US" altLang="zh-CN" sz="2000" dirty="0"/>
              <a:t>3</a:t>
            </a:r>
            <a:r>
              <a:rPr lang="zh-CN" altLang="en-US" sz="2000" dirty="0"/>
              <a:t>、实现权、责、利相统一</a:t>
            </a:r>
          </a:p>
          <a:p>
            <a:pPr fontAlgn="base" latinLnBrk="1">
              <a:lnSpc>
                <a:spcPct val="150000"/>
              </a:lnSpc>
            </a:pPr>
            <a:r>
              <a:rPr lang="en-US" altLang="zh-CN" sz="2000" dirty="0"/>
              <a:t>4</a:t>
            </a:r>
            <a:r>
              <a:rPr lang="zh-CN" altLang="en-US" sz="2000" dirty="0"/>
              <a:t>、激励地方政府主动作为</a:t>
            </a:r>
            <a:endParaRPr lang="en-US" altLang="zh-CN" sz="2000" dirty="0"/>
          </a:p>
          <a:p>
            <a:pPr fontAlgn="base" latinLnBrk="1">
              <a:lnSpc>
                <a:spcPct val="150000"/>
              </a:lnSpc>
            </a:pPr>
            <a:r>
              <a:rPr lang="en-US" altLang="zh-CN" sz="2000" dirty="0"/>
              <a:t>5</a:t>
            </a:r>
            <a:r>
              <a:rPr lang="zh-CN" altLang="en-US" sz="2000" dirty="0"/>
              <a:t>、做到支出责任与财政事权相适应</a:t>
            </a:r>
          </a:p>
          <a:p>
            <a:pPr>
              <a:lnSpc>
                <a:spcPct val="150000"/>
              </a:lnSpc>
            </a:pPr>
            <a:endParaRPr lang="zh-CN" altLang="en-US" sz="2000" dirty="0"/>
          </a:p>
        </p:txBody>
      </p:sp>
    </p:spTree>
    <p:extLst>
      <p:ext uri="{BB962C8B-B14F-4D97-AF65-F5344CB8AC3E}">
        <p14:creationId xmlns:p14="http://schemas.microsoft.com/office/powerpoint/2010/main" val="274658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2805320"/>
          </a:xfrm>
          <a:prstGeom prst="rect">
            <a:avLst/>
          </a:prstGeom>
          <a:noFill/>
        </p:spPr>
        <p:txBody>
          <a:bodyPr wrap="square" rtlCol="0" anchor="t">
            <a:spAutoFit/>
          </a:bodyPr>
          <a:lstStyle/>
          <a:p>
            <a:pPr fontAlgn="base" latinLnBrk="1">
              <a:lnSpc>
                <a:spcPct val="150000"/>
              </a:lnSpc>
            </a:pPr>
            <a:r>
              <a:rPr lang="en-US" altLang="zh-CN" sz="2000" dirty="0"/>
              <a:t>【</a:t>
            </a:r>
            <a:r>
              <a:rPr lang="zh-CN" altLang="en-US" sz="2000" dirty="0"/>
              <a:t>例题：单选</a:t>
            </a:r>
            <a:r>
              <a:rPr lang="en-US" altLang="zh-CN" sz="2000" dirty="0"/>
              <a:t>】</a:t>
            </a:r>
            <a:r>
              <a:rPr lang="zh-CN" altLang="en-US" sz="2000" dirty="0"/>
              <a:t>在不兑现信用货币制度下，信用创造货币的功能通常由</a:t>
            </a:r>
            <a:r>
              <a:rPr lang="en-US" altLang="zh-CN" sz="2000" dirty="0"/>
              <a:t>(  )</a:t>
            </a:r>
            <a:r>
              <a:rPr lang="zh-CN" altLang="en-US" sz="2000" dirty="0"/>
              <a:t>掌握</a:t>
            </a:r>
          </a:p>
          <a:p>
            <a:pPr fontAlgn="base" latinLnBrk="1">
              <a:lnSpc>
                <a:spcPct val="150000"/>
              </a:lnSpc>
            </a:pPr>
            <a:r>
              <a:rPr lang="en-US" altLang="zh-CN" sz="2000" dirty="0"/>
              <a:t>A.</a:t>
            </a:r>
            <a:r>
              <a:rPr lang="zh-CN" altLang="en-US" sz="2000" dirty="0"/>
              <a:t>财政部门</a:t>
            </a:r>
          </a:p>
          <a:p>
            <a:pPr fontAlgn="base" latinLnBrk="1">
              <a:lnSpc>
                <a:spcPct val="150000"/>
              </a:lnSpc>
            </a:pPr>
            <a:r>
              <a:rPr lang="en-US" altLang="zh-CN" sz="2000" dirty="0"/>
              <a:t>B.</a:t>
            </a:r>
            <a:r>
              <a:rPr lang="zh-CN" altLang="en-US" sz="2000" dirty="0"/>
              <a:t>政策性银行</a:t>
            </a:r>
          </a:p>
          <a:p>
            <a:pPr fontAlgn="base" latinLnBrk="1">
              <a:lnSpc>
                <a:spcPct val="150000"/>
              </a:lnSpc>
            </a:pPr>
            <a:r>
              <a:rPr lang="en-US" altLang="zh-CN" sz="2000" dirty="0"/>
              <a:t>C.</a:t>
            </a:r>
            <a:r>
              <a:rPr lang="zh-CN" altLang="en-US" sz="2000" dirty="0"/>
              <a:t>中央银行</a:t>
            </a:r>
          </a:p>
          <a:p>
            <a:pPr fontAlgn="base" latinLnBrk="1">
              <a:lnSpc>
                <a:spcPct val="150000"/>
              </a:lnSpc>
            </a:pPr>
            <a:r>
              <a:rPr lang="en-US" altLang="zh-CN" sz="2000" dirty="0"/>
              <a:t>D. </a:t>
            </a:r>
            <a:r>
              <a:rPr lang="zh-CN" altLang="en-US" sz="2000" dirty="0"/>
              <a:t>商业银行</a:t>
            </a:r>
          </a:p>
          <a:p>
            <a:pPr>
              <a:lnSpc>
                <a:spcPct val="150000"/>
              </a:lnSpc>
            </a:pPr>
            <a:endParaRPr lang="zh-CN" altLang="en-US" sz="2000" dirty="0"/>
          </a:p>
        </p:txBody>
      </p:sp>
    </p:spTree>
    <p:extLst>
      <p:ext uri="{BB962C8B-B14F-4D97-AF65-F5344CB8AC3E}">
        <p14:creationId xmlns:p14="http://schemas.microsoft.com/office/powerpoint/2010/main" val="3699154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5113644"/>
          </a:xfrm>
          <a:prstGeom prst="rect">
            <a:avLst/>
          </a:prstGeom>
          <a:noFill/>
        </p:spPr>
        <p:txBody>
          <a:bodyPr wrap="square" rtlCol="0" anchor="t">
            <a:spAutoFit/>
          </a:bodyPr>
          <a:lstStyle/>
          <a:p>
            <a:pPr algn="ctr" fontAlgn="base" latinLnBrk="1">
              <a:lnSpc>
                <a:spcPct val="150000"/>
              </a:lnSpc>
            </a:pPr>
            <a:r>
              <a:rPr lang="zh-CN" altLang="en-US" sz="2000" dirty="0"/>
              <a:t>第三节  货币均衡</a:t>
            </a:r>
            <a:endParaRPr lang="en-US" altLang="zh-CN" sz="2000" dirty="0"/>
          </a:p>
          <a:p>
            <a:pPr fontAlgn="base" latinLnBrk="1">
              <a:lnSpc>
                <a:spcPct val="150000"/>
              </a:lnSpc>
            </a:pPr>
            <a:r>
              <a:rPr lang="zh-CN" altLang="en-US" sz="2000" dirty="0"/>
              <a:t>一、货币均衡与失衡</a:t>
            </a:r>
            <a:endParaRPr lang="en-US" altLang="zh-CN" sz="2000" dirty="0"/>
          </a:p>
          <a:p>
            <a:pPr fontAlgn="base" latinLnBrk="1">
              <a:lnSpc>
                <a:spcPct val="150000"/>
              </a:lnSpc>
            </a:pPr>
            <a:r>
              <a:rPr lang="en-US" altLang="zh-CN" sz="2000" dirty="0"/>
              <a:t>1</a:t>
            </a:r>
            <a:r>
              <a:rPr lang="zh-CN" altLang="en-US" sz="2000" dirty="0"/>
              <a:t>、货币均衡的含义</a:t>
            </a:r>
            <a:endParaRPr lang="en-US" altLang="zh-CN" sz="2000" dirty="0"/>
          </a:p>
          <a:p>
            <a:pPr fontAlgn="base" latinLnBrk="1">
              <a:lnSpc>
                <a:spcPct val="150000"/>
              </a:lnSpc>
            </a:pPr>
            <a:r>
              <a:rPr lang="zh-CN" altLang="en-US" sz="2000" dirty="0"/>
              <a:t>货币均衡即货币供求均衡，是指在一定时期经济运行中的货币需求与货币供给在动态上保持一致的状态。</a:t>
            </a:r>
            <a:endParaRPr lang="en-US" altLang="zh-CN" sz="2000" dirty="0"/>
          </a:p>
          <a:p>
            <a:pPr fontAlgn="base" latinLnBrk="1">
              <a:lnSpc>
                <a:spcPct val="150000"/>
              </a:lnSpc>
            </a:pPr>
            <a:r>
              <a:rPr lang="en-US" altLang="zh-CN" sz="2000" dirty="0"/>
              <a:t>2</a:t>
            </a:r>
            <a:r>
              <a:rPr lang="zh-CN" altLang="en-US" sz="2000" dirty="0"/>
              <a:t>、货币均衡的特征</a:t>
            </a:r>
          </a:p>
          <a:p>
            <a:pPr fontAlgn="base" latinLnBrk="1">
              <a:lnSpc>
                <a:spcPct val="150000"/>
              </a:lnSpc>
            </a:pPr>
            <a:r>
              <a:rPr lang="en-US" altLang="zh-CN" sz="2000" dirty="0"/>
              <a:t>(1)</a:t>
            </a:r>
            <a:r>
              <a:rPr lang="zh-CN" altLang="en-US" sz="2000" dirty="0"/>
              <a:t>货币均衡是货币供给与货币需求的大体一致，而非货币供给与货币需求在数量上的完全相等。</a:t>
            </a:r>
          </a:p>
          <a:p>
            <a:pPr fontAlgn="base" latinLnBrk="1">
              <a:lnSpc>
                <a:spcPct val="150000"/>
              </a:lnSpc>
            </a:pPr>
            <a:r>
              <a:rPr lang="en-US" altLang="zh-CN" sz="2000" dirty="0"/>
              <a:t>(2)</a:t>
            </a:r>
            <a:r>
              <a:rPr lang="zh-CN" altLang="en-US" sz="2000" dirty="0"/>
              <a:t>货币均衡是一个动态过程</a:t>
            </a:r>
            <a:r>
              <a:rPr lang="en-US" altLang="zh-CN" sz="2000" dirty="0"/>
              <a:t>;</a:t>
            </a:r>
            <a:r>
              <a:rPr lang="zh-CN" altLang="en-US" sz="2000" dirty="0"/>
              <a:t>在短期内货币供求可能不一致，但在长期内是大体一致的。</a:t>
            </a:r>
          </a:p>
          <a:p>
            <a:pPr fontAlgn="base" latinLnBrk="1">
              <a:lnSpc>
                <a:spcPct val="150000"/>
              </a:lnSpc>
            </a:pPr>
            <a:r>
              <a:rPr lang="en-US" altLang="zh-CN" sz="2000" dirty="0"/>
              <a:t>(3)</a:t>
            </a:r>
            <a:r>
              <a:rPr lang="zh-CN" altLang="en-US" sz="2000" dirty="0"/>
              <a:t>现代经济中的货币均衡在一定程度上反映了经济总体均衡状况。</a:t>
            </a: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3716894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019887"/>
            <a:ext cx="9821742" cy="4190314"/>
          </a:xfrm>
          <a:prstGeom prst="rect">
            <a:avLst/>
          </a:prstGeom>
          <a:noFill/>
        </p:spPr>
        <p:txBody>
          <a:bodyPr wrap="square" rtlCol="0" anchor="t">
            <a:spAutoFit/>
          </a:bodyPr>
          <a:lstStyle/>
          <a:p>
            <a:pPr fontAlgn="base" latinLnBrk="1">
              <a:lnSpc>
                <a:spcPct val="150000"/>
              </a:lnSpc>
            </a:pPr>
            <a:r>
              <a:rPr lang="en-US" altLang="zh-CN" sz="2000" dirty="0"/>
              <a:t>3</a:t>
            </a:r>
            <a:r>
              <a:rPr lang="zh-CN" altLang="en-US" sz="2000" dirty="0"/>
              <a:t>、货币失衡的含义</a:t>
            </a:r>
            <a:endParaRPr lang="en-US" altLang="zh-CN" sz="2000" dirty="0"/>
          </a:p>
          <a:p>
            <a:pPr fontAlgn="base" latinLnBrk="1">
              <a:lnSpc>
                <a:spcPct val="150000"/>
              </a:lnSpc>
            </a:pPr>
            <a:r>
              <a:rPr lang="zh-CN" altLang="en-US" sz="2000" dirty="0"/>
              <a:t>如果货币供给偏离货币需求，则称为货币失衡</a:t>
            </a:r>
          </a:p>
          <a:p>
            <a:pPr fontAlgn="base" latinLnBrk="1">
              <a:lnSpc>
                <a:spcPct val="150000"/>
              </a:lnSpc>
            </a:pPr>
            <a:r>
              <a:rPr lang="en-US" altLang="zh-CN" sz="2000" dirty="0"/>
              <a:t>4</a:t>
            </a:r>
            <a:r>
              <a:rPr lang="zh-CN" altLang="en-US" sz="2000" dirty="0"/>
              <a:t>、货币失衡的两种状况</a:t>
            </a:r>
            <a:endParaRPr lang="en-US" altLang="zh-CN" sz="2000" dirty="0"/>
          </a:p>
          <a:p>
            <a:pPr fontAlgn="base" latinLnBrk="1">
              <a:lnSpc>
                <a:spcPct val="150000"/>
              </a:lnSpc>
            </a:pPr>
            <a:r>
              <a:rPr lang="zh-CN" altLang="en-US" sz="2000" dirty="0"/>
              <a:t>（</a:t>
            </a:r>
            <a:r>
              <a:rPr lang="en-US" altLang="zh-CN" sz="2000" dirty="0"/>
              <a:t>1</a:t>
            </a:r>
            <a:r>
              <a:rPr lang="zh-CN" altLang="en-US" sz="2000" dirty="0"/>
              <a:t>）总量性货币失衡：货币供给在总量上偏离货币需求达到一定程度从而使货币运行影响经济的状态。包括两种情况：</a:t>
            </a:r>
          </a:p>
          <a:p>
            <a:pPr fontAlgn="base" latinLnBrk="1">
              <a:lnSpc>
                <a:spcPct val="150000"/>
              </a:lnSpc>
            </a:pPr>
            <a:r>
              <a:rPr lang="zh-CN" altLang="en-US" sz="2000" dirty="0"/>
              <a:t>①货币供应量</a:t>
            </a:r>
            <a:r>
              <a:rPr lang="en-US" altLang="zh-CN" sz="2000" dirty="0"/>
              <a:t>&lt;</a:t>
            </a:r>
            <a:r>
              <a:rPr lang="zh-CN" altLang="en-US" sz="2000" dirty="0"/>
              <a:t>货币需求量     ②货币供应量</a:t>
            </a:r>
            <a:r>
              <a:rPr lang="en-US" altLang="zh-CN" sz="2000" dirty="0"/>
              <a:t>&gt;</a:t>
            </a:r>
            <a:r>
              <a:rPr lang="zh-CN" altLang="en-US" sz="2000" dirty="0"/>
              <a:t>货币需求量</a:t>
            </a:r>
          </a:p>
          <a:p>
            <a:pPr fontAlgn="base" latinLnBrk="1">
              <a:lnSpc>
                <a:spcPct val="150000"/>
              </a:lnSpc>
            </a:pPr>
            <a:r>
              <a:rPr lang="zh-CN" altLang="en-US" sz="2000" dirty="0"/>
              <a:t>（</a:t>
            </a:r>
            <a:r>
              <a:rPr lang="en-US" altLang="zh-CN" sz="2000" dirty="0"/>
              <a:t>2</a:t>
            </a:r>
            <a:r>
              <a:rPr lang="zh-CN" altLang="en-US" sz="2000" dirty="0"/>
              <a:t>）结构性货币失衡：主要发生在发展中国家，是指货币供需总量大体一致，但货币供需结构不相适应。</a:t>
            </a: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278149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019887"/>
            <a:ext cx="9821742" cy="3728649"/>
          </a:xfrm>
          <a:prstGeom prst="rect">
            <a:avLst/>
          </a:prstGeom>
          <a:noFill/>
        </p:spPr>
        <p:txBody>
          <a:bodyPr wrap="square" rtlCol="0" anchor="t">
            <a:spAutoFit/>
          </a:bodyPr>
          <a:lstStyle/>
          <a:p>
            <a:pPr fontAlgn="base" latinLnBrk="1">
              <a:lnSpc>
                <a:spcPct val="150000"/>
              </a:lnSpc>
            </a:pPr>
            <a:r>
              <a:rPr lang="zh-CN" altLang="en-US" sz="2000" dirty="0"/>
              <a:t>中央银行在宏观调控时更多的注意总量性失衡。</a:t>
            </a:r>
            <a:endParaRPr lang="en-US" altLang="zh-CN" sz="2000" dirty="0"/>
          </a:p>
          <a:p>
            <a:pPr fontAlgn="base" latinLnBrk="1">
              <a:lnSpc>
                <a:spcPct val="150000"/>
              </a:lnSpc>
            </a:pPr>
            <a:r>
              <a:rPr lang="en-US" altLang="zh-CN" sz="2000" dirty="0"/>
              <a:t>【</a:t>
            </a:r>
            <a:r>
              <a:rPr lang="zh-CN" altLang="en-US" sz="2000" dirty="0"/>
              <a:t>例题：多选题</a:t>
            </a:r>
            <a:r>
              <a:rPr lang="en-US" altLang="zh-CN" sz="2000" dirty="0"/>
              <a:t>】</a:t>
            </a:r>
            <a:r>
              <a:rPr lang="zh-CN" altLang="en-US" sz="2000" dirty="0"/>
              <a:t>关于货币均衡特征的说法，正确的是</a:t>
            </a:r>
            <a:r>
              <a:rPr lang="en-US" altLang="zh-CN" sz="2000" dirty="0"/>
              <a:t>()</a:t>
            </a:r>
          </a:p>
          <a:p>
            <a:pPr fontAlgn="base" latinLnBrk="1">
              <a:lnSpc>
                <a:spcPct val="150000"/>
              </a:lnSpc>
            </a:pPr>
            <a:r>
              <a:rPr lang="en-US" altLang="zh-CN" sz="2000" dirty="0"/>
              <a:t>A. </a:t>
            </a:r>
            <a:r>
              <a:rPr lang="zh-CN" altLang="en-US" sz="2000" dirty="0"/>
              <a:t>在一定时期内，货币供给与货币需求在动态上保持一致</a:t>
            </a:r>
          </a:p>
          <a:p>
            <a:pPr fontAlgn="base" latinLnBrk="1">
              <a:lnSpc>
                <a:spcPct val="150000"/>
              </a:lnSpc>
            </a:pPr>
            <a:r>
              <a:rPr lang="en-US" altLang="zh-CN" sz="2000" dirty="0"/>
              <a:t>B. </a:t>
            </a:r>
            <a:r>
              <a:rPr lang="zh-CN" altLang="en-US" sz="2000" dirty="0"/>
              <a:t>在长期内，货币供给与货币需求大体一致</a:t>
            </a:r>
          </a:p>
          <a:p>
            <a:pPr fontAlgn="base" latinLnBrk="1">
              <a:lnSpc>
                <a:spcPct val="150000"/>
              </a:lnSpc>
            </a:pPr>
            <a:r>
              <a:rPr lang="en-US" altLang="zh-CN" sz="2000" dirty="0"/>
              <a:t>C. </a:t>
            </a:r>
            <a:r>
              <a:rPr lang="zh-CN" altLang="en-US" sz="2000" dirty="0"/>
              <a:t>在短期内，货币供给与货币需求完全一致</a:t>
            </a:r>
          </a:p>
          <a:p>
            <a:pPr fontAlgn="base" latinLnBrk="1">
              <a:lnSpc>
                <a:spcPct val="150000"/>
              </a:lnSpc>
            </a:pPr>
            <a:r>
              <a:rPr lang="en-US" altLang="zh-CN" sz="2000" dirty="0"/>
              <a:t>D. </a:t>
            </a:r>
            <a:r>
              <a:rPr lang="zh-CN" altLang="en-US" sz="2000" dirty="0"/>
              <a:t>在任一时点上，货币供给与货币需求在数量上完全相等</a:t>
            </a:r>
          </a:p>
          <a:p>
            <a:pPr fontAlgn="base" latinLnBrk="1">
              <a:lnSpc>
                <a:spcPct val="150000"/>
              </a:lnSpc>
            </a:pPr>
            <a:r>
              <a:rPr lang="en-US" altLang="zh-CN" sz="2000" dirty="0"/>
              <a:t>E. </a:t>
            </a:r>
            <a:r>
              <a:rPr lang="zh-CN" altLang="en-US" sz="2000" dirty="0"/>
              <a:t>在现代经济中，货币均衡在一定程度上反映了经济总体均衡状况</a:t>
            </a:r>
          </a:p>
          <a:p>
            <a:pPr>
              <a:lnSpc>
                <a:spcPct val="150000"/>
              </a:lnSpc>
            </a:pPr>
            <a:endParaRPr lang="zh-CN" altLang="en-US" sz="2000" dirty="0"/>
          </a:p>
        </p:txBody>
      </p:sp>
    </p:spTree>
    <p:extLst>
      <p:ext uri="{BB962C8B-B14F-4D97-AF65-F5344CB8AC3E}">
        <p14:creationId xmlns:p14="http://schemas.microsoft.com/office/powerpoint/2010/main" val="540450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019887"/>
            <a:ext cx="9821742" cy="1881990"/>
          </a:xfrm>
          <a:prstGeom prst="rect">
            <a:avLst/>
          </a:prstGeom>
          <a:noFill/>
        </p:spPr>
        <p:txBody>
          <a:bodyPr wrap="square" rtlCol="0" anchor="t">
            <a:spAutoFit/>
          </a:bodyPr>
          <a:lstStyle/>
          <a:p>
            <a:pPr fontAlgn="base" latinLnBrk="1">
              <a:lnSpc>
                <a:spcPct val="150000"/>
              </a:lnSpc>
            </a:pPr>
            <a:r>
              <a:rPr lang="zh-CN" altLang="en-US" sz="2000" dirty="0"/>
              <a:t>二、货币均衡水平的决定</a:t>
            </a:r>
            <a:endParaRPr lang="en-US" altLang="zh-CN" sz="2000" dirty="0"/>
          </a:p>
          <a:p>
            <a:pPr fontAlgn="base" latinLnBrk="1">
              <a:lnSpc>
                <a:spcPct val="150000"/>
              </a:lnSpc>
            </a:pPr>
            <a:r>
              <a:rPr lang="zh-CN" altLang="en-US" sz="2000" dirty="0"/>
              <a:t>货币供应量增长率</a:t>
            </a:r>
            <a:r>
              <a:rPr lang="en-US" altLang="zh-CN" sz="2000" dirty="0"/>
              <a:t>=</a:t>
            </a:r>
            <a:r>
              <a:rPr lang="zh-CN" altLang="en-US" sz="2000" dirty="0"/>
              <a:t>国内生产总值增长率</a:t>
            </a:r>
            <a:endParaRPr lang="en-US" altLang="zh-CN" sz="2000" dirty="0"/>
          </a:p>
          <a:p>
            <a:pPr fontAlgn="base" latinLnBrk="1">
              <a:lnSpc>
                <a:spcPct val="150000"/>
              </a:lnSpc>
            </a:pPr>
            <a:r>
              <a:rPr lang="zh-CN" altLang="en-US" sz="2000" dirty="0"/>
              <a:t>货币供应量增长率</a:t>
            </a:r>
            <a:r>
              <a:rPr lang="en-US" altLang="zh-CN" sz="2000" dirty="0"/>
              <a:t>=</a:t>
            </a:r>
            <a:r>
              <a:rPr lang="zh-CN" altLang="en-US" sz="2000" dirty="0"/>
              <a:t>国内生产总值增长率</a:t>
            </a:r>
            <a:r>
              <a:rPr lang="en-US" altLang="zh-CN" sz="2000" dirty="0"/>
              <a:t>+</a:t>
            </a:r>
            <a:r>
              <a:rPr lang="zh-CN" altLang="en-US" sz="2000" dirty="0"/>
              <a:t>物价自然上涨率</a:t>
            </a: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4275669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019887"/>
            <a:ext cx="9821742" cy="4192430"/>
          </a:xfrm>
          <a:prstGeom prst="rect">
            <a:avLst/>
          </a:prstGeom>
          <a:noFill/>
        </p:spPr>
        <p:txBody>
          <a:bodyPr wrap="square" rtlCol="0" anchor="t">
            <a:spAutoFit/>
          </a:bodyPr>
          <a:lstStyle/>
          <a:p>
            <a:pPr algn="ctr" fontAlgn="base" latinLnBrk="1">
              <a:lnSpc>
                <a:spcPct val="150000"/>
              </a:lnSpc>
            </a:pPr>
            <a:r>
              <a:rPr lang="zh-CN" altLang="en-US" sz="2000" dirty="0"/>
              <a:t>第四节 通货膨胀</a:t>
            </a:r>
            <a:endParaRPr lang="en-US" altLang="zh-CN" sz="2000" dirty="0"/>
          </a:p>
          <a:p>
            <a:pPr fontAlgn="base" latinLnBrk="1">
              <a:lnSpc>
                <a:spcPct val="150000"/>
              </a:lnSpc>
            </a:pPr>
            <a:r>
              <a:rPr lang="zh-CN" altLang="en-US" sz="2000" dirty="0"/>
              <a:t>一、通货膨胀的含义</a:t>
            </a:r>
            <a:endParaRPr lang="en-US" altLang="zh-CN" sz="2000" dirty="0"/>
          </a:p>
          <a:p>
            <a:pPr fontAlgn="base" latinLnBrk="1">
              <a:lnSpc>
                <a:spcPct val="150000"/>
              </a:lnSpc>
            </a:pPr>
            <a:r>
              <a:rPr lang="zh-CN" altLang="en-US" sz="2000" dirty="0"/>
              <a:t>在价值符号流通条件下，由于货币供给过度而引起的货币贬值、物价上涨的现象。</a:t>
            </a:r>
            <a:endParaRPr lang="en-US" altLang="zh-CN" sz="2000" dirty="0"/>
          </a:p>
          <a:p>
            <a:pPr fontAlgn="base" latinLnBrk="1">
              <a:lnSpc>
                <a:spcPct val="150000"/>
              </a:lnSpc>
            </a:pPr>
            <a:r>
              <a:rPr lang="zh-CN" altLang="en-US" sz="2000" dirty="0"/>
              <a:t>二、通货膨胀的类型</a:t>
            </a:r>
            <a:endParaRPr lang="en-US" altLang="zh-CN" sz="2000" dirty="0"/>
          </a:p>
          <a:p>
            <a:pPr fontAlgn="base" latinLnBrk="1">
              <a:lnSpc>
                <a:spcPct val="150000"/>
              </a:lnSpc>
            </a:pPr>
            <a:r>
              <a:rPr lang="en-US" altLang="zh-CN" sz="2000" dirty="0"/>
              <a:t>1</a:t>
            </a:r>
            <a:r>
              <a:rPr lang="zh-CN" altLang="en-US" sz="2000" dirty="0"/>
              <a:t>、按成因分</a:t>
            </a:r>
            <a:endParaRPr lang="en-US" altLang="zh-CN" sz="2000" dirty="0"/>
          </a:p>
          <a:p>
            <a:pPr fontAlgn="base" latinLnBrk="1">
              <a:lnSpc>
                <a:spcPct val="150000"/>
              </a:lnSpc>
            </a:pPr>
            <a:r>
              <a:rPr lang="zh-CN" altLang="en-US" sz="2000" dirty="0"/>
              <a:t>需求拉上型通货膨胀</a:t>
            </a:r>
            <a:endParaRPr lang="en-US" altLang="zh-CN" sz="2000" dirty="0"/>
          </a:p>
          <a:p>
            <a:pPr fontAlgn="base" latinLnBrk="1">
              <a:lnSpc>
                <a:spcPct val="150000"/>
              </a:lnSpc>
            </a:pPr>
            <a:r>
              <a:rPr lang="zh-CN" altLang="en-US" sz="2000" dirty="0"/>
              <a:t>成本推进型通货膨胀</a:t>
            </a:r>
            <a:endParaRPr lang="en-US" altLang="zh-CN" sz="2000" dirty="0"/>
          </a:p>
          <a:p>
            <a:pPr fontAlgn="base" latinLnBrk="1">
              <a:lnSpc>
                <a:spcPct val="150000"/>
              </a:lnSpc>
            </a:pPr>
            <a:r>
              <a:rPr lang="zh-CN" altLang="en-US" sz="2000" dirty="0"/>
              <a:t>输入型通货膨胀</a:t>
            </a:r>
            <a:endParaRPr lang="en-US" altLang="zh-CN" sz="2000" dirty="0"/>
          </a:p>
          <a:p>
            <a:pPr fontAlgn="base" latinLnBrk="1">
              <a:lnSpc>
                <a:spcPct val="150000"/>
              </a:lnSpc>
            </a:pPr>
            <a:r>
              <a:rPr lang="zh-CN" altLang="en-US" sz="2000" dirty="0"/>
              <a:t>结构型通货膨胀</a:t>
            </a:r>
          </a:p>
        </p:txBody>
      </p:sp>
    </p:spTree>
    <p:extLst>
      <p:ext uri="{BB962C8B-B14F-4D97-AF65-F5344CB8AC3E}">
        <p14:creationId xmlns:p14="http://schemas.microsoft.com/office/powerpoint/2010/main" val="2398371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019887"/>
            <a:ext cx="9821742" cy="6036974"/>
          </a:xfrm>
          <a:prstGeom prst="rect">
            <a:avLst/>
          </a:prstGeom>
          <a:noFill/>
        </p:spPr>
        <p:txBody>
          <a:bodyPr wrap="square" rtlCol="0" anchor="t">
            <a:spAutoFit/>
          </a:bodyPr>
          <a:lstStyle/>
          <a:p>
            <a:pPr fontAlgn="base" latinLnBrk="1">
              <a:lnSpc>
                <a:spcPct val="150000"/>
              </a:lnSpc>
            </a:pPr>
            <a:r>
              <a:rPr lang="en-US" altLang="zh-CN" sz="2000" dirty="0"/>
              <a:t>2</a:t>
            </a:r>
            <a:r>
              <a:rPr lang="zh-CN" altLang="en-US" sz="2000" dirty="0"/>
              <a:t>、按表现形式分</a:t>
            </a:r>
            <a:endParaRPr lang="en-US" altLang="zh-CN" sz="2000" dirty="0"/>
          </a:p>
          <a:p>
            <a:pPr fontAlgn="base" latinLnBrk="1">
              <a:lnSpc>
                <a:spcPct val="150000"/>
              </a:lnSpc>
            </a:pPr>
            <a:r>
              <a:rPr lang="zh-CN" altLang="en-US" sz="2000" dirty="0"/>
              <a:t>公开型通货膨胀</a:t>
            </a:r>
            <a:endParaRPr lang="en-US" altLang="zh-CN" sz="2000" dirty="0"/>
          </a:p>
          <a:p>
            <a:pPr fontAlgn="base" latinLnBrk="1">
              <a:lnSpc>
                <a:spcPct val="150000"/>
              </a:lnSpc>
            </a:pPr>
            <a:r>
              <a:rPr lang="zh-CN" altLang="en-US" sz="2000" dirty="0"/>
              <a:t>抑制型通货膨胀</a:t>
            </a:r>
            <a:endParaRPr lang="en-US" altLang="zh-CN" sz="2000" dirty="0"/>
          </a:p>
          <a:p>
            <a:pPr fontAlgn="base" latinLnBrk="1">
              <a:lnSpc>
                <a:spcPct val="150000"/>
              </a:lnSpc>
            </a:pPr>
            <a:r>
              <a:rPr lang="zh-CN" altLang="en-US" sz="2000" dirty="0"/>
              <a:t>三、通货膨胀的原因</a:t>
            </a:r>
          </a:p>
          <a:p>
            <a:pPr fontAlgn="base" latinLnBrk="1">
              <a:lnSpc>
                <a:spcPct val="150000"/>
              </a:lnSpc>
            </a:pPr>
            <a:r>
              <a:rPr lang="en-US" altLang="zh-CN" sz="2000" dirty="0"/>
              <a:t>1</a:t>
            </a:r>
            <a:r>
              <a:rPr lang="zh-CN" altLang="en-US" sz="2000" dirty="0"/>
              <a:t>、直接原因：在现代经济生活中，形成通货膨胀的直接原因不仅在于过度的现金发行，更在于过度的信用供给，无论是现金通货，还是存款货币，都是通过信贷供给的，因此过度的信贷供给是造成通货膨胀的直接原因。</a:t>
            </a:r>
          </a:p>
          <a:p>
            <a:pPr fontAlgn="base" latinLnBrk="1">
              <a:lnSpc>
                <a:spcPct val="150000"/>
              </a:lnSpc>
            </a:pPr>
            <a:r>
              <a:rPr lang="en-US" altLang="zh-CN" sz="2000" dirty="0"/>
              <a:t>2</a:t>
            </a:r>
            <a:r>
              <a:rPr lang="zh-CN" altLang="en-US" sz="2000" dirty="0"/>
              <a:t>、主要原因</a:t>
            </a:r>
            <a:endParaRPr lang="en-US" altLang="zh-CN" sz="2000" dirty="0"/>
          </a:p>
          <a:p>
            <a:pPr fontAlgn="base" latinLnBrk="1">
              <a:lnSpc>
                <a:spcPct val="150000"/>
              </a:lnSpc>
            </a:pPr>
            <a:r>
              <a:rPr lang="zh-CN" altLang="en-US" sz="2000" dirty="0"/>
              <a:t>导致信用供给过度的原因：</a:t>
            </a:r>
          </a:p>
          <a:p>
            <a:pPr fontAlgn="base" latinLnBrk="1">
              <a:lnSpc>
                <a:spcPct val="150000"/>
              </a:lnSpc>
            </a:pPr>
            <a:r>
              <a:rPr lang="en-US" altLang="zh-CN" sz="2000" dirty="0"/>
              <a:t>(1) </a:t>
            </a:r>
            <a:r>
              <a:rPr lang="zh-CN" altLang="en-US" sz="2000" dirty="0"/>
              <a:t>财政原因</a:t>
            </a:r>
            <a:r>
              <a:rPr lang="en-US" altLang="zh-CN" sz="2000" dirty="0"/>
              <a:t>----</a:t>
            </a:r>
            <a:r>
              <a:rPr lang="zh-CN" altLang="en-US" sz="2000" dirty="0"/>
              <a:t>发生财政赤字或推行赤字政策。</a:t>
            </a:r>
          </a:p>
          <a:p>
            <a:pPr fontAlgn="base" latinLnBrk="1">
              <a:lnSpc>
                <a:spcPct val="150000"/>
              </a:lnSpc>
            </a:pPr>
            <a:r>
              <a:rPr lang="en-US" altLang="zh-CN" sz="2000" dirty="0"/>
              <a:t>(2) </a:t>
            </a:r>
            <a:r>
              <a:rPr lang="zh-CN" altLang="en-US" sz="2000" dirty="0"/>
              <a:t>信贷原因</a:t>
            </a:r>
            <a:r>
              <a:rPr lang="en-US" altLang="zh-CN" sz="2000" dirty="0"/>
              <a:t>----</a:t>
            </a:r>
            <a:r>
              <a:rPr lang="zh-CN" altLang="en-US" sz="2000" dirty="0"/>
              <a:t>信用膨胀，银行信用提供的货币量超过经济发展对货币数量的客观需求。其原因包括，财政赤字的压力，社会上过热的经济增长要求，银行自身决策失误等。</a:t>
            </a:r>
          </a:p>
          <a:p>
            <a:pPr>
              <a:lnSpc>
                <a:spcPct val="150000"/>
              </a:lnSpc>
            </a:pPr>
            <a:endParaRPr lang="zh-CN" altLang="en-US" sz="2000" dirty="0"/>
          </a:p>
        </p:txBody>
      </p:sp>
    </p:spTree>
    <p:extLst>
      <p:ext uri="{BB962C8B-B14F-4D97-AF65-F5344CB8AC3E}">
        <p14:creationId xmlns:p14="http://schemas.microsoft.com/office/powerpoint/2010/main" val="156624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019887"/>
            <a:ext cx="9821742" cy="3728649"/>
          </a:xfrm>
          <a:prstGeom prst="rect">
            <a:avLst/>
          </a:prstGeom>
          <a:noFill/>
        </p:spPr>
        <p:txBody>
          <a:bodyPr wrap="square" rtlCol="0" anchor="t">
            <a:spAutoFit/>
          </a:bodyPr>
          <a:lstStyle/>
          <a:p>
            <a:pPr fontAlgn="base" latinLnBrk="1">
              <a:lnSpc>
                <a:spcPct val="150000"/>
              </a:lnSpc>
            </a:pPr>
            <a:r>
              <a:rPr lang="en-US" altLang="zh-CN" sz="2000" dirty="0"/>
              <a:t>3</a:t>
            </a:r>
            <a:r>
              <a:rPr lang="zh-CN" altLang="en-US" sz="2000" dirty="0"/>
              <a:t>、其他原因：</a:t>
            </a:r>
          </a:p>
          <a:p>
            <a:pPr fontAlgn="base" latinLnBrk="1">
              <a:lnSpc>
                <a:spcPct val="150000"/>
              </a:lnSpc>
            </a:pPr>
            <a:r>
              <a:rPr lang="zh-CN" altLang="en-US" sz="2000" dirty="0"/>
              <a:t>导致财政赤字，信用膨胀，进而导致货币过度供给的原因主要有投资规模过大、国民经济结构比例失衡、国际收支长期顺差等。</a:t>
            </a:r>
          </a:p>
          <a:p>
            <a:pPr fontAlgn="base" latinLnBrk="1">
              <a:lnSpc>
                <a:spcPct val="150000"/>
              </a:lnSpc>
            </a:pPr>
            <a:r>
              <a:rPr lang="zh-CN" altLang="en-US" sz="2000" dirty="0"/>
              <a:t>四、通货膨胀的治理</a:t>
            </a:r>
            <a:endParaRPr lang="en-US" altLang="zh-CN" sz="2000" dirty="0"/>
          </a:p>
          <a:p>
            <a:pPr fontAlgn="base" latinLnBrk="1">
              <a:lnSpc>
                <a:spcPct val="150000"/>
              </a:lnSpc>
            </a:pPr>
            <a:r>
              <a:rPr lang="zh-CN" altLang="en-US" sz="2000" dirty="0"/>
              <a:t>综合国际国内一般经验，治理措施主要有紧缩的需求政策和积极的供给政策</a:t>
            </a:r>
            <a:endParaRPr lang="en-US" altLang="zh-CN" sz="2000" dirty="0"/>
          </a:p>
          <a:p>
            <a:pPr fontAlgn="base" latinLnBrk="1">
              <a:lnSpc>
                <a:spcPct val="150000"/>
              </a:lnSpc>
            </a:pPr>
            <a:r>
              <a:rPr lang="en-US" altLang="zh-CN" sz="2000" dirty="0"/>
              <a:t>1</a:t>
            </a:r>
            <a:r>
              <a:rPr lang="zh-CN" altLang="en-US" sz="2000" dirty="0"/>
              <a:t>、紧缩的需求政策</a:t>
            </a:r>
            <a:r>
              <a:rPr lang="en-US" altLang="zh-CN" sz="2000" dirty="0"/>
              <a:t>(</a:t>
            </a:r>
            <a:r>
              <a:rPr lang="zh-CN" altLang="en-US" sz="2000" dirty="0"/>
              <a:t>紧缩性财政政策和紧缩性货币政策</a:t>
            </a:r>
            <a:r>
              <a:rPr lang="en-US" altLang="zh-CN" sz="2000" dirty="0"/>
              <a:t>)</a:t>
            </a:r>
          </a:p>
          <a:p>
            <a:pPr fontAlgn="base" latinLnBrk="1">
              <a:lnSpc>
                <a:spcPct val="150000"/>
              </a:lnSpc>
            </a:pPr>
            <a:endParaRPr lang="zh-CN" altLang="en-US" sz="2000" dirty="0"/>
          </a:p>
          <a:p>
            <a:pPr>
              <a:lnSpc>
                <a:spcPct val="150000"/>
              </a:lnSpc>
            </a:pPr>
            <a:endParaRPr lang="zh-CN" altLang="en-US" sz="2000" dirty="0"/>
          </a:p>
        </p:txBody>
      </p:sp>
      <p:pic>
        <p:nvPicPr>
          <p:cNvPr id="10" name="图片 9">
            <a:extLst>
              <a:ext uri="{FF2B5EF4-FFF2-40B4-BE49-F238E27FC236}">
                <a16:creationId xmlns:a16="http://schemas.microsoft.com/office/drawing/2014/main" id="{22D0CDF6-7E99-4EE2-B781-78E0ABB2F2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493" y="3890011"/>
            <a:ext cx="7522083" cy="2564050"/>
          </a:xfrm>
          <a:prstGeom prst="rect">
            <a:avLst/>
          </a:prstGeom>
        </p:spPr>
      </p:pic>
    </p:spTree>
    <p:extLst>
      <p:ext uri="{BB962C8B-B14F-4D97-AF65-F5344CB8AC3E}">
        <p14:creationId xmlns:p14="http://schemas.microsoft.com/office/powerpoint/2010/main" val="3599955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019887"/>
            <a:ext cx="9821742" cy="4651979"/>
          </a:xfrm>
          <a:prstGeom prst="rect">
            <a:avLst/>
          </a:prstGeom>
          <a:noFill/>
        </p:spPr>
        <p:txBody>
          <a:bodyPr wrap="square" rtlCol="0" anchor="t">
            <a:spAutoFit/>
          </a:bodyPr>
          <a:lstStyle/>
          <a:p>
            <a:pPr fontAlgn="base" latinLnBrk="1">
              <a:lnSpc>
                <a:spcPct val="150000"/>
              </a:lnSpc>
            </a:pPr>
            <a:r>
              <a:rPr lang="en-US" altLang="zh-CN" sz="2000" dirty="0"/>
              <a:t>2</a:t>
            </a:r>
            <a:r>
              <a:rPr lang="zh-CN" altLang="en-US" sz="2000" dirty="0"/>
              <a:t>、积极的供给政策</a:t>
            </a:r>
          </a:p>
          <a:p>
            <a:pPr fontAlgn="base" latinLnBrk="1">
              <a:lnSpc>
                <a:spcPct val="150000"/>
              </a:lnSpc>
            </a:pPr>
            <a:r>
              <a:rPr lang="zh-CN" altLang="en-US" sz="2000" dirty="0"/>
              <a:t>在抑制总需求的同时，积极运用刺激生产的方法增加供给来治理通货膨胀，主要措施有减税、削减社会福利开支、适当增加货币供给发展生产和精简规章制度。</a:t>
            </a:r>
          </a:p>
          <a:p>
            <a:pPr fontAlgn="base" latinLnBrk="1">
              <a:lnSpc>
                <a:spcPct val="150000"/>
              </a:lnSpc>
            </a:pPr>
            <a:r>
              <a:rPr lang="en-US" altLang="zh-CN" sz="2000" dirty="0"/>
              <a:t>【</a:t>
            </a:r>
            <a:r>
              <a:rPr lang="zh-CN" altLang="en-US" sz="2000" dirty="0"/>
              <a:t>例题：多选</a:t>
            </a:r>
            <a:r>
              <a:rPr lang="en-US" altLang="zh-CN" sz="2000" dirty="0"/>
              <a:t>】</a:t>
            </a:r>
            <a:r>
              <a:rPr lang="zh-CN" altLang="en-US" sz="2000" dirty="0"/>
              <a:t>通常情况下，政府治理通货膨胀可采取的措施有</a:t>
            </a:r>
            <a:r>
              <a:rPr lang="en-US" altLang="zh-CN" sz="2000" dirty="0"/>
              <a:t>()</a:t>
            </a:r>
            <a:r>
              <a:rPr lang="zh-CN" altLang="en-US" sz="2000" dirty="0"/>
              <a:t>。</a:t>
            </a:r>
          </a:p>
          <a:p>
            <a:pPr fontAlgn="base" latinLnBrk="1">
              <a:lnSpc>
                <a:spcPct val="150000"/>
              </a:lnSpc>
            </a:pPr>
            <a:r>
              <a:rPr lang="en-US" altLang="zh-CN" sz="2000" dirty="0"/>
              <a:t>A.</a:t>
            </a:r>
            <a:r>
              <a:rPr lang="zh-CN" altLang="en-US" sz="2000" dirty="0"/>
              <a:t>增加税收</a:t>
            </a:r>
          </a:p>
          <a:p>
            <a:pPr fontAlgn="base" latinLnBrk="1">
              <a:lnSpc>
                <a:spcPct val="150000"/>
              </a:lnSpc>
            </a:pPr>
            <a:r>
              <a:rPr lang="en-US" altLang="zh-CN" sz="2000" dirty="0"/>
              <a:t>B.</a:t>
            </a:r>
            <a:r>
              <a:rPr lang="zh-CN" altLang="en-US" sz="2000" dirty="0"/>
              <a:t>提高法定存款准备金率</a:t>
            </a:r>
          </a:p>
          <a:p>
            <a:pPr fontAlgn="base" latinLnBrk="1">
              <a:lnSpc>
                <a:spcPct val="150000"/>
              </a:lnSpc>
            </a:pPr>
            <a:r>
              <a:rPr lang="en-US" altLang="zh-CN" sz="2000" dirty="0"/>
              <a:t>C.</a:t>
            </a:r>
            <a:r>
              <a:rPr lang="zh-CN" altLang="en-US" sz="2000" dirty="0"/>
              <a:t>增加政府购买性支出</a:t>
            </a:r>
          </a:p>
          <a:p>
            <a:pPr fontAlgn="base" latinLnBrk="1">
              <a:lnSpc>
                <a:spcPct val="150000"/>
              </a:lnSpc>
            </a:pPr>
            <a:r>
              <a:rPr lang="en-US" altLang="zh-CN" sz="2000" dirty="0"/>
              <a:t>D.</a:t>
            </a:r>
            <a:r>
              <a:rPr lang="zh-CN" altLang="en-US" sz="2000" dirty="0"/>
              <a:t>中央银行通过公开市场向金融机构出售有价证券</a:t>
            </a:r>
          </a:p>
          <a:p>
            <a:pPr fontAlgn="base" latinLnBrk="1">
              <a:lnSpc>
                <a:spcPct val="150000"/>
              </a:lnSpc>
            </a:pPr>
            <a:r>
              <a:rPr lang="en-US" altLang="zh-CN" sz="2000" dirty="0"/>
              <a:t>E.</a:t>
            </a:r>
            <a:r>
              <a:rPr lang="zh-CN" altLang="en-US" sz="2000" dirty="0"/>
              <a:t>削减社会福利支出</a:t>
            </a:r>
          </a:p>
          <a:p>
            <a:pPr>
              <a:lnSpc>
                <a:spcPct val="150000"/>
              </a:lnSpc>
            </a:pPr>
            <a:endParaRPr lang="zh-CN" altLang="en-US" sz="2000" dirty="0"/>
          </a:p>
        </p:txBody>
      </p:sp>
    </p:spTree>
    <p:extLst>
      <p:ext uri="{BB962C8B-B14F-4D97-AF65-F5344CB8AC3E}">
        <p14:creationId xmlns:p14="http://schemas.microsoft.com/office/powerpoint/2010/main" val="2815682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019887"/>
            <a:ext cx="9821742" cy="5944641"/>
          </a:xfrm>
          <a:prstGeom prst="rect">
            <a:avLst/>
          </a:prstGeom>
          <a:noFill/>
        </p:spPr>
        <p:txBody>
          <a:bodyPr wrap="square" rtlCol="0" anchor="t">
            <a:spAutoFit/>
          </a:bodyPr>
          <a:lstStyle/>
          <a:p>
            <a:pPr algn="ctr" fontAlgn="base" latinLnBrk="1">
              <a:lnSpc>
                <a:spcPct val="150000"/>
              </a:lnSpc>
            </a:pPr>
            <a:r>
              <a:rPr lang="zh-CN" altLang="en-US" sz="2000" dirty="0"/>
              <a:t>习题</a:t>
            </a:r>
            <a:endParaRPr lang="en-US" altLang="zh-CN" sz="2000" dirty="0"/>
          </a:p>
          <a:p>
            <a:pPr fontAlgn="base" latinLnBrk="1">
              <a:lnSpc>
                <a:spcPct val="150000"/>
              </a:lnSpc>
            </a:pPr>
            <a:r>
              <a:rPr lang="zh-CN" altLang="zh-CN" dirty="0"/>
              <a:t>一、单项选择题</a:t>
            </a:r>
          </a:p>
          <a:p>
            <a:pPr fontAlgn="base" latinLnBrk="1">
              <a:lnSpc>
                <a:spcPct val="150000"/>
              </a:lnSpc>
            </a:pPr>
            <a:r>
              <a:rPr lang="en-US" altLang="zh-CN" dirty="0"/>
              <a:t>1.</a:t>
            </a:r>
            <a:r>
              <a:rPr lang="zh-CN" altLang="zh-CN" dirty="0"/>
              <a:t>经济主体在既定的收入和财富范围内能够并愿意持有货币的数量称为</a:t>
            </a:r>
            <a:r>
              <a:rPr lang="en-US" altLang="zh-CN" dirty="0"/>
              <a:t>(</a:t>
            </a:r>
            <a:r>
              <a:rPr lang="zh-CN" altLang="zh-CN" dirty="0"/>
              <a:t>　</a:t>
            </a:r>
            <a:r>
              <a:rPr lang="en-US" altLang="zh-CN" dirty="0"/>
              <a:t>)</a:t>
            </a:r>
            <a:r>
              <a:rPr lang="zh-CN" altLang="zh-CN" dirty="0"/>
              <a:t>。</a:t>
            </a:r>
          </a:p>
          <a:p>
            <a:pPr fontAlgn="base" latinLnBrk="1">
              <a:lnSpc>
                <a:spcPct val="150000"/>
              </a:lnSpc>
            </a:pPr>
            <a:r>
              <a:rPr lang="en-US" altLang="zh-CN" dirty="0"/>
              <a:t>A.</a:t>
            </a:r>
            <a:r>
              <a:rPr lang="zh-CN" altLang="zh-CN" dirty="0"/>
              <a:t>货币供给 </a:t>
            </a:r>
            <a:r>
              <a:rPr lang="en-US" altLang="zh-CN" dirty="0"/>
              <a:t>    B.</a:t>
            </a:r>
            <a:r>
              <a:rPr lang="zh-CN" altLang="zh-CN" dirty="0"/>
              <a:t>货币需求</a:t>
            </a:r>
          </a:p>
          <a:p>
            <a:pPr fontAlgn="base" latinLnBrk="1">
              <a:lnSpc>
                <a:spcPct val="150000"/>
              </a:lnSpc>
            </a:pPr>
            <a:r>
              <a:rPr lang="en-US" altLang="zh-CN" dirty="0"/>
              <a:t>C.</a:t>
            </a:r>
            <a:r>
              <a:rPr lang="zh-CN" altLang="zh-CN" dirty="0"/>
              <a:t>基础货币 </a:t>
            </a:r>
            <a:r>
              <a:rPr lang="en-US" altLang="zh-CN" dirty="0"/>
              <a:t>    D.</a:t>
            </a:r>
            <a:r>
              <a:rPr lang="zh-CN" altLang="zh-CN" dirty="0"/>
              <a:t>社会需求</a:t>
            </a:r>
          </a:p>
          <a:p>
            <a:pPr fontAlgn="base" latinLnBrk="1">
              <a:lnSpc>
                <a:spcPct val="150000"/>
              </a:lnSpc>
            </a:pPr>
            <a:r>
              <a:rPr lang="en-US" altLang="zh-CN" dirty="0"/>
              <a:t>2.</a:t>
            </a:r>
            <a:r>
              <a:rPr lang="zh-CN" altLang="zh-CN" dirty="0"/>
              <a:t>下列有关货币需求特性的说法，错误的是</a:t>
            </a:r>
            <a:r>
              <a:rPr lang="en-US" altLang="zh-CN" dirty="0"/>
              <a:t>(   )</a:t>
            </a:r>
            <a:r>
              <a:rPr lang="zh-CN" altLang="zh-CN" dirty="0"/>
              <a:t>。</a:t>
            </a:r>
          </a:p>
          <a:p>
            <a:pPr fontAlgn="base" latinLnBrk="1">
              <a:lnSpc>
                <a:spcPct val="150000"/>
              </a:lnSpc>
            </a:pPr>
            <a:r>
              <a:rPr lang="en-US" altLang="zh-CN" dirty="0"/>
              <a:t>A.</a:t>
            </a:r>
            <a:r>
              <a:rPr lang="zh-CN" altLang="zh-CN" dirty="0"/>
              <a:t>货币需求是有效需求</a:t>
            </a:r>
            <a:r>
              <a:rPr lang="en-US" altLang="zh-CN" dirty="0"/>
              <a:t>                     B.</a:t>
            </a:r>
            <a:r>
              <a:rPr lang="zh-CN" altLang="zh-CN" dirty="0"/>
              <a:t>货币需求是主观需求 </a:t>
            </a:r>
          </a:p>
          <a:p>
            <a:pPr fontAlgn="base" latinLnBrk="1">
              <a:lnSpc>
                <a:spcPct val="150000"/>
              </a:lnSpc>
            </a:pPr>
            <a:r>
              <a:rPr lang="en-US" altLang="zh-CN" dirty="0"/>
              <a:t>C.</a:t>
            </a:r>
            <a:r>
              <a:rPr lang="zh-CN" altLang="zh-CN" dirty="0"/>
              <a:t>货币需求是有支付能力的行为</a:t>
            </a:r>
            <a:r>
              <a:rPr lang="en-US" altLang="zh-CN" dirty="0"/>
              <a:t>      D.</a:t>
            </a:r>
            <a:r>
              <a:rPr lang="zh-CN" altLang="zh-CN" dirty="0"/>
              <a:t>货币需求是派生需求</a:t>
            </a:r>
          </a:p>
          <a:p>
            <a:pPr fontAlgn="base" latinLnBrk="1">
              <a:lnSpc>
                <a:spcPct val="150000"/>
              </a:lnSpc>
            </a:pPr>
            <a:r>
              <a:rPr lang="en-US" altLang="zh-CN" dirty="0"/>
              <a:t>3.</a:t>
            </a:r>
            <a:r>
              <a:rPr lang="zh-CN" altLang="zh-CN" dirty="0"/>
              <a:t>传统货币数量说主要有</a:t>
            </a:r>
            <a:r>
              <a:rPr lang="en-US" altLang="zh-CN" dirty="0"/>
              <a:t>(</a:t>
            </a:r>
            <a:r>
              <a:rPr lang="zh-CN" altLang="zh-CN" dirty="0"/>
              <a:t>　</a:t>
            </a:r>
            <a:r>
              <a:rPr lang="en-US" altLang="zh-CN" dirty="0"/>
              <a:t>)</a:t>
            </a:r>
            <a:r>
              <a:rPr lang="zh-CN" altLang="zh-CN" dirty="0"/>
              <a:t>。</a:t>
            </a:r>
          </a:p>
          <a:p>
            <a:pPr fontAlgn="base" latinLnBrk="1">
              <a:lnSpc>
                <a:spcPct val="150000"/>
              </a:lnSpc>
            </a:pPr>
            <a:r>
              <a:rPr lang="en-US" altLang="zh-CN" dirty="0"/>
              <a:t>A.</a:t>
            </a:r>
            <a:r>
              <a:rPr lang="zh-CN" altLang="zh-CN" dirty="0"/>
              <a:t>现金交易数量说和流动性偏好理论</a:t>
            </a:r>
          </a:p>
          <a:p>
            <a:pPr fontAlgn="base" latinLnBrk="1">
              <a:lnSpc>
                <a:spcPct val="150000"/>
              </a:lnSpc>
            </a:pPr>
            <a:r>
              <a:rPr lang="en-US" altLang="zh-CN" dirty="0"/>
              <a:t>B.</a:t>
            </a:r>
            <a:r>
              <a:rPr lang="zh-CN" altLang="zh-CN" dirty="0"/>
              <a:t>弗里德曼货币数量说和流动性偏好论</a:t>
            </a:r>
          </a:p>
          <a:p>
            <a:pPr fontAlgn="base" latinLnBrk="1">
              <a:lnSpc>
                <a:spcPct val="150000"/>
              </a:lnSpc>
            </a:pPr>
            <a:r>
              <a:rPr lang="en-US" altLang="zh-CN" dirty="0"/>
              <a:t>C.</a:t>
            </a:r>
            <a:r>
              <a:rPr lang="zh-CN" altLang="zh-CN" dirty="0"/>
              <a:t>现金交易数量说和现金余额数量说</a:t>
            </a:r>
          </a:p>
          <a:p>
            <a:pPr fontAlgn="base" latinLnBrk="1">
              <a:lnSpc>
                <a:spcPct val="150000"/>
              </a:lnSpc>
            </a:pPr>
            <a:r>
              <a:rPr lang="en-US" altLang="zh-CN" dirty="0"/>
              <a:t>D.</a:t>
            </a:r>
            <a:r>
              <a:rPr lang="zh-CN" altLang="zh-CN" dirty="0"/>
              <a:t>现金余额数量说和弗里德曼货币数量说</a:t>
            </a:r>
          </a:p>
          <a:p>
            <a:pPr>
              <a:lnSpc>
                <a:spcPct val="150000"/>
              </a:lnSpc>
            </a:pPr>
            <a:endParaRPr lang="zh-CN" altLang="en-US" sz="2000" dirty="0"/>
          </a:p>
        </p:txBody>
      </p:sp>
    </p:spTree>
    <p:extLst>
      <p:ext uri="{BB962C8B-B14F-4D97-AF65-F5344CB8AC3E}">
        <p14:creationId xmlns:p14="http://schemas.microsoft.com/office/powerpoint/2010/main" val="685394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4651979"/>
          </a:xfrm>
          <a:prstGeom prst="rect">
            <a:avLst/>
          </a:prstGeom>
          <a:noFill/>
        </p:spPr>
        <p:txBody>
          <a:bodyPr wrap="square" rtlCol="0" anchor="t">
            <a:spAutoFit/>
          </a:bodyPr>
          <a:lstStyle/>
          <a:p>
            <a:pPr fontAlgn="base" latinLnBrk="1">
              <a:lnSpc>
                <a:spcPct val="150000"/>
              </a:lnSpc>
            </a:pPr>
            <a:r>
              <a:rPr lang="zh-CN" altLang="en-US" sz="2000" dirty="0"/>
              <a:t>三、主要内容</a:t>
            </a:r>
            <a:endParaRPr lang="en-US" altLang="zh-CN" sz="2000" dirty="0"/>
          </a:p>
          <a:p>
            <a:pPr fontAlgn="base" latinLnBrk="1">
              <a:lnSpc>
                <a:spcPct val="150000"/>
              </a:lnSpc>
            </a:pPr>
            <a:r>
              <a:rPr lang="en-US" altLang="zh-CN" sz="2000" dirty="0"/>
              <a:t>1.</a:t>
            </a:r>
            <a:r>
              <a:rPr lang="zh-CN" altLang="en-US" sz="2000" dirty="0"/>
              <a:t>推进中央与地方财政事权划分</a:t>
            </a:r>
          </a:p>
          <a:p>
            <a:pPr fontAlgn="base" latinLnBrk="1">
              <a:lnSpc>
                <a:spcPct val="150000"/>
              </a:lnSpc>
            </a:pPr>
            <a:r>
              <a:rPr lang="en-US" altLang="zh-CN" sz="2000" dirty="0"/>
              <a:t>(1)</a:t>
            </a:r>
            <a:r>
              <a:rPr lang="zh-CN" altLang="en-US" sz="2000" dirty="0"/>
              <a:t>适度加强中央的财政事权</a:t>
            </a:r>
            <a:endParaRPr lang="en-US" altLang="zh-CN" sz="2000" dirty="0"/>
          </a:p>
          <a:p>
            <a:pPr fontAlgn="base" latinLnBrk="1">
              <a:lnSpc>
                <a:spcPct val="150000"/>
              </a:lnSpc>
            </a:pPr>
            <a:r>
              <a:rPr lang="en-US" altLang="zh-CN" sz="2000" dirty="0"/>
              <a:t>(2)</a:t>
            </a:r>
            <a:r>
              <a:rPr lang="zh-CN" altLang="en-US" sz="2000" dirty="0"/>
              <a:t>保障地方履行财政事权</a:t>
            </a:r>
            <a:endParaRPr lang="en-US" altLang="zh-CN" sz="2000" dirty="0"/>
          </a:p>
          <a:p>
            <a:pPr fontAlgn="base" latinLnBrk="1">
              <a:lnSpc>
                <a:spcPct val="150000"/>
              </a:lnSpc>
            </a:pPr>
            <a:r>
              <a:rPr lang="en-US" altLang="zh-CN" sz="2000" dirty="0"/>
              <a:t>(3)</a:t>
            </a:r>
            <a:r>
              <a:rPr lang="zh-CN" altLang="en-US" sz="2000" dirty="0"/>
              <a:t>减少并规范中央与地方共同财政事权</a:t>
            </a:r>
            <a:endParaRPr lang="en-US" altLang="zh-CN" sz="2000" dirty="0"/>
          </a:p>
          <a:p>
            <a:pPr fontAlgn="base" latinLnBrk="1">
              <a:lnSpc>
                <a:spcPct val="150000"/>
              </a:lnSpc>
            </a:pPr>
            <a:r>
              <a:rPr lang="en-US" altLang="zh-CN" sz="2000" dirty="0"/>
              <a:t>(4)</a:t>
            </a:r>
            <a:r>
              <a:rPr lang="zh-CN" altLang="en-US" sz="2000" dirty="0"/>
              <a:t>建立财政事权划分动态调整机制</a:t>
            </a:r>
          </a:p>
          <a:p>
            <a:pPr fontAlgn="base" latinLnBrk="1">
              <a:lnSpc>
                <a:spcPct val="150000"/>
              </a:lnSpc>
            </a:pPr>
            <a:r>
              <a:rPr lang="en-US" altLang="zh-CN" sz="2000" dirty="0"/>
              <a:t>2</a:t>
            </a:r>
            <a:r>
              <a:rPr lang="zh-CN" altLang="en-US" sz="2000" dirty="0"/>
              <a:t>、完善中央与地方支出责任划分</a:t>
            </a:r>
            <a:endParaRPr lang="en-US" altLang="zh-CN" sz="2000" dirty="0"/>
          </a:p>
          <a:p>
            <a:pPr fontAlgn="base" latinLnBrk="1">
              <a:lnSpc>
                <a:spcPct val="150000"/>
              </a:lnSpc>
            </a:pPr>
            <a:r>
              <a:rPr lang="en-US" altLang="zh-CN" sz="2000" dirty="0"/>
              <a:t>3</a:t>
            </a:r>
            <a:r>
              <a:rPr lang="zh-CN" altLang="en-US" sz="2000" dirty="0"/>
              <a:t>、加快省以下财政事权和支出责任划分</a:t>
            </a:r>
          </a:p>
          <a:p>
            <a:pPr>
              <a:lnSpc>
                <a:spcPct val="150000"/>
              </a:lnSpc>
            </a:pPr>
            <a:r>
              <a:rPr lang="zh-CN" altLang="en-US" sz="2000" dirty="0"/>
              <a:t>四、</a:t>
            </a:r>
            <a:r>
              <a:rPr lang="en-US" altLang="zh-CN" sz="2000" dirty="0"/>
              <a:t>《</a:t>
            </a:r>
            <a:r>
              <a:rPr lang="zh-CN" altLang="en-US" sz="2000" dirty="0"/>
              <a:t>“十四五”规划纲要</a:t>
            </a:r>
            <a:r>
              <a:rPr lang="en-US" altLang="zh-CN" sz="2000" dirty="0"/>
              <a:t>》</a:t>
            </a:r>
            <a:r>
              <a:rPr lang="zh-CN" altLang="en-US" sz="2000" dirty="0"/>
              <a:t>关于建立现代财政制度的规定</a:t>
            </a: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2610139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019887"/>
            <a:ext cx="9821742" cy="4651979"/>
          </a:xfrm>
          <a:prstGeom prst="rect">
            <a:avLst/>
          </a:prstGeom>
          <a:noFill/>
        </p:spPr>
        <p:txBody>
          <a:bodyPr wrap="square" rtlCol="0" anchor="t">
            <a:spAutoFit/>
          </a:bodyPr>
          <a:lstStyle/>
          <a:p>
            <a:pPr fontAlgn="base" latinLnBrk="1">
              <a:lnSpc>
                <a:spcPct val="150000"/>
              </a:lnSpc>
            </a:pPr>
            <a:r>
              <a:rPr lang="en-US" altLang="zh-CN" dirty="0"/>
              <a:t>4.</a:t>
            </a:r>
            <a:r>
              <a:rPr lang="zh-CN" altLang="zh-CN" dirty="0"/>
              <a:t>对于费雪的交易方程式，下列说法错误的是</a:t>
            </a:r>
            <a:r>
              <a:rPr lang="en-US" altLang="zh-CN" dirty="0"/>
              <a:t>(  )</a:t>
            </a:r>
            <a:r>
              <a:rPr lang="zh-CN" altLang="zh-CN" dirty="0"/>
              <a:t>。</a:t>
            </a:r>
          </a:p>
          <a:p>
            <a:pPr fontAlgn="base" latinLnBrk="1">
              <a:lnSpc>
                <a:spcPct val="150000"/>
              </a:lnSpc>
            </a:pPr>
            <a:r>
              <a:rPr lang="en-US" altLang="zh-CN" dirty="0"/>
              <a:t>A.</a:t>
            </a:r>
            <a:r>
              <a:rPr lang="zh-CN" altLang="zh-CN" dirty="0"/>
              <a:t>费雪的现金交易方程式是</a:t>
            </a:r>
            <a:r>
              <a:rPr lang="en-US" altLang="zh-CN" dirty="0"/>
              <a:t>MV=PT</a:t>
            </a:r>
            <a:endParaRPr lang="zh-CN" altLang="zh-CN" dirty="0"/>
          </a:p>
          <a:p>
            <a:pPr fontAlgn="base" latinLnBrk="1">
              <a:lnSpc>
                <a:spcPct val="150000"/>
              </a:lnSpc>
            </a:pPr>
            <a:r>
              <a:rPr lang="en-US" altLang="zh-CN" dirty="0"/>
              <a:t>B.</a:t>
            </a:r>
            <a:r>
              <a:rPr lang="zh-CN" altLang="zh-CN" dirty="0"/>
              <a:t>交易方程式中物价是被动因素</a:t>
            </a:r>
          </a:p>
          <a:p>
            <a:pPr fontAlgn="base" latinLnBrk="1">
              <a:lnSpc>
                <a:spcPct val="150000"/>
              </a:lnSpc>
            </a:pPr>
            <a:r>
              <a:rPr lang="en-US" altLang="zh-CN" dirty="0"/>
              <a:t>C.</a:t>
            </a:r>
            <a:r>
              <a:rPr lang="zh-CN" altLang="zh-CN" dirty="0"/>
              <a:t>交易方程式中最活跃的因素是货币量</a:t>
            </a:r>
          </a:p>
          <a:p>
            <a:pPr fontAlgn="base" latinLnBrk="1">
              <a:lnSpc>
                <a:spcPct val="150000"/>
              </a:lnSpc>
            </a:pPr>
            <a:r>
              <a:rPr lang="en-US" altLang="zh-CN" dirty="0"/>
              <a:t>D.</a:t>
            </a:r>
            <a:r>
              <a:rPr lang="zh-CN" altLang="zh-CN" dirty="0"/>
              <a:t>交易方程式反映的是货币量决定货币价值的理论</a:t>
            </a:r>
          </a:p>
          <a:p>
            <a:pPr fontAlgn="base" latinLnBrk="1">
              <a:lnSpc>
                <a:spcPct val="150000"/>
              </a:lnSpc>
            </a:pPr>
            <a:r>
              <a:rPr lang="en-US" altLang="zh-CN" dirty="0"/>
              <a:t>5.</a:t>
            </a:r>
            <a:r>
              <a:rPr lang="zh-CN" altLang="zh-CN" dirty="0"/>
              <a:t>以庇古为代表的现金余额数量说认为</a:t>
            </a:r>
            <a:r>
              <a:rPr lang="en-US" altLang="zh-CN" dirty="0"/>
              <a:t>(  )</a:t>
            </a:r>
            <a:r>
              <a:rPr lang="zh-CN" altLang="zh-CN" dirty="0"/>
              <a:t>。</a:t>
            </a:r>
          </a:p>
          <a:p>
            <a:pPr fontAlgn="base" latinLnBrk="1">
              <a:lnSpc>
                <a:spcPct val="150000"/>
              </a:lnSpc>
            </a:pPr>
            <a:r>
              <a:rPr lang="en-US" altLang="zh-CN" dirty="0"/>
              <a:t>A.</a:t>
            </a:r>
            <a:r>
              <a:rPr lang="zh-CN" altLang="zh-CN" dirty="0"/>
              <a:t>假定其他因素不变，物价水平与货币量成正 比，货币价值与货币量成反比</a:t>
            </a:r>
          </a:p>
          <a:p>
            <a:pPr fontAlgn="base" latinLnBrk="1">
              <a:lnSpc>
                <a:spcPct val="150000"/>
              </a:lnSpc>
            </a:pPr>
            <a:r>
              <a:rPr lang="en-US" altLang="zh-CN" dirty="0"/>
              <a:t>B.</a:t>
            </a:r>
            <a:r>
              <a:rPr lang="zh-CN" altLang="zh-CN" dirty="0"/>
              <a:t>人们对货币的需求量取决于他们的流动性偏好</a:t>
            </a:r>
          </a:p>
          <a:p>
            <a:pPr fontAlgn="base" latinLnBrk="1">
              <a:lnSpc>
                <a:spcPct val="150000"/>
              </a:lnSpc>
            </a:pPr>
            <a:r>
              <a:rPr lang="en-US" altLang="zh-CN" dirty="0"/>
              <a:t>C.</a:t>
            </a:r>
            <a:r>
              <a:rPr lang="zh-CN" altLang="zh-CN" dirty="0"/>
              <a:t>恒久性收入越高，所需货币越多</a:t>
            </a:r>
          </a:p>
          <a:p>
            <a:pPr fontAlgn="base" latinLnBrk="1">
              <a:lnSpc>
                <a:spcPct val="150000"/>
              </a:lnSpc>
            </a:pPr>
            <a:r>
              <a:rPr lang="en-US" altLang="zh-CN" dirty="0"/>
              <a:t>D.</a:t>
            </a:r>
            <a:r>
              <a:rPr lang="zh-CN" altLang="zh-CN" dirty="0"/>
              <a:t>货币量是最活跃的因素</a:t>
            </a:r>
          </a:p>
          <a:p>
            <a:pPr>
              <a:lnSpc>
                <a:spcPct val="150000"/>
              </a:lnSpc>
            </a:pPr>
            <a:endParaRPr lang="zh-CN" altLang="en-US" sz="2000" dirty="0"/>
          </a:p>
        </p:txBody>
      </p:sp>
    </p:spTree>
    <p:extLst>
      <p:ext uri="{BB962C8B-B14F-4D97-AF65-F5344CB8AC3E}">
        <p14:creationId xmlns:p14="http://schemas.microsoft.com/office/powerpoint/2010/main" val="250643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019887"/>
            <a:ext cx="9821742" cy="4236481"/>
          </a:xfrm>
          <a:prstGeom prst="rect">
            <a:avLst/>
          </a:prstGeom>
          <a:noFill/>
        </p:spPr>
        <p:txBody>
          <a:bodyPr wrap="square" rtlCol="0" anchor="t">
            <a:spAutoFit/>
          </a:bodyPr>
          <a:lstStyle/>
          <a:p>
            <a:pPr fontAlgn="base" latinLnBrk="1">
              <a:lnSpc>
                <a:spcPct val="150000"/>
              </a:lnSpc>
            </a:pPr>
            <a:r>
              <a:rPr lang="en-US" altLang="zh-CN" dirty="0"/>
              <a:t>6.</a:t>
            </a:r>
            <a:r>
              <a:rPr lang="zh-CN" altLang="zh-CN" dirty="0"/>
              <a:t>费雪方程式和剑桥方程式都说明商品价格和货币价值的升降取决于</a:t>
            </a:r>
            <a:r>
              <a:rPr lang="en-US" altLang="zh-CN" dirty="0"/>
              <a:t>(</a:t>
            </a:r>
            <a:r>
              <a:rPr lang="zh-CN" altLang="zh-CN" dirty="0"/>
              <a:t>　</a:t>
            </a:r>
            <a:r>
              <a:rPr lang="en-US" altLang="zh-CN" dirty="0"/>
              <a:t>)</a:t>
            </a:r>
            <a:r>
              <a:rPr lang="zh-CN" altLang="zh-CN" dirty="0"/>
              <a:t>。</a:t>
            </a:r>
          </a:p>
          <a:p>
            <a:pPr fontAlgn="base" latinLnBrk="1">
              <a:lnSpc>
                <a:spcPct val="150000"/>
              </a:lnSpc>
            </a:pPr>
            <a:r>
              <a:rPr lang="en-US" altLang="zh-CN" dirty="0"/>
              <a:t>A.</a:t>
            </a:r>
            <a:r>
              <a:rPr lang="zh-CN" altLang="zh-CN" dirty="0"/>
              <a:t>国民收入水平 </a:t>
            </a:r>
            <a:r>
              <a:rPr lang="en-US" altLang="zh-CN" dirty="0"/>
              <a:t>     B.</a:t>
            </a:r>
            <a:r>
              <a:rPr lang="zh-CN" altLang="zh-CN" dirty="0"/>
              <a:t>商品的供求</a:t>
            </a:r>
          </a:p>
          <a:p>
            <a:pPr fontAlgn="base" latinLnBrk="1">
              <a:lnSpc>
                <a:spcPct val="150000"/>
              </a:lnSpc>
            </a:pPr>
            <a:r>
              <a:rPr lang="en-US" altLang="zh-CN" dirty="0"/>
              <a:t>C.</a:t>
            </a:r>
            <a:r>
              <a:rPr lang="zh-CN" altLang="zh-CN" dirty="0"/>
              <a:t>货币数量的变化 </a:t>
            </a:r>
            <a:r>
              <a:rPr lang="en-US" altLang="zh-CN" dirty="0"/>
              <a:t>   D.</a:t>
            </a:r>
            <a:r>
              <a:rPr lang="zh-CN" altLang="zh-CN" dirty="0"/>
              <a:t>利率水平</a:t>
            </a:r>
          </a:p>
          <a:p>
            <a:pPr fontAlgn="base" latinLnBrk="1">
              <a:lnSpc>
                <a:spcPct val="150000"/>
              </a:lnSpc>
            </a:pPr>
            <a:r>
              <a:rPr lang="en-US" altLang="zh-CN" dirty="0"/>
              <a:t>7.</a:t>
            </a:r>
            <a:r>
              <a:rPr lang="zh-CN" altLang="zh-CN" dirty="0"/>
              <a:t>流动性偏好理论的提出者是</a:t>
            </a:r>
            <a:r>
              <a:rPr lang="en-US" altLang="zh-CN" dirty="0"/>
              <a:t>( )</a:t>
            </a:r>
            <a:r>
              <a:rPr lang="zh-CN" altLang="zh-CN" dirty="0"/>
              <a:t>。</a:t>
            </a:r>
          </a:p>
          <a:p>
            <a:pPr fontAlgn="base" latinLnBrk="1">
              <a:lnSpc>
                <a:spcPct val="150000"/>
              </a:lnSpc>
            </a:pPr>
            <a:r>
              <a:rPr lang="en-US" altLang="zh-CN" dirty="0"/>
              <a:t>A.</a:t>
            </a:r>
            <a:r>
              <a:rPr lang="zh-CN" altLang="zh-CN" dirty="0"/>
              <a:t>弗里德曼 </a:t>
            </a:r>
            <a:r>
              <a:rPr lang="en-US" altLang="zh-CN" dirty="0"/>
              <a:t>    B.</a:t>
            </a:r>
            <a:r>
              <a:rPr lang="zh-CN" altLang="zh-CN" dirty="0"/>
              <a:t>庇古</a:t>
            </a:r>
          </a:p>
          <a:p>
            <a:pPr fontAlgn="base" latinLnBrk="1">
              <a:lnSpc>
                <a:spcPct val="150000"/>
              </a:lnSpc>
            </a:pPr>
            <a:r>
              <a:rPr lang="en-US" altLang="zh-CN" dirty="0"/>
              <a:t>C.</a:t>
            </a:r>
            <a:r>
              <a:rPr lang="zh-CN" altLang="zh-CN" dirty="0"/>
              <a:t>凯恩斯 </a:t>
            </a:r>
            <a:r>
              <a:rPr lang="en-US" altLang="zh-CN" dirty="0"/>
              <a:t>      D.</a:t>
            </a:r>
            <a:r>
              <a:rPr lang="zh-CN" altLang="zh-CN" dirty="0"/>
              <a:t>斯密</a:t>
            </a:r>
          </a:p>
          <a:p>
            <a:pPr fontAlgn="base" latinLnBrk="1">
              <a:lnSpc>
                <a:spcPct val="150000"/>
              </a:lnSpc>
            </a:pPr>
            <a:r>
              <a:rPr lang="en-US" altLang="zh-CN" dirty="0"/>
              <a:t>8.</a:t>
            </a:r>
            <a:r>
              <a:rPr lang="zh-CN" altLang="zh-CN" dirty="0"/>
              <a:t>根据流动性偏好理论，由利率决定并与利率为负相关关系的货币需求动机是</a:t>
            </a:r>
            <a:r>
              <a:rPr lang="en-US" altLang="zh-CN" dirty="0"/>
              <a:t>(  )</a:t>
            </a:r>
            <a:r>
              <a:rPr lang="zh-CN" altLang="zh-CN" dirty="0"/>
              <a:t>。</a:t>
            </a:r>
          </a:p>
          <a:p>
            <a:pPr fontAlgn="base" latinLnBrk="1">
              <a:lnSpc>
                <a:spcPct val="150000"/>
              </a:lnSpc>
            </a:pPr>
            <a:r>
              <a:rPr lang="en-US" altLang="zh-CN" dirty="0"/>
              <a:t>A.</a:t>
            </a:r>
            <a:r>
              <a:rPr lang="zh-CN" altLang="zh-CN" dirty="0"/>
              <a:t>交易动机 </a:t>
            </a:r>
            <a:r>
              <a:rPr lang="en-US" altLang="zh-CN" dirty="0"/>
              <a:t>    B.</a:t>
            </a:r>
            <a:r>
              <a:rPr lang="zh-CN" altLang="zh-CN" dirty="0"/>
              <a:t>预防动机</a:t>
            </a:r>
          </a:p>
          <a:p>
            <a:pPr fontAlgn="base" latinLnBrk="1">
              <a:lnSpc>
                <a:spcPct val="150000"/>
              </a:lnSpc>
            </a:pPr>
            <a:r>
              <a:rPr lang="en-US" altLang="zh-CN" dirty="0"/>
              <a:t>C.</a:t>
            </a:r>
            <a:r>
              <a:rPr lang="zh-CN" altLang="zh-CN" dirty="0"/>
              <a:t>投机动机 </a:t>
            </a:r>
            <a:r>
              <a:rPr lang="en-US" altLang="zh-CN" dirty="0"/>
              <a:t>    D.</a:t>
            </a:r>
            <a:r>
              <a:rPr lang="zh-CN" altLang="zh-CN" dirty="0"/>
              <a:t>贮藏动机</a:t>
            </a:r>
          </a:p>
          <a:p>
            <a:pPr>
              <a:lnSpc>
                <a:spcPct val="150000"/>
              </a:lnSpc>
            </a:pPr>
            <a:endParaRPr lang="zh-CN" altLang="en-US" sz="2000" dirty="0"/>
          </a:p>
        </p:txBody>
      </p:sp>
    </p:spTree>
    <p:extLst>
      <p:ext uri="{BB962C8B-B14F-4D97-AF65-F5344CB8AC3E}">
        <p14:creationId xmlns:p14="http://schemas.microsoft.com/office/powerpoint/2010/main" val="101687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019887"/>
            <a:ext cx="9821742" cy="2574487"/>
          </a:xfrm>
          <a:prstGeom prst="rect">
            <a:avLst/>
          </a:prstGeom>
          <a:noFill/>
        </p:spPr>
        <p:txBody>
          <a:bodyPr wrap="square" rtlCol="0" anchor="t">
            <a:spAutoFit/>
          </a:bodyPr>
          <a:lstStyle/>
          <a:p>
            <a:pPr fontAlgn="base" latinLnBrk="1">
              <a:lnSpc>
                <a:spcPct val="150000"/>
              </a:lnSpc>
            </a:pPr>
            <a:r>
              <a:rPr lang="en-US" altLang="zh-CN" dirty="0"/>
              <a:t>9. </a:t>
            </a:r>
            <a:r>
              <a:rPr lang="zh-CN" altLang="zh-CN" dirty="0"/>
              <a:t>造成通货膨胀的直接原因是</a:t>
            </a:r>
            <a:r>
              <a:rPr lang="en-US" altLang="zh-CN" dirty="0"/>
              <a:t>(    )</a:t>
            </a:r>
            <a:endParaRPr lang="zh-CN" altLang="zh-CN" dirty="0"/>
          </a:p>
          <a:p>
            <a:pPr fontAlgn="base" latinLnBrk="1">
              <a:lnSpc>
                <a:spcPct val="150000"/>
              </a:lnSpc>
            </a:pPr>
            <a:r>
              <a:rPr lang="en-US" altLang="zh-CN" dirty="0"/>
              <a:t>A. </a:t>
            </a:r>
            <a:r>
              <a:rPr lang="zh-CN" altLang="zh-CN" dirty="0"/>
              <a:t>过度的金融创新</a:t>
            </a:r>
          </a:p>
          <a:p>
            <a:pPr fontAlgn="base" latinLnBrk="1">
              <a:lnSpc>
                <a:spcPct val="150000"/>
              </a:lnSpc>
            </a:pPr>
            <a:r>
              <a:rPr lang="en-US" altLang="zh-CN" dirty="0"/>
              <a:t>B. </a:t>
            </a:r>
            <a:r>
              <a:rPr lang="zh-CN" altLang="zh-CN" dirty="0"/>
              <a:t>过度的信贷供给</a:t>
            </a:r>
          </a:p>
          <a:p>
            <a:pPr fontAlgn="base" latinLnBrk="1">
              <a:lnSpc>
                <a:spcPct val="150000"/>
              </a:lnSpc>
            </a:pPr>
            <a:r>
              <a:rPr lang="en-US" altLang="zh-CN" dirty="0"/>
              <a:t>C. </a:t>
            </a:r>
            <a:r>
              <a:rPr lang="zh-CN" altLang="zh-CN" dirty="0"/>
              <a:t>过多的金融机构</a:t>
            </a:r>
          </a:p>
          <a:p>
            <a:pPr fontAlgn="base" latinLnBrk="1">
              <a:lnSpc>
                <a:spcPct val="150000"/>
              </a:lnSpc>
            </a:pPr>
            <a:r>
              <a:rPr lang="en-US" altLang="zh-CN" dirty="0"/>
              <a:t>D. </a:t>
            </a:r>
            <a:r>
              <a:rPr lang="zh-CN" altLang="zh-CN" dirty="0"/>
              <a:t>过度的金融监管</a:t>
            </a:r>
          </a:p>
          <a:p>
            <a:pPr>
              <a:lnSpc>
                <a:spcPct val="150000"/>
              </a:lnSpc>
            </a:pPr>
            <a:endParaRPr lang="zh-CN" altLang="en-US" sz="2000" dirty="0"/>
          </a:p>
        </p:txBody>
      </p:sp>
    </p:spTree>
    <p:extLst>
      <p:ext uri="{BB962C8B-B14F-4D97-AF65-F5344CB8AC3E}">
        <p14:creationId xmlns:p14="http://schemas.microsoft.com/office/powerpoint/2010/main" val="135856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019887"/>
            <a:ext cx="9821742" cy="5482976"/>
          </a:xfrm>
          <a:prstGeom prst="rect">
            <a:avLst/>
          </a:prstGeom>
          <a:noFill/>
        </p:spPr>
        <p:txBody>
          <a:bodyPr wrap="square" rtlCol="0" anchor="t">
            <a:spAutoFit/>
          </a:bodyPr>
          <a:lstStyle/>
          <a:p>
            <a:pPr fontAlgn="base" latinLnBrk="1">
              <a:lnSpc>
                <a:spcPct val="150000"/>
              </a:lnSpc>
            </a:pPr>
            <a:r>
              <a:rPr lang="zh-CN" altLang="en-US" dirty="0"/>
              <a:t>二、多选题</a:t>
            </a:r>
            <a:endParaRPr lang="zh-CN" altLang="zh-CN" dirty="0"/>
          </a:p>
          <a:p>
            <a:pPr fontAlgn="base" latinLnBrk="1">
              <a:lnSpc>
                <a:spcPct val="150000"/>
              </a:lnSpc>
            </a:pPr>
            <a:r>
              <a:rPr lang="en-US" altLang="zh-CN" dirty="0"/>
              <a:t>1.</a:t>
            </a:r>
            <a:r>
              <a:rPr lang="zh-CN" altLang="zh-CN" dirty="0"/>
              <a:t>按照剑桥学派的观点，假定其他因素不变，甲国物价水平上升，则</a:t>
            </a:r>
            <a:r>
              <a:rPr lang="en-US" altLang="zh-CN" dirty="0"/>
              <a:t>(</a:t>
            </a:r>
            <a:r>
              <a:rPr lang="zh-CN" altLang="zh-CN" dirty="0"/>
              <a:t>　</a:t>
            </a:r>
            <a:r>
              <a:rPr lang="en-US" altLang="zh-CN" dirty="0"/>
              <a:t>)</a:t>
            </a:r>
            <a:r>
              <a:rPr lang="zh-CN" altLang="zh-CN" dirty="0"/>
              <a:t>。</a:t>
            </a:r>
          </a:p>
          <a:p>
            <a:pPr fontAlgn="base" latinLnBrk="1">
              <a:lnSpc>
                <a:spcPct val="150000"/>
              </a:lnSpc>
            </a:pPr>
            <a:r>
              <a:rPr lang="en-US" altLang="zh-CN" dirty="0"/>
              <a:t>A.</a:t>
            </a:r>
            <a:r>
              <a:rPr lang="zh-CN" altLang="zh-CN" dirty="0"/>
              <a:t>该国货币量增加 </a:t>
            </a:r>
            <a:r>
              <a:rPr lang="en-US" altLang="zh-CN" dirty="0"/>
              <a:t>      B.</a:t>
            </a:r>
            <a:r>
              <a:rPr lang="zh-CN" altLang="zh-CN" dirty="0"/>
              <a:t>该国货币价值下降</a:t>
            </a:r>
          </a:p>
          <a:p>
            <a:pPr fontAlgn="base" latinLnBrk="1">
              <a:lnSpc>
                <a:spcPct val="150000"/>
              </a:lnSpc>
            </a:pPr>
            <a:r>
              <a:rPr lang="en-US" altLang="zh-CN" dirty="0"/>
              <a:t>C.</a:t>
            </a:r>
            <a:r>
              <a:rPr lang="zh-CN" altLang="zh-CN" dirty="0"/>
              <a:t>该国货币价值不变 </a:t>
            </a:r>
            <a:r>
              <a:rPr lang="en-US" altLang="zh-CN" dirty="0"/>
              <a:t>    D.</a:t>
            </a:r>
            <a:r>
              <a:rPr lang="zh-CN" altLang="zh-CN" dirty="0"/>
              <a:t>该国货币量减少</a:t>
            </a:r>
          </a:p>
          <a:p>
            <a:pPr fontAlgn="base" latinLnBrk="1">
              <a:lnSpc>
                <a:spcPct val="150000"/>
              </a:lnSpc>
            </a:pPr>
            <a:r>
              <a:rPr lang="en-US" altLang="zh-CN" dirty="0"/>
              <a:t>E.</a:t>
            </a:r>
            <a:r>
              <a:rPr lang="zh-CN" altLang="zh-CN" dirty="0"/>
              <a:t>该国货币价值上升</a:t>
            </a:r>
          </a:p>
          <a:p>
            <a:pPr fontAlgn="base" latinLnBrk="1">
              <a:lnSpc>
                <a:spcPct val="150000"/>
              </a:lnSpc>
            </a:pPr>
            <a:r>
              <a:rPr lang="en-US" altLang="zh-CN" dirty="0"/>
              <a:t>2.</a:t>
            </a:r>
            <a:r>
              <a:rPr lang="zh-CN" altLang="zh-CN" dirty="0"/>
              <a:t>凯恩斯的货币需求函数建立在</a:t>
            </a:r>
            <a:r>
              <a:rPr lang="en-US" altLang="zh-CN" dirty="0"/>
              <a:t>(</a:t>
            </a:r>
            <a:r>
              <a:rPr lang="zh-CN" altLang="zh-CN" dirty="0"/>
              <a:t>　</a:t>
            </a:r>
            <a:r>
              <a:rPr lang="en-US" altLang="zh-CN" dirty="0"/>
              <a:t>)</a:t>
            </a:r>
            <a:r>
              <a:rPr lang="zh-CN" altLang="zh-CN" dirty="0"/>
              <a:t>假定之上。</a:t>
            </a:r>
          </a:p>
          <a:p>
            <a:pPr fontAlgn="base" latinLnBrk="1">
              <a:lnSpc>
                <a:spcPct val="150000"/>
              </a:lnSpc>
            </a:pPr>
            <a:r>
              <a:rPr lang="en-US" altLang="zh-CN" dirty="0"/>
              <a:t>A.</a:t>
            </a:r>
            <a:r>
              <a:rPr lang="zh-CN" altLang="zh-CN" dirty="0"/>
              <a:t>未来的不确定性 </a:t>
            </a:r>
            <a:r>
              <a:rPr lang="en-US" altLang="zh-CN" dirty="0"/>
              <a:t>    B</a:t>
            </a:r>
            <a:r>
              <a:rPr lang="zh-CN" altLang="zh-CN" dirty="0"/>
              <a:t>未来的确定性</a:t>
            </a:r>
          </a:p>
          <a:p>
            <a:pPr fontAlgn="base" latinLnBrk="1">
              <a:lnSpc>
                <a:spcPct val="150000"/>
              </a:lnSpc>
            </a:pPr>
            <a:r>
              <a:rPr lang="en-US" altLang="zh-CN" dirty="0"/>
              <a:t>C.</a:t>
            </a:r>
            <a:r>
              <a:rPr lang="zh-CN" altLang="zh-CN" dirty="0"/>
              <a:t>收入是短期资产 </a:t>
            </a:r>
            <a:r>
              <a:rPr lang="en-US" altLang="zh-CN" dirty="0"/>
              <a:t>   D.</a:t>
            </a:r>
            <a:r>
              <a:rPr lang="zh-CN" altLang="zh-CN" dirty="0"/>
              <a:t>利润是短期资产</a:t>
            </a:r>
          </a:p>
          <a:p>
            <a:pPr fontAlgn="base" latinLnBrk="1">
              <a:lnSpc>
                <a:spcPct val="150000"/>
              </a:lnSpc>
            </a:pPr>
            <a:r>
              <a:rPr lang="en-US" altLang="zh-CN" dirty="0"/>
              <a:t>E.</a:t>
            </a:r>
            <a:r>
              <a:rPr lang="zh-CN" altLang="zh-CN" dirty="0"/>
              <a:t>利润是长期资产</a:t>
            </a:r>
          </a:p>
          <a:p>
            <a:pPr fontAlgn="base" latinLnBrk="1">
              <a:lnSpc>
                <a:spcPct val="150000"/>
              </a:lnSpc>
            </a:pPr>
            <a:r>
              <a:rPr lang="en-US" altLang="zh-CN" dirty="0"/>
              <a:t>3.</a:t>
            </a:r>
            <a:r>
              <a:rPr lang="zh-CN" altLang="zh-CN" dirty="0"/>
              <a:t>根据凯恩斯的流动性偏好理论，决定货币需求的动机包括</a:t>
            </a:r>
            <a:r>
              <a:rPr lang="en-US" altLang="zh-CN" dirty="0"/>
              <a:t>(</a:t>
            </a:r>
            <a:r>
              <a:rPr lang="zh-CN" altLang="zh-CN" dirty="0"/>
              <a:t>　</a:t>
            </a:r>
            <a:r>
              <a:rPr lang="en-US" altLang="zh-CN" dirty="0"/>
              <a:t>)</a:t>
            </a:r>
            <a:r>
              <a:rPr lang="zh-CN" altLang="zh-CN" dirty="0"/>
              <a:t>。</a:t>
            </a:r>
          </a:p>
          <a:p>
            <a:pPr fontAlgn="base" latinLnBrk="1">
              <a:lnSpc>
                <a:spcPct val="150000"/>
              </a:lnSpc>
            </a:pPr>
            <a:r>
              <a:rPr lang="en-US" altLang="zh-CN" dirty="0"/>
              <a:t>A.</a:t>
            </a:r>
            <a:r>
              <a:rPr lang="zh-CN" altLang="zh-CN" dirty="0"/>
              <a:t>交易动机 </a:t>
            </a:r>
            <a:r>
              <a:rPr lang="en-US" altLang="zh-CN" dirty="0"/>
              <a:t>   B.</a:t>
            </a:r>
            <a:r>
              <a:rPr lang="zh-CN" altLang="zh-CN" dirty="0"/>
              <a:t>预防动机</a:t>
            </a:r>
          </a:p>
          <a:p>
            <a:pPr fontAlgn="base" latinLnBrk="1">
              <a:lnSpc>
                <a:spcPct val="150000"/>
              </a:lnSpc>
            </a:pPr>
            <a:r>
              <a:rPr lang="en-US" altLang="zh-CN" dirty="0"/>
              <a:t>C.</a:t>
            </a:r>
            <a:r>
              <a:rPr lang="zh-CN" altLang="zh-CN" dirty="0"/>
              <a:t>储蓄动机 </a:t>
            </a:r>
            <a:r>
              <a:rPr lang="en-US" altLang="zh-CN" dirty="0"/>
              <a:t>   D.</a:t>
            </a:r>
            <a:r>
              <a:rPr lang="zh-CN" altLang="zh-CN" dirty="0"/>
              <a:t>投机动机 </a:t>
            </a:r>
            <a:r>
              <a:rPr lang="en-US" altLang="zh-CN" dirty="0"/>
              <a:t>  E.</a:t>
            </a:r>
            <a:r>
              <a:rPr lang="zh-CN" altLang="zh-CN" dirty="0"/>
              <a:t>投资动机</a:t>
            </a:r>
          </a:p>
          <a:p>
            <a:pPr>
              <a:lnSpc>
                <a:spcPct val="150000"/>
              </a:lnSpc>
            </a:pPr>
            <a:endParaRPr lang="zh-CN" altLang="en-US" sz="2000" dirty="0"/>
          </a:p>
        </p:txBody>
      </p:sp>
    </p:spTree>
    <p:extLst>
      <p:ext uri="{BB962C8B-B14F-4D97-AF65-F5344CB8AC3E}">
        <p14:creationId xmlns:p14="http://schemas.microsoft.com/office/powerpoint/2010/main" val="1666419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019887"/>
            <a:ext cx="9821742" cy="5067477"/>
          </a:xfrm>
          <a:prstGeom prst="rect">
            <a:avLst/>
          </a:prstGeom>
          <a:noFill/>
        </p:spPr>
        <p:txBody>
          <a:bodyPr wrap="square" rtlCol="0" anchor="t">
            <a:spAutoFit/>
          </a:bodyPr>
          <a:lstStyle/>
          <a:p>
            <a:pPr fontAlgn="base" latinLnBrk="1">
              <a:lnSpc>
                <a:spcPct val="150000"/>
              </a:lnSpc>
            </a:pPr>
            <a:r>
              <a:rPr lang="en-US" altLang="zh-CN" dirty="0"/>
              <a:t>4.</a:t>
            </a:r>
            <a:r>
              <a:rPr lang="zh-CN" altLang="zh-CN" dirty="0"/>
              <a:t>在弗里德曼的货币需求函数中，与货币需求成正比的因素有</a:t>
            </a:r>
            <a:r>
              <a:rPr lang="en-US" altLang="zh-CN" dirty="0"/>
              <a:t>(</a:t>
            </a:r>
            <a:r>
              <a:rPr lang="zh-CN" altLang="zh-CN" dirty="0"/>
              <a:t>　</a:t>
            </a:r>
            <a:r>
              <a:rPr lang="en-US" altLang="zh-CN" dirty="0"/>
              <a:t>)</a:t>
            </a:r>
            <a:r>
              <a:rPr lang="zh-CN" altLang="zh-CN" dirty="0"/>
              <a:t>。</a:t>
            </a:r>
          </a:p>
          <a:p>
            <a:pPr fontAlgn="base" latinLnBrk="1">
              <a:lnSpc>
                <a:spcPct val="150000"/>
              </a:lnSpc>
            </a:pPr>
            <a:r>
              <a:rPr lang="en-US" altLang="zh-CN" dirty="0"/>
              <a:t>A.</a:t>
            </a:r>
            <a:r>
              <a:rPr lang="zh-CN" altLang="zh-CN" dirty="0"/>
              <a:t>恒久性收入 </a:t>
            </a:r>
            <a:r>
              <a:rPr lang="en-US" altLang="zh-CN" dirty="0"/>
              <a:t>    B.</a:t>
            </a:r>
            <a:r>
              <a:rPr lang="zh-CN" altLang="zh-CN" dirty="0"/>
              <a:t>债券的收益率</a:t>
            </a:r>
          </a:p>
          <a:p>
            <a:pPr fontAlgn="base" latinLnBrk="1">
              <a:lnSpc>
                <a:spcPct val="150000"/>
              </a:lnSpc>
            </a:pPr>
            <a:r>
              <a:rPr lang="en-US" altLang="zh-CN" dirty="0"/>
              <a:t>C.</a:t>
            </a:r>
            <a:r>
              <a:rPr lang="zh-CN" altLang="zh-CN" dirty="0"/>
              <a:t>存款的利率 </a:t>
            </a:r>
            <a:r>
              <a:rPr lang="en-US" altLang="zh-CN" dirty="0"/>
              <a:t>    D.</a:t>
            </a:r>
            <a:r>
              <a:rPr lang="zh-CN" altLang="zh-CN" dirty="0"/>
              <a:t>人力财富比例 </a:t>
            </a:r>
            <a:r>
              <a:rPr lang="en-US" altLang="zh-CN" dirty="0"/>
              <a:t>  E.</a:t>
            </a:r>
            <a:r>
              <a:rPr lang="zh-CN" altLang="zh-CN" dirty="0"/>
              <a:t>股票的收益率</a:t>
            </a:r>
          </a:p>
          <a:p>
            <a:pPr fontAlgn="base" latinLnBrk="1">
              <a:lnSpc>
                <a:spcPct val="150000"/>
              </a:lnSpc>
            </a:pPr>
            <a:r>
              <a:rPr lang="en-US" altLang="zh-CN" dirty="0"/>
              <a:t>5.</a:t>
            </a:r>
            <a:r>
              <a:rPr lang="zh-CN" altLang="zh-CN" dirty="0"/>
              <a:t>弗里德曼认为，影响人们持有实际货币的因素有</a:t>
            </a:r>
            <a:r>
              <a:rPr lang="en-US" altLang="zh-CN" dirty="0"/>
              <a:t>( )</a:t>
            </a:r>
            <a:r>
              <a:rPr lang="zh-CN" altLang="zh-CN" dirty="0"/>
              <a:t>。</a:t>
            </a:r>
          </a:p>
          <a:p>
            <a:pPr fontAlgn="base" latinLnBrk="1">
              <a:lnSpc>
                <a:spcPct val="150000"/>
              </a:lnSpc>
            </a:pPr>
            <a:r>
              <a:rPr lang="en-US" altLang="zh-CN" dirty="0"/>
              <a:t>A.</a:t>
            </a:r>
            <a:r>
              <a:rPr lang="zh-CN" altLang="zh-CN" dirty="0"/>
              <a:t>财富构成 </a:t>
            </a:r>
            <a:r>
              <a:rPr lang="en-US" altLang="zh-CN" dirty="0"/>
              <a:t>       B.</a:t>
            </a:r>
            <a:r>
              <a:rPr lang="zh-CN" altLang="zh-CN" dirty="0"/>
              <a:t>各种资产的预期收益率</a:t>
            </a:r>
          </a:p>
          <a:p>
            <a:pPr fontAlgn="base" latinLnBrk="1">
              <a:lnSpc>
                <a:spcPct val="150000"/>
              </a:lnSpc>
            </a:pPr>
            <a:r>
              <a:rPr lang="en-US" altLang="zh-CN" dirty="0"/>
              <a:t>C.</a:t>
            </a:r>
            <a:r>
              <a:rPr lang="zh-CN" altLang="zh-CN" dirty="0"/>
              <a:t>投资倾向 </a:t>
            </a:r>
            <a:r>
              <a:rPr lang="en-US" altLang="zh-CN" dirty="0"/>
              <a:t>       D.</a:t>
            </a:r>
            <a:r>
              <a:rPr lang="zh-CN" altLang="zh-CN" dirty="0"/>
              <a:t>预防动机</a:t>
            </a:r>
          </a:p>
          <a:p>
            <a:pPr fontAlgn="base" latinLnBrk="1">
              <a:lnSpc>
                <a:spcPct val="150000"/>
              </a:lnSpc>
            </a:pPr>
            <a:r>
              <a:rPr lang="en-US" altLang="zh-CN" dirty="0"/>
              <a:t>E</a:t>
            </a:r>
            <a:r>
              <a:rPr lang="zh-CN" altLang="zh-CN" dirty="0"/>
              <a:t>财富总额</a:t>
            </a:r>
          </a:p>
          <a:p>
            <a:pPr fontAlgn="base" latinLnBrk="1">
              <a:lnSpc>
                <a:spcPct val="150000"/>
              </a:lnSpc>
            </a:pPr>
            <a:r>
              <a:rPr lang="en-US" altLang="zh-CN" dirty="0"/>
              <a:t>6.</a:t>
            </a:r>
            <a:r>
              <a:rPr lang="zh-CN" altLang="zh-CN" dirty="0"/>
              <a:t>根据我国目前对货币层次的划分，属于</a:t>
            </a:r>
            <a:r>
              <a:rPr lang="en-US" altLang="zh-CN" dirty="0"/>
              <a:t>M2</a:t>
            </a:r>
            <a:r>
              <a:rPr lang="zh-CN" altLang="zh-CN" dirty="0"/>
              <a:t>而不属于</a:t>
            </a:r>
            <a:r>
              <a:rPr lang="en-US" altLang="zh-CN" dirty="0"/>
              <a:t>M1</a:t>
            </a:r>
            <a:r>
              <a:rPr lang="zh-CN" altLang="zh-CN" dirty="0"/>
              <a:t>的有</a:t>
            </a:r>
            <a:r>
              <a:rPr lang="en-US" altLang="zh-CN" dirty="0"/>
              <a:t>(</a:t>
            </a:r>
            <a:r>
              <a:rPr lang="zh-CN" altLang="zh-CN" dirty="0"/>
              <a:t>　</a:t>
            </a:r>
            <a:r>
              <a:rPr lang="en-US" altLang="zh-CN" dirty="0"/>
              <a:t>)</a:t>
            </a:r>
            <a:r>
              <a:rPr lang="zh-CN" altLang="zh-CN" dirty="0"/>
              <a:t>。</a:t>
            </a:r>
          </a:p>
          <a:p>
            <a:pPr fontAlgn="base" latinLnBrk="1">
              <a:lnSpc>
                <a:spcPct val="150000"/>
              </a:lnSpc>
            </a:pPr>
            <a:r>
              <a:rPr lang="en-US" altLang="zh-CN" dirty="0"/>
              <a:t>A.</a:t>
            </a:r>
            <a:r>
              <a:rPr lang="zh-CN" altLang="zh-CN" dirty="0"/>
              <a:t>单位活期存款 </a:t>
            </a:r>
            <a:r>
              <a:rPr lang="en-US" altLang="zh-CN" dirty="0"/>
              <a:t>     B.</a:t>
            </a:r>
            <a:r>
              <a:rPr lang="zh-CN" altLang="zh-CN" dirty="0"/>
              <a:t>单位定期存款</a:t>
            </a:r>
          </a:p>
          <a:p>
            <a:pPr fontAlgn="base" latinLnBrk="1">
              <a:lnSpc>
                <a:spcPct val="150000"/>
              </a:lnSpc>
            </a:pPr>
            <a:r>
              <a:rPr lang="en-US" altLang="zh-CN" dirty="0"/>
              <a:t>C.</a:t>
            </a:r>
            <a:r>
              <a:rPr lang="zh-CN" altLang="zh-CN" dirty="0"/>
              <a:t>流通中的货币 </a:t>
            </a:r>
            <a:r>
              <a:rPr lang="en-US" altLang="zh-CN" dirty="0"/>
              <a:t>     D.</a:t>
            </a:r>
            <a:r>
              <a:rPr lang="zh-CN" altLang="zh-CN" dirty="0"/>
              <a:t>个人存款</a:t>
            </a:r>
          </a:p>
          <a:p>
            <a:pPr fontAlgn="base" latinLnBrk="1">
              <a:lnSpc>
                <a:spcPct val="150000"/>
              </a:lnSpc>
            </a:pPr>
            <a:r>
              <a:rPr lang="en-US" altLang="zh-CN" dirty="0"/>
              <a:t>E.</a:t>
            </a:r>
            <a:r>
              <a:rPr lang="zh-CN" altLang="zh-CN" dirty="0"/>
              <a:t>股票</a:t>
            </a:r>
          </a:p>
          <a:p>
            <a:pPr>
              <a:lnSpc>
                <a:spcPct val="150000"/>
              </a:lnSpc>
            </a:pPr>
            <a:endParaRPr lang="zh-CN" altLang="en-US" sz="2000" dirty="0"/>
          </a:p>
        </p:txBody>
      </p:sp>
    </p:spTree>
    <p:extLst>
      <p:ext uri="{BB962C8B-B14F-4D97-AF65-F5344CB8AC3E}">
        <p14:creationId xmlns:p14="http://schemas.microsoft.com/office/powerpoint/2010/main" val="3133739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019887"/>
            <a:ext cx="9821742" cy="5067477"/>
          </a:xfrm>
          <a:prstGeom prst="rect">
            <a:avLst/>
          </a:prstGeom>
          <a:noFill/>
        </p:spPr>
        <p:txBody>
          <a:bodyPr wrap="square" rtlCol="0" anchor="t">
            <a:spAutoFit/>
          </a:bodyPr>
          <a:lstStyle/>
          <a:p>
            <a:pPr fontAlgn="base" latinLnBrk="1">
              <a:lnSpc>
                <a:spcPct val="150000"/>
              </a:lnSpc>
            </a:pPr>
            <a:r>
              <a:rPr lang="en-US" altLang="zh-CN" dirty="0"/>
              <a:t>7 </a:t>
            </a:r>
            <a:r>
              <a:rPr lang="zh-CN" altLang="zh-CN" dirty="0"/>
              <a:t>货币需求作为一种经济需求，是由</a:t>
            </a:r>
            <a:r>
              <a:rPr lang="en-US" altLang="zh-CN" dirty="0"/>
              <a:t>()</a:t>
            </a:r>
            <a:r>
              <a:rPr lang="zh-CN" altLang="zh-CN" dirty="0"/>
              <a:t>共同决定。</a:t>
            </a:r>
          </a:p>
          <a:p>
            <a:pPr fontAlgn="base" latinLnBrk="1">
              <a:lnSpc>
                <a:spcPct val="150000"/>
              </a:lnSpc>
            </a:pPr>
            <a:r>
              <a:rPr lang="en-US" altLang="zh-CN" dirty="0"/>
              <a:t>A. </a:t>
            </a:r>
            <a:r>
              <a:rPr lang="zh-CN" altLang="zh-CN" dirty="0"/>
              <a:t>货币需求能力 </a:t>
            </a:r>
            <a:r>
              <a:rPr lang="en-US" altLang="zh-CN" dirty="0"/>
              <a:t>   B. </a:t>
            </a:r>
            <a:r>
              <a:rPr lang="zh-CN" altLang="zh-CN" dirty="0"/>
              <a:t>货币价值</a:t>
            </a:r>
          </a:p>
          <a:p>
            <a:pPr fontAlgn="base" latinLnBrk="1">
              <a:lnSpc>
                <a:spcPct val="150000"/>
              </a:lnSpc>
            </a:pPr>
            <a:r>
              <a:rPr lang="en-US" altLang="zh-CN" dirty="0"/>
              <a:t>C. </a:t>
            </a:r>
            <a:r>
              <a:rPr lang="zh-CN" altLang="zh-CN" dirty="0"/>
              <a:t>货币需求愿望 </a:t>
            </a:r>
            <a:r>
              <a:rPr lang="en-US" altLang="zh-CN" dirty="0"/>
              <a:t>   D. </a:t>
            </a:r>
            <a:r>
              <a:rPr lang="zh-CN" altLang="zh-CN" dirty="0"/>
              <a:t>货币供应数量</a:t>
            </a:r>
          </a:p>
          <a:p>
            <a:pPr fontAlgn="base" latinLnBrk="1">
              <a:lnSpc>
                <a:spcPct val="150000"/>
              </a:lnSpc>
            </a:pPr>
            <a:r>
              <a:rPr lang="en-US" altLang="zh-CN" dirty="0"/>
              <a:t>E. </a:t>
            </a:r>
            <a:r>
              <a:rPr lang="zh-CN" altLang="zh-CN" dirty="0"/>
              <a:t>货币供应能力</a:t>
            </a:r>
          </a:p>
          <a:p>
            <a:pPr fontAlgn="base" latinLnBrk="1">
              <a:lnSpc>
                <a:spcPct val="150000"/>
              </a:lnSpc>
            </a:pPr>
            <a:r>
              <a:rPr lang="en-US" altLang="zh-CN" dirty="0"/>
              <a:t>8. </a:t>
            </a:r>
            <a:r>
              <a:rPr lang="zh-CN" altLang="zh-CN" dirty="0"/>
              <a:t>关于货币需求理论的表述错误的有</a:t>
            </a:r>
            <a:r>
              <a:rPr lang="en-US" altLang="zh-CN" dirty="0"/>
              <a:t>( )</a:t>
            </a:r>
            <a:endParaRPr lang="zh-CN" altLang="zh-CN" dirty="0"/>
          </a:p>
          <a:p>
            <a:pPr fontAlgn="base" latinLnBrk="1">
              <a:lnSpc>
                <a:spcPct val="150000"/>
              </a:lnSpc>
            </a:pPr>
            <a:r>
              <a:rPr lang="en-US" altLang="zh-CN" dirty="0"/>
              <a:t>A. </a:t>
            </a:r>
            <a:r>
              <a:rPr lang="zh-CN" altLang="zh-CN" dirty="0"/>
              <a:t>经济学家费雪提出了现金交易数量说，该理论认为货币量决定物价水平</a:t>
            </a:r>
          </a:p>
          <a:p>
            <a:pPr fontAlgn="base" latinLnBrk="1">
              <a:lnSpc>
                <a:spcPct val="150000"/>
              </a:lnSpc>
            </a:pPr>
            <a:r>
              <a:rPr lang="en-US" altLang="zh-CN" dirty="0"/>
              <a:t>B. </a:t>
            </a:r>
            <a:r>
              <a:rPr lang="zh-CN" altLang="zh-CN" dirty="0"/>
              <a:t>根据流动性偏好理论，由利率决定并与利率为减函数关系的货币需求动机是预防动机</a:t>
            </a:r>
          </a:p>
          <a:p>
            <a:pPr fontAlgn="base" latinLnBrk="1">
              <a:lnSpc>
                <a:spcPct val="150000"/>
              </a:lnSpc>
            </a:pPr>
            <a:r>
              <a:rPr lang="en-US" altLang="zh-CN" dirty="0"/>
              <a:t>C. </a:t>
            </a:r>
            <a:r>
              <a:rPr lang="zh-CN" altLang="zh-CN" dirty="0"/>
              <a:t>根据凯恩斯的流动性偏好理论，决定货币需求的动机包括交易动机、预防动机和投资动机</a:t>
            </a:r>
          </a:p>
          <a:p>
            <a:pPr fontAlgn="base" latinLnBrk="1">
              <a:lnSpc>
                <a:spcPct val="150000"/>
              </a:lnSpc>
            </a:pPr>
            <a:r>
              <a:rPr lang="en-US" altLang="zh-CN" dirty="0"/>
              <a:t>D. </a:t>
            </a:r>
            <a:r>
              <a:rPr lang="zh-CN" altLang="zh-CN" dirty="0"/>
              <a:t>经济学家弗里德曼认为，恒久性收入和货币数量之间的关系是恒久性收入越高，所需货币越多</a:t>
            </a:r>
          </a:p>
          <a:p>
            <a:pPr fontAlgn="base" latinLnBrk="1">
              <a:lnSpc>
                <a:spcPct val="150000"/>
              </a:lnSpc>
            </a:pPr>
            <a:r>
              <a:rPr lang="en-US" altLang="zh-CN" dirty="0"/>
              <a:t>E. </a:t>
            </a:r>
            <a:r>
              <a:rPr lang="zh-CN" altLang="zh-CN" dirty="0"/>
              <a:t>在弗里德曼的货币需求函数中，金融资产预期收益率与货币需求成正比</a:t>
            </a:r>
          </a:p>
          <a:p>
            <a:pPr>
              <a:lnSpc>
                <a:spcPct val="150000"/>
              </a:lnSpc>
            </a:pPr>
            <a:endParaRPr lang="zh-CN" altLang="en-US" sz="2000" dirty="0"/>
          </a:p>
        </p:txBody>
      </p:sp>
    </p:spTree>
    <p:extLst>
      <p:ext uri="{BB962C8B-B14F-4D97-AF65-F5344CB8AC3E}">
        <p14:creationId xmlns:p14="http://schemas.microsoft.com/office/powerpoint/2010/main" val="1248161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019887"/>
            <a:ext cx="9821742" cy="5067477"/>
          </a:xfrm>
          <a:prstGeom prst="rect">
            <a:avLst/>
          </a:prstGeom>
          <a:noFill/>
        </p:spPr>
        <p:txBody>
          <a:bodyPr wrap="square" rtlCol="0" anchor="t">
            <a:spAutoFit/>
          </a:bodyPr>
          <a:lstStyle/>
          <a:p>
            <a:pPr fontAlgn="base" latinLnBrk="1">
              <a:lnSpc>
                <a:spcPct val="150000"/>
              </a:lnSpc>
            </a:pPr>
            <a:r>
              <a:rPr lang="en-US" altLang="zh-CN" dirty="0"/>
              <a:t>9. </a:t>
            </a:r>
            <a:r>
              <a:rPr lang="zh-CN" altLang="zh-CN" dirty="0"/>
              <a:t>货币均衡的特征有</a:t>
            </a:r>
            <a:r>
              <a:rPr lang="en-US" altLang="zh-CN" dirty="0"/>
              <a:t>(</a:t>
            </a:r>
            <a:r>
              <a:rPr lang="zh-CN" altLang="zh-CN" dirty="0"/>
              <a:t>　</a:t>
            </a:r>
            <a:r>
              <a:rPr lang="en-US" altLang="zh-CN" dirty="0"/>
              <a:t>)</a:t>
            </a:r>
            <a:r>
              <a:rPr lang="zh-CN" altLang="zh-CN" dirty="0"/>
              <a:t>。</a:t>
            </a:r>
            <a:br>
              <a:rPr lang="en-US" altLang="zh-CN" dirty="0"/>
            </a:br>
            <a:r>
              <a:rPr lang="en-US" altLang="zh-CN" dirty="0"/>
              <a:t>A</a:t>
            </a:r>
            <a:r>
              <a:rPr lang="zh-CN" altLang="zh-CN" dirty="0"/>
              <a:t>．货币均衡是一个动态的过程</a:t>
            </a:r>
            <a:br>
              <a:rPr lang="en-US" altLang="zh-CN" dirty="0"/>
            </a:br>
            <a:r>
              <a:rPr lang="en-US" altLang="zh-CN" dirty="0"/>
              <a:t>B</a:t>
            </a:r>
            <a:r>
              <a:rPr lang="zh-CN" altLang="zh-CN" dirty="0"/>
              <a:t>．货币均衡是货币需求和货币供给在数量上的完全一致</a:t>
            </a:r>
            <a:br>
              <a:rPr lang="en-US" altLang="zh-CN" dirty="0"/>
            </a:br>
            <a:r>
              <a:rPr lang="en-US" altLang="zh-CN" dirty="0"/>
              <a:t>C</a:t>
            </a:r>
            <a:r>
              <a:rPr lang="zh-CN" altLang="zh-CN" dirty="0"/>
              <a:t>．货币均衡在一定程度上反映了经济总体均衡状况</a:t>
            </a:r>
            <a:br>
              <a:rPr lang="en-US" altLang="zh-CN" dirty="0"/>
            </a:br>
            <a:r>
              <a:rPr lang="en-US" altLang="zh-CN" dirty="0"/>
              <a:t>D</a:t>
            </a:r>
            <a:r>
              <a:rPr lang="zh-CN" altLang="zh-CN" dirty="0"/>
              <a:t>．货币均衡是货币供求在静态上保持一致</a:t>
            </a:r>
            <a:br>
              <a:rPr lang="en-US" altLang="zh-CN" dirty="0"/>
            </a:br>
            <a:r>
              <a:rPr lang="en-US" altLang="zh-CN" dirty="0"/>
              <a:t>E.</a:t>
            </a:r>
            <a:r>
              <a:rPr lang="zh-CN" altLang="zh-CN" dirty="0"/>
              <a:t>货币均衡是货币需求与货币供给大体一致</a:t>
            </a:r>
            <a:br>
              <a:rPr lang="en-US" altLang="zh-CN" dirty="0"/>
            </a:br>
            <a:r>
              <a:rPr lang="en-US" altLang="zh-CN" dirty="0"/>
              <a:t>10</a:t>
            </a:r>
            <a:r>
              <a:rPr lang="zh-CN" altLang="zh-CN" dirty="0"/>
              <a:t>．货币失衡的主要类型有</a:t>
            </a:r>
            <a:r>
              <a:rPr lang="en-US" altLang="zh-CN" dirty="0"/>
              <a:t>(</a:t>
            </a:r>
            <a:r>
              <a:rPr lang="zh-CN" altLang="zh-CN" dirty="0"/>
              <a:t>　</a:t>
            </a:r>
            <a:r>
              <a:rPr lang="en-US" altLang="zh-CN" dirty="0"/>
              <a:t>)</a:t>
            </a:r>
            <a:r>
              <a:rPr lang="zh-CN" altLang="zh-CN" dirty="0"/>
              <a:t>。</a:t>
            </a:r>
            <a:br>
              <a:rPr lang="en-US" altLang="zh-CN" dirty="0"/>
            </a:br>
            <a:r>
              <a:rPr lang="en-US" altLang="zh-CN" dirty="0"/>
              <a:t>A</a:t>
            </a:r>
            <a:r>
              <a:rPr lang="zh-CN" altLang="zh-CN" dirty="0"/>
              <a:t>．整体性失衡</a:t>
            </a:r>
            <a:r>
              <a:rPr lang="en-US" altLang="zh-CN" dirty="0"/>
              <a:t> </a:t>
            </a:r>
            <a:br>
              <a:rPr lang="en-US" altLang="zh-CN" dirty="0"/>
            </a:br>
            <a:r>
              <a:rPr lang="en-US" altLang="zh-CN" dirty="0"/>
              <a:t>B</a:t>
            </a:r>
            <a:r>
              <a:rPr lang="zh-CN" altLang="zh-CN" dirty="0"/>
              <a:t>．局部性失衡</a:t>
            </a:r>
            <a:r>
              <a:rPr lang="en-US" altLang="zh-CN" dirty="0"/>
              <a:t> C.</a:t>
            </a:r>
            <a:r>
              <a:rPr lang="zh-CN" altLang="zh-CN" dirty="0"/>
              <a:t>综合性失衡</a:t>
            </a:r>
            <a:r>
              <a:rPr lang="en-US" altLang="zh-CN" dirty="0"/>
              <a:t> </a:t>
            </a:r>
            <a:br>
              <a:rPr lang="en-US" altLang="zh-CN" dirty="0"/>
            </a:br>
            <a:r>
              <a:rPr lang="en-US" altLang="zh-CN" dirty="0"/>
              <a:t>D</a:t>
            </a:r>
            <a:r>
              <a:rPr lang="zh-CN" altLang="zh-CN" dirty="0"/>
              <a:t>．总量性失衡</a:t>
            </a:r>
            <a:br>
              <a:rPr lang="en-US" altLang="zh-CN" dirty="0"/>
            </a:br>
            <a:r>
              <a:rPr lang="en-US" altLang="zh-CN" dirty="0"/>
              <a:t>E</a:t>
            </a:r>
            <a:r>
              <a:rPr lang="zh-CN" altLang="zh-CN" dirty="0"/>
              <a:t>．结构性失衡</a:t>
            </a:r>
          </a:p>
          <a:p>
            <a:pPr>
              <a:lnSpc>
                <a:spcPct val="150000"/>
              </a:lnSpc>
            </a:pPr>
            <a:endParaRPr lang="zh-CN" altLang="en-US" sz="2000" dirty="0"/>
          </a:p>
        </p:txBody>
      </p:sp>
    </p:spTree>
    <p:extLst>
      <p:ext uri="{BB962C8B-B14F-4D97-AF65-F5344CB8AC3E}">
        <p14:creationId xmlns:p14="http://schemas.microsoft.com/office/powerpoint/2010/main" val="592352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06747" y="3771019"/>
            <a:ext cx="7680853" cy="646331"/>
          </a:xfrm>
          <a:prstGeom prst="rect">
            <a:avLst/>
          </a:prstGeom>
          <a:noFill/>
        </p:spPr>
        <p:txBody>
          <a:bodyPr wrap="square" rtlCol="0">
            <a:spAutoFit/>
          </a:bodyPr>
          <a:lstStyle/>
          <a:p>
            <a:pPr algn="ctr"/>
            <a:r>
              <a:rPr lang="zh-CN" altLang="en-US" sz="3600" dirty="0">
                <a:solidFill>
                  <a:srgbClr val="005790"/>
                </a:solidFill>
                <a:cs typeface="+mn-ea"/>
                <a:sym typeface="+mn-lt"/>
              </a:rPr>
              <a:t>第十九次课内容结束</a:t>
            </a:r>
          </a:p>
        </p:txBody>
      </p:sp>
      <p:grpSp>
        <p:nvGrpSpPr>
          <p:cNvPr id="10" name="组合 9"/>
          <p:cNvGrpSpPr/>
          <p:nvPr/>
        </p:nvGrpSpPr>
        <p:grpSpPr>
          <a:xfrm>
            <a:off x="3762307" y="2510972"/>
            <a:ext cx="4540704" cy="1074057"/>
            <a:chOff x="3659868" y="841828"/>
            <a:chExt cx="4540704" cy="1074057"/>
          </a:xfrm>
          <a:solidFill>
            <a:srgbClr val="FF9999"/>
          </a:solidFill>
        </p:grpSpPr>
        <p:grpSp>
          <p:nvGrpSpPr>
            <p:cNvPr id="12" name="组合 11"/>
            <p:cNvGrpSpPr/>
            <p:nvPr/>
          </p:nvGrpSpPr>
          <p:grpSpPr>
            <a:xfrm>
              <a:off x="3659868" y="841828"/>
              <a:ext cx="4540704" cy="1074057"/>
              <a:chOff x="4429125" y="2685143"/>
              <a:chExt cx="4118758" cy="1182009"/>
            </a:xfrm>
            <a:grpFill/>
          </p:grpSpPr>
          <p:sp>
            <p:nvSpPr>
              <p:cNvPr id="14" name="Freeform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5" name="Freeform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6" name="Freeform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7" name="Freeform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8" name="Freeform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9" name="Freeform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0" name="Freeform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1" name="Freeform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2" name="Freeform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3" name="Freeform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4" name="Freeform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5" name="Freeform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6" name="Freeform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7" name="Freeform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8" name="Freeform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9" name="Freeform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0" name="Freeform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1" name="Freeform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2" name="Freeform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3" name="Freeform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4" name="Freeform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5" name="Freeform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6" name="Freeform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7" name="Freeform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8" name="Freeform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9" name="Freeform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0" name="Freeform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1" name="Freeform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2" name="Freeform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3" name="Freeform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4" name="Freeform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5" name="Freeform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6" name="Freeform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7" name="Freeform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8" name="Freeform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9" name="Freeform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0" name="Freeform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1" name="Freeform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2" name="Freeform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3" name="Freeform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4" name="Freeform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5" name="Freeform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6" name="Freeform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7" name="Freeform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8" name="Freeform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9" name="Freeform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60" name="Freeform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3" name="文本框 12"/>
            <p:cNvSpPr txBox="1"/>
            <p:nvPr/>
          </p:nvSpPr>
          <p:spPr>
            <a:xfrm>
              <a:off x="5025523" y="1179030"/>
              <a:ext cx="1562642" cy="646331"/>
            </a:xfrm>
            <a:prstGeom prst="rect">
              <a:avLst/>
            </a:prstGeom>
            <a:noFill/>
          </p:spPr>
          <p:txBody>
            <a:bodyPr wrap="square" rtlCol="0">
              <a:spAutoFit/>
            </a:bodyPr>
            <a:lstStyle/>
            <a:p>
              <a:pPr algn="dist"/>
              <a:r>
                <a:rPr lang="zh-CN" altLang="en-US" sz="3600" b="1" dirty="0">
                  <a:solidFill>
                    <a:srgbClr val="FF9999"/>
                  </a:solidFill>
                  <a:cs typeface="+mn-ea"/>
                  <a:sym typeface="+mn-lt"/>
                </a:rPr>
                <a:t>致谢</a:t>
              </a:r>
            </a:p>
          </p:txBody>
        </p:sp>
      </p:grpSp>
    </p:spTree>
  </p:cSld>
  <p:clrMapOvr>
    <a:masterClrMapping/>
  </p:clrMapOvr>
  <p:transition spd="slow" advClick="0" advTm="5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958660"/>
          </a:xfrm>
          <a:prstGeom prst="rect">
            <a:avLst/>
          </a:prstGeom>
          <a:noFill/>
        </p:spPr>
        <p:txBody>
          <a:bodyPr wrap="square" rtlCol="0" anchor="t">
            <a:spAutoFit/>
          </a:bodyPr>
          <a:lstStyle/>
          <a:p>
            <a:pPr algn="ctr">
              <a:lnSpc>
                <a:spcPct val="150000"/>
              </a:lnSpc>
            </a:pPr>
            <a:r>
              <a:rPr lang="zh-CN" altLang="en-US" sz="2000" dirty="0"/>
              <a:t>第十七章　财政政策</a:t>
            </a:r>
            <a:endParaRPr lang="en-US" altLang="zh-CN" sz="2000" dirty="0"/>
          </a:p>
          <a:p>
            <a:pPr>
              <a:lnSpc>
                <a:spcPct val="150000"/>
              </a:lnSpc>
            </a:pPr>
            <a:endParaRPr lang="zh-CN" altLang="en-US" sz="2000" dirty="0"/>
          </a:p>
        </p:txBody>
      </p:sp>
      <p:pic>
        <p:nvPicPr>
          <p:cNvPr id="10" name="图片 9">
            <a:extLst>
              <a:ext uri="{FF2B5EF4-FFF2-40B4-BE49-F238E27FC236}">
                <a16:creationId xmlns:a16="http://schemas.microsoft.com/office/drawing/2014/main" id="{6DA8D224-EAE6-48A7-A96B-0F10ACA84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2153" y="1730467"/>
            <a:ext cx="7629525" cy="3400425"/>
          </a:xfrm>
          <a:prstGeom prst="rect">
            <a:avLst/>
          </a:prstGeom>
        </p:spPr>
      </p:pic>
    </p:spTree>
    <p:extLst>
      <p:ext uri="{BB962C8B-B14F-4D97-AF65-F5344CB8AC3E}">
        <p14:creationId xmlns:p14="http://schemas.microsoft.com/office/powerpoint/2010/main" val="3599136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3728649"/>
          </a:xfrm>
          <a:prstGeom prst="rect">
            <a:avLst/>
          </a:prstGeom>
          <a:noFill/>
        </p:spPr>
        <p:txBody>
          <a:bodyPr wrap="square" rtlCol="0" anchor="t">
            <a:spAutoFit/>
          </a:bodyPr>
          <a:lstStyle/>
          <a:p>
            <a:pPr algn="ctr" fontAlgn="base" latinLnBrk="1">
              <a:lnSpc>
                <a:spcPct val="150000"/>
              </a:lnSpc>
            </a:pPr>
            <a:r>
              <a:rPr lang="zh-CN" altLang="en-US" sz="2000" dirty="0"/>
              <a:t>第一节   财政政策功能与目标</a:t>
            </a:r>
          </a:p>
          <a:p>
            <a:pPr fontAlgn="base" latinLnBrk="1">
              <a:lnSpc>
                <a:spcPct val="150000"/>
              </a:lnSpc>
            </a:pPr>
            <a:r>
              <a:rPr lang="zh-CN" altLang="en-US" sz="2000" dirty="0"/>
              <a:t>一、财政政策的含义</a:t>
            </a:r>
            <a:endParaRPr lang="en-US" altLang="zh-CN" sz="2000" dirty="0"/>
          </a:p>
          <a:p>
            <a:pPr fontAlgn="base" latinLnBrk="1">
              <a:lnSpc>
                <a:spcPct val="150000"/>
              </a:lnSpc>
            </a:pPr>
            <a:r>
              <a:rPr lang="zh-CN" altLang="en-US" sz="2000" dirty="0"/>
              <a:t>财政政策是一国政府为实现预期的经济社会发展目标，对财政收支关系进行调整的指导原则和措施。财政政策由预算政策、税收政策、支出政策、国债政策等组成。</a:t>
            </a:r>
            <a:endParaRPr lang="en-US" altLang="zh-CN" sz="2000" dirty="0"/>
          </a:p>
          <a:p>
            <a:pPr fontAlgn="base" latinLnBrk="1">
              <a:lnSpc>
                <a:spcPct val="150000"/>
              </a:lnSpc>
            </a:pPr>
            <a:r>
              <a:rPr lang="zh-CN" altLang="en-US" sz="2000" dirty="0"/>
              <a:t>二、财政政策的功能</a:t>
            </a:r>
            <a:endParaRPr lang="en-US" altLang="zh-CN" sz="2000" dirty="0"/>
          </a:p>
          <a:p>
            <a:pPr fontAlgn="base" latinLnBrk="1">
              <a:lnSpc>
                <a:spcPct val="150000"/>
              </a:lnSpc>
            </a:pPr>
            <a:r>
              <a:rPr lang="zh-CN" altLang="en-US" sz="2000" dirty="0"/>
              <a:t>         与目标</a:t>
            </a:r>
            <a:endParaRPr lang="en-US" altLang="zh-CN" sz="2000" dirty="0"/>
          </a:p>
          <a:p>
            <a:pPr>
              <a:lnSpc>
                <a:spcPct val="150000"/>
              </a:lnSpc>
            </a:pPr>
            <a:endParaRPr lang="zh-CN" altLang="en-US" sz="2000" dirty="0"/>
          </a:p>
        </p:txBody>
      </p:sp>
      <p:pic>
        <p:nvPicPr>
          <p:cNvPr id="10" name="图片 9">
            <a:extLst>
              <a:ext uri="{FF2B5EF4-FFF2-40B4-BE49-F238E27FC236}">
                <a16:creationId xmlns:a16="http://schemas.microsoft.com/office/drawing/2014/main" id="{8C936465-9C18-4EF7-BDCD-29D08CB09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5234" y="2868696"/>
            <a:ext cx="6289534" cy="3391588"/>
          </a:xfrm>
          <a:prstGeom prst="rect">
            <a:avLst/>
          </a:prstGeom>
        </p:spPr>
      </p:pic>
    </p:spTree>
    <p:extLst>
      <p:ext uri="{BB962C8B-B14F-4D97-AF65-F5344CB8AC3E}">
        <p14:creationId xmlns:p14="http://schemas.microsoft.com/office/powerpoint/2010/main" val="735699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7327" y="523840"/>
            <a:ext cx="8590027" cy="1420325"/>
          </a:xfrm>
          <a:prstGeom prst="rect">
            <a:avLst/>
          </a:prstGeom>
          <a:noFill/>
        </p:spPr>
        <p:txBody>
          <a:bodyPr wrap="square" rtlCol="0" anchor="t">
            <a:spAutoFit/>
          </a:bodyPr>
          <a:lstStyle/>
          <a:p>
            <a:pPr algn="ctr" fontAlgn="base" latinLnBrk="1">
              <a:lnSpc>
                <a:spcPct val="150000"/>
              </a:lnSpc>
            </a:pPr>
            <a:r>
              <a:rPr lang="zh-CN" altLang="en-US" sz="2000" dirty="0"/>
              <a:t>第二节  财政政策工具与类型</a:t>
            </a:r>
            <a:endParaRPr lang="en-US" altLang="zh-CN" sz="2000" dirty="0"/>
          </a:p>
          <a:p>
            <a:pPr fontAlgn="base" latinLnBrk="1">
              <a:lnSpc>
                <a:spcPct val="150000"/>
              </a:lnSpc>
            </a:pPr>
            <a:r>
              <a:rPr lang="zh-CN" altLang="en-US" sz="2000" dirty="0"/>
              <a:t>一、财政政策的工具</a:t>
            </a:r>
            <a:endParaRPr lang="en-US" altLang="zh-CN" sz="2000" dirty="0"/>
          </a:p>
          <a:p>
            <a:pPr>
              <a:lnSpc>
                <a:spcPct val="150000"/>
              </a:lnSpc>
            </a:pPr>
            <a:endParaRPr lang="zh-CN" altLang="en-US" sz="2000" dirty="0"/>
          </a:p>
        </p:txBody>
      </p:sp>
      <p:pic>
        <p:nvPicPr>
          <p:cNvPr id="10" name="图片 9">
            <a:extLst>
              <a:ext uri="{FF2B5EF4-FFF2-40B4-BE49-F238E27FC236}">
                <a16:creationId xmlns:a16="http://schemas.microsoft.com/office/drawing/2014/main" id="{5BB9C8C9-0B94-419B-B767-93E84D12C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141" y="1656658"/>
            <a:ext cx="8078397" cy="3858339"/>
          </a:xfrm>
          <a:prstGeom prst="rect">
            <a:avLst/>
          </a:prstGeom>
        </p:spPr>
      </p:pic>
    </p:spTree>
    <p:extLst>
      <p:ext uri="{BB962C8B-B14F-4D97-AF65-F5344CB8AC3E}">
        <p14:creationId xmlns:p14="http://schemas.microsoft.com/office/powerpoint/2010/main" val="4186579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7327" y="523840"/>
            <a:ext cx="8590027" cy="3728649"/>
          </a:xfrm>
          <a:prstGeom prst="rect">
            <a:avLst/>
          </a:prstGeom>
          <a:noFill/>
        </p:spPr>
        <p:txBody>
          <a:bodyPr wrap="square" rtlCol="0" anchor="t">
            <a:spAutoFit/>
          </a:bodyPr>
          <a:lstStyle/>
          <a:p>
            <a:pPr fontAlgn="base" latinLnBrk="1">
              <a:lnSpc>
                <a:spcPct val="150000"/>
              </a:lnSpc>
            </a:pPr>
            <a:r>
              <a:rPr lang="en-US" altLang="zh-CN" sz="2000" dirty="0"/>
              <a:t>【</a:t>
            </a:r>
            <a:r>
              <a:rPr lang="zh-CN" altLang="en-US" sz="2000" dirty="0"/>
              <a:t>例题：</a:t>
            </a:r>
            <a:r>
              <a:rPr lang="en-US" altLang="zh-CN" sz="2000" dirty="0"/>
              <a:t>2016 </a:t>
            </a:r>
            <a:r>
              <a:rPr lang="zh-CN" altLang="en-US" sz="2000" dirty="0"/>
              <a:t>年单选题</a:t>
            </a:r>
            <a:r>
              <a:rPr lang="en-US" altLang="zh-CN" sz="2000" dirty="0"/>
              <a:t>】</a:t>
            </a:r>
            <a:r>
              <a:rPr lang="zh-CN" altLang="en-US" sz="2000" dirty="0"/>
              <a:t>当社会总供给大于总需求时，政府预算一般采取</a:t>
            </a:r>
            <a:r>
              <a:rPr lang="en-US" altLang="zh-CN" sz="2000" dirty="0"/>
              <a:t>(    )</a:t>
            </a:r>
            <a:r>
              <a:rPr lang="zh-CN" altLang="en-US" sz="2000" dirty="0"/>
              <a:t>。</a:t>
            </a:r>
            <a:endParaRPr lang="en-US" altLang="zh-CN" sz="2000" dirty="0"/>
          </a:p>
          <a:p>
            <a:pPr fontAlgn="base" latinLnBrk="1">
              <a:lnSpc>
                <a:spcPct val="150000"/>
              </a:lnSpc>
            </a:pPr>
            <a:r>
              <a:rPr lang="en-US" altLang="zh-CN" sz="2000" dirty="0"/>
              <a:t>A.</a:t>
            </a:r>
            <a:r>
              <a:rPr lang="zh-CN" altLang="en-US" sz="2000" dirty="0"/>
              <a:t>提高税率、减少税收优惠，抑制企业和个人投资需求和消费需求</a:t>
            </a:r>
          </a:p>
          <a:p>
            <a:pPr fontAlgn="base" latinLnBrk="1">
              <a:lnSpc>
                <a:spcPct val="150000"/>
              </a:lnSpc>
            </a:pPr>
            <a:r>
              <a:rPr lang="en-US" altLang="zh-CN" sz="2000" dirty="0"/>
              <a:t>B.</a:t>
            </a:r>
            <a:r>
              <a:rPr lang="zh-CN" altLang="en-US" sz="2000" dirty="0"/>
              <a:t>缩小支出规模、保持预算盈余，抑制社会总需求</a:t>
            </a:r>
          </a:p>
          <a:p>
            <a:pPr fontAlgn="base" latinLnBrk="1">
              <a:lnSpc>
                <a:spcPct val="150000"/>
              </a:lnSpc>
            </a:pPr>
            <a:r>
              <a:rPr lang="en-US" altLang="zh-CN" sz="2000" dirty="0"/>
              <a:t>C.</a:t>
            </a:r>
            <a:r>
              <a:rPr lang="zh-CN" altLang="en-US" sz="2000" dirty="0"/>
              <a:t>降低投资支持水平，使经济降温、平稳回落</a:t>
            </a:r>
          </a:p>
          <a:p>
            <a:pPr fontAlgn="base" latinLnBrk="1">
              <a:lnSpc>
                <a:spcPct val="150000"/>
              </a:lnSpc>
            </a:pPr>
            <a:r>
              <a:rPr lang="en-US" altLang="zh-CN" sz="2000" dirty="0"/>
              <a:t>D.</a:t>
            </a:r>
            <a:r>
              <a:rPr lang="zh-CN" altLang="en-US" sz="2000" dirty="0"/>
              <a:t>扩大支出规模、保持一定赤字规模，扩大社会总需求</a:t>
            </a:r>
          </a:p>
          <a:p>
            <a:pPr fontAlgn="base" latinLnBrk="1">
              <a:lnSpc>
                <a:spcPct val="150000"/>
              </a:lnSpc>
            </a:pPr>
            <a:r>
              <a:rPr lang="en-US" altLang="zh-CN" sz="2000" dirty="0"/>
              <a:t>【</a:t>
            </a:r>
            <a:r>
              <a:rPr lang="zh-CN" altLang="en-US" sz="2000" dirty="0"/>
              <a:t>答案</a:t>
            </a:r>
            <a:r>
              <a:rPr lang="en-US" altLang="zh-CN" sz="2000" dirty="0"/>
              <a:t>】D</a:t>
            </a:r>
          </a:p>
          <a:p>
            <a:pPr>
              <a:lnSpc>
                <a:spcPct val="150000"/>
              </a:lnSpc>
            </a:pPr>
            <a:endParaRPr lang="zh-CN" altLang="en-US" sz="2000" dirty="0"/>
          </a:p>
        </p:txBody>
      </p:sp>
    </p:spTree>
    <p:extLst>
      <p:ext uri="{BB962C8B-B14F-4D97-AF65-F5344CB8AC3E}">
        <p14:creationId xmlns:p14="http://schemas.microsoft.com/office/powerpoint/2010/main" val="4007213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2x1kosih">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5175</Words>
  <Application>Microsoft Office PowerPoint</Application>
  <PresentationFormat>宽屏</PresentationFormat>
  <Paragraphs>514</Paragraphs>
  <Slides>57</Slides>
  <Notes>57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57</vt:i4>
      </vt:variant>
    </vt:vector>
  </HeadingPairs>
  <TitlesOfParts>
    <vt:vector size="64" baseType="lpstr">
      <vt:lpstr>华文新魏</vt:lpstr>
      <vt:lpstr>华文中宋</vt:lpstr>
      <vt:lpstr>Microsoft YaHei</vt:lpstr>
      <vt:lpstr>Microsoft YaHei</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333333</dc:title>
  <dc:creator/>
  <cp:lastModifiedBy/>
  <cp:revision>2</cp:revision>
  <dcterms:created xsi:type="dcterms:W3CDTF">2017-11-17T14:08:00Z</dcterms:created>
  <dcterms:modified xsi:type="dcterms:W3CDTF">2024-07-19T05:13:15Z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