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sldIdLst>
    <p:sldId id="256" r:id="rId2"/>
    <p:sldId id="407" r:id="rId3"/>
    <p:sldId id="264" r:id="rId4"/>
    <p:sldId id="305" r:id="rId5"/>
    <p:sldId id="399" r:id="rId6"/>
    <p:sldId id="400" r:id="rId7"/>
    <p:sldId id="408" r:id="rId8"/>
    <p:sldId id="416" r:id="rId9"/>
    <p:sldId id="409" r:id="rId10"/>
    <p:sldId id="410" r:id="rId11"/>
    <p:sldId id="417" r:id="rId12"/>
    <p:sldId id="411" r:id="rId13"/>
    <p:sldId id="412" r:id="rId14"/>
    <p:sldId id="418" r:id="rId15"/>
    <p:sldId id="413" r:id="rId16"/>
    <p:sldId id="414" r:id="rId17"/>
    <p:sldId id="415" r:id="rId18"/>
    <p:sldId id="420" r:id="rId19"/>
    <p:sldId id="375" r:id="rId20"/>
    <p:sldId id="422" r:id="rId21"/>
    <p:sldId id="423" r:id="rId22"/>
    <p:sldId id="424" r:id="rId23"/>
    <p:sldId id="425" r:id="rId24"/>
    <p:sldId id="426" r:id="rId25"/>
    <p:sldId id="427" r:id="rId26"/>
    <p:sldId id="428" r:id="rId27"/>
    <p:sldId id="429" r:id="rId28"/>
    <p:sldId id="430" r:id="rId29"/>
    <p:sldId id="431" r:id="rId30"/>
    <p:sldId id="432" r:id="rId31"/>
    <p:sldId id="306" r:id="rId32"/>
    <p:sldId id="401" r:id="rId33"/>
    <p:sldId id="307" r:id="rId34"/>
    <p:sldId id="308" r:id="rId35"/>
    <p:sldId id="309" r:id="rId36"/>
    <p:sldId id="310" r:id="rId37"/>
    <p:sldId id="311" r:id="rId38"/>
    <p:sldId id="312" r:id="rId39"/>
    <p:sldId id="433" r:id="rId40"/>
    <p:sldId id="434" r:id="rId41"/>
    <p:sldId id="435" r:id="rId42"/>
    <p:sldId id="436" r:id="rId43"/>
    <p:sldId id="437" r:id="rId44"/>
    <p:sldId id="438" r:id="rId45"/>
    <p:sldId id="439" r:id="rId46"/>
    <p:sldId id="440" r:id="rId47"/>
    <p:sldId id="441" r:id="rId48"/>
    <p:sldId id="442" r:id="rId49"/>
    <p:sldId id="443" r:id="rId50"/>
    <p:sldId id="444" r:id="rId51"/>
    <p:sldId id="398" r:id="rId52"/>
  </p:sldIdLst>
  <p:sldSz cx="12192000" cy="6858000"/>
  <p:notesSz cx="6858000" cy="9144000"/>
  <p:custDataLst>
    <p:tags r:id="rId5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4660"/>
  </p:normalViewPr>
  <p:slideViewPr>
    <p:cSldViewPr snapToGrid="0" showGuides="1">
      <p:cViewPr>
        <p:scale>
          <a:sx n="81" d="100"/>
          <a:sy n="81" d="100"/>
        </p:scale>
        <p:origin x="76" y="35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2024/8/26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296394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2675958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3488698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37056809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1026742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1267984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11113201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1769166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532157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40748374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30041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14132583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29454593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38357275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32010444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3927700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31386262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25978809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4941594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8605558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1425761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375883203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7555888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3710905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234853905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87442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21576724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p14="http://schemas.microsoft.com/office/powerpoint/2010/main" val="226567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2024/8/26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2024/8/26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289" name="Rectangle 1"/>
          <p:cNvSpPr>
            <a:spLocks noChangeArrowheads="1"/>
          </p:cNvSpPr>
          <p:nvPr/>
        </p:nvSpPr>
        <p:spPr bwMode="auto">
          <a:xfrm>
            <a:off x="692150" y="636601"/>
            <a:ext cx="297549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3.</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人力资源管理与战略规划</a:t>
            </a:r>
            <a:endParaRPr kumimoji="0" lang="zh-CN" altLang="en-US" b="0"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1888032855"/>
              </p:ext>
            </p:extLst>
          </p:nvPr>
        </p:nvGraphicFramePr>
        <p:xfrm>
          <a:off x="692150" y="1298575"/>
          <a:ext cx="10551583" cy="3921825"/>
        </p:xfrm>
        <a:graphic>
          <a:graphicData uri="http://schemas.openxmlformats.org/drawingml/2006/table">
            <a:tbl>
              <a:tblPr/>
              <a:tblGrid>
                <a:gridCol w="2198969">
                  <a:extLst>
                    <a:ext uri="{9D8B030D-6E8A-4147-A177-3AD203B41FA5}">
                      <a16:colId xmlns:a16="http://schemas.microsoft.com/office/drawing/2014/main" val="20000"/>
                    </a:ext>
                  </a:extLst>
                </a:gridCol>
                <a:gridCol w="8352614">
                  <a:extLst>
                    <a:ext uri="{9D8B030D-6E8A-4147-A177-3AD203B41FA5}">
                      <a16:colId xmlns:a16="http://schemas.microsoft.com/office/drawing/2014/main" val="20001"/>
                    </a:ext>
                  </a:extLst>
                </a:gridCol>
              </a:tblGrid>
              <a:tr h="580571">
                <a:tc>
                  <a:txBody>
                    <a:bodyPr/>
                    <a:lstStyle/>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战略规划过程的主要内容</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描述一个组织的终极目标</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2.</a:t>
                      </a:r>
                      <a:r>
                        <a:rPr lang="zh-CN" sz="1800" b="1" kern="100" dirty="0">
                          <a:solidFill>
                            <a:srgbClr val="002060"/>
                          </a:solidFill>
                          <a:latin typeface="黑体" pitchFamily="49" charset="-122"/>
                          <a:ea typeface="黑体" pitchFamily="49" charset="-122"/>
                          <a:cs typeface="Times New Roman"/>
                        </a:rPr>
                        <a:t>评估组织在实现终极目标的过程中可能遇到的各种障碍</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3.</a:t>
                      </a:r>
                      <a:r>
                        <a:rPr lang="zh-CN" sz="1800" b="1" kern="100" dirty="0">
                          <a:solidFill>
                            <a:srgbClr val="002060"/>
                          </a:solidFill>
                          <a:latin typeface="黑体" pitchFamily="49" charset="-122"/>
                          <a:ea typeface="黑体" pitchFamily="49" charset="-122"/>
                          <a:cs typeface="Times New Roman"/>
                        </a:rPr>
                        <a:t>选择有效的方法来帮助组织消除障碍，以实现目标</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74095">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战略规划的主要任务：</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altLang="zh-CN"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确定组织的使命、愿景、价值观以及长期目标，</a:t>
                      </a:r>
                      <a:endParaRPr lang="en-US" alt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altLang="zh-CN" sz="1800" b="1" kern="100" dirty="0">
                          <a:solidFill>
                            <a:srgbClr val="002060"/>
                          </a:solidFill>
                          <a:latin typeface="黑体" pitchFamily="49" charset="-122"/>
                          <a:ea typeface="黑体" pitchFamily="49" charset="-122"/>
                          <a:cs typeface="Times New Roman"/>
                        </a:rPr>
                        <a:t>2.</a:t>
                      </a:r>
                      <a:r>
                        <a:rPr lang="zh-CN" sz="1800" b="1" kern="100" dirty="0">
                          <a:solidFill>
                            <a:srgbClr val="002060"/>
                          </a:solidFill>
                          <a:latin typeface="黑体" pitchFamily="49" charset="-122"/>
                          <a:ea typeface="黑体" pitchFamily="49" charset="-122"/>
                          <a:cs typeface="Times New Roman"/>
                        </a:rPr>
                        <a:t>对组织所面临的外部机会和威胁以及内部优势和劣势进行</a:t>
                      </a:r>
                      <a:r>
                        <a:rPr lang="zh-CN" altLang="en-US" sz="1800" b="1" kern="100" dirty="0">
                          <a:solidFill>
                            <a:srgbClr val="002060"/>
                          </a:solidFill>
                          <a:latin typeface="黑体" pitchFamily="49" charset="-122"/>
                          <a:ea typeface="黑体" pitchFamily="49" charset="-122"/>
                          <a:cs typeface="Times New Roman"/>
                        </a:rPr>
                        <a:t>分析</a:t>
                      </a:r>
                      <a:r>
                        <a:rPr lang="zh-CN" sz="1800" b="1" kern="100" dirty="0">
                          <a:solidFill>
                            <a:srgbClr val="002060"/>
                          </a:solidFill>
                          <a:latin typeface="黑体" pitchFamily="49" charset="-122"/>
                          <a:ea typeface="黑体" pitchFamily="49" charset="-122"/>
                          <a:cs typeface="Times New Roman"/>
                        </a:rPr>
                        <a:t>，确定组织达成使命和长期目标的方式，即做出战略选择，从而阐明组织在追求其目标实现的过程中，将如何分配自己的资源。</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74095">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战略规划过程</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战略规划过程首先要阐明组织的使命、愿景、价值观以及长期目标</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2.</a:t>
                      </a:r>
                      <a:r>
                        <a:rPr lang="zh-CN" sz="1800" b="1" kern="100" dirty="0">
                          <a:solidFill>
                            <a:srgbClr val="002060"/>
                          </a:solidFill>
                          <a:latin typeface="黑体" pitchFamily="49" charset="-122"/>
                          <a:ea typeface="黑体" pitchFamily="49" charset="-122"/>
                          <a:cs typeface="Times New Roman"/>
                        </a:rPr>
                        <a:t>组织必须对自己所处的外部环境以及内部环境进行评估</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3.</a:t>
                      </a:r>
                      <a:r>
                        <a:rPr lang="zh-CN" sz="1800" b="1" kern="100" dirty="0">
                          <a:solidFill>
                            <a:srgbClr val="002060"/>
                          </a:solidFill>
                          <a:latin typeface="黑体" pitchFamily="49" charset="-122"/>
                          <a:ea typeface="黑体" pitchFamily="49" charset="-122"/>
                          <a:cs typeface="Times New Roman"/>
                        </a:rPr>
                        <a:t>组织需要选择有助于组织实现战略目标的总体战略</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289" name="Rectangle 1"/>
          <p:cNvSpPr>
            <a:spLocks noChangeArrowheads="1"/>
          </p:cNvSpPr>
          <p:nvPr/>
        </p:nvSpPr>
        <p:spPr bwMode="auto">
          <a:xfrm>
            <a:off x="692150" y="636601"/>
            <a:ext cx="297549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3.</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人力资源管理与战略规划</a:t>
            </a:r>
            <a:endParaRPr kumimoji="0" lang="zh-CN" altLang="en-US" b="0"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nvGraphicFramePr>
        <p:xfrm>
          <a:off x="692149" y="1151467"/>
          <a:ext cx="10837863" cy="4397630"/>
        </p:xfrm>
        <a:graphic>
          <a:graphicData uri="http://schemas.openxmlformats.org/drawingml/2006/table">
            <a:tbl>
              <a:tblPr/>
              <a:tblGrid>
                <a:gridCol w="1813984">
                  <a:extLst>
                    <a:ext uri="{9D8B030D-6E8A-4147-A177-3AD203B41FA5}">
                      <a16:colId xmlns:a16="http://schemas.microsoft.com/office/drawing/2014/main" val="20000"/>
                    </a:ext>
                  </a:extLst>
                </a:gridCol>
                <a:gridCol w="9023879">
                  <a:extLst>
                    <a:ext uri="{9D8B030D-6E8A-4147-A177-3AD203B41FA5}">
                      <a16:colId xmlns:a16="http://schemas.microsoft.com/office/drawing/2014/main" val="20001"/>
                    </a:ext>
                  </a:extLst>
                </a:gridCol>
              </a:tblGrid>
              <a:tr h="1548190">
                <a:tc>
                  <a:txBody>
                    <a:bodyPr/>
                    <a:lstStyle/>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人力资源管理在战略规划过程中的作用</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a:solidFill>
                            <a:srgbClr val="002060"/>
                          </a:solidFill>
                          <a:latin typeface="黑体" pitchFamily="49" charset="-122"/>
                          <a:ea typeface="黑体" pitchFamily="49" charset="-122"/>
                          <a:cs typeface="Times New Roman"/>
                        </a:rPr>
                        <a:t>1.</a:t>
                      </a:r>
                      <a:r>
                        <a:rPr lang="zh-CN" sz="1800" b="1" kern="100">
                          <a:solidFill>
                            <a:srgbClr val="002060"/>
                          </a:solidFill>
                          <a:latin typeface="黑体" pitchFamily="49" charset="-122"/>
                          <a:ea typeface="黑体" pitchFamily="49" charset="-122"/>
                          <a:cs typeface="Times New Roman"/>
                        </a:rPr>
                        <a:t>从人力资源的角度为组织的战略决策者提供充分的信息，帮助组织的高层管理者或战略规划小组做出最佳的战略选择，避免战略决策者做出错误的决策</a:t>
                      </a:r>
                    </a:p>
                    <a:p>
                      <a:pPr algn="just">
                        <a:lnSpc>
                          <a:spcPct val="150000"/>
                        </a:lnSpc>
                        <a:spcAft>
                          <a:spcPts val="0"/>
                        </a:spcAft>
                      </a:pPr>
                      <a:r>
                        <a:rPr lang="en-US" sz="1800" b="1" kern="100">
                          <a:solidFill>
                            <a:srgbClr val="002060"/>
                          </a:solidFill>
                          <a:latin typeface="黑体" pitchFamily="49" charset="-122"/>
                          <a:ea typeface="黑体" pitchFamily="49" charset="-122"/>
                          <a:cs typeface="Times New Roman"/>
                        </a:rPr>
                        <a:t>2.</a:t>
                      </a:r>
                      <a:r>
                        <a:rPr lang="zh-CN" sz="1800" b="1" kern="100">
                          <a:solidFill>
                            <a:srgbClr val="002060"/>
                          </a:solidFill>
                          <a:latin typeface="黑体" pitchFamily="49" charset="-122"/>
                          <a:ea typeface="黑体" pitchFamily="49" charset="-122"/>
                          <a:cs typeface="Times New Roman"/>
                        </a:rPr>
                        <a:t>通过对组织内部人力资源状况的优劣势分析，帮助组织战略决策者认清某种战略是否有可能取得成功，避免采用不可能得到内部人力资源支持的所谓“最优战略”</a:t>
                      </a:r>
                    </a:p>
                    <a:p>
                      <a:pPr algn="just">
                        <a:lnSpc>
                          <a:spcPct val="150000"/>
                        </a:lnSpc>
                        <a:spcAft>
                          <a:spcPts val="0"/>
                        </a:spcAft>
                      </a:pPr>
                      <a:r>
                        <a:rPr lang="en-US" sz="1800" b="1" kern="100">
                          <a:solidFill>
                            <a:srgbClr val="002060"/>
                          </a:solidFill>
                          <a:latin typeface="黑体" pitchFamily="49" charset="-122"/>
                          <a:ea typeface="黑体" pitchFamily="49" charset="-122"/>
                          <a:cs typeface="Times New Roman"/>
                        </a:rPr>
                        <a:t>3.</a:t>
                      </a:r>
                      <a:r>
                        <a:rPr lang="zh-CN" sz="1800" b="1" kern="100">
                          <a:solidFill>
                            <a:srgbClr val="002060"/>
                          </a:solidFill>
                          <a:latin typeface="黑体" pitchFamily="49" charset="-122"/>
                          <a:ea typeface="黑体" pitchFamily="49" charset="-122"/>
                          <a:cs typeface="Times New Roman"/>
                        </a:rPr>
                        <a:t>通过对内部人力资源状况的分析，人力资源管理还可能帮助组织做出正确的战略决策。</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41714">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人力资源管理与战略规划之间的联系</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行政管理联系：人力资源管理的注意力主要集中在日常的行政事务性管理活动上。</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2.</a:t>
                      </a:r>
                      <a:r>
                        <a:rPr lang="zh-CN" sz="1800" b="1" kern="100" dirty="0">
                          <a:solidFill>
                            <a:srgbClr val="002060"/>
                          </a:solidFill>
                          <a:latin typeface="黑体" pitchFamily="49" charset="-122"/>
                          <a:ea typeface="黑体" pitchFamily="49" charset="-122"/>
                          <a:cs typeface="Times New Roman"/>
                        </a:rPr>
                        <a:t>单向联系：在这种联系层次上，组织自行制定战略规划，然后再将这种战略规划告知人力资源管理部门，让人力资源管理部门配合战略规划的实施或落地</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3.</a:t>
                      </a:r>
                      <a:r>
                        <a:rPr lang="zh-CN" sz="1800" b="1" kern="100" dirty="0">
                          <a:solidFill>
                            <a:srgbClr val="002060"/>
                          </a:solidFill>
                          <a:latin typeface="黑体" pitchFamily="49" charset="-122"/>
                          <a:ea typeface="黑体" pitchFamily="49" charset="-122"/>
                          <a:cs typeface="Times New Roman"/>
                        </a:rPr>
                        <a:t>双向联系：双向联系允许组织在整个战略规划过程中都将人力资源问题考虑在内</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4.</a:t>
                      </a:r>
                      <a:r>
                        <a:rPr lang="zh-CN" sz="1800" b="1" kern="100" dirty="0">
                          <a:solidFill>
                            <a:srgbClr val="002060"/>
                          </a:solidFill>
                          <a:latin typeface="黑体" pitchFamily="49" charset="-122"/>
                          <a:ea typeface="黑体" pitchFamily="49" charset="-122"/>
                          <a:cs typeface="Times New Roman"/>
                        </a:rPr>
                        <a:t>一体化联系：是建立在战略规划和人力资源管理之间的持续互动基础之上的，而不是有一定先后顺序的单方向推进过程。</a:t>
                      </a: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241" name="Rectangle 1"/>
          <p:cNvSpPr>
            <a:spLocks noChangeArrowheads="1"/>
          </p:cNvSpPr>
          <p:nvPr/>
        </p:nvSpPr>
        <p:spPr bwMode="auto">
          <a:xfrm>
            <a:off x="692150" y="619668"/>
            <a:ext cx="308930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4</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．人力资源管理与战略执行</a:t>
            </a:r>
            <a:endParaRPr kumimoji="0" lang="zh-CN" altLang="en-US" b="0"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466683626"/>
              </p:ext>
            </p:extLst>
          </p:nvPr>
        </p:nvGraphicFramePr>
        <p:xfrm>
          <a:off x="692150" y="1141972"/>
          <a:ext cx="10837863" cy="5311216"/>
        </p:xfrm>
        <a:graphic>
          <a:graphicData uri="http://schemas.openxmlformats.org/drawingml/2006/table">
            <a:tbl>
              <a:tblPr/>
              <a:tblGrid>
                <a:gridCol w="2880783">
                  <a:extLst>
                    <a:ext uri="{9D8B030D-6E8A-4147-A177-3AD203B41FA5}">
                      <a16:colId xmlns:a16="http://schemas.microsoft.com/office/drawing/2014/main" val="20000"/>
                    </a:ext>
                  </a:extLst>
                </a:gridCol>
                <a:gridCol w="7957080">
                  <a:extLst>
                    <a:ext uri="{9D8B030D-6E8A-4147-A177-3AD203B41FA5}">
                      <a16:colId xmlns:a16="http://schemas.microsoft.com/office/drawing/2014/main" val="20001"/>
                    </a:ext>
                  </a:extLst>
                </a:gridCol>
              </a:tblGrid>
              <a:tr h="1927214">
                <a:tc>
                  <a:txBody>
                    <a:bodyPr/>
                    <a:lstStyle/>
                    <a:p>
                      <a:pPr algn="ctr">
                        <a:lnSpc>
                          <a:spcPct val="150000"/>
                        </a:lnSpc>
                        <a:spcAft>
                          <a:spcPts val="0"/>
                        </a:spcAft>
                      </a:pPr>
                      <a:r>
                        <a:rPr lang="zh-CN" sz="1500" b="1" kern="100" dirty="0">
                          <a:solidFill>
                            <a:srgbClr val="002060"/>
                          </a:solidFill>
                          <a:latin typeface="黑体" pitchFamily="49" charset="-122"/>
                          <a:ea typeface="黑体" pitchFamily="49" charset="-122"/>
                          <a:cs typeface="Times New Roman"/>
                        </a:rPr>
                        <a:t>人力资源管理的</a:t>
                      </a:r>
                      <a:r>
                        <a:rPr lang="zh-CN" altLang="en-US" sz="1500" b="1" kern="100" dirty="0">
                          <a:solidFill>
                            <a:srgbClr val="002060"/>
                          </a:solidFill>
                          <a:latin typeface="黑体" pitchFamily="49" charset="-122"/>
                          <a:ea typeface="黑体" pitchFamily="49" charset="-122"/>
                          <a:cs typeface="Times New Roman"/>
                        </a:rPr>
                        <a:t>主要任务</a:t>
                      </a:r>
                      <a:r>
                        <a:rPr lang="zh-CN" sz="1500" b="1" kern="100" dirty="0">
                          <a:solidFill>
                            <a:srgbClr val="002060"/>
                          </a:solidFill>
                          <a:latin typeface="黑体" pitchFamily="49" charset="-122"/>
                          <a:ea typeface="黑体" pitchFamily="49" charset="-122"/>
                          <a:cs typeface="Times New Roman"/>
                        </a:rPr>
                        <a:t>转变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1.</a:t>
                      </a:r>
                      <a:r>
                        <a:rPr lang="zh-CN" sz="1500" b="1" kern="100" dirty="0">
                          <a:solidFill>
                            <a:srgbClr val="002060"/>
                          </a:solidFill>
                          <a:latin typeface="黑体" pitchFamily="49" charset="-122"/>
                          <a:ea typeface="黑体" pitchFamily="49" charset="-122"/>
                          <a:cs typeface="Times New Roman"/>
                        </a:rPr>
                        <a:t>确定组织到底需要什么样的人力资源，包括数量、质量、结构</a:t>
                      </a:r>
                    </a:p>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2.</a:t>
                      </a:r>
                      <a:r>
                        <a:rPr lang="zh-CN" sz="1500" b="1" kern="100" dirty="0">
                          <a:solidFill>
                            <a:srgbClr val="002060"/>
                          </a:solidFill>
                          <a:latin typeface="黑体" pitchFamily="49" charset="-122"/>
                          <a:ea typeface="黑体" pitchFamily="49" charset="-122"/>
                          <a:cs typeface="Times New Roman"/>
                        </a:rPr>
                        <a:t>通过各种人力资源管理实践的开发和协调，确保组织获得适当数量的员工，确保这些员工具备战略所需要的不同层次和不同类型的技能，同时确保他们的技能和职位以及所需完成工作任务之间的匹配</a:t>
                      </a:r>
                    </a:p>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3.</a:t>
                      </a:r>
                      <a:r>
                        <a:rPr lang="zh-CN" sz="1500" b="1" kern="100" dirty="0">
                          <a:solidFill>
                            <a:srgbClr val="002060"/>
                          </a:solidFill>
                          <a:latin typeface="黑体" pitchFamily="49" charset="-122"/>
                          <a:ea typeface="黑体" pitchFamily="49" charset="-122"/>
                          <a:cs typeface="Times New Roman"/>
                        </a:rPr>
                        <a:t>通过科学设计人力资源管理体系及其所包含的的人力资源政策、制度、程序和实践，建立一个适当的控制系统，从而确保这些员工的行为方式有利于推动战略目标的实现。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51082">
                <a:tc>
                  <a:txBody>
                    <a:bodyPr/>
                    <a:lstStyle/>
                    <a:p>
                      <a:pPr algn="just">
                        <a:lnSpc>
                          <a:spcPct val="150000"/>
                        </a:lnSpc>
                        <a:spcAft>
                          <a:spcPts val="0"/>
                        </a:spcAft>
                      </a:pPr>
                      <a:r>
                        <a:rPr lang="zh-CN" sz="1500" b="1" kern="100" dirty="0">
                          <a:solidFill>
                            <a:srgbClr val="002060"/>
                          </a:solidFill>
                          <a:latin typeface="黑体" pitchFamily="49" charset="-122"/>
                          <a:ea typeface="黑体" pitchFamily="49" charset="-122"/>
                          <a:cs typeface="Times New Roman"/>
                        </a:rPr>
                        <a:t>组织的战略是否能够得到成功的执行，取决因素</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500" b="1" kern="100">
                          <a:solidFill>
                            <a:srgbClr val="002060"/>
                          </a:solidFill>
                          <a:latin typeface="黑体" pitchFamily="49" charset="-122"/>
                          <a:ea typeface="黑体" pitchFamily="49" charset="-122"/>
                          <a:cs typeface="Times New Roman"/>
                        </a:rPr>
                        <a:t>1.</a:t>
                      </a:r>
                      <a:r>
                        <a:rPr lang="zh-CN" sz="1500" b="1" kern="100">
                          <a:solidFill>
                            <a:srgbClr val="002060"/>
                          </a:solidFill>
                          <a:latin typeface="黑体" pitchFamily="49" charset="-122"/>
                          <a:ea typeface="黑体" pitchFamily="49" charset="-122"/>
                          <a:cs typeface="Times New Roman"/>
                        </a:rPr>
                        <a:t>组织结构</a:t>
                      </a:r>
                    </a:p>
                    <a:p>
                      <a:pPr algn="just">
                        <a:lnSpc>
                          <a:spcPct val="150000"/>
                        </a:lnSpc>
                        <a:spcAft>
                          <a:spcPts val="0"/>
                        </a:spcAft>
                      </a:pPr>
                      <a:r>
                        <a:rPr lang="en-US" sz="1500" b="1" kern="100">
                          <a:solidFill>
                            <a:srgbClr val="002060"/>
                          </a:solidFill>
                          <a:latin typeface="黑体" pitchFamily="49" charset="-122"/>
                          <a:ea typeface="黑体" pitchFamily="49" charset="-122"/>
                          <a:cs typeface="Times New Roman"/>
                        </a:rPr>
                        <a:t>2.</a:t>
                      </a:r>
                      <a:r>
                        <a:rPr lang="zh-CN" sz="1500" b="1" kern="100">
                          <a:solidFill>
                            <a:srgbClr val="002060"/>
                          </a:solidFill>
                          <a:latin typeface="黑体" pitchFamily="49" charset="-122"/>
                          <a:ea typeface="黑体" pitchFamily="49" charset="-122"/>
                          <a:cs typeface="Times New Roman"/>
                        </a:rPr>
                        <a:t>工作任务设计</a:t>
                      </a:r>
                    </a:p>
                    <a:p>
                      <a:pPr algn="just">
                        <a:lnSpc>
                          <a:spcPct val="150000"/>
                        </a:lnSpc>
                        <a:spcAft>
                          <a:spcPts val="0"/>
                        </a:spcAft>
                      </a:pPr>
                      <a:r>
                        <a:rPr lang="en-US" sz="1500" b="1" kern="100">
                          <a:solidFill>
                            <a:srgbClr val="002060"/>
                          </a:solidFill>
                          <a:latin typeface="黑体" pitchFamily="49" charset="-122"/>
                          <a:ea typeface="黑体" pitchFamily="49" charset="-122"/>
                          <a:cs typeface="Times New Roman"/>
                        </a:rPr>
                        <a:t>3.</a:t>
                      </a:r>
                      <a:r>
                        <a:rPr lang="zh-CN" sz="1500" b="1" kern="100">
                          <a:solidFill>
                            <a:srgbClr val="002060"/>
                          </a:solidFill>
                          <a:latin typeface="黑体" pitchFamily="49" charset="-122"/>
                          <a:ea typeface="黑体" pitchFamily="49" charset="-122"/>
                          <a:cs typeface="Times New Roman"/>
                        </a:rPr>
                        <a:t>人员的甄选、培训与开发</a:t>
                      </a:r>
                    </a:p>
                    <a:p>
                      <a:pPr algn="just">
                        <a:lnSpc>
                          <a:spcPct val="150000"/>
                        </a:lnSpc>
                        <a:spcAft>
                          <a:spcPts val="0"/>
                        </a:spcAft>
                      </a:pPr>
                      <a:r>
                        <a:rPr lang="en-US" sz="1500" b="1" kern="100">
                          <a:solidFill>
                            <a:srgbClr val="002060"/>
                          </a:solidFill>
                          <a:latin typeface="黑体" pitchFamily="49" charset="-122"/>
                          <a:ea typeface="黑体" pitchFamily="49" charset="-122"/>
                          <a:cs typeface="Times New Roman"/>
                        </a:rPr>
                        <a:t>4.</a:t>
                      </a:r>
                      <a:r>
                        <a:rPr lang="zh-CN" sz="1500" b="1" kern="100">
                          <a:solidFill>
                            <a:srgbClr val="002060"/>
                          </a:solidFill>
                          <a:latin typeface="黑体" pitchFamily="49" charset="-122"/>
                          <a:ea typeface="黑体" pitchFamily="49" charset="-122"/>
                          <a:cs typeface="Times New Roman"/>
                        </a:rPr>
                        <a:t>报酬系统</a:t>
                      </a:r>
                    </a:p>
                    <a:p>
                      <a:pPr algn="just">
                        <a:lnSpc>
                          <a:spcPct val="150000"/>
                        </a:lnSpc>
                        <a:spcAft>
                          <a:spcPts val="0"/>
                        </a:spcAft>
                      </a:pPr>
                      <a:r>
                        <a:rPr lang="en-US" sz="1500" b="1" kern="100">
                          <a:solidFill>
                            <a:srgbClr val="002060"/>
                          </a:solidFill>
                          <a:latin typeface="黑体" pitchFamily="49" charset="-122"/>
                          <a:ea typeface="黑体" pitchFamily="49" charset="-122"/>
                          <a:cs typeface="Times New Roman"/>
                        </a:rPr>
                        <a:t>5.</a:t>
                      </a:r>
                      <a:r>
                        <a:rPr lang="zh-CN" sz="1500" b="1" kern="100">
                          <a:solidFill>
                            <a:srgbClr val="002060"/>
                          </a:solidFill>
                          <a:latin typeface="黑体" pitchFamily="49" charset="-122"/>
                          <a:ea typeface="黑体" pitchFamily="49" charset="-122"/>
                          <a:cs typeface="Times New Roman"/>
                        </a:rPr>
                        <a:t>信息系统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6328">
                <a:tc>
                  <a:txBody>
                    <a:bodyPr/>
                    <a:lstStyle/>
                    <a:p>
                      <a:pPr algn="just">
                        <a:lnSpc>
                          <a:spcPct val="150000"/>
                        </a:lnSpc>
                        <a:spcAft>
                          <a:spcPts val="0"/>
                        </a:spcAft>
                      </a:pPr>
                      <a:r>
                        <a:rPr lang="zh-CN" sz="1500" b="1" kern="100">
                          <a:solidFill>
                            <a:srgbClr val="002060"/>
                          </a:solidFill>
                          <a:latin typeface="黑体" pitchFamily="49" charset="-122"/>
                          <a:ea typeface="黑体" pitchFamily="49" charset="-122"/>
                          <a:cs typeface="Times New Roman"/>
                        </a:rPr>
                        <a:t>战略执行的五要素中，人力资源对三个要素负有主要责任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1.</a:t>
                      </a:r>
                      <a:r>
                        <a:rPr lang="zh-CN" sz="1500" b="1" kern="100" dirty="0">
                          <a:solidFill>
                            <a:srgbClr val="002060"/>
                          </a:solidFill>
                          <a:latin typeface="黑体" pitchFamily="49" charset="-122"/>
                          <a:ea typeface="黑体" pitchFamily="49" charset="-122"/>
                          <a:cs typeface="Times New Roman"/>
                        </a:rPr>
                        <a:t>工作任务</a:t>
                      </a:r>
                      <a:r>
                        <a:rPr lang="zh-CN" altLang="en-US" sz="1500" b="1" kern="100" dirty="0">
                          <a:solidFill>
                            <a:srgbClr val="002060"/>
                          </a:solidFill>
                          <a:latin typeface="黑体" pitchFamily="49" charset="-122"/>
                          <a:ea typeface="黑体" pitchFamily="49" charset="-122"/>
                          <a:cs typeface="Times New Roman"/>
                        </a:rPr>
                        <a:t>设计</a:t>
                      </a:r>
                      <a:endParaRPr lang="zh-CN" sz="15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2.</a:t>
                      </a:r>
                      <a:r>
                        <a:rPr lang="zh-CN" sz="1500" b="1" kern="100" dirty="0">
                          <a:solidFill>
                            <a:srgbClr val="002060"/>
                          </a:solidFill>
                          <a:latin typeface="黑体" pitchFamily="49" charset="-122"/>
                          <a:ea typeface="黑体" pitchFamily="49" charset="-122"/>
                          <a:cs typeface="Times New Roman"/>
                        </a:rPr>
                        <a:t>人员的甄选、培训与开发</a:t>
                      </a:r>
                    </a:p>
                    <a:p>
                      <a:pPr algn="just">
                        <a:lnSpc>
                          <a:spcPct val="150000"/>
                        </a:lnSpc>
                        <a:spcAft>
                          <a:spcPts val="0"/>
                        </a:spcAft>
                      </a:pPr>
                      <a:r>
                        <a:rPr lang="en-US" sz="1500" b="1" kern="100" dirty="0">
                          <a:solidFill>
                            <a:srgbClr val="002060"/>
                          </a:solidFill>
                          <a:latin typeface="黑体" pitchFamily="49" charset="-122"/>
                          <a:ea typeface="黑体" pitchFamily="49" charset="-122"/>
                          <a:cs typeface="Times New Roman"/>
                        </a:rPr>
                        <a:t>3.</a:t>
                      </a:r>
                      <a:r>
                        <a:rPr lang="zh-CN" sz="1500" b="1" kern="100" dirty="0">
                          <a:solidFill>
                            <a:srgbClr val="002060"/>
                          </a:solidFill>
                          <a:latin typeface="黑体" pitchFamily="49" charset="-122"/>
                          <a:ea typeface="黑体" pitchFamily="49" charset="-122"/>
                          <a:cs typeface="Times New Roman"/>
                        </a:rPr>
                        <a:t>报酬系统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09916" y="687401"/>
            <a:ext cx="4022255" cy="369332"/>
          </a:xfrm>
          <a:prstGeom prst="rect">
            <a:avLst/>
          </a:prstGeom>
        </p:spPr>
        <p:txBody>
          <a:bodyPr wrap="none">
            <a:spAutoFit/>
          </a:bodyPr>
          <a:lstStyle/>
          <a:p>
            <a:r>
              <a:rPr lang="en-US" altLang="zh-CN" b="1" dirty="0">
                <a:solidFill>
                  <a:srgbClr val="C00000"/>
                </a:solidFill>
                <a:latin typeface="黑体" pitchFamily="49" charset="-122"/>
                <a:ea typeface="黑体" pitchFamily="49" charset="-122"/>
              </a:rPr>
              <a:t>5.</a:t>
            </a:r>
            <a:r>
              <a:rPr lang="zh-CN" altLang="zh-CN" b="1" dirty="0">
                <a:solidFill>
                  <a:srgbClr val="C00000"/>
                </a:solidFill>
                <a:latin typeface="黑体" pitchFamily="49" charset="-122"/>
                <a:ea typeface="黑体" pitchFamily="49" charset="-122"/>
              </a:rPr>
              <a:t>战略性人力资源管理的工具与步骤 </a:t>
            </a:r>
            <a:endParaRPr lang="zh-CN" altLang="en-US" b="1" dirty="0">
              <a:solidFill>
                <a:srgbClr val="C00000"/>
              </a:solidFill>
              <a:latin typeface="黑体" pitchFamily="49" charset="-122"/>
              <a:ea typeface="黑体" pitchFamily="49"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454112220"/>
              </p:ext>
            </p:extLst>
          </p:nvPr>
        </p:nvGraphicFramePr>
        <p:xfrm>
          <a:off x="788499" y="1298575"/>
          <a:ext cx="10615002" cy="3638995"/>
        </p:xfrm>
        <a:graphic>
          <a:graphicData uri="http://schemas.openxmlformats.org/drawingml/2006/table">
            <a:tbl>
              <a:tblPr/>
              <a:tblGrid>
                <a:gridCol w="2217656">
                  <a:extLst>
                    <a:ext uri="{9D8B030D-6E8A-4147-A177-3AD203B41FA5}">
                      <a16:colId xmlns:a16="http://schemas.microsoft.com/office/drawing/2014/main" val="20000"/>
                    </a:ext>
                  </a:extLst>
                </a:gridCol>
                <a:gridCol w="8397346">
                  <a:extLst>
                    <a:ext uri="{9D8B030D-6E8A-4147-A177-3AD203B41FA5}">
                      <a16:colId xmlns:a16="http://schemas.microsoft.com/office/drawing/2014/main" val="20001"/>
                    </a:ext>
                  </a:extLst>
                </a:gridCol>
              </a:tblGrid>
              <a:tr h="2322286">
                <a:tc>
                  <a:txBody>
                    <a:bodyPr/>
                    <a:lstStyle/>
                    <a:p>
                      <a:pPr algn="ctr">
                        <a:lnSpc>
                          <a:spcPct val="150000"/>
                        </a:lnSpc>
                        <a:spcAft>
                          <a:spcPts val="0"/>
                        </a:spcAft>
                      </a:pPr>
                      <a:r>
                        <a:rPr lang="zh-CN" sz="1800" b="1" kern="0" dirty="0">
                          <a:solidFill>
                            <a:srgbClr val="002060"/>
                          </a:solidFill>
                          <a:latin typeface="黑体" pitchFamily="49" charset="-122"/>
                          <a:ea typeface="黑体" pitchFamily="49" charset="-122"/>
                          <a:cs typeface="Times New Roman"/>
                        </a:rPr>
                        <a:t>战略性人力资源管理的三大工具</a:t>
                      </a:r>
                      <a:endParaRPr lang="zh-CN" sz="1800" b="1" kern="100" dirty="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1.</a:t>
                      </a:r>
                      <a:r>
                        <a:rPr lang="zh-CN" sz="1800" b="1" kern="0" dirty="0">
                          <a:solidFill>
                            <a:srgbClr val="002060"/>
                          </a:solidFill>
                          <a:latin typeface="黑体" pitchFamily="49" charset="-122"/>
                          <a:ea typeface="黑体" pitchFamily="49" charset="-122"/>
                          <a:cs typeface="Times New Roman"/>
                        </a:rPr>
                        <a:t>战略地图：对组织战略实现过程进行分解的一种图形工具，形象展示了为确保组织战略得以成功实现而必须完成的各项关键活动及其相互之间的驱动关系。</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2.</a:t>
                      </a:r>
                      <a:r>
                        <a:rPr lang="zh-CN" sz="1800" b="1" kern="0" dirty="0">
                          <a:solidFill>
                            <a:srgbClr val="002060"/>
                          </a:solidFill>
                          <a:latin typeface="黑体" pitchFamily="49" charset="-122"/>
                          <a:ea typeface="黑体" pitchFamily="49" charset="-122"/>
                          <a:cs typeface="Times New Roman"/>
                        </a:rPr>
                        <a:t>人力资源计分卡：为实现组织战略所需完成的一系列人力资源管理活动链而设计的各种财务类和非财务类目标或衡量指标。</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3.</a:t>
                      </a:r>
                      <a:r>
                        <a:rPr lang="zh-CN" sz="1800" b="1" kern="0" dirty="0">
                          <a:solidFill>
                            <a:srgbClr val="002060"/>
                          </a:solidFill>
                          <a:latin typeface="黑体" pitchFamily="49" charset="-122"/>
                          <a:ea typeface="黑体" pitchFamily="49" charset="-122"/>
                          <a:cs typeface="Times New Roman"/>
                        </a:rPr>
                        <a:t>数字仪表盘：是能够在计算机桌面显示的各类图表，它以桌面图形表格以及计算机图片的形式向领导者和管理者形象地展示在组织战略地图上出现的各项活动目前在组织中进展到了什么阶段以及正在向哪个方向前进，即人力资源管理计分表中确定的各项指标上，组织目前进展到了什么程度。有助于组织判断当前的工作活动方向是否正确以及总体进度是否合理。</a:t>
                      </a:r>
                      <a:endParaRPr lang="zh-CN" sz="1800" b="1" kern="100" dirty="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09916" y="687401"/>
            <a:ext cx="4022255" cy="369332"/>
          </a:xfrm>
          <a:prstGeom prst="rect">
            <a:avLst/>
          </a:prstGeom>
        </p:spPr>
        <p:txBody>
          <a:bodyPr wrap="none">
            <a:spAutoFit/>
          </a:bodyPr>
          <a:lstStyle/>
          <a:p>
            <a:r>
              <a:rPr lang="en-US" altLang="zh-CN" b="1" dirty="0">
                <a:solidFill>
                  <a:srgbClr val="C00000"/>
                </a:solidFill>
                <a:latin typeface="黑体" pitchFamily="49" charset="-122"/>
                <a:ea typeface="黑体" pitchFamily="49" charset="-122"/>
              </a:rPr>
              <a:t>5.</a:t>
            </a:r>
            <a:r>
              <a:rPr lang="zh-CN" altLang="zh-CN" b="1" dirty="0">
                <a:solidFill>
                  <a:srgbClr val="C00000"/>
                </a:solidFill>
                <a:latin typeface="黑体" pitchFamily="49" charset="-122"/>
                <a:ea typeface="黑体" pitchFamily="49" charset="-122"/>
              </a:rPr>
              <a:t>战略性人力资源管理的工具与步骤 </a:t>
            </a:r>
            <a:endParaRPr lang="zh-CN" altLang="en-US" b="1" dirty="0">
              <a:solidFill>
                <a:srgbClr val="C00000"/>
              </a:solidFill>
              <a:latin typeface="黑体" pitchFamily="49" charset="-122"/>
              <a:ea typeface="黑体" pitchFamily="49" charset="-122"/>
            </a:endParaRPr>
          </a:p>
        </p:txBody>
      </p:sp>
      <p:graphicFrame>
        <p:nvGraphicFramePr>
          <p:cNvPr id="10" name="表格 9"/>
          <p:cNvGraphicFramePr>
            <a:graphicFrameLocks noGrp="1"/>
          </p:cNvGraphicFramePr>
          <p:nvPr/>
        </p:nvGraphicFramePr>
        <p:xfrm>
          <a:off x="692150" y="1151467"/>
          <a:ext cx="10837863" cy="4809110"/>
        </p:xfrm>
        <a:graphic>
          <a:graphicData uri="http://schemas.openxmlformats.org/drawingml/2006/table">
            <a:tbl>
              <a:tblPr/>
              <a:tblGrid>
                <a:gridCol w="1898650">
                  <a:extLst>
                    <a:ext uri="{9D8B030D-6E8A-4147-A177-3AD203B41FA5}">
                      <a16:colId xmlns:a16="http://schemas.microsoft.com/office/drawing/2014/main" val="20000"/>
                    </a:ext>
                  </a:extLst>
                </a:gridCol>
                <a:gridCol w="8939213">
                  <a:extLst>
                    <a:ext uri="{9D8B030D-6E8A-4147-A177-3AD203B41FA5}">
                      <a16:colId xmlns:a16="http://schemas.microsoft.com/office/drawing/2014/main" val="20001"/>
                    </a:ext>
                  </a:extLst>
                </a:gridCol>
              </a:tblGrid>
              <a:tr h="1548190">
                <a:tc>
                  <a:txBody>
                    <a:bodyPr/>
                    <a:lstStyle/>
                    <a:p>
                      <a:pPr algn="ctr">
                        <a:lnSpc>
                          <a:spcPct val="150000"/>
                        </a:lnSpc>
                        <a:spcAft>
                          <a:spcPts val="0"/>
                        </a:spcAft>
                      </a:pPr>
                      <a:r>
                        <a:rPr lang="zh-CN" sz="1800" b="1" kern="0" dirty="0">
                          <a:solidFill>
                            <a:srgbClr val="002060"/>
                          </a:solidFill>
                          <a:latin typeface="黑体" pitchFamily="49" charset="-122"/>
                          <a:ea typeface="黑体" pitchFamily="49" charset="-122"/>
                          <a:cs typeface="Times New Roman"/>
                        </a:rPr>
                        <a:t>战略性人力资源管理的主要流程</a:t>
                      </a:r>
                      <a:endParaRPr lang="zh-CN" sz="1800" b="1" kern="100" dirty="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a:solidFill>
                            <a:srgbClr val="002060"/>
                          </a:solidFill>
                          <a:latin typeface="黑体" pitchFamily="49" charset="-122"/>
                          <a:ea typeface="黑体" pitchFamily="49" charset="-122"/>
                          <a:cs typeface="Times New Roman"/>
                        </a:rPr>
                        <a:t>1.</a:t>
                      </a:r>
                      <a:r>
                        <a:rPr lang="zh-CN" sz="1800" b="1" kern="0">
                          <a:solidFill>
                            <a:srgbClr val="002060"/>
                          </a:solidFill>
                          <a:latin typeface="黑体" pitchFamily="49" charset="-122"/>
                          <a:ea typeface="黑体" pitchFamily="49" charset="-122"/>
                          <a:cs typeface="Times New Roman"/>
                        </a:rPr>
                        <a:t>组织高层管理人员要制定一项战略规划，这项战略规划隐含着对具有某种特定能力的员工队伍的需求</a:t>
                      </a:r>
                      <a:endParaRPr lang="zh-CN" sz="1800" b="1" kern="10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a:solidFill>
                            <a:srgbClr val="002060"/>
                          </a:solidFill>
                          <a:latin typeface="黑体" pitchFamily="49" charset="-122"/>
                          <a:ea typeface="黑体" pitchFamily="49" charset="-122"/>
                          <a:cs typeface="Times New Roman"/>
                        </a:rPr>
                        <a:t>2.</a:t>
                      </a:r>
                      <a:r>
                        <a:rPr lang="zh-CN" sz="1800" b="1" kern="0">
                          <a:solidFill>
                            <a:srgbClr val="002060"/>
                          </a:solidFill>
                          <a:latin typeface="黑体" pitchFamily="49" charset="-122"/>
                          <a:ea typeface="黑体" pitchFamily="49" charset="-122"/>
                          <a:cs typeface="Times New Roman"/>
                        </a:rPr>
                        <a:t>在对员工队伍的需求一定的前提下，人力资源管理者就需要制定人力资源战略来设法获取具有所需技能、胜任素质以及行为的员工</a:t>
                      </a:r>
                      <a:endParaRPr lang="zh-CN" sz="1800" b="1" kern="10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a:solidFill>
                            <a:srgbClr val="002060"/>
                          </a:solidFill>
                          <a:latin typeface="黑体" pitchFamily="49" charset="-122"/>
                          <a:ea typeface="黑体" pitchFamily="49" charset="-122"/>
                          <a:cs typeface="Times New Roman"/>
                        </a:rPr>
                        <a:t>3.</a:t>
                      </a:r>
                      <a:r>
                        <a:rPr lang="zh-CN" sz="1800" b="1" kern="0">
                          <a:solidFill>
                            <a:srgbClr val="002060"/>
                          </a:solidFill>
                          <a:latin typeface="黑体" pitchFamily="49" charset="-122"/>
                          <a:ea typeface="黑体" pitchFamily="49" charset="-122"/>
                          <a:cs typeface="Times New Roman"/>
                        </a:rPr>
                        <a:t>人力资源管理者还需要确定，应采用哪些衡量指标来评估这些新的人力资源管理政策和实践到底在多大程度上获得了组织需要的那些员工技能和行为。</a:t>
                      </a:r>
                      <a:endParaRPr lang="zh-CN" sz="1800" b="1" kern="10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48190">
                <a:tc>
                  <a:txBody>
                    <a:bodyPr/>
                    <a:lstStyle/>
                    <a:p>
                      <a:pPr algn="ctr">
                        <a:lnSpc>
                          <a:spcPct val="150000"/>
                        </a:lnSpc>
                        <a:spcAft>
                          <a:spcPts val="0"/>
                        </a:spcAft>
                      </a:pPr>
                      <a:r>
                        <a:rPr lang="zh-CN" sz="1800" b="1" kern="0" dirty="0">
                          <a:solidFill>
                            <a:srgbClr val="002060"/>
                          </a:solidFill>
                          <a:latin typeface="黑体" pitchFamily="49" charset="-122"/>
                          <a:ea typeface="黑体" pitchFamily="49" charset="-122"/>
                          <a:cs typeface="Times New Roman"/>
                        </a:rPr>
                        <a:t>战略性人力资源管理的主要步骤</a:t>
                      </a:r>
                      <a:endParaRPr lang="zh-CN" sz="1800" b="1" kern="100" dirty="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1.</a:t>
                      </a:r>
                      <a:r>
                        <a:rPr lang="zh-CN" sz="1800" b="1" kern="0" dirty="0">
                          <a:solidFill>
                            <a:srgbClr val="002060"/>
                          </a:solidFill>
                          <a:latin typeface="黑体" pitchFamily="49" charset="-122"/>
                          <a:ea typeface="黑体" pitchFamily="49" charset="-122"/>
                          <a:cs typeface="Times New Roman"/>
                        </a:rPr>
                        <a:t>确定组织的战略规划。</a:t>
                      </a:r>
                      <a:r>
                        <a:rPr lang="en-US" altLang="zh-CN" sz="1800" b="1" kern="100" baseline="0" dirty="0">
                          <a:solidFill>
                            <a:srgbClr val="002060"/>
                          </a:solidFill>
                          <a:latin typeface="黑体" pitchFamily="49" charset="-122"/>
                          <a:ea typeface="黑体" pitchFamily="49" charset="-122"/>
                          <a:cs typeface="Times New Roman"/>
                        </a:rPr>
                        <a:t>                    </a:t>
                      </a:r>
                      <a:r>
                        <a:rPr lang="en-US" sz="1800" b="1" kern="0" dirty="0">
                          <a:solidFill>
                            <a:srgbClr val="002060"/>
                          </a:solidFill>
                          <a:latin typeface="黑体" pitchFamily="49" charset="-122"/>
                          <a:ea typeface="黑体" pitchFamily="49" charset="-122"/>
                          <a:cs typeface="Times New Roman"/>
                        </a:rPr>
                        <a:t>2.</a:t>
                      </a:r>
                      <a:r>
                        <a:rPr lang="zh-CN" sz="1800" b="1" kern="0" dirty="0">
                          <a:solidFill>
                            <a:srgbClr val="002060"/>
                          </a:solidFill>
                          <a:latin typeface="黑体" pitchFamily="49" charset="-122"/>
                          <a:ea typeface="黑体" pitchFamily="49" charset="-122"/>
                          <a:cs typeface="Times New Roman"/>
                        </a:rPr>
                        <a:t>描绘组织的价值观</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3.</a:t>
                      </a:r>
                      <a:r>
                        <a:rPr lang="zh-CN" sz="1800" b="1" kern="0" dirty="0">
                          <a:solidFill>
                            <a:srgbClr val="002060"/>
                          </a:solidFill>
                          <a:latin typeface="黑体" pitchFamily="49" charset="-122"/>
                          <a:ea typeface="黑体" pitchFamily="49" charset="-122"/>
                          <a:cs typeface="Times New Roman"/>
                        </a:rPr>
                        <a:t>设计战略地图</a:t>
                      </a:r>
                      <a:r>
                        <a:rPr lang="en-US" altLang="zh-CN" sz="1800" b="1" kern="100" baseline="0" dirty="0">
                          <a:solidFill>
                            <a:srgbClr val="002060"/>
                          </a:solidFill>
                          <a:latin typeface="黑体" pitchFamily="49" charset="-122"/>
                          <a:ea typeface="黑体" pitchFamily="49" charset="-122"/>
                          <a:cs typeface="Times New Roman"/>
                        </a:rPr>
                        <a:t>                            </a:t>
                      </a:r>
                      <a:r>
                        <a:rPr lang="en-US" sz="1800" b="1" kern="0" dirty="0">
                          <a:solidFill>
                            <a:srgbClr val="002060"/>
                          </a:solidFill>
                          <a:latin typeface="黑体" pitchFamily="49" charset="-122"/>
                          <a:ea typeface="黑体" pitchFamily="49" charset="-122"/>
                          <a:cs typeface="Times New Roman"/>
                        </a:rPr>
                        <a:t>4.</a:t>
                      </a:r>
                      <a:r>
                        <a:rPr lang="zh-CN" sz="1800" b="1" kern="0" dirty="0">
                          <a:solidFill>
                            <a:srgbClr val="002060"/>
                          </a:solidFill>
                          <a:latin typeface="黑体" pitchFamily="49" charset="-122"/>
                          <a:ea typeface="黑体" pitchFamily="49" charset="-122"/>
                          <a:cs typeface="Times New Roman"/>
                        </a:rPr>
                        <a:t>确定组织战略所要求的各项组织成果</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5.</a:t>
                      </a:r>
                      <a:r>
                        <a:rPr lang="zh-CN" sz="1800" b="1" kern="0" dirty="0">
                          <a:solidFill>
                            <a:srgbClr val="002060"/>
                          </a:solidFill>
                          <a:latin typeface="黑体" pitchFamily="49" charset="-122"/>
                          <a:ea typeface="黑体" pitchFamily="49" charset="-122"/>
                          <a:cs typeface="Times New Roman"/>
                        </a:rPr>
                        <a:t>确定组织需要的员工胜任素质和行为</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6.</a:t>
                      </a:r>
                      <a:r>
                        <a:rPr lang="zh-CN" sz="1800" b="1" kern="0" dirty="0">
                          <a:solidFill>
                            <a:srgbClr val="002060"/>
                          </a:solidFill>
                          <a:latin typeface="黑体" pitchFamily="49" charset="-122"/>
                          <a:ea typeface="黑体" pitchFamily="49" charset="-122"/>
                          <a:cs typeface="Times New Roman"/>
                        </a:rPr>
                        <a:t>明确需要实施的人力资源管理系统、政策以及活动</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7.</a:t>
                      </a:r>
                      <a:r>
                        <a:rPr lang="zh-CN" sz="1800" b="1" kern="0" dirty="0">
                          <a:solidFill>
                            <a:srgbClr val="002060"/>
                          </a:solidFill>
                          <a:latin typeface="黑体" pitchFamily="49" charset="-122"/>
                          <a:ea typeface="黑体" pitchFamily="49" charset="-122"/>
                          <a:cs typeface="Times New Roman"/>
                        </a:rPr>
                        <a:t>制作人力资源记分卡</a:t>
                      </a:r>
                      <a:endParaRPr 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2060"/>
                          </a:solidFill>
                          <a:latin typeface="黑体" pitchFamily="49" charset="-122"/>
                          <a:ea typeface="黑体" pitchFamily="49" charset="-122"/>
                          <a:cs typeface="Times New Roman"/>
                        </a:rPr>
                        <a:t>8.</a:t>
                      </a:r>
                      <a:r>
                        <a:rPr lang="zh-CN" sz="1800" b="1" kern="0" dirty="0">
                          <a:solidFill>
                            <a:srgbClr val="002060"/>
                          </a:solidFill>
                          <a:latin typeface="黑体" pitchFamily="49" charset="-122"/>
                          <a:ea typeface="黑体" pitchFamily="49" charset="-122"/>
                          <a:cs typeface="Times New Roman"/>
                        </a:rPr>
                        <a:t>通过数字仪表盘进行监控</a:t>
                      </a:r>
                      <a:endParaRPr lang="zh-CN" sz="1800" b="1" kern="100" dirty="0">
                        <a:solidFill>
                          <a:srgbClr val="002060"/>
                        </a:solidFill>
                        <a:latin typeface="黑体" pitchFamily="49" charset="-122"/>
                        <a:ea typeface="黑体" pitchFamily="49" charset="-122"/>
                        <a:cs typeface="Times New Roman"/>
                      </a:endParaRPr>
                    </a:p>
                  </a:txBody>
                  <a:tcPr marL="52779" marR="527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221DBCC6-8CD5-4AFB-8378-34C8D0387F40}"/>
              </a:ext>
            </a:extLst>
          </p:cNvPr>
          <p:cNvSpPr/>
          <p:nvPr/>
        </p:nvSpPr>
        <p:spPr>
          <a:xfrm>
            <a:off x="820586" y="469582"/>
            <a:ext cx="4251485" cy="507831"/>
          </a:xfrm>
          <a:prstGeom prst="rect">
            <a:avLst/>
          </a:prstGeom>
        </p:spPr>
        <p:txBody>
          <a:bodyPr wrap="none">
            <a:spAutoFit/>
          </a:bodyPr>
          <a:lstStyle/>
          <a:p>
            <a:pPr>
              <a:lnSpc>
                <a:spcPct val="150000"/>
              </a:lnSpc>
            </a:pPr>
            <a:r>
              <a:rPr lang="zh-CN" altLang="en-US"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第二节</a:t>
            </a:r>
            <a:r>
              <a:rPr lang="en-US" altLang="zh-CN"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b="1"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 战略性人力资源管理的具体内容</a:t>
            </a:r>
            <a:endParaRPr lang="zh-CN" altLang="zh-CN"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6145" name="Rectangle 1"/>
          <p:cNvSpPr>
            <a:spLocks noChangeArrowheads="1"/>
          </p:cNvSpPr>
          <p:nvPr/>
        </p:nvSpPr>
        <p:spPr bwMode="auto">
          <a:xfrm>
            <a:off x="692150" y="929243"/>
            <a:ext cx="460254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6.</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人力资源战略及其与组织发展战略的匹配</a:t>
            </a:r>
            <a:endParaRPr kumimoji="0" lang="zh-CN" altLang="en-US" b="0"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4" name="表格 13"/>
          <p:cNvGraphicFramePr>
            <a:graphicFrameLocks noGrp="1"/>
          </p:cNvGraphicFramePr>
          <p:nvPr>
            <p:extLst>
              <p:ext uri="{D42A27DB-BD31-4B8C-83A1-F6EECF244321}">
                <p14:modId xmlns:p14="http://schemas.microsoft.com/office/powerpoint/2010/main" val="854753286"/>
              </p:ext>
            </p:extLst>
          </p:nvPr>
        </p:nvGraphicFramePr>
        <p:xfrm>
          <a:off x="521395" y="1391918"/>
          <a:ext cx="11406901" cy="5005054"/>
        </p:xfrm>
        <a:graphic>
          <a:graphicData uri="http://schemas.openxmlformats.org/drawingml/2006/table">
            <a:tbl>
              <a:tblPr/>
              <a:tblGrid>
                <a:gridCol w="1656586">
                  <a:extLst>
                    <a:ext uri="{9D8B030D-6E8A-4147-A177-3AD203B41FA5}">
                      <a16:colId xmlns:a16="http://schemas.microsoft.com/office/drawing/2014/main" val="20000"/>
                    </a:ext>
                  </a:extLst>
                </a:gridCol>
                <a:gridCol w="9750315">
                  <a:extLst>
                    <a:ext uri="{9D8B030D-6E8A-4147-A177-3AD203B41FA5}">
                      <a16:colId xmlns:a16="http://schemas.microsoft.com/office/drawing/2014/main" val="20001"/>
                    </a:ext>
                  </a:extLst>
                </a:gridCol>
              </a:tblGrid>
              <a:tr h="852209">
                <a:tc>
                  <a:txBody>
                    <a:bodyPr/>
                    <a:lstStyle/>
                    <a:p>
                      <a:pPr algn="just">
                        <a:lnSpc>
                          <a:spcPct val="150000"/>
                        </a:lnSpc>
                        <a:spcAft>
                          <a:spcPts val="0"/>
                        </a:spcAft>
                      </a:pPr>
                      <a:r>
                        <a:rPr lang="zh-CN" sz="1800" b="1" kern="100" dirty="0">
                          <a:solidFill>
                            <a:srgbClr val="000080"/>
                          </a:solidFill>
                          <a:latin typeface="黑体" pitchFamily="49" charset="-122"/>
                          <a:ea typeface="黑体" pitchFamily="49" charset="-122"/>
                          <a:cs typeface="Times New Roman"/>
                        </a:rPr>
                        <a:t>组织的总体战略分为两个层次</a:t>
                      </a:r>
                      <a:endParaRPr lang="zh-CN" sz="1800" b="1" kern="100" dirty="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a:solidFill>
                            <a:srgbClr val="000080"/>
                          </a:solidFill>
                          <a:latin typeface="黑体" pitchFamily="49" charset="-122"/>
                          <a:ea typeface="黑体" pitchFamily="49" charset="-122"/>
                          <a:cs typeface="Times New Roman"/>
                        </a:rPr>
                        <a:t>1.</a:t>
                      </a:r>
                      <a:r>
                        <a:rPr lang="zh-CN" sz="1800" b="1" kern="0">
                          <a:solidFill>
                            <a:srgbClr val="000080"/>
                          </a:solidFill>
                          <a:latin typeface="黑体" pitchFamily="49" charset="-122"/>
                          <a:ea typeface="黑体" pitchFamily="49" charset="-122"/>
                          <a:cs typeface="Times New Roman"/>
                        </a:rPr>
                        <a:t>组织的发展战略或组织战略</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0">
                          <a:solidFill>
                            <a:srgbClr val="000080"/>
                          </a:solidFill>
                          <a:latin typeface="黑体" pitchFamily="49" charset="-122"/>
                          <a:ea typeface="黑体" pitchFamily="49" charset="-122"/>
                          <a:cs typeface="Times New Roman"/>
                        </a:rPr>
                        <a:t>2.</a:t>
                      </a:r>
                      <a:r>
                        <a:rPr lang="zh-CN" sz="1800" b="1" kern="0">
                          <a:solidFill>
                            <a:srgbClr val="000080"/>
                          </a:solidFill>
                          <a:latin typeface="黑体" pitchFamily="49" charset="-122"/>
                          <a:ea typeface="黑体" pitchFamily="49" charset="-122"/>
                          <a:cs typeface="Times New Roman"/>
                        </a:rPr>
                        <a:t>组织的经营战略或竞争战略</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56626">
                <a:tc>
                  <a:txBody>
                    <a:bodyPr/>
                    <a:lstStyle/>
                    <a:p>
                      <a:pPr algn="just">
                        <a:lnSpc>
                          <a:spcPct val="150000"/>
                        </a:lnSpc>
                        <a:spcAft>
                          <a:spcPts val="0"/>
                        </a:spcAft>
                      </a:pPr>
                      <a:r>
                        <a:rPr lang="zh-CN" sz="1800" b="1" kern="0">
                          <a:solidFill>
                            <a:srgbClr val="000080"/>
                          </a:solidFill>
                          <a:latin typeface="黑体" pitchFamily="49" charset="-122"/>
                          <a:ea typeface="黑体" pitchFamily="49" charset="-122"/>
                          <a:cs typeface="Times New Roman"/>
                        </a:rPr>
                        <a:t>组织战略</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a:solidFill>
                            <a:srgbClr val="000080"/>
                          </a:solidFill>
                          <a:latin typeface="黑体" pitchFamily="49" charset="-122"/>
                          <a:ea typeface="黑体" pitchFamily="49" charset="-122"/>
                          <a:cs typeface="Times New Roman"/>
                        </a:rPr>
                        <a:t>1.</a:t>
                      </a:r>
                      <a:r>
                        <a:rPr lang="zh-CN" sz="1800" b="1" kern="0">
                          <a:solidFill>
                            <a:srgbClr val="000080"/>
                          </a:solidFill>
                          <a:latin typeface="黑体" pitchFamily="49" charset="-122"/>
                          <a:ea typeface="黑体" pitchFamily="49" charset="-122"/>
                          <a:cs typeface="Times New Roman"/>
                        </a:rPr>
                        <a:t>成长战略：关注市场开发、产品开发、创新以及合并等内容的战略，可以分为内部成长战略（补充组织成长和发展过程所需要的各类人才）和外部成长战略（如何重新合理配置人力资源）</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0">
                          <a:solidFill>
                            <a:srgbClr val="000080"/>
                          </a:solidFill>
                          <a:latin typeface="黑体" pitchFamily="49" charset="-122"/>
                          <a:ea typeface="黑体" pitchFamily="49" charset="-122"/>
                          <a:cs typeface="Times New Roman"/>
                        </a:rPr>
                        <a:t>2.</a:t>
                      </a:r>
                      <a:r>
                        <a:rPr lang="zh-CN" sz="1800" b="1" kern="0">
                          <a:solidFill>
                            <a:srgbClr val="000080"/>
                          </a:solidFill>
                          <a:latin typeface="黑体" pitchFamily="49" charset="-122"/>
                          <a:ea typeface="黑体" pitchFamily="49" charset="-122"/>
                          <a:cs typeface="Times New Roman"/>
                        </a:rPr>
                        <a:t>稳定战略：强调市场份额或运营成本的战略。稳定员工队伍</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0">
                          <a:solidFill>
                            <a:srgbClr val="000080"/>
                          </a:solidFill>
                          <a:latin typeface="黑体" pitchFamily="49" charset="-122"/>
                          <a:ea typeface="黑体" pitchFamily="49" charset="-122"/>
                          <a:cs typeface="Times New Roman"/>
                        </a:rPr>
                        <a:t>3.</a:t>
                      </a:r>
                      <a:r>
                        <a:rPr lang="zh-CN" sz="1800" b="1" kern="0">
                          <a:solidFill>
                            <a:srgbClr val="000080"/>
                          </a:solidFill>
                          <a:latin typeface="黑体" pitchFamily="49" charset="-122"/>
                          <a:ea typeface="黑体" pitchFamily="49" charset="-122"/>
                          <a:cs typeface="Times New Roman"/>
                        </a:rPr>
                        <a:t>收缩战略：由于面临严重的经济困难因而想要缩小一部分经营业务的组织采用，又被称为精简战略。裁员、剥离、清算</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78313">
                <a:tc>
                  <a:txBody>
                    <a:bodyPr/>
                    <a:lstStyle/>
                    <a:p>
                      <a:pPr algn="just">
                        <a:lnSpc>
                          <a:spcPct val="150000"/>
                        </a:lnSpc>
                        <a:spcAft>
                          <a:spcPts val="0"/>
                        </a:spcAft>
                      </a:pPr>
                      <a:r>
                        <a:rPr lang="zh-CN" sz="1800" b="1" kern="0">
                          <a:solidFill>
                            <a:srgbClr val="000080"/>
                          </a:solidFill>
                          <a:latin typeface="黑体" pitchFamily="49" charset="-122"/>
                          <a:ea typeface="黑体" pitchFamily="49" charset="-122"/>
                          <a:cs typeface="Times New Roman"/>
                        </a:rPr>
                        <a:t>竞争战略</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0" dirty="0">
                          <a:solidFill>
                            <a:srgbClr val="000080"/>
                          </a:solidFill>
                          <a:latin typeface="黑体" pitchFamily="49" charset="-122"/>
                          <a:ea typeface="黑体" pitchFamily="49" charset="-122"/>
                          <a:cs typeface="Times New Roman"/>
                        </a:rPr>
                        <a:t>1.</a:t>
                      </a:r>
                      <a:r>
                        <a:rPr lang="zh-CN" altLang="en-US" sz="1800" b="1" kern="0" dirty="0">
                          <a:solidFill>
                            <a:srgbClr val="000080"/>
                          </a:solidFill>
                          <a:latin typeface="黑体" pitchFamily="49" charset="-122"/>
                          <a:ea typeface="黑体" pitchFamily="49" charset="-122"/>
                          <a:cs typeface="Times New Roman"/>
                        </a:rPr>
                        <a:t>差异化</a:t>
                      </a:r>
                      <a:r>
                        <a:rPr lang="zh-CN" sz="1800" b="1" kern="0" dirty="0">
                          <a:solidFill>
                            <a:srgbClr val="000080"/>
                          </a:solidFill>
                          <a:latin typeface="黑体" pitchFamily="49" charset="-122"/>
                          <a:ea typeface="黑体" pitchFamily="49" charset="-122"/>
                          <a:cs typeface="Times New Roman"/>
                        </a:rPr>
                        <a:t>战略：以产品的创新以及产品生命周期的缩短为导向的竞争战略。</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0080"/>
                          </a:solidFill>
                          <a:latin typeface="黑体" pitchFamily="49" charset="-122"/>
                          <a:ea typeface="黑体" pitchFamily="49" charset="-122"/>
                          <a:cs typeface="Times New Roman"/>
                        </a:rPr>
                        <a:t>2.</a:t>
                      </a:r>
                      <a:r>
                        <a:rPr lang="zh-CN" sz="1800" b="1" kern="0" dirty="0">
                          <a:solidFill>
                            <a:srgbClr val="000080"/>
                          </a:solidFill>
                          <a:latin typeface="黑体" pitchFamily="49" charset="-122"/>
                          <a:ea typeface="黑体" pitchFamily="49" charset="-122"/>
                          <a:cs typeface="Times New Roman"/>
                        </a:rPr>
                        <a:t>成本领先战略：</a:t>
                      </a:r>
                      <a:r>
                        <a:rPr lang="zh-CN" altLang="en-US" sz="1800" b="1" kern="0" dirty="0">
                          <a:solidFill>
                            <a:srgbClr val="000080"/>
                          </a:solidFill>
                          <a:latin typeface="黑体" pitchFamily="49" charset="-122"/>
                          <a:ea typeface="黑体" pitchFamily="49" charset="-122"/>
                          <a:cs typeface="Times New Roman"/>
                        </a:rPr>
                        <a:t>成本领袖</a:t>
                      </a:r>
                      <a:r>
                        <a:rPr lang="zh-CN" sz="1800" b="1" kern="0" dirty="0">
                          <a:solidFill>
                            <a:srgbClr val="000080"/>
                          </a:solidFill>
                          <a:latin typeface="黑体" pitchFamily="49" charset="-122"/>
                          <a:ea typeface="黑体" pitchFamily="49" charset="-122"/>
                          <a:cs typeface="Times New Roman"/>
                        </a:rPr>
                        <a:t>战略，组织以低于竞争对手的价格向客户提供产品的一种竞争战略。</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0" dirty="0">
                          <a:solidFill>
                            <a:srgbClr val="000080"/>
                          </a:solidFill>
                          <a:latin typeface="黑体" pitchFamily="49" charset="-122"/>
                          <a:ea typeface="黑体" pitchFamily="49" charset="-122"/>
                          <a:cs typeface="Times New Roman"/>
                        </a:rPr>
                        <a:t>3.</a:t>
                      </a:r>
                      <a:r>
                        <a:rPr lang="zh-CN" altLang="en-US" sz="1800" b="1" kern="0" dirty="0">
                          <a:solidFill>
                            <a:srgbClr val="000080"/>
                          </a:solidFill>
                          <a:latin typeface="黑体" pitchFamily="49" charset="-122"/>
                          <a:ea typeface="黑体" pitchFamily="49" charset="-122"/>
                          <a:cs typeface="Times New Roman"/>
                        </a:rPr>
                        <a:t>市场集中</a:t>
                      </a:r>
                      <a:r>
                        <a:rPr lang="zh-CN" sz="1800" b="1" kern="0" dirty="0">
                          <a:solidFill>
                            <a:srgbClr val="000080"/>
                          </a:solidFill>
                          <a:latin typeface="黑体" pitchFamily="49" charset="-122"/>
                          <a:ea typeface="黑体" pitchFamily="49" charset="-122"/>
                          <a:cs typeface="Times New Roman"/>
                        </a:rPr>
                        <a:t>战略：以提高客户服务质量、服务效率、服务速度等来赢得竞争优势的战略。</a:t>
                      </a:r>
                      <a:endParaRPr lang="zh-CN" sz="1800" b="1" kern="100" dirty="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14344" y="653534"/>
            <a:ext cx="4301177" cy="369332"/>
          </a:xfrm>
          <a:prstGeom prst="rect">
            <a:avLst/>
          </a:prstGeom>
        </p:spPr>
        <p:txBody>
          <a:bodyPr wrap="none">
            <a:spAutoFit/>
          </a:bodyPr>
          <a:lstStyle/>
          <a:p>
            <a:r>
              <a:rPr lang="en-US" altLang="zh-CN" b="1" u="sng" dirty="0">
                <a:solidFill>
                  <a:srgbClr val="990000"/>
                </a:solidFill>
              </a:rPr>
              <a:t>7.</a:t>
            </a:r>
            <a:r>
              <a:rPr lang="zh-CN" altLang="zh-CN" b="1" u="sng" dirty="0">
                <a:solidFill>
                  <a:srgbClr val="990000"/>
                </a:solidFill>
              </a:rPr>
              <a:t>人力资源战略与人力资源管理实践选择</a:t>
            </a:r>
            <a:endParaRPr lang="zh-CN" altLang="en-US" dirty="0">
              <a:solidFill>
                <a:srgbClr val="990000"/>
              </a:solidFill>
            </a:endParaRPr>
          </a:p>
        </p:txBody>
      </p:sp>
      <p:graphicFrame>
        <p:nvGraphicFramePr>
          <p:cNvPr id="10" name="表格 9"/>
          <p:cNvGraphicFramePr>
            <a:graphicFrameLocks noGrp="1"/>
          </p:cNvGraphicFramePr>
          <p:nvPr/>
        </p:nvGraphicFramePr>
        <p:xfrm>
          <a:off x="811742" y="1298575"/>
          <a:ext cx="10568516" cy="4551810"/>
        </p:xfrm>
        <a:graphic>
          <a:graphicData uri="http://schemas.openxmlformats.org/drawingml/2006/table">
            <a:tbl>
              <a:tblPr/>
              <a:tblGrid>
                <a:gridCol w="2914437">
                  <a:extLst>
                    <a:ext uri="{9D8B030D-6E8A-4147-A177-3AD203B41FA5}">
                      <a16:colId xmlns:a16="http://schemas.microsoft.com/office/drawing/2014/main" val="20000"/>
                    </a:ext>
                  </a:extLst>
                </a:gridCol>
                <a:gridCol w="7654079">
                  <a:extLst>
                    <a:ext uri="{9D8B030D-6E8A-4147-A177-3AD203B41FA5}">
                      <a16:colId xmlns:a16="http://schemas.microsoft.com/office/drawing/2014/main" val="20001"/>
                    </a:ext>
                  </a:extLst>
                </a:gridCol>
              </a:tblGrid>
              <a:tr h="234315">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1.</a:t>
                      </a:r>
                      <a:r>
                        <a:rPr lang="zh-CN" sz="1800" b="1" kern="100">
                          <a:solidFill>
                            <a:srgbClr val="000080"/>
                          </a:solidFill>
                          <a:latin typeface="黑体" pitchFamily="49" charset="-122"/>
                          <a:ea typeface="黑体" pitchFamily="49" charset="-122"/>
                          <a:cs typeface="Times New Roman"/>
                        </a:rPr>
                        <a:t>职位分析与职位设计</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职位分析是获取关于职位的各种详细信息的过程。</a:t>
                      </a:r>
                      <a:endParaRPr lang="zh-CN" sz="1800" b="1" kern="100">
                        <a:latin typeface="黑体" pitchFamily="49" charset="-122"/>
                        <a:ea typeface="黑体" pitchFamily="49" charset="-122"/>
                        <a:cs typeface="Times New Roman"/>
                      </a:endParaRPr>
                    </a:p>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职位设计要决定应当将哪些各种任务划归到某一特定职位</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3200">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2.</a:t>
                      </a:r>
                      <a:r>
                        <a:rPr lang="zh-CN" sz="1800" b="1" kern="100">
                          <a:solidFill>
                            <a:srgbClr val="000080"/>
                          </a:solidFill>
                          <a:latin typeface="黑体" pitchFamily="49" charset="-122"/>
                          <a:ea typeface="黑体" pitchFamily="49" charset="-122"/>
                          <a:cs typeface="Times New Roman"/>
                        </a:rPr>
                        <a:t>招募与甄选</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招募是组织为了完成潜在的员工雇员任务而对求职者进行搜寻的过程。</a:t>
                      </a:r>
                      <a:endParaRPr lang="zh-CN" sz="1800" b="1" kern="100">
                        <a:latin typeface="黑体" pitchFamily="49" charset="-122"/>
                        <a:ea typeface="黑体" pitchFamily="49" charset="-122"/>
                        <a:cs typeface="Times New Roman"/>
                      </a:endParaRPr>
                    </a:p>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甄选是指组织试图确认求职者是由具有某些特定的知识、技能、能力以及性格特征，从而能够帮助组织达成目标的过程</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790">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3.</a:t>
                      </a:r>
                      <a:r>
                        <a:rPr lang="zh-CN" sz="1800" b="1" kern="100">
                          <a:solidFill>
                            <a:srgbClr val="000080"/>
                          </a:solidFill>
                          <a:latin typeface="黑体" pitchFamily="49" charset="-122"/>
                          <a:ea typeface="黑体" pitchFamily="49" charset="-122"/>
                          <a:cs typeface="Times New Roman"/>
                        </a:rPr>
                        <a:t>培训与开发</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使员工获得大量的技能，以适应当前以及未来的工作需要。</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250">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4.</a:t>
                      </a:r>
                      <a:r>
                        <a:rPr lang="zh-CN" sz="1800" b="1" kern="100">
                          <a:solidFill>
                            <a:srgbClr val="000080"/>
                          </a:solidFill>
                          <a:latin typeface="黑体" pitchFamily="49" charset="-122"/>
                          <a:ea typeface="黑体" pitchFamily="49" charset="-122"/>
                          <a:cs typeface="Times New Roman"/>
                        </a:rPr>
                        <a:t>绩效管理</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确保每一位员工的工作活动及其结果都与组织的目标保持一致的手段。</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250">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5.</a:t>
                      </a:r>
                      <a:r>
                        <a:rPr lang="zh-CN" sz="1800" b="1" kern="100">
                          <a:solidFill>
                            <a:srgbClr val="000080"/>
                          </a:solidFill>
                          <a:latin typeface="黑体" pitchFamily="49" charset="-122"/>
                          <a:ea typeface="黑体" pitchFamily="49" charset="-122"/>
                          <a:cs typeface="Times New Roman"/>
                        </a:rPr>
                        <a:t>薪资结构、奖金与福利</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1.</a:t>
                      </a:r>
                      <a:r>
                        <a:rPr lang="zh-CN" sz="1800" b="1" kern="100">
                          <a:solidFill>
                            <a:srgbClr val="000080"/>
                          </a:solidFill>
                          <a:latin typeface="黑体" pitchFamily="49" charset="-122"/>
                          <a:ea typeface="黑体" pitchFamily="49" charset="-122"/>
                          <a:cs typeface="Times New Roman"/>
                        </a:rPr>
                        <a:t>支付比竞争对手更高水平的薪酬福利的做法，通常能够确保组织吸引和留住高质量的员工，但会使人工成本增加</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2.</a:t>
                      </a:r>
                      <a:r>
                        <a:rPr lang="zh-CN" sz="1800" b="1" kern="100">
                          <a:solidFill>
                            <a:srgbClr val="000080"/>
                          </a:solidFill>
                          <a:latin typeface="黑体" pitchFamily="49" charset="-122"/>
                          <a:ea typeface="黑体" pitchFamily="49" charset="-122"/>
                          <a:cs typeface="Times New Roman"/>
                        </a:rPr>
                        <a:t>通过把薪资与绩效紧密挂钩的做法，可以诱导员工去完成某些特定的活动以及达到特定的绩效水平。</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250">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6.</a:t>
                      </a:r>
                      <a:r>
                        <a:rPr lang="zh-CN" sz="1800" b="1" kern="100">
                          <a:solidFill>
                            <a:srgbClr val="000080"/>
                          </a:solidFill>
                          <a:latin typeface="黑体" pitchFamily="49" charset="-122"/>
                          <a:ea typeface="黑体" pitchFamily="49" charset="-122"/>
                          <a:cs typeface="Times New Roman"/>
                        </a:rPr>
                        <a:t>劳动关系与员工关系</a:t>
                      </a:r>
                      <a:endParaRPr lang="zh-CN" sz="1800" b="1" kern="10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dirty="0">
                          <a:solidFill>
                            <a:srgbClr val="000080"/>
                          </a:solidFill>
                          <a:latin typeface="黑体" pitchFamily="49" charset="-122"/>
                          <a:ea typeface="黑体" pitchFamily="49" charset="-122"/>
                          <a:cs typeface="Times New Roman"/>
                        </a:rPr>
                        <a:t>组织与员工打交道的总体方式会对其获取竞争优势的潜力产生重要的影响。</a:t>
                      </a:r>
                      <a:endParaRPr lang="zh-CN" sz="1800" b="1" kern="100" dirty="0">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49" name="Rectangle 1"/>
          <p:cNvSpPr>
            <a:spLocks noChangeArrowheads="1"/>
          </p:cNvSpPr>
          <p:nvPr/>
        </p:nvSpPr>
        <p:spPr bwMode="auto">
          <a:xfrm>
            <a:off x="931333" y="653534"/>
            <a:ext cx="320792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8.</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高绩效工作系统与人才管理</a:t>
            </a:r>
            <a:endParaRPr kumimoji="0" lang="zh-CN" altLang="en-US" b="1"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extLst>
              <p:ext uri="{D42A27DB-BD31-4B8C-83A1-F6EECF244321}">
                <p14:modId xmlns:p14="http://schemas.microsoft.com/office/powerpoint/2010/main" val="2970059943"/>
              </p:ext>
            </p:extLst>
          </p:nvPr>
        </p:nvGraphicFramePr>
        <p:xfrm>
          <a:off x="692150" y="1298575"/>
          <a:ext cx="10837863" cy="4333305"/>
        </p:xfrm>
        <a:graphic>
          <a:graphicData uri="http://schemas.openxmlformats.org/drawingml/2006/table">
            <a:tbl>
              <a:tblPr/>
              <a:tblGrid>
                <a:gridCol w="1795843">
                  <a:extLst>
                    <a:ext uri="{9D8B030D-6E8A-4147-A177-3AD203B41FA5}">
                      <a16:colId xmlns:a16="http://schemas.microsoft.com/office/drawing/2014/main" val="20000"/>
                    </a:ext>
                  </a:extLst>
                </a:gridCol>
                <a:gridCol w="1830007">
                  <a:extLst>
                    <a:ext uri="{9D8B030D-6E8A-4147-A177-3AD203B41FA5}">
                      <a16:colId xmlns:a16="http://schemas.microsoft.com/office/drawing/2014/main" val="20001"/>
                    </a:ext>
                  </a:extLst>
                </a:gridCol>
                <a:gridCol w="7212013">
                  <a:extLst>
                    <a:ext uri="{9D8B030D-6E8A-4147-A177-3AD203B41FA5}">
                      <a16:colId xmlns:a16="http://schemas.microsoft.com/office/drawing/2014/main" val="20002"/>
                    </a:ext>
                  </a:extLst>
                </a:gridCol>
              </a:tblGrid>
              <a:tr h="903111">
                <a:tc>
                  <a:txBody>
                    <a:bodyPr/>
                    <a:lstStyle/>
                    <a:p>
                      <a:pPr algn="just">
                        <a:lnSpc>
                          <a:spcPct val="150000"/>
                        </a:lnSpc>
                        <a:spcAft>
                          <a:spcPts val="0"/>
                        </a:spcAft>
                      </a:pPr>
                      <a:r>
                        <a:rPr lang="zh-CN" sz="1800" b="1" kern="100" dirty="0">
                          <a:solidFill>
                            <a:srgbClr val="000080"/>
                          </a:solidFill>
                          <a:latin typeface="黑体" pitchFamily="49" charset="-122"/>
                          <a:ea typeface="黑体" pitchFamily="49" charset="-122"/>
                          <a:cs typeface="Times New Roman"/>
                        </a:rPr>
                        <a:t>高绩效工作系统</a:t>
                      </a:r>
                      <a:endParaRPr lang="zh-CN" sz="1800" b="1" kern="100" dirty="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1.</a:t>
                      </a:r>
                      <a:r>
                        <a:rPr lang="zh-CN" sz="1800" b="1" kern="100">
                          <a:solidFill>
                            <a:srgbClr val="000080"/>
                          </a:solidFill>
                          <a:latin typeface="黑体" pitchFamily="49" charset="-122"/>
                          <a:ea typeface="黑体" pitchFamily="49" charset="-122"/>
                          <a:cs typeface="Times New Roman"/>
                        </a:rPr>
                        <a:t>将高绩效工作系统界定为能够提升组织有效性，从而能够帮助组织成为高绩效组织的一整套人力资源管理政策和实践。</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2.</a:t>
                      </a:r>
                      <a:r>
                        <a:rPr lang="zh-CN" sz="1800" b="1" kern="100">
                          <a:solidFill>
                            <a:srgbClr val="000080"/>
                          </a:solidFill>
                          <a:latin typeface="黑体" pitchFamily="49" charset="-122"/>
                          <a:ea typeface="黑体" pitchFamily="49" charset="-122"/>
                          <a:cs typeface="Times New Roman"/>
                        </a:rPr>
                        <a:t>在实现组织目标的过程中，能够确保组织充分利用各种资源，抓住各种机会的人员、技术以及组织结构的正确组合。</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0"/>
                  </a:ext>
                </a:extLst>
              </a:tr>
              <a:tr h="451556">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学习型组织的关键特征</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1.</a:t>
                      </a:r>
                      <a:r>
                        <a:rPr lang="zh-CN" sz="1800" b="1" kern="100" dirty="0">
                          <a:solidFill>
                            <a:srgbClr val="000080"/>
                          </a:solidFill>
                          <a:latin typeface="黑体" pitchFamily="49" charset="-122"/>
                          <a:ea typeface="黑体" pitchFamily="49" charset="-122"/>
                          <a:cs typeface="Times New Roman"/>
                        </a:rPr>
                        <a:t>致力于持续学习；</a:t>
                      </a:r>
                      <a:r>
                        <a:rPr lang="en-US" sz="1800" b="1" kern="100" dirty="0">
                          <a:solidFill>
                            <a:srgbClr val="000080"/>
                          </a:solidFill>
                          <a:latin typeface="黑体" pitchFamily="49" charset="-122"/>
                          <a:ea typeface="黑体" pitchFamily="49" charset="-122"/>
                          <a:cs typeface="Times New Roman"/>
                        </a:rPr>
                        <a:t>2.</a:t>
                      </a:r>
                      <a:r>
                        <a:rPr lang="zh-CN" sz="1800" b="1" kern="100" dirty="0">
                          <a:solidFill>
                            <a:srgbClr val="000080"/>
                          </a:solidFill>
                          <a:latin typeface="黑体" pitchFamily="49" charset="-122"/>
                          <a:ea typeface="黑体" pitchFamily="49" charset="-122"/>
                          <a:cs typeface="Times New Roman"/>
                        </a:rPr>
                        <a:t>知识共享；</a:t>
                      </a:r>
                      <a:r>
                        <a:rPr lang="en-US" sz="1800" b="1" kern="100" dirty="0">
                          <a:solidFill>
                            <a:srgbClr val="000080"/>
                          </a:solidFill>
                          <a:latin typeface="黑体" pitchFamily="49" charset="-122"/>
                          <a:ea typeface="黑体" pitchFamily="49" charset="-122"/>
                          <a:cs typeface="Times New Roman"/>
                        </a:rPr>
                        <a:t>3.</a:t>
                      </a:r>
                      <a:r>
                        <a:rPr lang="zh-CN" sz="1800" b="1" kern="100" dirty="0">
                          <a:solidFill>
                            <a:srgbClr val="000080"/>
                          </a:solidFill>
                          <a:latin typeface="黑体" pitchFamily="49" charset="-122"/>
                          <a:ea typeface="黑体" pitchFamily="49" charset="-122"/>
                          <a:cs typeface="Times New Roman"/>
                        </a:rPr>
                        <a:t>普遍采用批判性和系统性的思维方式；</a:t>
                      </a:r>
                      <a:endParaRPr lang="en-US" altLang="zh-CN" sz="1800" b="1" kern="100" dirty="0">
                        <a:solidFill>
                          <a:srgbClr val="000080"/>
                        </a:solidFill>
                        <a:latin typeface="黑体" pitchFamily="49" charset="-122"/>
                        <a:ea typeface="黑体" pitchFamily="49" charset="-122"/>
                        <a:cs typeface="Times New Roman"/>
                      </a:endParaRPr>
                    </a:p>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4.</a:t>
                      </a:r>
                      <a:r>
                        <a:rPr lang="zh-CN" sz="1800" b="1" kern="100" dirty="0">
                          <a:solidFill>
                            <a:srgbClr val="000080"/>
                          </a:solidFill>
                          <a:latin typeface="黑体" pitchFamily="49" charset="-122"/>
                          <a:ea typeface="黑体" pitchFamily="49" charset="-122"/>
                          <a:cs typeface="Times New Roman"/>
                        </a:rPr>
                        <a:t>具有一种学习文化；</a:t>
                      </a:r>
                      <a:r>
                        <a:rPr lang="en-US" sz="1800" b="1" kern="100" dirty="0">
                          <a:solidFill>
                            <a:srgbClr val="000080"/>
                          </a:solidFill>
                          <a:latin typeface="黑体" pitchFamily="49" charset="-122"/>
                          <a:ea typeface="黑体" pitchFamily="49" charset="-122"/>
                          <a:cs typeface="Times New Roman"/>
                        </a:rPr>
                        <a:t>5.</a:t>
                      </a:r>
                      <a:r>
                        <a:rPr lang="zh-CN" sz="1800" b="1" kern="100" dirty="0">
                          <a:solidFill>
                            <a:srgbClr val="000080"/>
                          </a:solidFill>
                          <a:latin typeface="黑体" pitchFamily="49" charset="-122"/>
                          <a:ea typeface="黑体" pitchFamily="49" charset="-122"/>
                          <a:cs typeface="Times New Roman"/>
                        </a:rPr>
                        <a:t>重视员工</a:t>
                      </a:r>
                      <a:endParaRPr lang="zh-CN" sz="1800" b="1" kern="100" dirty="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1"/>
                  </a:ext>
                </a:extLst>
              </a:tr>
              <a:tr h="1580444">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人才管理</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人才管理的内涵</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1.</a:t>
                      </a:r>
                      <a:r>
                        <a:rPr lang="zh-CN" sz="1800" b="1" kern="100" dirty="0">
                          <a:solidFill>
                            <a:srgbClr val="000080"/>
                          </a:solidFill>
                          <a:latin typeface="黑体" pitchFamily="49" charset="-122"/>
                          <a:ea typeface="黑体" pitchFamily="49" charset="-122"/>
                          <a:cs typeface="Times New Roman"/>
                        </a:rPr>
                        <a:t>指组织为吸引、留住、开发以及激励具有高技能的员工和管理者而采取的系统性的、有计划的战略措施；</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2.</a:t>
                      </a:r>
                      <a:r>
                        <a:rPr lang="zh-CN" sz="1800" b="1" kern="100" dirty="0">
                          <a:solidFill>
                            <a:srgbClr val="000080"/>
                          </a:solidFill>
                          <a:latin typeface="黑体" pitchFamily="49" charset="-122"/>
                          <a:ea typeface="黑体" pitchFamily="49" charset="-122"/>
                          <a:cs typeface="Times New Roman"/>
                        </a:rPr>
                        <a:t>更具整体性和延伸性的人力资源规划，其目的在于通过综合运用各种人力资源干预手段来强化组织能力，同时推动组织战略经营重点的</a:t>
                      </a:r>
                      <a:r>
                        <a:rPr lang="zh-CN" altLang="en-US" sz="1800" b="1" kern="100" dirty="0">
                          <a:solidFill>
                            <a:srgbClr val="000080"/>
                          </a:solidFill>
                          <a:latin typeface="黑体" pitchFamily="49" charset="-122"/>
                          <a:ea typeface="黑体" pitchFamily="49" charset="-122"/>
                          <a:cs typeface="Times New Roman"/>
                        </a:rPr>
                        <a:t>实现</a:t>
                      </a:r>
                      <a:r>
                        <a:rPr lang="zh-CN" sz="1800" b="1" kern="100" dirty="0">
                          <a:solidFill>
                            <a:srgbClr val="000080"/>
                          </a:solidFill>
                          <a:latin typeface="黑体" pitchFamily="49" charset="-122"/>
                          <a:ea typeface="黑体" pitchFamily="49" charset="-122"/>
                          <a:cs typeface="Times New Roman"/>
                        </a:rPr>
                        <a:t>。</a:t>
                      </a:r>
                      <a:endParaRPr lang="zh-CN" sz="1800" b="1" kern="100" dirty="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49" name="Rectangle 1"/>
          <p:cNvSpPr>
            <a:spLocks noChangeArrowheads="1"/>
          </p:cNvSpPr>
          <p:nvPr/>
        </p:nvSpPr>
        <p:spPr bwMode="auto">
          <a:xfrm>
            <a:off x="931333" y="653534"/>
            <a:ext cx="320792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8.</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高绩效工作系统与人才管理</a:t>
            </a:r>
            <a:endParaRPr kumimoji="0" lang="zh-CN" altLang="en-US" b="1"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0" name="表格 9"/>
          <p:cNvGraphicFramePr>
            <a:graphicFrameLocks noGrp="1"/>
          </p:cNvGraphicFramePr>
          <p:nvPr/>
        </p:nvGraphicFramePr>
        <p:xfrm>
          <a:off x="803275" y="1298575"/>
          <a:ext cx="10585450" cy="3163190"/>
        </p:xfrm>
        <a:graphic>
          <a:graphicData uri="http://schemas.openxmlformats.org/drawingml/2006/table">
            <a:tbl>
              <a:tblPr/>
              <a:tblGrid>
                <a:gridCol w="1754018">
                  <a:extLst>
                    <a:ext uri="{9D8B030D-6E8A-4147-A177-3AD203B41FA5}">
                      <a16:colId xmlns:a16="http://schemas.microsoft.com/office/drawing/2014/main" val="20000"/>
                    </a:ext>
                  </a:extLst>
                </a:gridCol>
                <a:gridCol w="2895496">
                  <a:extLst>
                    <a:ext uri="{9D8B030D-6E8A-4147-A177-3AD203B41FA5}">
                      <a16:colId xmlns:a16="http://schemas.microsoft.com/office/drawing/2014/main" val="20001"/>
                    </a:ext>
                  </a:extLst>
                </a:gridCol>
                <a:gridCol w="5935936">
                  <a:extLst>
                    <a:ext uri="{9D8B030D-6E8A-4147-A177-3AD203B41FA5}">
                      <a16:colId xmlns:a16="http://schemas.microsoft.com/office/drawing/2014/main" val="20002"/>
                    </a:ext>
                  </a:extLst>
                </a:gridCol>
              </a:tblGrid>
              <a:tr h="903111">
                <a:tc rowSpan="2">
                  <a:txBody>
                    <a:bodyPr/>
                    <a:lstStyle/>
                    <a:p>
                      <a:pPr algn="just">
                        <a:lnSpc>
                          <a:spcPct val="150000"/>
                        </a:lnSpc>
                        <a:spcAft>
                          <a:spcPts val="0"/>
                        </a:spcAft>
                      </a:pPr>
                      <a:r>
                        <a:rPr lang="zh-CN" sz="1800" b="1" kern="100" dirty="0">
                          <a:solidFill>
                            <a:srgbClr val="000080"/>
                          </a:solidFill>
                          <a:latin typeface="黑体" pitchFamily="49" charset="-122"/>
                          <a:ea typeface="黑体" pitchFamily="49" charset="-122"/>
                          <a:cs typeface="Times New Roman"/>
                        </a:rPr>
                        <a:t>人才管理</a:t>
                      </a:r>
                      <a:endParaRPr lang="zh-CN" sz="1800" b="1" kern="100" dirty="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人才管理对象的人才的特点</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1.</a:t>
                      </a:r>
                      <a:r>
                        <a:rPr lang="zh-CN" sz="1800" b="1" kern="100">
                          <a:solidFill>
                            <a:srgbClr val="000080"/>
                          </a:solidFill>
                          <a:latin typeface="黑体" pitchFamily="49" charset="-122"/>
                          <a:ea typeface="黑体" pitchFamily="49" charset="-122"/>
                          <a:cs typeface="Times New Roman"/>
                        </a:rPr>
                        <a:t>不是抽象的，更不是绝对的。</a:t>
                      </a:r>
                      <a:endParaRPr lang="zh-CN" sz="1800" b="1" kern="100">
                        <a:latin typeface="黑体" pitchFamily="49" charset="-122"/>
                        <a:ea typeface="黑体" pitchFamily="49" charset="-122"/>
                        <a:cs typeface="Times New Roman"/>
                      </a:endParaRPr>
                    </a:p>
                    <a:p>
                      <a:pPr algn="just">
                        <a:lnSpc>
                          <a:spcPct val="150000"/>
                        </a:lnSpc>
                        <a:spcAft>
                          <a:spcPts val="0"/>
                        </a:spcAft>
                      </a:pPr>
                      <a:r>
                        <a:rPr lang="en-US" sz="1800" b="1" kern="100">
                          <a:solidFill>
                            <a:srgbClr val="000080"/>
                          </a:solidFill>
                          <a:latin typeface="黑体" pitchFamily="49" charset="-122"/>
                          <a:ea typeface="黑体" pitchFamily="49" charset="-122"/>
                          <a:cs typeface="Times New Roman"/>
                        </a:rPr>
                        <a:t>2.</a:t>
                      </a:r>
                      <a:r>
                        <a:rPr lang="zh-CN" sz="1800" b="1" kern="100">
                          <a:solidFill>
                            <a:srgbClr val="000080"/>
                          </a:solidFill>
                          <a:latin typeface="黑体" pitchFamily="49" charset="-122"/>
                          <a:ea typeface="黑体" pitchFamily="49" charset="-122"/>
                          <a:cs typeface="Times New Roman"/>
                        </a:rPr>
                        <a:t>人才不仅指组织中最优秀的、已经表现出卓越绩效的少数员工，还包括那些构成员工队伍大多数的、有能力且绩效稳定的员工</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80444">
                <a:tc vMerge="1">
                  <a:txBody>
                    <a:bodyPr/>
                    <a:lstStyle/>
                    <a:p>
                      <a:endParaRPr lang="zh-CN" altLang="en-US"/>
                    </a:p>
                  </a:txBody>
                  <a:tcPr/>
                </a:tc>
                <a:tc>
                  <a:txBody>
                    <a:bodyPr/>
                    <a:lstStyle/>
                    <a:p>
                      <a:pPr algn="just">
                        <a:lnSpc>
                          <a:spcPct val="150000"/>
                        </a:lnSpc>
                        <a:spcAft>
                          <a:spcPts val="0"/>
                        </a:spcAft>
                      </a:pPr>
                      <a:r>
                        <a:rPr lang="zh-CN" sz="1800" b="1" kern="100">
                          <a:solidFill>
                            <a:srgbClr val="000080"/>
                          </a:solidFill>
                          <a:latin typeface="黑体" pitchFamily="49" charset="-122"/>
                          <a:ea typeface="黑体" pitchFamily="49" charset="-122"/>
                          <a:cs typeface="Times New Roman"/>
                        </a:rPr>
                        <a:t>人才管理的主要内容</a:t>
                      </a:r>
                      <a:endParaRPr lang="zh-CN" sz="1800" b="1" kern="10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1.</a:t>
                      </a:r>
                      <a:r>
                        <a:rPr lang="zh-CN" sz="1800" b="1" kern="100" dirty="0">
                          <a:solidFill>
                            <a:srgbClr val="000080"/>
                          </a:solidFill>
                          <a:latin typeface="黑体" pitchFamily="49" charset="-122"/>
                          <a:ea typeface="黑体" pitchFamily="49" charset="-122"/>
                          <a:cs typeface="Times New Roman"/>
                        </a:rPr>
                        <a:t>多样的人才获取途径，实现动态人才匹配</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2.</a:t>
                      </a:r>
                      <a:r>
                        <a:rPr lang="zh-CN" sz="1800" b="1" kern="100" dirty="0">
                          <a:solidFill>
                            <a:srgbClr val="000080"/>
                          </a:solidFill>
                          <a:latin typeface="黑体" pitchFamily="49" charset="-122"/>
                          <a:ea typeface="黑体" pitchFamily="49" charset="-122"/>
                          <a:cs typeface="Times New Roman"/>
                        </a:rPr>
                        <a:t>形成有助于降低风险的新型人才队伍调节机制</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3.</a:t>
                      </a:r>
                      <a:r>
                        <a:rPr lang="zh-CN" sz="1800" b="1" kern="100" dirty="0">
                          <a:solidFill>
                            <a:srgbClr val="000080"/>
                          </a:solidFill>
                          <a:latin typeface="黑体" pitchFamily="49" charset="-122"/>
                          <a:ea typeface="黑体" pitchFamily="49" charset="-122"/>
                          <a:cs typeface="Times New Roman"/>
                        </a:rPr>
                        <a:t>建立多元化的员工价值主张，培养新型组织文化</a:t>
                      </a:r>
                      <a:endParaRPr lang="zh-CN" sz="1800" b="1" kern="100" dirty="0">
                        <a:latin typeface="黑体" pitchFamily="49" charset="-122"/>
                        <a:ea typeface="黑体" pitchFamily="49" charset="-122"/>
                        <a:cs typeface="Times New Roman"/>
                      </a:endParaRPr>
                    </a:p>
                    <a:p>
                      <a:pPr algn="just">
                        <a:lnSpc>
                          <a:spcPct val="150000"/>
                        </a:lnSpc>
                        <a:spcAft>
                          <a:spcPts val="0"/>
                        </a:spcAft>
                      </a:pPr>
                      <a:r>
                        <a:rPr lang="en-US" sz="1800" b="1" kern="100" dirty="0">
                          <a:solidFill>
                            <a:srgbClr val="000080"/>
                          </a:solidFill>
                          <a:latin typeface="黑体" pitchFamily="49" charset="-122"/>
                          <a:ea typeface="黑体" pitchFamily="49" charset="-122"/>
                          <a:cs typeface="Times New Roman"/>
                        </a:rPr>
                        <a:t>4.</a:t>
                      </a:r>
                      <a:r>
                        <a:rPr lang="zh-CN" sz="1800" b="1" kern="100" dirty="0">
                          <a:solidFill>
                            <a:srgbClr val="000080"/>
                          </a:solidFill>
                          <a:latin typeface="黑体" pitchFamily="49" charset="-122"/>
                          <a:ea typeface="黑体" pitchFamily="49" charset="-122"/>
                          <a:cs typeface="Times New Roman"/>
                        </a:rPr>
                        <a:t>加强人力资源能力建设，实现战略性人力资源管理</a:t>
                      </a:r>
                      <a:endParaRPr lang="zh-CN" sz="1800" b="1" kern="100" dirty="0">
                        <a:latin typeface="黑体" pitchFamily="49" charset="-122"/>
                        <a:ea typeface="黑体" pitchFamily="49" charset="-122"/>
                        <a:cs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206827"/>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考点：战略性人力资源管理与战略管理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战略性人力资源管理的理念不包括 （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要对人力资源管理活动的成本和收益进行分析和评价</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人力资源管理是“成本中心”而不是“利润中心”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要对人力资源管理职能人员进行培训和提升</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人力资源管理战略和组织战略保持一致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关于战略的三个层次的表述，正确的是（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组织战略层次主要回答如何进行竞争的问题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竞争战略层次主要回答到哪里去竞争的问题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职能战略层次主要回答凭借什么来进行竞争的问题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人力资源战略属于竞争战略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28239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a:solidFill>
                  <a:srgbClr val="002060"/>
                </a:solidFill>
                <a:latin typeface="黑体" panose="02010609060101010101" pitchFamily="49" charset="-122"/>
                <a:ea typeface="黑体" panose="02010609060101010101" pitchFamily="49" charset="-122"/>
              </a:rPr>
              <a:t>      </a:t>
            </a:r>
            <a:r>
              <a:rPr lang="zh-CN" altLang="en-US" sz="5400" b="1" dirty="0">
                <a:solidFill>
                  <a:srgbClr val="002060"/>
                </a:solidFill>
                <a:latin typeface="黑体" panose="02010609060101010101" pitchFamily="49" charset="-122"/>
                <a:ea typeface="黑体" panose="02010609060101010101" pitchFamily="49" charset="-122"/>
              </a:rPr>
              <a:t>人力资源管理专业</a:t>
            </a:r>
            <a:endParaRPr lang="en-US" altLang="zh-CN" sz="5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zh-CN" altLang="en-US" sz="4400" b="1" dirty="0">
                <a:solidFill>
                  <a:srgbClr val="002060"/>
                </a:solidFill>
                <a:latin typeface="黑体" panose="02010609060101010101" pitchFamily="49" charset="-122"/>
                <a:ea typeface="黑体" panose="02010609060101010101" pitchFamily="49" charset="-122"/>
              </a:rPr>
              <a:t>               </a:t>
            </a:r>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a:solidFill>
                  <a:srgbClr val="002060"/>
                </a:solidFill>
                <a:latin typeface="黑体" panose="02010609060101010101" pitchFamily="49" charset="-122"/>
                <a:ea typeface="黑体" panose="02010609060101010101" pitchFamily="49" charset="-122"/>
              </a:rPr>
              <a:t>主讲：周润芝</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453049"/>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考点：战略性人力资源管理与战略管理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 某公司决定通过提高产品质量和性能来战胜竞争对手、提高市场份额。从战略层次的角度看，这种战略属于（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竞争战略</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组织发展战略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职能战略</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稳定战略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某公司总裁最近对人力资源部的工作提出了批评，指出公司的人力资源管理工作层次过低，今后应当向战略性人力资源管理的层次迈进，为此，该公司今后的人力资源管理工作应当做到（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确保人力资源管理战略与本公司的外部环境和组织战略相匹配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确保公司的各项人力资源管理政策和实践之间保持高度一致性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将人力资源管理工作的重点放在帮助企业降低成本方面</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不再从事日常行政事务性工作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293006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904454"/>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考点：人力资源管理与战略规划和战略执行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某互联网公司的公司简介中有如下三个表述：“成为最受尊敬的互联网企业”“通过互联网提升人类生活品质”“正直、进取、合作、创新”，他们分别是这家公司的 （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愿景 使命 价值观</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使命 愿景 价值观</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使命 价值观 愿景</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价值观 愿景 使命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企业常常会使用</a:t>
            </a:r>
            <a:r>
              <a:rPr lang="en-US" altLang="zh-CN" sz="1600" b="1" kern="100" dirty="0">
                <a:solidFill>
                  <a:srgbClr val="002060"/>
                </a:solidFill>
                <a:latin typeface="黑体" pitchFamily="49" charset="-122"/>
                <a:ea typeface="黑体" pitchFamily="49" charset="-122"/>
                <a:cs typeface="Times New Roman" panose="02020603050405020304" pitchFamily="18" charset="0"/>
              </a:rPr>
              <a:t>swot</a:t>
            </a:r>
            <a:r>
              <a:rPr lang="zh-CN" altLang="en-US" sz="1600" b="1" kern="100" dirty="0">
                <a:solidFill>
                  <a:srgbClr val="002060"/>
                </a:solidFill>
                <a:latin typeface="黑体" pitchFamily="49" charset="-122"/>
                <a:ea typeface="黑体" pitchFamily="49" charset="-122"/>
                <a:cs typeface="Times New Roman" panose="02020603050405020304" pitchFamily="18" charset="0"/>
              </a:rPr>
              <a:t>（内部的优势和劣势以及外部的机会和威胁）分析制定战略，其中属于战略威胁的有（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本企业的人力资源管理水平较低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可能对本企业不利的法律即将出台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竞争对手实现技术革新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强劲竞争者的数量减少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劳动力市场上缺乏本企业所需要的高素质人才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942780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904454"/>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考点：人力资源管理与战略规划和战略执行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关于人力资源管理在哦战略规划过程中的作用，表述错误的是（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战略规划一般发生在管理层</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战略规划决策的每一个步骤都会涉及与人有关的问题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人力资源管理职能应该参与战略决策的每一个步骤</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战略规划一般由一个战略规划小组决定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在人力资源管理职能和战略规划职能之间存在不同层次的联系，包括（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行政管理联系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单向联系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双向联系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一体化联系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纵向联系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21350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904454"/>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考点：人力资源管理与战略规划和战略执行</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在制定战略规划阶段，关于人力资源管理与战略规划之间联系的说法，错误的是（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所谓单项联系，是指人力资源部门能够参与战略制定的过程</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所谓双向联系，是指战略规划和人力资源管理之间形成了互动联系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所谓一体化联系，是指战略规划与人力资源管理之间的互动是动态和全方位的</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所谓行政管理联系，是指人力资源管理部门不参与组织战略制定的过程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组织的战略能偶得到成功执行的取决因素中，属于人力资源管理负有主要责任的有（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组织结构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人员甄选和开发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报酬系统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工作任务设计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信息系统</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78123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3" y="484882"/>
            <a:ext cx="10552550" cy="6904454"/>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考点：战略性人力资源管理的工具与步骤</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公司领导为了能够随时掌握资质的各项战略任务完成情况以及重要工作的进度，需要使用的是（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战略地图</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平衡计分卡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数字仪表盘</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人力资源计分卡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  ）能够形象地展示为确保组织战略得以成功实现而必须完成的各项关键活动及其相互之间的驱动关系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战略地图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人力资源计分卡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数字仪表盘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平衡计分卡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311330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考点：人力资源管理战略及其与组织战略的匹配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采取创新战略的企业不适合采用的人力资源管理方式是（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招募富有创新精神和敢于承担风险的员工</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设计精细的职位等级结构，并进行细致的职位分析</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重视评价员工取得的创新结果</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为创新成功者提供高水平的薪酬回报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稳定环境中的稳定型组织，其绩效管理更适合采用（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更为重视员工的行为和工作的过程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更为重视定量的结果性绩效指标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更为重视考勤和纪律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高层管理者对于下级管理人员应当如何完成工作并不是非常清楚</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960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0988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考点：人力资源管理战略及其与组织战略的匹配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关于采用低成本战略的组织的说法，不正确的是（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详细和具体描述员工所要从事的工作内容和职责</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强调工作纪律和出勤以及作息时间的要求</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非常重视效率，培训重点针对员工未来的发展</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奖励节约成本的员工</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组织所面临的最大人力资源问题是如何重新合理配置人力资源，维持员</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队伍士气，实现价值观文化的整合，确保各项人力资源管理实践和标准的一致，这指是（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外部成长战略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稳定战略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收缩战略翰直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创新战略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46532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考点：高绩效工作关系与人才管理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关于学习型组织的说法，错误的是（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它要求员工只获取与本职工作有关的知识和技能</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它要求员工持续获取知识，致力于持续学习和终身学习</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它鼓励员工的开发及其身心健康</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它重视每一位员工的开发及其身心健康</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下列关于人才管理的说法，不正确的有（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人才不是抽象的，更不是绝对的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对人才进行评价的重点只着眼于当前绩效</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那些构成员工队伍大多数的、有能力且绩效稳定的员工需要得到重视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小规模，多批次地培养人才有利于降低风险的新型人才队伍调节机制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人才就是指最优秀或最重要的员工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76760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考点：高绩效工作关系与人才管理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关于人才及人才管理的说法，错误的是（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人才管理要求企业对人才的获取和保留具有前瞻性和灵活性</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人才管理有助于帮助企业实现战略目标</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人才管理涵盖人才的吸引、使用、保留、开发等诸多方面</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effectLst/>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effectLst/>
                <a:latin typeface="黑体" pitchFamily="49" charset="-122"/>
                <a:ea typeface="黑体" pitchFamily="49" charset="-122"/>
                <a:cs typeface="Times New Roman" panose="02020603050405020304" pitchFamily="18" charset="0"/>
              </a:rPr>
              <a:t>只有企业中最优秀的、最卓越的少数员工才是人才</a:t>
            </a:r>
            <a:endParaRPr lang="en-US" altLang="zh-CN" sz="1600" b="1" kern="100" dirty="0">
              <a:solidFill>
                <a:srgbClr val="002060"/>
              </a:solidFill>
              <a:effectLst/>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人才管理试图通过借鉴（  ）等的一些基本原则，将各种人力资源管理职能之间的壁垒彻底打破。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供应链管理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六西格玛</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标杆管理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客户关系管理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精益生产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653728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591274"/>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考点：高绩效工作关系与人才管理</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组织必须转变领导者的角色，将传统的命令型领导转变为影响型领导，属于人才管理主要内容的（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构建灵活多样的人才获取途径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形成有助于降低风险的新型人才队伍调节机制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建立多元化的员工价值主张</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加强人力资源能力建设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以服装加工为主要业务，根据市场行情和自身情况，年初该公司决定实行成本领先战略。人力资源部的负责人作为公司战略规划小组的一员，全面参与了战略制定过程。人力资源部负责人在制定人力资源战略时，将各项人力资源活动设计为各类财务类与非财务类目标或衡量指标，使人力资源部的工作对公司战略目标的达成所做出的贡献清晰明了。公司总经理对人力资源部负责人的工作非常满意。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）根据案例内容，适合该公司的做法是（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选择比竞争对手高很多的薪酬水平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组织更为关注创新的结果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培训重点针对员工当前所从事的工作需要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奖励节约成本的员工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0332218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2FF9BA4-F180-4197-B49D-242451F2AC21}"/>
              </a:ext>
            </a:extLst>
          </p:cNvPr>
          <p:cNvSpPr txBox="1"/>
          <p:nvPr/>
        </p:nvSpPr>
        <p:spPr>
          <a:xfrm>
            <a:off x="3284855" y="1556985"/>
            <a:ext cx="5520478" cy="3139321"/>
          </a:xfrm>
          <a:prstGeom prst="rect">
            <a:avLst/>
          </a:prstGeom>
          <a:noFill/>
        </p:spPr>
        <p:txBody>
          <a:bodyPr wrap="square" rtlCol="0">
            <a:spAutoFit/>
            <a:scene3d>
              <a:camera prst="orthographicFront"/>
              <a:lightRig rig="threePt" dir="t"/>
            </a:scene3d>
            <a:sp3d contourW="6350"/>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第二部分  </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zh-CN" altLang="en-US" sz="6600" b="1" dirty="0">
                <a:solidFill>
                  <a:srgbClr val="002060"/>
                </a:solidFill>
                <a:latin typeface="黑体" pitchFamily="49" charset="-122"/>
                <a:ea typeface="黑体" pitchFamily="49" charset="-122"/>
              </a:rPr>
              <a:t>人力资源管理</a:t>
            </a:r>
            <a:endParaRPr lang="en-US" altLang="zh-CN" sz="66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66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591274"/>
          </a:xfrm>
          <a:prstGeom prst="rect">
            <a:avLst/>
          </a:prstGeom>
        </p:spPr>
        <p:txBody>
          <a:bodyPr wrap="square">
            <a:spAutoFit/>
          </a:bodyPr>
          <a:lstStyle/>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以服装加工为主要业务，根据市场行情和自身情况，年初该公司决定实行成本领先战略。人力资源部的负责人作为公司战略规划小组的一员，全面参与了战略制定过程。人力资源部负责人在制定人力资源战略时，将各项人力资源活动设计为各类财务类与非财务类目标或衡量指标，使人力资源部的工作对公司战略目标的达成所做出的贡献清晰明了。公司总经理对人力资源部负责人的工作非常满意。根据以上材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）该公司的战略规划与人力资源管理之间的联系属于（）。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行政管理联系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单向联系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双向联系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一体化联系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）根据材料内容，该公司在制定人力资源战略时，使用到的工具是（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平衡计分卡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战略地图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数字仪表盘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人力资源计分卡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）企业实行成本领先战略时，与以下人力资源策略相符合的是（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重视效率，对操作水平要求很高</a:t>
            </a:r>
            <a:r>
              <a:rPr lang="en-US" altLang="zh-CN" sz="1600" b="1" kern="100" dirty="0">
                <a:solidFill>
                  <a:srgbClr val="002060"/>
                </a:solidFill>
                <a:latin typeface="黑体" pitchFamily="49" charset="-122"/>
                <a:ea typeface="黑体" pitchFamily="49" charset="-122"/>
                <a:cs typeface="Times New Roman" panose="02020603050405020304" pitchFamily="18" charset="0"/>
              </a:rPr>
              <a:t>     B.</a:t>
            </a:r>
            <a:r>
              <a:rPr lang="zh-CN" altLang="en-US" sz="1600" b="1" kern="100" dirty="0">
                <a:solidFill>
                  <a:srgbClr val="002060"/>
                </a:solidFill>
                <a:latin typeface="黑体" pitchFamily="49" charset="-122"/>
                <a:ea typeface="黑体" pitchFamily="49" charset="-122"/>
                <a:cs typeface="Times New Roman" panose="02020603050405020304" pitchFamily="18" charset="0"/>
              </a:rPr>
              <a:t>强调员工工作岗位上的稳定性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针对员工当前所从事的工作的需要</a:t>
            </a:r>
            <a:r>
              <a:rPr lang="en-US" altLang="zh-CN" sz="1600" b="1" kern="100" dirty="0">
                <a:solidFill>
                  <a:srgbClr val="002060"/>
                </a:solidFill>
                <a:latin typeface="黑体" pitchFamily="49" charset="-122"/>
                <a:ea typeface="黑体" pitchFamily="49" charset="-122"/>
                <a:cs typeface="Times New Roman" panose="02020603050405020304" pitchFamily="18" charset="0"/>
              </a:rPr>
              <a:t>   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在职位描述方面保持一定灵活性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523923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776742B-CC8B-411B-881C-1536B86A1330}"/>
              </a:ext>
            </a:extLst>
          </p:cNvPr>
          <p:cNvSpPr txBox="1"/>
          <p:nvPr/>
        </p:nvSpPr>
        <p:spPr>
          <a:xfrm>
            <a:off x="2130349" y="1908175"/>
            <a:ext cx="7931302" cy="144655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400" b="1" dirty="0">
                <a:solidFill>
                  <a:srgbClr val="002060"/>
                </a:solidFill>
                <a:latin typeface="黑体" pitchFamily="49" charset="-122"/>
                <a:ea typeface="黑体" pitchFamily="49" charset="-122"/>
              </a:rPr>
              <a:t>第五章  人力资源规划</a:t>
            </a:r>
            <a:endParaRPr lang="en-US" altLang="zh-CN" sz="44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44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074" name="Picture 2" descr="C:\Users\samsung\Desktop\第二部分 导图\图第五章.png"/>
          <p:cNvPicPr>
            <a:picLocks noChangeAspect="1" noChangeArrowheads="1"/>
          </p:cNvPicPr>
          <p:nvPr/>
        </p:nvPicPr>
        <p:blipFill>
          <a:blip r:embed="rId4" cstate="print"/>
          <a:srcRect/>
          <a:stretch>
            <a:fillRect/>
          </a:stretch>
        </p:blipFill>
        <p:spPr bwMode="auto">
          <a:xfrm>
            <a:off x="898525" y="1298574"/>
            <a:ext cx="9312275" cy="439102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221DBCC6-8CD5-4AFB-8378-34C8D0387F40}"/>
              </a:ext>
            </a:extLst>
          </p:cNvPr>
          <p:cNvSpPr/>
          <p:nvPr/>
        </p:nvSpPr>
        <p:spPr>
          <a:xfrm>
            <a:off x="820586" y="469582"/>
            <a:ext cx="3786614" cy="460382"/>
          </a:xfrm>
          <a:prstGeom prst="rect">
            <a:avLst/>
          </a:prstGeom>
        </p:spPr>
        <p:txBody>
          <a:bodyPr wrap="none">
            <a:spAutoFit/>
          </a:bodyPr>
          <a:lstStyle/>
          <a:p>
            <a:pPr>
              <a:lnSpc>
                <a:spcPct val="150000"/>
              </a:lnSpc>
            </a:pPr>
            <a:r>
              <a:rPr lang="zh-CN" altLang="en-US"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第一节</a:t>
            </a:r>
            <a:r>
              <a:rPr lang="en-US" altLang="zh-CN"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b="1"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 人力资源规划及其供求预测</a:t>
            </a:r>
            <a:endParaRPr lang="zh-CN" altLang="zh-CN"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F1125982-D5A0-4E62-828D-63E03D2A1DF8}"/>
              </a:ext>
            </a:extLst>
          </p:cNvPr>
          <p:cNvGraphicFramePr>
            <a:graphicFrameLocks noGrp="1"/>
          </p:cNvGraphicFramePr>
          <p:nvPr>
            <p:extLst>
              <p:ext uri="{D42A27DB-BD31-4B8C-83A1-F6EECF244321}">
                <p14:modId xmlns:p14="http://schemas.microsoft.com/office/powerpoint/2010/main" val="3780983101"/>
              </p:ext>
            </p:extLst>
          </p:nvPr>
        </p:nvGraphicFramePr>
        <p:xfrm>
          <a:off x="958698" y="1376207"/>
          <a:ext cx="5411470" cy="4274820"/>
        </p:xfrm>
        <a:graphic>
          <a:graphicData uri="http://schemas.openxmlformats.org/drawingml/2006/table">
            <a:tbl>
              <a:tblPr>
                <a:tableStyleId>{5C22544A-7EE6-4342-B048-85BDC9FD1C3A}</a:tableStyleId>
              </a:tblPr>
              <a:tblGrid>
                <a:gridCol w="968375">
                  <a:extLst>
                    <a:ext uri="{9D8B030D-6E8A-4147-A177-3AD203B41FA5}">
                      <a16:colId xmlns:a16="http://schemas.microsoft.com/office/drawing/2014/main" val="2040330905"/>
                    </a:ext>
                  </a:extLst>
                </a:gridCol>
                <a:gridCol w="4443095">
                  <a:extLst>
                    <a:ext uri="{9D8B030D-6E8A-4147-A177-3AD203B41FA5}">
                      <a16:colId xmlns:a16="http://schemas.microsoft.com/office/drawing/2014/main" val="2371028424"/>
                    </a:ext>
                  </a:extLst>
                </a:gridCol>
              </a:tblGrid>
              <a:tr h="240665">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概念</a:t>
                      </a:r>
                      <a:endParaRPr lang="zh-CN" sz="1600" b="1" kern="100" dirty="0">
                        <a:solidFill>
                          <a:srgbClr val="002060"/>
                        </a:solidFill>
                        <a:effectLst/>
                        <a:latin typeface="黑体" panose="02010609060101010101" pitchFamily="49" charset="-122"/>
                        <a:ea typeface="黑体" panose="02010609060101010101" pitchFamily="49" charset="-122"/>
                      </a:endParaRPr>
                    </a:p>
                    <a:p>
                      <a:pPr algn="ctr">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 </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是指组织根据自身战略的需要，采用科学的手段来预测组织未来可能遇到的人力资源需求和供给情况，进而制定必要的人力资源获取、利用、保留和开发计划，满足组织对于人力资源数量和质量的需求，从而不仅帮助组织实现战略目标，而且确保组织在人力资源的使用方面达到合理和高效。</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4071800"/>
                  </a:ext>
                </a:extLst>
              </a:tr>
              <a:tr h="1239520">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2.</a:t>
                      </a:r>
                      <a:r>
                        <a:rPr lang="zh-CN" sz="1600" b="1" kern="0">
                          <a:solidFill>
                            <a:srgbClr val="002060"/>
                          </a:solidFill>
                          <a:effectLst/>
                          <a:latin typeface="黑体" panose="02010609060101010101" pitchFamily="49" charset="-122"/>
                          <a:ea typeface="黑体" panose="02010609060101010101" pitchFamily="49" charset="-122"/>
                        </a:rPr>
                        <a:t>内容</a:t>
                      </a:r>
                      <a:endParaRPr lang="zh-CN" sz="1600" b="1" kern="10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 </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）广义：人力资源战略规划、人员供求规划、培训开发规划、绩效管理规划、薪酬福利规划、员工关系规划、中高层管理人员的接班规划或继任规划</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）狭义：组织的供求规划和雇佣规划</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18762992"/>
                  </a:ext>
                </a:extLst>
              </a:tr>
            </a:tbl>
          </a:graphicData>
        </a:graphic>
      </p:graphicFrame>
      <p:sp>
        <p:nvSpPr>
          <p:cNvPr id="8" name="矩形 7">
            <a:extLst>
              <a:ext uri="{FF2B5EF4-FFF2-40B4-BE49-F238E27FC236}">
                <a16:creationId xmlns:a16="http://schemas.microsoft.com/office/drawing/2014/main" id="{DF1623C5-7CF5-40D5-B61E-C962480AEE66}"/>
              </a:ext>
            </a:extLst>
          </p:cNvPr>
          <p:cNvSpPr/>
          <p:nvPr/>
        </p:nvSpPr>
        <p:spPr>
          <a:xfrm>
            <a:off x="6999547" y="915825"/>
            <a:ext cx="2510624"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2.</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人力资源规划的流程</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62A571E5-5A6B-4006-AC18-731B77057614}"/>
              </a:ext>
            </a:extLst>
          </p:cNvPr>
          <p:cNvGraphicFramePr>
            <a:graphicFrameLocks noGrp="1"/>
          </p:cNvGraphicFramePr>
          <p:nvPr>
            <p:extLst>
              <p:ext uri="{D42A27DB-BD31-4B8C-83A1-F6EECF244321}">
                <p14:modId xmlns:p14="http://schemas.microsoft.com/office/powerpoint/2010/main" val="3406234326"/>
              </p:ext>
            </p:extLst>
          </p:nvPr>
        </p:nvGraphicFramePr>
        <p:xfrm>
          <a:off x="6531534" y="1377152"/>
          <a:ext cx="5411470" cy="2446020"/>
        </p:xfrm>
        <a:graphic>
          <a:graphicData uri="http://schemas.openxmlformats.org/drawingml/2006/table">
            <a:tbl>
              <a:tblPr>
                <a:tableStyleId>{5C22544A-7EE6-4342-B048-85BDC9FD1C3A}</a:tableStyleId>
              </a:tblPr>
              <a:tblGrid>
                <a:gridCol w="1348931">
                  <a:extLst>
                    <a:ext uri="{9D8B030D-6E8A-4147-A177-3AD203B41FA5}">
                      <a16:colId xmlns:a16="http://schemas.microsoft.com/office/drawing/2014/main" val="1405782260"/>
                    </a:ext>
                  </a:extLst>
                </a:gridCol>
                <a:gridCol w="4062539">
                  <a:extLst>
                    <a:ext uri="{9D8B030D-6E8A-4147-A177-3AD203B41FA5}">
                      <a16:colId xmlns:a16="http://schemas.microsoft.com/office/drawing/2014/main" val="3618444952"/>
                    </a:ext>
                  </a:extLst>
                </a:gridCol>
              </a:tblGrid>
              <a:tr h="240665">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供求状况</a:t>
                      </a:r>
                      <a:endParaRPr lang="zh-CN" sz="1600" b="1" kern="100">
                        <a:solidFill>
                          <a:srgbClr val="002060"/>
                        </a:solidFill>
                        <a:effectLst/>
                        <a:latin typeface="黑体" panose="02010609060101010101" pitchFamily="49" charset="-122"/>
                        <a:ea typeface="黑体" panose="02010609060101010101" pitchFamily="49" charset="-122"/>
                      </a:endParaRPr>
                    </a:p>
                    <a:p>
                      <a:pPr algn="ctr">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 </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供求平衡</a:t>
                      </a:r>
                      <a:endParaRPr lang="zh-CN" sz="1600" b="1" kern="100" dirty="0">
                        <a:solidFill>
                          <a:srgbClr val="002060"/>
                        </a:solidFill>
                        <a:effectLst/>
                        <a:latin typeface="黑体" panose="02010609060101010101" pitchFamily="49" charset="-122"/>
                        <a:ea typeface="黑体" panose="02010609060101010101" pitchFamily="49" charset="-122"/>
                      </a:endParaRPr>
                    </a:p>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需求大于供给</a:t>
                      </a:r>
                      <a:endParaRPr lang="zh-CN" sz="1600" b="1" kern="100" dirty="0">
                        <a:solidFill>
                          <a:srgbClr val="002060"/>
                        </a:solidFill>
                        <a:effectLst/>
                        <a:latin typeface="黑体" panose="02010609060101010101" pitchFamily="49" charset="-122"/>
                        <a:ea typeface="黑体" panose="02010609060101010101" pitchFamily="49" charset="-122"/>
                      </a:endParaRPr>
                    </a:p>
                    <a:p>
                      <a:pPr marL="0" lvl="0" indent="0" algn="l">
                        <a:lnSpc>
                          <a:spcPct val="150000"/>
                        </a:lnSpc>
                        <a:spcAft>
                          <a:spcPts val="0"/>
                        </a:spcAft>
                        <a:buFont typeface="+mj-lt"/>
                        <a:buNone/>
                      </a:pP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需求小于供给</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685771216"/>
                  </a:ext>
                </a:extLst>
              </a:tr>
              <a:tr h="1239520">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流程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 </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）需求预测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）供给预测</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3</a:t>
                      </a:r>
                      <a:r>
                        <a:rPr lang="zh-CN" sz="1600" b="1" kern="0" dirty="0">
                          <a:solidFill>
                            <a:srgbClr val="002060"/>
                          </a:solidFill>
                          <a:effectLst/>
                          <a:latin typeface="黑体" panose="02010609060101010101" pitchFamily="49" charset="-122"/>
                          <a:ea typeface="黑体" panose="02010609060101010101" pitchFamily="49" charset="-122"/>
                        </a:rPr>
                        <a:t>）供求平衡分析</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4</a:t>
                      </a:r>
                      <a:r>
                        <a:rPr lang="zh-CN" sz="1600" b="1" kern="0" dirty="0">
                          <a:solidFill>
                            <a:srgbClr val="002060"/>
                          </a:solidFill>
                          <a:effectLst/>
                          <a:latin typeface="黑体" panose="02010609060101010101" pitchFamily="49" charset="-122"/>
                          <a:ea typeface="黑体" panose="02010609060101010101" pitchFamily="49" charset="-122"/>
                        </a:rPr>
                        <a:t>）实施供求平衡计划</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10793177"/>
                  </a:ext>
                </a:extLst>
              </a:tr>
            </a:tbl>
          </a:graphicData>
        </a:graphic>
      </p:graphicFrame>
      <p:sp>
        <p:nvSpPr>
          <p:cNvPr id="14" name="矩形 13">
            <a:extLst>
              <a:ext uri="{FF2B5EF4-FFF2-40B4-BE49-F238E27FC236}">
                <a16:creationId xmlns:a16="http://schemas.microsoft.com/office/drawing/2014/main" id="{41177DFE-943B-4697-A88D-F851EB6DA513}"/>
              </a:ext>
            </a:extLst>
          </p:cNvPr>
          <p:cNvSpPr/>
          <p:nvPr/>
        </p:nvSpPr>
        <p:spPr>
          <a:xfrm>
            <a:off x="820585" y="873811"/>
            <a:ext cx="3207929"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1.</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人力资源规划的概念和内容</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BBFD0F7-E8E5-45BA-967B-CB7EF28C53BD}"/>
              </a:ext>
            </a:extLst>
          </p:cNvPr>
          <p:cNvSpPr/>
          <p:nvPr/>
        </p:nvSpPr>
        <p:spPr>
          <a:xfrm>
            <a:off x="820586" y="487376"/>
            <a:ext cx="2975495"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3.</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力资源规划的意义和作用</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C2F97F90-EB47-49BC-8431-810EFD79E9F0}"/>
              </a:ext>
            </a:extLst>
          </p:cNvPr>
          <p:cNvGraphicFramePr>
            <a:graphicFrameLocks noGrp="1"/>
          </p:cNvGraphicFramePr>
          <p:nvPr>
            <p:extLst>
              <p:ext uri="{D42A27DB-BD31-4B8C-83A1-F6EECF244321}">
                <p14:modId xmlns:p14="http://schemas.microsoft.com/office/powerpoint/2010/main" val="445043431"/>
              </p:ext>
            </p:extLst>
          </p:nvPr>
        </p:nvGraphicFramePr>
        <p:xfrm>
          <a:off x="897409" y="983311"/>
          <a:ext cx="10599093" cy="1301750"/>
        </p:xfrm>
        <a:graphic>
          <a:graphicData uri="http://schemas.openxmlformats.org/drawingml/2006/table">
            <a:tbl>
              <a:tblPr>
                <a:tableStyleId>{5C22544A-7EE6-4342-B048-85BDC9FD1C3A}</a:tableStyleId>
              </a:tblPr>
              <a:tblGrid>
                <a:gridCol w="10599093">
                  <a:extLst>
                    <a:ext uri="{9D8B030D-6E8A-4147-A177-3AD203B41FA5}">
                      <a16:colId xmlns:a16="http://schemas.microsoft.com/office/drawing/2014/main" val="2064257151"/>
                    </a:ext>
                  </a:extLst>
                </a:gridCol>
              </a:tblGrid>
              <a:tr h="130175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有利于组织战略目标的实现</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2.</a:t>
                      </a:r>
                      <a:r>
                        <a:rPr lang="zh-CN" sz="1800" b="1" kern="0" dirty="0">
                          <a:solidFill>
                            <a:srgbClr val="002060"/>
                          </a:solidFill>
                          <a:effectLst/>
                          <a:latin typeface="黑体" panose="02010609060101010101" pitchFamily="49" charset="-122"/>
                          <a:ea typeface="黑体" panose="02010609060101010101" pitchFamily="49" charset="-122"/>
                        </a:rPr>
                        <a:t>有利于组织整体人力资源系统的稳定性、一致性和有效性，有利于组织的健康和可持续发展</a:t>
                      </a:r>
                      <a:endParaRPr lang="zh-CN" sz="18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3.</a:t>
                      </a:r>
                      <a:r>
                        <a:rPr lang="zh-CN" sz="1800" b="1" kern="0" dirty="0">
                          <a:solidFill>
                            <a:srgbClr val="002060"/>
                          </a:solidFill>
                          <a:effectLst/>
                          <a:latin typeface="黑体" panose="02010609060101010101" pitchFamily="49" charset="-122"/>
                          <a:ea typeface="黑体" panose="02010609060101010101" pitchFamily="49" charset="-122"/>
                        </a:rPr>
                        <a:t>有助于组织对人工成本的合理控制</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078790385"/>
                  </a:ext>
                </a:extLst>
              </a:tr>
            </a:tbl>
          </a:graphicData>
        </a:graphic>
      </p:graphicFrame>
      <p:sp>
        <p:nvSpPr>
          <p:cNvPr id="8" name="矩形 7">
            <a:extLst>
              <a:ext uri="{FF2B5EF4-FFF2-40B4-BE49-F238E27FC236}">
                <a16:creationId xmlns:a16="http://schemas.microsoft.com/office/drawing/2014/main" id="{1E95E7E6-92B8-49B1-B8FD-1D2FED8C02AB}"/>
              </a:ext>
            </a:extLst>
          </p:cNvPr>
          <p:cNvSpPr/>
          <p:nvPr/>
        </p:nvSpPr>
        <p:spPr>
          <a:xfrm>
            <a:off x="897409" y="2611532"/>
            <a:ext cx="4834978"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4.</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影响人力资源需求预测的内容及其影响因素</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id="{B74F15FE-D07E-4B43-A968-B93CF53357ED}"/>
              </a:ext>
            </a:extLst>
          </p:cNvPr>
          <p:cNvGraphicFramePr>
            <a:graphicFrameLocks noGrp="1"/>
          </p:cNvGraphicFramePr>
          <p:nvPr>
            <p:extLst>
              <p:ext uri="{D42A27DB-BD31-4B8C-83A1-F6EECF244321}">
                <p14:modId xmlns:p14="http://schemas.microsoft.com/office/powerpoint/2010/main" val="1018530331"/>
              </p:ext>
            </p:extLst>
          </p:nvPr>
        </p:nvGraphicFramePr>
        <p:xfrm>
          <a:off x="897409" y="3201002"/>
          <a:ext cx="10599092" cy="1800100"/>
        </p:xfrm>
        <a:graphic>
          <a:graphicData uri="http://schemas.openxmlformats.org/drawingml/2006/table">
            <a:tbl>
              <a:tblPr>
                <a:tableStyleId>{5C22544A-7EE6-4342-B048-85BDC9FD1C3A}</a:tableStyleId>
              </a:tblPr>
              <a:tblGrid>
                <a:gridCol w="1621347">
                  <a:extLst>
                    <a:ext uri="{9D8B030D-6E8A-4147-A177-3AD203B41FA5}">
                      <a16:colId xmlns:a16="http://schemas.microsoft.com/office/drawing/2014/main" val="1402081471"/>
                    </a:ext>
                  </a:extLst>
                </a:gridCol>
                <a:gridCol w="8977745">
                  <a:extLst>
                    <a:ext uri="{9D8B030D-6E8A-4147-A177-3AD203B41FA5}">
                      <a16:colId xmlns:a16="http://schemas.microsoft.com/office/drawing/2014/main" val="3825951728"/>
                    </a:ext>
                  </a:extLst>
                </a:gridCol>
              </a:tblGrid>
              <a:tr h="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1.</a:t>
                      </a:r>
                      <a:r>
                        <a:rPr lang="zh-CN" sz="1800" b="1" kern="0" dirty="0">
                          <a:solidFill>
                            <a:srgbClr val="002060"/>
                          </a:solidFill>
                          <a:effectLst/>
                          <a:latin typeface="黑体" panose="02010609060101010101" pitchFamily="49" charset="-122"/>
                          <a:ea typeface="黑体" panose="02010609060101010101" pitchFamily="49" charset="-122"/>
                        </a:rPr>
                        <a:t>组织战略</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一个组织的人力资源需求会受到组织未来发展战略和竞争战略的重要影响</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3254001613"/>
                  </a:ext>
                </a:extLst>
              </a:tr>
              <a:tr h="0">
                <a:tc>
                  <a:txBody>
                    <a:bodyPr/>
                    <a:lstStyle/>
                    <a:p>
                      <a:pPr algn="l">
                        <a:lnSpc>
                          <a:spcPct val="1500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2.</a:t>
                      </a:r>
                      <a:r>
                        <a:rPr lang="zh-CN" sz="1800" b="1" kern="0">
                          <a:solidFill>
                            <a:srgbClr val="002060"/>
                          </a:solidFill>
                          <a:effectLst/>
                          <a:latin typeface="黑体" panose="02010609060101010101" pitchFamily="49" charset="-122"/>
                          <a:ea typeface="黑体" panose="02010609060101010101" pitchFamily="49" charset="-122"/>
                        </a:rPr>
                        <a:t>产品和服务</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一个组织提供的产品和服务的变化情况是影响组织的劳动力需求的最为重要的因素</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31137041"/>
                  </a:ext>
                </a:extLst>
              </a:tr>
              <a:tr h="0">
                <a:tc>
                  <a:txBody>
                    <a:bodyPr/>
                    <a:lstStyle/>
                    <a:p>
                      <a:pPr algn="l">
                        <a:lnSpc>
                          <a:spcPct val="150000"/>
                        </a:lnSpc>
                        <a:spcAft>
                          <a:spcPts val="0"/>
                        </a:spcAft>
                      </a:pPr>
                      <a:r>
                        <a:rPr lang="en-US" sz="1800" b="1" kern="0">
                          <a:solidFill>
                            <a:srgbClr val="002060"/>
                          </a:solidFill>
                          <a:effectLst/>
                          <a:latin typeface="黑体" panose="02010609060101010101" pitchFamily="49" charset="-122"/>
                          <a:ea typeface="黑体" panose="02010609060101010101" pitchFamily="49" charset="-122"/>
                        </a:rPr>
                        <a:t>3.</a:t>
                      </a:r>
                      <a:r>
                        <a:rPr lang="zh-CN" sz="1800" b="1" kern="0">
                          <a:solidFill>
                            <a:srgbClr val="002060"/>
                          </a:solidFill>
                          <a:effectLst/>
                          <a:latin typeface="黑体" panose="02010609060101010101" pitchFamily="49" charset="-122"/>
                          <a:ea typeface="黑体" panose="02010609060101010101" pitchFamily="49" charset="-122"/>
                        </a:rPr>
                        <a:t>技术</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a:solidFill>
                            <a:srgbClr val="002060"/>
                          </a:solidFill>
                          <a:effectLst/>
                          <a:latin typeface="黑体" panose="02010609060101010101" pitchFamily="49" charset="-122"/>
                          <a:ea typeface="黑体" panose="02010609060101010101" pitchFamily="49" charset="-122"/>
                        </a:rPr>
                        <a:t>组织在未来可能会采用的新技术会影响到组织的人力资源须，影响人力资源的数量和质量</a:t>
                      </a:r>
                      <a:endParaRPr lang="zh-CN" sz="18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9140184"/>
                  </a:ext>
                </a:extLst>
              </a:tr>
              <a:tr h="0">
                <a:tc>
                  <a:txBody>
                    <a:bodyPr/>
                    <a:lstStyle/>
                    <a:p>
                      <a:pPr algn="l">
                        <a:lnSpc>
                          <a:spcPct val="150000"/>
                        </a:lnSpc>
                        <a:spcAft>
                          <a:spcPts val="0"/>
                        </a:spcAft>
                      </a:pPr>
                      <a:r>
                        <a:rPr lang="en-US" sz="1800" b="1" kern="0" dirty="0">
                          <a:solidFill>
                            <a:srgbClr val="002060"/>
                          </a:solidFill>
                          <a:effectLst/>
                          <a:latin typeface="黑体" panose="02010609060101010101" pitchFamily="49" charset="-122"/>
                          <a:ea typeface="黑体" panose="02010609060101010101" pitchFamily="49" charset="-122"/>
                        </a:rPr>
                        <a:t>4</a:t>
                      </a:r>
                      <a:r>
                        <a:rPr lang="zh-CN" sz="1800" b="1" kern="0" dirty="0">
                          <a:solidFill>
                            <a:srgbClr val="002060"/>
                          </a:solidFill>
                          <a:effectLst/>
                          <a:latin typeface="黑体" panose="02010609060101010101" pitchFamily="49" charset="-122"/>
                          <a:ea typeface="黑体" panose="02010609060101010101" pitchFamily="49" charset="-122"/>
                        </a:rPr>
                        <a:t>，组织变革</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800" b="1" kern="0" dirty="0">
                          <a:solidFill>
                            <a:srgbClr val="002060"/>
                          </a:solidFill>
                          <a:effectLst/>
                          <a:latin typeface="黑体" panose="02010609060101010101" pitchFamily="49" charset="-122"/>
                          <a:ea typeface="黑体" panose="02010609060101010101" pitchFamily="49" charset="-122"/>
                        </a:rPr>
                        <a:t>组织结构的重新调整、流程再造以及业务外包等也会影响组织的人力资源需求</a:t>
                      </a:r>
                      <a:endParaRPr lang="zh-CN" sz="18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36323598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E6949364-9A7A-4112-8117-42E0081A9BDE}"/>
              </a:ext>
            </a:extLst>
          </p:cNvPr>
          <p:cNvSpPr/>
          <p:nvPr/>
        </p:nvSpPr>
        <p:spPr>
          <a:xfrm>
            <a:off x="820586" y="641400"/>
            <a:ext cx="2975495" cy="369332"/>
          </a:xfrm>
          <a:prstGeom prst="rect">
            <a:avLst/>
          </a:prstGeom>
        </p:spPr>
        <p:txBody>
          <a:bodyPr wrap="none">
            <a:spAutoFit/>
          </a:bodyPr>
          <a:lstStyle/>
          <a:p>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5.</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人力资源需求预测的方法</a:t>
            </a:r>
            <a:endParaRPr lang="zh-CN" altLang="en-US" dirty="0">
              <a:latin typeface="黑体" panose="02010609060101010101" pitchFamily="49" charset="-122"/>
              <a:ea typeface="黑体" panose="02010609060101010101" pitchFamily="49" charset="-122"/>
            </a:endParaRPr>
          </a:p>
        </p:txBody>
      </p:sp>
      <p:graphicFrame>
        <p:nvGraphicFramePr>
          <p:cNvPr id="7" name="表格 6">
            <a:extLst>
              <a:ext uri="{FF2B5EF4-FFF2-40B4-BE49-F238E27FC236}">
                <a16:creationId xmlns:a16="http://schemas.microsoft.com/office/drawing/2014/main" id="{2D504904-74B7-4953-A790-C12C336008FB}"/>
              </a:ext>
            </a:extLst>
          </p:cNvPr>
          <p:cNvGraphicFramePr>
            <a:graphicFrameLocks noGrp="1"/>
          </p:cNvGraphicFramePr>
          <p:nvPr>
            <p:extLst>
              <p:ext uri="{D42A27DB-BD31-4B8C-83A1-F6EECF244321}">
                <p14:modId xmlns:p14="http://schemas.microsoft.com/office/powerpoint/2010/main" val="2607905458"/>
              </p:ext>
            </p:extLst>
          </p:nvPr>
        </p:nvGraphicFramePr>
        <p:xfrm>
          <a:off x="820585" y="1069858"/>
          <a:ext cx="10867109" cy="5200650"/>
        </p:xfrm>
        <a:graphic>
          <a:graphicData uri="http://schemas.openxmlformats.org/drawingml/2006/table">
            <a:tbl>
              <a:tblPr>
                <a:tableStyleId>{5C22544A-7EE6-4342-B048-85BDC9FD1C3A}</a:tableStyleId>
              </a:tblPr>
              <a:tblGrid>
                <a:gridCol w="895137">
                  <a:extLst>
                    <a:ext uri="{9D8B030D-6E8A-4147-A177-3AD203B41FA5}">
                      <a16:colId xmlns:a16="http://schemas.microsoft.com/office/drawing/2014/main" val="1167071290"/>
                    </a:ext>
                  </a:extLst>
                </a:gridCol>
                <a:gridCol w="9971972">
                  <a:extLst>
                    <a:ext uri="{9D8B030D-6E8A-4147-A177-3AD203B41FA5}">
                      <a16:colId xmlns:a16="http://schemas.microsoft.com/office/drawing/2014/main" val="4063006493"/>
                    </a:ext>
                  </a:extLst>
                </a:gridCol>
              </a:tblGrid>
              <a:tr h="1298333">
                <a:tc rowSpan="2">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1.</a:t>
                      </a: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定性</a:t>
                      </a:r>
                      <a:endParaRPr lang="en-US" altLang="zh-CN" sz="1600" b="1" kern="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1</a:t>
                      </a:r>
                      <a:r>
                        <a:rPr lang="zh-CN" sz="1600" b="1" kern="0" dirty="0">
                          <a:solidFill>
                            <a:srgbClr val="002060"/>
                          </a:solidFill>
                          <a:effectLst/>
                          <a:latin typeface="黑体" panose="02010609060101010101" pitchFamily="49" charset="-122"/>
                          <a:ea typeface="黑体" panose="02010609060101010101" pitchFamily="49" charset="-122"/>
                        </a:rPr>
                        <a:t>）经验判断法：最简单的需求预测方。让组织中的中高层管理者凭借自己过去积累的工作经验以及个人的直觉，对组织未来所需要的人力资源的数量和结构等状况进行估计。</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优点：短期预测；规模小或经营环境相对稳定人员流动率不太高的组织；</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缺点：要求管理人员必须具有丰富经验；预测结果准确性难以保证。</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784748059"/>
                  </a:ext>
                </a:extLst>
              </a:tr>
              <a:tr h="1298333">
                <a:tc vMerge="1">
                  <a:txBody>
                    <a:bodyPr/>
                    <a:lstStyle/>
                    <a:p>
                      <a:endParaRPr lang="zh-CN" altLang="en-US"/>
                    </a:p>
                  </a:txBody>
                  <a:tcP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）德尔菲法：</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优点：</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吸取和综合众多专家的意见，避免了个人预测的片面性；</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采用匿名进行预测，这样可以使专家独立做出判断，避免从众；</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采用多轮预测的方法，专家的意见趋于一致，具有较高的准确性</a:t>
                      </a:r>
                      <a:endParaRPr lang="zh-CN" sz="1600" b="1" kern="10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缺点：</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1</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专家人数不能太少，至少</a:t>
                      </a:r>
                      <a:r>
                        <a:rPr lang="en-US" sz="1600" b="1" kern="0" dirty="0">
                          <a:solidFill>
                            <a:srgbClr val="002060"/>
                          </a:solidFill>
                          <a:effectLst/>
                          <a:latin typeface="黑体" panose="02010609060101010101" pitchFamily="49" charset="-122"/>
                          <a:ea typeface="黑体" panose="02010609060101010101" pitchFamily="49" charset="-122"/>
                        </a:rPr>
                        <a:t>20-30</a:t>
                      </a:r>
                      <a:r>
                        <a:rPr lang="zh-CN" sz="1600" b="1" kern="0" dirty="0">
                          <a:solidFill>
                            <a:srgbClr val="002060"/>
                          </a:solidFill>
                          <a:effectLst/>
                          <a:latin typeface="黑体" panose="02010609060101010101" pitchFamily="49" charset="-122"/>
                          <a:ea typeface="黑体" panose="02010609060101010101" pitchFamily="49" charset="-122"/>
                        </a:rPr>
                        <a:t>人；</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2</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专家的挑选要有代表性；</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en-US" altLang="zh-CN" sz="1600" b="1" kern="0" dirty="0">
                          <a:solidFill>
                            <a:srgbClr val="002060"/>
                          </a:solidFill>
                          <a:effectLst/>
                          <a:latin typeface="黑体" panose="02010609060101010101" pitchFamily="49" charset="-122"/>
                          <a:ea typeface="黑体" panose="02010609060101010101" pitchFamily="49" charset="-122"/>
                        </a:rPr>
                        <a:t>3</a:t>
                      </a:r>
                      <a:r>
                        <a:rPr lang="zh-CN" altLang="en-US" sz="1600" b="1" kern="0" dirty="0">
                          <a:solidFill>
                            <a:srgbClr val="002060"/>
                          </a:solidFill>
                          <a:effectLst/>
                          <a:latin typeface="黑体" panose="02010609060101010101" pitchFamily="49" charset="-122"/>
                          <a:ea typeface="黑体" panose="02010609060101010101" pitchFamily="49" charset="-122"/>
                        </a:rPr>
                        <a:t>）</a:t>
                      </a:r>
                      <a:r>
                        <a:rPr lang="zh-CN" sz="1600" b="1" kern="0" dirty="0">
                          <a:solidFill>
                            <a:srgbClr val="002060"/>
                          </a:solidFill>
                          <a:effectLst/>
                          <a:latin typeface="黑体" panose="02010609060101010101" pitchFamily="49" charset="-122"/>
                          <a:ea typeface="黑体" panose="02010609060101010101" pitchFamily="49" charset="-122"/>
                        </a:rPr>
                        <a:t>问题的设计要合理；向专家提供的资料和信息要相对充分</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747714701"/>
                  </a:ext>
                </a:extLst>
              </a:tr>
              <a:tr h="475130">
                <a:tc rowSpan="3">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定</a:t>
                      </a:r>
                      <a:r>
                        <a:rPr lang="zh-CN" altLang="en-US" sz="1600" b="1" kern="0" dirty="0">
                          <a:solidFill>
                            <a:srgbClr val="002060"/>
                          </a:solidFill>
                          <a:effectLst/>
                          <a:latin typeface="黑体" panose="02010609060101010101" pitchFamily="49" charset="-122"/>
                          <a:ea typeface="黑体" panose="02010609060101010101" pitchFamily="49" charset="-122"/>
                        </a:rPr>
                        <a:t>量</a:t>
                      </a:r>
                      <a:endParaRPr lang="en-US" altLang="zh-CN" sz="1600" b="1" kern="0" dirty="0">
                        <a:solidFill>
                          <a:srgbClr val="002060"/>
                        </a:solidFill>
                        <a:effectLst/>
                        <a:latin typeface="黑体" panose="02010609060101010101" pitchFamily="49" charset="-122"/>
                        <a:ea typeface="黑体" panose="02010609060101010101" pitchFamily="49" charset="-122"/>
                      </a:endParaRPr>
                    </a:p>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nchor="ct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a:t>
                      </a: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）比率分析法：基于关键的经营和管理指标与组织的人力资源需求量之间的固定比率关系来预测未来人力资源需求的方法</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569658235"/>
                  </a:ext>
                </a:extLst>
              </a:tr>
              <a:tr h="639771">
                <a:tc vMerge="1">
                  <a:txBody>
                    <a:bodyPr/>
                    <a:lstStyle/>
                    <a:p>
                      <a:endParaRPr lang="zh-CN" altLang="en-US"/>
                    </a:p>
                  </a:txBody>
                  <a:tcP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a:t>
                      </a:r>
                      <a:r>
                        <a:rPr lang="en-US" sz="1600" b="1" kern="0">
                          <a:solidFill>
                            <a:srgbClr val="002060"/>
                          </a:solidFill>
                          <a:effectLst/>
                          <a:latin typeface="黑体" panose="02010609060101010101" pitchFamily="49" charset="-122"/>
                          <a:ea typeface="黑体" panose="02010609060101010101" pitchFamily="49" charset="-122"/>
                        </a:rPr>
                        <a:t>2</a:t>
                      </a:r>
                      <a:r>
                        <a:rPr lang="zh-CN" sz="1600" b="1" kern="0">
                          <a:solidFill>
                            <a:srgbClr val="002060"/>
                          </a:solidFill>
                          <a:effectLst/>
                          <a:latin typeface="黑体" panose="02010609060101010101" pitchFamily="49" charset="-122"/>
                          <a:ea typeface="黑体" panose="02010609060101010101" pitchFamily="49" charset="-122"/>
                        </a:rPr>
                        <a:t>）趋势预测法：又称简单的时间序列分析法，根据一个组织的雇用水平在最近若干年的总体变化趋势，来预测组织在未来某一时期人力资源需求的一种方法</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2537184599"/>
                  </a:ext>
                </a:extLst>
              </a:tr>
              <a:tr h="639771">
                <a:tc vMerge="1">
                  <a:txBody>
                    <a:bodyPr/>
                    <a:lstStyle/>
                    <a:p>
                      <a:endParaRPr lang="zh-CN" altLang="en-US"/>
                    </a:p>
                  </a:txBody>
                  <a:tcP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a:t>
                      </a:r>
                      <a:r>
                        <a:rPr lang="en-US" sz="1600" b="1" kern="0" dirty="0">
                          <a:solidFill>
                            <a:srgbClr val="002060"/>
                          </a:solidFill>
                          <a:effectLst/>
                          <a:latin typeface="黑体" panose="02010609060101010101" pitchFamily="49" charset="-122"/>
                          <a:ea typeface="黑体" panose="02010609060101010101" pitchFamily="49" charset="-122"/>
                        </a:rPr>
                        <a:t>3</a:t>
                      </a:r>
                      <a:r>
                        <a:rPr lang="zh-CN" sz="1600" b="1" kern="0" dirty="0">
                          <a:solidFill>
                            <a:srgbClr val="002060"/>
                          </a:solidFill>
                          <a:effectLst/>
                          <a:latin typeface="黑体" panose="02010609060101010101" pitchFamily="49" charset="-122"/>
                          <a:ea typeface="黑体" panose="02010609060101010101" pitchFamily="49" charset="-122"/>
                        </a:rPr>
                        <a:t>）回归分析法：首先建立人力资源需求数量与其影响因素之间的函数关系，然后将这些影响因素的未来估计值代入函数，从而计算出</a:t>
                      </a:r>
                      <a:r>
                        <a:rPr lang="zh-CN" altLang="en-US" sz="1600" b="1" kern="0" dirty="0">
                          <a:solidFill>
                            <a:srgbClr val="002060"/>
                          </a:solidFill>
                          <a:effectLst/>
                          <a:latin typeface="黑体" panose="02010609060101010101" pitchFamily="49" charset="-122"/>
                          <a:ea typeface="黑体" panose="02010609060101010101" pitchFamily="49" charset="-122"/>
                        </a:rPr>
                        <a:t>组织</a:t>
                      </a:r>
                      <a:r>
                        <a:rPr lang="zh-CN" sz="1600" b="1" kern="0" dirty="0">
                          <a:solidFill>
                            <a:srgbClr val="002060"/>
                          </a:solidFill>
                          <a:effectLst/>
                          <a:latin typeface="黑体" panose="02010609060101010101" pitchFamily="49" charset="-122"/>
                          <a:ea typeface="黑体" panose="02010609060101010101" pitchFamily="49" charset="-122"/>
                        </a:rPr>
                        <a:t>未来人力资源需求量</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44902" marR="44902" marT="0" marB="0"/>
                </a:tc>
                <a:extLst>
                  <a:ext uri="{0D108BD9-81ED-4DB2-BD59-A6C34878D82A}">
                    <a16:rowId xmlns:a16="http://schemas.microsoft.com/office/drawing/2014/main" val="1302744632"/>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66869911-D827-4FFC-AE15-2FCD29C9B449}"/>
              </a:ext>
            </a:extLst>
          </p:cNvPr>
          <p:cNvSpPr/>
          <p:nvPr/>
        </p:nvSpPr>
        <p:spPr>
          <a:xfrm>
            <a:off x="850538" y="559393"/>
            <a:ext cx="4834978" cy="442878"/>
          </a:xfrm>
          <a:prstGeom prst="rect">
            <a:avLst/>
          </a:prstGeom>
        </p:spPr>
        <p:txBody>
          <a:bodyPr wrap="none">
            <a:spAutoFit/>
          </a:bodyPr>
          <a:lstStyle/>
          <a:p>
            <a:pPr>
              <a:lnSpc>
                <a:spcPct val="150000"/>
              </a:lnSpc>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6.</a:t>
            </a:r>
            <a:r>
              <a:rPr lang="zh-CN" altLang="zh-CN" b="1" u="sng" kern="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影响人力资源供给预测的内容及其影响因素</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377FFD47-B13D-4FDD-8275-35F544999C25}"/>
              </a:ext>
            </a:extLst>
          </p:cNvPr>
          <p:cNvGraphicFramePr>
            <a:graphicFrameLocks noGrp="1"/>
          </p:cNvGraphicFramePr>
          <p:nvPr>
            <p:extLst>
              <p:ext uri="{D42A27DB-BD31-4B8C-83A1-F6EECF244321}">
                <p14:modId xmlns:p14="http://schemas.microsoft.com/office/powerpoint/2010/main" val="2113313747"/>
              </p:ext>
            </p:extLst>
          </p:nvPr>
        </p:nvGraphicFramePr>
        <p:xfrm>
          <a:off x="958697" y="1055293"/>
          <a:ext cx="10546117" cy="982980"/>
        </p:xfrm>
        <a:graphic>
          <a:graphicData uri="http://schemas.openxmlformats.org/drawingml/2006/table">
            <a:tbl>
              <a:tblPr>
                <a:tableStyleId>{5C22544A-7EE6-4342-B048-85BDC9FD1C3A}</a:tableStyleId>
              </a:tblPr>
              <a:tblGrid>
                <a:gridCol w="3330670">
                  <a:extLst>
                    <a:ext uri="{9D8B030D-6E8A-4147-A177-3AD203B41FA5}">
                      <a16:colId xmlns:a16="http://schemas.microsoft.com/office/drawing/2014/main" val="4139020427"/>
                    </a:ext>
                  </a:extLst>
                </a:gridCol>
                <a:gridCol w="7215447">
                  <a:extLst>
                    <a:ext uri="{9D8B030D-6E8A-4147-A177-3AD203B41FA5}">
                      <a16:colId xmlns:a16="http://schemas.microsoft.com/office/drawing/2014/main" val="890493679"/>
                    </a:ext>
                  </a:extLst>
                </a:gridCol>
              </a:tblGrid>
              <a:tr h="0">
                <a:tc>
                  <a:txBody>
                    <a:bodyPr/>
                    <a:lstStyle/>
                    <a:p>
                      <a:pPr algn="l">
                        <a:lnSpc>
                          <a:spcPct val="150000"/>
                        </a:lnSpc>
                        <a:spcAft>
                          <a:spcPts val="0"/>
                        </a:spcAft>
                      </a:pPr>
                      <a:r>
                        <a:rPr lang="en-US" sz="1600" b="1" kern="0">
                          <a:solidFill>
                            <a:srgbClr val="002060"/>
                          </a:solidFill>
                          <a:effectLst/>
                          <a:latin typeface="黑体" panose="02010609060101010101" pitchFamily="49" charset="-122"/>
                          <a:ea typeface="黑体" panose="02010609060101010101" pitchFamily="49" charset="-122"/>
                        </a:rPr>
                        <a:t>1.</a:t>
                      </a:r>
                      <a:r>
                        <a:rPr lang="zh-CN" sz="1600" b="1" kern="0">
                          <a:solidFill>
                            <a:srgbClr val="002060"/>
                          </a:solidFill>
                          <a:effectLst/>
                          <a:latin typeface="黑体" panose="02010609060101010101" pitchFamily="49" charset="-122"/>
                          <a:ea typeface="黑体" panose="02010609060101010101" pitchFamily="49" charset="-122"/>
                        </a:rPr>
                        <a:t>外部劳动力市场</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a:solidFill>
                            <a:srgbClr val="002060"/>
                          </a:solidFill>
                          <a:effectLst/>
                          <a:latin typeface="黑体" panose="02010609060101010101" pitchFamily="49" charset="-122"/>
                          <a:ea typeface="黑体" panose="02010609060101010101" pitchFamily="49" charset="-122"/>
                        </a:rPr>
                        <a:t>地区性劳动力市场；全国劳动力市场</a:t>
                      </a:r>
                      <a:endParaRPr lang="zh-CN" sz="1600" b="1" kern="10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73204847"/>
                  </a:ext>
                </a:extLst>
              </a:tr>
              <a:tr h="0">
                <a:tc>
                  <a:txBody>
                    <a:bodyPr/>
                    <a:lstStyle/>
                    <a:p>
                      <a:pPr algn="l">
                        <a:lnSpc>
                          <a:spcPct val="150000"/>
                        </a:lnSpc>
                        <a:spcAft>
                          <a:spcPts val="0"/>
                        </a:spcAft>
                      </a:pPr>
                      <a:r>
                        <a:rPr lang="en-US" sz="1600" b="1" kern="0" dirty="0">
                          <a:solidFill>
                            <a:srgbClr val="002060"/>
                          </a:solidFill>
                          <a:effectLst/>
                          <a:latin typeface="黑体" panose="02010609060101010101" pitchFamily="49" charset="-122"/>
                          <a:ea typeface="黑体" panose="02010609060101010101" pitchFamily="49" charset="-122"/>
                        </a:rPr>
                        <a:t>2.</a:t>
                      </a:r>
                      <a:r>
                        <a:rPr lang="zh-CN" sz="1600" b="1" kern="0" dirty="0">
                          <a:solidFill>
                            <a:srgbClr val="002060"/>
                          </a:solidFill>
                          <a:effectLst/>
                          <a:latin typeface="黑体" panose="02010609060101010101" pitchFamily="49" charset="-122"/>
                          <a:ea typeface="黑体" panose="02010609060101010101" pitchFamily="49" charset="-122"/>
                        </a:rPr>
                        <a:t>对组织内部现有的人力资源状况有清晰的了解</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nchor="ctr"/>
                </a:tc>
                <a:tc>
                  <a:txBody>
                    <a:bodyPr/>
                    <a:lstStyle/>
                    <a:p>
                      <a:pPr algn="l">
                        <a:lnSpc>
                          <a:spcPct val="150000"/>
                        </a:lnSpc>
                        <a:spcAft>
                          <a:spcPts val="0"/>
                        </a:spcAft>
                      </a:pPr>
                      <a:r>
                        <a:rPr lang="zh-CN" sz="1600" b="1" kern="0" dirty="0">
                          <a:solidFill>
                            <a:srgbClr val="002060"/>
                          </a:solidFill>
                          <a:effectLst/>
                          <a:latin typeface="黑体" panose="02010609060101010101" pitchFamily="49" charset="-122"/>
                          <a:ea typeface="黑体" panose="02010609060101010101" pitchFamily="49" charset="-122"/>
                        </a:rPr>
                        <a:t>对人员和一般结构；了解现有人员技能水平；了解不久的将来员工会出于退休、晋升、调动、自愿流动、解雇。</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530893421"/>
                  </a:ext>
                </a:extLst>
              </a:tr>
            </a:tbl>
          </a:graphicData>
        </a:graphic>
      </p:graphicFrame>
      <p:sp>
        <p:nvSpPr>
          <p:cNvPr id="8" name="矩形 7">
            <a:extLst>
              <a:ext uri="{FF2B5EF4-FFF2-40B4-BE49-F238E27FC236}">
                <a16:creationId xmlns:a16="http://schemas.microsoft.com/office/drawing/2014/main" id="{281D7D2A-3FE8-4F7A-B9A3-BE8FDECEA10D}"/>
              </a:ext>
            </a:extLst>
          </p:cNvPr>
          <p:cNvSpPr/>
          <p:nvPr/>
        </p:nvSpPr>
        <p:spPr>
          <a:xfrm>
            <a:off x="850538" y="2556552"/>
            <a:ext cx="2743059" cy="442878"/>
          </a:xfrm>
          <a:prstGeom prst="rect">
            <a:avLst/>
          </a:prstGeom>
        </p:spPr>
        <p:txBody>
          <a:bodyPr wrap="none">
            <a:spAutoFit/>
          </a:bodyPr>
          <a:lstStyle/>
          <a:p>
            <a:pPr algn="just">
              <a:lnSpc>
                <a:spcPct val="150000"/>
              </a:lnSpc>
              <a:spcAft>
                <a:spcPts val="0"/>
              </a:spcAft>
            </a:pPr>
            <a:r>
              <a:rPr lang="en-US"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7.</a:t>
            </a:r>
            <a:r>
              <a:rPr lang="zh-CN" altLang="zh-CN" b="1" u="sng" kern="100" dirty="0">
                <a:solidFill>
                  <a:srgbClr val="993300"/>
                </a:solidFill>
                <a:latin typeface="黑体" panose="02010609060101010101" pitchFamily="49" charset="-122"/>
                <a:ea typeface="黑体" panose="02010609060101010101" pitchFamily="49" charset="-122"/>
                <a:cs typeface="Times New Roman" panose="02020603050405020304" pitchFamily="18" charset="0"/>
              </a:rPr>
              <a:t>企业内部供给预测方法</a:t>
            </a:r>
            <a:endParaRPr lang="zh-CN" altLang="zh-CN" sz="1600" kern="100" dirty="0">
              <a:effectLst/>
              <a:latin typeface="黑体" panose="02010609060101010101" pitchFamily="49" charset="-122"/>
              <a:ea typeface="黑体" panose="02010609060101010101" pitchFamily="49"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id="{840FAB2B-4CCF-48D8-A81A-31E18CF5DDB1}"/>
              </a:ext>
            </a:extLst>
          </p:cNvPr>
          <p:cNvGraphicFramePr>
            <a:graphicFrameLocks noGrp="1"/>
          </p:cNvGraphicFramePr>
          <p:nvPr>
            <p:extLst>
              <p:ext uri="{D42A27DB-BD31-4B8C-83A1-F6EECF244321}">
                <p14:modId xmlns:p14="http://schemas.microsoft.com/office/powerpoint/2010/main" val="1638465391"/>
              </p:ext>
            </p:extLst>
          </p:nvPr>
        </p:nvGraphicFramePr>
        <p:xfrm>
          <a:off x="958698" y="3021253"/>
          <a:ext cx="10546116" cy="2080260"/>
        </p:xfrm>
        <a:graphic>
          <a:graphicData uri="http://schemas.openxmlformats.org/drawingml/2006/table">
            <a:tbl>
              <a:tblPr>
                <a:tableStyleId>{5C22544A-7EE6-4342-B048-85BDC9FD1C3A}</a:tableStyleId>
              </a:tblPr>
              <a:tblGrid>
                <a:gridCol w="2067135">
                  <a:extLst>
                    <a:ext uri="{9D8B030D-6E8A-4147-A177-3AD203B41FA5}">
                      <a16:colId xmlns:a16="http://schemas.microsoft.com/office/drawing/2014/main" val="689453072"/>
                    </a:ext>
                  </a:extLst>
                </a:gridCol>
                <a:gridCol w="8478981">
                  <a:extLst>
                    <a:ext uri="{9D8B030D-6E8A-4147-A177-3AD203B41FA5}">
                      <a16:colId xmlns:a16="http://schemas.microsoft.com/office/drawing/2014/main" val="1028644286"/>
                    </a:ext>
                  </a:extLst>
                </a:gridCol>
              </a:tblGrid>
              <a:tr h="0">
                <a:tc>
                  <a:txBody>
                    <a:bodyPr/>
                    <a:lstStyle/>
                    <a:p>
                      <a:pPr algn="just">
                        <a:lnSpc>
                          <a:spcPct val="150000"/>
                        </a:lnSpc>
                        <a:spcAft>
                          <a:spcPts val="0"/>
                        </a:spcAft>
                      </a:pP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人员替换分析法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600" b="1" kern="100" dirty="0">
                          <a:solidFill>
                            <a:srgbClr val="002060"/>
                          </a:solidFill>
                          <a:effectLst/>
                          <a:latin typeface="黑体" panose="02010609060101010101" pitchFamily="49" charset="-122"/>
                          <a:ea typeface="黑体" panose="02010609060101010101" pitchFamily="49" charset="-122"/>
                        </a:rPr>
                        <a:t>针对具体职位进行人力资源供给预测的方法</a:t>
                      </a:r>
                      <a:endParaRPr lang="en-US" alt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1</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针对</a:t>
                      </a:r>
                      <a:r>
                        <a:rPr lang="zh-CN" altLang="en-US" sz="1600" b="1" u="sng" kern="100" dirty="0">
                          <a:solidFill>
                            <a:srgbClr val="002060"/>
                          </a:solidFill>
                          <a:effectLst/>
                          <a:latin typeface="黑体" panose="02010609060101010101" pitchFamily="49" charset="-122"/>
                          <a:ea typeface="黑体" panose="02010609060101010101" pitchFamily="49" charset="-122"/>
                        </a:rPr>
                        <a:t>组织</a:t>
                      </a:r>
                      <a:r>
                        <a:rPr lang="zh-CN" sz="1600" b="1" u="sng" kern="100" dirty="0">
                          <a:solidFill>
                            <a:srgbClr val="002060"/>
                          </a:solidFill>
                          <a:effectLst/>
                          <a:latin typeface="黑体" panose="02010609060101010101" pitchFamily="49" charset="-122"/>
                          <a:ea typeface="黑体" panose="02010609060101010101" pitchFamily="49" charset="-122"/>
                        </a:rPr>
                        <a:t>内部的某个或某些特定的职位，确定能够在未来承担该职位工作的合格候选人</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2</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主要强调从组织内部选拔合适的候选人担任相关职位尤其是更高级职位的做法</a:t>
                      </a:r>
                      <a:endParaRPr lang="zh-CN" sz="1600" b="1"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kern="100" dirty="0">
                          <a:solidFill>
                            <a:srgbClr val="002060"/>
                          </a:solidFill>
                          <a:effectLst/>
                          <a:latin typeface="黑体" panose="02010609060101010101" pitchFamily="49" charset="-122"/>
                          <a:ea typeface="黑体" panose="02010609060101010101" pitchFamily="49" charset="-122"/>
                        </a:rPr>
                        <a:t>（</a:t>
                      </a:r>
                      <a:r>
                        <a:rPr lang="en-US" sz="1600" b="1" kern="100" dirty="0">
                          <a:solidFill>
                            <a:srgbClr val="002060"/>
                          </a:solidFill>
                          <a:effectLst/>
                          <a:latin typeface="黑体" panose="02010609060101010101" pitchFamily="49" charset="-122"/>
                          <a:ea typeface="黑体" panose="02010609060101010101" pitchFamily="49" charset="-122"/>
                        </a:rPr>
                        <a:t>3</a:t>
                      </a:r>
                      <a:r>
                        <a:rPr lang="zh-CN" sz="1600" b="1" kern="100" dirty="0">
                          <a:solidFill>
                            <a:srgbClr val="002060"/>
                          </a:solidFill>
                          <a:effectLst/>
                          <a:latin typeface="黑体" panose="02010609060101010101" pitchFamily="49" charset="-122"/>
                          <a:ea typeface="黑体" panose="02010609060101010101" pitchFamily="49" charset="-122"/>
                        </a:rPr>
                        <a:t>）</a:t>
                      </a:r>
                      <a:r>
                        <a:rPr lang="zh-CN" sz="1600" b="1" u="sng" kern="100" dirty="0">
                          <a:solidFill>
                            <a:srgbClr val="002060"/>
                          </a:solidFill>
                          <a:effectLst/>
                          <a:latin typeface="黑体" panose="02010609060101010101" pitchFamily="49" charset="-122"/>
                          <a:ea typeface="黑体" panose="02010609060101010101" pitchFamily="49" charset="-122"/>
                        </a:rPr>
                        <a:t>有利于激励员工士气；降低招聘成本；为未来的职位填补需要提前做好准备</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783845342"/>
                  </a:ext>
                </a:extLst>
              </a:tr>
              <a:tr h="553720">
                <a:tc>
                  <a:txBody>
                    <a:bodyPr/>
                    <a:lstStyle/>
                    <a:p>
                      <a:pPr algn="just">
                        <a:lnSpc>
                          <a:spcPct val="150000"/>
                        </a:lnSpc>
                        <a:spcAft>
                          <a:spcPts val="0"/>
                        </a:spcAft>
                      </a:pPr>
                      <a:r>
                        <a:rPr lang="en-US" sz="1600" b="1" u="sng" kern="100" dirty="0">
                          <a:solidFill>
                            <a:srgbClr val="002060"/>
                          </a:solidFill>
                          <a:effectLst/>
                          <a:latin typeface="黑体" panose="02010609060101010101" pitchFamily="49" charset="-122"/>
                          <a:ea typeface="黑体" panose="02010609060101010101" pitchFamily="49" charset="-122"/>
                        </a:rPr>
                        <a:t>2.</a:t>
                      </a:r>
                      <a:r>
                        <a:rPr lang="zh-CN" sz="1600" b="1" u="sng" kern="100" dirty="0">
                          <a:solidFill>
                            <a:srgbClr val="002060"/>
                          </a:solidFill>
                          <a:effectLst/>
                          <a:latin typeface="黑体" panose="02010609060101010101" pitchFamily="49" charset="-122"/>
                          <a:ea typeface="黑体" panose="02010609060101010101" pitchFamily="49" charset="-122"/>
                        </a:rPr>
                        <a:t>马尔科夫分析方法</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600" b="1" u="sng" kern="100" dirty="0">
                          <a:solidFill>
                            <a:srgbClr val="002060"/>
                          </a:solidFill>
                          <a:effectLst/>
                          <a:latin typeface="黑体" panose="02010609060101010101" pitchFamily="49" charset="-122"/>
                          <a:ea typeface="黑体" panose="02010609060101010101" pitchFamily="49" charset="-122"/>
                        </a:rPr>
                        <a:t>基于多种职位以及人员流动状况进行人力资源供给预测的方法</a:t>
                      </a:r>
                      <a:endParaRPr lang="en-US" altLang="zh-CN" sz="1600" b="1" u="sng" kern="100" dirty="0">
                        <a:solidFill>
                          <a:srgbClr val="002060"/>
                        </a:solidFill>
                        <a:effectLst/>
                        <a:latin typeface="黑体" panose="02010609060101010101" pitchFamily="49" charset="-122"/>
                        <a:ea typeface="黑体" panose="02010609060101010101" pitchFamily="49" charset="-122"/>
                      </a:endParaRPr>
                    </a:p>
                    <a:p>
                      <a:pPr algn="just">
                        <a:lnSpc>
                          <a:spcPct val="150000"/>
                        </a:lnSpc>
                        <a:spcAft>
                          <a:spcPts val="0"/>
                        </a:spcAft>
                      </a:pPr>
                      <a:r>
                        <a:rPr lang="zh-CN" sz="1600" b="1" u="sng" kern="100" dirty="0">
                          <a:solidFill>
                            <a:srgbClr val="002060"/>
                          </a:solidFill>
                          <a:effectLst/>
                          <a:latin typeface="黑体" panose="02010609060101010101" pitchFamily="49" charset="-122"/>
                          <a:ea typeface="黑体" panose="02010609060101010101" pitchFamily="49" charset="-122"/>
                        </a:rPr>
                        <a:t>利用一种所谓转移矩阵的统计分析程序来进行人力资源供给预测</a:t>
                      </a:r>
                      <a:endParaRPr lang="zh-CN" sz="1600" b="1" kern="100" dirty="0">
                        <a:solidFill>
                          <a:srgbClr val="002060"/>
                        </a:solidFill>
                        <a:effectLst/>
                        <a:latin typeface="黑体" panose="02010609060101010101" pitchFamily="49" charset="-122"/>
                        <a:ea typeface="黑体" panose="02010609060101010101"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791038294"/>
                  </a:ext>
                </a:extLst>
              </a:tr>
            </a:tbl>
          </a:graphicData>
        </a:graphic>
      </p:graphicFrame>
    </p:spTree>
    <p:extLst>
      <p:ext uri="{BB962C8B-B14F-4D97-AF65-F5344CB8AC3E}">
        <p14:creationId xmlns:p14="http://schemas.microsoft.com/office/powerpoint/2010/main" val="2500868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15CF919D-D863-4A83-BBC8-859809556CCD}"/>
              </a:ext>
            </a:extLst>
          </p:cNvPr>
          <p:cNvSpPr/>
          <p:nvPr/>
        </p:nvSpPr>
        <p:spPr>
          <a:xfrm>
            <a:off x="820586" y="487359"/>
            <a:ext cx="4834978" cy="442878"/>
          </a:xfrm>
          <a:prstGeom prst="rect">
            <a:avLst/>
          </a:prstGeom>
        </p:spPr>
        <p:txBody>
          <a:bodyPr wrap="none">
            <a:spAutoFit/>
          </a:bodyPr>
          <a:lstStyle/>
          <a:p>
            <a:pPr>
              <a:lnSpc>
                <a:spcPct val="150000"/>
              </a:lnSpc>
            </a:pPr>
            <a:r>
              <a:rPr lang="zh-CN" altLang="en-US" b="1" u="sng" kern="100" dirty="0">
                <a:solidFill>
                  <a:srgbClr val="002060"/>
                </a:solidFill>
                <a:latin typeface="黑体" pitchFamily="49" charset="-122"/>
                <a:ea typeface="黑体" pitchFamily="49" charset="-122"/>
                <a:cs typeface="Times New Roman" panose="02020603050405020304" pitchFamily="18" charset="0"/>
              </a:rPr>
              <a:t>第二节  人力资源供求平衡的基本对策与方法</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id="{57EBD954-7B68-4027-A607-03C3AA8D6784}"/>
              </a:ext>
            </a:extLst>
          </p:cNvPr>
          <p:cNvGraphicFramePr>
            <a:graphicFrameLocks noGrp="1"/>
          </p:cNvGraphicFramePr>
          <p:nvPr>
            <p:extLst>
              <p:ext uri="{D42A27DB-BD31-4B8C-83A1-F6EECF244321}">
                <p14:modId xmlns:p14="http://schemas.microsoft.com/office/powerpoint/2010/main" val="425704136"/>
              </p:ext>
            </p:extLst>
          </p:nvPr>
        </p:nvGraphicFramePr>
        <p:xfrm>
          <a:off x="692150" y="1298575"/>
          <a:ext cx="11127318" cy="4949113"/>
        </p:xfrm>
        <a:graphic>
          <a:graphicData uri="http://schemas.openxmlformats.org/drawingml/2006/table">
            <a:tbl>
              <a:tblPr>
                <a:tableStyleId>{5C22544A-7EE6-4342-B048-85BDC9FD1C3A}</a:tableStyleId>
              </a:tblPr>
              <a:tblGrid>
                <a:gridCol w="558512">
                  <a:extLst>
                    <a:ext uri="{9D8B030D-6E8A-4147-A177-3AD203B41FA5}">
                      <a16:colId xmlns:a16="http://schemas.microsoft.com/office/drawing/2014/main" val="119251158"/>
                    </a:ext>
                  </a:extLst>
                </a:gridCol>
                <a:gridCol w="1721173">
                  <a:extLst>
                    <a:ext uri="{9D8B030D-6E8A-4147-A177-3AD203B41FA5}">
                      <a16:colId xmlns:a16="http://schemas.microsoft.com/office/drawing/2014/main" val="1675223510"/>
                    </a:ext>
                  </a:extLst>
                </a:gridCol>
                <a:gridCol w="8847633">
                  <a:extLst>
                    <a:ext uri="{9D8B030D-6E8A-4147-A177-3AD203B41FA5}">
                      <a16:colId xmlns:a16="http://schemas.microsoft.com/office/drawing/2014/main" val="2263278893"/>
                    </a:ext>
                  </a:extLst>
                </a:gridCol>
              </a:tblGrid>
              <a:tr h="187635">
                <a:tc rowSpan="4">
                  <a:txBody>
                    <a:bodyPr/>
                    <a:lstStyle/>
                    <a:p>
                      <a:pPr algn="just">
                        <a:lnSpc>
                          <a:spcPct val="150000"/>
                        </a:lnSpc>
                        <a:spcAft>
                          <a:spcPts val="0"/>
                        </a:spcAft>
                      </a:pPr>
                      <a:r>
                        <a:rPr lang="en-US" sz="1400" b="1" kern="100" dirty="0">
                          <a:solidFill>
                            <a:srgbClr val="002060"/>
                          </a:solidFill>
                          <a:effectLst/>
                          <a:latin typeface="黑体" pitchFamily="49" charset="-122"/>
                          <a:ea typeface="黑体" pitchFamily="49" charset="-122"/>
                        </a:rPr>
                        <a:t>1.</a:t>
                      </a: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人力供给与需求的平衡</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ctr">
                        <a:lnSpc>
                          <a:spcPct val="150000"/>
                        </a:lnSpc>
                        <a:spcAft>
                          <a:spcPts val="0"/>
                        </a:spcAft>
                      </a:pPr>
                      <a:r>
                        <a:rPr lang="zh-CN" sz="1400" b="1" kern="100">
                          <a:solidFill>
                            <a:srgbClr val="002060"/>
                          </a:solidFill>
                          <a:effectLst/>
                          <a:latin typeface="黑体" pitchFamily="49" charset="-122"/>
                          <a:ea typeface="黑体" pitchFamily="49" charset="-122"/>
                        </a:rPr>
                        <a:t>不平衡情况</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ctr">
                        <a:lnSpc>
                          <a:spcPct val="150000"/>
                        </a:lnSpc>
                        <a:spcAft>
                          <a:spcPts val="0"/>
                        </a:spcAft>
                      </a:pPr>
                      <a:r>
                        <a:rPr lang="zh-CN" sz="1400" b="1" kern="100">
                          <a:solidFill>
                            <a:srgbClr val="002060"/>
                          </a:solidFill>
                          <a:effectLst/>
                          <a:latin typeface="黑体" pitchFamily="49" charset="-122"/>
                          <a:ea typeface="黑体" pitchFamily="49" charset="-122"/>
                        </a:rPr>
                        <a:t>对策</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4276696395"/>
                  </a:ext>
                </a:extLst>
              </a:tr>
              <a:tr h="1670316">
                <a:tc vMerge="1">
                  <a:txBody>
                    <a:bodyPr/>
                    <a:lstStyle/>
                    <a:p>
                      <a:endParaRPr lang="zh-CN" altLang="en-US"/>
                    </a:p>
                  </a:txBody>
                  <a:tcPr/>
                </a:tc>
                <a:tc>
                  <a:txBody>
                    <a:bodyPr/>
                    <a:lstStyle/>
                    <a:p>
                      <a:pPr indent="140335" algn="just">
                        <a:lnSpc>
                          <a:spcPct val="150000"/>
                        </a:lnSpc>
                        <a:spcAft>
                          <a:spcPts val="0"/>
                        </a:spcAft>
                      </a:pPr>
                      <a:r>
                        <a:rPr lang="zh-CN" sz="1400" b="1" kern="100" dirty="0">
                          <a:solidFill>
                            <a:srgbClr val="002060"/>
                          </a:solidFill>
                          <a:effectLst/>
                          <a:latin typeface="黑体" pitchFamily="49" charset="-122"/>
                          <a:ea typeface="黑体" pitchFamily="49" charset="-122"/>
                        </a:rPr>
                        <a:t>供给小于需求</a:t>
                      </a:r>
                    </a:p>
                    <a:p>
                      <a:pPr algn="ctr">
                        <a:lnSpc>
                          <a:spcPct val="150000"/>
                        </a:lnSpc>
                        <a:spcAft>
                          <a:spcPts val="0"/>
                        </a:spcAft>
                      </a:pPr>
                      <a:r>
                        <a:rPr lang="zh-CN" sz="1400" b="1" kern="100" dirty="0">
                          <a:solidFill>
                            <a:srgbClr val="002060"/>
                          </a:solidFill>
                          <a:effectLst/>
                          <a:latin typeface="黑体" pitchFamily="49" charset="-122"/>
                          <a:ea typeface="黑体" pitchFamily="49" charset="-122"/>
                        </a:rPr>
                        <a:t>（不足）</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1</a:t>
                      </a:r>
                      <a:r>
                        <a:rPr lang="zh-CN" sz="1400" b="1" kern="100">
                          <a:solidFill>
                            <a:srgbClr val="002060"/>
                          </a:solidFill>
                          <a:effectLst/>
                          <a:latin typeface="黑体" pitchFamily="49" charset="-122"/>
                          <a:ea typeface="黑体" pitchFamily="49" charset="-122"/>
                        </a:rPr>
                        <a:t>）延长现有员工的工作时间</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2</a:t>
                      </a:r>
                      <a:r>
                        <a:rPr lang="zh-CN" sz="1400" b="1" kern="100">
                          <a:solidFill>
                            <a:srgbClr val="002060"/>
                          </a:solidFill>
                          <a:effectLst/>
                          <a:latin typeface="黑体" pitchFamily="49" charset="-122"/>
                          <a:ea typeface="黑体" pitchFamily="49" charset="-122"/>
                        </a:rPr>
                        <a:t>）做好招募工作</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3</a:t>
                      </a:r>
                      <a:r>
                        <a:rPr lang="zh-CN" sz="1400" b="1" kern="100">
                          <a:solidFill>
                            <a:srgbClr val="002060"/>
                          </a:solidFill>
                          <a:effectLst/>
                          <a:latin typeface="黑体" pitchFamily="49" charset="-122"/>
                          <a:ea typeface="黑体" pitchFamily="49" charset="-122"/>
                        </a:rPr>
                        <a:t>）降低现有人员的流失率</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4</a:t>
                      </a:r>
                      <a:r>
                        <a:rPr lang="zh-CN" sz="1400" b="1" kern="100">
                          <a:solidFill>
                            <a:srgbClr val="002060"/>
                          </a:solidFill>
                          <a:effectLst/>
                          <a:latin typeface="黑体" pitchFamily="49" charset="-122"/>
                          <a:ea typeface="黑体" pitchFamily="49" charset="-122"/>
                        </a:rPr>
                        <a:t>）通过改进生产技术、优化工作流程、加强员工培训等方式提高员工的工作效率来减少人员数量的需求</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5</a:t>
                      </a:r>
                      <a:r>
                        <a:rPr lang="zh-CN" sz="1400" b="1" kern="100">
                          <a:solidFill>
                            <a:srgbClr val="002060"/>
                          </a:solidFill>
                          <a:effectLst/>
                          <a:latin typeface="黑体" pitchFamily="49" charset="-122"/>
                          <a:ea typeface="黑体" pitchFamily="49" charset="-122"/>
                        </a:rPr>
                        <a:t>）将组织中的部分非核心业务通过外包的方式处理</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2322037181"/>
                  </a:ext>
                </a:extLst>
              </a:tr>
              <a:tr h="1034882">
                <a:tc vMerge="1">
                  <a:txBody>
                    <a:bodyPr/>
                    <a:lstStyle/>
                    <a:p>
                      <a:endParaRPr lang="zh-CN" altLang="en-US"/>
                    </a:p>
                  </a:txBody>
                  <a:tcPr/>
                </a:tc>
                <a:tc>
                  <a:txBody>
                    <a:bodyPr/>
                    <a:lstStyle/>
                    <a:p>
                      <a:pPr algn="l">
                        <a:lnSpc>
                          <a:spcPct val="150000"/>
                        </a:lnSpc>
                        <a:spcAft>
                          <a:spcPts val="0"/>
                        </a:spcAft>
                      </a:pPr>
                      <a:r>
                        <a:rPr lang="zh-CN" sz="1400" b="1" kern="100" dirty="0">
                          <a:solidFill>
                            <a:srgbClr val="002060"/>
                          </a:solidFill>
                          <a:effectLst/>
                          <a:latin typeface="黑体" pitchFamily="49" charset="-122"/>
                          <a:ea typeface="黑体" pitchFamily="49" charset="-122"/>
                        </a:rPr>
                        <a:t>供给大于需求</a:t>
                      </a: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（过剩）</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1</a:t>
                      </a:r>
                      <a:r>
                        <a:rPr lang="zh-CN" sz="1400" b="1" kern="100">
                          <a:solidFill>
                            <a:srgbClr val="002060"/>
                          </a:solidFill>
                          <a:effectLst/>
                          <a:latin typeface="黑体" pitchFamily="49" charset="-122"/>
                          <a:ea typeface="黑体" pitchFamily="49" charset="-122"/>
                        </a:rPr>
                        <a:t>）冻结雇佣；</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2</a:t>
                      </a:r>
                      <a:r>
                        <a:rPr lang="zh-CN" sz="1400" b="1" kern="100">
                          <a:solidFill>
                            <a:srgbClr val="002060"/>
                          </a:solidFill>
                          <a:effectLst/>
                          <a:latin typeface="黑体" pitchFamily="49" charset="-122"/>
                          <a:ea typeface="黑体" pitchFamily="49" charset="-122"/>
                        </a:rPr>
                        <a:t>）鼓励员工提前退休；</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3</a:t>
                      </a:r>
                      <a:r>
                        <a:rPr lang="zh-CN" sz="1400" b="1" kern="100">
                          <a:solidFill>
                            <a:srgbClr val="002060"/>
                          </a:solidFill>
                          <a:effectLst/>
                          <a:latin typeface="黑体" pitchFamily="49" charset="-122"/>
                          <a:ea typeface="黑体" pitchFamily="49" charset="-122"/>
                        </a:rPr>
                        <a:t>）</a:t>
                      </a:r>
                      <a:r>
                        <a:rPr lang="zh-CN" sz="1400" b="1" u="sng" kern="100">
                          <a:solidFill>
                            <a:srgbClr val="002060"/>
                          </a:solidFill>
                          <a:effectLst/>
                          <a:latin typeface="黑体" pitchFamily="49" charset="-122"/>
                          <a:ea typeface="黑体" pitchFamily="49" charset="-122"/>
                        </a:rPr>
                        <a:t>缩短每位现有员工的工作时间</a:t>
                      </a:r>
                      <a:endParaRPr lang="zh-CN" sz="1400" b="1" kern="100">
                        <a:solidFill>
                          <a:srgbClr val="002060"/>
                        </a:solidFill>
                        <a:effectLst/>
                        <a:latin typeface="黑体" pitchFamily="49" charset="-122"/>
                        <a:ea typeface="黑体" pitchFamily="49" charset="-122"/>
                      </a:endParaRP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4</a:t>
                      </a:r>
                      <a:r>
                        <a:rPr lang="zh-CN" sz="1400" b="1" kern="100">
                          <a:solidFill>
                            <a:srgbClr val="002060"/>
                          </a:solidFill>
                          <a:effectLst/>
                          <a:latin typeface="黑体" pitchFamily="49" charset="-122"/>
                          <a:ea typeface="黑体" pitchFamily="49" charset="-122"/>
                        </a:rPr>
                        <a:t>）临时性解雇或永久性裁员</a:t>
                      </a:r>
                    </a:p>
                    <a:p>
                      <a:pPr algn="just">
                        <a:lnSpc>
                          <a:spcPct val="150000"/>
                        </a:lnSpc>
                        <a:spcAft>
                          <a:spcPts val="0"/>
                        </a:spcAft>
                      </a:pPr>
                      <a:r>
                        <a:rPr lang="zh-CN" sz="1400" b="1" kern="100">
                          <a:solidFill>
                            <a:srgbClr val="002060"/>
                          </a:solidFill>
                          <a:effectLst/>
                          <a:latin typeface="黑体" pitchFamily="49" charset="-122"/>
                          <a:ea typeface="黑体" pitchFamily="49" charset="-122"/>
                        </a:rPr>
                        <a:t>（</a:t>
                      </a:r>
                      <a:r>
                        <a:rPr lang="en-US" sz="1400" b="1" kern="100">
                          <a:solidFill>
                            <a:srgbClr val="002060"/>
                          </a:solidFill>
                          <a:effectLst/>
                          <a:latin typeface="黑体" pitchFamily="49" charset="-122"/>
                          <a:ea typeface="黑体" pitchFamily="49" charset="-122"/>
                        </a:rPr>
                        <a:t>5</a:t>
                      </a:r>
                      <a:r>
                        <a:rPr lang="zh-CN" sz="1400" b="1" kern="100">
                          <a:solidFill>
                            <a:srgbClr val="002060"/>
                          </a:solidFill>
                          <a:effectLst/>
                          <a:latin typeface="黑体" pitchFamily="49" charset="-122"/>
                          <a:ea typeface="黑体" pitchFamily="49" charset="-122"/>
                        </a:rPr>
                        <a:t>）</a:t>
                      </a:r>
                      <a:r>
                        <a:rPr lang="zh-CN" sz="1400" b="1" u="sng" kern="100">
                          <a:solidFill>
                            <a:srgbClr val="002060"/>
                          </a:solidFill>
                          <a:effectLst/>
                          <a:latin typeface="黑体" pitchFamily="49" charset="-122"/>
                          <a:ea typeface="黑体" pitchFamily="49" charset="-122"/>
                        </a:rPr>
                        <a:t>对富余人员实行培训</a:t>
                      </a:r>
                      <a:endParaRPr lang="zh-CN" sz="1400" b="1" kern="10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2183108086"/>
                  </a:ext>
                </a:extLst>
              </a:tr>
              <a:tr h="1458505">
                <a:tc vMerge="1">
                  <a:txBody>
                    <a:bodyPr/>
                    <a:lstStyle/>
                    <a:p>
                      <a:endParaRPr lang="zh-CN" altLang="en-US"/>
                    </a:p>
                  </a:txBody>
                  <a:tcPr/>
                </a:tc>
                <a:tc>
                  <a:txBody>
                    <a:bodyPr/>
                    <a:lstStyle/>
                    <a:p>
                      <a:pPr algn="l">
                        <a:lnSpc>
                          <a:spcPct val="150000"/>
                        </a:lnSpc>
                        <a:spcAft>
                          <a:spcPts val="0"/>
                        </a:spcAft>
                      </a:pPr>
                      <a:r>
                        <a:rPr lang="zh-CN" sz="1400" b="1" kern="100" dirty="0">
                          <a:solidFill>
                            <a:srgbClr val="002060"/>
                          </a:solidFill>
                          <a:effectLst/>
                          <a:latin typeface="黑体" pitchFamily="49" charset="-122"/>
                          <a:ea typeface="黑体" pitchFamily="49" charset="-122"/>
                        </a:rPr>
                        <a:t>（供求平衡）</a:t>
                      </a:r>
                    </a:p>
                    <a:p>
                      <a:pPr algn="l">
                        <a:lnSpc>
                          <a:spcPct val="150000"/>
                        </a:lnSpc>
                        <a:spcAft>
                          <a:spcPts val="0"/>
                        </a:spcAft>
                      </a:pPr>
                      <a:r>
                        <a:rPr lang="zh-CN" sz="1400" b="1" kern="100" dirty="0">
                          <a:solidFill>
                            <a:srgbClr val="002060"/>
                          </a:solidFill>
                          <a:effectLst/>
                          <a:latin typeface="黑体" pitchFamily="49" charset="-122"/>
                          <a:ea typeface="黑体" pitchFamily="49" charset="-122"/>
                        </a:rPr>
                        <a:t>结构不匹配</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加强对现有人员的培训开发</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2</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在现有人员胜任未来的工作有困难的情况下，组织需要通过到期或终止劳动合同、自然退休等方式，让一些员工离开组织，同时从阻止外部招聘高素质的新员工为未来新的工作需要储备足够的人才</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3</a:t>
                      </a:r>
                      <a:r>
                        <a:rPr lang="zh-CN" sz="1400" b="1" kern="100" dirty="0">
                          <a:solidFill>
                            <a:srgbClr val="002060"/>
                          </a:solidFill>
                          <a:effectLst/>
                          <a:latin typeface="黑体" pitchFamily="49" charset="-122"/>
                          <a:ea typeface="黑体" pitchFamily="49" charset="-122"/>
                        </a:rPr>
                        <a:t>）</a:t>
                      </a:r>
                      <a:r>
                        <a:rPr lang="zh-CN" sz="1400" b="1" u="sng" kern="100" dirty="0">
                          <a:solidFill>
                            <a:srgbClr val="002060"/>
                          </a:solidFill>
                          <a:effectLst/>
                          <a:latin typeface="黑体" pitchFamily="49" charset="-122"/>
                          <a:ea typeface="黑体" pitchFamily="49" charset="-122"/>
                        </a:rPr>
                        <a:t>将技能不足的老员工逐渐替换到辅助性的工作岗位上</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57767" marR="57767" marT="0" marB="0"/>
                </a:tc>
                <a:extLst>
                  <a:ext uri="{0D108BD9-81ED-4DB2-BD59-A6C34878D82A}">
                    <a16:rowId xmlns:a16="http://schemas.microsoft.com/office/drawing/2014/main" val="3120549488"/>
                  </a:ext>
                </a:extLst>
              </a:tr>
            </a:tbl>
          </a:graphicData>
        </a:graphic>
      </p:graphicFrame>
      <p:sp>
        <p:nvSpPr>
          <p:cNvPr id="14" name="矩形 13">
            <a:extLst>
              <a:ext uri="{FF2B5EF4-FFF2-40B4-BE49-F238E27FC236}">
                <a16:creationId xmlns:a16="http://schemas.microsoft.com/office/drawing/2014/main" id="{15CF919D-D863-4A83-BBC8-859809556CCD}"/>
              </a:ext>
            </a:extLst>
          </p:cNvPr>
          <p:cNvSpPr/>
          <p:nvPr/>
        </p:nvSpPr>
        <p:spPr>
          <a:xfrm>
            <a:off x="956052" y="790744"/>
            <a:ext cx="3379451" cy="507831"/>
          </a:xfrm>
          <a:prstGeom prst="rect">
            <a:avLst/>
          </a:prstGeom>
        </p:spPr>
        <p:txBody>
          <a:bodyPr wrap="none">
            <a:spAutoFit/>
          </a:bodyPr>
          <a:lstStyle/>
          <a:p>
            <a:pPr>
              <a:lnSpc>
                <a:spcPct val="150000"/>
              </a:lnSpc>
            </a:pPr>
            <a:r>
              <a:rPr lang="en-US"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8.</a:t>
            </a:r>
            <a:r>
              <a:rPr lang="zh-CN" altLang="zh-CN"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人力资源供求平衡的基本对策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971810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id="{3405D422-3CFF-4521-9C84-9AE6EE0256B9}"/>
              </a:ext>
            </a:extLst>
          </p:cNvPr>
          <p:cNvSpPr/>
          <p:nvPr/>
        </p:nvSpPr>
        <p:spPr>
          <a:xfrm>
            <a:off x="820586" y="614730"/>
            <a:ext cx="3440365" cy="369332"/>
          </a:xfrm>
          <a:prstGeom prst="rect">
            <a:avLst/>
          </a:prstGeom>
        </p:spPr>
        <p:txBody>
          <a:bodyPr wrap="none">
            <a:spAutoFit/>
          </a:bodyPr>
          <a:lstStyle/>
          <a:p>
            <a:r>
              <a:rPr lang="en-US" altLang="zh-CN" b="1" u="sng" kern="100" dirty="0">
                <a:solidFill>
                  <a:srgbClr val="002060"/>
                </a:solidFill>
                <a:latin typeface="黑体" pitchFamily="49" charset="-122"/>
                <a:ea typeface="黑体" pitchFamily="49" charset="-122"/>
                <a:cs typeface="Times New Roman" panose="02020603050405020304" pitchFamily="18" charset="0"/>
              </a:rPr>
              <a:t>9.</a:t>
            </a:r>
            <a:r>
              <a:rPr lang="zh-CN" altLang="zh-CN" b="1" u="sng" kern="100" dirty="0">
                <a:solidFill>
                  <a:srgbClr val="002060"/>
                </a:solidFill>
                <a:latin typeface="黑体" pitchFamily="49" charset="-122"/>
                <a:ea typeface="黑体" pitchFamily="49" charset="-122"/>
                <a:cs typeface="Times New Roman" panose="02020603050405020304" pitchFamily="18" charset="0"/>
              </a:rPr>
              <a:t>人力资源供求平衡的分析方法</a:t>
            </a:r>
            <a:endParaRPr lang="zh-CN" altLang="en-US" dirty="0">
              <a:solidFill>
                <a:srgbClr val="002060"/>
              </a:solidFill>
              <a:latin typeface="黑体" pitchFamily="49" charset="-122"/>
              <a:ea typeface="黑体" pitchFamily="49" charset="-122"/>
            </a:endParaRPr>
          </a:p>
        </p:txBody>
      </p:sp>
      <p:graphicFrame>
        <p:nvGraphicFramePr>
          <p:cNvPr id="7" name="表格 6">
            <a:extLst>
              <a:ext uri="{FF2B5EF4-FFF2-40B4-BE49-F238E27FC236}">
                <a16:creationId xmlns:a16="http://schemas.microsoft.com/office/drawing/2014/main" id="{554A0029-4AF9-4FC7-BFEF-1647706BE026}"/>
              </a:ext>
            </a:extLst>
          </p:cNvPr>
          <p:cNvGraphicFramePr>
            <a:graphicFrameLocks noGrp="1"/>
          </p:cNvGraphicFramePr>
          <p:nvPr>
            <p:extLst>
              <p:ext uri="{D42A27DB-BD31-4B8C-83A1-F6EECF244321}">
                <p14:modId xmlns:p14="http://schemas.microsoft.com/office/powerpoint/2010/main" val="2260781341"/>
              </p:ext>
            </p:extLst>
          </p:nvPr>
        </p:nvGraphicFramePr>
        <p:xfrm>
          <a:off x="907899" y="1298575"/>
          <a:ext cx="8490102" cy="2082930"/>
        </p:xfrm>
        <a:graphic>
          <a:graphicData uri="http://schemas.openxmlformats.org/drawingml/2006/table">
            <a:tbl>
              <a:tblPr>
                <a:tableStyleId>{5C22544A-7EE6-4342-B048-85BDC9FD1C3A}</a:tableStyleId>
              </a:tblPr>
              <a:tblGrid>
                <a:gridCol w="4255052">
                  <a:extLst>
                    <a:ext uri="{9D8B030D-6E8A-4147-A177-3AD203B41FA5}">
                      <a16:colId xmlns:a16="http://schemas.microsoft.com/office/drawing/2014/main" val="2582212022"/>
                    </a:ext>
                  </a:extLst>
                </a:gridCol>
                <a:gridCol w="1404684">
                  <a:extLst>
                    <a:ext uri="{9D8B030D-6E8A-4147-A177-3AD203B41FA5}">
                      <a16:colId xmlns:a16="http://schemas.microsoft.com/office/drawing/2014/main" val="4149958544"/>
                    </a:ext>
                  </a:extLst>
                </a:gridCol>
                <a:gridCol w="2830366">
                  <a:extLst>
                    <a:ext uri="{9D8B030D-6E8A-4147-A177-3AD203B41FA5}">
                      <a16:colId xmlns:a16="http://schemas.microsoft.com/office/drawing/2014/main" val="3775447786"/>
                    </a:ext>
                  </a:extLst>
                </a:gridCol>
              </a:tblGrid>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方法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速度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员工受伤害程度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912054719"/>
                  </a:ext>
                </a:extLst>
              </a:tr>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裁员</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2291185555"/>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提前退休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慢</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低</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54600191"/>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雇佣临时员工或劳务派遣人员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高</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261450765"/>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外包、离岸经营和移民</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中等</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1024966276"/>
                  </a:ext>
                </a:extLst>
              </a:tr>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调整薪酬和工作时数</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快</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中等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val="4059977476"/>
                  </a:ext>
                </a:extLst>
              </a:tr>
            </a:tbl>
          </a:graphicData>
        </a:graphic>
      </p:graphicFrame>
    </p:spTree>
    <p:extLst>
      <p:ext uri="{BB962C8B-B14F-4D97-AF65-F5344CB8AC3E}">
        <p14:creationId xmlns:p14="http://schemas.microsoft.com/office/powerpoint/2010/main" val="18455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考点：人力资源规划的内容、流程与意义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公司人力资源部门制定未来几年的人力资源规划时，应当首先从解（  ）人手。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组织结构和业务流程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外部劳动力市场状况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竞争对手的情况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公司的战略规划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狭义的人力资源规划专指组织的（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人员供求规划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雇用规划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绩效管理规划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薪酬福利规划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培训开发规划</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8274136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6" name="Picture 2" descr="C:\Users\samsung\Desktop\第二部分 导图\图第二部分.png"/>
          <p:cNvPicPr>
            <a:picLocks noChangeAspect="1" noChangeArrowheads="1"/>
          </p:cNvPicPr>
          <p:nvPr/>
        </p:nvPicPr>
        <p:blipFill>
          <a:blip r:embed="rId4" cstate="print"/>
          <a:srcRect/>
          <a:stretch>
            <a:fillRect/>
          </a:stretch>
        </p:blipFill>
        <p:spPr bwMode="auto">
          <a:xfrm>
            <a:off x="692150" y="626534"/>
            <a:ext cx="10551583" cy="5826654"/>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考点：人力资源规划的内容、流程与意义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  ）属于人力资源规划的意义和作用。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有利于组织战略目标的实现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有利于组织整体人力资源管理系统的稳定性、一致性和有效性</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有助于组织对人工成本的合理控制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有助于组织开展绩效管理和人员培训</a:t>
            </a: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有助于薪酬管理的效率提升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关于人力资源需求预测的影响因素，表述错误的是（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组织战略会受到组织在未来发展战略和竞争战略的重要影响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产品和服务会受到国家宏观政策调整以及消费者对产品或服务的消费偏好改变的影响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技术因素主要源自新技术的采用比如生产自动化、人工智能等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组织变革包括组织结构调整或国际贸易环境的变化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922948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550237"/>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近年来，随着越来越多的人在网上购物，某物流公司的员工人数迅速增加，这体现出影响人力需求的因素是（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国际贸易环境</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组织提供的服务</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组织变革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组织战略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企业在预测未来人力资源需求时，有时会给予某一种关键的经营或管理指标与人力资源需求量之间的关系来进行预测，这种方法属于（  ）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007996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09883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7.</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关于人力资源需求预测中的经验判断法的说法，正确的是（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经验判断法主要适用于规模较大、结构复杂的组织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经验判断法是组织各级领导根据自己的经验和直觉确定组织未来人员需求的方法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经验判断法是一种精确的预测方法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经验判断法是一种定量的预测方法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8.</a:t>
            </a:r>
            <a:r>
              <a:rPr lang="zh-CN" altLang="en-US" sz="1600" b="1" kern="100" dirty="0">
                <a:solidFill>
                  <a:srgbClr val="002060"/>
                </a:solidFill>
                <a:latin typeface="黑体" pitchFamily="49" charset="-122"/>
                <a:ea typeface="黑体" pitchFamily="49" charset="-122"/>
                <a:cs typeface="Times New Roman" panose="02020603050405020304" pitchFamily="18" charset="0"/>
              </a:rPr>
              <a:t> （  ）是根据一个组织的雇佣水平在最近若干年的总体变化趋势，来预测组织在未来某一时期的人力资源需求数量的方法。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人员核查法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1165586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04016"/>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9.</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关于人力资源需求预测方法的说法，正确的有（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经验判断法是一种定性的主观判断法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回归分析法是一种定量的预测方法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德尔菲法要求专家们一起开会集体进行需求预测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定量的需求预测方法准确性往往比较高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定性的需求预测方法过于主观，不适合使用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关于企业在使用德尔菲法进行人员需求预测时应注意的问题，表述正确的是（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专家的挑选要有代表性，专家人数至少为</a:t>
            </a:r>
            <a:r>
              <a:rPr lang="en-US" altLang="zh-CN" sz="1600" b="1" kern="100" dirty="0">
                <a:solidFill>
                  <a:srgbClr val="002060"/>
                </a:solidFill>
                <a:latin typeface="黑体" pitchFamily="49" charset="-122"/>
                <a:ea typeface="黑体" pitchFamily="49" charset="-122"/>
                <a:cs typeface="Times New Roman" panose="02020603050405020304" pitchFamily="18" charset="0"/>
              </a:rPr>
              <a:t>10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需要给专家提供充分的资料和信息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问题的表述尽量模糊，让专家能够独立判断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问题设计要合理，专家一次可以回答较多问题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3544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考点：人力资源规划需求预测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11.</a:t>
            </a:r>
            <a:r>
              <a:rPr lang="zh-CN" altLang="en-US" sz="1600" b="1" kern="100" dirty="0">
                <a:solidFill>
                  <a:srgbClr val="002060"/>
                </a:solidFill>
                <a:latin typeface="黑体" pitchFamily="49" charset="-122"/>
                <a:ea typeface="黑体" pitchFamily="49" charset="-122"/>
                <a:cs typeface="Times New Roman" panose="02020603050405020304" pitchFamily="18" charset="0"/>
              </a:rPr>
              <a:t>由多名专家采用多轮、匿名方式对组织未来人力资源需求进行预测的方法是（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德尔菲法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时间序列法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回归分析法是一种定量分析方法，首先建立人力资源需求数量与其影响因素之间的（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趋势关系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函数关系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比例关系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比率关系</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674024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考点：人力资源供给预测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关于人力资源供给预测的说法，错误的是（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它要求企业能够获得的人力资源数量、质量和结构</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它不需要了解外部劳动力市场的供给情况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它常常需要用到人力资源技能库中的信息</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它可能会用到马尔科夫分析法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关于人力资源供给预测的说法，错误的是同量來需资人自</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马尔科夫分析法主要采用转移矩阵的统计分析程序</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人员替换法有利于激励员工士气，降低招聘成本</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马尔科夫分析法和人员替换法是人力资源需求预测的方法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人力资源供给状况一定会受到外部劳动力市场总体供给情况的影响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351812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6001643"/>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12</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考点：人力资源供给预测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15.</a:t>
            </a:r>
            <a:r>
              <a:rPr lang="zh-CN" altLang="en-US" sz="1600" b="1" kern="100" dirty="0">
                <a:solidFill>
                  <a:srgbClr val="002060"/>
                </a:solidFill>
                <a:latin typeface="黑体" pitchFamily="49" charset="-122"/>
                <a:ea typeface="黑体" pitchFamily="49" charset="-122"/>
                <a:cs typeface="Times New Roman" panose="02020603050405020304" pitchFamily="18" charset="0"/>
              </a:rPr>
              <a:t>某公司在进行人力资源供给预测时，针对某些关键职位，细致分析了组织内部能够填补该职位空缺的合格候选人，这种预测方法属于（  </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马尔科夫分析法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人员替换分析法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超势预测法</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转移矩阵</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企业面临需求大于供给时，可采取的措施有（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员工加班加点</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返聘退休员工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部分业务外包</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降低员工离职率</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冻结人员雇佣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492693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755422"/>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当组织面临人力资源需求小于供给时，适合采用的组织对策有（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改进生产技术、优化工作流程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加强人力资源招募工作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延长现有员工的工作时间</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鼓励员工提前退休</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对富余人员进行培训</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考点：人力资源供求平衡的方法分析</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企业在评估内部的人力资源供给情况时可以采用的工具是（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劳动力市场供给趋势表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竞争对手劳动力需求分析图</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员工技能数据库</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本行业人员流动率分析表</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581422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485261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在减少未来出现劳动力过剩的方法中，表述正确的是（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载员、降薪、职位调动等见效速度快，员工受伤害程度高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职位分享见效速度中等，员工受伤害程度高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冻结雇用见效速度慢，员工受伤害程度中等</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鼓励提前退休见效速度慢，员工受伤害程度低</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关于人力资源外包与离岸经营的说法，错误的是（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被外包出去的工作最好是“模块化的”工作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在选择外包服务供应商时，该机构的规模越大越好、历史越长越好</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离岸经营意味着将工作岗位从一个国家转移到另一个国家</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可以离岸经营的工作岗位仅限于工作范围窄和非常初级的简单工作</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916402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837495"/>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13</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考点：人力资源供求平衡的基本对策</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6.</a:t>
            </a:r>
            <a:r>
              <a:rPr lang="zh-CN" altLang="en-US" sz="1600" b="1" kern="100" dirty="0">
                <a:solidFill>
                  <a:srgbClr val="002060"/>
                </a:solidFill>
                <a:latin typeface="黑体" pitchFamily="49" charset="-122"/>
                <a:ea typeface="黑体" pitchFamily="49" charset="-122"/>
                <a:cs typeface="Times New Roman" panose="02020603050405020304" pitchFamily="18" charset="0"/>
              </a:rPr>
              <a:t>关于非带薪休假的说法，错误的有（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非带薪休假是指通过短期内减少员工的带薪工作日，降低人工成本，避免解雇员工</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非带薪休假是指通过保持单位时间的薪酬水平不变，但是减少全体员工的工作时间来避免裁员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员工们之间还可以通过自觉转让工作时间为彼此提供帮助</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有助于企业保存现金或是保证现金流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企业可以长期使用学习笔记</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某企业自成立后发展限速，随着市场份额的不断扩大，企业人员数量中</a:t>
            </a:r>
            <a:r>
              <a:rPr lang="en-US" altLang="zh-CN" sz="1600" b="1" kern="100" dirty="0">
                <a:solidFill>
                  <a:srgbClr val="002060"/>
                </a:solidFill>
                <a:latin typeface="黑体" pitchFamily="49" charset="-122"/>
                <a:ea typeface="黑体" pitchFamily="49" charset="-122"/>
                <a:cs typeface="Times New Roman" panose="02020603050405020304" pitchFamily="18" charset="0"/>
              </a:rPr>
              <a:t>2500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人增加到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6000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但是随着市场产能过剩，市场空间逐步缩小，企业决定采取收级战略，再加上该企业的产品类型较为单一，所以企业整体的人员余情况比较严重。而与业同时，内部有些部门却还存在着人手不足和明显的人岗不匹配现象。在行业不景气的大形势下，未来如何维持企业运营并保持一定增长，需要企业充分利用现有的人力资源，以满足战略发展的需要，对此，该企业的管理者感到很困惑。</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勤工身气根据以上资料，回答下列问题：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a:solidFill>
                  <a:srgbClr val="002060"/>
                </a:solidFill>
                <a:latin typeface="黑体" pitchFamily="49" charset="-122"/>
                <a:ea typeface="黑体" pitchFamily="49" charset="-122"/>
                <a:cs typeface="Times New Roman" panose="02020603050405020304" pitchFamily="18" charset="0"/>
              </a:rPr>
              <a:t>）更好地利用现有人力资源，该企业需要重点做好的人力资源管理工作有（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人力资源优化配置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提高员工福利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招聘新员工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人力资源规划有业企</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1302767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B776742B-CC8B-411B-881C-1536B86A1330}"/>
              </a:ext>
            </a:extLst>
          </p:cNvPr>
          <p:cNvSpPr txBox="1"/>
          <p:nvPr/>
        </p:nvSpPr>
        <p:spPr>
          <a:xfrm>
            <a:off x="1783215" y="2414250"/>
            <a:ext cx="8625569" cy="144655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400" b="1" dirty="0">
                <a:solidFill>
                  <a:srgbClr val="002060"/>
                </a:solidFill>
                <a:latin typeface="黑体" pitchFamily="49" charset="-122"/>
                <a:ea typeface="黑体" pitchFamily="49" charset="-122"/>
              </a:rPr>
              <a:t>第四章  战略性人力资源管理</a:t>
            </a:r>
            <a:endParaRPr lang="en-US" altLang="zh-CN" sz="4400" b="1" dirty="0">
              <a:solidFill>
                <a:srgbClr val="002060"/>
              </a:solidFill>
              <a:latin typeface="黑体" pitchFamily="49" charset="-122"/>
              <a:ea typeface="黑体" pitchFamily="49" charset="-122"/>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4400" b="1" i="0" u="none" strike="noStrike" kern="1200" cap="none" spc="0" normalizeH="0" baseline="0" noProof="0" dirty="0">
              <a:ln>
                <a:noFill/>
              </a:ln>
              <a:solidFill>
                <a:srgbClr val="002060"/>
              </a:solidFill>
              <a:effectLst/>
              <a:uLnTx/>
              <a:uFillTx/>
              <a:latin typeface="黑体" pitchFamily="49" charset="-122"/>
              <a:ea typeface="黑体" pitchFamily="49"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CA206A58-5637-411B-A1AF-2C907027FED7}"/>
              </a:ext>
            </a:extLst>
          </p:cNvPr>
          <p:cNvSpPr/>
          <p:nvPr/>
        </p:nvSpPr>
        <p:spPr>
          <a:xfrm>
            <a:off x="977462" y="484882"/>
            <a:ext cx="10730667" cy="5386090"/>
          </a:xfrm>
          <a:prstGeom prst="rect">
            <a:avLst/>
          </a:prstGeom>
        </p:spPr>
        <p:txBody>
          <a:bodyPr wrap="square">
            <a:spAutoFit/>
          </a:bodyPr>
          <a:lstStyle/>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14</a:t>
            </a:r>
            <a:r>
              <a:rPr lang="zh-CN" altLang="en-US" sz="1600" b="1" kern="100" dirty="0">
                <a:solidFill>
                  <a:srgbClr val="002060"/>
                </a:solidFill>
                <a:latin typeface="黑体" pitchFamily="49" charset="-122"/>
                <a:ea typeface="黑体" pitchFamily="49" charset="-122"/>
                <a:cs typeface="Times New Roman" panose="02020603050405020304" pitchFamily="18" charset="0"/>
              </a:rPr>
              <a:t>考点：案例</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某企业自成立后发展限速，随着市场份额的不断扩大，企业人员数量中</a:t>
            </a:r>
            <a:r>
              <a:rPr lang="en-US" altLang="zh-CN" sz="1600" b="1" kern="100" dirty="0">
                <a:solidFill>
                  <a:srgbClr val="002060"/>
                </a:solidFill>
                <a:latin typeface="黑体" pitchFamily="49" charset="-122"/>
                <a:ea typeface="黑体" pitchFamily="49" charset="-122"/>
                <a:cs typeface="Times New Roman" panose="02020603050405020304" pitchFamily="18" charset="0"/>
              </a:rPr>
              <a:t>2500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人增加到</a:t>
            </a:r>
            <a:r>
              <a:rPr lang="en-US" altLang="zh-CN" sz="1600" b="1" kern="100" dirty="0">
                <a:solidFill>
                  <a:srgbClr val="002060"/>
                </a:solidFill>
                <a:latin typeface="黑体" pitchFamily="49" charset="-122"/>
                <a:ea typeface="黑体" pitchFamily="49" charset="-122"/>
                <a:cs typeface="Times New Roman" panose="02020603050405020304" pitchFamily="18" charset="0"/>
              </a:rPr>
              <a:t>6000</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但是随着市场产能过剩，市场空间逐步缩小，企业决定采取收级战略，再加上该企业的产品类型较为单一，所以企业整体的人员余情况比较严重。而与业同时，内部有些部门却还存在着人手不足和明显的人岗不匹配现象。在行业不景气的大形势下，未来如何维持企业运营并保持一定增长，需要企业充分利用现有的人力资源，以满足战略发展的需要，对此，该企业的管理者感到很困惑。</a:t>
            </a:r>
            <a:r>
              <a:rPr lang="en-US" altLang="zh-CN" sz="1600" b="1" kern="100" dirty="0">
                <a:solidFill>
                  <a:srgbClr val="002060"/>
                </a:solidFill>
                <a:latin typeface="黑体" pitchFamily="49" charset="-122"/>
                <a:ea typeface="黑体" pitchFamily="49" charset="-122"/>
                <a:cs typeface="Times New Roman" panose="02020603050405020304" pitchFamily="18" charset="0"/>
              </a:rPr>
              <a:t>#</a:t>
            </a:r>
            <a:r>
              <a:rPr lang="zh-CN" altLang="en-US" sz="1600" b="1" kern="100" dirty="0">
                <a:solidFill>
                  <a:srgbClr val="002060"/>
                </a:solidFill>
                <a:latin typeface="黑体" pitchFamily="49" charset="-122"/>
                <a:ea typeface="黑体" pitchFamily="49" charset="-122"/>
                <a:cs typeface="Times New Roman" panose="02020603050405020304" pitchFamily="18" charset="0"/>
              </a:rPr>
              <a:t>勤工身气根据以上资料，回答下列问题：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a:solidFill>
                  <a:srgbClr val="002060"/>
                </a:solidFill>
                <a:latin typeface="黑体" pitchFamily="49" charset="-122"/>
                <a:ea typeface="黑体" pitchFamily="49" charset="-122"/>
                <a:cs typeface="Times New Roman" panose="02020603050405020304" pitchFamily="18" charset="0"/>
              </a:rPr>
              <a:t>）该企业当前面临的人员余问题，反映了（  ）对人力资源需求的影响。</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技术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企业战略  </a:t>
            </a: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人力资源供给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产品市场</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a:solidFill>
                  <a:srgbClr val="002060"/>
                </a:solidFill>
                <a:latin typeface="黑体" pitchFamily="49" charset="-122"/>
                <a:ea typeface="黑体" pitchFamily="49" charset="-122"/>
                <a:cs typeface="Times New Roman" panose="02020603050405020304" pitchFamily="18" charset="0"/>
              </a:rPr>
              <a:t>）解决该企业内部有些部门人才短缺的方法有（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本部门员工加班加点                                    </a:t>
            </a:r>
            <a:r>
              <a:rPr lang="en-US" altLang="zh-CN" sz="1600" b="1" kern="100" dirty="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a:solidFill>
                  <a:srgbClr val="002060"/>
                </a:solidFill>
                <a:latin typeface="黑体" pitchFamily="49" charset="-122"/>
                <a:ea typeface="黑体" pitchFamily="49" charset="-122"/>
                <a:cs typeface="Times New Roman" panose="02020603050405020304" pitchFamily="18" charset="0"/>
              </a:rPr>
              <a:t>通过改进生产技术提高效率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对其他部门中可用的富余人员再培训后转到人才紧缺部门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在本部门内进行职位分享</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zh-CN" altLang="en-US" sz="1600" b="1" kern="100" dirty="0">
                <a:solidFill>
                  <a:srgbClr val="002060"/>
                </a:solidFill>
                <a:latin typeface="黑体" pitchFamily="49" charset="-122"/>
                <a:ea typeface="黑体" pitchFamily="49" charset="-122"/>
                <a:cs typeface="Times New Roman" panose="02020603050405020304" pitchFamily="18" charset="0"/>
              </a:rPr>
              <a:t>（</a:t>
            </a:r>
            <a:r>
              <a:rPr lang="en-US" altLang="zh-CN" sz="1600" b="1" kern="100" dirty="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a:solidFill>
                  <a:srgbClr val="002060"/>
                </a:solidFill>
                <a:latin typeface="黑体" pitchFamily="49" charset="-122"/>
                <a:ea typeface="黑体" pitchFamily="49" charset="-122"/>
                <a:cs typeface="Times New Roman" panose="02020603050405020304" pitchFamily="18" charset="0"/>
              </a:rPr>
              <a:t>）对企业整体人员过剩的情况，企业可以采取的方法有（  ）。</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A.</a:t>
            </a:r>
            <a:r>
              <a:rPr lang="zh-CN" altLang="en-US" sz="1600" b="1" kern="100" dirty="0">
                <a:solidFill>
                  <a:srgbClr val="002060"/>
                </a:solidFill>
                <a:latin typeface="黑体" pitchFamily="49" charset="-122"/>
                <a:ea typeface="黑体" pitchFamily="49" charset="-122"/>
                <a:cs typeface="Times New Roman" panose="02020603050405020304" pitchFamily="18" charset="0"/>
              </a:rPr>
              <a:t>职位外包</a:t>
            </a:r>
            <a:r>
              <a:rPr lang="en-US" altLang="zh-CN" sz="1600" b="1" kern="100" dirty="0">
                <a:solidFill>
                  <a:srgbClr val="002060"/>
                </a:solidFill>
                <a:latin typeface="黑体" pitchFamily="49" charset="-122"/>
                <a:ea typeface="黑体" pitchFamily="49" charset="-122"/>
                <a:cs typeface="Times New Roman" panose="02020603050405020304" pitchFamily="18" charset="0"/>
              </a:rPr>
              <a:t>           B.</a:t>
            </a:r>
            <a:r>
              <a:rPr lang="zh-CN" altLang="en-US" sz="1600" b="1" kern="100" dirty="0">
                <a:solidFill>
                  <a:srgbClr val="002060"/>
                </a:solidFill>
                <a:latin typeface="黑体" pitchFamily="49" charset="-122"/>
                <a:ea typeface="黑体" pitchFamily="49" charset="-122"/>
                <a:cs typeface="Times New Roman" panose="02020603050405020304" pitchFamily="18" charset="0"/>
              </a:rPr>
              <a:t>裁员</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a:p>
            <a:pPr>
              <a:spcBef>
                <a:spcPts val="750"/>
              </a:spcBef>
              <a:spcAft>
                <a:spcPts val="750"/>
              </a:spcAft>
            </a:pPr>
            <a:r>
              <a:rPr lang="en-US" altLang="zh-CN" sz="1600" b="1" kern="100" dirty="0">
                <a:solidFill>
                  <a:srgbClr val="002060"/>
                </a:solidFill>
                <a:latin typeface="黑体" pitchFamily="49" charset="-122"/>
                <a:ea typeface="黑体" pitchFamily="49" charset="-122"/>
                <a:cs typeface="Times New Roman" panose="02020603050405020304" pitchFamily="18" charset="0"/>
              </a:rPr>
              <a:t>C.</a:t>
            </a:r>
            <a:r>
              <a:rPr lang="zh-CN" altLang="en-US" sz="1600" b="1" kern="100" dirty="0">
                <a:solidFill>
                  <a:srgbClr val="002060"/>
                </a:solidFill>
                <a:latin typeface="黑体" pitchFamily="49" charset="-122"/>
                <a:ea typeface="黑体" pitchFamily="49" charset="-122"/>
                <a:cs typeface="Times New Roman" panose="02020603050405020304" pitchFamily="18" charset="0"/>
              </a:rPr>
              <a:t>鼓励提前退休       </a:t>
            </a:r>
            <a:r>
              <a:rPr lang="en-US" altLang="zh-CN" sz="1600" b="1" kern="100" dirty="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a:solidFill>
                  <a:srgbClr val="002060"/>
                </a:solidFill>
                <a:latin typeface="黑体" pitchFamily="49" charset="-122"/>
                <a:ea typeface="黑体" pitchFamily="49" charset="-122"/>
                <a:cs typeface="Times New Roman" panose="02020603050405020304" pitchFamily="18" charset="0"/>
              </a:rPr>
              <a:t>冻结雇佣</a:t>
            </a:r>
            <a:endParaRPr lang="en-US" altLang="zh-CN" sz="1600" b="1"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830413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0C30B57B-FD1A-4749-B37D-C636DB6427E6}"/>
              </a:ext>
            </a:extLst>
          </p:cNvPr>
          <p:cNvSpPr txBox="1"/>
          <p:nvPr/>
        </p:nvSpPr>
        <p:spPr>
          <a:xfrm>
            <a:off x="3515557" y="2485748"/>
            <a:ext cx="5308847" cy="1569660"/>
          </a:xfrm>
          <a:prstGeom prst="rect">
            <a:avLst/>
          </a:prstGeom>
          <a:noFill/>
        </p:spPr>
        <p:txBody>
          <a:bodyPr wrap="square" rtlCol="0">
            <a:spAutoFit/>
          </a:bodyPr>
          <a:lstStyle/>
          <a:p>
            <a:r>
              <a:rPr lang="en-US" altLang="zh-CN" sz="9600" b="1" dirty="0">
                <a:solidFill>
                  <a:srgbClr val="002060"/>
                </a:solidFill>
                <a:latin typeface="黑体" panose="02010609060101010101" pitchFamily="49" charset="-122"/>
                <a:ea typeface="黑体" panose="02010609060101010101" pitchFamily="49" charset="-122"/>
              </a:rPr>
              <a:t>THANK</a:t>
            </a:r>
            <a:endParaRPr lang="zh-CN" altLang="en-US" sz="9600" b="1" dirty="0">
              <a:solidFill>
                <a:srgbClr val="00206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688095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050" name="Picture 2" descr="C:\Users\samsung\Desktop\第二部分 导图\图第四章.png"/>
          <p:cNvPicPr>
            <a:picLocks noChangeAspect="1" noChangeArrowheads="1"/>
          </p:cNvPicPr>
          <p:nvPr/>
        </p:nvPicPr>
        <p:blipFill>
          <a:blip r:embed="rId4" cstate="print"/>
          <a:srcRect/>
          <a:stretch>
            <a:fillRect/>
          </a:stretch>
        </p:blipFill>
        <p:spPr bwMode="auto">
          <a:xfrm>
            <a:off x="1059921" y="795867"/>
            <a:ext cx="8174037" cy="521546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221DBCC6-8CD5-4AFB-8378-34C8D0387F40}"/>
              </a:ext>
            </a:extLst>
          </p:cNvPr>
          <p:cNvSpPr/>
          <p:nvPr/>
        </p:nvSpPr>
        <p:spPr>
          <a:xfrm>
            <a:off x="820586" y="469582"/>
            <a:ext cx="4483920" cy="507831"/>
          </a:xfrm>
          <a:prstGeom prst="rect">
            <a:avLst/>
          </a:prstGeom>
        </p:spPr>
        <p:txBody>
          <a:bodyPr wrap="none">
            <a:spAutoFit/>
          </a:bodyPr>
          <a:lstStyle/>
          <a:p>
            <a:pPr>
              <a:lnSpc>
                <a:spcPct val="150000"/>
              </a:lnSpc>
            </a:pPr>
            <a:r>
              <a:rPr lang="zh-CN" altLang="en-US"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第一节</a:t>
            </a:r>
            <a:r>
              <a:rPr lang="en-US" altLang="zh-CN"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b="1"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 战略性人力资源管理及其实施过程</a:t>
            </a:r>
            <a:endParaRPr lang="zh-CN" altLang="zh-CN"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6385" name="Rectangle 1"/>
          <p:cNvSpPr>
            <a:spLocks noChangeArrowheads="1"/>
          </p:cNvSpPr>
          <p:nvPr/>
        </p:nvSpPr>
        <p:spPr bwMode="auto">
          <a:xfrm>
            <a:off x="692150" y="885309"/>
            <a:ext cx="401904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Times New Roman" pitchFamily="18" charset="0"/>
                <a:ea typeface="宋体" pitchFamily="2" charset="-122"/>
                <a:cs typeface="Times New Roman" pitchFamily="18" charset="0"/>
              </a:rPr>
              <a:t>1</a:t>
            </a:r>
            <a:r>
              <a:rPr kumimoji="0" lang="zh-CN" altLang="en-US" b="1" i="0" u="sng" strike="noStrike" cap="none" normalizeH="0" baseline="0" dirty="0">
                <a:ln>
                  <a:noFill/>
                </a:ln>
                <a:solidFill>
                  <a:srgbClr val="993300"/>
                </a:solidFill>
                <a:effectLst/>
                <a:latin typeface="Times New Roman" pitchFamily="18" charset="0"/>
                <a:ea typeface="宋体" pitchFamily="2" charset="-122"/>
                <a:cs typeface="Times New Roman" pitchFamily="18" charset="0"/>
              </a:rPr>
              <a:t>．战略人力资源管理的概念及其内涵</a:t>
            </a:r>
            <a:endParaRPr kumimoji="0" lang="zh-CN" altLang="en-US"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graphicFrame>
        <p:nvGraphicFramePr>
          <p:cNvPr id="14" name="表格 13"/>
          <p:cNvGraphicFramePr>
            <a:graphicFrameLocks noGrp="1"/>
          </p:cNvGraphicFramePr>
          <p:nvPr/>
        </p:nvGraphicFramePr>
        <p:xfrm>
          <a:off x="677068" y="1597660"/>
          <a:ext cx="10837863" cy="4268980"/>
        </p:xfrm>
        <a:graphic>
          <a:graphicData uri="http://schemas.openxmlformats.org/drawingml/2006/table">
            <a:tbl>
              <a:tblPr/>
              <a:tblGrid>
                <a:gridCol w="2902676">
                  <a:extLst>
                    <a:ext uri="{9D8B030D-6E8A-4147-A177-3AD203B41FA5}">
                      <a16:colId xmlns:a16="http://schemas.microsoft.com/office/drawing/2014/main" val="20000"/>
                    </a:ext>
                  </a:extLst>
                </a:gridCol>
                <a:gridCol w="7935187">
                  <a:extLst>
                    <a:ext uri="{9D8B030D-6E8A-4147-A177-3AD203B41FA5}">
                      <a16:colId xmlns:a16="http://schemas.microsoft.com/office/drawing/2014/main" val="20001"/>
                    </a:ext>
                  </a:extLst>
                </a:gridCol>
              </a:tblGrid>
              <a:tr h="677333">
                <a:tc>
                  <a:txBody>
                    <a:bodyPr/>
                    <a:lstStyle/>
                    <a:p>
                      <a:pPr algn="l">
                        <a:lnSpc>
                          <a:spcPct val="150000"/>
                        </a:lnSpc>
                        <a:spcAft>
                          <a:spcPts val="0"/>
                        </a:spcAft>
                      </a:pPr>
                      <a:r>
                        <a:rPr lang="en-US"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战略性人力资源管理</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u="sng" kern="100">
                          <a:solidFill>
                            <a:srgbClr val="002060"/>
                          </a:solidFill>
                          <a:latin typeface="黑体" pitchFamily="49" charset="-122"/>
                          <a:ea typeface="黑体" pitchFamily="49" charset="-122"/>
                          <a:cs typeface="Times New Roman"/>
                        </a:rPr>
                        <a:t>指为了提高一个组织的绩效水平，培育富有创新性和灵活性的组织文化，而将组织的人力资源管理活动同战略目标联系在一起的做法，或为了实现一个组织的目标而实施的有计划的人力资源运用模式以及各种人力资源管理活动。</a:t>
                      </a:r>
                      <a:endParaRPr lang="zh-CN" sz="1800" b="1" kern="100">
                        <a:solidFill>
                          <a:srgbClr val="002060"/>
                        </a:solidFill>
                        <a:latin typeface="黑体" pitchFamily="49" charset="-122"/>
                        <a:ea typeface="黑体" pitchFamily="49" charset="-122"/>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8667">
                <a:tc>
                  <a:txBody>
                    <a:bodyPr/>
                    <a:lstStyle/>
                    <a:p>
                      <a:pPr algn="l">
                        <a:lnSpc>
                          <a:spcPct val="150000"/>
                        </a:lnSpc>
                        <a:spcAft>
                          <a:spcPts val="0"/>
                        </a:spcAft>
                      </a:pPr>
                      <a:r>
                        <a:rPr lang="en-US" sz="1800" b="1" kern="100">
                          <a:solidFill>
                            <a:srgbClr val="002060"/>
                          </a:solidFill>
                          <a:latin typeface="黑体" pitchFamily="49" charset="-122"/>
                          <a:ea typeface="黑体" pitchFamily="49" charset="-122"/>
                          <a:cs typeface="Times New Roman"/>
                        </a:rPr>
                        <a:t>2. </a:t>
                      </a:r>
                      <a:r>
                        <a:rPr lang="zh-CN" sz="1800" b="1" kern="100">
                          <a:solidFill>
                            <a:srgbClr val="002060"/>
                          </a:solidFill>
                          <a:latin typeface="黑体" pitchFamily="49" charset="-122"/>
                          <a:ea typeface="黑体" pitchFamily="49" charset="-122"/>
                          <a:cs typeface="Times New Roman"/>
                        </a:rPr>
                        <a:t>战略性人力资源管理核心理念</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人力资源管理必须能够帮助组织实现战略，赢得竞争优势</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5333">
                <a:tc>
                  <a:txBody>
                    <a:bodyPr/>
                    <a:lstStyle/>
                    <a:p>
                      <a:pPr algn="l">
                        <a:lnSpc>
                          <a:spcPct val="150000"/>
                        </a:lnSpc>
                        <a:spcAft>
                          <a:spcPts val="0"/>
                        </a:spcAft>
                      </a:pPr>
                      <a:r>
                        <a:rPr lang="en-US" sz="1800" b="1" kern="100">
                          <a:solidFill>
                            <a:srgbClr val="002060"/>
                          </a:solidFill>
                          <a:latin typeface="黑体" pitchFamily="49" charset="-122"/>
                          <a:ea typeface="黑体" pitchFamily="49" charset="-122"/>
                          <a:cs typeface="Times New Roman"/>
                        </a:rPr>
                        <a:t>3.</a:t>
                      </a:r>
                      <a:r>
                        <a:rPr lang="zh-CN" sz="1800" b="1" kern="100">
                          <a:solidFill>
                            <a:srgbClr val="002060"/>
                          </a:solidFill>
                          <a:latin typeface="黑体" pitchFamily="49" charset="-122"/>
                          <a:ea typeface="黑体" pitchFamily="49" charset="-122"/>
                          <a:cs typeface="Times New Roman"/>
                        </a:rPr>
                        <a:t>组织的人力资源管理活动必须具有两方面的一致性</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a:t>
                      </a:r>
                      <a:r>
                        <a:rPr lang="en-US" sz="1800" b="1" kern="100">
                          <a:solidFill>
                            <a:srgbClr val="002060"/>
                          </a:solidFill>
                          <a:latin typeface="黑体" pitchFamily="49" charset="-122"/>
                          <a:ea typeface="黑体" pitchFamily="49" charset="-122"/>
                          <a:cs typeface="Times New Roman"/>
                        </a:rPr>
                        <a:t>1</a:t>
                      </a:r>
                      <a:r>
                        <a:rPr lang="zh-CN" sz="1800" b="1" kern="100">
                          <a:solidFill>
                            <a:srgbClr val="002060"/>
                          </a:solidFill>
                          <a:latin typeface="黑体" pitchFamily="49" charset="-122"/>
                          <a:ea typeface="黑体" pitchFamily="49" charset="-122"/>
                          <a:cs typeface="Times New Roman"/>
                        </a:rPr>
                        <a:t>）人力资源管理战略与外部环境和组织战略之间的一致性，也称外部契合或垂直一致性，它强调组织的人力资源管理必须与组织战略保持完全的一致性；</a:t>
                      </a:r>
                    </a:p>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a:t>
                      </a:r>
                      <a:r>
                        <a:rPr lang="en-US" sz="1800" b="1" kern="100">
                          <a:solidFill>
                            <a:srgbClr val="002060"/>
                          </a:solidFill>
                          <a:latin typeface="黑体" pitchFamily="49" charset="-122"/>
                          <a:ea typeface="黑体" pitchFamily="49" charset="-122"/>
                          <a:cs typeface="Times New Roman"/>
                        </a:rPr>
                        <a:t>2</a:t>
                      </a:r>
                      <a:r>
                        <a:rPr lang="zh-CN" sz="1800" b="1" kern="100">
                          <a:solidFill>
                            <a:srgbClr val="002060"/>
                          </a:solidFill>
                          <a:latin typeface="黑体" pitchFamily="49" charset="-122"/>
                          <a:ea typeface="黑体" pitchFamily="49" charset="-122"/>
                          <a:cs typeface="Times New Roman"/>
                        </a:rPr>
                        <a:t>）人力资源管理职能的内部一致性，也称内部契合或水平一致性，它强调组织内部的各种人力资源管理政策和实践之间必须保持高度的一致性，相互之间形成一种良性的匹配，互动关系。</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333">
                <a:tc>
                  <a:txBody>
                    <a:bodyPr/>
                    <a:lstStyle/>
                    <a:p>
                      <a:pPr algn="l">
                        <a:lnSpc>
                          <a:spcPct val="150000"/>
                        </a:lnSpc>
                        <a:spcAft>
                          <a:spcPts val="0"/>
                        </a:spcAft>
                      </a:pPr>
                      <a:r>
                        <a:rPr lang="en-US" altLang="zh-CN" sz="1800" b="1" kern="100" dirty="0">
                          <a:solidFill>
                            <a:srgbClr val="002060"/>
                          </a:solidFill>
                          <a:latin typeface="黑体" pitchFamily="49" charset="-122"/>
                          <a:ea typeface="黑体" pitchFamily="49" charset="-122"/>
                          <a:cs typeface="Times New Roman"/>
                        </a:rPr>
                        <a:t>4.</a:t>
                      </a:r>
                      <a:r>
                        <a:rPr lang="zh-CN" sz="1800" b="1" kern="100" dirty="0">
                          <a:solidFill>
                            <a:srgbClr val="002060"/>
                          </a:solidFill>
                          <a:latin typeface="黑体" pitchFamily="49" charset="-122"/>
                          <a:ea typeface="黑体" pitchFamily="49" charset="-122"/>
                          <a:cs typeface="Times New Roman"/>
                        </a:rPr>
                        <a:t>人力资本</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人力资本是获取竞争优势的主要资源</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221DBCC6-8CD5-4AFB-8378-34C8D0387F40}"/>
              </a:ext>
            </a:extLst>
          </p:cNvPr>
          <p:cNvSpPr/>
          <p:nvPr/>
        </p:nvSpPr>
        <p:spPr>
          <a:xfrm>
            <a:off x="820586" y="469582"/>
            <a:ext cx="4483920" cy="507831"/>
          </a:xfrm>
          <a:prstGeom prst="rect">
            <a:avLst/>
          </a:prstGeom>
        </p:spPr>
        <p:txBody>
          <a:bodyPr wrap="none">
            <a:spAutoFit/>
          </a:bodyPr>
          <a:lstStyle/>
          <a:p>
            <a:pPr>
              <a:lnSpc>
                <a:spcPct val="150000"/>
              </a:lnSpc>
            </a:pPr>
            <a:r>
              <a:rPr lang="zh-CN" altLang="en-US"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第一节</a:t>
            </a:r>
            <a:r>
              <a:rPr lang="en-US" altLang="zh-CN" b="1" kern="100" dirty="0">
                <a:solidFill>
                  <a:srgbClr val="00206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en-US" b="1"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 战略性人力资源管理及其实施过程</a:t>
            </a:r>
            <a:endParaRPr lang="zh-CN" altLang="zh-CN" b="1"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6385" name="Rectangle 1"/>
          <p:cNvSpPr>
            <a:spLocks noChangeArrowheads="1"/>
          </p:cNvSpPr>
          <p:nvPr/>
        </p:nvSpPr>
        <p:spPr bwMode="auto">
          <a:xfrm>
            <a:off x="692150" y="885309"/>
            <a:ext cx="401904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Times New Roman" pitchFamily="18" charset="0"/>
                <a:ea typeface="宋体" pitchFamily="2" charset="-122"/>
                <a:cs typeface="Times New Roman" pitchFamily="18" charset="0"/>
              </a:rPr>
              <a:t>1</a:t>
            </a:r>
            <a:r>
              <a:rPr kumimoji="0" lang="zh-CN" altLang="en-US" b="1" i="0" u="sng" strike="noStrike" cap="none" normalizeH="0" baseline="0" dirty="0">
                <a:ln>
                  <a:noFill/>
                </a:ln>
                <a:solidFill>
                  <a:srgbClr val="993300"/>
                </a:solidFill>
                <a:effectLst/>
                <a:latin typeface="Times New Roman" pitchFamily="18" charset="0"/>
                <a:ea typeface="宋体" pitchFamily="2" charset="-122"/>
                <a:cs typeface="Times New Roman" pitchFamily="18" charset="0"/>
              </a:rPr>
              <a:t>．战略人力资源管理的概念及其内涵</a:t>
            </a:r>
            <a:endParaRPr kumimoji="0" lang="zh-CN" altLang="en-US"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graphicFrame>
        <p:nvGraphicFramePr>
          <p:cNvPr id="14" name="表格 13"/>
          <p:cNvGraphicFramePr>
            <a:graphicFrameLocks noGrp="1"/>
          </p:cNvGraphicFramePr>
          <p:nvPr/>
        </p:nvGraphicFramePr>
        <p:xfrm>
          <a:off x="694265" y="1298575"/>
          <a:ext cx="11108267" cy="4930648"/>
        </p:xfrm>
        <a:graphic>
          <a:graphicData uri="http://schemas.openxmlformats.org/drawingml/2006/table">
            <a:tbl>
              <a:tblPr/>
              <a:tblGrid>
                <a:gridCol w="1145709">
                  <a:extLst>
                    <a:ext uri="{9D8B030D-6E8A-4147-A177-3AD203B41FA5}">
                      <a16:colId xmlns:a16="http://schemas.microsoft.com/office/drawing/2014/main" val="20000"/>
                    </a:ext>
                  </a:extLst>
                </a:gridCol>
                <a:gridCol w="9962558">
                  <a:extLst>
                    <a:ext uri="{9D8B030D-6E8A-4147-A177-3AD203B41FA5}">
                      <a16:colId xmlns:a16="http://schemas.microsoft.com/office/drawing/2014/main" val="20001"/>
                    </a:ext>
                  </a:extLst>
                </a:gridCol>
              </a:tblGrid>
              <a:tr h="1693333">
                <a:tc>
                  <a:txBody>
                    <a:bodyPr/>
                    <a:lstStyle/>
                    <a:p>
                      <a:pPr algn="l">
                        <a:lnSpc>
                          <a:spcPct val="150000"/>
                        </a:lnSpc>
                        <a:spcAft>
                          <a:spcPts val="0"/>
                        </a:spcAft>
                      </a:pPr>
                      <a:r>
                        <a:rPr lang="en-US" altLang="zh-CN" sz="1700" b="1" kern="100" dirty="0">
                          <a:solidFill>
                            <a:srgbClr val="002060"/>
                          </a:solidFill>
                          <a:latin typeface="黑体" pitchFamily="49" charset="-122"/>
                          <a:ea typeface="黑体" pitchFamily="49" charset="-122"/>
                          <a:cs typeface="Times New Roman"/>
                        </a:rPr>
                        <a:t>5.</a:t>
                      </a:r>
                      <a:r>
                        <a:rPr lang="zh-CN" sz="1700" b="1" kern="100" dirty="0">
                          <a:solidFill>
                            <a:srgbClr val="002060"/>
                          </a:solidFill>
                          <a:latin typeface="黑体" pitchFamily="49" charset="-122"/>
                          <a:ea typeface="黑体" pitchFamily="49" charset="-122"/>
                          <a:cs typeface="Times New Roman"/>
                        </a:rPr>
                        <a:t>战略性人力资源管理要求组织的人力资源管理必须贯彻的重要思想</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700" b="1" kern="100">
                          <a:solidFill>
                            <a:srgbClr val="002060"/>
                          </a:solidFill>
                          <a:latin typeface="黑体" pitchFamily="49" charset="-122"/>
                          <a:ea typeface="黑体" pitchFamily="49" charset="-122"/>
                          <a:cs typeface="Times New Roman"/>
                        </a:rPr>
                        <a:t>（</a:t>
                      </a:r>
                      <a:r>
                        <a:rPr lang="en-US" sz="1700" b="1" kern="100">
                          <a:solidFill>
                            <a:srgbClr val="002060"/>
                          </a:solidFill>
                          <a:latin typeface="黑体" pitchFamily="49" charset="-122"/>
                          <a:ea typeface="黑体" pitchFamily="49" charset="-122"/>
                          <a:cs typeface="Times New Roman"/>
                        </a:rPr>
                        <a:t>1</a:t>
                      </a:r>
                      <a:r>
                        <a:rPr lang="zh-CN" sz="1700" b="1" kern="100">
                          <a:solidFill>
                            <a:srgbClr val="002060"/>
                          </a:solidFill>
                          <a:latin typeface="黑体" pitchFamily="49" charset="-122"/>
                          <a:ea typeface="黑体" pitchFamily="49" charset="-122"/>
                          <a:cs typeface="Times New Roman"/>
                        </a:rPr>
                        <a:t>）以利润为导向的观点</a:t>
                      </a:r>
                    </a:p>
                    <a:p>
                      <a:pPr algn="just">
                        <a:lnSpc>
                          <a:spcPct val="150000"/>
                        </a:lnSpc>
                        <a:spcAft>
                          <a:spcPts val="0"/>
                        </a:spcAft>
                      </a:pPr>
                      <a:r>
                        <a:rPr lang="zh-CN" sz="1700" b="1" kern="100">
                          <a:solidFill>
                            <a:srgbClr val="002060"/>
                          </a:solidFill>
                          <a:latin typeface="黑体" pitchFamily="49" charset="-122"/>
                          <a:ea typeface="黑体" pitchFamily="49" charset="-122"/>
                          <a:cs typeface="Times New Roman"/>
                        </a:rPr>
                        <a:t>（</a:t>
                      </a:r>
                      <a:r>
                        <a:rPr lang="en-US" sz="1700" b="1" kern="100">
                          <a:solidFill>
                            <a:srgbClr val="002060"/>
                          </a:solidFill>
                          <a:latin typeface="黑体" pitchFamily="49" charset="-122"/>
                          <a:ea typeface="黑体" pitchFamily="49" charset="-122"/>
                          <a:cs typeface="Times New Roman"/>
                        </a:rPr>
                        <a:t>2</a:t>
                      </a:r>
                      <a:r>
                        <a:rPr lang="zh-CN" sz="1700" b="1" kern="100">
                          <a:solidFill>
                            <a:srgbClr val="002060"/>
                          </a:solidFill>
                          <a:latin typeface="黑体" pitchFamily="49" charset="-122"/>
                          <a:ea typeface="黑体" pitchFamily="49" charset="-122"/>
                          <a:cs typeface="Times New Roman"/>
                        </a:rPr>
                        <a:t>）对生产率、薪酬福利、招募甄选、培训开发、绩效反馈、缺勤、临时解雇及员工态度调查等人力资源管理问题的成本和收益进行分析、评价和解释</a:t>
                      </a:r>
                    </a:p>
                    <a:p>
                      <a:pPr algn="just">
                        <a:lnSpc>
                          <a:spcPct val="150000"/>
                        </a:lnSpc>
                        <a:spcAft>
                          <a:spcPts val="0"/>
                        </a:spcAft>
                      </a:pPr>
                      <a:r>
                        <a:rPr lang="zh-CN" sz="1700" b="1" kern="100">
                          <a:solidFill>
                            <a:srgbClr val="002060"/>
                          </a:solidFill>
                          <a:latin typeface="黑体" pitchFamily="49" charset="-122"/>
                          <a:ea typeface="黑体" pitchFamily="49" charset="-122"/>
                          <a:cs typeface="Times New Roman"/>
                        </a:rPr>
                        <a:t>（</a:t>
                      </a:r>
                      <a:r>
                        <a:rPr lang="en-US" sz="1700" b="1" kern="100">
                          <a:solidFill>
                            <a:srgbClr val="002060"/>
                          </a:solidFill>
                          <a:latin typeface="黑体" pitchFamily="49" charset="-122"/>
                          <a:ea typeface="黑体" pitchFamily="49" charset="-122"/>
                          <a:cs typeface="Times New Roman"/>
                        </a:rPr>
                        <a:t>3</a:t>
                      </a:r>
                      <a:r>
                        <a:rPr lang="zh-CN" sz="1700" b="1" kern="100">
                          <a:solidFill>
                            <a:srgbClr val="002060"/>
                          </a:solidFill>
                          <a:latin typeface="黑体" pitchFamily="49" charset="-122"/>
                          <a:ea typeface="黑体" pitchFamily="49" charset="-122"/>
                          <a:cs typeface="Times New Roman"/>
                        </a:rPr>
                        <a:t>）采用包括可行性、挑战性、具体性以及有意义性等目标在内的人力资源管理模型，同时针对组织所遇到的问题，提供人力资源管理方面的建议性对策报告</a:t>
                      </a:r>
                    </a:p>
                    <a:p>
                      <a:pPr algn="just">
                        <a:lnSpc>
                          <a:spcPct val="150000"/>
                        </a:lnSpc>
                        <a:spcAft>
                          <a:spcPts val="0"/>
                        </a:spcAft>
                      </a:pPr>
                      <a:r>
                        <a:rPr lang="zh-CN" sz="1700" b="1" kern="100">
                          <a:solidFill>
                            <a:srgbClr val="002060"/>
                          </a:solidFill>
                          <a:latin typeface="黑体" pitchFamily="49" charset="-122"/>
                          <a:ea typeface="黑体" pitchFamily="49" charset="-122"/>
                          <a:cs typeface="Times New Roman"/>
                        </a:rPr>
                        <a:t>（</a:t>
                      </a:r>
                      <a:r>
                        <a:rPr lang="en-US" sz="1700" b="1" kern="100">
                          <a:solidFill>
                            <a:srgbClr val="002060"/>
                          </a:solidFill>
                          <a:latin typeface="黑体" pitchFamily="49" charset="-122"/>
                          <a:ea typeface="黑体" pitchFamily="49" charset="-122"/>
                          <a:cs typeface="Times New Roman"/>
                        </a:rPr>
                        <a:t>4</a:t>
                      </a:r>
                      <a:r>
                        <a:rPr lang="zh-CN" sz="1700" b="1" kern="100">
                          <a:solidFill>
                            <a:srgbClr val="002060"/>
                          </a:solidFill>
                          <a:latin typeface="黑体" pitchFamily="49" charset="-122"/>
                          <a:ea typeface="黑体" pitchFamily="49" charset="-122"/>
                          <a:cs typeface="Times New Roman"/>
                        </a:rPr>
                        <a:t>）为人力资源管理职能人员提供培训，并且强调人力资源管理战略的重要性以及它对组织目标的实现所作出的重要贡献。</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54667">
                <a:tc>
                  <a:txBody>
                    <a:bodyPr/>
                    <a:lstStyle/>
                    <a:p>
                      <a:pPr algn="l">
                        <a:lnSpc>
                          <a:spcPct val="150000"/>
                        </a:lnSpc>
                        <a:spcAft>
                          <a:spcPts val="0"/>
                        </a:spcAft>
                      </a:pPr>
                      <a:r>
                        <a:rPr lang="en-US" sz="1700" b="1" u="sng" kern="100" dirty="0">
                          <a:solidFill>
                            <a:srgbClr val="002060"/>
                          </a:solidFill>
                          <a:latin typeface="黑体" pitchFamily="49" charset="-122"/>
                          <a:ea typeface="黑体" pitchFamily="49" charset="-122"/>
                          <a:cs typeface="Times New Roman"/>
                        </a:rPr>
                        <a:t>6.</a:t>
                      </a:r>
                      <a:r>
                        <a:rPr lang="zh-CN" sz="1700" b="1" u="sng" kern="100" dirty="0">
                          <a:solidFill>
                            <a:srgbClr val="002060"/>
                          </a:solidFill>
                          <a:latin typeface="黑体" pitchFamily="49" charset="-122"/>
                          <a:ea typeface="黑体" pitchFamily="49" charset="-122"/>
                          <a:cs typeface="Times New Roman"/>
                        </a:rPr>
                        <a:t>人力资源管理人员必须做到：</a:t>
                      </a:r>
                      <a:endParaRPr lang="zh-CN" sz="1700" b="1" kern="100" dirty="0">
                        <a:solidFill>
                          <a:srgbClr val="002060"/>
                        </a:solidFill>
                        <a:latin typeface="黑体" pitchFamily="49" charset="-122"/>
                        <a:ea typeface="黑体" pitchFamily="49" charset="-122"/>
                        <a:cs typeface="Times New Roman"/>
                      </a:endParaRP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700" b="1" kern="100" dirty="0">
                          <a:solidFill>
                            <a:srgbClr val="002060"/>
                          </a:solidFill>
                          <a:latin typeface="黑体" pitchFamily="49" charset="-122"/>
                          <a:ea typeface="黑体" pitchFamily="49" charset="-122"/>
                          <a:cs typeface="Times New Roman"/>
                        </a:rPr>
                        <a:t>●参与组织的战略规划制定过程，在这个过程中不仅要考虑到与人有关的一些问题，同时还要考虑组织的人力资源储备是否能够执行某种特定战略</a:t>
                      </a:r>
                    </a:p>
                    <a:p>
                      <a:pPr algn="just">
                        <a:lnSpc>
                          <a:spcPct val="150000"/>
                        </a:lnSpc>
                        <a:spcAft>
                          <a:spcPts val="0"/>
                        </a:spcAft>
                      </a:pPr>
                      <a:r>
                        <a:rPr lang="zh-CN" sz="1700" b="1" kern="100" dirty="0">
                          <a:solidFill>
                            <a:srgbClr val="002060"/>
                          </a:solidFill>
                          <a:latin typeface="黑体" pitchFamily="49" charset="-122"/>
                          <a:ea typeface="黑体" pitchFamily="49" charset="-122"/>
                          <a:cs typeface="Times New Roman"/>
                        </a:rPr>
                        <a:t>●掌握与组织的战略性目标有关的一些特定知识</a:t>
                      </a:r>
                    </a:p>
                    <a:p>
                      <a:pPr algn="just">
                        <a:lnSpc>
                          <a:spcPct val="150000"/>
                        </a:lnSpc>
                        <a:spcAft>
                          <a:spcPts val="0"/>
                        </a:spcAft>
                      </a:pPr>
                      <a:r>
                        <a:rPr lang="zh-CN" sz="1700" b="1" kern="100" dirty="0">
                          <a:solidFill>
                            <a:srgbClr val="002060"/>
                          </a:solidFill>
                          <a:latin typeface="黑体" pitchFamily="49" charset="-122"/>
                          <a:ea typeface="黑体" pitchFamily="49" charset="-122"/>
                          <a:cs typeface="Times New Roman"/>
                        </a:rPr>
                        <a:t>●知道何种类型的员工技能、行为以及态度能够支持组织的战略目标的达成</a:t>
                      </a:r>
                    </a:p>
                    <a:p>
                      <a:pPr algn="l">
                        <a:lnSpc>
                          <a:spcPct val="150000"/>
                        </a:lnSpc>
                        <a:spcAft>
                          <a:spcPts val="0"/>
                        </a:spcAft>
                      </a:pPr>
                      <a:r>
                        <a:rPr lang="zh-CN" sz="1700" b="1" kern="100" dirty="0">
                          <a:solidFill>
                            <a:srgbClr val="002060"/>
                          </a:solidFill>
                          <a:latin typeface="黑体" pitchFamily="49" charset="-122"/>
                          <a:ea typeface="黑体" pitchFamily="49" charset="-122"/>
                          <a:cs typeface="Times New Roman"/>
                        </a:rPr>
                        <a:t>●制定具体的人力资源管理方案来确保员工具备实施组织战略所需要的这些技能、行为以及态度</a:t>
                      </a:r>
                    </a:p>
                  </a:txBody>
                  <a:tcPr marL="46182" marR="46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38" name="Rectangle 2"/>
          <p:cNvSpPr>
            <a:spLocks noChangeArrowheads="1"/>
          </p:cNvSpPr>
          <p:nvPr/>
        </p:nvSpPr>
        <p:spPr bwMode="auto">
          <a:xfrm>
            <a:off x="692150" y="653534"/>
            <a:ext cx="437010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2.</a:t>
            </a:r>
            <a:r>
              <a:rPr kumimoji="0" lang="zh-CN" altLang="en-US" b="1" i="0" u="sng" strike="noStrike" cap="none" normalizeH="0" baseline="0" dirty="0">
                <a:ln>
                  <a:noFill/>
                </a:ln>
                <a:solidFill>
                  <a:srgbClr val="993300"/>
                </a:solidFill>
                <a:effectLst/>
                <a:latin typeface="黑体" pitchFamily="49" charset="-122"/>
                <a:ea typeface="黑体" pitchFamily="49" charset="-122"/>
                <a:cs typeface="Times New Roman" pitchFamily="18" charset="0"/>
              </a:rPr>
              <a:t>战略的三个层次及战略管理的基本模型</a:t>
            </a:r>
            <a:endParaRPr kumimoji="0" lang="zh-CN" altLang="en-US" b="0" i="0" u="none" strike="noStrike" cap="none" normalizeH="0" baseline="0" dirty="0">
              <a:ln>
                <a:noFill/>
              </a:ln>
              <a:solidFill>
                <a:schemeClr val="tx1"/>
              </a:solidFill>
              <a:effectLst/>
              <a:latin typeface="黑体" pitchFamily="49" charset="-122"/>
              <a:ea typeface="黑体" pitchFamily="49" charset="-122"/>
              <a:cs typeface="宋体" pitchFamily="2" charset="-122"/>
            </a:endParaRPr>
          </a:p>
        </p:txBody>
      </p:sp>
      <p:graphicFrame>
        <p:nvGraphicFramePr>
          <p:cNvPr id="14" name="表格 13"/>
          <p:cNvGraphicFramePr>
            <a:graphicFrameLocks noGrp="1"/>
          </p:cNvGraphicFramePr>
          <p:nvPr>
            <p:extLst>
              <p:ext uri="{D42A27DB-BD31-4B8C-83A1-F6EECF244321}">
                <p14:modId xmlns:p14="http://schemas.microsoft.com/office/powerpoint/2010/main" val="753375938"/>
              </p:ext>
            </p:extLst>
          </p:nvPr>
        </p:nvGraphicFramePr>
        <p:xfrm>
          <a:off x="692151" y="1049865"/>
          <a:ext cx="10837862" cy="5403322"/>
        </p:xfrm>
        <a:graphic>
          <a:graphicData uri="http://schemas.openxmlformats.org/drawingml/2006/table">
            <a:tbl>
              <a:tblPr/>
              <a:tblGrid>
                <a:gridCol w="1526116">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7990946">
                  <a:extLst>
                    <a:ext uri="{9D8B030D-6E8A-4147-A177-3AD203B41FA5}">
                      <a16:colId xmlns:a16="http://schemas.microsoft.com/office/drawing/2014/main" val="20002"/>
                    </a:ext>
                  </a:extLst>
                </a:gridCol>
              </a:tblGrid>
              <a:tr h="2161329">
                <a:tc rowSpan="3">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战略三个层次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组织战略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又称公司战略、企业战略、组织发展战略。</a:t>
                      </a:r>
                    </a:p>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组织战略划分为成长战略、稳定战略、收缩战略三种类型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80664">
                <a:tc vMerge="1">
                  <a:txBody>
                    <a:bodyPr/>
                    <a:lstStyle/>
                    <a:p>
                      <a:endParaRPr lang="zh-CN" altLang="en-US"/>
                    </a:p>
                  </a:txBody>
                  <a:tcPr/>
                </a:tc>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竞争战略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sz="1800" b="1" kern="100" dirty="0">
                          <a:solidFill>
                            <a:srgbClr val="002060"/>
                          </a:solidFill>
                          <a:latin typeface="黑体" pitchFamily="49" charset="-122"/>
                          <a:ea typeface="黑体" pitchFamily="49" charset="-122"/>
                          <a:cs typeface="Times New Roman"/>
                        </a:rPr>
                        <a:t>又称经营战略。竞争战略分为成本领先战略、</a:t>
                      </a:r>
                      <a:r>
                        <a:rPr lang="zh-CN" altLang="en-US" sz="1800" b="1" kern="100" dirty="0">
                          <a:solidFill>
                            <a:srgbClr val="002060"/>
                          </a:solidFill>
                          <a:latin typeface="黑体" pitchFamily="49" charset="-122"/>
                          <a:ea typeface="黑体" pitchFamily="49" charset="-122"/>
                          <a:cs typeface="Times New Roman"/>
                        </a:rPr>
                        <a:t>差异</a:t>
                      </a:r>
                      <a:r>
                        <a:rPr lang="zh-CN" sz="1800" b="1" kern="100" dirty="0">
                          <a:solidFill>
                            <a:srgbClr val="002060"/>
                          </a:solidFill>
                          <a:latin typeface="黑体" pitchFamily="49" charset="-122"/>
                          <a:ea typeface="黑体" pitchFamily="49" charset="-122"/>
                          <a:cs typeface="Times New Roman"/>
                        </a:rPr>
                        <a:t>化战略、市场集中战略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0332">
                <a:tc vMerge="1">
                  <a:txBody>
                    <a:bodyPr/>
                    <a:lstStyle/>
                    <a:p>
                      <a:endParaRPr lang="zh-CN" altLang="en-US"/>
                    </a:p>
                  </a:txBody>
                  <a:tcPr/>
                </a:tc>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职能战略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zh-CN" altLang="en-US" sz="1800" b="1" kern="100" dirty="0">
                          <a:solidFill>
                            <a:srgbClr val="002060"/>
                          </a:solidFill>
                          <a:latin typeface="黑体" pitchFamily="49" charset="-122"/>
                          <a:ea typeface="黑体" pitchFamily="49" charset="-122"/>
                          <a:cs typeface="Times New Roman"/>
                        </a:rPr>
                        <a:t>市场营销战略、</a:t>
                      </a:r>
                      <a:r>
                        <a:rPr lang="zh-CN" sz="1800" b="1" kern="100" dirty="0">
                          <a:solidFill>
                            <a:srgbClr val="002060"/>
                          </a:solidFill>
                          <a:latin typeface="黑体" pitchFamily="49" charset="-122"/>
                          <a:ea typeface="黑体" pitchFamily="49" charset="-122"/>
                          <a:cs typeface="Times New Roman"/>
                        </a:rPr>
                        <a:t>人力资源战略</a:t>
                      </a:r>
                      <a:r>
                        <a:rPr lang="zh-CN" altLang="en-US" sz="1800" b="1" kern="100" dirty="0">
                          <a:solidFill>
                            <a:srgbClr val="002060"/>
                          </a:solidFill>
                          <a:latin typeface="黑体" pitchFamily="49" charset="-122"/>
                          <a:ea typeface="黑体" pitchFamily="49" charset="-122"/>
                          <a:cs typeface="Times New Roman"/>
                        </a:rPr>
                        <a:t>、财务</a:t>
                      </a:r>
                      <a:r>
                        <a:rPr lang="zh-CN" sz="1800" b="1" kern="100" dirty="0">
                          <a:solidFill>
                            <a:srgbClr val="002060"/>
                          </a:solidFill>
                          <a:latin typeface="黑体" pitchFamily="49" charset="-122"/>
                          <a:ea typeface="黑体" pitchFamily="49" charset="-122"/>
                          <a:cs typeface="Times New Roman"/>
                        </a:rPr>
                        <a:t>管理战略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0997">
                <a:tc>
                  <a:txBody>
                    <a:bodyPr/>
                    <a:lstStyle/>
                    <a:p>
                      <a:pPr algn="just">
                        <a:lnSpc>
                          <a:spcPct val="150000"/>
                        </a:lnSpc>
                        <a:spcAft>
                          <a:spcPts val="0"/>
                        </a:spcAft>
                      </a:pPr>
                      <a:r>
                        <a:rPr lang="zh-CN" sz="1800" b="1" kern="100">
                          <a:solidFill>
                            <a:srgbClr val="002060"/>
                          </a:solidFill>
                          <a:latin typeface="黑体" pitchFamily="49" charset="-122"/>
                          <a:ea typeface="黑体" pitchFamily="49" charset="-122"/>
                          <a:cs typeface="Times New Roman"/>
                        </a:rPr>
                        <a:t>战略管理的基本模型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1.</a:t>
                      </a:r>
                      <a:r>
                        <a:rPr lang="zh-CN" sz="1800" b="1" kern="100" dirty="0">
                          <a:solidFill>
                            <a:srgbClr val="002060"/>
                          </a:solidFill>
                          <a:latin typeface="黑体" pitchFamily="49" charset="-122"/>
                          <a:ea typeface="黑体" pitchFamily="49" charset="-122"/>
                          <a:cs typeface="Times New Roman"/>
                        </a:rPr>
                        <a:t>一个组织的战略管理过程主要包括战略制定和战略实施两个核心阶段</a:t>
                      </a:r>
                    </a:p>
                    <a:p>
                      <a:pPr algn="just">
                        <a:lnSpc>
                          <a:spcPct val="150000"/>
                        </a:lnSpc>
                        <a:spcAft>
                          <a:spcPts val="0"/>
                        </a:spcAft>
                      </a:pPr>
                      <a:r>
                        <a:rPr lang="en-US" sz="1800" b="1" kern="100" dirty="0">
                          <a:solidFill>
                            <a:srgbClr val="002060"/>
                          </a:solidFill>
                          <a:latin typeface="黑体" pitchFamily="49" charset="-122"/>
                          <a:ea typeface="黑体" pitchFamily="49" charset="-122"/>
                          <a:cs typeface="Times New Roman"/>
                        </a:rPr>
                        <a:t>2.</a:t>
                      </a:r>
                      <a:r>
                        <a:rPr lang="zh-CN" sz="1800" b="1" kern="100" dirty="0">
                          <a:solidFill>
                            <a:srgbClr val="002060"/>
                          </a:solidFill>
                          <a:latin typeface="黑体" pitchFamily="49" charset="-122"/>
                          <a:ea typeface="黑体" pitchFamily="49" charset="-122"/>
                          <a:cs typeface="Times New Roman"/>
                        </a:rPr>
                        <a:t>在组织管理过程中，战略执行阶段并非永远只能被动地处于战略制定阶段之后，没有任何选择地实施和执行预定的战略</a:t>
                      </a:r>
                      <a:endParaRPr lang="en-US" altLang="zh-CN" sz="1800" b="1" kern="100" dirty="0">
                        <a:solidFill>
                          <a:srgbClr val="002060"/>
                        </a:solidFill>
                        <a:latin typeface="黑体" pitchFamily="49" charset="-122"/>
                        <a:ea typeface="黑体" pitchFamily="49" charset="-122"/>
                        <a:cs typeface="Times New Roman"/>
                      </a:endParaRPr>
                    </a:p>
                    <a:p>
                      <a:pPr algn="just">
                        <a:lnSpc>
                          <a:spcPct val="150000"/>
                        </a:lnSpc>
                        <a:spcAft>
                          <a:spcPts val="0"/>
                        </a:spcAft>
                      </a:pPr>
                      <a:r>
                        <a:rPr lang="zh-CN" altLang="en-US" sz="1800" b="1" kern="100" dirty="0">
                          <a:solidFill>
                            <a:srgbClr val="002060"/>
                          </a:solidFill>
                          <a:latin typeface="黑体" pitchFamily="49" charset="-122"/>
                          <a:ea typeface="黑体" pitchFamily="49" charset="-122"/>
                          <a:cs typeface="Times New Roman"/>
                        </a:rPr>
                        <a:t>此外战略评价同样可能让组织对原来制定的战略加以反思和调整。</a:t>
                      </a:r>
                      <a:endParaRPr lang="zh-CN" sz="1800" b="1" kern="100" dirty="0">
                        <a:solidFill>
                          <a:srgbClr val="002060"/>
                        </a:solidFill>
                        <a:latin typeface="黑体" pitchFamily="49" charset="-122"/>
                        <a:ea typeface="黑体" pitchFamily="49" charset="-122"/>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6401</TotalTime>
  <Words>7701</Words>
  <Application>Microsoft Office PowerPoint</Application>
  <PresentationFormat>宽屏</PresentationFormat>
  <Paragraphs>649</Paragraphs>
  <Slides>51</Slides>
  <Notes>51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51</vt:i4>
      </vt:variant>
    </vt:vector>
  </HeadingPairs>
  <TitlesOfParts>
    <vt:vector size="59" baseType="lpstr">
      <vt:lpstr>等线</vt:lpstr>
      <vt:lpstr>黑体</vt:lpstr>
      <vt:lpstr>华文新魏</vt:lpstr>
      <vt:lpstr>华文中宋</vt:lpstr>
      <vt:lpstr>Arial</vt:lpstr>
      <vt:lpstr>Calibri</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Vicky</cp:lastModifiedBy>
  <cp:revision>171</cp:revision>
  <dcterms:created xsi:type="dcterms:W3CDTF">2017-05-13T03:05:00Z</dcterms:created>
  <dcterms:modified xsi:type="dcterms:W3CDTF">2024-08-26T15:00:42Z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