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393" r:id="rId3"/>
    <p:sldId id="400" r:id="rId4"/>
    <p:sldId id="401" r:id="rId5"/>
    <p:sldId id="403" r:id="rId6"/>
    <p:sldId id="402" r:id="rId7"/>
    <p:sldId id="404" r:id="rId8"/>
    <p:sldId id="410" r:id="rId9"/>
    <p:sldId id="414" r:id="rId10"/>
    <p:sldId id="415" r:id="rId11"/>
    <p:sldId id="416" r:id="rId12"/>
    <p:sldId id="417" r:id="rId13"/>
    <p:sldId id="418" r:id="rId14"/>
    <p:sldId id="419" r:id="rId15"/>
    <p:sldId id="420" r:id="rId16"/>
    <p:sldId id="421" r:id="rId17"/>
    <p:sldId id="422" r:id="rId18"/>
    <p:sldId id="423" r:id="rId19"/>
    <p:sldId id="424" r:id="rId20"/>
    <p:sldId id="425" r:id="rId21"/>
    <p:sldId id="426" r:id="rId22"/>
    <p:sldId id="427" r:id="rId23"/>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2">
          <p15:clr>
            <a:srgbClr val="A4A3A4"/>
          </p15:clr>
        </p15:guide>
        <p15:guide id="2" orient="horz" pos="967">
          <p15:clr>
            <a:srgbClr val="A4A3A4"/>
          </p15:clr>
        </p15:guide>
        <p15:guide id="3" orient="horz" pos="4065">
          <p15:clr>
            <a:srgbClr val="A4A3A4"/>
          </p15:clr>
        </p15:guide>
        <p15:guide id="4" pos="3831">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4660"/>
  </p:normalViewPr>
  <p:slideViewPr>
    <p:cSldViewPr snapToGrid="0" showGuides="1">
      <p:cViewPr varScale="1">
        <p:scale>
          <a:sx n="69" d="100"/>
          <a:sy n="69" d="100"/>
        </p:scale>
        <p:origin x="546" y="72"/>
      </p:cViewPr>
      <p:guideLst>
        <p:guide orient="horz" pos="2482"/>
        <p:guide orient="horz" pos="967"/>
        <p:guide orient="horz" pos="4065"/>
        <p:guide pos="3831"/>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2020/7/9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2645929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2227601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5966102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15633337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2840473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8980878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824361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22</a:t>
            </a:fld>
            <a:endParaRPr lang="zh-CN" altLang="en-US"/>
          </a:p>
        </p:txBody>
      </p:sp>
    </p:spTree>
    <p:extLst>
      <p:ext uri="{BB962C8B-B14F-4D97-AF65-F5344CB8AC3E}">
        <p14:creationId xmlns:p14="http://schemas.microsoft.com/office/powerpoint/2010/main" val="120507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任意多边形: 形状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任意多边形: 形状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任意多边形: 形状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2020/7/9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任意多边形: 形状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任意多边形: 形状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任意多边形: 形状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任意多边形: 形状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任意多边形: 形状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任意多边形: 形状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2020/7/9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任意多边形: 形状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任意多边形: 形状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任意多边形: 形状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任意多边形: 形状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任意多边形: 形状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任意多边形: 形状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任意多边形: 形状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任意多边形: 形状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任意多边形: 形状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2020/7/9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任意多边形: 形状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任意多边形: 形状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任意多边形: 形状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任意多边形: 形状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任意多边形: 形状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2020/7/9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897890"/>
            <a:ext cx="7788910" cy="3416320"/>
          </a:xfrm>
          <a:prstGeom prst="rect">
            <a:avLst/>
          </a:prstGeom>
          <a:noFill/>
        </p:spPr>
        <p:txBody>
          <a:bodyPr wrap="square" rtlCol="0" anchor="t">
            <a:spAutoFit/>
          </a:bodyPr>
          <a:lstStyle/>
          <a:p>
            <a:r>
              <a:rPr lang="en-US" sz="2400" dirty="0">
                <a:solidFill>
                  <a:schemeClr val="bg1"/>
                </a:solidFill>
                <a:sym typeface="+mn-ea"/>
              </a:rPr>
              <a:t>6.</a:t>
            </a:r>
            <a:r>
              <a:rPr lang="zh-CN" altLang="en-US" sz="2400" dirty="0">
                <a:solidFill>
                  <a:schemeClr val="bg1"/>
                </a:solidFill>
              </a:rPr>
              <a:t>关于边际消费倾向、边际储蓄倾向和投资乘数之间的关系，下列说法正确的有</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边际消费倾向越大，投资乘数越大</a:t>
            </a:r>
          </a:p>
          <a:p>
            <a:r>
              <a:rPr lang="en-US" altLang="zh-CN" sz="2400" dirty="0">
                <a:solidFill>
                  <a:schemeClr val="bg1"/>
                </a:solidFill>
              </a:rPr>
              <a:t>B.</a:t>
            </a:r>
            <a:r>
              <a:rPr lang="zh-CN" altLang="en-US" sz="2400" dirty="0">
                <a:solidFill>
                  <a:schemeClr val="bg1"/>
                </a:solidFill>
              </a:rPr>
              <a:t>边际储蓄倾向越大，投资乘数越大</a:t>
            </a:r>
          </a:p>
          <a:p>
            <a:r>
              <a:rPr lang="en-US" altLang="zh-CN" sz="2400" dirty="0">
                <a:solidFill>
                  <a:schemeClr val="bg1"/>
                </a:solidFill>
              </a:rPr>
              <a:t>C.</a:t>
            </a:r>
            <a:r>
              <a:rPr lang="zh-CN" altLang="en-US" sz="2400" dirty="0">
                <a:solidFill>
                  <a:schemeClr val="bg1"/>
                </a:solidFill>
              </a:rPr>
              <a:t>边际消费倾向越大，边际储蓄倾向越大</a:t>
            </a:r>
          </a:p>
          <a:p>
            <a:r>
              <a:rPr lang="en-US" altLang="zh-CN" sz="2400" dirty="0">
                <a:solidFill>
                  <a:schemeClr val="bg1"/>
                </a:solidFill>
              </a:rPr>
              <a:t>D.</a:t>
            </a:r>
            <a:r>
              <a:rPr lang="zh-CN" altLang="en-US" sz="2400" dirty="0">
                <a:solidFill>
                  <a:schemeClr val="bg1"/>
                </a:solidFill>
              </a:rPr>
              <a:t>投资乘数是边际消费倾向的倒数</a:t>
            </a:r>
          </a:p>
          <a:p>
            <a:r>
              <a:rPr lang="en-US" altLang="zh-CN" sz="2400" dirty="0">
                <a:solidFill>
                  <a:schemeClr val="bg1"/>
                </a:solidFill>
              </a:rPr>
              <a:t>E.</a:t>
            </a:r>
            <a:r>
              <a:rPr lang="zh-CN" altLang="en-US" sz="2400" dirty="0">
                <a:solidFill>
                  <a:schemeClr val="bg1"/>
                </a:solidFill>
              </a:rPr>
              <a:t>投资乘数是边际储蓄倾向的倒数</a:t>
            </a:r>
          </a:p>
          <a:p>
            <a:pPr algn="l">
              <a:buClrTx/>
              <a:buSzTx/>
              <a:buFontTx/>
            </a:pPr>
            <a:endParaRPr lang="en-US" sz="2400" dirty="0">
              <a:solidFill>
                <a:schemeClr val="bg1"/>
              </a:solidFill>
              <a:sym typeface="+mn-ea"/>
            </a:endParaRPr>
          </a:p>
          <a:p>
            <a:pPr algn="l">
              <a:buClrTx/>
              <a:buSzTx/>
              <a:buFontTx/>
            </a:pPr>
            <a:endParaRPr 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897890"/>
            <a:ext cx="7788910" cy="2677656"/>
          </a:xfrm>
          <a:prstGeom prst="rect">
            <a:avLst/>
          </a:prstGeom>
          <a:noFill/>
        </p:spPr>
        <p:txBody>
          <a:bodyPr wrap="square" rtlCol="0" anchor="t">
            <a:spAutoFit/>
          </a:bodyPr>
          <a:lstStyle/>
          <a:p>
            <a:r>
              <a:rPr lang="en-US" sz="2400" dirty="0">
                <a:solidFill>
                  <a:schemeClr val="bg1"/>
                </a:solidFill>
                <a:sym typeface="+mn-ea"/>
              </a:rPr>
              <a:t>7.</a:t>
            </a:r>
            <a:r>
              <a:rPr lang="zh-CN" altLang="en-US" sz="2400" dirty="0">
                <a:solidFill>
                  <a:schemeClr val="bg1"/>
                </a:solidFill>
              </a:rPr>
              <a:t>影响总需求变动的因素主要有</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利率</a:t>
            </a:r>
          </a:p>
          <a:p>
            <a:r>
              <a:rPr lang="en-US" altLang="zh-CN" sz="2400" dirty="0">
                <a:solidFill>
                  <a:schemeClr val="bg1"/>
                </a:solidFill>
              </a:rPr>
              <a:t>B.</a:t>
            </a:r>
            <a:r>
              <a:rPr lang="zh-CN" altLang="en-US" sz="2400" dirty="0">
                <a:solidFill>
                  <a:schemeClr val="bg1"/>
                </a:solidFill>
              </a:rPr>
              <a:t>生产成本</a:t>
            </a:r>
          </a:p>
          <a:p>
            <a:r>
              <a:rPr lang="en-US" altLang="zh-CN" sz="2400" dirty="0">
                <a:solidFill>
                  <a:schemeClr val="bg1"/>
                </a:solidFill>
              </a:rPr>
              <a:t>C.</a:t>
            </a:r>
            <a:r>
              <a:rPr lang="zh-CN" altLang="en-US" sz="2400" dirty="0">
                <a:solidFill>
                  <a:schemeClr val="bg1"/>
                </a:solidFill>
              </a:rPr>
              <a:t>货币供给量</a:t>
            </a:r>
          </a:p>
          <a:p>
            <a:r>
              <a:rPr lang="en-US" altLang="zh-CN" sz="2400" dirty="0">
                <a:solidFill>
                  <a:schemeClr val="bg1"/>
                </a:solidFill>
              </a:rPr>
              <a:t>D.</a:t>
            </a:r>
            <a:r>
              <a:rPr lang="zh-CN" altLang="en-US" sz="2400" dirty="0">
                <a:solidFill>
                  <a:schemeClr val="bg1"/>
                </a:solidFill>
              </a:rPr>
              <a:t>政府购买</a:t>
            </a:r>
          </a:p>
          <a:p>
            <a:r>
              <a:rPr lang="en-US" altLang="zh-CN" sz="2400" dirty="0">
                <a:solidFill>
                  <a:schemeClr val="bg1"/>
                </a:solidFill>
              </a:rPr>
              <a:t>E.</a:t>
            </a:r>
            <a:r>
              <a:rPr lang="zh-CN" altLang="en-US" sz="2400" dirty="0" smtClean="0">
                <a:solidFill>
                  <a:schemeClr val="bg1"/>
                </a:solidFill>
              </a:rPr>
              <a:t>税收</a:t>
            </a:r>
            <a:endParaRPr lang="en-US" altLang="zh-CN" sz="2400" dirty="0" smtClean="0">
              <a:solidFill>
                <a:schemeClr val="bg1"/>
              </a:solidFill>
            </a:endParaRPr>
          </a:p>
          <a:p>
            <a:endParaRPr lang="zh-CN" altLang="en-US" sz="2400" dirty="0">
              <a:solidFill>
                <a:schemeClr val="bg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897890"/>
            <a:ext cx="7788910" cy="2677656"/>
          </a:xfrm>
          <a:prstGeom prst="rect">
            <a:avLst/>
          </a:prstGeom>
          <a:noFill/>
        </p:spPr>
        <p:txBody>
          <a:bodyPr wrap="square" rtlCol="0" anchor="t">
            <a:spAutoFit/>
          </a:bodyPr>
          <a:lstStyle/>
          <a:p>
            <a:r>
              <a:rPr lang="en-US" altLang="zh-CN" sz="2400" dirty="0">
                <a:solidFill>
                  <a:schemeClr val="bg1"/>
                </a:solidFill>
              </a:rPr>
              <a:t>8.</a:t>
            </a:r>
            <a:r>
              <a:rPr lang="zh-CN" altLang="en-US" sz="2400" dirty="0">
                <a:solidFill>
                  <a:schemeClr val="bg1"/>
                </a:solidFill>
              </a:rPr>
              <a:t>当消费函数为</a:t>
            </a:r>
            <a:r>
              <a:rPr lang="en-US" altLang="zh-CN" sz="2400" dirty="0">
                <a:solidFill>
                  <a:schemeClr val="bg1"/>
                </a:solidFill>
              </a:rPr>
              <a:t>C=100+0.8Y(</a:t>
            </a:r>
            <a:r>
              <a:rPr lang="zh-CN" altLang="en-US" sz="2400" dirty="0">
                <a:solidFill>
                  <a:schemeClr val="bg1"/>
                </a:solidFill>
              </a:rPr>
              <a:t>其中</a:t>
            </a:r>
            <a:r>
              <a:rPr lang="en-US" altLang="zh-CN" sz="2400" dirty="0">
                <a:solidFill>
                  <a:schemeClr val="bg1"/>
                </a:solidFill>
              </a:rPr>
              <a:t>C</a:t>
            </a:r>
            <a:r>
              <a:rPr lang="zh-CN" altLang="en-US" sz="2400" dirty="0">
                <a:solidFill>
                  <a:schemeClr val="bg1"/>
                </a:solidFill>
              </a:rPr>
              <a:t>表示消费，</a:t>
            </a:r>
            <a:r>
              <a:rPr lang="en-US" altLang="zh-CN" sz="2400" dirty="0">
                <a:solidFill>
                  <a:schemeClr val="bg1"/>
                </a:solidFill>
              </a:rPr>
              <a:t>Y</a:t>
            </a:r>
            <a:r>
              <a:rPr lang="zh-CN" altLang="en-US" sz="2400" dirty="0">
                <a:solidFill>
                  <a:schemeClr val="bg1"/>
                </a:solidFill>
              </a:rPr>
              <a:t>表示收入</a:t>
            </a:r>
            <a:r>
              <a:rPr lang="en-US" altLang="zh-CN" sz="2400" dirty="0">
                <a:solidFill>
                  <a:schemeClr val="bg1"/>
                </a:solidFill>
              </a:rPr>
              <a:t>)</a:t>
            </a:r>
            <a:r>
              <a:rPr lang="zh-CN" altLang="en-US" sz="2400" dirty="0">
                <a:solidFill>
                  <a:schemeClr val="bg1"/>
                </a:solidFill>
              </a:rPr>
              <a:t>时，下列结论一定正确的有</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边际储蓄倾向为</a:t>
            </a:r>
            <a:r>
              <a:rPr lang="en-US" altLang="zh-CN" sz="2400" dirty="0">
                <a:solidFill>
                  <a:schemeClr val="bg1"/>
                </a:solidFill>
              </a:rPr>
              <a:t>0.2</a:t>
            </a:r>
          </a:p>
          <a:p>
            <a:r>
              <a:rPr lang="en-US" altLang="zh-CN" sz="2400" dirty="0">
                <a:solidFill>
                  <a:schemeClr val="bg1"/>
                </a:solidFill>
              </a:rPr>
              <a:t>B.</a:t>
            </a:r>
            <a:r>
              <a:rPr lang="zh-CN" altLang="en-US" sz="2400" dirty="0">
                <a:solidFill>
                  <a:schemeClr val="bg1"/>
                </a:solidFill>
              </a:rPr>
              <a:t>当</a:t>
            </a:r>
            <a:r>
              <a:rPr lang="en-US" altLang="zh-CN" sz="2400" dirty="0">
                <a:solidFill>
                  <a:schemeClr val="bg1"/>
                </a:solidFill>
              </a:rPr>
              <a:t>Y=1000</a:t>
            </a:r>
            <a:r>
              <a:rPr lang="zh-CN" altLang="en-US" sz="2400" dirty="0">
                <a:solidFill>
                  <a:schemeClr val="bg1"/>
                </a:solidFill>
              </a:rPr>
              <a:t>时，消费支出为</a:t>
            </a:r>
            <a:r>
              <a:rPr lang="en-US" altLang="zh-CN" sz="2400" dirty="0">
                <a:solidFill>
                  <a:schemeClr val="bg1"/>
                </a:solidFill>
              </a:rPr>
              <a:t>900</a:t>
            </a:r>
          </a:p>
          <a:p>
            <a:r>
              <a:rPr lang="en-US" altLang="zh-CN" sz="2400" dirty="0">
                <a:solidFill>
                  <a:schemeClr val="bg1"/>
                </a:solidFill>
              </a:rPr>
              <a:t>C.</a:t>
            </a:r>
            <a:r>
              <a:rPr lang="zh-CN" altLang="en-US" sz="2400" dirty="0">
                <a:solidFill>
                  <a:schemeClr val="bg1"/>
                </a:solidFill>
              </a:rPr>
              <a:t>投资乘数为</a:t>
            </a:r>
            <a:r>
              <a:rPr lang="en-US" altLang="zh-CN" sz="2400" dirty="0">
                <a:solidFill>
                  <a:schemeClr val="bg1"/>
                </a:solidFill>
              </a:rPr>
              <a:t>0.5</a:t>
            </a:r>
          </a:p>
          <a:p>
            <a:r>
              <a:rPr lang="en-US" altLang="zh-CN" sz="2400" dirty="0">
                <a:solidFill>
                  <a:schemeClr val="bg1"/>
                </a:solidFill>
              </a:rPr>
              <a:t>D.</a:t>
            </a:r>
            <a:r>
              <a:rPr lang="zh-CN" altLang="en-US" sz="2400" dirty="0">
                <a:solidFill>
                  <a:schemeClr val="bg1"/>
                </a:solidFill>
              </a:rPr>
              <a:t>当消费支出为</a:t>
            </a:r>
            <a:r>
              <a:rPr lang="en-US" altLang="zh-CN" sz="2400" dirty="0">
                <a:solidFill>
                  <a:schemeClr val="bg1"/>
                </a:solidFill>
              </a:rPr>
              <a:t>900</a:t>
            </a:r>
            <a:r>
              <a:rPr lang="zh-CN" altLang="en-US" sz="2400" dirty="0">
                <a:solidFill>
                  <a:schemeClr val="bg1"/>
                </a:solidFill>
              </a:rPr>
              <a:t>时，储蓄为</a:t>
            </a:r>
            <a:r>
              <a:rPr lang="en-US" altLang="zh-CN" sz="2400" dirty="0">
                <a:solidFill>
                  <a:schemeClr val="bg1"/>
                </a:solidFill>
              </a:rPr>
              <a:t>100</a:t>
            </a:r>
          </a:p>
          <a:p>
            <a:r>
              <a:rPr lang="en-US" altLang="zh-CN" sz="2400" dirty="0">
                <a:solidFill>
                  <a:schemeClr val="bg1"/>
                </a:solidFill>
              </a:rPr>
              <a:t>E.</a:t>
            </a:r>
            <a:r>
              <a:rPr lang="zh-CN" altLang="en-US" sz="2400" dirty="0">
                <a:solidFill>
                  <a:schemeClr val="bg1"/>
                </a:solidFill>
              </a:rPr>
              <a:t>边际消费倾向为</a:t>
            </a:r>
            <a:r>
              <a:rPr lang="en-US" altLang="zh-CN" sz="2400" dirty="0">
                <a:solidFill>
                  <a:schemeClr val="bg1"/>
                </a:solidFill>
              </a:rPr>
              <a:t>0.8</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85695" y="942453"/>
            <a:ext cx="7788910" cy="3416320"/>
          </a:xfrm>
          <a:prstGeom prst="rect">
            <a:avLst/>
          </a:prstGeom>
          <a:noFill/>
        </p:spPr>
        <p:txBody>
          <a:bodyPr wrap="square" rtlCol="0" anchor="t">
            <a:spAutoFit/>
          </a:bodyPr>
          <a:lstStyle/>
          <a:p>
            <a:r>
              <a:rPr lang="zh-CN" altLang="en-US" sz="2400" dirty="0" smtClean="0">
                <a:solidFill>
                  <a:schemeClr val="bg1"/>
                </a:solidFill>
                <a:sym typeface="+mn-ea"/>
              </a:rPr>
              <a:t>第八章  经济增长和经济发展</a:t>
            </a:r>
            <a:endParaRPr lang="en-US" altLang="zh-CN" sz="2400" dirty="0">
              <a:solidFill>
                <a:schemeClr val="bg1"/>
              </a:solidFill>
              <a:sym typeface="+mn-ea"/>
            </a:endParaRPr>
          </a:p>
          <a:p>
            <a:r>
              <a:rPr lang="zh-CN" altLang="en-US" sz="2400" dirty="0">
                <a:solidFill>
                  <a:schemeClr val="bg1"/>
                </a:solidFill>
                <a:sym typeface="+mn-ea"/>
              </a:rPr>
              <a:t>  一、单</a:t>
            </a:r>
            <a:r>
              <a:rPr lang="zh-CN" altLang="en-US" sz="2400" dirty="0" smtClean="0">
                <a:solidFill>
                  <a:schemeClr val="bg1"/>
                </a:solidFill>
                <a:sym typeface="+mn-ea"/>
              </a:rPr>
              <a:t>选题</a:t>
            </a:r>
            <a:endParaRPr lang="en-US" altLang="zh-CN" sz="2400" dirty="0" smtClean="0">
              <a:solidFill>
                <a:schemeClr val="bg1"/>
              </a:solidFill>
              <a:sym typeface="+mn-ea"/>
            </a:endParaRPr>
          </a:p>
          <a:p>
            <a:r>
              <a:rPr lang="en-US" altLang="zh-CN" sz="2400" dirty="0">
                <a:solidFill>
                  <a:schemeClr val="bg1"/>
                </a:solidFill>
                <a:sym typeface="+mn-ea"/>
              </a:rPr>
              <a:t>1.</a:t>
            </a:r>
            <a:r>
              <a:rPr lang="zh-CN" altLang="en-US" sz="2400" dirty="0">
                <a:solidFill>
                  <a:schemeClr val="bg1"/>
                </a:solidFill>
              </a:rPr>
              <a:t>当使用国内生产总值反映一个国家的经济增长速度时，国内生产总值的计算应采用</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期望价格</a:t>
            </a:r>
          </a:p>
          <a:p>
            <a:r>
              <a:rPr lang="en-US" altLang="zh-CN" sz="2400" dirty="0">
                <a:solidFill>
                  <a:schemeClr val="bg1"/>
                </a:solidFill>
              </a:rPr>
              <a:t>B.</a:t>
            </a:r>
            <a:r>
              <a:rPr lang="zh-CN" altLang="en-US" sz="2400" dirty="0">
                <a:solidFill>
                  <a:schemeClr val="bg1"/>
                </a:solidFill>
              </a:rPr>
              <a:t>现行价格</a:t>
            </a:r>
          </a:p>
          <a:p>
            <a:r>
              <a:rPr lang="en-US" altLang="zh-CN" sz="2400" dirty="0">
                <a:solidFill>
                  <a:schemeClr val="bg1"/>
                </a:solidFill>
              </a:rPr>
              <a:t>C.</a:t>
            </a:r>
            <a:r>
              <a:rPr lang="zh-CN" altLang="en-US" sz="2400" dirty="0">
                <a:solidFill>
                  <a:schemeClr val="bg1"/>
                </a:solidFill>
              </a:rPr>
              <a:t>公允价格</a:t>
            </a:r>
          </a:p>
          <a:p>
            <a:r>
              <a:rPr lang="en-US" altLang="zh-CN" sz="2400" dirty="0">
                <a:solidFill>
                  <a:schemeClr val="bg1"/>
                </a:solidFill>
              </a:rPr>
              <a:t>D.</a:t>
            </a:r>
            <a:r>
              <a:rPr lang="zh-CN" altLang="en-US" sz="2400" dirty="0">
                <a:solidFill>
                  <a:schemeClr val="bg1"/>
                </a:solidFill>
              </a:rPr>
              <a:t>不变价格</a:t>
            </a:r>
          </a:p>
          <a:p>
            <a:endParaRPr lang="zh-CN" alt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897890"/>
            <a:ext cx="7788910" cy="5262979"/>
          </a:xfrm>
          <a:prstGeom prst="rect">
            <a:avLst/>
          </a:prstGeom>
          <a:noFill/>
        </p:spPr>
        <p:txBody>
          <a:bodyPr wrap="square" rtlCol="0" anchor="t">
            <a:spAutoFit/>
          </a:bodyPr>
          <a:lstStyle/>
          <a:p>
            <a:r>
              <a:rPr lang="en-US" sz="2400" dirty="0">
                <a:solidFill>
                  <a:schemeClr val="bg1"/>
                </a:solidFill>
                <a:sym typeface="+mn-ea"/>
              </a:rPr>
              <a:t>2.</a:t>
            </a:r>
            <a:r>
              <a:rPr lang="zh-CN" altLang="en-US" sz="2400" dirty="0">
                <a:solidFill>
                  <a:schemeClr val="bg1"/>
                </a:solidFill>
              </a:rPr>
              <a:t>假设某个国家</a:t>
            </a:r>
            <a:r>
              <a:rPr lang="en-US" altLang="zh-CN" sz="2400" dirty="0">
                <a:solidFill>
                  <a:schemeClr val="bg1"/>
                </a:solidFill>
              </a:rPr>
              <a:t>2011</a:t>
            </a:r>
            <a:r>
              <a:rPr lang="zh-CN" altLang="en-US" sz="2400" dirty="0">
                <a:solidFill>
                  <a:schemeClr val="bg1"/>
                </a:solidFill>
              </a:rPr>
              <a:t>年</a:t>
            </a:r>
            <a:r>
              <a:rPr lang="en-US" altLang="zh-CN" sz="2400" dirty="0">
                <a:solidFill>
                  <a:schemeClr val="bg1"/>
                </a:solidFill>
              </a:rPr>
              <a:t>-2015</a:t>
            </a:r>
            <a:r>
              <a:rPr lang="zh-CN" altLang="en-US" sz="2400" dirty="0">
                <a:solidFill>
                  <a:schemeClr val="bg1"/>
                </a:solidFill>
              </a:rPr>
              <a:t>年，</a:t>
            </a:r>
            <a:r>
              <a:rPr lang="en-US" altLang="zh-CN" sz="2400" dirty="0">
                <a:solidFill>
                  <a:schemeClr val="bg1"/>
                </a:solidFill>
              </a:rPr>
              <a:t>GDP</a:t>
            </a:r>
            <a:r>
              <a:rPr lang="zh-CN" altLang="en-US" sz="2400" dirty="0">
                <a:solidFill>
                  <a:schemeClr val="bg1"/>
                </a:solidFill>
              </a:rPr>
              <a:t>年均增长</a:t>
            </a:r>
            <a:r>
              <a:rPr lang="en-US" altLang="zh-CN" sz="2400" dirty="0">
                <a:solidFill>
                  <a:schemeClr val="bg1"/>
                </a:solidFill>
              </a:rPr>
              <a:t>8%</a:t>
            </a:r>
            <a:r>
              <a:rPr lang="zh-CN" altLang="en-US" sz="2400" dirty="0">
                <a:solidFill>
                  <a:schemeClr val="bg1"/>
                </a:solidFill>
              </a:rPr>
              <a:t>，资本存量年均增长</a:t>
            </a:r>
            <a:r>
              <a:rPr lang="en-US" altLang="zh-CN" sz="2400" dirty="0">
                <a:solidFill>
                  <a:schemeClr val="bg1"/>
                </a:solidFill>
              </a:rPr>
              <a:t>5%</a:t>
            </a:r>
            <a:r>
              <a:rPr lang="zh-CN" altLang="en-US" sz="2400" dirty="0">
                <a:solidFill>
                  <a:schemeClr val="bg1"/>
                </a:solidFill>
              </a:rPr>
              <a:t>，劳动力年均增长</a:t>
            </a:r>
            <a:r>
              <a:rPr lang="en-US" altLang="zh-CN" sz="2400" dirty="0">
                <a:solidFill>
                  <a:schemeClr val="bg1"/>
                </a:solidFill>
              </a:rPr>
              <a:t>2%</a:t>
            </a:r>
            <a:r>
              <a:rPr lang="zh-CN" altLang="en-US" sz="2400" dirty="0">
                <a:solidFill>
                  <a:schemeClr val="bg1"/>
                </a:solidFill>
              </a:rPr>
              <a:t>。如果资本在</a:t>
            </a:r>
            <a:r>
              <a:rPr lang="en-US" altLang="zh-CN" sz="2400" dirty="0">
                <a:solidFill>
                  <a:schemeClr val="bg1"/>
                </a:solidFill>
              </a:rPr>
              <a:t>GDP</a:t>
            </a:r>
            <a:r>
              <a:rPr lang="zh-CN" altLang="en-US" sz="2400" dirty="0">
                <a:solidFill>
                  <a:schemeClr val="bg1"/>
                </a:solidFill>
              </a:rPr>
              <a:t>增长中的份额为</a:t>
            </a:r>
            <a:r>
              <a:rPr lang="en-US" altLang="zh-CN" sz="2400" dirty="0">
                <a:solidFill>
                  <a:schemeClr val="bg1"/>
                </a:solidFill>
              </a:rPr>
              <a:t>60%</a:t>
            </a:r>
            <a:r>
              <a:rPr lang="zh-CN" altLang="en-US" sz="2400" dirty="0">
                <a:solidFill>
                  <a:schemeClr val="bg1"/>
                </a:solidFill>
              </a:rPr>
              <a:t>，劳动力为</a:t>
            </a:r>
            <a:r>
              <a:rPr lang="en-US" altLang="zh-CN" sz="2400" dirty="0">
                <a:solidFill>
                  <a:schemeClr val="bg1"/>
                </a:solidFill>
              </a:rPr>
              <a:t>40%</a:t>
            </a:r>
            <a:r>
              <a:rPr lang="zh-CN" altLang="en-US" sz="2400" dirty="0">
                <a:solidFill>
                  <a:schemeClr val="bg1"/>
                </a:solidFill>
              </a:rPr>
              <a:t>，这一时期全要素生产率增长率应为</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A.3.0%</a:t>
            </a:r>
          </a:p>
          <a:p>
            <a:r>
              <a:rPr lang="en-US" altLang="zh-CN" sz="2400" dirty="0">
                <a:solidFill>
                  <a:schemeClr val="bg1"/>
                </a:solidFill>
              </a:rPr>
              <a:t>B.4.0%</a:t>
            </a:r>
          </a:p>
          <a:p>
            <a:r>
              <a:rPr lang="en-US" altLang="zh-CN" sz="2400" dirty="0">
                <a:solidFill>
                  <a:schemeClr val="bg1"/>
                </a:solidFill>
              </a:rPr>
              <a:t>C.7.0%</a:t>
            </a:r>
          </a:p>
          <a:p>
            <a:r>
              <a:rPr lang="en-US" altLang="zh-CN" sz="2400" dirty="0">
                <a:solidFill>
                  <a:schemeClr val="bg1"/>
                </a:solidFill>
              </a:rPr>
              <a:t>D.4.2%</a:t>
            </a:r>
          </a:p>
          <a:p>
            <a:r>
              <a:rPr lang="en-US" sz="2400" dirty="0">
                <a:solidFill>
                  <a:schemeClr val="bg1"/>
                </a:solidFill>
                <a:sym typeface="+mn-ea"/>
              </a:rPr>
              <a:t>3</a:t>
            </a:r>
            <a:r>
              <a:rPr lang="en-US" altLang="zh-CN" sz="2400" dirty="0">
                <a:solidFill>
                  <a:schemeClr val="bg1"/>
                </a:solidFill>
                <a:sym typeface="+mn-ea"/>
              </a:rPr>
              <a:t>.</a:t>
            </a:r>
            <a:r>
              <a:rPr lang="zh-CN" altLang="en-US" sz="2400" dirty="0">
                <a:solidFill>
                  <a:schemeClr val="bg1"/>
                </a:solidFill>
              </a:rPr>
              <a:t>全要素生产率是由</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首先提出的。</a:t>
            </a:r>
          </a:p>
          <a:p>
            <a:r>
              <a:rPr lang="en-US" altLang="zh-CN" sz="2400" dirty="0">
                <a:solidFill>
                  <a:schemeClr val="bg1"/>
                </a:solidFill>
              </a:rPr>
              <a:t>A.</a:t>
            </a:r>
            <a:r>
              <a:rPr lang="zh-CN" altLang="en-US" sz="2400" dirty="0">
                <a:solidFill>
                  <a:schemeClr val="bg1"/>
                </a:solidFill>
              </a:rPr>
              <a:t>罗伯特</a:t>
            </a:r>
            <a:r>
              <a:rPr lang="en-US" altLang="zh-CN" sz="2400" dirty="0">
                <a:solidFill>
                  <a:schemeClr val="bg1"/>
                </a:solidFill>
              </a:rPr>
              <a:t>·</a:t>
            </a:r>
            <a:r>
              <a:rPr lang="zh-CN" altLang="en-US" sz="2400" dirty="0">
                <a:solidFill>
                  <a:schemeClr val="bg1"/>
                </a:solidFill>
              </a:rPr>
              <a:t>索罗</a:t>
            </a:r>
          </a:p>
          <a:p>
            <a:r>
              <a:rPr lang="en-US" altLang="zh-CN" sz="2400" dirty="0">
                <a:solidFill>
                  <a:schemeClr val="bg1"/>
                </a:solidFill>
              </a:rPr>
              <a:t>B.</a:t>
            </a:r>
            <a:r>
              <a:rPr lang="zh-CN" altLang="en-US" sz="2400" dirty="0">
                <a:solidFill>
                  <a:schemeClr val="bg1"/>
                </a:solidFill>
              </a:rPr>
              <a:t>凯恩斯</a:t>
            </a:r>
          </a:p>
          <a:p>
            <a:r>
              <a:rPr lang="en-US" altLang="zh-CN" sz="2400" dirty="0">
                <a:solidFill>
                  <a:schemeClr val="bg1"/>
                </a:solidFill>
              </a:rPr>
              <a:t>C.</a:t>
            </a:r>
            <a:r>
              <a:rPr lang="zh-CN" altLang="en-US" sz="2400" dirty="0">
                <a:solidFill>
                  <a:schemeClr val="bg1"/>
                </a:solidFill>
              </a:rPr>
              <a:t>弗里德曼</a:t>
            </a:r>
          </a:p>
          <a:p>
            <a:r>
              <a:rPr lang="en-US" altLang="zh-CN" sz="2400" dirty="0">
                <a:solidFill>
                  <a:schemeClr val="bg1"/>
                </a:solidFill>
              </a:rPr>
              <a:t>D.</a:t>
            </a:r>
            <a:r>
              <a:rPr lang="zh-CN" altLang="en-US" sz="2400" dirty="0">
                <a:solidFill>
                  <a:schemeClr val="bg1"/>
                </a:solidFill>
              </a:rPr>
              <a:t>法玛</a:t>
            </a:r>
          </a:p>
          <a:p>
            <a:pPr algn="l">
              <a:buClrTx/>
              <a:buSzTx/>
              <a:buFontTx/>
            </a:pPr>
            <a:endParaRPr 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897890"/>
            <a:ext cx="7788910" cy="2677656"/>
          </a:xfrm>
          <a:prstGeom prst="rect">
            <a:avLst/>
          </a:prstGeom>
          <a:noFill/>
        </p:spPr>
        <p:txBody>
          <a:bodyPr wrap="square" rtlCol="0" anchor="t">
            <a:spAutoFit/>
          </a:bodyPr>
          <a:lstStyle/>
          <a:p>
            <a:r>
              <a:rPr lang="en-US" sz="2400" dirty="0" smtClean="0">
                <a:solidFill>
                  <a:schemeClr val="bg1"/>
                </a:solidFill>
                <a:sym typeface="+mn-ea"/>
              </a:rPr>
              <a:t>4.</a:t>
            </a:r>
            <a:r>
              <a:rPr lang="zh-CN" altLang="en-US" sz="2400" dirty="0" smtClean="0">
                <a:solidFill>
                  <a:schemeClr val="bg1"/>
                </a:solidFill>
              </a:rPr>
              <a:t>按</a:t>
            </a:r>
            <a:r>
              <a:rPr lang="zh-CN" altLang="en-US" sz="2400" dirty="0">
                <a:solidFill>
                  <a:schemeClr val="bg1"/>
                </a:solidFill>
              </a:rPr>
              <a:t>周期波动的时间长短划分经济周期有三种类型，其中对经济运行影响较大且较为明显的是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长周期</a:t>
            </a:r>
          </a:p>
          <a:p>
            <a:r>
              <a:rPr lang="en-US" altLang="zh-CN" sz="2400" dirty="0">
                <a:solidFill>
                  <a:schemeClr val="bg1"/>
                </a:solidFill>
              </a:rPr>
              <a:t>B.</a:t>
            </a:r>
            <a:r>
              <a:rPr lang="zh-CN" altLang="en-US" sz="2400" dirty="0">
                <a:solidFill>
                  <a:schemeClr val="bg1"/>
                </a:solidFill>
              </a:rPr>
              <a:t>短周期</a:t>
            </a:r>
          </a:p>
          <a:p>
            <a:r>
              <a:rPr lang="en-US" altLang="zh-CN" sz="2400" dirty="0">
                <a:solidFill>
                  <a:schemeClr val="bg1"/>
                </a:solidFill>
              </a:rPr>
              <a:t>C.</a:t>
            </a:r>
            <a:r>
              <a:rPr lang="zh-CN" altLang="en-US" sz="2400" dirty="0">
                <a:solidFill>
                  <a:schemeClr val="bg1"/>
                </a:solidFill>
              </a:rPr>
              <a:t>中周期</a:t>
            </a:r>
          </a:p>
          <a:p>
            <a:r>
              <a:rPr lang="en-US" altLang="zh-CN" sz="2400" dirty="0">
                <a:solidFill>
                  <a:schemeClr val="bg1"/>
                </a:solidFill>
              </a:rPr>
              <a:t>D.</a:t>
            </a:r>
            <a:r>
              <a:rPr lang="zh-CN" altLang="en-US" sz="2400" dirty="0">
                <a:solidFill>
                  <a:schemeClr val="bg1"/>
                </a:solidFill>
              </a:rPr>
              <a:t>全周期</a:t>
            </a:r>
          </a:p>
          <a:p>
            <a:pPr algn="l">
              <a:buClrTx/>
              <a:buSzTx/>
              <a:buFontTx/>
            </a:pPr>
            <a:endParaRPr lang="en-US" sz="2400" dirty="0">
              <a:solidFill>
                <a:schemeClr val="bg1"/>
              </a:solidFill>
              <a:sym typeface="+mn-ea"/>
            </a:endParaRPr>
          </a:p>
        </p:txBody>
      </p:sp>
    </p:spTree>
    <p:extLst>
      <p:ext uri="{BB962C8B-B14F-4D97-AF65-F5344CB8AC3E}">
        <p14:creationId xmlns:p14="http://schemas.microsoft.com/office/powerpoint/2010/main" val="34427008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897890"/>
            <a:ext cx="7788910" cy="2677656"/>
          </a:xfrm>
          <a:prstGeom prst="rect">
            <a:avLst/>
          </a:prstGeom>
          <a:noFill/>
        </p:spPr>
        <p:txBody>
          <a:bodyPr wrap="square" rtlCol="0" anchor="t">
            <a:spAutoFit/>
          </a:bodyPr>
          <a:lstStyle/>
          <a:p>
            <a:r>
              <a:rPr lang="en-US" altLang="zh-CN" sz="2400" dirty="0" smtClean="0">
                <a:solidFill>
                  <a:schemeClr val="bg1"/>
                </a:solidFill>
              </a:rPr>
              <a:t>5.</a:t>
            </a:r>
            <a:r>
              <a:rPr lang="zh-CN" altLang="en-US" sz="2400" dirty="0">
                <a:solidFill>
                  <a:schemeClr val="bg1"/>
                </a:solidFill>
              </a:rPr>
              <a:t>经济周期可以划分为扩张阶段和收缩阶段，其中扩张阶段可以细分为</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复苏阶段和萧条阶段</a:t>
            </a:r>
          </a:p>
          <a:p>
            <a:r>
              <a:rPr lang="en-US" altLang="zh-CN" sz="2400" dirty="0">
                <a:solidFill>
                  <a:schemeClr val="bg1"/>
                </a:solidFill>
              </a:rPr>
              <a:t>B.</a:t>
            </a:r>
            <a:r>
              <a:rPr lang="zh-CN" altLang="en-US" sz="2400" dirty="0">
                <a:solidFill>
                  <a:schemeClr val="bg1"/>
                </a:solidFill>
              </a:rPr>
              <a:t>复苏阶段和繁荣阶段</a:t>
            </a:r>
          </a:p>
          <a:p>
            <a:r>
              <a:rPr lang="en-US" altLang="zh-CN" sz="2400" dirty="0">
                <a:solidFill>
                  <a:schemeClr val="bg1"/>
                </a:solidFill>
              </a:rPr>
              <a:t>C.</a:t>
            </a:r>
            <a:r>
              <a:rPr lang="zh-CN" altLang="en-US" sz="2400" dirty="0">
                <a:solidFill>
                  <a:schemeClr val="bg1"/>
                </a:solidFill>
              </a:rPr>
              <a:t>衰退阶段和繁荣阶段</a:t>
            </a:r>
          </a:p>
          <a:p>
            <a:r>
              <a:rPr lang="en-US" altLang="zh-CN" sz="2400" dirty="0">
                <a:solidFill>
                  <a:schemeClr val="bg1"/>
                </a:solidFill>
              </a:rPr>
              <a:t>D.</a:t>
            </a:r>
            <a:r>
              <a:rPr lang="zh-CN" altLang="en-US" sz="2400" dirty="0">
                <a:solidFill>
                  <a:schemeClr val="bg1"/>
                </a:solidFill>
              </a:rPr>
              <a:t>衰退阶段和萧条阶段</a:t>
            </a:r>
          </a:p>
          <a:p>
            <a:pPr algn="l">
              <a:buClrTx/>
              <a:buSzTx/>
              <a:buFontTx/>
            </a:pPr>
            <a:endParaRPr lang="en-US" sz="2400" dirty="0">
              <a:solidFill>
                <a:schemeClr val="bg1"/>
              </a:solidFill>
              <a:sym typeface="+mn-ea"/>
            </a:endParaRPr>
          </a:p>
        </p:txBody>
      </p:sp>
    </p:spTree>
    <p:extLst>
      <p:ext uri="{BB962C8B-B14F-4D97-AF65-F5344CB8AC3E}">
        <p14:creationId xmlns:p14="http://schemas.microsoft.com/office/powerpoint/2010/main" val="11216671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897890"/>
            <a:ext cx="7788910" cy="4154984"/>
          </a:xfrm>
          <a:prstGeom prst="rect">
            <a:avLst/>
          </a:prstGeom>
          <a:noFill/>
        </p:spPr>
        <p:txBody>
          <a:bodyPr wrap="square" rtlCol="0" anchor="t">
            <a:spAutoFit/>
          </a:bodyPr>
          <a:lstStyle/>
          <a:p>
            <a:r>
              <a:rPr lang="zh-CN" altLang="en-US" sz="2400" dirty="0" smtClean="0">
                <a:solidFill>
                  <a:schemeClr val="bg1"/>
                </a:solidFill>
                <a:sym typeface="+mn-ea"/>
              </a:rPr>
              <a:t>二、多选题 </a:t>
            </a:r>
            <a:endParaRPr lang="en-US" sz="2400" dirty="0" smtClean="0">
              <a:solidFill>
                <a:schemeClr val="bg1"/>
              </a:solidFill>
              <a:sym typeface="+mn-ea"/>
            </a:endParaRPr>
          </a:p>
          <a:p>
            <a:r>
              <a:rPr lang="en-US" sz="2400" dirty="0">
                <a:solidFill>
                  <a:schemeClr val="bg1"/>
                </a:solidFill>
                <a:sym typeface="+mn-ea"/>
              </a:rPr>
              <a:t>1.</a:t>
            </a:r>
            <a:r>
              <a:rPr lang="zh-CN" altLang="en-US" sz="2400" dirty="0">
                <a:solidFill>
                  <a:schemeClr val="bg1"/>
                </a:solidFill>
              </a:rPr>
              <a:t>资本的效率也就是所谓的投资效益，是指单位资本投入数量所能产生的国内生产总值。一般用</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表示。</a:t>
            </a:r>
          </a:p>
          <a:p>
            <a:r>
              <a:rPr lang="en-US" altLang="zh-CN" sz="2400" dirty="0">
                <a:solidFill>
                  <a:schemeClr val="bg1"/>
                </a:solidFill>
              </a:rPr>
              <a:t>A.</a:t>
            </a:r>
            <a:r>
              <a:rPr lang="zh-CN" altLang="en-US" sz="2400" dirty="0">
                <a:solidFill>
                  <a:schemeClr val="bg1"/>
                </a:solidFill>
              </a:rPr>
              <a:t>国内生产总值与资本余额的比率</a:t>
            </a:r>
          </a:p>
          <a:p>
            <a:r>
              <a:rPr lang="en-US" altLang="zh-CN" sz="2400" dirty="0">
                <a:solidFill>
                  <a:schemeClr val="bg1"/>
                </a:solidFill>
              </a:rPr>
              <a:t>B.</a:t>
            </a:r>
            <a:r>
              <a:rPr lang="zh-CN" altLang="en-US" sz="2400" dirty="0">
                <a:solidFill>
                  <a:schemeClr val="bg1"/>
                </a:solidFill>
              </a:rPr>
              <a:t>国内生产总值与资本总额的比率</a:t>
            </a:r>
          </a:p>
          <a:p>
            <a:r>
              <a:rPr lang="en-US" altLang="zh-CN" sz="2400" dirty="0">
                <a:solidFill>
                  <a:schemeClr val="bg1"/>
                </a:solidFill>
              </a:rPr>
              <a:t>C.</a:t>
            </a:r>
            <a:r>
              <a:rPr lang="zh-CN" altLang="en-US" sz="2400" dirty="0">
                <a:solidFill>
                  <a:schemeClr val="bg1"/>
                </a:solidFill>
              </a:rPr>
              <a:t>生产单位国内生产总值需要投入的资本数量</a:t>
            </a:r>
          </a:p>
          <a:p>
            <a:r>
              <a:rPr lang="en-US" altLang="zh-CN" sz="2400" dirty="0">
                <a:solidFill>
                  <a:schemeClr val="bg1"/>
                </a:solidFill>
              </a:rPr>
              <a:t>D.</a:t>
            </a:r>
            <a:r>
              <a:rPr lang="zh-CN" altLang="en-US" sz="2400" dirty="0">
                <a:solidFill>
                  <a:schemeClr val="bg1"/>
                </a:solidFill>
              </a:rPr>
              <a:t>国民生产总值与资本总额的比率</a:t>
            </a:r>
          </a:p>
          <a:p>
            <a:r>
              <a:rPr lang="en-US" altLang="zh-CN" sz="2400" dirty="0">
                <a:solidFill>
                  <a:schemeClr val="bg1"/>
                </a:solidFill>
              </a:rPr>
              <a:t>E</a:t>
            </a:r>
            <a:r>
              <a:rPr lang="en-US" altLang="zh-CN" sz="2400" dirty="0" smtClean="0">
                <a:solidFill>
                  <a:schemeClr val="bg1"/>
                </a:solidFill>
              </a:rPr>
              <a:t>.</a:t>
            </a:r>
            <a:r>
              <a:rPr lang="zh-CN" altLang="en-US" sz="2400" dirty="0" smtClean="0">
                <a:solidFill>
                  <a:schemeClr val="bg1"/>
                </a:solidFill>
              </a:rPr>
              <a:t>单位</a:t>
            </a:r>
            <a:r>
              <a:rPr lang="zh-CN" altLang="en-US" sz="2400" dirty="0" smtClean="0">
                <a:solidFill>
                  <a:schemeClr val="bg1"/>
                </a:solidFill>
              </a:rPr>
              <a:t>资本投入数量所能产生的</a:t>
            </a:r>
            <a:r>
              <a:rPr lang="zh-CN" altLang="en-US" sz="2400" dirty="0" smtClean="0">
                <a:solidFill>
                  <a:schemeClr val="bg1"/>
                </a:solidFill>
              </a:rPr>
              <a:t>国内生产总值</a:t>
            </a:r>
            <a:endParaRPr lang="en-US" altLang="zh-CN" sz="2400" dirty="0" smtClean="0">
              <a:solidFill>
                <a:schemeClr val="bg1"/>
              </a:solidFill>
            </a:endParaRPr>
          </a:p>
          <a:p>
            <a:endParaRPr lang="en-US" altLang="zh-CN" sz="2400" dirty="0" smtClean="0">
              <a:solidFill>
                <a:schemeClr val="bg1"/>
              </a:solidFill>
              <a:sym typeface="+mn-ea"/>
            </a:endParaRPr>
          </a:p>
          <a:p>
            <a:r>
              <a:rPr lang="zh-CN" altLang="en-US" sz="2400" dirty="0" smtClean="0">
                <a:solidFill>
                  <a:schemeClr val="bg1"/>
                </a:solidFill>
                <a:sym typeface="+mn-ea"/>
              </a:rPr>
              <a:t>注意：本题答案选</a:t>
            </a:r>
            <a:r>
              <a:rPr lang="en-US" altLang="zh-CN" sz="2400" dirty="0" smtClean="0">
                <a:solidFill>
                  <a:schemeClr val="bg1"/>
                </a:solidFill>
                <a:sym typeface="+mn-ea"/>
              </a:rPr>
              <a:t>BE</a:t>
            </a:r>
          </a:p>
          <a:p>
            <a:endParaRPr lang="en-US" sz="2400" dirty="0">
              <a:solidFill>
                <a:schemeClr val="bg1"/>
              </a:solidFill>
              <a:sym typeface="+mn-ea"/>
            </a:endParaRPr>
          </a:p>
        </p:txBody>
      </p:sp>
    </p:spTree>
    <p:extLst>
      <p:ext uri="{BB962C8B-B14F-4D97-AF65-F5344CB8AC3E}">
        <p14:creationId xmlns:p14="http://schemas.microsoft.com/office/powerpoint/2010/main" val="40783886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897890"/>
            <a:ext cx="7788910" cy="6001643"/>
          </a:xfrm>
          <a:prstGeom prst="rect">
            <a:avLst/>
          </a:prstGeom>
          <a:noFill/>
        </p:spPr>
        <p:txBody>
          <a:bodyPr wrap="square" rtlCol="0" anchor="t">
            <a:spAutoFit/>
          </a:bodyPr>
          <a:lstStyle/>
          <a:p>
            <a:r>
              <a:rPr lang="en-US" sz="2400" dirty="0">
                <a:solidFill>
                  <a:schemeClr val="bg1"/>
                </a:solidFill>
                <a:sym typeface="+mn-ea"/>
              </a:rPr>
              <a:t>2.</a:t>
            </a:r>
            <a:r>
              <a:rPr lang="zh-CN" altLang="en-US" sz="2400" dirty="0">
                <a:solidFill>
                  <a:schemeClr val="bg1"/>
                </a:solidFill>
              </a:rPr>
              <a:t>三因素分析法就是运用生产函数，把经济增长按照</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等三个因素进行分解，计算这三项因素对经济增长的贡献份额。</a:t>
            </a:r>
          </a:p>
          <a:p>
            <a:r>
              <a:rPr lang="en-US" altLang="zh-CN" sz="2400" dirty="0">
                <a:solidFill>
                  <a:schemeClr val="bg1"/>
                </a:solidFill>
              </a:rPr>
              <a:t>A.</a:t>
            </a:r>
            <a:r>
              <a:rPr lang="zh-CN" altLang="en-US" sz="2400" dirty="0">
                <a:solidFill>
                  <a:schemeClr val="bg1"/>
                </a:solidFill>
              </a:rPr>
              <a:t>产出投入</a:t>
            </a:r>
          </a:p>
          <a:p>
            <a:r>
              <a:rPr lang="en-US" altLang="zh-CN" sz="2400" dirty="0">
                <a:solidFill>
                  <a:schemeClr val="bg1"/>
                </a:solidFill>
              </a:rPr>
              <a:t>B.</a:t>
            </a:r>
            <a:r>
              <a:rPr lang="zh-CN" altLang="en-US" sz="2400" dirty="0">
                <a:solidFill>
                  <a:schemeClr val="bg1"/>
                </a:solidFill>
              </a:rPr>
              <a:t>劳动投入</a:t>
            </a:r>
          </a:p>
          <a:p>
            <a:r>
              <a:rPr lang="en-US" altLang="zh-CN" sz="2400" dirty="0">
                <a:solidFill>
                  <a:schemeClr val="bg1"/>
                </a:solidFill>
              </a:rPr>
              <a:t>C.</a:t>
            </a:r>
            <a:r>
              <a:rPr lang="zh-CN" altLang="en-US" sz="2400" dirty="0">
                <a:solidFill>
                  <a:schemeClr val="bg1"/>
                </a:solidFill>
              </a:rPr>
              <a:t>资本投入</a:t>
            </a:r>
          </a:p>
          <a:p>
            <a:r>
              <a:rPr lang="en-US" altLang="zh-CN" sz="2400" dirty="0">
                <a:solidFill>
                  <a:schemeClr val="bg1"/>
                </a:solidFill>
              </a:rPr>
              <a:t>D.</a:t>
            </a:r>
            <a:r>
              <a:rPr lang="zh-CN" altLang="en-US" sz="2400" dirty="0">
                <a:solidFill>
                  <a:schemeClr val="bg1"/>
                </a:solidFill>
              </a:rPr>
              <a:t>全要素生产率</a:t>
            </a:r>
          </a:p>
          <a:p>
            <a:r>
              <a:rPr lang="en-US" altLang="zh-CN" sz="2400" dirty="0">
                <a:solidFill>
                  <a:schemeClr val="bg1"/>
                </a:solidFill>
              </a:rPr>
              <a:t>E.</a:t>
            </a:r>
            <a:r>
              <a:rPr lang="zh-CN" altLang="en-US" sz="2400" dirty="0">
                <a:solidFill>
                  <a:schemeClr val="bg1"/>
                </a:solidFill>
              </a:rPr>
              <a:t>时间投入</a:t>
            </a:r>
          </a:p>
          <a:p>
            <a:r>
              <a:rPr lang="en-US" altLang="zh-CN" sz="2400" dirty="0">
                <a:solidFill>
                  <a:schemeClr val="bg1"/>
                </a:solidFill>
              </a:rPr>
              <a:t>3.</a:t>
            </a:r>
            <a:r>
              <a:rPr lang="zh-CN" altLang="en-US" sz="2400" dirty="0">
                <a:solidFill>
                  <a:schemeClr val="bg1"/>
                </a:solidFill>
              </a:rPr>
              <a:t>按照一国经济总量绝对下降或相对下降的不同情况，经济周期可以分为</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长周期</a:t>
            </a:r>
          </a:p>
          <a:p>
            <a:r>
              <a:rPr lang="en-US" altLang="zh-CN" sz="2400" dirty="0">
                <a:solidFill>
                  <a:schemeClr val="bg1"/>
                </a:solidFill>
              </a:rPr>
              <a:t>B.</a:t>
            </a:r>
            <a:r>
              <a:rPr lang="zh-CN" altLang="en-US" sz="2400" dirty="0">
                <a:solidFill>
                  <a:schemeClr val="bg1"/>
                </a:solidFill>
              </a:rPr>
              <a:t>基钦周期</a:t>
            </a:r>
          </a:p>
          <a:p>
            <a:r>
              <a:rPr lang="en-US" altLang="zh-CN" sz="2400" dirty="0">
                <a:solidFill>
                  <a:schemeClr val="bg1"/>
                </a:solidFill>
              </a:rPr>
              <a:t>C.</a:t>
            </a:r>
            <a:r>
              <a:rPr lang="zh-CN" altLang="en-US" sz="2400" dirty="0">
                <a:solidFill>
                  <a:schemeClr val="bg1"/>
                </a:solidFill>
              </a:rPr>
              <a:t>朱格拉周期</a:t>
            </a:r>
          </a:p>
          <a:p>
            <a:r>
              <a:rPr lang="en-US" altLang="zh-CN" sz="2400" dirty="0">
                <a:solidFill>
                  <a:schemeClr val="bg1"/>
                </a:solidFill>
              </a:rPr>
              <a:t>D.</a:t>
            </a:r>
            <a:r>
              <a:rPr lang="zh-CN" altLang="en-US" sz="2400" dirty="0">
                <a:solidFill>
                  <a:schemeClr val="bg1"/>
                </a:solidFill>
              </a:rPr>
              <a:t>古典型周期</a:t>
            </a:r>
          </a:p>
          <a:p>
            <a:r>
              <a:rPr lang="en-US" altLang="zh-CN" sz="2400" dirty="0">
                <a:solidFill>
                  <a:schemeClr val="bg1"/>
                </a:solidFill>
              </a:rPr>
              <a:t>E.</a:t>
            </a:r>
            <a:r>
              <a:rPr lang="zh-CN" altLang="en-US" sz="2400" dirty="0">
                <a:solidFill>
                  <a:schemeClr val="bg1"/>
                </a:solidFill>
              </a:rPr>
              <a:t>增长型周期</a:t>
            </a:r>
          </a:p>
          <a:p>
            <a:pPr algn="l">
              <a:buClrTx/>
              <a:buSzTx/>
              <a:buFontTx/>
            </a:pPr>
            <a:endParaRPr lang="en-US" sz="2400" dirty="0">
              <a:solidFill>
                <a:schemeClr val="bg1"/>
              </a:solidFill>
              <a:sym typeface="+mn-ea"/>
            </a:endParaRPr>
          </a:p>
        </p:txBody>
      </p:sp>
    </p:spTree>
    <p:extLst>
      <p:ext uri="{BB962C8B-B14F-4D97-AF65-F5344CB8AC3E}">
        <p14:creationId xmlns:p14="http://schemas.microsoft.com/office/powerpoint/2010/main" val="20532826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897890"/>
            <a:ext cx="7788910" cy="2677656"/>
          </a:xfrm>
          <a:prstGeom prst="rect">
            <a:avLst/>
          </a:prstGeom>
          <a:noFill/>
        </p:spPr>
        <p:txBody>
          <a:bodyPr wrap="square" rtlCol="0" anchor="t">
            <a:spAutoFit/>
          </a:bodyPr>
          <a:lstStyle/>
          <a:p>
            <a:r>
              <a:rPr lang="en-US" altLang="zh-CN" sz="2400" dirty="0">
                <a:solidFill>
                  <a:schemeClr val="bg1"/>
                </a:solidFill>
                <a:sym typeface="+mn-ea"/>
              </a:rPr>
              <a:t>4</a:t>
            </a:r>
            <a:r>
              <a:rPr lang="en-US" sz="2400" dirty="0">
                <a:solidFill>
                  <a:schemeClr val="bg1"/>
                </a:solidFill>
                <a:sym typeface="+mn-ea"/>
              </a:rPr>
              <a:t>.</a:t>
            </a:r>
            <a:r>
              <a:rPr lang="zh-CN" altLang="en-US" sz="2400" dirty="0">
                <a:solidFill>
                  <a:schemeClr val="bg1"/>
                </a:solidFill>
              </a:rPr>
              <a:t>分析和预测经济波动的指标分为</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同步指标</a:t>
            </a:r>
          </a:p>
          <a:p>
            <a:r>
              <a:rPr lang="en-US" altLang="zh-CN" sz="2400" dirty="0">
                <a:solidFill>
                  <a:schemeClr val="bg1"/>
                </a:solidFill>
              </a:rPr>
              <a:t>B.</a:t>
            </a:r>
            <a:r>
              <a:rPr lang="zh-CN" altLang="en-US" sz="2400" dirty="0">
                <a:solidFill>
                  <a:schemeClr val="bg1"/>
                </a:solidFill>
              </a:rPr>
              <a:t>领先指标</a:t>
            </a:r>
          </a:p>
          <a:p>
            <a:r>
              <a:rPr lang="en-US" altLang="zh-CN" sz="2400" dirty="0">
                <a:solidFill>
                  <a:schemeClr val="bg1"/>
                </a:solidFill>
              </a:rPr>
              <a:t>C.</a:t>
            </a:r>
            <a:r>
              <a:rPr lang="zh-CN" altLang="en-US" sz="2400" dirty="0">
                <a:solidFill>
                  <a:schemeClr val="bg1"/>
                </a:solidFill>
              </a:rPr>
              <a:t>关键指标</a:t>
            </a:r>
          </a:p>
          <a:p>
            <a:r>
              <a:rPr lang="en-US" altLang="zh-CN" sz="2400" dirty="0">
                <a:solidFill>
                  <a:schemeClr val="bg1"/>
                </a:solidFill>
              </a:rPr>
              <a:t>D.</a:t>
            </a:r>
            <a:r>
              <a:rPr lang="zh-CN" altLang="en-US" sz="2400" dirty="0">
                <a:solidFill>
                  <a:schemeClr val="bg1"/>
                </a:solidFill>
              </a:rPr>
              <a:t>滞后指标</a:t>
            </a:r>
          </a:p>
          <a:p>
            <a:r>
              <a:rPr lang="en-US" altLang="zh-CN" sz="2400" dirty="0">
                <a:solidFill>
                  <a:schemeClr val="bg1"/>
                </a:solidFill>
              </a:rPr>
              <a:t>E.</a:t>
            </a:r>
            <a:r>
              <a:rPr lang="zh-CN" altLang="en-US" sz="2400" dirty="0">
                <a:solidFill>
                  <a:schemeClr val="bg1"/>
                </a:solidFill>
              </a:rPr>
              <a:t>收益指标</a:t>
            </a:r>
          </a:p>
          <a:p>
            <a:pPr algn="l">
              <a:buClrTx/>
              <a:buSzTx/>
              <a:buFontTx/>
            </a:pPr>
            <a:endParaRPr lang="en-US" sz="2400" dirty="0">
              <a:solidFill>
                <a:schemeClr val="bg1"/>
              </a:solidFill>
              <a:sym typeface="+mn-ea"/>
            </a:endParaRPr>
          </a:p>
        </p:txBody>
      </p:sp>
    </p:spTree>
    <p:extLst>
      <p:ext uri="{BB962C8B-B14F-4D97-AF65-F5344CB8AC3E}">
        <p14:creationId xmlns:p14="http://schemas.microsoft.com/office/powerpoint/2010/main" val="35828804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197225" y="717550"/>
            <a:ext cx="5770245" cy="521970"/>
          </a:xfrm>
          <a:prstGeom prst="rect">
            <a:avLst/>
          </a:prstGeom>
          <a:solidFill>
            <a:schemeClr val="accent1"/>
          </a:solidFill>
        </p:spPr>
        <p:txBody>
          <a:bodyPr wrap="square" rtlCol="0" anchor="t">
            <a:spAutoFit/>
          </a:bodyPr>
          <a:lstStyle/>
          <a:p>
            <a:pPr algn="ctr"/>
            <a:r>
              <a:rPr lang="zh-CN" altLang="en-US" sz="2800"/>
              <a:t>第一部分  经济学基础复习</a:t>
            </a:r>
          </a:p>
        </p:txBody>
      </p:sp>
      <p:sp>
        <p:nvSpPr>
          <p:cNvPr id="7" name="文本框 6"/>
          <p:cNvSpPr txBox="1"/>
          <p:nvPr/>
        </p:nvSpPr>
        <p:spPr>
          <a:xfrm>
            <a:off x="846455" y="1396365"/>
            <a:ext cx="8541385" cy="5632311"/>
          </a:xfrm>
          <a:prstGeom prst="rect">
            <a:avLst/>
          </a:prstGeom>
          <a:noFill/>
        </p:spPr>
        <p:txBody>
          <a:bodyPr wrap="square" rtlCol="0" anchor="t">
            <a:spAutoFit/>
          </a:bodyPr>
          <a:lstStyle/>
          <a:p>
            <a:r>
              <a:rPr lang="zh-CN" altLang="en-US" sz="2400" dirty="0">
                <a:solidFill>
                  <a:schemeClr val="bg1"/>
                </a:solidFill>
                <a:sym typeface="+mn-ea"/>
              </a:rPr>
              <a:t>  </a:t>
            </a:r>
            <a:r>
              <a:rPr lang="zh-CN" altLang="en-US" sz="2400" dirty="0" smtClean="0">
                <a:solidFill>
                  <a:schemeClr val="bg1"/>
                </a:solidFill>
                <a:sym typeface="+mn-ea"/>
              </a:rPr>
              <a:t>第七章  国民收入核算和简单的宏观经济模型   </a:t>
            </a:r>
            <a:endParaRPr lang="en-US" altLang="zh-CN" sz="2400" dirty="0" smtClean="0">
              <a:solidFill>
                <a:schemeClr val="bg1"/>
              </a:solidFill>
              <a:sym typeface="+mn-ea"/>
            </a:endParaRPr>
          </a:p>
          <a:p>
            <a:r>
              <a:rPr lang="zh-CN" altLang="en-US" sz="2400" dirty="0" smtClean="0">
                <a:solidFill>
                  <a:schemeClr val="bg1"/>
                </a:solidFill>
                <a:sym typeface="+mn-ea"/>
              </a:rPr>
              <a:t>  </a:t>
            </a:r>
            <a:r>
              <a:rPr lang="zh-CN" altLang="en-US" sz="2400" dirty="0">
                <a:solidFill>
                  <a:schemeClr val="bg1"/>
                </a:solidFill>
                <a:sym typeface="+mn-ea"/>
              </a:rPr>
              <a:t>一、单选题</a:t>
            </a:r>
          </a:p>
          <a:p>
            <a:r>
              <a:rPr lang="en-US" altLang="zh-CN" sz="2400" dirty="0">
                <a:solidFill>
                  <a:schemeClr val="bg1"/>
                </a:solidFill>
              </a:rPr>
              <a:t>1.</a:t>
            </a:r>
            <a:r>
              <a:rPr lang="zh-CN" altLang="en-US" sz="2400" dirty="0">
                <a:solidFill>
                  <a:schemeClr val="bg1"/>
                </a:solidFill>
              </a:rPr>
              <a:t>目前世界各国或地区普通使用的衡量经济活动总量的基本指标是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国民总收入</a:t>
            </a:r>
          </a:p>
          <a:p>
            <a:r>
              <a:rPr lang="en-US" altLang="zh-CN" sz="2400" dirty="0">
                <a:solidFill>
                  <a:schemeClr val="bg1"/>
                </a:solidFill>
              </a:rPr>
              <a:t>B.</a:t>
            </a:r>
            <a:r>
              <a:rPr lang="zh-CN" altLang="en-US" sz="2400" dirty="0">
                <a:solidFill>
                  <a:schemeClr val="bg1"/>
                </a:solidFill>
              </a:rPr>
              <a:t>国民生产总值</a:t>
            </a:r>
          </a:p>
          <a:p>
            <a:r>
              <a:rPr lang="en-US" altLang="zh-CN" sz="2400" dirty="0">
                <a:solidFill>
                  <a:schemeClr val="bg1"/>
                </a:solidFill>
              </a:rPr>
              <a:t>C.</a:t>
            </a:r>
            <a:r>
              <a:rPr lang="zh-CN" altLang="en-US" sz="2400" dirty="0">
                <a:solidFill>
                  <a:schemeClr val="bg1"/>
                </a:solidFill>
              </a:rPr>
              <a:t>国内生产总值</a:t>
            </a:r>
          </a:p>
          <a:p>
            <a:r>
              <a:rPr lang="en-US" altLang="zh-CN" sz="2400" dirty="0">
                <a:solidFill>
                  <a:schemeClr val="bg1"/>
                </a:solidFill>
              </a:rPr>
              <a:t>D.</a:t>
            </a:r>
            <a:r>
              <a:rPr lang="zh-CN" altLang="en-US" sz="2400" dirty="0">
                <a:solidFill>
                  <a:schemeClr val="bg1"/>
                </a:solidFill>
              </a:rPr>
              <a:t>净要素收入</a:t>
            </a:r>
          </a:p>
          <a:p>
            <a:r>
              <a:rPr lang="en-US" altLang="zh-CN" sz="2400" dirty="0">
                <a:solidFill>
                  <a:schemeClr val="bg1"/>
                </a:solidFill>
                <a:sym typeface="+mn-ea"/>
              </a:rPr>
              <a:t>2.</a:t>
            </a:r>
            <a:r>
              <a:rPr lang="zh-CN" altLang="en-US" sz="2400" dirty="0">
                <a:solidFill>
                  <a:schemeClr val="bg1"/>
                </a:solidFill>
              </a:rPr>
              <a:t>按照收入法计算国内生产总值，其公式是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国内生产总值</a:t>
            </a:r>
            <a:r>
              <a:rPr lang="en-US" altLang="zh-CN" sz="2400" dirty="0">
                <a:solidFill>
                  <a:schemeClr val="bg1"/>
                </a:solidFill>
              </a:rPr>
              <a:t>=</a:t>
            </a:r>
            <a:r>
              <a:rPr lang="zh-CN" altLang="en-US" sz="2400" dirty="0">
                <a:solidFill>
                  <a:schemeClr val="bg1"/>
                </a:solidFill>
              </a:rPr>
              <a:t>劳动者报酬</a:t>
            </a:r>
            <a:r>
              <a:rPr lang="en-US" altLang="zh-CN" sz="2400" dirty="0">
                <a:solidFill>
                  <a:schemeClr val="bg1"/>
                </a:solidFill>
              </a:rPr>
              <a:t>+</a:t>
            </a:r>
            <a:r>
              <a:rPr lang="zh-CN" altLang="en-US" sz="2400" dirty="0">
                <a:solidFill>
                  <a:schemeClr val="bg1"/>
                </a:solidFill>
              </a:rPr>
              <a:t>固定资产折旧</a:t>
            </a:r>
            <a:r>
              <a:rPr lang="en-US" altLang="zh-CN" sz="2400" dirty="0">
                <a:solidFill>
                  <a:schemeClr val="bg1"/>
                </a:solidFill>
              </a:rPr>
              <a:t>+</a:t>
            </a:r>
            <a:r>
              <a:rPr lang="zh-CN" altLang="en-US" sz="2400" dirty="0">
                <a:solidFill>
                  <a:schemeClr val="bg1"/>
                </a:solidFill>
              </a:rPr>
              <a:t>生产税净额</a:t>
            </a:r>
            <a:r>
              <a:rPr lang="en-US" altLang="zh-CN" sz="2400" dirty="0">
                <a:solidFill>
                  <a:schemeClr val="bg1"/>
                </a:solidFill>
              </a:rPr>
              <a:t>+</a:t>
            </a:r>
            <a:r>
              <a:rPr lang="zh-CN" altLang="en-US" sz="2400" dirty="0">
                <a:solidFill>
                  <a:schemeClr val="bg1"/>
                </a:solidFill>
              </a:rPr>
              <a:t>营业盈余</a:t>
            </a:r>
          </a:p>
          <a:p>
            <a:r>
              <a:rPr lang="en-US" altLang="zh-CN" sz="2400" dirty="0">
                <a:solidFill>
                  <a:schemeClr val="bg1"/>
                </a:solidFill>
              </a:rPr>
              <a:t>B.</a:t>
            </a:r>
            <a:r>
              <a:rPr lang="zh-CN" altLang="en-US" sz="2400" dirty="0">
                <a:solidFill>
                  <a:schemeClr val="bg1"/>
                </a:solidFill>
              </a:rPr>
              <a:t>国内生产总值</a:t>
            </a:r>
            <a:r>
              <a:rPr lang="en-US" altLang="zh-CN" sz="2400" dirty="0">
                <a:solidFill>
                  <a:schemeClr val="bg1"/>
                </a:solidFill>
              </a:rPr>
              <a:t>=</a:t>
            </a:r>
            <a:r>
              <a:rPr lang="zh-CN" altLang="en-US" sz="2400" dirty="0">
                <a:solidFill>
                  <a:schemeClr val="bg1"/>
                </a:solidFill>
              </a:rPr>
              <a:t>最终消费</a:t>
            </a:r>
            <a:r>
              <a:rPr lang="en-US" altLang="zh-CN" sz="2400" dirty="0">
                <a:solidFill>
                  <a:schemeClr val="bg1"/>
                </a:solidFill>
              </a:rPr>
              <a:t>+</a:t>
            </a:r>
            <a:r>
              <a:rPr lang="zh-CN" altLang="en-US" sz="2400" dirty="0">
                <a:solidFill>
                  <a:schemeClr val="bg1"/>
                </a:solidFill>
              </a:rPr>
              <a:t>资本形成总额</a:t>
            </a:r>
            <a:r>
              <a:rPr lang="en-US" altLang="zh-CN" sz="2400" dirty="0">
                <a:solidFill>
                  <a:schemeClr val="bg1"/>
                </a:solidFill>
              </a:rPr>
              <a:t>+</a:t>
            </a:r>
            <a:r>
              <a:rPr lang="zh-CN" altLang="en-US" sz="2400" dirty="0">
                <a:solidFill>
                  <a:schemeClr val="bg1"/>
                </a:solidFill>
              </a:rPr>
              <a:t>净出口</a:t>
            </a:r>
          </a:p>
          <a:p>
            <a:r>
              <a:rPr lang="en-US" altLang="zh-CN" sz="2400" dirty="0">
                <a:solidFill>
                  <a:schemeClr val="bg1"/>
                </a:solidFill>
              </a:rPr>
              <a:t>C.</a:t>
            </a:r>
            <a:r>
              <a:rPr lang="zh-CN" altLang="en-US" sz="2400" dirty="0">
                <a:solidFill>
                  <a:schemeClr val="bg1"/>
                </a:solidFill>
              </a:rPr>
              <a:t>国内生产总值</a:t>
            </a:r>
            <a:r>
              <a:rPr lang="en-US" altLang="zh-CN" sz="2400" dirty="0">
                <a:solidFill>
                  <a:schemeClr val="bg1"/>
                </a:solidFill>
              </a:rPr>
              <a:t>=</a:t>
            </a:r>
            <a:r>
              <a:rPr lang="zh-CN" altLang="en-US" sz="2400" dirty="0">
                <a:solidFill>
                  <a:schemeClr val="bg1"/>
                </a:solidFill>
              </a:rPr>
              <a:t>居民消费</a:t>
            </a:r>
            <a:r>
              <a:rPr lang="en-US" altLang="zh-CN" sz="2400" dirty="0">
                <a:solidFill>
                  <a:schemeClr val="bg1"/>
                </a:solidFill>
              </a:rPr>
              <a:t>+</a:t>
            </a:r>
            <a:r>
              <a:rPr lang="zh-CN" altLang="en-US" sz="2400" dirty="0">
                <a:solidFill>
                  <a:schemeClr val="bg1"/>
                </a:solidFill>
              </a:rPr>
              <a:t>固定投资</a:t>
            </a:r>
            <a:r>
              <a:rPr lang="en-US" altLang="zh-CN" sz="2400" dirty="0">
                <a:solidFill>
                  <a:schemeClr val="bg1"/>
                </a:solidFill>
              </a:rPr>
              <a:t>+</a:t>
            </a:r>
            <a:r>
              <a:rPr lang="zh-CN" altLang="en-US" sz="2400" dirty="0">
                <a:solidFill>
                  <a:schemeClr val="bg1"/>
                </a:solidFill>
              </a:rPr>
              <a:t>政府购买</a:t>
            </a:r>
            <a:r>
              <a:rPr lang="en-US" altLang="zh-CN" sz="2400" dirty="0">
                <a:solidFill>
                  <a:schemeClr val="bg1"/>
                </a:solidFill>
              </a:rPr>
              <a:t>+</a:t>
            </a:r>
            <a:r>
              <a:rPr lang="zh-CN" altLang="en-US" sz="2400" dirty="0">
                <a:solidFill>
                  <a:schemeClr val="bg1"/>
                </a:solidFill>
              </a:rPr>
              <a:t>净出口</a:t>
            </a:r>
          </a:p>
          <a:p>
            <a:r>
              <a:rPr lang="en-US" altLang="zh-CN" sz="2400" dirty="0">
                <a:solidFill>
                  <a:schemeClr val="bg1"/>
                </a:solidFill>
              </a:rPr>
              <a:t>D.</a:t>
            </a:r>
            <a:r>
              <a:rPr lang="zh-CN" altLang="en-US" sz="2400" dirty="0">
                <a:solidFill>
                  <a:schemeClr val="bg1"/>
                </a:solidFill>
              </a:rPr>
              <a:t>国内生产总值</a:t>
            </a:r>
            <a:r>
              <a:rPr lang="en-US" altLang="zh-CN" sz="2400" dirty="0">
                <a:solidFill>
                  <a:schemeClr val="bg1"/>
                </a:solidFill>
              </a:rPr>
              <a:t>=</a:t>
            </a:r>
            <a:r>
              <a:rPr lang="zh-CN" altLang="en-US" sz="2400" dirty="0">
                <a:solidFill>
                  <a:schemeClr val="bg1"/>
                </a:solidFill>
              </a:rPr>
              <a:t>居民消费</a:t>
            </a:r>
            <a:r>
              <a:rPr lang="en-US" altLang="zh-CN" sz="2400" dirty="0">
                <a:solidFill>
                  <a:schemeClr val="bg1"/>
                </a:solidFill>
              </a:rPr>
              <a:t>+</a:t>
            </a:r>
            <a:r>
              <a:rPr lang="zh-CN" altLang="en-US" sz="2400" dirty="0">
                <a:solidFill>
                  <a:schemeClr val="bg1"/>
                </a:solidFill>
              </a:rPr>
              <a:t>固定投资</a:t>
            </a:r>
            <a:r>
              <a:rPr lang="en-US" altLang="zh-CN" sz="2400" dirty="0">
                <a:solidFill>
                  <a:schemeClr val="bg1"/>
                </a:solidFill>
              </a:rPr>
              <a:t>+</a:t>
            </a:r>
            <a:r>
              <a:rPr lang="zh-CN" altLang="en-US" sz="2400" dirty="0">
                <a:solidFill>
                  <a:schemeClr val="bg1"/>
                </a:solidFill>
              </a:rPr>
              <a:t>政府购买</a:t>
            </a:r>
          </a:p>
          <a:p>
            <a:endParaRPr lang="en-US" altLang="zh-CN" sz="2400" dirty="0">
              <a:solidFill>
                <a:schemeClr val="bg1"/>
              </a:solidFill>
              <a:sym typeface="+mn-ea"/>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897890"/>
            <a:ext cx="7788910" cy="3046988"/>
          </a:xfrm>
          <a:prstGeom prst="rect">
            <a:avLst/>
          </a:prstGeom>
          <a:noFill/>
        </p:spPr>
        <p:txBody>
          <a:bodyPr wrap="square" rtlCol="0" anchor="t">
            <a:spAutoFit/>
          </a:bodyPr>
          <a:lstStyle/>
          <a:p>
            <a:r>
              <a:rPr lang="en-US" sz="2400" dirty="0">
                <a:solidFill>
                  <a:schemeClr val="bg1"/>
                </a:solidFill>
                <a:sym typeface="+mn-ea"/>
              </a:rPr>
              <a:t>5.</a:t>
            </a:r>
            <a:r>
              <a:rPr lang="zh-CN" altLang="en-US" sz="2400" dirty="0">
                <a:solidFill>
                  <a:schemeClr val="bg1"/>
                </a:solidFill>
              </a:rPr>
              <a:t>下列分析和预测经济波动的指标中，属于领先指标的有</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股票价格指数</a:t>
            </a:r>
          </a:p>
          <a:p>
            <a:r>
              <a:rPr lang="en-US" altLang="zh-CN" sz="2400" dirty="0">
                <a:solidFill>
                  <a:schemeClr val="bg1"/>
                </a:solidFill>
              </a:rPr>
              <a:t>B.</a:t>
            </a:r>
            <a:r>
              <a:rPr lang="zh-CN" altLang="en-US" sz="2400" dirty="0">
                <a:solidFill>
                  <a:schemeClr val="bg1"/>
                </a:solidFill>
              </a:rPr>
              <a:t>制造业订货单</a:t>
            </a:r>
          </a:p>
          <a:p>
            <a:r>
              <a:rPr lang="en-US" altLang="zh-CN" sz="2400" dirty="0">
                <a:solidFill>
                  <a:schemeClr val="bg1"/>
                </a:solidFill>
              </a:rPr>
              <a:t>C.</a:t>
            </a:r>
            <a:r>
              <a:rPr lang="zh-CN" altLang="en-US" sz="2400" dirty="0">
                <a:solidFill>
                  <a:schemeClr val="bg1"/>
                </a:solidFill>
              </a:rPr>
              <a:t>居民消费价格指数</a:t>
            </a:r>
          </a:p>
          <a:p>
            <a:r>
              <a:rPr lang="en-US" altLang="zh-CN" sz="2400" dirty="0">
                <a:solidFill>
                  <a:schemeClr val="bg1"/>
                </a:solidFill>
              </a:rPr>
              <a:t>D.</a:t>
            </a:r>
            <a:r>
              <a:rPr lang="zh-CN" altLang="en-US" sz="2400" dirty="0">
                <a:solidFill>
                  <a:schemeClr val="bg1"/>
                </a:solidFill>
              </a:rPr>
              <a:t>固定资产投资额</a:t>
            </a:r>
          </a:p>
          <a:p>
            <a:r>
              <a:rPr lang="en-US" altLang="zh-CN" sz="2400" dirty="0">
                <a:solidFill>
                  <a:schemeClr val="bg1"/>
                </a:solidFill>
              </a:rPr>
              <a:t>E.</a:t>
            </a:r>
            <a:r>
              <a:rPr lang="zh-CN" altLang="en-US" sz="2400" dirty="0">
                <a:solidFill>
                  <a:schemeClr val="bg1"/>
                </a:solidFill>
              </a:rPr>
              <a:t>社会消费品零售总额</a:t>
            </a:r>
          </a:p>
          <a:p>
            <a:pPr algn="l">
              <a:buClrTx/>
              <a:buSzTx/>
              <a:buFontTx/>
            </a:pPr>
            <a:endParaRPr lang="en-US" sz="2400" dirty="0">
              <a:solidFill>
                <a:schemeClr val="bg1"/>
              </a:solidFill>
              <a:sym typeface="+mn-ea"/>
            </a:endParaRPr>
          </a:p>
        </p:txBody>
      </p:sp>
    </p:spTree>
    <p:extLst>
      <p:ext uri="{BB962C8B-B14F-4D97-AF65-F5344CB8AC3E}">
        <p14:creationId xmlns:p14="http://schemas.microsoft.com/office/powerpoint/2010/main" val="2076835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897890"/>
            <a:ext cx="7788910" cy="3046988"/>
          </a:xfrm>
          <a:prstGeom prst="rect">
            <a:avLst/>
          </a:prstGeom>
          <a:noFill/>
        </p:spPr>
        <p:txBody>
          <a:bodyPr wrap="square" rtlCol="0" anchor="t">
            <a:spAutoFit/>
          </a:bodyPr>
          <a:lstStyle/>
          <a:p>
            <a:r>
              <a:rPr lang="en-US" sz="2400" dirty="0">
                <a:solidFill>
                  <a:schemeClr val="bg1"/>
                </a:solidFill>
                <a:sym typeface="+mn-ea"/>
              </a:rPr>
              <a:t>6.</a:t>
            </a:r>
            <a:r>
              <a:rPr lang="zh-CN" altLang="en-US" sz="2400" dirty="0">
                <a:solidFill>
                  <a:schemeClr val="bg1"/>
                </a:solidFill>
              </a:rPr>
              <a:t>经济发展不仅包括经济增长，而且还包括经济结构和社会结构的变化。这些变化包括</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产业结构的不断优化</a:t>
            </a:r>
          </a:p>
          <a:p>
            <a:r>
              <a:rPr lang="en-US" altLang="zh-CN" sz="2400" dirty="0">
                <a:solidFill>
                  <a:schemeClr val="bg1"/>
                </a:solidFill>
              </a:rPr>
              <a:t>B.</a:t>
            </a:r>
            <a:r>
              <a:rPr lang="zh-CN" altLang="en-US" sz="2400" dirty="0">
                <a:solidFill>
                  <a:schemeClr val="bg1"/>
                </a:solidFill>
              </a:rPr>
              <a:t>经济增长主要依靠投资、出口拉动</a:t>
            </a:r>
          </a:p>
          <a:p>
            <a:r>
              <a:rPr lang="en-US" altLang="zh-CN" sz="2400" dirty="0">
                <a:solidFill>
                  <a:schemeClr val="bg1"/>
                </a:solidFill>
              </a:rPr>
              <a:t>C.</a:t>
            </a:r>
            <a:r>
              <a:rPr lang="zh-CN" altLang="en-US" sz="2400" dirty="0">
                <a:solidFill>
                  <a:schemeClr val="bg1"/>
                </a:solidFill>
              </a:rPr>
              <a:t>城市化进程的逐步推进</a:t>
            </a:r>
          </a:p>
          <a:p>
            <a:r>
              <a:rPr lang="en-US" altLang="zh-CN" sz="2400" dirty="0">
                <a:solidFill>
                  <a:schemeClr val="bg1"/>
                </a:solidFill>
              </a:rPr>
              <a:t>D.</a:t>
            </a:r>
            <a:r>
              <a:rPr lang="zh-CN" altLang="en-US" sz="2400" dirty="0">
                <a:solidFill>
                  <a:schemeClr val="bg1"/>
                </a:solidFill>
              </a:rPr>
              <a:t>广大居民生活水平的持续提高</a:t>
            </a:r>
          </a:p>
          <a:p>
            <a:r>
              <a:rPr lang="en-US" altLang="zh-CN" sz="2400" dirty="0">
                <a:solidFill>
                  <a:schemeClr val="bg1"/>
                </a:solidFill>
              </a:rPr>
              <a:t>E.</a:t>
            </a:r>
            <a:r>
              <a:rPr lang="zh-CN" altLang="en-US" sz="2400" dirty="0">
                <a:solidFill>
                  <a:schemeClr val="bg1"/>
                </a:solidFill>
              </a:rPr>
              <a:t>国民收入分配状况的逐步改善</a:t>
            </a:r>
          </a:p>
          <a:p>
            <a:pPr algn="l">
              <a:buClrTx/>
              <a:buSzTx/>
              <a:buFontTx/>
            </a:pPr>
            <a:endParaRPr lang="en-US" sz="2400" dirty="0">
              <a:solidFill>
                <a:schemeClr val="bg1"/>
              </a:solidFill>
              <a:sym typeface="+mn-ea"/>
            </a:endParaRPr>
          </a:p>
        </p:txBody>
      </p:sp>
    </p:spTree>
    <p:extLst>
      <p:ext uri="{BB962C8B-B14F-4D97-AF65-F5344CB8AC3E}">
        <p14:creationId xmlns:p14="http://schemas.microsoft.com/office/powerpoint/2010/main" val="25047065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897890"/>
            <a:ext cx="7788910" cy="3046988"/>
          </a:xfrm>
          <a:prstGeom prst="rect">
            <a:avLst/>
          </a:prstGeom>
          <a:noFill/>
        </p:spPr>
        <p:txBody>
          <a:bodyPr wrap="square" rtlCol="0" anchor="t">
            <a:spAutoFit/>
          </a:bodyPr>
          <a:lstStyle/>
          <a:p>
            <a:r>
              <a:rPr lang="en-US" sz="2400" dirty="0">
                <a:solidFill>
                  <a:schemeClr val="bg1"/>
                </a:solidFill>
                <a:sym typeface="+mn-ea"/>
              </a:rPr>
              <a:t>7.</a:t>
            </a:r>
            <a:r>
              <a:rPr lang="zh-CN" altLang="en-US" sz="2400" dirty="0">
                <a:solidFill>
                  <a:schemeClr val="bg1"/>
                </a:solidFill>
              </a:rPr>
              <a:t>党的十八大提出，加快转变经济发展方式，就是要使经济发展更多依靠</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投资、出口拉动</a:t>
            </a:r>
          </a:p>
          <a:p>
            <a:r>
              <a:rPr lang="en-US" altLang="zh-CN" sz="2400" dirty="0">
                <a:solidFill>
                  <a:schemeClr val="bg1"/>
                </a:solidFill>
              </a:rPr>
              <a:t>B.</a:t>
            </a:r>
            <a:r>
              <a:rPr lang="zh-CN" altLang="en-US" sz="2400" dirty="0">
                <a:solidFill>
                  <a:schemeClr val="bg1"/>
                </a:solidFill>
              </a:rPr>
              <a:t>现代服务业和战略性新兴产业带动</a:t>
            </a:r>
          </a:p>
          <a:p>
            <a:r>
              <a:rPr lang="en-US" altLang="zh-CN" sz="2400" dirty="0">
                <a:solidFill>
                  <a:schemeClr val="bg1"/>
                </a:solidFill>
              </a:rPr>
              <a:t>C.</a:t>
            </a:r>
            <a:r>
              <a:rPr lang="zh-CN" altLang="en-US" sz="2400" dirty="0">
                <a:solidFill>
                  <a:schemeClr val="bg1"/>
                </a:solidFill>
              </a:rPr>
              <a:t>科技进步、劳动者素质提高、管理创新驱动</a:t>
            </a:r>
          </a:p>
          <a:p>
            <a:r>
              <a:rPr lang="en-US" altLang="zh-CN" sz="2400" dirty="0">
                <a:solidFill>
                  <a:schemeClr val="bg1"/>
                </a:solidFill>
              </a:rPr>
              <a:t>D.</a:t>
            </a:r>
            <a:r>
              <a:rPr lang="zh-CN" altLang="en-US" sz="2400" dirty="0">
                <a:solidFill>
                  <a:schemeClr val="bg1"/>
                </a:solidFill>
              </a:rPr>
              <a:t>节约资源和循环经济推动</a:t>
            </a:r>
          </a:p>
          <a:p>
            <a:r>
              <a:rPr lang="en-US" altLang="zh-CN" sz="2400" dirty="0">
                <a:solidFill>
                  <a:schemeClr val="bg1"/>
                </a:solidFill>
              </a:rPr>
              <a:t>E.</a:t>
            </a:r>
            <a:r>
              <a:rPr lang="zh-CN" altLang="en-US" sz="2400" dirty="0">
                <a:solidFill>
                  <a:schemeClr val="bg1"/>
                </a:solidFill>
              </a:rPr>
              <a:t>城乡区域发展协调互动</a:t>
            </a:r>
          </a:p>
          <a:p>
            <a:pPr algn="l">
              <a:buClrTx/>
              <a:buSzTx/>
              <a:buFontTx/>
            </a:pPr>
            <a:endParaRPr lang="en-US" sz="2400" dirty="0">
              <a:solidFill>
                <a:schemeClr val="bg1"/>
              </a:solidFill>
              <a:sym typeface="+mn-ea"/>
            </a:endParaRPr>
          </a:p>
        </p:txBody>
      </p:sp>
    </p:spTree>
    <p:extLst>
      <p:ext uri="{BB962C8B-B14F-4D97-AF65-F5344CB8AC3E}">
        <p14:creationId xmlns:p14="http://schemas.microsoft.com/office/powerpoint/2010/main" val="11171817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953770"/>
            <a:ext cx="7788910" cy="4893647"/>
          </a:xfrm>
          <a:prstGeom prst="rect">
            <a:avLst/>
          </a:prstGeom>
          <a:noFill/>
        </p:spPr>
        <p:txBody>
          <a:bodyPr wrap="square" rtlCol="0" anchor="t">
            <a:spAutoFit/>
          </a:bodyPr>
          <a:lstStyle/>
          <a:p>
            <a:r>
              <a:rPr lang="en-US" sz="2400" dirty="0">
                <a:solidFill>
                  <a:schemeClr val="bg1"/>
                </a:solidFill>
                <a:sym typeface="+mn-ea"/>
              </a:rPr>
              <a:t>3.</a:t>
            </a:r>
            <a:r>
              <a:rPr lang="zh-CN" altLang="en-US" sz="2400" dirty="0">
                <a:solidFill>
                  <a:schemeClr val="bg1"/>
                </a:solidFill>
              </a:rPr>
              <a:t> </a:t>
            </a:r>
            <a:r>
              <a:rPr lang="zh-CN" altLang="en-US" sz="2400" dirty="0" smtClean="0">
                <a:solidFill>
                  <a:schemeClr val="bg1"/>
                </a:solidFill>
              </a:rPr>
              <a:t>用</a:t>
            </a:r>
            <a:r>
              <a:rPr lang="zh-CN" altLang="en-US" sz="2400" dirty="0">
                <a:solidFill>
                  <a:schemeClr val="bg1"/>
                </a:solidFill>
              </a:rPr>
              <a:t>收入法计算国内生产总值时，属于政府所得收入的是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营业盈余</a:t>
            </a:r>
          </a:p>
          <a:p>
            <a:r>
              <a:rPr lang="en-US" altLang="zh-CN" sz="2400" dirty="0">
                <a:solidFill>
                  <a:schemeClr val="bg1"/>
                </a:solidFill>
              </a:rPr>
              <a:t>B.</a:t>
            </a:r>
            <a:r>
              <a:rPr lang="zh-CN" altLang="en-US" sz="2400" dirty="0">
                <a:solidFill>
                  <a:schemeClr val="bg1"/>
                </a:solidFill>
              </a:rPr>
              <a:t>劳动者报酬</a:t>
            </a:r>
          </a:p>
          <a:p>
            <a:r>
              <a:rPr lang="en-US" altLang="zh-CN" sz="2400" dirty="0">
                <a:solidFill>
                  <a:schemeClr val="bg1"/>
                </a:solidFill>
              </a:rPr>
              <a:t>C.</a:t>
            </a:r>
            <a:r>
              <a:rPr lang="zh-CN" altLang="en-US" sz="2400" dirty="0">
                <a:solidFill>
                  <a:schemeClr val="bg1"/>
                </a:solidFill>
              </a:rPr>
              <a:t>生产税净额</a:t>
            </a:r>
          </a:p>
          <a:p>
            <a:r>
              <a:rPr lang="en-US" altLang="zh-CN" sz="2400" dirty="0">
                <a:solidFill>
                  <a:schemeClr val="bg1"/>
                </a:solidFill>
              </a:rPr>
              <a:t>D.</a:t>
            </a:r>
            <a:r>
              <a:rPr lang="zh-CN" altLang="en-US" sz="2400" dirty="0">
                <a:solidFill>
                  <a:schemeClr val="bg1"/>
                </a:solidFill>
              </a:rPr>
              <a:t>固定资产折旧</a:t>
            </a:r>
          </a:p>
          <a:p>
            <a:r>
              <a:rPr lang="en-US" sz="2400" dirty="0">
                <a:solidFill>
                  <a:schemeClr val="bg1"/>
                </a:solidFill>
                <a:sym typeface="+mn-ea"/>
              </a:rPr>
              <a:t>4.</a:t>
            </a:r>
            <a:r>
              <a:rPr lang="zh-CN" altLang="en-US" sz="2400" dirty="0">
                <a:solidFill>
                  <a:schemeClr val="bg1"/>
                </a:solidFill>
              </a:rPr>
              <a:t>从社会最终使用的角度计算国内生产总值的方法是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生产法</a:t>
            </a:r>
          </a:p>
          <a:p>
            <a:r>
              <a:rPr lang="en-US" altLang="zh-CN" sz="2400" dirty="0">
                <a:solidFill>
                  <a:schemeClr val="bg1"/>
                </a:solidFill>
              </a:rPr>
              <a:t>B.</a:t>
            </a:r>
            <a:r>
              <a:rPr lang="zh-CN" altLang="en-US" sz="2400" dirty="0">
                <a:solidFill>
                  <a:schemeClr val="bg1"/>
                </a:solidFill>
              </a:rPr>
              <a:t>收入法</a:t>
            </a:r>
          </a:p>
          <a:p>
            <a:r>
              <a:rPr lang="en-US" altLang="zh-CN" sz="2400" dirty="0">
                <a:solidFill>
                  <a:schemeClr val="bg1"/>
                </a:solidFill>
              </a:rPr>
              <a:t>C.</a:t>
            </a:r>
            <a:r>
              <a:rPr lang="zh-CN" altLang="en-US" sz="2400" dirty="0">
                <a:solidFill>
                  <a:schemeClr val="bg1"/>
                </a:solidFill>
              </a:rPr>
              <a:t>支出法</a:t>
            </a:r>
          </a:p>
          <a:p>
            <a:r>
              <a:rPr lang="en-US" altLang="zh-CN" sz="2400" dirty="0">
                <a:solidFill>
                  <a:schemeClr val="bg1"/>
                </a:solidFill>
              </a:rPr>
              <a:t>D.</a:t>
            </a:r>
            <a:r>
              <a:rPr lang="zh-CN" altLang="en-US" sz="2400" dirty="0">
                <a:solidFill>
                  <a:schemeClr val="bg1"/>
                </a:solidFill>
              </a:rPr>
              <a:t>转移法</a:t>
            </a:r>
          </a:p>
          <a:p>
            <a:pPr algn="l">
              <a:buClrTx/>
              <a:buSzTx/>
              <a:buFontTx/>
            </a:pPr>
            <a:endParaRPr 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953770"/>
            <a:ext cx="7788910" cy="5632311"/>
          </a:xfrm>
          <a:prstGeom prst="rect">
            <a:avLst/>
          </a:prstGeom>
          <a:noFill/>
        </p:spPr>
        <p:txBody>
          <a:bodyPr wrap="square" rtlCol="0" anchor="t">
            <a:spAutoFit/>
          </a:bodyPr>
          <a:lstStyle/>
          <a:p>
            <a:r>
              <a:rPr lang="en-US" sz="2400" dirty="0">
                <a:solidFill>
                  <a:schemeClr val="bg1"/>
                </a:solidFill>
                <a:sym typeface="+mn-ea"/>
              </a:rPr>
              <a:t>5.</a:t>
            </a:r>
            <a:r>
              <a:rPr lang="zh-CN" altLang="en-US" sz="2400" dirty="0">
                <a:solidFill>
                  <a:schemeClr val="bg1"/>
                </a:solidFill>
              </a:rPr>
              <a:t>如果</a:t>
            </a:r>
            <a:r>
              <a:rPr lang="en-US" altLang="zh-CN" sz="2400" dirty="0">
                <a:solidFill>
                  <a:schemeClr val="bg1"/>
                </a:solidFill>
              </a:rPr>
              <a:t>C</a:t>
            </a:r>
            <a:r>
              <a:rPr lang="zh-CN" altLang="en-US" sz="2400" dirty="0">
                <a:solidFill>
                  <a:schemeClr val="bg1"/>
                </a:solidFill>
              </a:rPr>
              <a:t>表示消费、</a:t>
            </a:r>
            <a:r>
              <a:rPr lang="en-US" altLang="zh-CN" sz="2400" dirty="0">
                <a:solidFill>
                  <a:schemeClr val="bg1"/>
                </a:solidFill>
              </a:rPr>
              <a:t>I</a:t>
            </a:r>
            <a:r>
              <a:rPr lang="zh-CN" altLang="en-US" sz="2400" dirty="0">
                <a:solidFill>
                  <a:schemeClr val="bg1"/>
                </a:solidFill>
              </a:rPr>
              <a:t>表示投资、</a:t>
            </a:r>
            <a:r>
              <a:rPr lang="en-US" altLang="zh-CN" sz="2400" dirty="0">
                <a:solidFill>
                  <a:schemeClr val="bg1"/>
                </a:solidFill>
              </a:rPr>
              <a:t>G</a:t>
            </a:r>
            <a:r>
              <a:rPr lang="zh-CN" altLang="en-US" sz="2400" dirty="0">
                <a:solidFill>
                  <a:schemeClr val="bg1"/>
                </a:solidFill>
              </a:rPr>
              <a:t>表示政府购买、</a:t>
            </a:r>
            <a:r>
              <a:rPr lang="en-US" altLang="zh-CN" sz="2400" dirty="0">
                <a:solidFill>
                  <a:schemeClr val="bg1"/>
                </a:solidFill>
              </a:rPr>
              <a:t>X</a:t>
            </a:r>
            <a:r>
              <a:rPr lang="zh-CN" altLang="en-US" sz="2400" dirty="0">
                <a:solidFill>
                  <a:schemeClr val="bg1"/>
                </a:solidFill>
              </a:rPr>
              <a:t>表示出口、</a:t>
            </a:r>
            <a:r>
              <a:rPr lang="en-US" altLang="zh-CN" sz="2400" dirty="0">
                <a:solidFill>
                  <a:schemeClr val="bg1"/>
                </a:solidFill>
              </a:rPr>
              <a:t>M</a:t>
            </a:r>
            <a:r>
              <a:rPr lang="zh-CN" altLang="en-US" sz="2400" dirty="0">
                <a:solidFill>
                  <a:schemeClr val="bg1"/>
                </a:solidFill>
              </a:rPr>
              <a:t>表示进口，则按照支出法计算的国内生产总值</a:t>
            </a:r>
            <a:r>
              <a:rPr lang="en-US" altLang="zh-CN" sz="2400" dirty="0">
                <a:solidFill>
                  <a:schemeClr val="bg1"/>
                </a:solidFill>
              </a:rPr>
              <a:t>(GDP)</a:t>
            </a:r>
            <a:r>
              <a:rPr lang="zh-CN" altLang="en-US" sz="2400" dirty="0">
                <a:solidFill>
                  <a:schemeClr val="bg1"/>
                </a:solidFill>
              </a:rPr>
              <a:t>的公式是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A.GDP=C+I+G+X</a:t>
            </a:r>
          </a:p>
          <a:p>
            <a:r>
              <a:rPr lang="en-US" altLang="zh-CN" sz="2400" dirty="0">
                <a:solidFill>
                  <a:schemeClr val="bg1"/>
                </a:solidFill>
              </a:rPr>
              <a:t>B.GDP=C+I+G-M</a:t>
            </a:r>
          </a:p>
          <a:p>
            <a:r>
              <a:rPr lang="en-US" altLang="zh-CN" sz="2400" dirty="0">
                <a:solidFill>
                  <a:schemeClr val="bg1"/>
                </a:solidFill>
              </a:rPr>
              <a:t>C.GDP=C+I+G+(X-M)</a:t>
            </a:r>
          </a:p>
          <a:p>
            <a:r>
              <a:rPr lang="en-US" altLang="zh-CN" sz="2400" dirty="0">
                <a:solidFill>
                  <a:schemeClr val="bg1"/>
                </a:solidFill>
              </a:rPr>
              <a:t>D.GDP=C+I+G+(M-X)</a:t>
            </a:r>
          </a:p>
          <a:p>
            <a:r>
              <a:rPr lang="en-US" sz="2400" dirty="0">
                <a:solidFill>
                  <a:schemeClr val="bg1"/>
                </a:solidFill>
                <a:sym typeface="+mn-ea"/>
              </a:rPr>
              <a:t>6.</a:t>
            </a:r>
            <a:r>
              <a:rPr lang="zh-CN" altLang="en-US" sz="2400" dirty="0">
                <a:solidFill>
                  <a:schemeClr val="bg1"/>
                </a:solidFill>
              </a:rPr>
              <a:t>如果用</a:t>
            </a:r>
            <a:r>
              <a:rPr lang="en-US" altLang="zh-CN" sz="2400" dirty="0">
                <a:solidFill>
                  <a:schemeClr val="bg1"/>
                </a:solidFill>
              </a:rPr>
              <a:t>I</a:t>
            </a:r>
            <a:r>
              <a:rPr lang="zh-CN" altLang="en-US" sz="2400" dirty="0">
                <a:solidFill>
                  <a:schemeClr val="bg1"/>
                </a:solidFill>
              </a:rPr>
              <a:t>表示投资、</a:t>
            </a:r>
            <a:r>
              <a:rPr lang="en-US" altLang="zh-CN" sz="2400" dirty="0">
                <a:solidFill>
                  <a:schemeClr val="bg1"/>
                </a:solidFill>
              </a:rPr>
              <a:t>S</a:t>
            </a:r>
            <a:r>
              <a:rPr lang="zh-CN" altLang="en-US" sz="2400" dirty="0">
                <a:solidFill>
                  <a:schemeClr val="bg1"/>
                </a:solidFill>
              </a:rPr>
              <a:t>表示储蓄、</a:t>
            </a:r>
            <a:r>
              <a:rPr lang="en-US" altLang="zh-CN" sz="2400" dirty="0">
                <a:solidFill>
                  <a:schemeClr val="bg1"/>
                </a:solidFill>
              </a:rPr>
              <a:t>T</a:t>
            </a:r>
            <a:r>
              <a:rPr lang="zh-CN" altLang="en-US" sz="2400" dirty="0">
                <a:solidFill>
                  <a:schemeClr val="bg1"/>
                </a:solidFill>
              </a:rPr>
              <a:t>表示税收、</a:t>
            </a:r>
            <a:r>
              <a:rPr lang="en-US" altLang="zh-CN" sz="2400" dirty="0">
                <a:solidFill>
                  <a:schemeClr val="bg1"/>
                </a:solidFill>
              </a:rPr>
              <a:t>G</a:t>
            </a:r>
            <a:r>
              <a:rPr lang="zh-CN" altLang="en-US" sz="2400" dirty="0">
                <a:solidFill>
                  <a:schemeClr val="bg1"/>
                </a:solidFill>
              </a:rPr>
              <a:t>表示政府购买，</a:t>
            </a:r>
            <a:r>
              <a:rPr lang="en-US" altLang="zh-CN" sz="2400" dirty="0">
                <a:solidFill>
                  <a:schemeClr val="bg1"/>
                </a:solidFill>
              </a:rPr>
              <a:t>X</a:t>
            </a:r>
            <a:r>
              <a:rPr lang="zh-CN" altLang="en-US" sz="2400" dirty="0">
                <a:solidFill>
                  <a:schemeClr val="bg1"/>
                </a:solidFill>
              </a:rPr>
              <a:t>表示出口、</a:t>
            </a:r>
            <a:r>
              <a:rPr lang="en-US" altLang="zh-CN" sz="2400" dirty="0">
                <a:solidFill>
                  <a:schemeClr val="bg1"/>
                </a:solidFill>
              </a:rPr>
              <a:t>M</a:t>
            </a:r>
            <a:r>
              <a:rPr lang="zh-CN" altLang="en-US" sz="2400" dirty="0">
                <a:solidFill>
                  <a:schemeClr val="bg1"/>
                </a:solidFill>
              </a:rPr>
              <a:t>表示进口，则四部门经济中储蓄和投资的恒等关系是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A.I=S+(T-G)+(M-X)</a:t>
            </a:r>
          </a:p>
          <a:p>
            <a:r>
              <a:rPr lang="en-US" altLang="zh-CN" sz="2400" dirty="0">
                <a:solidFill>
                  <a:schemeClr val="bg1"/>
                </a:solidFill>
              </a:rPr>
              <a:t>B.I=S+T-G+M</a:t>
            </a:r>
          </a:p>
          <a:p>
            <a:r>
              <a:rPr lang="en-US" altLang="zh-CN" sz="2400" dirty="0">
                <a:solidFill>
                  <a:schemeClr val="bg1"/>
                </a:solidFill>
              </a:rPr>
              <a:t>C.I=S+(T-G)+(X-M)</a:t>
            </a:r>
          </a:p>
          <a:p>
            <a:r>
              <a:rPr lang="en-US" altLang="zh-CN" sz="2400" dirty="0">
                <a:solidFill>
                  <a:schemeClr val="bg1"/>
                </a:solidFill>
              </a:rPr>
              <a:t>D.I=S+(M-X)</a:t>
            </a:r>
          </a:p>
          <a:p>
            <a:pPr algn="l">
              <a:buClrTx/>
              <a:buSzTx/>
              <a:buFontTx/>
            </a:pPr>
            <a:endParaRPr 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953770"/>
            <a:ext cx="7788910" cy="3785652"/>
          </a:xfrm>
          <a:prstGeom prst="rect">
            <a:avLst/>
          </a:prstGeom>
          <a:noFill/>
        </p:spPr>
        <p:txBody>
          <a:bodyPr wrap="square" rtlCol="0" anchor="t">
            <a:spAutoFit/>
          </a:bodyPr>
          <a:lstStyle/>
          <a:p>
            <a:r>
              <a:rPr lang="en-US" sz="2400" dirty="0">
                <a:solidFill>
                  <a:schemeClr val="bg1"/>
                </a:solidFill>
                <a:sym typeface="+mn-ea"/>
              </a:rPr>
              <a:t>7.</a:t>
            </a:r>
            <a:r>
              <a:rPr lang="zh-CN" altLang="en-US" sz="2400" dirty="0">
                <a:solidFill>
                  <a:schemeClr val="bg1"/>
                </a:solidFill>
              </a:rPr>
              <a:t>消费的增量和收入的增量之比是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边际消费倾向</a:t>
            </a:r>
          </a:p>
          <a:p>
            <a:r>
              <a:rPr lang="en-US" altLang="zh-CN" sz="2400" dirty="0">
                <a:solidFill>
                  <a:schemeClr val="bg1"/>
                </a:solidFill>
              </a:rPr>
              <a:t>B.</a:t>
            </a:r>
            <a:r>
              <a:rPr lang="zh-CN" altLang="en-US" sz="2400" dirty="0">
                <a:solidFill>
                  <a:schemeClr val="bg1"/>
                </a:solidFill>
              </a:rPr>
              <a:t>边际储蓄倾向</a:t>
            </a:r>
          </a:p>
          <a:p>
            <a:r>
              <a:rPr lang="en-US" altLang="zh-CN" sz="2400" dirty="0">
                <a:solidFill>
                  <a:schemeClr val="bg1"/>
                </a:solidFill>
              </a:rPr>
              <a:t>C.</a:t>
            </a:r>
            <a:r>
              <a:rPr lang="zh-CN" altLang="en-US" sz="2400" dirty="0">
                <a:solidFill>
                  <a:schemeClr val="bg1"/>
                </a:solidFill>
              </a:rPr>
              <a:t>平均消费倾向</a:t>
            </a:r>
          </a:p>
          <a:p>
            <a:r>
              <a:rPr lang="en-US" altLang="zh-CN" sz="2400" dirty="0">
                <a:solidFill>
                  <a:schemeClr val="bg1"/>
                </a:solidFill>
              </a:rPr>
              <a:t>D.</a:t>
            </a:r>
            <a:r>
              <a:rPr lang="zh-CN" altLang="en-US" sz="2400" dirty="0">
                <a:solidFill>
                  <a:schemeClr val="bg1"/>
                </a:solidFill>
              </a:rPr>
              <a:t>平均储蓄倾向</a:t>
            </a:r>
          </a:p>
          <a:p>
            <a:pPr algn="l">
              <a:buClrTx/>
              <a:buSzTx/>
              <a:buFontTx/>
            </a:pPr>
            <a:r>
              <a:rPr lang="en-US" sz="2400" dirty="0" smtClean="0">
                <a:solidFill>
                  <a:schemeClr val="bg1"/>
                </a:solidFill>
                <a:sym typeface="+mn-ea"/>
              </a:rPr>
              <a:t>8.</a:t>
            </a:r>
            <a:r>
              <a:rPr lang="zh-CN" altLang="en-US" sz="2400" dirty="0" smtClean="0">
                <a:solidFill>
                  <a:schemeClr val="bg1"/>
                </a:solidFill>
                <a:sym typeface="+mn-ea"/>
              </a:rPr>
              <a:t>长期总供给曲线是（）</a:t>
            </a:r>
            <a:endParaRPr lang="en-US" altLang="zh-CN" sz="2400" dirty="0" smtClean="0">
              <a:solidFill>
                <a:schemeClr val="bg1"/>
              </a:solidFill>
              <a:sym typeface="+mn-ea"/>
            </a:endParaRPr>
          </a:p>
          <a:p>
            <a:r>
              <a:rPr lang="en-US" altLang="zh-CN" sz="2400" dirty="0">
                <a:solidFill>
                  <a:schemeClr val="bg1"/>
                </a:solidFill>
              </a:rPr>
              <a:t>A</a:t>
            </a:r>
            <a:r>
              <a:rPr lang="en-US" altLang="zh-CN" sz="2400" dirty="0" smtClean="0">
                <a:solidFill>
                  <a:schemeClr val="bg1"/>
                </a:solidFill>
              </a:rPr>
              <a:t>.</a:t>
            </a:r>
            <a:r>
              <a:rPr lang="zh-CN" altLang="en-US" sz="2400" dirty="0" smtClean="0">
                <a:solidFill>
                  <a:schemeClr val="bg1"/>
                </a:solidFill>
              </a:rPr>
              <a:t>与价格水平正相关</a:t>
            </a:r>
            <a:endParaRPr lang="zh-CN" altLang="en-US" sz="2400" dirty="0">
              <a:solidFill>
                <a:schemeClr val="bg1"/>
              </a:solidFill>
            </a:endParaRPr>
          </a:p>
          <a:p>
            <a:r>
              <a:rPr lang="en-US" altLang="zh-CN" sz="2400" dirty="0">
                <a:solidFill>
                  <a:schemeClr val="bg1"/>
                </a:solidFill>
              </a:rPr>
              <a:t>B</a:t>
            </a:r>
            <a:r>
              <a:rPr lang="en-US" altLang="zh-CN" sz="2400" dirty="0" smtClean="0">
                <a:solidFill>
                  <a:schemeClr val="bg1"/>
                </a:solidFill>
              </a:rPr>
              <a:t>.</a:t>
            </a:r>
            <a:r>
              <a:rPr lang="zh-CN" altLang="en-US" sz="2400" dirty="0" smtClean="0">
                <a:solidFill>
                  <a:schemeClr val="bg1"/>
                </a:solidFill>
              </a:rPr>
              <a:t>向右上方倾斜</a:t>
            </a:r>
            <a:endParaRPr lang="zh-CN" altLang="en-US" sz="2400" dirty="0">
              <a:solidFill>
                <a:schemeClr val="bg1"/>
              </a:solidFill>
            </a:endParaRPr>
          </a:p>
          <a:p>
            <a:r>
              <a:rPr lang="en-US" altLang="zh-CN" sz="2400" dirty="0">
                <a:solidFill>
                  <a:schemeClr val="bg1"/>
                </a:solidFill>
              </a:rPr>
              <a:t>C</a:t>
            </a:r>
            <a:r>
              <a:rPr lang="en-US" altLang="zh-CN" sz="2400" dirty="0" smtClean="0">
                <a:solidFill>
                  <a:schemeClr val="bg1"/>
                </a:solidFill>
              </a:rPr>
              <a:t>.</a:t>
            </a:r>
            <a:r>
              <a:rPr lang="zh-CN" altLang="en-US" sz="2400" dirty="0" smtClean="0">
                <a:solidFill>
                  <a:schemeClr val="bg1"/>
                </a:solidFill>
              </a:rPr>
              <a:t>与</a:t>
            </a:r>
            <a:r>
              <a:rPr lang="zh-CN" altLang="en-US" sz="2400" dirty="0">
                <a:solidFill>
                  <a:schemeClr val="bg1"/>
                </a:solidFill>
              </a:rPr>
              <a:t>价格</a:t>
            </a:r>
            <a:r>
              <a:rPr lang="zh-CN" altLang="en-US" sz="2400" dirty="0" smtClean="0">
                <a:solidFill>
                  <a:schemeClr val="bg1"/>
                </a:solidFill>
              </a:rPr>
              <a:t>水平负相关</a:t>
            </a:r>
            <a:endParaRPr lang="zh-CN" altLang="en-US" sz="2400" dirty="0">
              <a:solidFill>
                <a:schemeClr val="bg1"/>
              </a:solidFill>
            </a:endParaRPr>
          </a:p>
          <a:p>
            <a:r>
              <a:rPr lang="en-US" altLang="zh-CN" sz="2400" dirty="0" smtClean="0">
                <a:solidFill>
                  <a:schemeClr val="bg1"/>
                </a:solidFill>
              </a:rPr>
              <a:t>D.</a:t>
            </a:r>
            <a:r>
              <a:rPr lang="zh-CN" altLang="en-US" sz="2400" dirty="0" smtClean="0">
                <a:solidFill>
                  <a:schemeClr val="bg1"/>
                </a:solidFill>
              </a:rPr>
              <a:t>与横轴垂直</a:t>
            </a:r>
            <a:endParaRPr lang="en-US" sz="2400" dirty="0" smtClean="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523875"/>
            <a:ext cx="9032240" cy="5632311"/>
          </a:xfrm>
          <a:prstGeom prst="rect">
            <a:avLst/>
          </a:prstGeom>
          <a:noFill/>
        </p:spPr>
        <p:txBody>
          <a:bodyPr wrap="square" rtlCol="0" anchor="t">
            <a:spAutoFit/>
          </a:bodyPr>
          <a:lstStyle/>
          <a:p>
            <a:pPr algn="l">
              <a:buClrTx/>
              <a:buSzTx/>
              <a:buFontTx/>
            </a:pPr>
            <a:r>
              <a:rPr lang="zh-CN" altLang="en-US" sz="2400" dirty="0">
                <a:solidFill>
                  <a:schemeClr val="bg1"/>
                </a:solidFill>
                <a:sym typeface="+mn-ea"/>
              </a:rPr>
              <a:t>二、</a:t>
            </a:r>
            <a:r>
              <a:rPr lang="en-US" sz="2400" dirty="0">
                <a:solidFill>
                  <a:schemeClr val="bg1"/>
                </a:solidFill>
                <a:sym typeface="+mn-ea"/>
              </a:rPr>
              <a:t>多选题</a:t>
            </a:r>
          </a:p>
          <a:p>
            <a:r>
              <a:rPr lang="en-US" sz="2400" dirty="0">
                <a:solidFill>
                  <a:schemeClr val="bg1"/>
                </a:solidFill>
                <a:sym typeface="+mn-ea"/>
              </a:rPr>
              <a:t>1</a:t>
            </a:r>
            <a:r>
              <a:rPr lang="en-US" sz="2400" dirty="0" smtClean="0">
                <a:solidFill>
                  <a:schemeClr val="bg1"/>
                </a:solidFill>
                <a:sym typeface="+mn-ea"/>
              </a:rPr>
              <a:t>.</a:t>
            </a:r>
            <a:r>
              <a:rPr lang="zh-CN" altLang="en-US" sz="2400" dirty="0">
                <a:solidFill>
                  <a:schemeClr val="bg1"/>
                </a:solidFill>
              </a:rPr>
              <a:t>下列关于国内生产总值的说法正确的有</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国内生产总值是用最终产品来计量的</a:t>
            </a:r>
          </a:p>
          <a:p>
            <a:r>
              <a:rPr lang="en-US" altLang="zh-CN" sz="2400" dirty="0">
                <a:solidFill>
                  <a:schemeClr val="bg1"/>
                </a:solidFill>
              </a:rPr>
              <a:t>B.</a:t>
            </a:r>
            <a:r>
              <a:rPr lang="zh-CN" altLang="en-US" sz="2400" dirty="0">
                <a:solidFill>
                  <a:schemeClr val="bg1"/>
                </a:solidFill>
              </a:rPr>
              <a:t>国内生产总值是目前世界各国普遍使用的衡量经济活动总量的基本指标</a:t>
            </a:r>
          </a:p>
          <a:p>
            <a:r>
              <a:rPr lang="en-US" altLang="zh-CN" sz="2400" dirty="0">
                <a:solidFill>
                  <a:schemeClr val="bg1"/>
                </a:solidFill>
              </a:rPr>
              <a:t>C.</a:t>
            </a:r>
            <a:r>
              <a:rPr lang="zh-CN" altLang="en-US" sz="2400" dirty="0">
                <a:solidFill>
                  <a:schemeClr val="bg1"/>
                </a:solidFill>
              </a:rPr>
              <a:t>国内生产总值具有价值形态、收入形态和产品形态</a:t>
            </a:r>
          </a:p>
          <a:p>
            <a:r>
              <a:rPr lang="en-US" altLang="zh-CN" sz="2400" dirty="0">
                <a:solidFill>
                  <a:schemeClr val="bg1"/>
                </a:solidFill>
              </a:rPr>
              <a:t>D.</a:t>
            </a:r>
            <a:r>
              <a:rPr lang="zh-CN" altLang="en-US" sz="2400" dirty="0">
                <a:solidFill>
                  <a:schemeClr val="bg1"/>
                </a:solidFill>
              </a:rPr>
              <a:t>国内生产总值与国民总收入一样都是收入概念</a:t>
            </a:r>
          </a:p>
          <a:p>
            <a:r>
              <a:rPr lang="en-US" altLang="zh-CN" sz="2400" dirty="0">
                <a:solidFill>
                  <a:schemeClr val="bg1"/>
                </a:solidFill>
              </a:rPr>
              <a:t>E.</a:t>
            </a:r>
            <a:r>
              <a:rPr lang="zh-CN" altLang="en-US" sz="2400" dirty="0">
                <a:solidFill>
                  <a:schemeClr val="bg1"/>
                </a:solidFill>
              </a:rPr>
              <a:t>国内生产总值加上来自国外的净要素收入就是国民总收入</a:t>
            </a:r>
          </a:p>
          <a:p>
            <a:r>
              <a:rPr lang="en-US" sz="2400" dirty="0">
                <a:solidFill>
                  <a:schemeClr val="bg1"/>
                </a:solidFill>
                <a:sym typeface="+mn-ea"/>
              </a:rPr>
              <a:t>2.</a:t>
            </a:r>
            <a:r>
              <a:rPr lang="zh-CN" altLang="en-US" sz="2400" dirty="0">
                <a:solidFill>
                  <a:schemeClr val="bg1"/>
                </a:solidFill>
              </a:rPr>
              <a:t>用收入法计算国内生产总值时，下列属于劳动者报酬的有</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福利费</a:t>
            </a:r>
          </a:p>
          <a:p>
            <a:r>
              <a:rPr lang="en-US" altLang="zh-CN" sz="2400" dirty="0">
                <a:solidFill>
                  <a:schemeClr val="bg1"/>
                </a:solidFill>
              </a:rPr>
              <a:t>B.</a:t>
            </a:r>
            <a:r>
              <a:rPr lang="zh-CN" altLang="en-US" sz="2400" dirty="0">
                <a:solidFill>
                  <a:schemeClr val="bg1"/>
                </a:solidFill>
              </a:rPr>
              <a:t>工资总额</a:t>
            </a:r>
          </a:p>
          <a:p>
            <a:r>
              <a:rPr lang="en-US" altLang="zh-CN" sz="2400" dirty="0">
                <a:solidFill>
                  <a:schemeClr val="bg1"/>
                </a:solidFill>
              </a:rPr>
              <a:t>C.</a:t>
            </a:r>
            <a:r>
              <a:rPr lang="zh-CN" altLang="en-US" sz="2400" dirty="0">
                <a:solidFill>
                  <a:schemeClr val="bg1"/>
                </a:solidFill>
              </a:rPr>
              <a:t>营业盈余</a:t>
            </a:r>
          </a:p>
          <a:p>
            <a:r>
              <a:rPr lang="en-US" altLang="zh-CN" sz="2400" dirty="0">
                <a:solidFill>
                  <a:schemeClr val="bg1"/>
                </a:solidFill>
              </a:rPr>
              <a:t>D.</a:t>
            </a:r>
            <a:r>
              <a:rPr lang="zh-CN" altLang="en-US" sz="2400" dirty="0">
                <a:solidFill>
                  <a:schemeClr val="bg1"/>
                </a:solidFill>
              </a:rPr>
              <a:t>生产税净额</a:t>
            </a:r>
          </a:p>
          <a:p>
            <a:r>
              <a:rPr lang="en-US" altLang="zh-CN" sz="2400" dirty="0">
                <a:solidFill>
                  <a:schemeClr val="bg1"/>
                </a:solidFill>
              </a:rPr>
              <a:t>E.</a:t>
            </a:r>
            <a:r>
              <a:rPr lang="zh-CN" altLang="en-US" sz="2400" dirty="0">
                <a:solidFill>
                  <a:schemeClr val="bg1"/>
                </a:solidFill>
              </a:rPr>
              <a:t>农户和个体劳动者生产经营所获得的纯收益</a:t>
            </a:r>
          </a:p>
          <a:p>
            <a:pPr algn="l">
              <a:buClrTx/>
              <a:buSzTx/>
              <a:buFontTx/>
            </a:pPr>
            <a:endParaRPr 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39215" y="939800"/>
            <a:ext cx="7788910" cy="3046988"/>
          </a:xfrm>
          <a:prstGeom prst="rect">
            <a:avLst/>
          </a:prstGeom>
          <a:noFill/>
        </p:spPr>
        <p:txBody>
          <a:bodyPr wrap="square" rtlCol="0" anchor="t">
            <a:spAutoFit/>
          </a:bodyPr>
          <a:lstStyle/>
          <a:p>
            <a:r>
              <a:rPr lang="en-US" sz="2400" dirty="0">
                <a:solidFill>
                  <a:schemeClr val="bg1"/>
                </a:solidFill>
                <a:sym typeface="+mn-ea"/>
              </a:rPr>
              <a:t>3.</a:t>
            </a:r>
            <a:r>
              <a:rPr lang="zh-CN" altLang="en-US" sz="2400" dirty="0">
                <a:solidFill>
                  <a:schemeClr val="bg1"/>
                </a:solidFill>
              </a:rPr>
              <a:t>用收入法计算国内生产总值时，下列收入属于企业所得的是</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营业盈余</a:t>
            </a:r>
          </a:p>
          <a:p>
            <a:r>
              <a:rPr lang="en-US" altLang="zh-CN" sz="2400" dirty="0">
                <a:solidFill>
                  <a:schemeClr val="bg1"/>
                </a:solidFill>
              </a:rPr>
              <a:t>B.</a:t>
            </a:r>
            <a:r>
              <a:rPr lang="zh-CN" altLang="en-US" sz="2400" dirty="0">
                <a:solidFill>
                  <a:schemeClr val="bg1"/>
                </a:solidFill>
              </a:rPr>
              <a:t>劳动者报酬</a:t>
            </a:r>
          </a:p>
          <a:p>
            <a:r>
              <a:rPr lang="en-US" altLang="zh-CN" sz="2400" dirty="0">
                <a:solidFill>
                  <a:schemeClr val="bg1"/>
                </a:solidFill>
              </a:rPr>
              <a:t>C.</a:t>
            </a:r>
            <a:r>
              <a:rPr lang="zh-CN" altLang="en-US" sz="2400" dirty="0">
                <a:solidFill>
                  <a:schemeClr val="bg1"/>
                </a:solidFill>
              </a:rPr>
              <a:t>生产税净额</a:t>
            </a:r>
          </a:p>
          <a:p>
            <a:r>
              <a:rPr lang="en-US" altLang="zh-CN" sz="2400" dirty="0">
                <a:solidFill>
                  <a:schemeClr val="bg1"/>
                </a:solidFill>
              </a:rPr>
              <a:t>D.</a:t>
            </a:r>
            <a:r>
              <a:rPr lang="zh-CN" altLang="en-US" sz="2400" dirty="0">
                <a:solidFill>
                  <a:schemeClr val="bg1"/>
                </a:solidFill>
              </a:rPr>
              <a:t>固定资产折旧</a:t>
            </a:r>
          </a:p>
          <a:p>
            <a:r>
              <a:rPr lang="en-US" altLang="zh-CN" sz="2400" dirty="0">
                <a:solidFill>
                  <a:schemeClr val="bg1"/>
                </a:solidFill>
              </a:rPr>
              <a:t>E-</a:t>
            </a:r>
            <a:r>
              <a:rPr lang="zh-CN" altLang="en-US" sz="2400" dirty="0">
                <a:solidFill>
                  <a:schemeClr val="bg1"/>
                </a:solidFill>
              </a:rPr>
              <a:t>资本形成总额</a:t>
            </a:r>
          </a:p>
          <a:p>
            <a:pPr algn="l">
              <a:buClrTx/>
              <a:buSzTx/>
              <a:buFontTx/>
            </a:pPr>
            <a:endParaRPr 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897890"/>
            <a:ext cx="7788910" cy="2677656"/>
          </a:xfrm>
          <a:prstGeom prst="rect">
            <a:avLst/>
          </a:prstGeom>
          <a:noFill/>
        </p:spPr>
        <p:txBody>
          <a:bodyPr wrap="square" rtlCol="0" anchor="t">
            <a:spAutoFit/>
          </a:bodyPr>
          <a:lstStyle/>
          <a:p>
            <a:r>
              <a:rPr lang="en-US" sz="2400" dirty="0">
                <a:solidFill>
                  <a:schemeClr val="bg1"/>
                </a:solidFill>
                <a:sym typeface="+mn-ea"/>
              </a:rPr>
              <a:t>4.</a:t>
            </a:r>
            <a:r>
              <a:rPr lang="zh-CN" altLang="en-US" sz="2400" dirty="0">
                <a:solidFill>
                  <a:schemeClr val="bg1"/>
                </a:solidFill>
              </a:rPr>
              <a:t>三部门经济中，私人储蓄包括</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企业储蓄</a:t>
            </a:r>
          </a:p>
          <a:p>
            <a:r>
              <a:rPr lang="en-US" altLang="zh-CN" sz="2400" dirty="0">
                <a:solidFill>
                  <a:schemeClr val="bg1"/>
                </a:solidFill>
              </a:rPr>
              <a:t>B.</a:t>
            </a:r>
            <a:r>
              <a:rPr lang="zh-CN" altLang="en-US" sz="2400" dirty="0">
                <a:solidFill>
                  <a:schemeClr val="bg1"/>
                </a:solidFill>
              </a:rPr>
              <a:t>国外部门储蓄</a:t>
            </a:r>
          </a:p>
          <a:p>
            <a:r>
              <a:rPr lang="en-US" altLang="zh-CN" sz="2400" dirty="0">
                <a:solidFill>
                  <a:schemeClr val="bg1"/>
                </a:solidFill>
              </a:rPr>
              <a:t>C.</a:t>
            </a:r>
            <a:r>
              <a:rPr lang="zh-CN" altLang="en-US" sz="2400" dirty="0">
                <a:solidFill>
                  <a:schemeClr val="bg1"/>
                </a:solidFill>
              </a:rPr>
              <a:t>家庭储蓄</a:t>
            </a:r>
          </a:p>
          <a:p>
            <a:r>
              <a:rPr lang="en-US" altLang="zh-CN" sz="2400" dirty="0">
                <a:solidFill>
                  <a:schemeClr val="bg1"/>
                </a:solidFill>
              </a:rPr>
              <a:t>D.</a:t>
            </a:r>
            <a:r>
              <a:rPr lang="zh-CN" altLang="en-US" sz="2400" dirty="0">
                <a:solidFill>
                  <a:schemeClr val="bg1"/>
                </a:solidFill>
              </a:rPr>
              <a:t>社会储蓄</a:t>
            </a:r>
          </a:p>
          <a:p>
            <a:r>
              <a:rPr lang="en-US" altLang="zh-CN" sz="2400" dirty="0">
                <a:solidFill>
                  <a:schemeClr val="bg1"/>
                </a:solidFill>
              </a:rPr>
              <a:t>E</a:t>
            </a:r>
            <a:r>
              <a:rPr lang="zh-CN" altLang="en-US" sz="2400" dirty="0">
                <a:solidFill>
                  <a:schemeClr val="bg1"/>
                </a:solidFill>
              </a:rPr>
              <a:t>政府部门储蓄</a:t>
            </a:r>
          </a:p>
          <a:p>
            <a:pPr algn="l">
              <a:buClrTx/>
              <a:buSzTx/>
              <a:buFontTx/>
            </a:pPr>
            <a:endParaRPr 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897890"/>
            <a:ext cx="7788910" cy="2677656"/>
          </a:xfrm>
          <a:prstGeom prst="rect">
            <a:avLst/>
          </a:prstGeom>
          <a:noFill/>
        </p:spPr>
        <p:txBody>
          <a:bodyPr wrap="square" rtlCol="0" anchor="t">
            <a:spAutoFit/>
          </a:bodyPr>
          <a:lstStyle/>
          <a:p>
            <a:r>
              <a:rPr lang="en-US" sz="2400" dirty="0">
                <a:solidFill>
                  <a:schemeClr val="bg1"/>
                </a:solidFill>
                <a:sym typeface="+mn-ea"/>
              </a:rPr>
              <a:t>5.</a:t>
            </a:r>
            <a:r>
              <a:rPr lang="zh-CN" altLang="en-US" sz="2400" dirty="0">
                <a:solidFill>
                  <a:schemeClr val="bg1"/>
                </a:solidFill>
              </a:rPr>
              <a:t>凯恩斯消费理论的假设前提有</a:t>
            </a:r>
            <a:r>
              <a:rPr lang="en-US" altLang="zh-CN" sz="2400" dirty="0">
                <a:solidFill>
                  <a:schemeClr val="bg1"/>
                </a:solidFill>
              </a:rPr>
              <a:t>(</a:t>
            </a:r>
            <a:r>
              <a:rPr lang="zh-CN" altLang="en-US" sz="2400" dirty="0">
                <a:solidFill>
                  <a:schemeClr val="bg1"/>
                </a:solidFill>
              </a:rPr>
              <a:t>　　</a:t>
            </a:r>
            <a:r>
              <a:rPr lang="en-US" altLang="zh-CN" sz="2400" dirty="0">
                <a:solidFill>
                  <a:schemeClr val="bg1"/>
                </a:solidFill>
              </a:rPr>
              <a:t>)</a:t>
            </a:r>
            <a:r>
              <a:rPr lang="zh-CN" altLang="en-US" sz="2400" dirty="0">
                <a:solidFill>
                  <a:schemeClr val="bg1"/>
                </a:solidFill>
              </a:rPr>
              <a:t>。</a:t>
            </a:r>
          </a:p>
          <a:p>
            <a:r>
              <a:rPr lang="en-US" altLang="zh-CN" sz="2400" dirty="0">
                <a:solidFill>
                  <a:schemeClr val="bg1"/>
                </a:solidFill>
              </a:rPr>
              <a:t>A.</a:t>
            </a:r>
            <a:r>
              <a:rPr lang="zh-CN" altLang="en-US" sz="2400" dirty="0">
                <a:solidFill>
                  <a:schemeClr val="bg1"/>
                </a:solidFill>
              </a:rPr>
              <a:t>边际消费倾向递减规律</a:t>
            </a:r>
          </a:p>
          <a:p>
            <a:r>
              <a:rPr lang="en-US" altLang="zh-CN" sz="2400" dirty="0">
                <a:solidFill>
                  <a:schemeClr val="bg1"/>
                </a:solidFill>
              </a:rPr>
              <a:t>B.</a:t>
            </a:r>
            <a:r>
              <a:rPr lang="zh-CN" altLang="en-US" sz="2400" dirty="0">
                <a:solidFill>
                  <a:schemeClr val="bg1"/>
                </a:solidFill>
              </a:rPr>
              <a:t>平均消费倾向</a:t>
            </a:r>
            <a:r>
              <a:rPr lang="en-US" altLang="zh-CN" sz="2400" dirty="0">
                <a:solidFill>
                  <a:schemeClr val="bg1"/>
                </a:solidFill>
              </a:rPr>
              <a:t>(APC)</a:t>
            </a:r>
            <a:r>
              <a:rPr lang="zh-CN" altLang="en-US" sz="2400" dirty="0">
                <a:solidFill>
                  <a:schemeClr val="bg1"/>
                </a:solidFill>
              </a:rPr>
              <a:t>会随着收入的增加而增加</a:t>
            </a:r>
          </a:p>
          <a:p>
            <a:r>
              <a:rPr lang="en-US" altLang="zh-CN" sz="2400" dirty="0">
                <a:solidFill>
                  <a:schemeClr val="bg1"/>
                </a:solidFill>
              </a:rPr>
              <a:t>C.</a:t>
            </a:r>
            <a:r>
              <a:rPr lang="zh-CN" altLang="en-US" sz="2400" dirty="0">
                <a:solidFill>
                  <a:schemeClr val="bg1"/>
                </a:solidFill>
              </a:rPr>
              <a:t>收入是决定消费的最重要的因素</a:t>
            </a:r>
          </a:p>
          <a:p>
            <a:r>
              <a:rPr lang="en-US" altLang="zh-CN" sz="2400" dirty="0">
                <a:solidFill>
                  <a:schemeClr val="bg1"/>
                </a:solidFill>
              </a:rPr>
              <a:t>D.</a:t>
            </a:r>
            <a:r>
              <a:rPr lang="zh-CN" altLang="en-US" sz="2400" dirty="0">
                <a:solidFill>
                  <a:schemeClr val="bg1"/>
                </a:solidFill>
              </a:rPr>
              <a:t>平均消费倾向</a:t>
            </a:r>
            <a:r>
              <a:rPr lang="en-US" altLang="zh-CN" sz="2400" dirty="0">
                <a:solidFill>
                  <a:schemeClr val="bg1"/>
                </a:solidFill>
              </a:rPr>
              <a:t>(APC)</a:t>
            </a:r>
            <a:r>
              <a:rPr lang="zh-CN" altLang="en-US" sz="2400" dirty="0">
                <a:solidFill>
                  <a:schemeClr val="bg1"/>
                </a:solidFill>
              </a:rPr>
              <a:t>会随着收入的增加而减少</a:t>
            </a:r>
          </a:p>
          <a:p>
            <a:r>
              <a:rPr lang="en-US" altLang="zh-CN" sz="2400" dirty="0">
                <a:solidFill>
                  <a:schemeClr val="bg1"/>
                </a:solidFill>
              </a:rPr>
              <a:t>E.</a:t>
            </a:r>
            <a:r>
              <a:rPr lang="zh-CN" altLang="en-US" sz="2400" dirty="0">
                <a:solidFill>
                  <a:schemeClr val="bg1"/>
                </a:solidFill>
              </a:rPr>
              <a:t>储蓄是决定消费的最重要的因素</a:t>
            </a:r>
          </a:p>
          <a:p>
            <a:pPr algn="l">
              <a:buClrTx/>
              <a:buSzTx/>
              <a:buFontTx/>
            </a:pPr>
            <a:endParaRPr 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112</TotalTime>
  <Words>679</Words>
  <Application>Microsoft Office PowerPoint</Application>
  <PresentationFormat>宽屏</PresentationFormat>
  <Paragraphs>211</Paragraphs>
  <Slides>22</Slides>
  <Notes>22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22</vt:i4>
      </vt:variant>
    </vt:vector>
  </HeadingPairs>
  <TitlesOfParts>
    <vt:vector size="30" baseType="lpstr">
      <vt:lpstr>等线</vt:lpstr>
      <vt:lpstr>华文新魏</vt:lpstr>
      <vt:lpstr>华文中宋</vt:lpstr>
      <vt:lpstr>宋体</vt:lpstr>
      <vt:lpstr>微软雅黑</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Administrator</cp:lastModifiedBy>
  <cp:revision>245</cp:revision>
  <dcterms:created xsi:type="dcterms:W3CDTF">2017-05-13T03:05:00Z</dcterms:created>
  <dcterms:modified xsi:type="dcterms:W3CDTF">2020-07-09T09:51:59Z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