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712" r:id="rId3"/>
    <p:sldId id="726" r:id="rId4"/>
    <p:sldId id="713" r:id="rId5"/>
    <p:sldId id="714" r:id="rId6"/>
    <p:sldId id="715" r:id="rId7"/>
    <p:sldId id="727" r:id="rId8"/>
    <p:sldId id="728" r:id="rId9"/>
    <p:sldId id="716" r:id="rId10"/>
    <p:sldId id="729" r:id="rId11"/>
    <p:sldId id="717" r:id="rId12"/>
    <p:sldId id="718" r:id="rId13"/>
    <p:sldId id="730" r:id="rId14"/>
    <p:sldId id="731" r:id="rId15"/>
    <p:sldId id="732" r:id="rId16"/>
    <p:sldId id="733" r:id="rId17"/>
    <p:sldId id="734" r:id="rId18"/>
    <p:sldId id="735" r:id="rId19"/>
    <p:sldId id="736" r:id="rId20"/>
    <p:sldId id="737" r:id="rId21"/>
    <p:sldId id="738" r:id="rId22"/>
    <p:sldId id="739" r:id="rId23"/>
    <p:sldId id="740" r:id="rId24"/>
    <p:sldId id="741" r:id="rId25"/>
    <p:sldId id="742" r:id="rId26"/>
    <p:sldId id="743" r:id="rId27"/>
    <p:sldId id="744" r:id="rId28"/>
    <p:sldId id="745" r:id="rId29"/>
    <p:sldId id="746"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4660"/>
  </p:normalViewPr>
  <p:slideViewPr>
    <p:cSldViewPr snapToGrid="0" showGuides="1">
      <p:cViewPr varScale="1">
        <p:scale>
          <a:sx n="68" d="100"/>
          <a:sy n="68" d="100"/>
        </p:scale>
        <p:origin x="1140" y="72"/>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2020/9/5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2363395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580382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274918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149377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3565352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3641203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837930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3185083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783219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888401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2245961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2152222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2898186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1416669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271247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794371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2412688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2609588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2761205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27057047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4014653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1900661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75863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479739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965536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04497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90503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413506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2020/9/5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2020/9/5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2020/9/5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2020/9/5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4.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jp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796407"/>
          </a:xfrm>
          <a:prstGeom prst="rect">
            <a:avLst/>
          </a:prstGeom>
          <a:noFill/>
        </p:spPr>
        <p:txBody>
          <a:bodyPr wrap="square" rtlCol="0" anchor="t">
            <a:spAutoFit/>
          </a:bodyPr>
          <a:lstStyle/>
          <a:p>
            <a:pPr>
              <a:lnSpc>
                <a:spcPct val="150000"/>
              </a:lnSpc>
            </a:pPr>
            <a:r>
              <a:rPr lang="zh-CN" altLang="zh-CN" sz="2400" dirty="0">
                <a:solidFill>
                  <a:schemeClr val="bg1"/>
                </a:solidFill>
              </a:rPr>
              <a:t>②标准分数：数值减去均值所得的差除以标准差。也称为</a:t>
            </a:r>
            <a:r>
              <a:rPr lang="en-US" altLang="zh-CN" sz="2400" dirty="0">
                <a:solidFill>
                  <a:schemeClr val="bg1"/>
                </a:solidFill>
              </a:rPr>
              <a:t>Z</a:t>
            </a:r>
            <a:r>
              <a:rPr lang="zh-CN" altLang="zh-CN" sz="2400" dirty="0">
                <a:solidFill>
                  <a:schemeClr val="bg1"/>
                </a:solidFill>
              </a:rPr>
              <a:t>分数，平均数为</a:t>
            </a:r>
            <a:r>
              <a:rPr lang="en-US" altLang="zh-CN" sz="2400" dirty="0">
                <a:solidFill>
                  <a:schemeClr val="bg1"/>
                </a:solidFill>
              </a:rPr>
              <a:t>0</a:t>
            </a:r>
            <a:r>
              <a:rPr lang="zh-CN" altLang="zh-CN" sz="2400" dirty="0">
                <a:solidFill>
                  <a:schemeClr val="bg1"/>
                </a:solidFill>
              </a:rPr>
              <a:t>，标准差为</a:t>
            </a:r>
            <a:r>
              <a:rPr lang="en-US" altLang="zh-CN" sz="2400" dirty="0">
                <a:solidFill>
                  <a:schemeClr val="bg1"/>
                </a:solidFill>
              </a:rPr>
              <a:t>1</a:t>
            </a:r>
            <a:r>
              <a:rPr lang="zh-CN" altLang="zh-CN" sz="2400" dirty="0">
                <a:solidFill>
                  <a:schemeClr val="bg1"/>
                </a:solidFill>
              </a:rPr>
              <a:t>。</a:t>
            </a:r>
          </a:p>
          <a:p>
            <a:pPr>
              <a:lnSpc>
                <a:spcPct val="150000"/>
              </a:lnSpc>
            </a:pPr>
            <a:r>
              <a:rPr lang="zh-CN" altLang="zh-CN" sz="2400" dirty="0">
                <a:solidFill>
                  <a:schemeClr val="bg1"/>
                </a:solidFill>
              </a:rPr>
              <a:t>当数据成钟型分布的时候，经验法</a:t>
            </a:r>
            <a:r>
              <a:rPr lang="zh-CN" altLang="en-US" sz="2400" dirty="0">
                <a:solidFill>
                  <a:schemeClr val="bg1"/>
                </a:solidFill>
              </a:rPr>
              <a:t>表明</a:t>
            </a:r>
            <a:r>
              <a:rPr lang="zh-CN" altLang="zh-CN" sz="2400" dirty="0">
                <a:solidFill>
                  <a:schemeClr val="bg1"/>
                </a:solidFill>
              </a:rPr>
              <a:t>，</a:t>
            </a:r>
            <a:r>
              <a:rPr lang="en-US" altLang="zh-CN" sz="2400" dirty="0">
                <a:solidFill>
                  <a:schemeClr val="bg1"/>
                </a:solidFill>
              </a:rPr>
              <a:t>68%</a:t>
            </a:r>
            <a:r>
              <a:rPr lang="zh-CN" altLang="zh-CN" sz="2400" dirty="0">
                <a:solidFill>
                  <a:schemeClr val="bg1"/>
                </a:solidFill>
              </a:rPr>
              <a:t>的数据与平均数距离在</a:t>
            </a:r>
            <a:r>
              <a:rPr lang="en-US" altLang="zh-CN" sz="2400" dirty="0">
                <a:solidFill>
                  <a:schemeClr val="bg1"/>
                </a:solidFill>
              </a:rPr>
              <a:t>1</a:t>
            </a:r>
            <a:r>
              <a:rPr lang="zh-CN" altLang="zh-CN" sz="2400" dirty="0">
                <a:solidFill>
                  <a:schemeClr val="bg1"/>
                </a:solidFill>
              </a:rPr>
              <a:t>个标准差内；</a:t>
            </a:r>
            <a:r>
              <a:rPr lang="en-US" altLang="zh-CN" sz="2400" dirty="0">
                <a:solidFill>
                  <a:schemeClr val="bg1"/>
                </a:solidFill>
              </a:rPr>
              <a:t>95%</a:t>
            </a:r>
            <a:r>
              <a:rPr lang="zh-CN" altLang="zh-CN" sz="2400" dirty="0">
                <a:solidFill>
                  <a:schemeClr val="bg1"/>
                </a:solidFill>
              </a:rPr>
              <a:t>的数据与平均数距离在</a:t>
            </a:r>
            <a:r>
              <a:rPr lang="en-US" altLang="zh-CN" sz="2400" dirty="0">
                <a:solidFill>
                  <a:schemeClr val="bg1"/>
                </a:solidFill>
              </a:rPr>
              <a:t>2</a:t>
            </a:r>
            <a:r>
              <a:rPr lang="zh-CN" altLang="zh-CN" sz="2400" dirty="0">
                <a:solidFill>
                  <a:schemeClr val="bg1"/>
                </a:solidFill>
              </a:rPr>
              <a:t>个标准差内；</a:t>
            </a:r>
            <a:r>
              <a:rPr lang="en-US" altLang="zh-CN" sz="2400" dirty="0">
                <a:solidFill>
                  <a:schemeClr val="bg1"/>
                </a:solidFill>
              </a:rPr>
              <a:t>99%</a:t>
            </a:r>
            <a:r>
              <a:rPr lang="zh-CN" altLang="zh-CN" sz="2400" dirty="0">
                <a:solidFill>
                  <a:schemeClr val="bg1"/>
                </a:solidFill>
              </a:rPr>
              <a:t>的数据与平均数距离在</a:t>
            </a:r>
            <a:r>
              <a:rPr lang="en-US" altLang="zh-CN" sz="2400" dirty="0">
                <a:solidFill>
                  <a:schemeClr val="bg1"/>
                </a:solidFill>
              </a:rPr>
              <a:t>3</a:t>
            </a:r>
            <a:r>
              <a:rPr lang="zh-CN" altLang="zh-CN" sz="2400" dirty="0">
                <a:solidFill>
                  <a:schemeClr val="bg1"/>
                </a:solidFill>
              </a:rPr>
              <a:t>个标准差内。</a:t>
            </a:r>
            <a:endParaRPr lang="en-US" altLang="zh-CN" sz="2400" dirty="0">
              <a:solidFill>
                <a:schemeClr val="bg1"/>
              </a:solidFill>
            </a:endParaRPr>
          </a:p>
        </p:txBody>
      </p:sp>
    </p:spTree>
    <p:extLst>
      <p:ext uri="{BB962C8B-B14F-4D97-AF65-F5344CB8AC3E}">
        <p14:creationId xmlns:p14="http://schemas.microsoft.com/office/powerpoint/2010/main" val="3034328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197849" y="22161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012398"/>
          </a:xfrm>
          <a:prstGeom prst="rect">
            <a:avLst/>
          </a:prstGeom>
          <a:noFill/>
        </p:spPr>
        <p:txBody>
          <a:bodyPr wrap="square" rtlCol="0" anchor="t">
            <a:spAutoFit/>
          </a:bodyPr>
          <a:lstStyle/>
          <a:p>
            <a:pPr>
              <a:lnSpc>
                <a:spcPct val="150000"/>
              </a:lnSpc>
            </a:pPr>
            <a:r>
              <a:rPr lang="zh-CN" altLang="en-US" sz="2400" dirty="0">
                <a:solidFill>
                  <a:schemeClr val="bg1"/>
                </a:solidFill>
              </a:rPr>
              <a:t>四、</a:t>
            </a:r>
            <a:r>
              <a:rPr lang="zh-CN" altLang="zh-CN" sz="2400" dirty="0">
                <a:solidFill>
                  <a:schemeClr val="bg1"/>
                </a:solidFill>
              </a:rPr>
              <a:t>变量间的相关分析</a:t>
            </a:r>
            <a:r>
              <a:rPr lang="en-US" altLang="zh-CN" sz="2400" dirty="0">
                <a:solidFill>
                  <a:schemeClr val="bg1"/>
                </a:solidFill>
              </a:rPr>
              <a:t>     </a:t>
            </a:r>
          </a:p>
          <a:p>
            <a:pPr>
              <a:lnSpc>
                <a:spcPct val="150000"/>
              </a:lnSpc>
            </a:pPr>
            <a:r>
              <a:rPr lang="zh-CN" altLang="zh-CN" sz="2400" dirty="0">
                <a:solidFill>
                  <a:schemeClr val="bg1"/>
                </a:solidFill>
              </a:rPr>
              <a:t>①变量间相关关系的分类：</a:t>
            </a:r>
          </a:p>
          <a:p>
            <a:pPr>
              <a:lnSpc>
                <a:spcPct val="150000"/>
              </a:lnSpc>
            </a:pPr>
            <a:r>
              <a:rPr lang="zh-CN" altLang="zh-CN" sz="2400" dirty="0">
                <a:solidFill>
                  <a:schemeClr val="bg1"/>
                </a:solidFill>
              </a:rPr>
              <a:t>按相关程度分：完全相关，不完全相关，不相关。</a:t>
            </a:r>
          </a:p>
          <a:p>
            <a:pPr>
              <a:lnSpc>
                <a:spcPct val="150000"/>
              </a:lnSpc>
            </a:pPr>
            <a:r>
              <a:rPr lang="zh-CN" altLang="zh-CN" sz="2400" dirty="0">
                <a:solidFill>
                  <a:schemeClr val="bg1"/>
                </a:solidFill>
              </a:rPr>
              <a:t>按相关方向分：正相关，负相关。</a:t>
            </a:r>
          </a:p>
          <a:p>
            <a:pPr>
              <a:lnSpc>
                <a:spcPct val="150000"/>
              </a:lnSpc>
            </a:pPr>
            <a:r>
              <a:rPr lang="zh-CN" altLang="zh-CN" sz="2400" dirty="0">
                <a:solidFill>
                  <a:schemeClr val="bg1"/>
                </a:solidFill>
              </a:rPr>
              <a:t>按相关形式分：线性相关（不一定是直线，曲线也可以），非线性相关。</a:t>
            </a:r>
          </a:p>
          <a:p>
            <a:pPr>
              <a:lnSpc>
                <a:spcPct val="150000"/>
              </a:lnSpc>
            </a:pPr>
            <a:r>
              <a:rPr lang="zh-CN" altLang="zh-CN" sz="2400" dirty="0">
                <a:solidFill>
                  <a:schemeClr val="bg1"/>
                </a:solidFill>
              </a:rPr>
              <a:t>相关关系并不等同于因果关系，即有相关关系的变量之间，并不一定一方由另一方引起。</a:t>
            </a:r>
          </a:p>
          <a:p>
            <a:pPr>
              <a:lnSpc>
                <a:spcPct val="150000"/>
              </a:lnSpc>
            </a:pPr>
            <a:r>
              <a:rPr lang="zh-CN" altLang="zh-CN" sz="2400" dirty="0">
                <a:solidFill>
                  <a:schemeClr val="bg1"/>
                </a:solidFill>
              </a:rPr>
              <a:t>②散点图：可以表示两个变量之间的关系。</a:t>
            </a:r>
            <a:endParaRPr lang="en-US" altLang="zh-CN" sz="2400" dirty="0">
              <a:solidFill>
                <a:schemeClr val="bg1"/>
              </a:solidFill>
            </a:endParaRPr>
          </a:p>
        </p:txBody>
      </p:sp>
    </p:spTree>
    <p:extLst>
      <p:ext uri="{BB962C8B-B14F-4D97-AF65-F5344CB8AC3E}">
        <p14:creationId xmlns:p14="http://schemas.microsoft.com/office/powerpoint/2010/main" val="2321600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图片 7">
            <a:extLst>
              <a:ext uri="{FF2B5EF4-FFF2-40B4-BE49-F238E27FC236}">
                <a16:creationId xmlns:a16="http://schemas.microsoft.com/office/drawing/2014/main" id="{F6C39704-2446-457D-9F64-54D0C4EF8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3034" y="1054152"/>
            <a:ext cx="6060391" cy="3784548"/>
          </a:xfrm>
          <a:prstGeom prst="rect">
            <a:avLst/>
          </a:prstGeom>
        </p:spPr>
      </p:pic>
    </p:spTree>
    <p:extLst>
      <p:ext uri="{BB962C8B-B14F-4D97-AF65-F5344CB8AC3E}">
        <p14:creationId xmlns:p14="http://schemas.microsoft.com/office/powerpoint/2010/main" val="4246393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901837"/>
          </a:xfrm>
          <a:prstGeom prst="rect">
            <a:avLst/>
          </a:prstGeom>
          <a:noFill/>
        </p:spPr>
        <p:txBody>
          <a:bodyPr wrap="square" rtlCol="0" anchor="t">
            <a:spAutoFit/>
          </a:bodyPr>
          <a:lstStyle/>
          <a:p>
            <a:pPr>
              <a:lnSpc>
                <a:spcPct val="150000"/>
              </a:lnSpc>
            </a:pPr>
            <a:r>
              <a:rPr lang="zh-CN" altLang="zh-CN" sz="2400" dirty="0">
                <a:solidFill>
                  <a:schemeClr val="bg1"/>
                </a:solidFill>
              </a:rPr>
              <a:t>相关系数</a:t>
            </a:r>
          </a:p>
          <a:p>
            <a:pPr>
              <a:lnSpc>
                <a:spcPct val="150000"/>
              </a:lnSpc>
            </a:pPr>
            <a:r>
              <a:rPr lang="zh-CN" altLang="zh-CN" sz="2400" dirty="0">
                <a:solidFill>
                  <a:schemeClr val="bg1"/>
                </a:solidFill>
              </a:rPr>
              <a:t>相关系数是度量两个变量间相关关系的统计量。最常用的相关系数是</a:t>
            </a:r>
            <a:r>
              <a:rPr lang="en-US" altLang="zh-CN" sz="2400" dirty="0">
                <a:solidFill>
                  <a:schemeClr val="bg1"/>
                </a:solidFill>
              </a:rPr>
              <a:t>Pearson</a:t>
            </a:r>
            <a:r>
              <a:rPr lang="zh-CN" altLang="zh-CN" sz="2400" dirty="0">
                <a:solidFill>
                  <a:schemeClr val="bg1"/>
                </a:solidFill>
              </a:rPr>
              <a:t>相关系数，度量的两个变量间的线性相关关系。</a:t>
            </a:r>
            <a:endParaRPr lang="en-US" altLang="zh-CN" sz="2400" dirty="0">
              <a:solidFill>
                <a:schemeClr val="bg1"/>
              </a:solidFill>
            </a:endParaRPr>
          </a:p>
          <a:p>
            <a:pPr>
              <a:lnSpc>
                <a:spcPct val="150000"/>
              </a:lnSpc>
            </a:pPr>
            <a:r>
              <a:rPr lang="en-US" altLang="zh-CN" sz="2400" dirty="0">
                <a:solidFill>
                  <a:schemeClr val="bg1"/>
                </a:solidFill>
              </a:rPr>
              <a:t>Pearson</a:t>
            </a:r>
            <a:r>
              <a:rPr lang="zh-CN" altLang="zh-CN" sz="2400">
                <a:solidFill>
                  <a:schemeClr val="bg1"/>
                </a:solidFill>
              </a:rPr>
              <a:t>相关系数</a:t>
            </a:r>
            <a:r>
              <a:rPr lang="zh-CN" altLang="en-US" sz="2400">
                <a:solidFill>
                  <a:schemeClr val="bg1"/>
                </a:solidFill>
              </a:rPr>
              <a:t>取值不同代表的含义分别是什么？把握一下！不要求计算。</a:t>
            </a:r>
            <a:endParaRPr lang="en-US" altLang="zh-CN" sz="2400" dirty="0">
              <a:solidFill>
                <a:schemeClr val="bg1"/>
              </a:solidFill>
            </a:endParaRPr>
          </a:p>
          <a:p>
            <a:pPr>
              <a:lnSpc>
                <a:spcPct val="150000"/>
              </a:lnSpc>
            </a:pPr>
            <a:endParaRPr lang="zh-CN" altLang="zh-CN" sz="2400" dirty="0">
              <a:solidFill>
                <a:schemeClr val="bg1"/>
              </a:solidFill>
            </a:endParaRPr>
          </a:p>
        </p:txBody>
      </p:sp>
    </p:spTree>
    <p:extLst>
      <p:ext uri="{BB962C8B-B14F-4D97-AF65-F5344CB8AC3E}">
        <p14:creationId xmlns:p14="http://schemas.microsoft.com/office/powerpoint/2010/main" val="152261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685846"/>
          </a:xfrm>
          <a:prstGeom prst="rect">
            <a:avLst/>
          </a:prstGeom>
          <a:noFill/>
        </p:spPr>
        <p:txBody>
          <a:bodyPr wrap="square" rtlCol="0" anchor="t">
            <a:spAutoFit/>
          </a:bodyPr>
          <a:lstStyle/>
          <a:p>
            <a:pPr>
              <a:lnSpc>
                <a:spcPct val="150000"/>
              </a:lnSpc>
            </a:pPr>
            <a:r>
              <a:rPr lang="zh-CN" altLang="en-US" sz="2400" dirty="0">
                <a:solidFill>
                  <a:schemeClr val="bg1"/>
                </a:solidFill>
              </a:rPr>
              <a:t>第二十五章    抽样调查</a:t>
            </a:r>
            <a:endParaRPr lang="en-US" altLang="zh-CN" sz="2400" dirty="0">
              <a:solidFill>
                <a:schemeClr val="bg1"/>
              </a:solidFill>
            </a:endParaRPr>
          </a:p>
          <a:p>
            <a:pPr>
              <a:lnSpc>
                <a:spcPct val="150000"/>
              </a:lnSpc>
            </a:pPr>
            <a:r>
              <a:rPr lang="zh-CN" altLang="en-US" sz="2400" dirty="0">
                <a:solidFill>
                  <a:schemeClr val="bg1"/>
                </a:solidFill>
              </a:rPr>
              <a:t>第三节</a:t>
            </a:r>
            <a:r>
              <a:rPr lang="en-US" altLang="zh-CN" sz="2400" dirty="0">
                <a:solidFill>
                  <a:schemeClr val="bg1"/>
                </a:solidFill>
              </a:rPr>
              <a:t>  </a:t>
            </a:r>
            <a:r>
              <a:rPr lang="zh-CN" altLang="en-US" sz="2400" dirty="0">
                <a:solidFill>
                  <a:schemeClr val="bg1"/>
                </a:solidFill>
              </a:rPr>
              <a:t>估计量和样本量</a:t>
            </a:r>
            <a:endParaRPr lang="en-US" altLang="zh-CN" sz="2400" dirty="0">
              <a:solidFill>
                <a:schemeClr val="bg1"/>
              </a:solidFill>
            </a:endParaRPr>
          </a:p>
          <a:p>
            <a:pPr>
              <a:lnSpc>
                <a:spcPct val="150000"/>
              </a:lnSpc>
            </a:pPr>
            <a:r>
              <a:rPr lang="zh-CN" altLang="en-US" sz="2400" dirty="0">
                <a:solidFill>
                  <a:schemeClr val="bg1"/>
                </a:solidFill>
              </a:rPr>
              <a:t>一、估计量的性质</a:t>
            </a:r>
            <a:endParaRPr lang="zh-CN" altLang="zh-CN" sz="2400" dirty="0">
              <a:solidFill>
                <a:schemeClr val="bg1"/>
              </a:solidFill>
            </a:endParaRPr>
          </a:p>
        </p:txBody>
      </p:sp>
      <p:pic>
        <p:nvPicPr>
          <p:cNvPr id="8" name="图片 7">
            <a:extLst>
              <a:ext uri="{FF2B5EF4-FFF2-40B4-BE49-F238E27FC236}">
                <a16:creationId xmlns:a16="http://schemas.microsoft.com/office/drawing/2014/main" id="{A0C97EBF-489A-445D-B1F3-169D45E115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8220" y="2710483"/>
            <a:ext cx="8426548" cy="1944588"/>
          </a:xfrm>
          <a:prstGeom prst="rect">
            <a:avLst/>
          </a:prstGeom>
        </p:spPr>
      </p:pic>
    </p:spTree>
    <p:extLst>
      <p:ext uri="{BB962C8B-B14F-4D97-AF65-F5344CB8AC3E}">
        <p14:creationId xmlns:p14="http://schemas.microsoft.com/office/powerpoint/2010/main" val="1503880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2" y="942453"/>
            <a:ext cx="9025967" cy="6117829"/>
          </a:xfrm>
          <a:prstGeom prst="rect">
            <a:avLst/>
          </a:prstGeom>
          <a:noFill/>
        </p:spPr>
        <p:txBody>
          <a:bodyPr wrap="square" rtlCol="0" anchor="t">
            <a:spAutoFit/>
          </a:bodyPr>
          <a:lstStyle/>
          <a:p>
            <a:pPr>
              <a:lnSpc>
                <a:spcPct val="150000"/>
              </a:lnSpc>
            </a:pPr>
            <a:r>
              <a:rPr lang="zh-CN" altLang="en-US" sz="2400" dirty="0">
                <a:solidFill>
                  <a:schemeClr val="bg1"/>
                </a:solidFill>
              </a:rPr>
              <a:t>二、抽样误差的估计</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、抽样误差无法避免，但可以计算</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、影响抽样误差的因素</a:t>
            </a: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）抽样误差与总体分布有关，总体单位值之间差异越大，即总体方差越大，抽样误差越大。</a:t>
            </a: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）抽样误差与样本量</a:t>
            </a:r>
            <a:r>
              <a:rPr lang="en-US" altLang="zh-CN" sz="2400" dirty="0">
                <a:solidFill>
                  <a:schemeClr val="bg1"/>
                </a:solidFill>
              </a:rPr>
              <a:t>n</a:t>
            </a:r>
            <a:r>
              <a:rPr lang="zh-CN" altLang="en-US" sz="2400" dirty="0">
                <a:solidFill>
                  <a:schemeClr val="bg1"/>
                </a:solidFill>
              </a:rPr>
              <a:t>有关，其他条件相同，样本量越大，抽样误差越小。</a:t>
            </a: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）抽样误差与抽样方式和估计量的选择也有关。例如分层抽样的估计量方差一般小于简单随机抽样。</a:t>
            </a:r>
          </a:p>
          <a:p>
            <a:pPr fontAlgn="base" latinLnBrk="1">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）利用有效辅助信息的估计量也可以有效的减小抽样误差。</a:t>
            </a:r>
          </a:p>
          <a:p>
            <a:pPr>
              <a:lnSpc>
                <a:spcPct val="150000"/>
              </a:lnSpc>
            </a:pPr>
            <a:endParaRPr lang="zh-CN" altLang="zh-CN" sz="2400" dirty="0">
              <a:solidFill>
                <a:schemeClr val="bg1"/>
              </a:solidFill>
            </a:endParaRPr>
          </a:p>
        </p:txBody>
      </p:sp>
    </p:spTree>
    <p:extLst>
      <p:ext uri="{BB962C8B-B14F-4D97-AF65-F5344CB8AC3E}">
        <p14:creationId xmlns:p14="http://schemas.microsoft.com/office/powerpoint/2010/main" val="3649510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2" y="942453"/>
            <a:ext cx="9025967" cy="4455835"/>
          </a:xfrm>
          <a:prstGeom prst="rect">
            <a:avLst/>
          </a:prstGeom>
          <a:noFill/>
        </p:spPr>
        <p:txBody>
          <a:bodyPr wrap="square" rtlCol="0" anchor="t">
            <a:spAutoFit/>
          </a:bodyPr>
          <a:lstStyle/>
          <a:p>
            <a:pPr>
              <a:lnSpc>
                <a:spcPct val="150000"/>
              </a:lnSpc>
            </a:pPr>
            <a:r>
              <a:rPr lang="zh-CN" altLang="en-US" sz="2400" dirty="0">
                <a:solidFill>
                  <a:schemeClr val="bg1"/>
                </a:solidFill>
              </a:rPr>
              <a:t>三、样本量的计算</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、调查的精度</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、总体的离散程度</a:t>
            </a:r>
          </a:p>
          <a:p>
            <a:pPr fontAlgn="base" latinLnBrk="1">
              <a:lnSpc>
                <a:spcPct val="150000"/>
              </a:lnSpc>
            </a:pPr>
            <a:r>
              <a:rPr lang="en-US" altLang="zh-CN" sz="2400" dirty="0">
                <a:solidFill>
                  <a:schemeClr val="bg1"/>
                </a:solidFill>
              </a:rPr>
              <a:t>3</a:t>
            </a:r>
            <a:r>
              <a:rPr lang="zh-CN" altLang="en-US" sz="2400" dirty="0">
                <a:solidFill>
                  <a:schemeClr val="bg1"/>
                </a:solidFill>
              </a:rPr>
              <a:t>、总体的规模</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、无回答情况</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、经费的制约</a:t>
            </a:r>
            <a:endParaRPr lang="en-US" altLang="zh-CN" sz="2400" dirty="0">
              <a:solidFill>
                <a:schemeClr val="bg1"/>
              </a:solidFill>
            </a:endParaRPr>
          </a:p>
          <a:p>
            <a:pPr fontAlgn="base" latinLnBrk="1">
              <a:lnSpc>
                <a:spcPct val="150000"/>
              </a:lnSpc>
            </a:pPr>
            <a:endParaRPr lang="zh-CN" altLang="en-US" sz="2400" dirty="0">
              <a:solidFill>
                <a:schemeClr val="bg1"/>
              </a:solidFill>
            </a:endParaRPr>
          </a:p>
          <a:p>
            <a:pPr>
              <a:lnSpc>
                <a:spcPct val="150000"/>
              </a:lnSpc>
            </a:pPr>
            <a:endParaRPr lang="zh-CN" altLang="zh-CN" sz="2400" dirty="0">
              <a:solidFill>
                <a:schemeClr val="bg1"/>
              </a:solidFill>
            </a:endParaRPr>
          </a:p>
        </p:txBody>
      </p:sp>
    </p:spTree>
    <p:extLst>
      <p:ext uri="{BB962C8B-B14F-4D97-AF65-F5344CB8AC3E}">
        <p14:creationId xmlns:p14="http://schemas.microsoft.com/office/powerpoint/2010/main" val="2534781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242409"/>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第二十六章   回归分析</a:t>
            </a:r>
            <a:endParaRPr lang="en-US" altLang="zh-CN" sz="2400" dirty="0">
              <a:solidFill>
                <a:schemeClr val="bg1"/>
              </a:solidFill>
            </a:endParaRPr>
          </a:p>
          <a:p>
            <a:pPr fontAlgn="base" latinLnBrk="1">
              <a:lnSpc>
                <a:spcPct val="150000"/>
              </a:lnSpc>
            </a:pPr>
            <a:r>
              <a:rPr lang="zh-CN" altLang="en-US" sz="2400" dirty="0">
                <a:solidFill>
                  <a:schemeClr val="bg1"/>
                </a:solidFill>
              </a:rPr>
              <a:t>理解回归模型、回归方程、回归系数，掌握最小二乘法的原理和估计方法，根据估计的回归方程进行回归系数分析，掌握决定系数以及回归模型的检验。</a:t>
            </a:r>
            <a:endParaRPr lang="en-US" altLang="zh-CN" sz="2400" dirty="0">
              <a:solidFill>
                <a:schemeClr val="bg1"/>
              </a:solidFill>
            </a:endParaRPr>
          </a:p>
        </p:txBody>
      </p:sp>
      <p:pic>
        <p:nvPicPr>
          <p:cNvPr id="8" name="图片 7">
            <a:extLst>
              <a:ext uri="{FF2B5EF4-FFF2-40B4-BE49-F238E27FC236}">
                <a16:creationId xmlns:a16="http://schemas.microsoft.com/office/drawing/2014/main" id="{0A972CB1-33EB-4D86-B6D2-86961C26DAA0}"/>
              </a:ext>
            </a:extLst>
          </p:cNvPr>
          <p:cNvPicPr>
            <a:picLocks noChangeAspect="1"/>
          </p:cNvPicPr>
          <p:nvPr/>
        </p:nvPicPr>
        <p:blipFill>
          <a:blip r:embed="rId4"/>
          <a:stretch>
            <a:fillRect/>
          </a:stretch>
        </p:blipFill>
        <p:spPr>
          <a:xfrm>
            <a:off x="1703214" y="3429000"/>
            <a:ext cx="7954583" cy="2355781"/>
          </a:xfrm>
          <a:prstGeom prst="rect">
            <a:avLst/>
          </a:prstGeom>
        </p:spPr>
      </p:pic>
    </p:spTree>
    <p:extLst>
      <p:ext uri="{BB962C8B-B14F-4D97-AF65-F5344CB8AC3E}">
        <p14:creationId xmlns:p14="http://schemas.microsoft.com/office/powerpoint/2010/main" val="3882143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文本框 6"/>
              <p:cNvSpPr txBox="1"/>
              <p:nvPr/>
            </p:nvSpPr>
            <p:spPr>
              <a:xfrm>
                <a:off x="1733013" y="1093483"/>
                <a:ext cx="9025967" cy="335040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1</a:t>
                </a:r>
                <a:r>
                  <a:rPr lang="zh-CN" altLang="en-US" sz="2400" dirty="0">
                    <a:solidFill>
                      <a:schemeClr val="bg1"/>
                    </a:solidFill>
                  </a:rPr>
                  <a:t>、</a:t>
                </a:r>
                <a:r>
                  <a:rPr lang="zh-CN" altLang="zh-CN" sz="2400" dirty="0">
                    <a:solidFill>
                      <a:schemeClr val="bg1"/>
                    </a:solidFill>
                  </a:rPr>
                  <a:t>一元线性回归模型</a:t>
                </a:r>
                <a:r>
                  <a:rPr lang="zh-CN" altLang="en-US" sz="2400" dirty="0">
                    <a:solidFill>
                      <a:schemeClr val="bg1"/>
                    </a:solidFill>
                  </a:rPr>
                  <a:t>：</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、一元回归方程的一般表达式：</a:t>
                </a:r>
                <a:endParaRPr lang="en-US" altLang="zh-CN" sz="2400" dirty="0">
                  <a:solidFill>
                    <a:schemeClr val="bg1"/>
                  </a:solidFill>
                </a:endParaRPr>
              </a:p>
              <a:p>
                <a:pPr fontAlgn="base" latinLnBrk="1">
                  <a:lnSpc>
                    <a:spcPct val="150000"/>
                  </a:lnSpc>
                </a:pPr>
                <a:r>
                  <a:rPr lang="en-US" altLang="zh-CN" sz="2400" dirty="0">
                    <a:solidFill>
                      <a:schemeClr val="bg1"/>
                    </a:solidFill>
                  </a:rPr>
                  <a:t>E</a:t>
                </a:r>
                <a:r>
                  <a:rPr lang="zh-CN" altLang="en-US" sz="2400" dirty="0">
                    <a:solidFill>
                      <a:schemeClr val="bg1"/>
                    </a:solidFill>
                  </a:rPr>
                  <a:t>（</a:t>
                </a:r>
                <a:r>
                  <a:rPr lang="en-US" altLang="zh-CN" sz="2400" dirty="0">
                    <a:solidFill>
                      <a:schemeClr val="bg1"/>
                    </a:solidFill>
                  </a:rPr>
                  <a:t>Y</a:t>
                </a:r>
                <a:r>
                  <a:rPr lang="zh-CN" altLang="en-US" sz="2400" dirty="0">
                    <a:solidFill>
                      <a:schemeClr val="bg1"/>
                    </a:solidFill>
                  </a:rPr>
                  <a:t>）</a:t>
                </a:r>
                <a:r>
                  <a:rPr lang="en-US" altLang="zh-CN" sz="2400" dirty="0">
                    <a:solidFill>
                      <a:schemeClr val="bg1"/>
                    </a:solidFill>
                  </a:rPr>
                  <a:t>=</a:t>
                </a:r>
                <a14:m>
                  <m:oMath xmlns:m="http://schemas.openxmlformats.org/officeDocument/2006/math">
                    <m:sSub>
                      <m:sSubPr>
                        <m:ctrlPr>
                          <a:rPr lang="en-US" altLang="zh-CN" sz="2400" i="1" smtClean="0">
                            <a:solidFill>
                              <a:schemeClr val="bg1"/>
                            </a:solidFill>
                            <a:latin typeface="Cambria Math" panose="02040503050406030204" pitchFamily="18" charset="0"/>
                          </a:rPr>
                        </m:ctrlPr>
                      </m:sSubPr>
                      <m:e>
                        <m:r>
                          <a:rPr lang="en-US" altLang="zh-CN" sz="2400" i="1" smtClean="0">
                            <a:solidFill>
                              <a:schemeClr val="bg1"/>
                            </a:solidFill>
                            <a:latin typeface="Cambria Math" panose="02040503050406030204" pitchFamily="18" charset="0"/>
                          </a:rPr>
                          <m:t>𝛽</m:t>
                        </m:r>
                      </m:e>
                      <m:sub>
                        <m:r>
                          <a:rPr lang="en-US" altLang="zh-CN" sz="2400" i="1" smtClean="0">
                            <a:solidFill>
                              <a:schemeClr val="bg1"/>
                            </a:solidFill>
                            <a:latin typeface="Cambria Math" panose="02040503050406030204" pitchFamily="18" charset="0"/>
                          </a:rPr>
                          <m:t>0</m:t>
                        </m:r>
                      </m:sub>
                    </m:sSub>
                    <m:r>
                      <a:rPr lang="en-US" altLang="zh-CN" sz="2400" i="1" smtClean="0">
                        <a:solidFill>
                          <a:schemeClr val="bg1"/>
                        </a:solidFill>
                        <a:latin typeface="Cambria Math" panose="02040503050406030204" pitchFamily="18" charset="0"/>
                      </a:rPr>
                      <m:t>+</m:t>
                    </m:r>
                    <m:sSub>
                      <m:sSubPr>
                        <m:ctrlPr>
                          <a:rPr lang="en-US" altLang="zh-CN" sz="2400" i="1" smtClean="0">
                            <a:solidFill>
                              <a:schemeClr val="bg1"/>
                            </a:solidFill>
                            <a:latin typeface="Cambria Math" panose="02040503050406030204" pitchFamily="18" charset="0"/>
                          </a:rPr>
                        </m:ctrlPr>
                      </m:sSubPr>
                      <m:e>
                        <m:r>
                          <a:rPr lang="en-US" altLang="zh-CN" sz="2400" i="1" smtClean="0">
                            <a:solidFill>
                              <a:schemeClr val="bg1"/>
                            </a:solidFill>
                            <a:latin typeface="Cambria Math" panose="02040503050406030204" pitchFamily="18" charset="0"/>
                          </a:rPr>
                          <m:t>𝛽</m:t>
                        </m:r>
                      </m:e>
                      <m:sub>
                        <m:r>
                          <a:rPr lang="en-US" altLang="zh-CN" sz="2400" i="1" smtClean="0">
                            <a:solidFill>
                              <a:schemeClr val="bg1"/>
                            </a:solidFill>
                            <a:latin typeface="Cambria Math" panose="02040503050406030204" pitchFamily="18" charset="0"/>
                          </a:rPr>
                          <m:t>1</m:t>
                        </m:r>
                      </m:sub>
                    </m:sSub>
                    <m:r>
                      <a:rPr lang="en-US" altLang="zh-CN" sz="2400" i="1" smtClean="0">
                        <a:solidFill>
                          <a:schemeClr val="bg1"/>
                        </a:solidFill>
                        <a:latin typeface="Cambria Math" panose="02040503050406030204" pitchFamily="18" charset="0"/>
                      </a:rPr>
                      <m:t>𝑥</m:t>
                    </m:r>
                  </m:oMath>
                </a14:m>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、最小二乘法                                            </a:t>
                </a:r>
                <a:endParaRPr lang="en-US" altLang="zh-CN" sz="2400" dirty="0">
                  <a:solidFill>
                    <a:schemeClr val="bg1"/>
                  </a:solidFill>
                </a:endParaRPr>
              </a:p>
              <a:p>
                <a:pPr fontAlgn="base" latinLnBrk="1">
                  <a:lnSpc>
                    <a:spcPct val="150000"/>
                  </a:lnSpc>
                </a:pPr>
                <a:r>
                  <a:rPr lang="zh-CN" altLang="en-US" sz="2400" dirty="0">
                    <a:solidFill>
                      <a:schemeClr val="bg1"/>
                    </a:solidFill>
                  </a:rPr>
                  <a:t>确定模型参数</a:t>
                </a:r>
                <a14:m>
                  <m:oMath xmlns:m="http://schemas.openxmlformats.org/officeDocument/2006/math">
                    <m:sSub>
                      <m:sSubPr>
                        <m:ctrlPr>
                          <a:rPr lang="en-US" altLang="zh-CN" sz="2400" i="1">
                            <a:solidFill>
                              <a:schemeClr val="bg1"/>
                            </a:solidFill>
                            <a:latin typeface="Cambria Math" panose="02040503050406030204" pitchFamily="18" charset="0"/>
                          </a:rPr>
                        </m:ctrlPr>
                      </m:sSubPr>
                      <m:e>
                        <m:r>
                          <a:rPr lang="en-US" altLang="zh-CN" sz="2400">
                            <a:solidFill>
                              <a:schemeClr val="bg1"/>
                            </a:solidFill>
                            <a:latin typeface="Cambria Math" panose="02040503050406030204" pitchFamily="18" charset="0"/>
                          </a:rPr>
                          <m:t>𝛽</m:t>
                        </m:r>
                      </m:e>
                      <m:sub>
                        <m:r>
                          <a:rPr lang="en-US" altLang="zh-CN" sz="2400">
                            <a:solidFill>
                              <a:schemeClr val="bg1"/>
                            </a:solidFill>
                            <a:latin typeface="Cambria Math" panose="02040503050406030204" pitchFamily="18" charset="0"/>
                          </a:rPr>
                          <m:t>0</m:t>
                        </m:r>
                      </m:sub>
                    </m:sSub>
                  </m:oMath>
                </a14:m>
                <a:r>
                  <a:rPr lang="zh-CN" altLang="en-US" sz="2400" dirty="0">
                    <a:solidFill>
                      <a:schemeClr val="bg1"/>
                    </a:solidFill>
                  </a:rPr>
                  <a:t>、</a:t>
                </a:r>
                <a:r>
                  <a:rPr lang="en-US" altLang="zh-CN" sz="2400" dirty="0">
                    <a:solidFill>
                      <a:schemeClr val="bg1"/>
                    </a:solidFill>
                  </a:rPr>
                  <a:t> </a:t>
                </a:r>
                <a14:m>
                  <m:oMath xmlns:m="http://schemas.openxmlformats.org/officeDocument/2006/math">
                    <m:sSub>
                      <m:sSubPr>
                        <m:ctrlPr>
                          <a:rPr lang="en-US" altLang="zh-CN" sz="2400" i="1">
                            <a:solidFill>
                              <a:schemeClr val="bg1"/>
                            </a:solidFill>
                            <a:latin typeface="Cambria Math" panose="02040503050406030204" pitchFamily="18" charset="0"/>
                          </a:rPr>
                        </m:ctrlPr>
                      </m:sSubPr>
                      <m:e>
                        <m:r>
                          <a:rPr lang="en-US" altLang="zh-CN" sz="2400">
                            <a:solidFill>
                              <a:schemeClr val="bg1"/>
                            </a:solidFill>
                            <a:latin typeface="Cambria Math" panose="02040503050406030204" pitchFamily="18" charset="0"/>
                          </a:rPr>
                          <m:t>𝛽</m:t>
                        </m:r>
                      </m:e>
                      <m:sub>
                        <m:r>
                          <a:rPr lang="en-US" altLang="zh-CN" sz="2400">
                            <a:solidFill>
                              <a:schemeClr val="bg1"/>
                            </a:solidFill>
                            <a:latin typeface="Cambria Math" panose="02040503050406030204" pitchFamily="18" charset="0"/>
                          </a:rPr>
                          <m:t>1</m:t>
                        </m:r>
                      </m:sub>
                    </m:sSub>
                  </m:oMath>
                </a14:m>
                <a:r>
                  <a:rPr lang="zh-CN" altLang="en-US" sz="2400" dirty="0">
                    <a:solidFill>
                      <a:schemeClr val="bg1"/>
                    </a:solidFill>
                  </a:rPr>
                  <a:t>的方法       </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、一元线性回归模型拟合效果的一种测度方法是决定系数</a:t>
                </a:r>
              </a:p>
            </p:txBody>
          </p:sp>
        </mc:Choice>
        <mc:Fallback xmlns="">
          <p:sp>
            <p:nvSpPr>
              <p:cNvPr id="7" name="文本框 6"/>
              <p:cNvSpPr txBox="1">
                <a:spLocks noRot="1" noChangeAspect="1" noMove="1" noResize="1" noEditPoints="1" noAdjustHandles="1" noChangeArrowheads="1" noChangeShapeType="1" noTextEdit="1"/>
              </p:cNvSpPr>
              <p:nvPr/>
            </p:nvSpPr>
            <p:spPr>
              <a:xfrm>
                <a:off x="1733013" y="1093483"/>
                <a:ext cx="9025967" cy="3350404"/>
              </a:xfrm>
              <a:prstGeom prst="rect">
                <a:avLst/>
              </a:prstGeom>
              <a:blipFill>
                <a:blip r:embed="rId5"/>
                <a:stretch>
                  <a:fillRect l="-1013" b="-3273"/>
                </a:stretch>
              </a:blipFill>
            </p:spPr>
            <p:txBody>
              <a:bodyPr/>
              <a:lstStyle/>
              <a:p>
                <a:r>
                  <a:rPr lang="zh-CN" altLang="en-US">
                    <a:noFill/>
                  </a:rPr>
                  <a:t> </a:t>
                </a:r>
              </a:p>
            </p:txBody>
          </p:sp>
        </mc:Fallback>
      </mc:AlternateContent>
      <p:sp>
        <p:nvSpPr>
          <p:cNvPr id="9" name="Rectangle 4">
            <a:extLst>
              <a:ext uri="{FF2B5EF4-FFF2-40B4-BE49-F238E27FC236}">
                <a16:creationId xmlns:a16="http://schemas.microsoft.com/office/drawing/2014/main" id="{AE59BBFE-1208-4FC0-BA13-6FEDA643DA66}"/>
              </a:ext>
            </a:extLst>
          </p:cNvPr>
          <p:cNvSpPr>
            <a:spLocks noChangeArrowheads="1"/>
          </p:cNvSpPr>
          <p:nvPr/>
        </p:nvSpPr>
        <p:spPr bwMode="auto">
          <a:xfrm>
            <a:off x="483870" y="2216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a:extLst>
              <a:ext uri="{FF2B5EF4-FFF2-40B4-BE49-F238E27FC236}">
                <a16:creationId xmlns:a16="http://schemas.microsoft.com/office/drawing/2014/main" id="{EF7A6EA8-9CFC-4027-88B7-49FCA2F314A3}"/>
              </a:ext>
            </a:extLst>
          </p:cNvPr>
          <p:cNvGraphicFramePr>
            <a:graphicFrameLocks noChangeAspect="1"/>
          </p:cNvGraphicFramePr>
          <p:nvPr>
            <p:extLst>
              <p:ext uri="{D42A27DB-BD31-4B8C-83A1-F6EECF244321}">
                <p14:modId xmlns:p14="http://schemas.microsoft.com/office/powerpoint/2010/main" val="207955367"/>
              </p:ext>
            </p:extLst>
          </p:nvPr>
        </p:nvGraphicFramePr>
        <p:xfrm>
          <a:off x="5497122" y="1072254"/>
          <a:ext cx="4864100" cy="839787"/>
        </p:xfrm>
        <a:graphic>
          <a:graphicData uri="http://schemas.openxmlformats.org/presentationml/2006/ole">
            <mc:AlternateContent xmlns:mc="http://schemas.openxmlformats.org/markup-compatibility/2006">
              <mc:Choice xmlns:v="urn:schemas-microsoft-com:vml" Requires="v">
                <p:oleObj spid="_x0000_s1039" r:id="rId6" imgW="1320800" imgH="228600" progId="Equation.3">
                  <p:embed/>
                </p:oleObj>
              </mc:Choice>
              <mc:Fallback>
                <p:oleObj r:id="rId6" imgW="1320800" imgH="228600" progId="Equation.3">
                  <p:embed/>
                  <p:pic>
                    <p:nvPicPr>
                      <p:cNvPr id="10" name="对象 9">
                        <a:extLst>
                          <a:ext uri="{FF2B5EF4-FFF2-40B4-BE49-F238E27FC236}">
                            <a16:creationId xmlns:a16="http://schemas.microsoft.com/office/drawing/2014/main" id="{871BF7FA-B08B-477C-AE86-25318CF2F6E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7122" y="1072254"/>
                        <a:ext cx="4864100" cy="839787"/>
                      </a:xfrm>
                      <a:prstGeom prst="rect">
                        <a:avLst/>
                      </a:prstGeom>
                      <a:noFill/>
                    </p:spPr>
                  </p:pic>
                </p:oleObj>
              </mc:Fallback>
            </mc:AlternateContent>
          </a:graphicData>
        </a:graphic>
      </p:graphicFrame>
    </p:spTree>
    <p:extLst>
      <p:ext uri="{BB962C8B-B14F-4D97-AF65-F5344CB8AC3E}">
        <p14:creationId xmlns:p14="http://schemas.microsoft.com/office/powerpoint/2010/main" val="1275351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文本框 6"/>
              <p:cNvSpPr txBox="1"/>
              <p:nvPr/>
            </p:nvSpPr>
            <p:spPr>
              <a:xfrm>
                <a:off x="1733012" y="942453"/>
                <a:ext cx="9025967" cy="50098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）决定系数，也称为</a:t>
                </a:r>
                <a14:m>
                  <m:oMath xmlns:m="http://schemas.openxmlformats.org/officeDocument/2006/math">
                    <m:sSup>
                      <m:sSupPr>
                        <m:ctrlPr>
                          <a:rPr lang="zh-CN" altLang="en-US" sz="2400" i="1" smtClean="0">
                            <a:solidFill>
                              <a:schemeClr val="bg1"/>
                            </a:solidFill>
                            <a:latin typeface="Cambria Math" panose="02040503050406030204" pitchFamily="18" charset="0"/>
                          </a:rPr>
                        </m:ctrlPr>
                      </m:sSupPr>
                      <m:e>
                        <m:r>
                          <a:rPr lang="zh-CN" altLang="en-US" sz="2400" i="1" smtClean="0">
                            <a:solidFill>
                              <a:schemeClr val="bg1"/>
                            </a:solidFill>
                            <a:latin typeface="Cambria Math" panose="02040503050406030204" pitchFamily="18" charset="0"/>
                          </a:rPr>
                          <m:t>𝑅</m:t>
                        </m:r>
                      </m:e>
                      <m:sup>
                        <m:r>
                          <a:rPr lang="zh-CN" altLang="en-US" sz="2400" i="1" smtClean="0">
                            <a:solidFill>
                              <a:schemeClr val="bg1"/>
                            </a:solidFill>
                            <a:latin typeface="Cambria Math" panose="02040503050406030204" pitchFamily="18" charset="0"/>
                          </a:rPr>
                          <m:t>2</m:t>
                        </m:r>
                      </m:sup>
                    </m:sSup>
                  </m:oMath>
                </a14:m>
                <a:r>
                  <a:rPr lang="zh-CN" altLang="en-US" sz="2400" dirty="0">
                    <a:solidFill>
                      <a:schemeClr val="bg1"/>
                    </a:solidFill>
                  </a:rPr>
                  <a:t>，可以测度回归直线对样本数据的拟合程度。</a:t>
                </a: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）决定系数的取值在</a:t>
                </a:r>
                <a:r>
                  <a:rPr lang="en-US" altLang="zh-CN" sz="2400" dirty="0">
                    <a:solidFill>
                      <a:schemeClr val="bg1"/>
                    </a:solidFill>
                  </a:rPr>
                  <a:t>0</a:t>
                </a:r>
                <a:r>
                  <a:rPr lang="zh-CN" altLang="en-US" sz="2400" dirty="0">
                    <a:solidFill>
                      <a:schemeClr val="bg1"/>
                    </a:solidFill>
                  </a:rPr>
                  <a:t>到</a:t>
                </a:r>
                <a:r>
                  <a:rPr lang="en-US" altLang="zh-CN" sz="2400" dirty="0">
                    <a:solidFill>
                      <a:schemeClr val="bg1"/>
                    </a:solidFill>
                  </a:rPr>
                  <a:t>1</a:t>
                </a:r>
                <a:r>
                  <a:rPr lang="zh-CN" altLang="en-US" sz="2400" dirty="0">
                    <a:solidFill>
                      <a:schemeClr val="bg1"/>
                    </a:solidFill>
                  </a:rPr>
                  <a:t>之间，大体说明了回归模型所能解释的因变量变化占因变量总变化的比例。决定系数越接近</a:t>
                </a:r>
                <a:r>
                  <a:rPr lang="en-US" altLang="zh-CN" sz="2400" dirty="0">
                    <a:solidFill>
                      <a:schemeClr val="bg1"/>
                    </a:solidFill>
                  </a:rPr>
                  <a:t>1</a:t>
                </a:r>
                <a:r>
                  <a:rPr lang="zh-CN" altLang="en-US" sz="2400" dirty="0">
                    <a:solidFill>
                      <a:schemeClr val="bg1"/>
                    </a:solidFill>
                  </a:rPr>
                  <a:t>，回归直线的拟合效果越好。</a:t>
                </a:r>
              </a:p>
              <a:p>
                <a:pPr fontAlgn="base" latinLnBrk="1">
                  <a:lnSpc>
                    <a:spcPct val="150000"/>
                  </a:lnSpc>
                </a:pPr>
                <a14:m>
                  <m:oMath xmlns:m="http://schemas.openxmlformats.org/officeDocument/2006/math">
                    <m:sSup>
                      <m:sSupPr>
                        <m:ctrlPr>
                          <a:rPr lang="zh-CN" altLang="en-US" sz="2400" i="1">
                            <a:solidFill>
                              <a:schemeClr val="bg1"/>
                            </a:solidFill>
                            <a:latin typeface="Cambria Math" panose="02040503050406030204" pitchFamily="18" charset="0"/>
                          </a:rPr>
                        </m:ctrlPr>
                      </m:sSupPr>
                      <m:e>
                        <m:r>
                          <a:rPr lang="zh-CN" altLang="en-US" sz="2400" i="1">
                            <a:solidFill>
                              <a:schemeClr val="bg1"/>
                            </a:solidFill>
                            <a:latin typeface="Cambria Math" panose="02040503050406030204" pitchFamily="18" charset="0"/>
                          </a:rPr>
                          <m:t>𝑅</m:t>
                        </m:r>
                      </m:e>
                      <m:sup>
                        <m:r>
                          <a:rPr lang="zh-CN" altLang="en-US" sz="2400" i="1">
                            <a:solidFill>
                              <a:schemeClr val="bg1"/>
                            </a:solidFill>
                            <a:latin typeface="Cambria Math" panose="02040503050406030204" pitchFamily="18" charset="0"/>
                          </a:rPr>
                          <m:t>2</m:t>
                        </m:r>
                      </m:sup>
                    </m:sSup>
                    <m:r>
                      <a:rPr lang="zh-CN" altLang="en-US" sz="2400" i="1">
                        <a:solidFill>
                          <a:schemeClr val="bg1"/>
                        </a:solidFill>
                        <a:latin typeface="Cambria Math" panose="02040503050406030204" pitchFamily="18" charset="0"/>
                      </a:rPr>
                      <m:t> </m:t>
                    </m:r>
                  </m:oMath>
                </a14:m>
                <a:r>
                  <a:rPr lang="en-US" altLang="zh-CN" sz="2400" dirty="0">
                    <a:solidFill>
                      <a:schemeClr val="bg1"/>
                    </a:solidFill>
                  </a:rPr>
                  <a:t>=1</a:t>
                </a:r>
                <a:r>
                  <a:rPr lang="zh-CN" altLang="en-US" sz="2400" dirty="0">
                    <a:solidFill>
                      <a:schemeClr val="bg1"/>
                    </a:solidFill>
                  </a:rPr>
                  <a:t>，说明回归直线可以解释因变量的所有变化。</a:t>
                </a:r>
              </a:p>
              <a:p>
                <a:pPr fontAlgn="base" latinLnBrk="1">
                  <a:lnSpc>
                    <a:spcPct val="150000"/>
                  </a:lnSpc>
                </a:pPr>
                <a14:m>
                  <m:oMath xmlns:m="http://schemas.openxmlformats.org/officeDocument/2006/math">
                    <m:sSup>
                      <m:sSupPr>
                        <m:ctrlPr>
                          <a:rPr lang="zh-CN" altLang="en-US" sz="2400" i="1">
                            <a:solidFill>
                              <a:schemeClr val="bg1"/>
                            </a:solidFill>
                            <a:latin typeface="Cambria Math" panose="02040503050406030204" pitchFamily="18" charset="0"/>
                          </a:rPr>
                        </m:ctrlPr>
                      </m:sSupPr>
                      <m:e>
                        <m:r>
                          <a:rPr lang="zh-CN" altLang="en-US" sz="2400" i="1">
                            <a:solidFill>
                              <a:schemeClr val="bg1"/>
                            </a:solidFill>
                            <a:latin typeface="Cambria Math" panose="02040503050406030204" pitchFamily="18" charset="0"/>
                          </a:rPr>
                          <m:t>𝑅</m:t>
                        </m:r>
                      </m:e>
                      <m:sup>
                        <m:r>
                          <a:rPr lang="zh-CN" altLang="en-US" sz="2400" i="1">
                            <a:solidFill>
                              <a:schemeClr val="bg1"/>
                            </a:solidFill>
                            <a:latin typeface="Cambria Math" panose="02040503050406030204" pitchFamily="18" charset="0"/>
                          </a:rPr>
                          <m:t>2</m:t>
                        </m:r>
                      </m:sup>
                    </m:sSup>
                    <m:r>
                      <a:rPr lang="zh-CN" altLang="en-US" sz="2400" i="1">
                        <a:solidFill>
                          <a:schemeClr val="bg1"/>
                        </a:solidFill>
                        <a:latin typeface="Cambria Math" panose="02040503050406030204" pitchFamily="18" charset="0"/>
                      </a:rPr>
                      <m:t> </m:t>
                    </m:r>
                  </m:oMath>
                </a14:m>
                <a:r>
                  <a:rPr lang="en-US" altLang="zh-CN" sz="2400" dirty="0">
                    <a:solidFill>
                      <a:schemeClr val="bg1"/>
                    </a:solidFill>
                  </a:rPr>
                  <a:t>=0</a:t>
                </a:r>
                <a:r>
                  <a:rPr lang="zh-CN" altLang="en-US" sz="2400" dirty="0">
                    <a:solidFill>
                      <a:schemeClr val="bg1"/>
                    </a:solidFill>
                  </a:rPr>
                  <a:t>，说明回归直线无法解释因变量的变化，因变量的变化与自变量无关。</a:t>
                </a:r>
              </a:p>
              <a:p>
                <a:pPr>
                  <a:lnSpc>
                    <a:spcPct val="150000"/>
                  </a:lnSpc>
                </a:pPr>
                <a:endParaRPr lang="zh-CN" altLang="zh-CN" sz="2400" dirty="0">
                  <a:solidFill>
                    <a:schemeClr val="bg1"/>
                  </a:solidFill>
                </a:endParaRPr>
              </a:p>
            </p:txBody>
          </p:sp>
        </mc:Choice>
        <mc:Fallback xmlns="">
          <p:sp>
            <p:nvSpPr>
              <p:cNvPr id="7" name="文本框 6"/>
              <p:cNvSpPr txBox="1">
                <a:spLocks noRot="1" noChangeAspect="1" noMove="1" noResize="1" noEditPoints="1" noAdjustHandles="1" noChangeArrowheads="1" noChangeShapeType="1" noTextEdit="1"/>
              </p:cNvSpPr>
              <p:nvPr/>
            </p:nvSpPr>
            <p:spPr>
              <a:xfrm>
                <a:off x="1733012" y="942453"/>
                <a:ext cx="9025967" cy="5009833"/>
              </a:xfrm>
              <a:prstGeom prst="rect">
                <a:avLst/>
              </a:prstGeom>
              <a:blipFill>
                <a:blip r:embed="rId4"/>
                <a:stretch>
                  <a:fillRect l="-101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13719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2677656"/>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第二十四章   描述统计</a:t>
            </a:r>
            <a:endParaRPr lang="en-US" altLang="zh-CN" sz="2400" dirty="0">
              <a:solidFill>
                <a:schemeClr val="bg1"/>
              </a:solidFill>
            </a:endParaRPr>
          </a:p>
          <a:p>
            <a:pPr fontAlgn="base" latinLnBrk="1">
              <a:lnSpc>
                <a:spcPct val="150000"/>
              </a:lnSpc>
            </a:pPr>
            <a:r>
              <a:rPr lang="zh-CN" altLang="en-US" sz="2400" dirty="0">
                <a:solidFill>
                  <a:schemeClr val="bg1"/>
                </a:solidFill>
              </a:rPr>
              <a:t>理解数据特征测度，掌握集中趋势的测度指标、离散趋势的测度指标、分布形态的测度指标以及变量间关系的测度指标的计算方法，辨别常用测度数据。</a:t>
            </a:r>
            <a:endParaRPr lang="en-US" altLang="zh-CN" sz="2400" dirty="0">
              <a:solidFill>
                <a:schemeClr val="bg1"/>
              </a:solidFill>
            </a:endParaRPr>
          </a:p>
          <a:p>
            <a:endParaRPr lang="en-US" altLang="zh-CN" sz="2400" dirty="0">
              <a:solidFill>
                <a:schemeClr val="bg1"/>
              </a:solidFill>
            </a:endParaRPr>
          </a:p>
        </p:txBody>
      </p:sp>
      <p:pic>
        <p:nvPicPr>
          <p:cNvPr id="2" name="图片 1">
            <a:extLst>
              <a:ext uri="{FF2B5EF4-FFF2-40B4-BE49-F238E27FC236}">
                <a16:creationId xmlns:a16="http://schemas.microsoft.com/office/drawing/2014/main" id="{F71828CC-ED4F-4424-8DA7-85550A651211}"/>
              </a:ext>
            </a:extLst>
          </p:cNvPr>
          <p:cNvPicPr>
            <a:picLocks noChangeAspect="1"/>
          </p:cNvPicPr>
          <p:nvPr/>
        </p:nvPicPr>
        <p:blipFill>
          <a:blip r:embed="rId4"/>
          <a:stretch>
            <a:fillRect/>
          </a:stretch>
        </p:blipFill>
        <p:spPr>
          <a:xfrm>
            <a:off x="1915893" y="3283961"/>
            <a:ext cx="7056542" cy="2976323"/>
          </a:xfrm>
          <a:prstGeom prst="rect">
            <a:avLst/>
          </a:prstGeom>
        </p:spPr>
      </p:pic>
    </p:spTree>
    <p:extLst>
      <p:ext uri="{BB962C8B-B14F-4D97-AF65-F5344CB8AC3E}">
        <p14:creationId xmlns:p14="http://schemas.microsoft.com/office/powerpoint/2010/main" val="1986246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688411"/>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第二十七章   时间序列分析</a:t>
            </a:r>
            <a:endParaRPr lang="en-US" altLang="zh-CN" sz="2400" dirty="0">
              <a:solidFill>
                <a:schemeClr val="bg1"/>
              </a:solidFill>
            </a:endParaRPr>
          </a:p>
          <a:p>
            <a:pPr fontAlgn="base" latinLnBrk="1">
              <a:lnSpc>
                <a:spcPct val="150000"/>
              </a:lnSpc>
            </a:pPr>
            <a:r>
              <a:rPr lang="zh-CN" altLang="en-US" sz="2400" dirty="0">
                <a:solidFill>
                  <a:schemeClr val="bg1"/>
                </a:solidFill>
              </a:rPr>
              <a:t>辨别时间序列的分类，掌握时间序列的水平分析、速度分析、平滑预测方法。</a:t>
            </a:r>
            <a:endParaRPr lang="en-US" altLang="zh-CN" sz="2400" dirty="0">
              <a:solidFill>
                <a:schemeClr val="bg1"/>
              </a:solidFill>
            </a:endParaRPr>
          </a:p>
        </p:txBody>
      </p:sp>
      <p:pic>
        <p:nvPicPr>
          <p:cNvPr id="2" name="图片 1">
            <a:extLst>
              <a:ext uri="{FF2B5EF4-FFF2-40B4-BE49-F238E27FC236}">
                <a16:creationId xmlns:a16="http://schemas.microsoft.com/office/drawing/2014/main" id="{95CE7A97-305D-4136-B350-33EAF66F20BE}"/>
              </a:ext>
            </a:extLst>
          </p:cNvPr>
          <p:cNvPicPr>
            <a:picLocks noChangeAspect="1"/>
          </p:cNvPicPr>
          <p:nvPr/>
        </p:nvPicPr>
        <p:blipFill>
          <a:blip r:embed="rId4"/>
          <a:stretch>
            <a:fillRect/>
          </a:stretch>
        </p:blipFill>
        <p:spPr>
          <a:xfrm>
            <a:off x="1639843" y="2984760"/>
            <a:ext cx="8038730" cy="2930787"/>
          </a:xfrm>
          <a:prstGeom prst="rect">
            <a:avLst/>
          </a:prstGeom>
        </p:spPr>
      </p:pic>
    </p:spTree>
    <p:extLst>
      <p:ext uri="{BB962C8B-B14F-4D97-AF65-F5344CB8AC3E}">
        <p14:creationId xmlns:p14="http://schemas.microsoft.com/office/powerpoint/2010/main" val="1559055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第一节 时间序列及其分类</a:t>
            </a:r>
            <a:endParaRPr lang="en-US" altLang="zh-CN" sz="2400" dirty="0">
              <a:solidFill>
                <a:schemeClr val="bg1"/>
              </a:solidFill>
            </a:endParaRPr>
          </a:p>
          <a:p>
            <a:pPr>
              <a:lnSpc>
                <a:spcPct val="150000"/>
              </a:lnSpc>
            </a:pPr>
            <a:r>
              <a:rPr lang="zh-CN" altLang="en-US" sz="2400" dirty="0">
                <a:solidFill>
                  <a:schemeClr val="bg1"/>
                </a:solidFill>
              </a:rPr>
              <a:t>一、</a:t>
            </a:r>
            <a:r>
              <a:rPr lang="zh-CN" altLang="zh-CN" sz="2400" dirty="0">
                <a:solidFill>
                  <a:schemeClr val="bg1"/>
                </a:solidFill>
              </a:rPr>
              <a:t>时间序列</a:t>
            </a:r>
            <a:r>
              <a:rPr lang="zh-CN" altLang="en-US" sz="2400" dirty="0">
                <a:solidFill>
                  <a:schemeClr val="bg1"/>
                </a:solidFill>
              </a:rPr>
              <a:t>的概念</a:t>
            </a:r>
            <a:endParaRPr lang="en-US" altLang="zh-CN" sz="2400" dirty="0">
              <a:solidFill>
                <a:schemeClr val="bg1"/>
              </a:solidFill>
            </a:endParaRPr>
          </a:p>
          <a:p>
            <a:pPr>
              <a:lnSpc>
                <a:spcPct val="150000"/>
              </a:lnSpc>
            </a:pPr>
            <a:r>
              <a:rPr lang="zh-CN" altLang="zh-CN" sz="2400" dirty="0">
                <a:solidFill>
                  <a:schemeClr val="bg1"/>
                </a:solidFill>
              </a:rPr>
              <a:t>时间序列，也称动态数列，是将某一统计指标在各个不同时间上的数值按时间先后顺序编制形成的序列。</a:t>
            </a:r>
          </a:p>
          <a:p>
            <a:pPr>
              <a:lnSpc>
                <a:spcPct val="150000"/>
              </a:lnSpc>
            </a:pPr>
            <a:r>
              <a:rPr lang="zh-CN" altLang="zh-CN" sz="2400" dirty="0">
                <a:solidFill>
                  <a:schemeClr val="bg1"/>
                </a:solidFill>
              </a:rPr>
              <a:t>时间序列由两个基本因素构成：</a:t>
            </a:r>
          </a:p>
          <a:p>
            <a:pPr>
              <a:lnSpc>
                <a:spcPct val="150000"/>
              </a:lnSpc>
            </a:pPr>
            <a:r>
              <a:rPr lang="en-US" altLang="zh-CN" sz="2400" dirty="0">
                <a:solidFill>
                  <a:schemeClr val="bg1"/>
                </a:solidFill>
              </a:rPr>
              <a:t>1</a:t>
            </a:r>
            <a:r>
              <a:rPr lang="zh-CN" altLang="zh-CN" sz="2400" dirty="0">
                <a:solidFill>
                  <a:schemeClr val="bg1"/>
                </a:solidFill>
              </a:rPr>
              <a:t>）被研究现象所属时间；</a:t>
            </a:r>
          </a:p>
          <a:p>
            <a:pPr>
              <a:lnSpc>
                <a:spcPct val="150000"/>
              </a:lnSpc>
            </a:pPr>
            <a:r>
              <a:rPr lang="en-US" altLang="zh-CN" sz="2400" dirty="0">
                <a:solidFill>
                  <a:schemeClr val="bg1"/>
                </a:solidFill>
              </a:rPr>
              <a:t>2</a:t>
            </a:r>
            <a:r>
              <a:rPr lang="zh-CN" altLang="zh-CN" sz="2400" dirty="0">
                <a:solidFill>
                  <a:schemeClr val="bg1"/>
                </a:solidFill>
              </a:rPr>
              <a:t>）反映该现象一定时间条件下数量特征的指标值。</a:t>
            </a:r>
            <a:endParaRPr lang="zh-CN" altLang="en-US" sz="2400" dirty="0">
              <a:solidFill>
                <a:schemeClr val="bg1"/>
              </a:solidFill>
            </a:endParaRPr>
          </a:p>
          <a:p>
            <a:pPr>
              <a:lnSpc>
                <a:spcPct val="150000"/>
              </a:lnSpc>
            </a:pPr>
            <a:r>
              <a:rPr lang="zh-CN" altLang="en-US" sz="2400" dirty="0">
                <a:solidFill>
                  <a:schemeClr val="bg1"/>
                </a:solidFill>
              </a:rPr>
              <a:t>二、</a:t>
            </a:r>
            <a:r>
              <a:rPr lang="zh-CN" altLang="zh-CN" sz="2400" dirty="0">
                <a:solidFill>
                  <a:schemeClr val="bg1"/>
                </a:solidFill>
              </a:rPr>
              <a:t>时间序列</a:t>
            </a:r>
            <a:r>
              <a:rPr lang="zh-CN" altLang="en-US" sz="2400" dirty="0">
                <a:solidFill>
                  <a:schemeClr val="bg1"/>
                </a:solidFill>
              </a:rPr>
              <a:t>的</a:t>
            </a:r>
            <a:r>
              <a:rPr lang="zh-CN" altLang="zh-CN" sz="2400" dirty="0">
                <a:solidFill>
                  <a:schemeClr val="bg1"/>
                </a:solidFill>
              </a:rPr>
              <a:t>三种类型</a:t>
            </a:r>
            <a:endParaRPr lang="en-US" altLang="zh-CN" sz="2400" dirty="0">
              <a:solidFill>
                <a:schemeClr val="bg1"/>
              </a:solidFill>
            </a:endParaRPr>
          </a:p>
          <a:p>
            <a:pPr>
              <a:lnSpc>
                <a:spcPct val="150000"/>
              </a:lnSpc>
            </a:pPr>
            <a:r>
              <a:rPr lang="zh-CN" altLang="zh-CN" sz="2400" dirty="0">
                <a:solidFill>
                  <a:schemeClr val="bg1"/>
                </a:solidFill>
              </a:rPr>
              <a:t>时间序列按照其构成要素中统计指标值的表现形式，分为绝对数时间序列、相对数时间序列和平均数时间序列三种类型。</a:t>
            </a:r>
            <a:br>
              <a:rPr lang="en-US" altLang="zh-CN" sz="2400" dirty="0">
                <a:solidFill>
                  <a:schemeClr val="bg1"/>
                </a:solidFill>
              </a:rPr>
            </a:br>
            <a:endParaRPr lang="zh-CN" altLang="zh-CN" sz="2400" dirty="0">
              <a:solidFill>
                <a:schemeClr val="bg1"/>
              </a:solidFill>
            </a:endParaRPr>
          </a:p>
        </p:txBody>
      </p:sp>
    </p:spTree>
    <p:extLst>
      <p:ext uri="{BB962C8B-B14F-4D97-AF65-F5344CB8AC3E}">
        <p14:creationId xmlns:p14="http://schemas.microsoft.com/office/powerpoint/2010/main" val="198001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3901837"/>
          </a:xfrm>
          <a:prstGeom prst="rect">
            <a:avLst/>
          </a:prstGeom>
          <a:noFill/>
        </p:spPr>
        <p:txBody>
          <a:bodyPr wrap="square" rtlCol="0" anchor="t">
            <a:spAutoFit/>
          </a:bodyPr>
          <a:lstStyle/>
          <a:p>
            <a:pPr>
              <a:lnSpc>
                <a:spcPct val="150000"/>
              </a:lnSpc>
            </a:pPr>
            <a:r>
              <a:rPr lang="zh-CN" altLang="en-US" sz="2400" dirty="0">
                <a:solidFill>
                  <a:schemeClr val="bg1"/>
                </a:solidFill>
              </a:rPr>
              <a:t>其中</a:t>
            </a:r>
            <a:r>
              <a:rPr lang="zh-CN" altLang="zh-CN" sz="2400" dirty="0">
                <a:solidFill>
                  <a:schemeClr val="bg1"/>
                </a:solidFill>
              </a:rPr>
              <a:t>绝对数时间序列又分为时期序列、时点序列。</a:t>
            </a:r>
          </a:p>
          <a:p>
            <a:pPr>
              <a:lnSpc>
                <a:spcPct val="150000"/>
              </a:lnSpc>
            </a:pPr>
            <a:r>
              <a:rPr lang="zh-CN" altLang="zh-CN" sz="2400" dirty="0">
                <a:solidFill>
                  <a:schemeClr val="bg1"/>
                </a:solidFill>
              </a:rPr>
              <a:t>时期序列，每一指标值反映现象在一段时期内发展的结果，即“过程总量”如国内生产总值。</a:t>
            </a:r>
          </a:p>
          <a:p>
            <a:pPr>
              <a:lnSpc>
                <a:spcPct val="150000"/>
              </a:lnSpc>
            </a:pPr>
            <a:r>
              <a:rPr lang="zh-CN" altLang="zh-CN" sz="2400" dirty="0">
                <a:solidFill>
                  <a:schemeClr val="bg1"/>
                </a:solidFill>
              </a:rPr>
              <a:t>时点序列，每一指标值反映现象在一定时点上的瞬间水平，如年底总人口数。</a:t>
            </a:r>
            <a:br>
              <a:rPr lang="en-US" altLang="zh-CN" dirty="0"/>
            </a:br>
            <a:br>
              <a:rPr lang="en-US" altLang="zh-CN" sz="2400" dirty="0">
                <a:solidFill>
                  <a:schemeClr val="bg1"/>
                </a:solidFill>
              </a:rPr>
            </a:br>
            <a:endParaRPr lang="zh-CN" altLang="zh-CN" sz="2400" dirty="0">
              <a:solidFill>
                <a:schemeClr val="bg1"/>
              </a:solidFill>
            </a:endParaRPr>
          </a:p>
        </p:txBody>
      </p:sp>
    </p:spTree>
    <p:extLst>
      <p:ext uri="{BB962C8B-B14F-4D97-AF65-F5344CB8AC3E}">
        <p14:creationId xmlns:p14="http://schemas.microsoft.com/office/powerpoint/2010/main" val="2426231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a:t>
            </a:r>
            <a:r>
              <a:rPr lang="zh-CN" altLang="zh-CN" sz="2400" dirty="0">
                <a:solidFill>
                  <a:schemeClr val="bg1"/>
                </a:solidFill>
              </a:rPr>
              <a:t>时间序列的水平分析</a:t>
            </a:r>
            <a:endParaRPr lang="en-US" altLang="zh-CN" sz="2400" dirty="0">
              <a:solidFill>
                <a:schemeClr val="bg1"/>
              </a:solidFill>
            </a:endParaRPr>
          </a:p>
          <a:p>
            <a:pPr>
              <a:lnSpc>
                <a:spcPct val="150000"/>
              </a:lnSpc>
            </a:pPr>
            <a:r>
              <a:rPr lang="zh-CN" altLang="en-US" sz="2400" dirty="0">
                <a:solidFill>
                  <a:schemeClr val="bg1"/>
                </a:solidFill>
              </a:rPr>
              <a:t>一、</a:t>
            </a:r>
            <a:r>
              <a:rPr lang="zh-CN" altLang="zh-CN" sz="2400" dirty="0">
                <a:solidFill>
                  <a:schemeClr val="bg1"/>
                </a:solidFill>
              </a:rPr>
              <a:t>发展水平</a:t>
            </a:r>
            <a:endParaRPr lang="en-US" altLang="zh-CN" sz="2400" dirty="0">
              <a:solidFill>
                <a:schemeClr val="bg1"/>
              </a:solidFill>
            </a:endParaRPr>
          </a:p>
          <a:p>
            <a:pPr>
              <a:lnSpc>
                <a:spcPct val="150000"/>
              </a:lnSpc>
            </a:pPr>
            <a:r>
              <a:rPr lang="zh-CN" altLang="en-US" sz="2400" dirty="0">
                <a:solidFill>
                  <a:schemeClr val="bg1"/>
                </a:solidFill>
              </a:rPr>
              <a:t>发展水平是时间序列中对应于具体时间的指标数值</a:t>
            </a:r>
            <a:r>
              <a:rPr lang="zh-CN" altLang="zh-CN" sz="2400" dirty="0">
                <a:solidFill>
                  <a:schemeClr val="bg1"/>
                </a:solidFill>
              </a:rPr>
              <a:t>。</a:t>
            </a:r>
            <a:endParaRPr lang="en-US" altLang="zh-CN" sz="2400" dirty="0">
              <a:solidFill>
                <a:schemeClr val="bg1"/>
              </a:solidFill>
            </a:endParaRPr>
          </a:p>
          <a:p>
            <a:pPr>
              <a:lnSpc>
                <a:spcPct val="150000"/>
              </a:lnSpc>
            </a:pPr>
            <a:r>
              <a:rPr lang="zh-CN" altLang="en-US" sz="2400" dirty="0">
                <a:solidFill>
                  <a:schemeClr val="bg1"/>
                </a:solidFill>
              </a:rPr>
              <a:t>时间序列中第一项的指标值称为最初水平，最末项的指标值称为最末水平，处于二者之间的各期指标值则称为中间水平。</a:t>
            </a:r>
            <a:endParaRPr lang="en-US" altLang="zh-CN" sz="2400" dirty="0">
              <a:solidFill>
                <a:schemeClr val="bg1"/>
              </a:solidFill>
            </a:endParaRPr>
          </a:p>
          <a:p>
            <a:pPr>
              <a:lnSpc>
                <a:spcPct val="150000"/>
              </a:lnSpc>
            </a:pPr>
            <a:r>
              <a:rPr lang="zh-CN" altLang="en-US" sz="2400" dirty="0">
                <a:solidFill>
                  <a:schemeClr val="bg1"/>
                </a:solidFill>
              </a:rPr>
              <a:t>基期水平和报告期水平</a:t>
            </a:r>
            <a:endParaRPr lang="zh-CN" altLang="zh-CN" sz="2400" dirty="0">
              <a:solidFill>
                <a:schemeClr val="bg1"/>
              </a:solidFill>
            </a:endParaRPr>
          </a:p>
          <a:p>
            <a:pPr>
              <a:lnSpc>
                <a:spcPct val="150000"/>
              </a:lnSpc>
            </a:pPr>
            <a:r>
              <a:rPr lang="zh-CN" altLang="en-US" sz="2400" dirty="0">
                <a:solidFill>
                  <a:schemeClr val="bg1"/>
                </a:solidFill>
              </a:rPr>
              <a:t>二、</a:t>
            </a:r>
            <a:r>
              <a:rPr lang="zh-CN" altLang="zh-CN" sz="2400" dirty="0">
                <a:solidFill>
                  <a:schemeClr val="bg1"/>
                </a:solidFill>
              </a:rPr>
              <a:t>平均发展水平</a:t>
            </a:r>
            <a:endParaRPr lang="en-US" altLang="zh-CN" sz="2400" dirty="0">
              <a:solidFill>
                <a:schemeClr val="bg1"/>
              </a:solidFill>
            </a:endParaRPr>
          </a:p>
          <a:p>
            <a:pPr>
              <a:lnSpc>
                <a:spcPct val="150000"/>
              </a:lnSpc>
            </a:pPr>
            <a:r>
              <a:rPr lang="zh-CN" altLang="en-US" sz="2400" dirty="0">
                <a:solidFill>
                  <a:schemeClr val="bg1"/>
                </a:solidFill>
              </a:rPr>
              <a:t>也称序时平均数或动态平均数，是对时间序列中各时期发展水平计算的平均数，它可以概括性描述现象在一段时期内所达到的一般水平。</a:t>
            </a:r>
            <a:endParaRPr lang="zh-CN" altLang="zh-CN" sz="2400" dirty="0">
              <a:solidFill>
                <a:schemeClr val="bg1"/>
              </a:solidFill>
            </a:endParaRPr>
          </a:p>
        </p:txBody>
      </p:sp>
    </p:spTree>
    <p:extLst>
      <p:ext uri="{BB962C8B-B14F-4D97-AF65-F5344CB8AC3E}">
        <p14:creationId xmlns:p14="http://schemas.microsoft.com/office/powerpoint/2010/main" val="2404114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5566396"/>
          </a:xfrm>
          <a:prstGeom prst="rect">
            <a:avLst/>
          </a:prstGeom>
          <a:noFill/>
        </p:spPr>
        <p:txBody>
          <a:bodyPr wrap="square" rtlCol="0" anchor="t">
            <a:spAutoFit/>
          </a:bodyPr>
          <a:lstStyle/>
          <a:p>
            <a:pPr>
              <a:lnSpc>
                <a:spcPct val="150000"/>
              </a:lnSpc>
            </a:pPr>
            <a:r>
              <a:rPr lang="zh-CN" altLang="en-US" sz="2400" dirty="0">
                <a:solidFill>
                  <a:schemeClr val="bg1"/>
                </a:solidFill>
              </a:rPr>
              <a:t>二、</a:t>
            </a:r>
            <a:r>
              <a:rPr lang="zh-CN" altLang="zh-CN" sz="2400" dirty="0">
                <a:solidFill>
                  <a:schemeClr val="bg1"/>
                </a:solidFill>
              </a:rPr>
              <a:t>平均发展水平</a:t>
            </a:r>
            <a:endParaRPr lang="en-US" altLang="zh-CN" sz="2400" dirty="0">
              <a:solidFill>
                <a:schemeClr val="bg1"/>
              </a:solidFill>
            </a:endParaRPr>
          </a:p>
          <a:p>
            <a:pPr>
              <a:lnSpc>
                <a:spcPct val="150000"/>
              </a:lnSpc>
            </a:pPr>
            <a:r>
              <a:rPr lang="zh-CN" altLang="en-US" sz="2400" dirty="0">
                <a:solidFill>
                  <a:schemeClr val="bg1"/>
                </a:solidFill>
              </a:rPr>
              <a:t>也称序时平均数或动态平均数，是对时间序列中各时期发展水平计算的平均数，它可以概括性描述现象在一段时期内所达到的一般水平。</a:t>
            </a:r>
            <a:endParaRPr lang="en-US" altLang="zh-CN" sz="2400" dirty="0">
              <a:solidFill>
                <a:schemeClr val="bg1"/>
              </a:solidFill>
            </a:endParaRPr>
          </a:p>
          <a:p>
            <a:pPr>
              <a:lnSpc>
                <a:spcPct val="150000"/>
              </a:lnSpc>
            </a:pPr>
            <a:r>
              <a:rPr lang="zh-CN" altLang="en-US" sz="2400" dirty="0">
                <a:solidFill>
                  <a:schemeClr val="bg1"/>
                </a:solidFill>
              </a:rPr>
              <a:t>三、</a:t>
            </a:r>
            <a:r>
              <a:rPr lang="zh-CN" altLang="zh-CN" sz="2400" dirty="0">
                <a:solidFill>
                  <a:schemeClr val="bg1"/>
                </a:solidFill>
              </a:rPr>
              <a:t>平均发展水平</a:t>
            </a:r>
            <a:r>
              <a:rPr lang="zh-CN" altLang="en-US" sz="2400" dirty="0">
                <a:solidFill>
                  <a:schemeClr val="bg1"/>
                </a:solidFill>
              </a:rPr>
              <a:t>的计算：</a:t>
            </a:r>
            <a:endParaRPr lang="en-US" altLang="zh-CN" sz="2400" dirty="0">
              <a:solidFill>
                <a:schemeClr val="bg1"/>
              </a:solidFill>
            </a:endParaRPr>
          </a:p>
          <a:p>
            <a:pPr fontAlgn="base" latinLnBrk="1">
              <a:lnSpc>
                <a:spcPct val="150000"/>
              </a:lnSpc>
            </a:pPr>
            <a:r>
              <a:rPr lang="en-US" altLang="zh-CN" sz="2400" dirty="0">
                <a:solidFill>
                  <a:schemeClr val="bg1"/>
                </a:solidFill>
              </a:rPr>
              <a:t>(</a:t>
            </a:r>
            <a:r>
              <a:rPr lang="zh-CN" altLang="en-US" sz="2400" dirty="0">
                <a:solidFill>
                  <a:schemeClr val="bg1"/>
                </a:solidFill>
              </a:rPr>
              <a:t>一</a:t>
            </a:r>
            <a:r>
              <a:rPr lang="en-US" altLang="zh-CN" sz="2400" dirty="0">
                <a:solidFill>
                  <a:schemeClr val="bg1"/>
                </a:solidFill>
              </a:rPr>
              <a:t>)</a:t>
            </a:r>
            <a:r>
              <a:rPr lang="zh-CN" altLang="en-US" sz="2400" dirty="0">
                <a:solidFill>
                  <a:srgbClr val="FFFF00"/>
                </a:solidFill>
              </a:rPr>
              <a:t>绝对数时间序列序时平均数的计算</a:t>
            </a:r>
            <a:r>
              <a:rPr lang="en-US" altLang="zh-CN" sz="2400" dirty="0">
                <a:solidFill>
                  <a:srgbClr val="FFFF00"/>
                </a:solidFill>
              </a:rPr>
              <a:t>1</a:t>
            </a:r>
            <a:endParaRPr lang="zh-CN" altLang="en-US" sz="2400" dirty="0">
              <a:solidFill>
                <a:srgbClr val="FFFF00"/>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、由</a:t>
            </a:r>
            <a:r>
              <a:rPr lang="zh-CN" altLang="en-US" sz="2400" dirty="0">
                <a:solidFill>
                  <a:srgbClr val="00B0F0"/>
                </a:solidFill>
              </a:rPr>
              <a:t>时期序列</a:t>
            </a:r>
            <a:r>
              <a:rPr lang="zh-CN" altLang="en-US" sz="2400" dirty="0">
                <a:solidFill>
                  <a:schemeClr val="bg1"/>
                </a:solidFill>
              </a:rPr>
              <a:t>计算序时平均数：就是简单算术平均数。</a:t>
            </a:r>
          </a:p>
          <a:p>
            <a:pPr fontAlgn="base" latinLnBrk="1">
              <a:lnSpc>
                <a:spcPct val="150000"/>
              </a:lnSpc>
            </a:pPr>
            <a:r>
              <a:rPr lang="en-US" altLang="zh-CN" sz="2400" dirty="0">
                <a:solidFill>
                  <a:schemeClr val="bg1"/>
                </a:solidFill>
              </a:rPr>
              <a:t>2</a:t>
            </a:r>
            <a:r>
              <a:rPr lang="zh-CN" altLang="en-US" sz="2400" dirty="0">
                <a:solidFill>
                  <a:schemeClr val="bg1"/>
                </a:solidFill>
              </a:rPr>
              <a:t>、由</a:t>
            </a:r>
            <a:r>
              <a:rPr lang="zh-CN" altLang="en-US" sz="2400" dirty="0">
                <a:solidFill>
                  <a:srgbClr val="00B0F0"/>
                </a:solidFill>
              </a:rPr>
              <a:t>时点序列</a:t>
            </a:r>
            <a:r>
              <a:rPr lang="en-US" altLang="zh-CN" sz="2400" dirty="0">
                <a:solidFill>
                  <a:srgbClr val="00B0F0"/>
                </a:solidFill>
              </a:rPr>
              <a:t>2</a:t>
            </a:r>
            <a:r>
              <a:rPr lang="zh-CN" altLang="en-US" sz="2400" dirty="0">
                <a:solidFill>
                  <a:schemeClr val="bg1"/>
                </a:solidFill>
              </a:rPr>
              <a:t>计算序时平均数：</a:t>
            </a:r>
          </a:p>
          <a:p>
            <a:pPr fontAlgn="base" latinLnBrk="1">
              <a:lnSpc>
                <a:spcPct val="150000"/>
              </a:lnSpc>
            </a:pPr>
            <a:r>
              <a:rPr lang="en-US" altLang="zh-CN" sz="2400" dirty="0">
                <a:solidFill>
                  <a:schemeClr val="bg1"/>
                </a:solidFill>
              </a:rPr>
              <a:t>(1)</a:t>
            </a:r>
            <a:r>
              <a:rPr lang="zh-CN" altLang="en-US" sz="2400" dirty="0">
                <a:solidFill>
                  <a:srgbClr val="FF0000"/>
                </a:solidFill>
              </a:rPr>
              <a:t>第一种情况</a:t>
            </a:r>
            <a:r>
              <a:rPr lang="en-US" altLang="zh-CN" sz="2400" dirty="0">
                <a:solidFill>
                  <a:srgbClr val="FF0000"/>
                </a:solidFill>
              </a:rPr>
              <a:t>3</a:t>
            </a:r>
            <a:r>
              <a:rPr lang="zh-CN" altLang="en-US" sz="2400" dirty="0">
                <a:solidFill>
                  <a:schemeClr val="bg1"/>
                </a:solidFill>
              </a:rPr>
              <a:t>，由连续时点</a:t>
            </a:r>
            <a:r>
              <a:rPr lang="en-US" altLang="zh-CN" sz="2400" dirty="0">
                <a:solidFill>
                  <a:schemeClr val="bg1"/>
                </a:solidFill>
              </a:rPr>
              <a:t>(</a:t>
            </a:r>
            <a:r>
              <a:rPr lang="zh-CN" altLang="en-US" sz="2400" dirty="0">
                <a:solidFill>
                  <a:schemeClr val="bg1"/>
                </a:solidFill>
              </a:rPr>
              <a:t>逐日登记</a:t>
            </a:r>
            <a:r>
              <a:rPr lang="en-US" altLang="zh-CN" sz="2400" dirty="0">
                <a:solidFill>
                  <a:schemeClr val="bg1"/>
                </a:solidFill>
              </a:rPr>
              <a:t>)</a:t>
            </a:r>
            <a:r>
              <a:rPr lang="zh-CN" altLang="en-US" sz="2400" dirty="0">
                <a:solidFill>
                  <a:schemeClr val="bg1"/>
                </a:solidFill>
              </a:rPr>
              <a:t>计算。</a:t>
            </a:r>
            <a:r>
              <a:rPr lang="zh-CN" altLang="en-US" sz="2400" dirty="0">
                <a:solidFill>
                  <a:srgbClr val="00B050"/>
                </a:solidFill>
              </a:rPr>
              <a:t>又分为两种</a:t>
            </a:r>
            <a:r>
              <a:rPr lang="en-US" altLang="zh-CN" sz="2400" dirty="0">
                <a:solidFill>
                  <a:srgbClr val="00B050"/>
                </a:solidFill>
              </a:rPr>
              <a:t>4</a:t>
            </a:r>
            <a:r>
              <a:rPr lang="zh-CN" altLang="en-US" sz="2400" dirty="0">
                <a:solidFill>
                  <a:schemeClr val="bg1"/>
                </a:solidFill>
              </a:rPr>
              <a:t>情形。</a:t>
            </a:r>
          </a:p>
          <a:p>
            <a:pPr fontAlgn="base" latinLnBrk="1">
              <a:lnSpc>
                <a:spcPct val="150000"/>
              </a:lnSpc>
            </a:pPr>
            <a:r>
              <a:rPr lang="zh-CN" altLang="en-US" sz="2400" dirty="0">
                <a:solidFill>
                  <a:schemeClr val="bg1"/>
                </a:solidFill>
              </a:rPr>
              <a:t>①资料逐日排列且每天登记。即已掌握了整段考察时期内连续性的时点数据，可采用简单算术平均数的方法计算。</a:t>
            </a:r>
          </a:p>
        </p:txBody>
      </p:sp>
    </p:spTree>
    <p:extLst>
      <p:ext uri="{BB962C8B-B14F-4D97-AF65-F5344CB8AC3E}">
        <p14:creationId xmlns:p14="http://schemas.microsoft.com/office/powerpoint/2010/main" val="2957164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5012398"/>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②资料登记的时间单位仍然是</a:t>
            </a:r>
            <a:r>
              <a:rPr lang="en-US" altLang="zh-CN" sz="2400" dirty="0">
                <a:solidFill>
                  <a:schemeClr val="bg1"/>
                </a:solidFill>
              </a:rPr>
              <a:t>1</a:t>
            </a:r>
            <a:r>
              <a:rPr lang="zh-CN" altLang="en-US" sz="2400" dirty="0">
                <a:solidFill>
                  <a:schemeClr val="bg1"/>
                </a:solidFill>
              </a:rPr>
              <a:t>天，但实际上只在指标值发生变动时才记录一次。此时需采用加权算术平均数的方法计算序时平均数，权数是每一指标值的持续天数占总天数的比例</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rgbClr val="FF0000"/>
                </a:solidFill>
              </a:rPr>
              <a:t>第二种情况</a:t>
            </a:r>
            <a:r>
              <a:rPr lang="zh-CN" altLang="en-US" sz="2400" dirty="0">
                <a:solidFill>
                  <a:schemeClr val="bg1"/>
                </a:solidFill>
              </a:rPr>
              <a:t>，由间断时点</a:t>
            </a:r>
            <a:r>
              <a:rPr lang="en-US" altLang="zh-CN" sz="2400" dirty="0">
                <a:solidFill>
                  <a:schemeClr val="bg1"/>
                </a:solidFill>
              </a:rPr>
              <a:t>(</a:t>
            </a:r>
            <a:r>
              <a:rPr lang="zh-CN" altLang="en-US" sz="2400" dirty="0">
                <a:solidFill>
                  <a:schemeClr val="bg1"/>
                </a:solidFill>
              </a:rPr>
              <a:t>不逐日登记</a:t>
            </a:r>
            <a:r>
              <a:rPr lang="en-US" altLang="zh-CN" sz="2400" dirty="0">
                <a:solidFill>
                  <a:schemeClr val="bg1"/>
                </a:solidFill>
              </a:rPr>
              <a:t>)</a:t>
            </a:r>
            <a:r>
              <a:rPr lang="zh-CN" altLang="en-US" sz="2400" dirty="0">
                <a:solidFill>
                  <a:schemeClr val="bg1"/>
                </a:solidFill>
              </a:rPr>
              <a:t>计算。又分为</a:t>
            </a:r>
            <a:r>
              <a:rPr lang="zh-CN" altLang="en-US" sz="2400" dirty="0">
                <a:solidFill>
                  <a:srgbClr val="00B050"/>
                </a:solidFill>
              </a:rPr>
              <a:t>两种情</a:t>
            </a:r>
            <a:r>
              <a:rPr lang="zh-CN" altLang="en-US" sz="2400" dirty="0">
                <a:solidFill>
                  <a:schemeClr val="bg1"/>
                </a:solidFill>
              </a:rPr>
              <a:t>形。</a:t>
            </a:r>
          </a:p>
          <a:p>
            <a:pPr fontAlgn="base" latinLnBrk="1">
              <a:lnSpc>
                <a:spcPct val="150000"/>
              </a:lnSpc>
            </a:pPr>
            <a:r>
              <a:rPr lang="zh-CN" altLang="en-US" sz="2400" dirty="0">
                <a:solidFill>
                  <a:schemeClr val="bg1"/>
                </a:solidFill>
              </a:rPr>
              <a:t>①每隔一定的时间登记一次，每次登记的间隔相等。间断相等的间断时点序列序时平均数的计算思想是“两次平均”：先求各个时间间隔内的平均数，再对这些平均数进行简单算术平均。</a:t>
            </a:r>
          </a:p>
          <a:p>
            <a:pPr fontAlgn="base" latinLnBrk="1">
              <a:lnSpc>
                <a:spcPct val="150000"/>
              </a:lnSpc>
            </a:pPr>
            <a:r>
              <a:rPr lang="zh-CN" altLang="en-US" sz="2400" dirty="0">
                <a:solidFill>
                  <a:schemeClr val="bg1"/>
                </a:solidFill>
              </a:rPr>
              <a:t>②每隔一定的时间登记一次，每次登记的间隔不相等。</a:t>
            </a:r>
          </a:p>
          <a:p>
            <a:pPr fontAlgn="base" latinLnBrk="1">
              <a:lnSpc>
                <a:spcPct val="150000"/>
              </a:lnSpc>
            </a:pPr>
            <a:r>
              <a:rPr lang="zh-CN" altLang="en-US" sz="2400" dirty="0">
                <a:solidFill>
                  <a:schemeClr val="bg1"/>
                </a:solidFill>
              </a:rPr>
              <a:t>间隔不相等的间断时点序列序时平均数的计算也采用“两次平均”的</a:t>
            </a:r>
          </a:p>
        </p:txBody>
      </p:sp>
    </p:spTree>
    <p:extLst>
      <p:ext uri="{BB962C8B-B14F-4D97-AF65-F5344CB8AC3E}">
        <p14:creationId xmlns:p14="http://schemas.microsoft.com/office/powerpoint/2010/main" val="2545147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5563831"/>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思路，且第一次的平均计算与间 隔相等的间断序列相同</a:t>
            </a:r>
            <a:r>
              <a:rPr lang="en-US" altLang="zh-CN" sz="2400" dirty="0">
                <a:solidFill>
                  <a:schemeClr val="bg1"/>
                </a:solidFill>
              </a:rPr>
              <a:t>;</a:t>
            </a:r>
            <a:r>
              <a:rPr lang="zh-CN" altLang="en-US" sz="2400" dirty="0">
                <a:solidFill>
                  <a:schemeClr val="bg1"/>
                </a:solidFill>
              </a:rPr>
              <a:t>进行第二次平均时，由于各间隔不相等，所以应当用间隔长度作为权数，计算加权算术平均数。</a:t>
            </a:r>
            <a:endParaRPr lang="en-US" altLang="zh-CN" sz="2400" dirty="0">
              <a:solidFill>
                <a:schemeClr val="bg1"/>
              </a:solidFill>
            </a:endParaRPr>
          </a:p>
          <a:p>
            <a:pPr fontAlgn="base" latinLnBrk="1">
              <a:lnSpc>
                <a:spcPct val="150000"/>
              </a:lnSpc>
            </a:pPr>
            <a:r>
              <a:rPr lang="en-US" altLang="zh-CN" sz="2400" dirty="0">
                <a:solidFill>
                  <a:schemeClr val="bg1"/>
                </a:solidFill>
              </a:rPr>
              <a:t>(</a:t>
            </a:r>
            <a:r>
              <a:rPr lang="zh-CN" altLang="en-US" sz="2400" dirty="0">
                <a:solidFill>
                  <a:schemeClr val="bg1"/>
                </a:solidFill>
              </a:rPr>
              <a:t>二</a:t>
            </a:r>
            <a:r>
              <a:rPr lang="en-US" altLang="zh-CN" sz="2400" dirty="0">
                <a:solidFill>
                  <a:schemeClr val="bg1"/>
                </a:solidFill>
              </a:rPr>
              <a:t>)</a:t>
            </a:r>
            <a:r>
              <a:rPr lang="zh-CN" altLang="en-US" sz="2400" dirty="0">
                <a:solidFill>
                  <a:srgbClr val="FFFF00"/>
                </a:solidFill>
              </a:rPr>
              <a:t>相对数或平均数时间序列序时平均数的计算</a:t>
            </a:r>
          </a:p>
          <a:p>
            <a:pPr fontAlgn="base" latinLnBrk="1">
              <a:lnSpc>
                <a:spcPct val="150000"/>
              </a:lnSpc>
            </a:pPr>
            <a:r>
              <a:rPr lang="zh-CN" altLang="en-US" sz="2400" dirty="0">
                <a:solidFill>
                  <a:schemeClr val="bg1"/>
                </a:solidFill>
              </a:rPr>
              <a:t>相对数或平均数时间序列是派生数列，相对数或平均数通常是由两个绝对数对比形成的。</a:t>
            </a:r>
          </a:p>
          <a:p>
            <a:pPr fontAlgn="base" latinLnBrk="1">
              <a:lnSpc>
                <a:spcPct val="150000"/>
              </a:lnSpc>
            </a:pPr>
            <a:r>
              <a:rPr lang="zh-CN" altLang="en-US" sz="2400" dirty="0">
                <a:solidFill>
                  <a:schemeClr val="bg1"/>
                </a:solidFill>
              </a:rPr>
              <a:t>计算思路：分别求出分子指标和分母指标时间序列的序时平均数，然后再进行对比，用公式表示如下：</a:t>
            </a:r>
          </a:p>
          <a:p>
            <a:pPr fontAlgn="base" latinLnBrk="1">
              <a:lnSpc>
                <a:spcPct val="150000"/>
              </a:lnSpc>
            </a:pPr>
            <a:endParaRPr lang="zh-CN" altLang="en-US" sz="2400" dirty="0">
              <a:solidFill>
                <a:schemeClr val="bg1"/>
              </a:solidFill>
            </a:endParaRPr>
          </a:p>
          <a:p>
            <a:pPr fontAlgn="base" latinLnBrk="1">
              <a:lnSpc>
                <a:spcPct val="150000"/>
              </a:lnSpc>
            </a:pPr>
            <a:endParaRPr lang="zh-CN" altLang="en-US" sz="2400" dirty="0">
              <a:solidFill>
                <a:schemeClr val="bg1"/>
              </a:solidFill>
            </a:endParaRPr>
          </a:p>
        </p:txBody>
      </p:sp>
      <p:pic>
        <p:nvPicPr>
          <p:cNvPr id="10" name="图片 9">
            <a:extLst>
              <a:ext uri="{FF2B5EF4-FFF2-40B4-BE49-F238E27FC236}">
                <a16:creationId xmlns:a16="http://schemas.microsoft.com/office/drawing/2014/main" id="{0B942E38-A922-46D6-87C7-7C5DDEE2A6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46603" y="4868150"/>
            <a:ext cx="1369861" cy="1392134"/>
          </a:xfrm>
          <a:prstGeom prst="rect">
            <a:avLst/>
          </a:prstGeom>
        </p:spPr>
      </p:pic>
    </p:spTree>
    <p:extLst>
      <p:ext uri="{BB962C8B-B14F-4D97-AF65-F5344CB8AC3E}">
        <p14:creationId xmlns:p14="http://schemas.microsoft.com/office/powerpoint/2010/main" val="3899595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1685846"/>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四、增长量与平均增长量</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zh-CN" altLang="en-US" sz="2400" dirty="0">
              <a:solidFill>
                <a:schemeClr val="bg1"/>
              </a:solidFill>
            </a:endParaRPr>
          </a:p>
        </p:txBody>
      </p:sp>
      <p:pic>
        <p:nvPicPr>
          <p:cNvPr id="8" name="图片 7">
            <a:extLst>
              <a:ext uri="{FF2B5EF4-FFF2-40B4-BE49-F238E27FC236}">
                <a16:creationId xmlns:a16="http://schemas.microsoft.com/office/drawing/2014/main" id="{ACD44870-A7D6-47D5-9F58-A602BC061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8297" y="1646666"/>
            <a:ext cx="8707900" cy="4687489"/>
          </a:xfrm>
          <a:prstGeom prst="rect">
            <a:avLst/>
          </a:prstGeom>
        </p:spPr>
      </p:pic>
    </p:spTree>
    <p:extLst>
      <p:ext uri="{BB962C8B-B14F-4D97-AF65-F5344CB8AC3E}">
        <p14:creationId xmlns:p14="http://schemas.microsoft.com/office/powerpoint/2010/main" val="1110669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1134413"/>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a:t>
            </a:r>
            <a:r>
              <a:rPr lang="zh-CN" altLang="zh-CN" sz="2400" dirty="0">
                <a:solidFill>
                  <a:schemeClr val="bg1"/>
                </a:solidFill>
              </a:rPr>
              <a:t>时间序列的</a:t>
            </a:r>
            <a:r>
              <a:rPr lang="zh-CN" altLang="en-US" sz="2400" dirty="0">
                <a:solidFill>
                  <a:schemeClr val="bg1"/>
                </a:solidFill>
              </a:rPr>
              <a:t>速度</a:t>
            </a:r>
            <a:r>
              <a:rPr lang="zh-CN" altLang="zh-CN" sz="2400" dirty="0">
                <a:solidFill>
                  <a:schemeClr val="bg1"/>
                </a:solidFill>
              </a:rPr>
              <a:t>分析</a:t>
            </a:r>
            <a:endParaRPr lang="en-US" altLang="zh-CN" sz="2400" dirty="0">
              <a:solidFill>
                <a:schemeClr val="bg1"/>
              </a:solidFill>
            </a:endParaRPr>
          </a:p>
          <a:p>
            <a:pPr>
              <a:lnSpc>
                <a:spcPct val="150000"/>
              </a:lnSpc>
            </a:pPr>
            <a:endParaRPr lang="zh-CN" altLang="zh-CN" sz="2400" dirty="0">
              <a:solidFill>
                <a:schemeClr val="bg1"/>
              </a:solidFill>
            </a:endParaRPr>
          </a:p>
        </p:txBody>
      </p:sp>
      <p:pic>
        <p:nvPicPr>
          <p:cNvPr id="20" name="图片 19">
            <a:extLst>
              <a:ext uri="{FF2B5EF4-FFF2-40B4-BE49-F238E27FC236}">
                <a16:creationId xmlns:a16="http://schemas.microsoft.com/office/drawing/2014/main" id="{153A91E6-A3D5-484A-A364-824B721370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493" y="1511755"/>
            <a:ext cx="7581900" cy="4514850"/>
          </a:xfrm>
          <a:prstGeom prst="rect">
            <a:avLst/>
          </a:prstGeom>
        </p:spPr>
      </p:pic>
      <p:pic>
        <p:nvPicPr>
          <p:cNvPr id="3073" name="图片 16" descr="17">
            <a:extLst>
              <a:ext uri="{FF2B5EF4-FFF2-40B4-BE49-F238E27FC236}">
                <a16:creationId xmlns:a16="http://schemas.microsoft.com/office/drawing/2014/main" id="{54383702-366D-4B72-8E00-55165EE757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9070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17">
            <a:extLst>
              <a:ext uri="{FF2B5EF4-FFF2-40B4-BE49-F238E27FC236}">
                <a16:creationId xmlns:a16="http://schemas.microsoft.com/office/drawing/2014/main" id="{8E0AA7E2-2E09-47E0-A14F-F686320094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90700"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17">
            <a:extLst>
              <a:ext uri="{FF2B5EF4-FFF2-40B4-BE49-F238E27FC236}">
                <a16:creationId xmlns:a16="http://schemas.microsoft.com/office/drawing/2014/main" id="{1E60CF6B-5A2D-414A-ACCE-7223E524CF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90700"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878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1134413"/>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平滑预测法</a:t>
            </a:r>
            <a:endParaRPr lang="en-US" altLang="zh-CN" sz="2400" dirty="0">
              <a:solidFill>
                <a:schemeClr val="bg1"/>
              </a:solidFill>
            </a:endParaRPr>
          </a:p>
          <a:p>
            <a:pPr>
              <a:lnSpc>
                <a:spcPct val="150000"/>
              </a:lnSpc>
            </a:pPr>
            <a:endParaRPr lang="zh-CN" altLang="zh-CN" sz="2400" dirty="0">
              <a:solidFill>
                <a:schemeClr val="bg1"/>
              </a:solidFill>
            </a:endParaRPr>
          </a:p>
        </p:txBody>
      </p:sp>
      <p:pic>
        <p:nvPicPr>
          <p:cNvPr id="8" name="图片 7">
            <a:extLst>
              <a:ext uri="{FF2B5EF4-FFF2-40B4-BE49-F238E27FC236}">
                <a16:creationId xmlns:a16="http://schemas.microsoft.com/office/drawing/2014/main" id="{BD7486DD-683A-42E1-94D9-F3AEED6F2D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25" y="1566739"/>
            <a:ext cx="9659955" cy="4038177"/>
          </a:xfrm>
          <a:prstGeom prst="rect">
            <a:avLst/>
          </a:prstGeom>
        </p:spPr>
      </p:pic>
    </p:spTree>
    <p:extLst>
      <p:ext uri="{BB962C8B-B14F-4D97-AF65-F5344CB8AC3E}">
        <p14:creationId xmlns:p14="http://schemas.microsoft.com/office/powerpoint/2010/main" val="1125950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785652"/>
          </a:xfrm>
          <a:prstGeom prst="rect">
            <a:avLst/>
          </a:prstGeom>
          <a:noFill/>
        </p:spPr>
        <p:txBody>
          <a:bodyPr wrap="square" rtlCol="0" anchor="t">
            <a:spAutoFit/>
          </a:bodyPr>
          <a:lstStyle/>
          <a:p>
            <a:pPr>
              <a:lnSpc>
                <a:spcPct val="150000"/>
              </a:lnSpc>
            </a:pPr>
            <a:r>
              <a:rPr lang="zh-CN" altLang="zh-CN" sz="2400" dirty="0">
                <a:solidFill>
                  <a:schemeClr val="bg1"/>
                </a:solidFill>
              </a:rPr>
              <a:t>在描述统计中，可以通过统计量描述数据的分布特征。</a:t>
            </a:r>
          </a:p>
          <a:p>
            <a:pPr>
              <a:lnSpc>
                <a:spcPct val="150000"/>
              </a:lnSpc>
            </a:pPr>
            <a:r>
              <a:rPr lang="zh-CN" altLang="zh-CN" sz="2400" dirty="0">
                <a:solidFill>
                  <a:schemeClr val="bg1"/>
                </a:solidFill>
              </a:rPr>
              <a:t>对数据分布特征的测度：</a:t>
            </a:r>
            <a:endParaRPr lang="en-US" altLang="zh-CN" sz="2400" dirty="0">
              <a:solidFill>
                <a:schemeClr val="bg1"/>
              </a:solidFill>
            </a:endParaRPr>
          </a:p>
          <a:p>
            <a:pPr>
              <a:lnSpc>
                <a:spcPct val="150000"/>
              </a:lnSpc>
            </a:pPr>
            <a:r>
              <a:rPr lang="zh-CN" altLang="zh-CN" sz="2400" dirty="0">
                <a:solidFill>
                  <a:schemeClr val="bg1"/>
                </a:solidFill>
              </a:rPr>
              <a:t>①分布的集中趋势（反应向中心值的聚集程度）；</a:t>
            </a:r>
            <a:endParaRPr lang="en-US" altLang="zh-CN" sz="2400" dirty="0">
              <a:solidFill>
                <a:schemeClr val="bg1"/>
              </a:solidFill>
            </a:endParaRPr>
          </a:p>
          <a:p>
            <a:pPr>
              <a:lnSpc>
                <a:spcPct val="150000"/>
              </a:lnSpc>
            </a:pPr>
            <a:r>
              <a:rPr lang="zh-CN" altLang="zh-CN" sz="2400" dirty="0">
                <a:solidFill>
                  <a:schemeClr val="bg1"/>
                </a:solidFill>
              </a:rPr>
              <a:t>②分布的离散程度（反应各数据的差异程度，和中心数据的代表程度）；</a:t>
            </a:r>
            <a:endParaRPr lang="en-US" altLang="zh-CN" sz="2400" dirty="0">
              <a:solidFill>
                <a:schemeClr val="bg1"/>
              </a:solidFill>
            </a:endParaRPr>
          </a:p>
          <a:p>
            <a:pPr>
              <a:lnSpc>
                <a:spcPct val="150000"/>
              </a:lnSpc>
            </a:pPr>
            <a:r>
              <a:rPr lang="zh-CN" altLang="zh-CN" sz="2400" dirty="0">
                <a:solidFill>
                  <a:schemeClr val="bg1"/>
                </a:solidFill>
              </a:rPr>
              <a:t>③分布的形态（反应数据分布的不对称性）。</a:t>
            </a:r>
          </a:p>
          <a:p>
            <a:endParaRPr lang="en-US" altLang="zh-CN" sz="2400" dirty="0">
              <a:solidFill>
                <a:schemeClr val="bg1"/>
              </a:solidFill>
            </a:endParaRPr>
          </a:p>
        </p:txBody>
      </p:sp>
    </p:spTree>
    <p:extLst>
      <p:ext uri="{BB962C8B-B14F-4D97-AF65-F5344CB8AC3E}">
        <p14:creationId xmlns:p14="http://schemas.microsoft.com/office/powerpoint/2010/main" val="1208009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569660"/>
          </a:xfrm>
          <a:prstGeom prst="rect">
            <a:avLst/>
          </a:prstGeom>
          <a:noFill/>
        </p:spPr>
        <p:txBody>
          <a:bodyPr wrap="square" rtlCol="0" anchor="t">
            <a:spAutoFit/>
          </a:bodyPr>
          <a:lstStyle/>
          <a:p>
            <a:r>
              <a:rPr lang="zh-CN" altLang="en-US" sz="2400" dirty="0">
                <a:solidFill>
                  <a:schemeClr val="bg1"/>
                </a:solidFill>
              </a:rPr>
              <a:t>一、</a:t>
            </a:r>
            <a:r>
              <a:rPr lang="zh-CN" altLang="zh-CN" sz="2400" dirty="0">
                <a:solidFill>
                  <a:schemeClr val="bg1"/>
                </a:solidFill>
              </a:rPr>
              <a:t>集中趋势的测度</a:t>
            </a:r>
          </a:p>
          <a:p>
            <a:r>
              <a:rPr lang="zh-CN" altLang="zh-CN" sz="2400" dirty="0">
                <a:solidFill>
                  <a:schemeClr val="bg1"/>
                </a:solidFill>
              </a:rPr>
              <a:t>集中趋势，是指一组数据向某一中心值靠拢的倾向，测度集中趋势也就是寻找数据一般水平的代表值或中心值。</a:t>
            </a:r>
          </a:p>
          <a:p>
            <a:endParaRPr lang="en-US" altLang="zh-CN" sz="2400" dirty="0">
              <a:solidFill>
                <a:schemeClr val="bg1"/>
              </a:solidFill>
            </a:endParaRPr>
          </a:p>
        </p:txBody>
      </p:sp>
      <p:graphicFrame>
        <p:nvGraphicFramePr>
          <p:cNvPr id="2" name="表格 1">
            <a:extLst>
              <a:ext uri="{FF2B5EF4-FFF2-40B4-BE49-F238E27FC236}">
                <a16:creationId xmlns:a16="http://schemas.microsoft.com/office/drawing/2014/main" id="{7C952D1E-2430-4925-A73B-998EEFE52A5E}"/>
              </a:ext>
            </a:extLst>
          </p:cNvPr>
          <p:cNvGraphicFramePr>
            <a:graphicFrameLocks noGrp="1"/>
          </p:cNvGraphicFramePr>
          <p:nvPr>
            <p:extLst>
              <p:ext uri="{D42A27DB-BD31-4B8C-83A1-F6EECF244321}">
                <p14:modId xmlns:p14="http://schemas.microsoft.com/office/powerpoint/2010/main" val="3223224932"/>
              </p:ext>
            </p:extLst>
          </p:nvPr>
        </p:nvGraphicFramePr>
        <p:xfrm>
          <a:off x="1638178" y="2307105"/>
          <a:ext cx="7945559" cy="3713863"/>
        </p:xfrm>
        <a:graphic>
          <a:graphicData uri="http://schemas.openxmlformats.org/drawingml/2006/table">
            <a:tbl>
              <a:tblPr firstRow="1" firstCol="1" bandRow="1">
                <a:tableStyleId>{5C22544A-7EE6-4342-B048-85BDC9FD1C3A}</a:tableStyleId>
              </a:tblPr>
              <a:tblGrid>
                <a:gridCol w="898351">
                  <a:extLst>
                    <a:ext uri="{9D8B030D-6E8A-4147-A177-3AD203B41FA5}">
                      <a16:colId xmlns:a16="http://schemas.microsoft.com/office/drawing/2014/main" val="3925152766"/>
                    </a:ext>
                  </a:extLst>
                </a:gridCol>
                <a:gridCol w="1638297">
                  <a:extLst>
                    <a:ext uri="{9D8B030D-6E8A-4147-A177-3AD203B41FA5}">
                      <a16:colId xmlns:a16="http://schemas.microsoft.com/office/drawing/2014/main" val="3858326213"/>
                    </a:ext>
                  </a:extLst>
                </a:gridCol>
                <a:gridCol w="1435047">
                  <a:extLst>
                    <a:ext uri="{9D8B030D-6E8A-4147-A177-3AD203B41FA5}">
                      <a16:colId xmlns:a16="http://schemas.microsoft.com/office/drawing/2014/main" val="3509081358"/>
                    </a:ext>
                  </a:extLst>
                </a:gridCol>
                <a:gridCol w="1986932">
                  <a:extLst>
                    <a:ext uri="{9D8B030D-6E8A-4147-A177-3AD203B41FA5}">
                      <a16:colId xmlns:a16="http://schemas.microsoft.com/office/drawing/2014/main" val="261071302"/>
                    </a:ext>
                  </a:extLst>
                </a:gridCol>
                <a:gridCol w="1986932">
                  <a:extLst>
                    <a:ext uri="{9D8B030D-6E8A-4147-A177-3AD203B41FA5}">
                      <a16:colId xmlns:a16="http://schemas.microsoft.com/office/drawing/2014/main" val="4053964607"/>
                    </a:ext>
                  </a:extLst>
                </a:gridCol>
              </a:tblGrid>
              <a:tr h="571363">
                <a:tc>
                  <a:txBody>
                    <a:bodyPr/>
                    <a:lstStyle/>
                    <a:p>
                      <a:pPr algn="just">
                        <a:spcAft>
                          <a:spcPts val="0"/>
                        </a:spcAft>
                      </a:pPr>
                      <a:r>
                        <a:rPr lang="zh-CN" sz="1400" kern="100" dirty="0">
                          <a:effectLst/>
                        </a:rPr>
                        <a:t>集中趋势的测度</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概念</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优点</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缺点</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适用范围</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70676622"/>
                  </a:ext>
                </a:extLst>
              </a:tr>
              <a:tr h="1142727">
                <a:tc>
                  <a:txBody>
                    <a:bodyPr/>
                    <a:lstStyle/>
                    <a:p>
                      <a:pPr algn="just">
                        <a:spcAft>
                          <a:spcPts val="0"/>
                        </a:spcAft>
                      </a:pPr>
                      <a:r>
                        <a:rPr lang="zh-CN" sz="1400" kern="100">
                          <a:effectLst/>
                        </a:rPr>
                        <a:t>均值（数值平均数）</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平均数，集中趋势最主要的测度值，数据的重心，解释了数据的平均水平。</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能充分利用数据全部信息，受到每个观测值的影响，较稳定</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易受极端值的影响。</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适用于定量变量，数值型数据，不适用与分类和顺序数据。</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08218913"/>
                  </a:ext>
                </a:extLst>
              </a:tr>
              <a:tr h="1142727">
                <a:tc>
                  <a:txBody>
                    <a:bodyPr/>
                    <a:lstStyle/>
                    <a:p>
                      <a:pPr algn="just">
                        <a:spcAft>
                          <a:spcPts val="0"/>
                        </a:spcAft>
                      </a:pPr>
                      <a:r>
                        <a:rPr lang="zh-CN" sz="1400" kern="100">
                          <a:effectLst/>
                        </a:rPr>
                        <a:t>中位数（位置平均数）</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把一组数据按从小到大的顺序进行排列，位置居中的数值叫做中位数。</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不受极值影响，抗干扰性强。</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没有充分利用数据的全部信息，稳定性差于均值，优于众数。</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适用于顺序数据和数值型数据，不适用于分类数据。尤其适用分布不对称的数值型数据。</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23569620"/>
                  </a:ext>
                </a:extLst>
              </a:tr>
              <a:tr h="857046">
                <a:tc>
                  <a:txBody>
                    <a:bodyPr/>
                    <a:lstStyle/>
                    <a:p>
                      <a:pPr algn="just">
                        <a:spcAft>
                          <a:spcPts val="0"/>
                        </a:spcAft>
                      </a:pPr>
                      <a:r>
                        <a:rPr lang="zh-CN" sz="1400" kern="100">
                          <a:effectLst/>
                        </a:rPr>
                        <a:t>众数（位置平均数）</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一组数据中出现次数或频数最多的变量值。</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不受极值影响。</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a:effectLst/>
                        </a:rPr>
                        <a:t>没有充分利用数据的全部信息，缺乏稳定性，而且可能不唯一。</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400" kern="100" dirty="0">
                          <a:effectLst/>
                        </a:rPr>
                        <a:t>适用于分类和顺序变量，不适用于定量变量。</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85723734"/>
                  </a:ext>
                </a:extLst>
              </a:tr>
            </a:tbl>
          </a:graphicData>
        </a:graphic>
      </p:graphicFrame>
    </p:spTree>
    <p:extLst>
      <p:ext uri="{BB962C8B-B14F-4D97-AF65-F5344CB8AC3E}">
        <p14:creationId xmlns:p14="http://schemas.microsoft.com/office/powerpoint/2010/main" val="428200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447645"/>
          </a:xfrm>
          <a:prstGeom prst="rect">
            <a:avLst/>
          </a:prstGeom>
          <a:noFill/>
        </p:spPr>
        <p:txBody>
          <a:bodyPr wrap="square" rtlCol="0" anchor="t">
            <a:spAutoFit/>
          </a:bodyPr>
          <a:lstStyle/>
          <a:p>
            <a:pPr>
              <a:lnSpc>
                <a:spcPct val="150000"/>
              </a:lnSpc>
            </a:pPr>
            <a:r>
              <a:rPr lang="zh-CN" altLang="en-US" sz="2400" dirty="0">
                <a:solidFill>
                  <a:schemeClr val="bg1"/>
                </a:solidFill>
              </a:rPr>
              <a:t>例题</a:t>
            </a:r>
            <a:r>
              <a:rPr lang="en-US" altLang="zh-CN" sz="2400" dirty="0">
                <a:solidFill>
                  <a:schemeClr val="bg1"/>
                </a:solidFill>
              </a:rPr>
              <a:t>1</a:t>
            </a:r>
            <a:r>
              <a:rPr lang="zh-CN" altLang="en-US" sz="2400" dirty="0">
                <a:solidFill>
                  <a:schemeClr val="bg1"/>
                </a:solidFill>
              </a:rPr>
              <a:t>：</a:t>
            </a:r>
            <a:r>
              <a:rPr lang="zh-CN" altLang="zh-CN" sz="2400" dirty="0">
                <a:solidFill>
                  <a:schemeClr val="bg1"/>
                </a:solidFill>
              </a:rPr>
              <a:t>在某城市</a:t>
            </a:r>
            <a:r>
              <a:rPr lang="en-US" altLang="zh-CN" sz="2400" dirty="0">
                <a:solidFill>
                  <a:schemeClr val="bg1"/>
                </a:solidFill>
              </a:rPr>
              <a:t>2014</a:t>
            </a:r>
            <a:r>
              <a:rPr lang="zh-CN" altLang="zh-CN" sz="2400" dirty="0">
                <a:solidFill>
                  <a:schemeClr val="bg1"/>
                </a:solidFill>
              </a:rPr>
              <a:t>年</a:t>
            </a:r>
            <a:r>
              <a:rPr lang="en-US" altLang="zh-CN" sz="2400" dirty="0">
                <a:solidFill>
                  <a:schemeClr val="bg1"/>
                </a:solidFill>
              </a:rPr>
              <a:t>4</a:t>
            </a:r>
            <a:r>
              <a:rPr lang="zh-CN" altLang="zh-CN" sz="2400" dirty="0">
                <a:solidFill>
                  <a:schemeClr val="bg1"/>
                </a:solidFill>
              </a:rPr>
              <a:t>月空气质量检测结果中，随机抽取</a:t>
            </a:r>
            <a:r>
              <a:rPr lang="en-US" altLang="zh-CN" sz="2400" dirty="0">
                <a:solidFill>
                  <a:schemeClr val="bg1"/>
                </a:solidFill>
              </a:rPr>
              <a:t>6</a:t>
            </a:r>
            <a:r>
              <a:rPr lang="zh-CN" altLang="zh-CN" sz="2400" dirty="0">
                <a:solidFill>
                  <a:schemeClr val="bg1"/>
                </a:solidFill>
              </a:rPr>
              <a:t>天的质量指数进行分析。样本 数据分别是：</a:t>
            </a:r>
            <a:r>
              <a:rPr lang="en-US" altLang="zh-CN" sz="2400" dirty="0">
                <a:solidFill>
                  <a:schemeClr val="bg1"/>
                </a:solidFill>
              </a:rPr>
              <a:t>30</a:t>
            </a:r>
            <a:r>
              <a:rPr lang="zh-CN" altLang="zh-CN" sz="2400" dirty="0">
                <a:solidFill>
                  <a:schemeClr val="bg1"/>
                </a:solidFill>
              </a:rPr>
              <a:t>、</a:t>
            </a:r>
            <a:r>
              <a:rPr lang="en-US" altLang="zh-CN" sz="2400" dirty="0">
                <a:solidFill>
                  <a:schemeClr val="bg1"/>
                </a:solidFill>
              </a:rPr>
              <a:t>40</a:t>
            </a:r>
            <a:r>
              <a:rPr lang="zh-CN" altLang="zh-CN" sz="2400" dirty="0">
                <a:solidFill>
                  <a:schemeClr val="bg1"/>
                </a:solidFill>
              </a:rPr>
              <a:t>、</a:t>
            </a:r>
            <a:r>
              <a:rPr lang="en-US" altLang="zh-CN" sz="2400" dirty="0">
                <a:solidFill>
                  <a:schemeClr val="bg1"/>
                </a:solidFill>
              </a:rPr>
              <a:t>50</a:t>
            </a:r>
            <a:r>
              <a:rPr lang="zh-CN" altLang="zh-CN" sz="2400" dirty="0">
                <a:solidFill>
                  <a:schemeClr val="bg1"/>
                </a:solidFill>
              </a:rPr>
              <a:t>、</a:t>
            </a:r>
            <a:r>
              <a:rPr lang="en-US" altLang="zh-CN" sz="2400" dirty="0">
                <a:solidFill>
                  <a:schemeClr val="bg1"/>
                </a:solidFill>
              </a:rPr>
              <a:t>60</a:t>
            </a:r>
            <a:r>
              <a:rPr lang="zh-CN" altLang="zh-CN" sz="2400" dirty="0">
                <a:solidFill>
                  <a:schemeClr val="bg1"/>
                </a:solidFill>
              </a:rPr>
              <a:t>、</a:t>
            </a:r>
            <a:r>
              <a:rPr lang="en-US" altLang="zh-CN" sz="2400" dirty="0">
                <a:solidFill>
                  <a:schemeClr val="bg1"/>
                </a:solidFill>
              </a:rPr>
              <a:t>80</a:t>
            </a:r>
            <a:r>
              <a:rPr lang="zh-CN" altLang="zh-CN" sz="2400" dirty="0">
                <a:solidFill>
                  <a:schemeClr val="bg1"/>
                </a:solidFill>
              </a:rPr>
              <a:t>和</a:t>
            </a:r>
            <a:r>
              <a:rPr lang="en-US" altLang="zh-CN" sz="2400" dirty="0">
                <a:solidFill>
                  <a:schemeClr val="bg1"/>
                </a:solidFill>
              </a:rPr>
              <a:t>100</a:t>
            </a:r>
            <a:r>
              <a:rPr lang="zh-CN" altLang="zh-CN" sz="2400" dirty="0">
                <a:solidFill>
                  <a:schemeClr val="bg1"/>
                </a:solidFill>
              </a:rPr>
              <a:t>，这组数据的平均数是</a:t>
            </a:r>
            <a:r>
              <a:rPr lang="en-US" altLang="zh-CN" sz="2400" dirty="0">
                <a:solidFill>
                  <a:schemeClr val="bg1"/>
                </a:solidFill>
              </a:rPr>
              <a:t>(   )</a:t>
            </a:r>
            <a:r>
              <a:rPr lang="zh-CN" altLang="zh-CN" sz="2400" dirty="0">
                <a:solidFill>
                  <a:schemeClr val="bg1"/>
                </a:solidFill>
              </a:rPr>
              <a:t>。</a:t>
            </a:r>
          </a:p>
          <a:p>
            <a:pPr>
              <a:lnSpc>
                <a:spcPct val="150000"/>
              </a:lnSpc>
            </a:pPr>
            <a:r>
              <a:rPr lang="en-US" altLang="zh-CN" sz="2400" dirty="0">
                <a:solidFill>
                  <a:schemeClr val="bg1"/>
                </a:solidFill>
              </a:rPr>
              <a:t>A. 50</a:t>
            </a:r>
            <a:r>
              <a:rPr lang="zh-CN" altLang="zh-CN" sz="2400" dirty="0">
                <a:solidFill>
                  <a:schemeClr val="bg1"/>
                </a:solidFill>
              </a:rPr>
              <a:t>　　</a:t>
            </a:r>
            <a:r>
              <a:rPr lang="en-US" altLang="zh-CN" sz="2400" dirty="0">
                <a:solidFill>
                  <a:schemeClr val="bg1"/>
                </a:solidFill>
              </a:rPr>
              <a:t>B. 55</a:t>
            </a:r>
            <a:r>
              <a:rPr lang="zh-CN" altLang="zh-CN" sz="2400" dirty="0">
                <a:solidFill>
                  <a:schemeClr val="bg1"/>
                </a:solidFill>
              </a:rPr>
              <a:t>　　</a:t>
            </a:r>
            <a:r>
              <a:rPr lang="en-US" altLang="zh-CN" sz="2400" dirty="0">
                <a:solidFill>
                  <a:schemeClr val="bg1"/>
                </a:solidFill>
              </a:rPr>
              <a:t>C. 60</a:t>
            </a:r>
            <a:r>
              <a:rPr lang="zh-CN" altLang="zh-CN" sz="2400" dirty="0">
                <a:solidFill>
                  <a:schemeClr val="bg1"/>
                </a:solidFill>
              </a:rPr>
              <a:t>　　</a:t>
            </a:r>
            <a:r>
              <a:rPr lang="en-US" altLang="zh-CN" sz="2400" dirty="0">
                <a:solidFill>
                  <a:schemeClr val="bg1"/>
                </a:solidFill>
              </a:rPr>
              <a:t>D.70</a:t>
            </a:r>
            <a:endParaRPr lang="zh-CN"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a:t>
            </a:r>
            <a:r>
              <a:rPr lang="zh-CN" altLang="zh-CN" sz="2400" dirty="0">
                <a:solidFill>
                  <a:schemeClr val="bg1"/>
                </a:solidFill>
              </a:rPr>
              <a:t>下列数据特征测度中，是用于反映偏斜分布数值型数据集中趋势的是</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a:lnSpc>
                <a:spcPct val="150000"/>
              </a:lnSpc>
            </a:pPr>
            <a:r>
              <a:rPr lang="en-US" altLang="zh-CN" sz="2400" dirty="0">
                <a:solidFill>
                  <a:schemeClr val="bg1"/>
                </a:solidFill>
              </a:rPr>
              <a:t>A.</a:t>
            </a:r>
            <a:r>
              <a:rPr lang="zh-CN" altLang="zh-CN" sz="2400" dirty="0">
                <a:solidFill>
                  <a:schemeClr val="bg1"/>
                </a:solidFill>
              </a:rPr>
              <a:t>离散系数　　</a:t>
            </a:r>
            <a:r>
              <a:rPr lang="en-US" altLang="zh-CN" sz="2400" dirty="0">
                <a:solidFill>
                  <a:schemeClr val="bg1"/>
                </a:solidFill>
              </a:rPr>
              <a:t>B.</a:t>
            </a:r>
            <a:r>
              <a:rPr lang="zh-CN" altLang="zh-CN" sz="2400" dirty="0">
                <a:solidFill>
                  <a:schemeClr val="bg1"/>
                </a:solidFill>
              </a:rPr>
              <a:t>方差　　</a:t>
            </a:r>
            <a:r>
              <a:rPr lang="en-US" altLang="zh-CN" sz="2400" dirty="0">
                <a:solidFill>
                  <a:schemeClr val="bg1"/>
                </a:solidFill>
              </a:rPr>
              <a:t>C.</a:t>
            </a:r>
            <a:r>
              <a:rPr lang="zh-CN" altLang="zh-CN" sz="2400" dirty="0">
                <a:solidFill>
                  <a:schemeClr val="bg1"/>
                </a:solidFill>
              </a:rPr>
              <a:t>标准差　　</a:t>
            </a:r>
            <a:r>
              <a:rPr lang="en-US" altLang="zh-CN" sz="2400" dirty="0">
                <a:solidFill>
                  <a:schemeClr val="bg1"/>
                </a:solidFill>
              </a:rPr>
              <a:t>D.</a:t>
            </a:r>
            <a:r>
              <a:rPr lang="zh-CN" altLang="zh-CN" sz="2400" dirty="0">
                <a:solidFill>
                  <a:schemeClr val="bg1"/>
                </a:solidFill>
              </a:rPr>
              <a:t>中位数</a:t>
            </a:r>
          </a:p>
          <a:p>
            <a:pPr>
              <a:lnSpc>
                <a:spcPct val="150000"/>
              </a:lnSpc>
            </a:pPr>
            <a:r>
              <a:rPr lang="en-US" altLang="zh-CN" sz="2400" dirty="0">
                <a:solidFill>
                  <a:schemeClr val="bg1"/>
                </a:solidFill>
              </a:rPr>
              <a:t>3</a:t>
            </a:r>
            <a:r>
              <a:rPr lang="zh-CN" altLang="en-US" sz="2400" dirty="0">
                <a:solidFill>
                  <a:schemeClr val="bg1"/>
                </a:solidFill>
              </a:rPr>
              <a:t>、</a:t>
            </a:r>
            <a:r>
              <a:rPr lang="zh-CN" altLang="zh-CN" sz="2400" dirty="0">
                <a:solidFill>
                  <a:schemeClr val="bg1"/>
                </a:solidFill>
              </a:rPr>
              <a:t>下列统计量中，适用于描述分类数据集中趋势的是</a:t>
            </a:r>
            <a:r>
              <a:rPr lang="en-US" altLang="zh-CN" sz="2400" dirty="0">
                <a:solidFill>
                  <a:schemeClr val="bg1"/>
                </a:solidFill>
              </a:rPr>
              <a:t>(    )</a:t>
            </a:r>
            <a:r>
              <a:rPr lang="zh-CN" altLang="zh-CN" sz="2400" dirty="0">
                <a:solidFill>
                  <a:schemeClr val="bg1"/>
                </a:solidFill>
              </a:rPr>
              <a:t>。</a:t>
            </a:r>
          </a:p>
          <a:p>
            <a:pPr>
              <a:lnSpc>
                <a:spcPct val="150000"/>
              </a:lnSpc>
            </a:pPr>
            <a:r>
              <a:rPr lang="en-US" altLang="zh-CN" sz="2400" dirty="0">
                <a:solidFill>
                  <a:schemeClr val="bg1"/>
                </a:solidFill>
              </a:rPr>
              <a:t>A.</a:t>
            </a:r>
            <a:r>
              <a:rPr lang="zh-CN" altLang="zh-CN" sz="2400" dirty="0">
                <a:solidFill>
                  <a:schemeClr val="bg1"/>
                </a:solidFill>
              </a:rPr>
              <a:t>均值</a:t>
            </a:r>
            <a:r>
              <a:rPr lang="en-US" altLang="zh-CN" sz="2400" dirty="0">
                <a:solidFill>
                  <a:schemeClr val="bg1"/>
                </a:solidFill>
              </a:rPr>
              <a:t>          B.</a:t>
            </a:r>
            <a:r>
              <a:rPr lang="zh-CN" altLang="zh-CN" sz="2400" dirty="0">
                <a:solidFill>
                  <a:schemeClr val="bg1"/>
                </a:solidFill>
              </a:rPr>
              <a:t>众数</a:t>
            </a:r>
            <a:r>
              <a:rPr lang="en-US" altLang="zh-CN" sz="2400" dirty="0">
                <a:solidFill>
                  <a:schemeClr val="bg1"/>
                </a:solidFill>
              </a:rPr>
              <a:t>    C.</a:t>
            </a:r>
            <a:r>
              <a:rPr lang="zh-CN" altLang="zh-CN" sz="2400" dirty="0">
                <a:solidFill>
                  <a:schemeClr val="bg1"/>
                </a:solidFill>
              </a:rPr>
              <a:t>中位数</a:t>
            </a:r>
            <a:r>
              <a:rPr lang="en-US" altLang="zh-CN" sz="2400" dirty="0">
                <a:solidFill>
                  <a:schemeClr val="bg1"/>
                </a:solidFill>
              </a:rPr>
              <a:t>      D.</a:t>
            </a:r>
            <a:r>
              <a:rPr lang="zh-CN" altLang="zh-CN" sz="2400" dirty="0">
                <a:solidFill>
                  <a:schemeClr val="bg1"/>
                </a:solidFill>
              </a:rPr>
              <a:t>变异系数</a:t>
            </a:r>
          </a:p>
          <a:p>
            <a:endParaRPr lang="en-US" altLang="zh-CN" sz="2400" dirty="0">
              <a:solidFill>
                <a:schemeClr val="bg1"/>
              </a:solidFill>
            </a:endParaRPr>
          </a:p>
        </p:txBody>
      </p:sp>
    </p:spTree>
    <p:extLst>
      <p:ext uri="{BB962C8B-B14F-4D97-AF65-F5344CB8AC3E}">
        <p14:creationId xmlns:p14="http://schemas.microsoft.com/office/powerpoint/2010/main" val="4031427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6001643"/>
          </a:xfrm>
          <a:prstGeom prst="rect">
            <a:avLst/>
          </a:prstGeom>
          <a:noFill/>
        </p:spPr>
        <p:txBody>
          <a:bodyPr wrap="square" rtlCol="0" anchor="t">
            <a:spAutoFit/>
          </a:bodyPr>
          <a:lstStyle/>
          <a:p>
            <a:pPr>
              <a:lnSpc>
                <a:spcPct val="150000"/>
              </a:lnSpc>
            </a:pPr>
            <a:r>
              <a:rPr lang="zh-CN" altLang="en-US" sz="2400" dirty="0">
                <a:solidFill>
                  <a:schemeClr val="bg1"/>
                </a:solidFill>
              </a:rPr>
              <a:t>二、</a:t>
            </a:r>
            <a:r>
              <a:rPr lang="zh-CN" altLang="zh-CN" sz="2400" dirty="0">
                <a:solidFill>
                  <a:schemeClr val="bg1"/>
                </a:solidFill>
              </a:rPr>
              <a:t>离散程度的测度</a:t>
            </a:r>
            <a:br>
              <a:rPr lang="en-US" altLang="zh-CN" sz="2400" dirty="0">
                <a:solidFill>
                  <a:schemeClr val="bg1"/>
                </a:solidFill>
              </a:rPr>
            </a:br>
            <a:r>
              <a:rPr lang="zh-CN" altLang="zh-CN" sz="2400" dirty="0">
                <a:solidFill>
                  <a:schemeClr val="bg1"/>
                </a:solidFill>
              </a:rPr>
              <a:t>离散程度，是指数据之间的差异程度。离散程度的测度，主要包括方差和标准差、离散系数等。适用于数值型数据。</a:t>
            </a:r>
            <a:endParaRPr lang="en-US" altLang="zh-CN" sz="2400" dirty="0">
              <a:solidFill>
                <a:schemeClr val="bg1"/>
              </a:solidFill>
            </a:endParaRPr>
          </a:p>
          <a:p>
            <a:pPr>
              <a:lnSpc>
                <a:spcPct val="150000"/>
              </a:lnSpc>
            </a:pPr>
            <a:r>
              <a:rPr lang="zh-CN" altLang="en-US" sz="2400" dirty="0">
                <a:solidFill>
                  <a:schemeClr val="bg1"/>
                </a:solidFill>
              </a:rPr>
              <a:t>例题：</a:t>
            </a:r>
            <a:r>
              <a:rPr lang="en-US" altLang="zh-CN" sz="2400" dirty="0">
                <a:solidFill>
                  <a:schemeClr val="bg1"/>
                </a:solidFill>
              </a:rPr>
              <a:t>1  2  3   4  5</a:t>
            </a:r>
          </a:p>
          <a:p>
            <a:pPr>
              <a:lnSpc>
                <a:spcPct val="150000"/>
              </a:lnSpc>
            </a:pPr>
            <a:r>
              <a:rPr lang="en-US" altLang="zh-CN" sz="2400" dirty="0">
                <a:solidFill>
                  <a:schemeClr val="bg1"/>
                </a:solidFill>
              </a:rPr>
              <a:t>1</a:t>
            </a:r>
            <a:r>
              <a:rPr lang="zh-CN" altLang="en-US" sz="2400" dirty="0">
                <a:solidFill>
                  <a:schemeClr val="bg1"/>
                </a:solidFill>
              </a:rPr>
              <a:t>、某学校学生的平均年龄为</a:t>
            </a:r>
            <a:r>
              <a:rPr lang="en-US" altLang="zh-CN" sz="2400" dirty="0">
                <a:solidFill>
                  <a:schemeClr val="bg1"/>
                </a:solidFill>
              </a:rPr>
              <a:t>20</a:t>
            </a:r>
            <a:r>
              <a:rPr lang="zh-CN" altLang="en-US" sz="2400" dirty="0">
                <a:solidFill>
                  <a:schemeClr val="bg1"/>
                </a:solidFill>
              </a:rPr>
              <a:t>岁，标准差为</a:t>
            </a:r>
            <a:r>
              <a:rPr lang="en-US" altLang="zh-CN" sz="2400" dirty="0">
                <a:solidFill>
                  <a:schemeClr val="bg1"/>
                </a:solidFill>
              </a:rPr>
              <a:t>3</a:t>
            </a:r>
            <a:r>
              <a:rPr lang="zh-CN" altLang="en-US" sz="2400" dirty="0">
                <a:solidFill>
                  <a:schemeClr val="bg1"/>
                </a:solidFill>
              </a:rPr>
              <a:t>岁；该校教师的平均年龄为</a:t>
            </a:r>
            <a:r>
              <a:rPr lang="en-US" altLang="zh-CN" sz="2400" dirty="0">
                <a:solidFill>
                  <a:schemeClr val="bg1"/>
                </a:solidFill>
              </a:rPr>
              <a:t>38</a:t>
            </a:r>
            <a:r>
              <a:rPr lang="zh-CN" altLang="en-US" sz="2400" dirty="0">
                <a:solidFill>
                  <a:schemeClr val="bg1"/>
                </a:solidFill>
              </a:rPr>
              <a:t>岁，标准差为</a:t>
            </a:r>
            <a:r>
              <a:rPr lang="en-US" altLang="zh-CN" sz="2400" dirty="0">
                <a:solidFill>
                  <a:schemeClr val="bg1"/>
                </a:solidFill>
              </a:rPr>
              <a:t>3</a:t>
            </a:r>
            <a:r>
              <a:rPr lang="zh-CN" altLang="en-US" sz="2400" dirty="0">
                <a:solidFill>
                  <a:schemeClr val="bg1"/>
                </a:solidFill>
              </a:rPr>
              <a:t>岁。比较该校学生年龄和教师年龄的离散程度，则（　）。　　</a:t>
            </a:r>
            <a:endParaRPr lang="en-US" altLang="zh-CN" sz="2400" dirty="0">
              <a:solidFill>
                <a:schemeClr val="bg1"/>
              </a:solidFill>
            </a:endParaRPr>
          </a:p>
          <a:p>
            <a:pPr>
              <a:lnSpc>
                <a:spcPct val="150000"/>
              </a:lnSpc>
            </a:pPr>
            <a:r>
              <a:rPr lang="en-US" altLang="zh-CN" sz="2400" dirty="0">
                <a:solidFill>
                  <a:schemeClr val="bg1"/>
                </a:solidFill>
              </a:rPr>
              <a:t>A.</a:t>
            </a:r>
            <a:r>
              <a:rPr lang="zh-CN" altLang="en-US" sz="2400" dirty="0">
                <a:solidFill>
                  <a:schemeClr val="bg1"/>
                </a:solidFill>
              </a:rPr>
              <a:t>学生年龄和教师年龄的离散程度相同　　</a:t>
            </a:r>
            <a:r>
              <a:rPr lang="en-US" altLang="zh-CN" sz="2400" dirty="0">
                <a:solidFill>
                  <a:schemeClr val="bg1"/>
                </a:solidFill>
              </a:rPr>
              <a:t>B.</a:t>
            </a:r>
            <a:r>
              <a:rPr lang="zh-CN" altLang="en-US" sz="2400" dirty="0">
                <a:solidFill>
                  <a:schemeClr val="bg1"/>
                </a:solidFill>
              </a:rPr>
              <a:t>教师年龄的离散程度大一些　　</a:t>
            </a:r>
            <a:r>
              <a:rPr lang="en-US" altLang="zh-CN" sz="2400" dirty="0">
                <a:solidFill>
                  <a:schemeClr val="bg1"/>
                </a:solidFill>
              </a:rPr>
              <a:t>C.</a:t>
            </a:r>
            <a:r>
              <a:rPr lang="zh-CN" altLang="en-US" sz="2400" dirty="0">
                <a:solidFill>
                  <a:schemeClr val="bg1"/>
                </a:solidFill>
              </a:rPr>
              <a:t>教师年龄的离散程度是学生年龄离散程度的</a:t>
            </a:r>
            <a:r>
              <a:rPr lang="en-US" altLang="zh-CN" sz="2400" dirty="0">
                <a:solidFill>
                  <a:schemeClr val="bg1"/>
                </a:solidFill>
              </a:rPr>
              <a:t>1.9</a:t>
            </a:r>
            <a:r>
              <a:rPr lang="zh-CN" altLang="en-US" sz="2400" dirty="0">
                <a:solidFill>
                  <a:schemeClr val="bg1"/>
                </a:solidFill>
              </a:rPr>
              <a:t>倍　　</a:t>
            </a:r>
            <a:r>
              <a:rPr lang="en-US" altLang="zh-CN" sz="2400" dirty="0">
                <a:solidFill>
                  <a:schemeClr val="bg1"/>
                </a:solidFill>
              </a:rPr>
              <a:t>D.</a:t>
            </a:r>
            <a:r>
              <a:rPr lang="zh-CN" altLang="en-US" sz="2400" dirty="0">
                <a:solidFill>
                  <a:schemeClr val="bg1"/>
                </a:solidFill>
              </a:rPr>
              <a:t>学生年龄的离散程度大一些　</a:t>
            </a:r>
            <a:endParaRPr lang="zh-CN" altLang="zh-CN" sz="2400" dirty="0">
              <a:solidFill>
                <a:schemeClr val="bg1"/>
              </a:solidFill>
            </a:endParaRPr>
          </a:p>
          <a:p>
            <a:endParaRPr lang="en-US" altLang="zh-CN" sz="2400" dirty="0">
              <a:solidFill>
                <a:schemeClr val="bg1"/>
              </a:solidFill>
            </a:endParaRPr>
          </a:p>
        </p:txBody>
      </p:sp>
    </p:spTree>
    <p:extLst>
      <p:ext uri="{BB962C8B-B14F-4D97-AF65-F5344CB8AC3E}">
        <p14:creationId xmlns:p14="http://schemas.microsoft.com/office/powerpoint/2010/main" val="1149254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4893647"/>
          </a:xfrm>
          <a:prstGeom prst="rect">
            <a:avLst/>
          </a:prstGeom>
          <a:noFill/>
        </p:spPr>
        <p:txBody>
          <a:bodyPr wrap="square" rtlCol="0" anchor="t">
            <a:spAutoFit/>
          </a:bodyPr>
          <a:lstStyle/>
          <a:p>
            <a:pPr>
              <a:lnSpc>
                <a:spcPct val="150000"/>
              </a:lnSpc>
            </a:pPr>
            <a:r>
              <a:rPr lang="zh-CN" altLang="en-US" sz="2400" dirty="0">
                <a:solidFill>
                  <a:schemeClr val="bg1"/>
                </a:solidFill>
              </a:rPr>
              <a:t>答案：</a:t>
            </a:r>
            <a:r>
              <a:rPr lang="en-US" altLang="zh-CN" sz="2400" dirty="0">
                <a:solidFill>
                  <a:schemeClr val="bg1"/>
                </a:solidFill>
              </a:rPr>
              <a:t>D</a:t>
            </a:r>
            <a:r>
              <a:rPr lang="zh-CN" altLang="en-US" sz="2400" dirty="0">
                <a:solidFill>
                  <a:schemeClr val="bg1"/>
                </a:solidFill>
              </a:rPr>
              <a:t>　　解析：平均值不同的情况下，用离散系数比较离散程度。　　学生年龄的离散系数</a:t>
            </a:r>
            <a:r>
              <a:rPr lang="en-US" altLang="zh-CN" sz="2400" dirty="0">
                <a:solidFill>
                  <a:schemeClr val="bg1"/>
                </a:solidFill>
              </a:rPr>
              <a:t>=3/20*100%=15%</a:t>
            </a:r>
            <a:r>
              <a:rPr lang="zh-CN" altLang="en-US" sz="2400" dirty="0">
                <a:solidFill>
                  <a:schemeClr val="bg1"/>
                </a:solidFill>
              </a:rPr>
              <a:t>　　教师年龄的离散系数</a:t>
            </a:r>
            <a:r>
              <a:rPr lang="en-US" altLang="zh-CN" sz="2400" dirty="0">
                <a:solidFill>
                  <a:schemeClr val="bg1"/>
                </a:solidFill>
              </a:rPr>
              <a:t>=3/38*100%=7.89%</a:t>
            </a:r>
            <a:r>
              <a:rPr lang="zh-CN" altLang="en-US" sz="2400" dirty="0">
                <a:solidFill>
                  <a:schemeClr val="bg1"/>
                </a:solidFill>
              </a:rPr>
              <a:t>　　离散系数大的说明数据的离散程度也就大，离散系数小的说明数据的离散程度也就小。</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、如果两组数据是以不同计量单位来表示的，则比较其离散程度的测度值是（　）。　　</a:t>
            </a:r>
            <a:endParaRPr lang="en-US" altLang="zh-CN" sz="2400" dirty="0">
              <a:solidFill>
                <a:schemeClr val="bg1"/>
              </a:solidFill>
            </a:endParaRPr>
          </a:p>
          <a:p>
            <a:pPr>
              <a:lnSpc>
                <a:spcPct val="150000"/>
              </a:lnSpc>
            </a:pPr>
            <a:r>
              <a:rPr lang="en-US" altLang="zh-CN" sz="2400" dirty="0">
                <a:solidFill>
                  <a:schemeClr val="bg1"/>
                </a:solidFill>
              </a:rPr>
              <a:t>A.</a:t>
            </a:r>
            <a:r>
              <a:rPr lang="zh-CN" altLang="en-US" sz="2400" dirty="0">
                <a:solidFill>
                  <a:schemeClr val="bg1"/>
                </a:solidFill>
              </a:rPr>
              <a:t>离散系数     </a:t>
            </a:r>
            <a:r>
              <a:rPr lang="en-US" altLang="zh-CN" sz="2400" dirty="0">
                <a:solidFill>
                  <a:schemeClr val="bg1"/>
                </a:solidFill>
              </a:rPr>
              <a:t>B.</a:t>
            </a:r>
            <a:r>
              <a:rPr lang="zh-CN" altLang="en-US" sz="2400" dirty="0">
                <a:solidFill>
                  <a:schemeClr val="bg1"/>
                </a:solidFill>
              </a:rPr>
              <a:t>标准差　</a:t>
            </a:r>
            <a:r>
              <a:rPr lang="en-US" altLang="zh-CN" sz="2400" dirty="0">
                <a:solidFill>
                  <a:schemeClr val="bg1"/>
                </a:solidFill>
              </a:rPr>
              <a:t>C.</a:t>
            </a:r>
            <a:r>
              <a:rPr lang="zh-CN" altLang="en-US" sz="2400" dirty="0">
                <a:solidFill>
                  <a:schemeClr val="bg1"/>
                </a:solidFill>
              </a:rPr>
              <a:t>方差     </a:t>
            </a:r>
            <a:r>
              <a:rPr lang="en-US" altLang="zh-CN" sz="2400" dirty="0">
                <a:solidFill>
                  <a:schemeClr val="bg1"/>
                </a:solidFill>
              </a:rPr>
              <a:t>D.</a:t>
            </a:r>
            <a:r>
              <a:rPr lang="zh-CN" altLang="en-US" sz="2400" dirty="0">
                <a:solidFill>
                  <a:schemeClr val="bg1"/>
                </a:solidFill>
              </a:rPr>
              <a:t>极差　　</a:t>
            </a:r>
            <a:endParaRPr lang="en-US" altLang="zh-CN" sz="2400" dirty="0">
              <a:solidFill>
                <a:schemeClr val="bg1"/>
              </a:solidFill>
            </a:endParaRPr>
          </a:p>
          <a:p>
            <a:endParaRPr lang="en-US" altLang="zh-CN" sz="2400" dirty="0">
              <a:solidFill>
                <a:schemeClr val="bg1"/>
              </a:solidFill>
            </a:endParaRPr>
          </a:p>
        </p:txBody>
      </p:sp>
    </p:spTree>
    <p:extLst>
      <p:ext uri="{BB962C8B-B14F-4D97-AF65-F5344CB8AC3E}">
        <p14:creationId xmlns:p14="http://schemas.microsoft.com/office/powerpoint/2010/main" val="190877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785652"/>
          </a:xfrm>
          <a:prstGeom prst="rect">
            <a:avLst/>
          </a:prstGeom>
          <a:noFill/>
        </p:spPr>
        <p:txBody>
          <a:bodyPr wrap="square" rtlCol="0" anchor="t">
            <a:spAutoFit/>
          </a:bodyPr>
          <a:lstStyle/>
          <a:p>
            <a:pPr>
              <a:lnSpc>
                <a:spcPct val="150000"/>
              </a:lnSpc>
            </a:pPr>
            <a:r>
              <a:rPr lang="zh-CN" altLang="en-US" sz="2400" dirty="0">
                <a:solidFill>
                  <a:schemeClr val="bg1"/>
                </a:solidFill>
              </a:rPr>
              <a:t>三、</a:t>
            </a:r>
            <a:r>
              <a:rPr lang="zh-CN" altLang="zh-CN" sz="2400" dirty="0">
                <a:solidFill>
                  <a:schemeClr val="bg1"/>
                </a:solidFill>
              </a:rPr>
              <a:t>分布形态的测度</a:t>
            </a:r>
          </a:p>
          <a:p>
            <a:pPr>
              <a:lnSpc>
                <a:spcPct val="150000"/>
              </a:lnSpc>
            </a:pPr>
            <a:r>
              <a:rPr lang="zh-CN" altLang="zh-CN" sz="2400" dirty="0">
                <a:solidFill>
                  <a:schemeClr val="bg1"/>
                </a:solidFill>
              </a:rPr>
              <a:t>①偏态系数：</a:t>
            </a:r>
            <a:r>
              <a:rPr lang="en-US" altLang="zh-CN" sz="2400" dirty="0">
                <a:solidFill>
                  <a:schemeClr val="bg1"/>
                </a:solidFill>
              </a:rPr>
              <a:t>SK=0</a:t>
            </a:r>
            <a:r>
              <a:rPr lang="zh-CN" altLang="zh-CN" sz="2400" dirty="0">
                <a:solidFill>
                  <a:schemeClr val="bg1"/>
                </a:solidFill>
              </a:rPr>
              <a:t>，分布对称；</a:t>
            </a:r>
            <a:endParaRPr lang="en-US" altLang="zh-CN" sz="2400" dirty="0">
              <a:solidFill>
                <a:schemeClr val="bg1"/>
              </a:solidFill>
            </a:endParaRPr>
          </a:p>
          <a:p>
            <a:pPr>
              <a:lnSpc>
                <a:spcPct val="150000"/>
              </a:lnSpc>
            </a:pPr>
            <a:r>
              <a:rPr lang="en-US" altLang="zh-CN" sz="2400" dirty="0">
                <a:solidFill>
                  <a:schemeClr val="bg1"/>
                </a:solidFill>
              </a:rPr>
              <a:t>0</a:t>
            </a:r>
            <a:r>
              <a:rPr lang="zh-CN" altLang="zh-CN" sz="2400" dirty="0">
                <a:solidFill>
                  <a:schemeClr val="bg1"/>
                </a:solidFill>
              </a:rPr>
              <a:t>＜</a:t>
            </a:r>
            <a:r>
              <a:rPr lang="en-US" altLang="zh-CN" sz="2400" dirty="0">
                <a:solidFill>
                  <a:schemeClr val="bg1"/>
                </a:solidFill>
              </a:rPr>
              <a:t>SK</a:t>
            </a:r>
            <a:r>
              <a:rPr lang="zh-CN" altLang="zh-CN" sz="2400" dirty="0">
                <a:solidFill>
                  <a:schemeClr val="bg1"/>
                </a:solidFill>
              </a:rPr>
              <a:t>≤</a:t>
            </a:r>
            <a:r>
              <a:rPr lang="en-US" altLang="zh-CN" sz="2400" dirty="0">
                <a:solidFill>
                  <a:schemeClr val="bg1"/>
                </a:solidFill>
              </a:rPr>
              <a:t>0.5</a:t>
            </a:r>
            <a:r>
              <a:rPr lang="zh-CN" altLang="zh-CN" sz="2400" dirty="0">
                <a:solidFill>
                  <a:schemeClr val="bg1"/>
                </a:solidFill>
              </a:rPr>
              <a:t>，轻度右偏；</a:t>
            </a:r>
            <a:endParaRPr lang="en-US" altLang="zh-CN" sz="2400" dirty="0">
              <a:solidFill>
                <a:schemeClr val="bg1"/>
              </a:solidFill>
            </a:endParaRPr>
          </a:p>
          <a:p>
            <a:pPr>
              <a:lnSpc>
                <a:spcPct val="150000"/>
              </a:lnSpc>
            </a:pPr>
            <a:r>
              <a:rPr lang="en-US" altLang="zh-CN" sz="2400" dirty="0">
                <a:solidFill>
                  <a:schemeClr val="bg1"/>
                </a:solidFill>
              </a:rPr>
              <a:t>0.5</a:t>
            </a:r>
            <a:r>
              <a:rPr lang="zh-CN" altLang="zh-CN" sz="2400" dirty="0">
                <a:solidFill>
                  <a:schemeClr val="bg1"/>
                </a:solidFill>
              </a:rPr>
              <a:t>＜</a:t>
            </a:r>
            <a:r>
              <a:rPr lang="en-US" altLang="zh-CN" sz="2400" dirty="0">
                <a:solidFill>
                  <a:schemeClr val="bg1"/>
                </a:solidFill>
              </a:rPr>
              <a:t>SK</a:t>
            </a:r>
            <a:r>
              <a:rPr lang="zh-CN" altLang="zh-CN" sz="2400" dirty="0">
                <a:solidFill>
                  <a:schemeClr val="bg1"/>
                </a:solidFill>
              </a:rPr>
              <a:t>≤</a:t>
            </a:r>
            <a:r>
              <a:rPr lang="en-US" altLang="zh-CN" sz="2400" dirty="0">
                <a:solidFill>
                  <a:schemeClr val="bg1"/>
                </a:solidFill>
              </a:rPr>
              <a:t>1</a:t>
            </a:r>
            <a:r>
              <a:rPr lang="zh-CN" altLang="zh-CN" sz="2400" dirty="0">
                <a:solidFill>
                  <a:schemeClr val="bg1"/>
                </a:solidFill>
              </a:rPr>
              <a:t>，中度右偏；</a:t>
            </a:r>
            <a:endParaRPr lang="en-US" altLang="zh-CN" sz="2400" dirty="0">
              <a:solidFill>
                <a:schemeClr val="bg1"/>
              </a:solidFill>
            </a:endParaRPr>
          </a:p>
          <a:p>
            <a:pPr>
              <a:lnSpc>
                <a:spcPct val="150000"/>
              </a:lnSpc>
            </a:pPr>
            <a:r>
              <a:rPr lang="en-US" altLang="zh-CN" sz="2400" dirty="0">
                <a:solidFill>
                  <a:schemeClr val="bg1"/>
                </a:solidFill>
              </a:rPr>
              <a:t>SK</a:t>
            </a:r>
            <a:r>
              <a:rPr lang="zh-CN" altLang="zh-CN" sz="2400" dirty="0">
                <a:solidFill>
                  <a:schemeClr val="bg1"/>
                </a:solidFill>
              </a:rPr>
              <a:t>＞</a:t>
            </a:r>
            <a:r>
              <a:rPr lang="en-US" altLang="zh-CN" sz="2400" dirty="0">
                <a:solidFill>
                  <a:schemeClr val="bg1"/>
                </a:solidFill>
              </a:rPr>
              <a:t>1</a:t>
            </a:r>
            <a:r>
              <a:rPr lang="zh-CN" altLang="zh-CN" sz="2400" dirty="0">
                <a:solidFill>
                  <a:schemeClr val="bg1"/>
                </a:solidFill>
              </a:rPr>
              <a:t>，严重右偏。</a:t>
            </a:r>
          </a:p>
          <a:p>
            <a:pPr>
              <a:lnSpc>
                <a:spcPct val="150000"/>
              </a:lnSpc>
            </a:pPr>
            <a:r>
              <a:rPr lang="en-US" altLang="zh-CN" sz="2400" dirty="0">
                <a:solidFill>
                  <a:schemeClr val="bg1"/>
                </a:solidFill>
              </a:rPr>
              <a:t>SK</a:t>
            </a:r>
            <a:r>
              <a:rPr lang="zh-CN" altLang="zh-CN" sz="2400" dirty="0">
                <a:solidFill>
                  <a:schemeClr val="bg1"/>
                </a:solidFill>
              </a:rPr>
              <a:t>为负值，与正值相对应，不过是左偏。</a:t>
            </a:r>
          </a:p>
          <a:p>
            <a:endParaRPr lang="en-US" altLang="zh-CN" sz="2400" dirty="0">
              <a:solidFill>
                <a:schemeClr val="bg1"/>
              </a:solidFill>
            </a:endParaRPr>
          </a:p>
        </p:txBody>
      </p:sp>
      <p:pic>
        <p:nvPicPr>
          <p:cNvPr id="8" name="图片 7">
            <a:extLst>
              <a:ext uri="{FF2B5EF4-FFF2-40B4-BE49-F238E27FC236}">
                <a16:creationId xmlns:a16="http://schemas.microsoft.com/office/drawing/2014/main" id="{755B486F-A2A1-4BB5-967B-69D6B89B17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7200" y="659220"/>
            <a:ext cx="4762745" cy="3568883"/>
          </a:xfrm>
          <a:prstGeom prst="rect">
            <a:avLst/>
          </a:prstGeom>
        </p:spPr>
      </p:pic>
    </p:spTree>
    <p:extLst>
      <p:ext uri="{BB962C8B-B14F-4D97-AF65-F5344CB8AC3E}">
        <p14:creationId xmlns:p14="http://schemas.microsoft.com/office/powerpoint/2010/main" val="1550769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图片 9">
            <a:extLst>
              <a:ext uri="{FF2B5EF4-FFF2-40B4-BE49-F238E27FC236}">
                <a16:creationId xmlns:a16="http://schemas.microsoft.com/office/drawing/2014/main" id="{0EE712CB-361C-4E94-B3D7-8BDCB6D4C0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4608" y="1537721"/>
            <a:ext cx="3409950" cy="2895600"/>
          </a:xfrm>
          <a:prstGeom prst="rect">
            <a:avLst/>
          </a:prstGeom>
        </p:spPr>
      </p:pic>
      <p:pic>
        <p:nvPicPr>
          <p:cNvPr id="8" name="图片 7">
            <a:extLst>
              <a:ext uri="{FF2B5EF4-FFF2-40B4-BE49-F238E27FC236}">
                <a16:creationId xmlns:a16="http://schemas.microsoft.com/office/drawing/2014/main" id="{A29BD0FE-F782-4A31-B53B-C5ED1D0A63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1534" y="1575821"/>
            <a:ext cx="3581400" cy="2857500"/>
          </a:xfrm>
          <a:prstGeom prst="rect">
            <a:avLst/>
          </a:prstGeom>
        </p:spPr>
      </p:pic>
    </p:spTree>
    <p:extLst>
      <p:ext uri="{BB962C8B-B14F-4D97-AF65-F5344CB8AC3E}">
        <p14:creationId xmlns:p14="http://schemas.microsoft.com/office/powerpoint/2010/main" val="2681242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2098</TotalTime>
  <Words>2267</Words>
  <Application>Microsoft Office PowerPoint</Application>
  <PresentationFormat>宽屏</PresentationFormat>
  <Paragraphs>189</Paragraphs>
  <Slides>29</Slides>
  <Notes>29</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8" baseType="lpstr">
      <vt:lpstr>等线</vt:lpstr>
      <vt:lpstr>华文新魏</vt:lpstr>
      <vt:lpstr>华文中宋</vt:lpstr>
      <vt:lpstr>Arial</vt:lpstr>
      <vt:lpstr>Calibri</vt:lpstr>
      <vt:lpstr>Cambria Math</vt:lpstr>
      <vt:lpstr>Times New Roman</vt:lpstr>
      <vt:lpstr>第一PPT，www.1ppt.com</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441</cp:revision>
  <dcterms:created xsi:type="dcterms:W3CDTF">2017-05-13T03:05:00Z</dcterms:created>
  <dcterms:modified xsi:type="dcterms:W3CDTF">2020-09-05T10:51:11Z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