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54"/>
  </p:notesMasterIdLst>
  <p:handoutMasterIdLst>
    <p:handoutMasterId r:id="rId55"/>
  </p:handoutMasterIdLst>
  <p:sldIdLst>
    <p:sldId id="1114" r:id="rId4"/>
    <p:sldId id="1095" r:id="rId5"/>
    <p:sldId id="1096" r:id="rId6"/>
    <p:sldId id="1098" r:id="rId7"/>
    <p:sldId id="1097" r:id="rId8"/>
    <p:sldId id="1099" r:id="rId9"/>
    <p:sldId id="1100" r:id="rId10"/>
    <p:sldId id="1101" r:id="rId11"/>
    <p:sldId id="1113" r:id="rId12"/>
    <p:sldId id="1112" r:id="rId13"/>
    <p:sldId id="1102" r:id="rId14"/>
    <p:sldId id="1111" r:id="rId15"/>
    <p:sldId id="1103" r:id="rId16"/>
    <p:sldId id="1104" r:id="rId17"/>
    <p:sldId id="1105" r:id="rId18"/>
    <p:sldId id="1106" r:id="rId19"/>
    <p:sldId id="1107" r:id="rId20"/>
    <p:sldId id="1108" r:id="rId21"/>
    <p:sldId id="1109" r:id="rId22"/>
    <p:sldId id="1110" r:id="rId23"/>
    <p:sldId id="1115" r:id="rId24"/>
    <p:sldId id="1116" r:id="rId25"/>
    <p:sldId id="1117" r:id="rId26"/>
    <p:sldId id="1118" r:id="rId27"/>
    <p:sldId id="1119" r:id="rId28"/>
    <p:sldId id="1120" r:id="rId29"/>
    <p:sldId id="1121" r:id="rId30"/>
    <p:sldId id="1122" r:id="rId31"/>
    <p:sldId id="1123" r:id="rId32"/>
    <p:sldId id="1124" r:id="rId33"/>
    <p:sldId id="1125" r:id="rId34"/>
    <p:sldId id="1126" r:id="rId35"/>
    <p:sldId id="1127" r:id="rId36"/>
    <p:sldId id="1128" r:id="rId37"/>
    <p:sldId id="1129" r:id="rId38"/>
    <p:sldId id="1130" r:id="rId39"/>
    <p:sldId id="1131" r:id="rId40"/>
    <p:sldId id="1132" r:id="rId41"/>
    <p:sldId id="1133" r:id="rId42"/>
    <p:sldId id="1134" r:id="rId43"/>
    <p:sldId id="1135" r:id="rId44"/>
    <p:sldId id="1136" r:id="rId45"/>
    <p:sldId id="1137" r:id="rId46"/>
    <p:sldId id="1138" r:id="rId47"/>
    <p:sldId id="1139" r:id="rId48"/>
    <p:sldId id="1140" r:id="rId49"/>
    <p:sldId id="1141" r:id="rId50"/>
    <p:sldId id="1142" r:id="rId51"/>
    <p:sldId id="1143" r:id="rId52"/>
    <p:sldId id="1144" r:id="rId5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78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896" y="-96"/>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20/10/17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20/10/17</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4118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7848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5163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983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6573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56585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0407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4648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8477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9971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627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68209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04428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89694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62524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09771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98808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50234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103315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60877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5266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39983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7635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91376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542441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26071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3981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26720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53709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23452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8921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973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03573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0625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644737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307741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90805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66104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187653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62169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86639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09418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68318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552940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6610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3390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66132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444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6453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slideMaster" Target="../slideMasters/slideMaster2.xml"/><Relationship Id="rId1" Type="http://schemas.openxmlformats.org/officeDocument/2006/relationships/tags" Target="../tags/tag7.xml"/><Relationship Id="rId2"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Master" Target="../slideMasters/slideMaster2.xml"/><Relationship Id="rId1" Type="http://schemas.openxmlformats.org/officeDocument/2006/relationships/tags" Target="../tags/tag17.xml"/><Relationship Id="rId2"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Master" Target="../slideMasters/slideMaster2.xml"/><Relationship Id="rId1" Type="http://schemas.openxmlformats.org/officeDocument/2006/relationships/tags" Target="../tags/tag22.xml"/><Relationship Id="rId2"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slideMaster" Target="../slideMasters/slideMaster2.xml"/><Relationship Id="rId1" Type="http://schemas.openxmlformats.org/officeDocument/2006/relationships/tags" Target="../tags/tag28.xml"/><Relationship Id="rId2"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Master" Target="../slideMasters/slideMaster2.xml"/><Relationship Id="rId1" Type="http://schemas.openxmlformats.org/officeDocument/2006/relationships/tags" Target="../tags/tag40.xml"/><Relationship Id="rId2"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tags" Target="../tags/tag48.xml"/><Relationship Id="rId7"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slideMaster" Target="../slideMasters/slideMaster2.xml"/><Relationship Id="rId1" Type="http://schemas.openxmlformats.org/officeDocument/2006/relationships/tags" Target="../tags/tag49.xml"/><Relationship Id="rId2" Type="http://schemas.openxmlformats.org/officeDocument/2006/relationships/tags" Target="../tags/tag5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Master" Target="../slideMasters/slideMaster2.xml"/><Relationship Id="rId1" Type="http://schemas.openxmlformats.org/officeDocument/2006/relationships/tags" Target="../tags/tag54.xml"/><Relationship Id="rId2"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Master" Target="../slideMasters/slideMaster2.xml"/><Relationship Id="rId1" Type="http://schemas.openxmlformats.org/officeDocument/2006/relationships/tags" Target="../tags/tag58.xml"/><Relationship Id="rId2" Type="http://schemas.openxmlformats.org/officeDocument/2006/relationships/tags" Target="../tags/tag5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tags" Target="../tags/tag72.xml"/><Relationship Id="rId5" Type="http://schemas.openxmlformats.org/officeDocument/2006/relationships/tags" Target="../tags/tag73.xml"/><Relationship Id="rId6" Type="http://schemas.openxmlformats.org/officeDocument/2006/relationships/slideMaster" Target="../slideMasters/slideMaster3.xml"/><Relationship Id="rId1" Type="http://schemas.openxmlformats.org/officeDocument/2006/relationships/tags" Target="../tags/tag69.xml"/><Relationship Id="rId2" Type="http://schemas.openxmlformats.org/officeDocument/2006/relationships/tags" Target="../tags/tag7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slideMaster" Target="../slideMasters/slideMaster3.xml"/><Relationship Id="rId1" Type="http://schemas.openxmlformats.org/officeDocument/2006/relationships/tags" Target="../tags/tag74.xml"/><Relationship Id="rId2" Type="http://schemas.openxmlformats.org/officeDocument/2006/relationships/tags" Target="../tags/tag7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6" Type="http://schemas.openxmlformats.org/officeDocument/2006/relationships/slideMaster" Target="../slideMasters/slideMaster3.xml"/><Relationship Id="rId1" Type="http://schemas.openxmlformats.org/officeDocument/2006/relationships/tags" Target="../tags/tag79.xml"/><Relationship Id="rId2" Type="http://schemas.openxmlformats.org/officeDocument/2006/relationships/tags" Target="../tags/tag8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slideMaster" Target="../slideMasters/slideMaster3.xml"/><Relationship Id="rId1" Type="http://schemas.openxmlformats.org/officeDocument/2006/relationships/tags" Target="../tags/tag84.xml"/><Relationship Id="rId2" Type="http://schemas.openxmlformats.org/officeDocument/2006/relationships/tags" Target="../tags/tag8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slideMaster" Target="../slideMasters/slideMaster3.xml"/><Relationship Id="rId1" Type="http://schemas.openxmlformats.org/officeDocument/2006/relationships/tags" Target="../tags/tag90.xml"/><Relationship Id="rId2" Type="http://schemas.openxmlformats.org/officeDocument/2006/relationships/tags" Target="../tags/tag9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4" Type="http://schemas.openxmlformats.org/officeDocument/2006/relationships/tags" Target="../tags/tag101.xml"/><Relationship Id="rId5" Type="http://schemas.openxmlformats.org/officeDocument/2006/relationships/slideMaster" Target="../slideMasters/slideMaster3.xml"/><Relationship Id="rId1" Type="http://schemas.openxmlformats.org/officeDocument/2006/relationships/tags" Target="../tags/tag98.xml"/><Relationship Id="rId2" Type="http://schemas.openxmlformats.org/officeDocument/2006/relationships/tags" Target="../tags/tag9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slideMaster" Target="../slideMasters/slideMaster3.xml"/><Relationship Id="rId1" Type="http://schemas.openxmlformats.org/officeDocument/2006/relationships/tags" Target="../tags/tag102.xml"/><Relationship Id="rId2"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slideMaster" Target="../slideMasters/slideMaster3.xml"/><Relationship Id="rId1" Type="http://schemas.openxmlformats.org/officeDocument/2006/relationships/tags" Target="../tags/tag105.xml"/><Relationship Id="rId2" Type="http://schemas.openxmlformats.org/officeDocument/2006/relationships/tags" Target="../tags/tag10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slideMaster" Target="../slideMasters/slideMaster3.xml"/><Relationship Id="rId1" Type="http://schemas.openxmlformats.org/officeDocument/2006/relationships/tags" Target="../tags/tag111.xml"/><Relationship Id="rId2" Type="http://schemas.openxmlformats.org/officeDocument/2006/relationships/tags" Target="../tags/tag11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tags" Target="../tags/tag119.xml"/><Relationship Id="rId5" Type="http://schemas.openxmlformats.org/officeDocument/2006/relationships/slideMaster" Target="../slideMasters/slideMaster3.xml"/><Relationship Id="rId1" Type="http://schemas.openxmlformats.org/officeDocument/2006/relationships/tags" Target="../tags/tag116.xml"/><Relationship Id="rId2" Type="http://schemas.openxmlformats.org/officeDocument/2006/relationships/tags" Target="../tags/tag11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slideMaster" Target="../slideMasters/slideMaster3.xml"/><Relationship Id="rId1" Type="http://schemas.openxmlformats.org/officeDocument/2006/relationships/tags" Target="../tags/tag120.xml"/><Relationship Id="rId2" Type="http://schemas.openxmlformats.org/officeDocument/2006/relationships/tags" Target="../tags/tag1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129278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20/10/17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20/10/17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20/10/17</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20/10/17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20/10/17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20/10/17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20/10/17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20/10/17</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tags" Target="../tags/tag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tags" Target="../tags/tag63.xml"/><Relationship Id="rId14" Type="http://schemas.openxmlformats.org/officeDocument/2006/relationships/tags" Target="../tags/tag64.xml"/><Relationship Id="rId15" Type="http://schemas.openxmlformats.org/officeDocument/2006/relationships/tags" Target="../tags/tag65.xml"/><Relationship Id="rId16" Type="http://schemas.openxmlformats.org/officeDocument/2006/relationships/tags" Target="../tags/tag66.xml"/><Relationship Id="rId17" Type="http://schemas.openxmlformats.org/officeDocument/2006/relationships/tags" Target="../tags/tag67.xml"/><Relationship Id="rId18" Type="http://schemas.openxmlformats.org/officeDocument/2006/relationships/tags" Target="../tags/tag68.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20/10/17</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7</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20/10/17</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wangxiao.cn/youer/zlk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NUL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、内容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国际技术贸易是以无形的技术知识作为主要交易标的，这些技术知识构成了国际技术贸易的内容，它主要包括：专利、商标、工业产权和专有技术。</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26839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）专利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三层含义：一是专利证书这种文件</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二是专利机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关给发明本身授予的特定法律地位，技术发明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获得了这种法律地位就成了专利发明或专利技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术</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三是指专利权，即获得法律地位的发明的发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明人所获得的使用专利发明的独占权利，包括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专有权、实施权、许可使用权、销售进口权和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放弃权</a:t>
            </a:r>
          </a:p>
        </p:txBody>
      </p:sp>
      <p:pic>
        <p:nvPicPr>
          <p:cNvPr id="4" name="图片 3">
            <a:extLst>
              <a:ext uri="{FF2B5EF4-FFF2-40B4-BE49-F238E27FC236}">
                <a16:creationId xmlns:a16="http://schemas.microsoft.com/office/drawing/2014/main" xmlns="" id="{DE7D4125-D875-4CE5-AFB8-D79DE35D3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086040"/>
            <a:ext cx="2590459" cy="1773742"/>
          </a:xfrm>
          <a:prstGeom prst="rect">
            <a:avLst/>
          </a:prstGeom>
        </p:spPr>
      </p:pic>
    </p:spTree>
    <p:extLst>
      <p:ext uri="{BB962C8B-B14F-4D97-AF65-F5344CB8AC3E}">
        <p14:creationId xmlns:p14="http://schemas.microsoft.com/office/powerpoint/2010/main" val="229595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指商品生产者或经营者为了使自己的商品同他人的商品相区别而在其商品上所加的一种具有显著特征的标记。分为三类：制造商商标、商业商标、服务商标。</a:t>
            </a:r>
          </a:p>
          <a:p>
            <a:pPr>
              <a:lnSpc>
                <a:spcPct val="150000"/>
              </a:lnSpc>
            </a:pPr>
            <a:endParaRPr lang="zh-CN" altLang="en-US" sz="2000" b="1" dirty="0"/>
          </a:p>
        </p:txBody>
      </p:sp>
      <p:pic>
        <p:nvPicPr>
          <p:cNvPr id="5" name="图片 4">
            <a:extLst>
              <a:ext uri="{FF2B5EF4-FFF2-40B4-BE49-F238E27FC236}">
                <a16:creationId xmlns:a16="http://schemas.microsoft.com/office/drawing/2014/main" xmlns="" id="{8FE0D538-78B7-4BC8-ABC6-2B49D4347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211710"/>
            <a:ext cx="3377955" cy="2571750"/>
          </a:xfrm>
          <a:prstGeom prst="rect">
            <a:avLst/>
          </a:prstGeom>
        </p:spPr>
      </p:pic>
    </p:spTree>
    <p:extLst>
      <p:ext uri="{BB962C8B-B14F-4D97-AF65-F5344CB8AC3E}">
        <p14:creationId xmlns:p14="http://schemas.microsoft.com/office/powerpoint/2010/main" val="167139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）工业产权</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指法律赋予产业活动中的知识产品所有人对其创造性的</a:t>
            </a:r>
            <a:r>
              <a:rPr lang="zh-CN" altLang="en-US" sz="2000" dirty="0">
                <a:solidFill>
                  <a:schemeClr val="tx1"/>
                </a:solidFill>
                <a:latin typeface="微软雅黑" panose="020B0503020204020204" pitchFamily="34" charset="-122"/>
                <a:ea typeface="微软雅黑" panose="020B0503020204020204" pitchFamily="34" charset="-122"/>
                <a:hlinkClick r:id="rId3" tooltip="智力">
                  <a:extLst>
                    <a:ext uri="{A12FA001-AC4F-418D-AE19-62706E023703}">
                      <ahyp:hlinkClr xmlns:ahyp="http://schemas.microsoft.com/office/drawing/2018/hyperlinkcolor" xmlns="" val="tx"/>
                    </a:ext>
                  </a:extLst>
                </a:hlinkClick>
              </a:rPr>
              <a:t>智力</a:t>
            </a:r>
            <a:r>
              <a:rPr lang="zh-CN" altLang="en-US" sz="2000" dirty="0">
                <a:solidFill>
                  <a:schemeClr val="tx1"/>
                </a:solidFill>
                <a:latin typeface="微软雅黑" panose="020B0503020204020204" pitchFamily="34" charset="-122"/>
                <a:ea typeface="微软雅黑" panose="020B0503020204020204" pitchFamily="34" charset="-122"/>
              </a:rPr>
              <a:t>成果所享有的一种专利权。专利权和商标权均属于工业产权，工业产权和版权合称知识产权。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）专有技术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在实践中已使用过了的没有专门的法律保护的具有秘密性质的技术知识、经验和技巧。</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84660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、国家技术贸易的基本方式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）许可贸易</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按标的内容分类：专利许可、商标许可和专有技术许可。</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按授权程度大小：独占许可、排他许可、普通许可、可转让许可、互换许可。</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）特许专营</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指由一家已经取得成功经验的企业，将其商标、商号名称、服务标志、专利、专有技术已及经营管理的方式或经验等全盘的转让给另一家企业使用，由被特许人向特许人支付一定金额的特许费的技术贸易行为。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86944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）技术服务与咨询</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指独立的专家或专家小组或咨询机构作为服务方应委托方的要求，就某一个具体的技术课题向委托方提供知识性服务，并由委托方支付一定数额的技术服务费的活动。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）合作生产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指分属不同国家的企业根据他们签订的合同，由一方提供有关生产技术或各方提供不同的有关生产技术，共同生产某种合同产品，并在生产过程中实现国际技术转让的一种经济合作方式。</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60770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）含有知识产权和专有技术转让的设备买卖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其标的内容：一是硬件技术即设备本身</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二是软件技术，设备中所含有的或与设备有关的技术知识。这些技术知识一部分属于一般的技术知识，另一部分属于专利技术和专有技术。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三、知识产权管理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、知识产权的主要形式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知识产权是指人们对智力劳动成果享有的民事权利。传统的知识产权分为工业产权和着作权两类。在世界贸易组织</a:t>
            </a:r>
            <a:r>
              <a:rPr lang="en-US" altLang="zh-CN" sz="2000" dirty="0">
                <a:solidFill>
                  <a:schemeClr val="tx1"/>
                </a:solidFill>
                <a:latin typeface="微软雅黑" panose="020B0503020204020204" pitchFamily="34" charset="-122"/>
                <a:ea typeface="微软雅黑" panose="020B0503020204020204" pitchFamily="34" charset="-122"/>
              </a:rPr>
              <a:t>(WTO)</a:t>
            </a:r>
            <a:r>
              <a:rPr lang="zh-CN" altLang="en-US" sz="2000" dirty="0">
                <a:solidFill>
                  <a:schemeClr val="tx1"/>
                </a:solidFill>
                <a:latin typeface="微软雅黑" panose="020B0503020204020204" pitchFamily="34" charset="-122"/>
                <a:ea typeface="微软雅黑" panose="020B0503020204020204" pitchFamily="34" charset="-122"/>
              </a:rPr>
              <a:t>的与贸易有关的知识产权</a:t>
            </a:r>
            <a:endParaRPr lang="zh-CN" altLang="en-US" sz="2000" b="1" dirty="0"/>
          </a:p>
        </p:txBody>
      </p:sp>
      <p:pic>
        <p:nvPicPr>
          <p:cNvPr id="5" name="图片 4">
            <a:extLst>
              <a:ext uri="{FF2B5EF4-FFF2-40B4-BE49-F238E27FC236}">
                <a16:creationId xmlns:a16="http://schemas.microsoft.com/office/drawing/2014/main" xmlns="" id="{B0318244-7F27-4730-9C08-73E4E1543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675" y="1923678"/>
            <a:ext cx="2344454" cy="1560515"/>
          </a:xfrm>
          <a:prstGeom prst="rect">
            <a:avLst/>
          </a:prstGeom>
        </p:spPr>
      </p:pic>
    </p:spTree>
    <p:extLst>
      <p:ext uri="{BB962C8B-B14F-4D97-AF65-F5344CB8AC3E}">
        <p14:creationId xmlns:p14="http://schemas.microsoft.com/office/powerpoint/2010/main" val="173485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协议</a:t>
            </a:r>
            <a:r>
              <a:rPr lang="en-US" altLang="zh-CN" sz="2000" dirty="0">
                <a:solidFill>
                  <a:schemeClr val="tx1"/>
                </a:solidFill>
                <a:latin typeface="微软雅黑" panose="020B0503020204020204" pitchFamily="34" charset="-122"/>
                <a:ea typeface="微软雅黑" panose="020B0503020204020204" pitchFamily="34" charset="-122"/>
              </a:rPr>
              <a:t>(Trips)</a:t>
            </a:r>
            <a:r>
              <a:rPr lang="zh-CN" altLang="en-US" sz="2000" dirty="0">
                <a:solidFill>
                  <a:schemeClr val="tx1"/>
                </a:solidFill>
                <a:latin typeface="微软雅黑" panose="020B0503020204020204" pitchFamily="34" charset="-122"/>
                <a:ea typeface="微软雅黑" panose="020B0503020204020204" pitchFamily="34" charset="-122"/>
              </a:rPr>
              <a:t>中，把“未披露过的信息专有权</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商业秘密</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、“集成电路布图设计权”列为知识产权的范围。</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世界知识产权组织对知识产权的界定：</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①关于文学、艺术和科学作品的权利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②关于表演艺术家的表演以及唱片和广播节目的权利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③关于人类一切活动领域的发明的权利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④关于科学发现的权利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⑤关于工业品外观设计的权利</a:t>
            </a:r>
            <a:endParaRPr lang="zh-CN" altLang="en-US" sz="2000" b="1" dirty="0"/>
          </a:p>
        </p:txBody>
      </p:sp>
    </p:spTree>
    <p:extLst>
      <p:ext uri="{BB962C8B-B14F-4D97-AF65-F5344CB8AC3E}">
        <p14:creationId xmlns:p14="http://schemas.microsoft.com/office/powerpoint/2010/main" val="373730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⑥关于商标、服务标记及商业名称和标志的权利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⑦关于制止不正当竞争的权利</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⑧在工业、科学、文学艺术领域内由于智力创造活动而产生的一切其他权利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）版权（著作权）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）专利权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）商标权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）商业秘密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7" name="图片 6">
            <a:extLst>
              <a:ext uri="{FF2B5EF4-FFF2-40B4-BE49-F238E27FC236}">
                <a16:creationId xmlns:a16="http://schemas.microsoft.com/office/drawing/2014/main" xmlns="" id="{25306F51-238F-4ED8-B23B-9FEE5DF7E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396910"/>
            <a:ext cx="2584425" cy="2152027"/>
          </a:xfrm>
          <a:prstGeom prst="rect">
            <a:avLst/>
          </a:prstGeom>
        </p:spPr>
      </p:pic>
    </p:spTree>
    <p:extLst>
      <p:ext uri="{BB962C8B-B14F-4D97-AF65-F5344CB8AC3E}">
        <p14:creationId xmlns:p14="http://schemas.microsoft.com/office/powerpoint/2010/main" val="34141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、技术创新与知识产权制度的关系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）技术创新对知识产权的作用</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技术创新促成了知识产权制度的产生</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技术创新也推动了知识产权制度的发展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）知识产权对技术创新的作用</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提供了一种内在的动力机制和一个外部的公平竞争法律环境，对促进技术创新具有重要作用。</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06742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三、企业研究与开发管理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、研究与发展的主要类型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）基础研究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）应用研究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）开发研究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企业研发的模式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存在三种模式：自主研发，合作研发和委托研发。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8EB34515-16F4-46EC-9865-74AC57E6A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771550"/>
            <a:ext cx="3152681" cy="2790340"/>
          </a:xfrm>
          <a:prstGeom prst="rect">
            <a:avLst/>
          </a:prstGeom>
        </p:spPr>
      </p:pic>
    </p:spTree>
    <p:extLst>
      <p:ext uri="{BB962C8B-B14F-4D97-AF65-F5344CB8AC3E}">
        <p14:creationId xmlns:p14="http://schemas.microsoft.com/office/powerpoint/2010/main" val="224592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25796" y="411510"/>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、企业知识产权保护策略</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）考虑取得技术权利的排他性程度</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）考虑知识产权费用的因素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）考虑知识产权的保护期限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）考虑知识产权的风险因素</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92555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第八章  人力资源规划与薪酬管理</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内容占位符 4">
            <a:extLst>
              <a:ext uri="{FF2B5EF4-FFF2-40B4-BE49-F238E27FC236}">
                <a16:creationId xmlns:a16="http://schemas.microsoft.com/office/drawing/2014/main" xmlns="" id="{5F57A87D-0227-4EC6-8904-D84FD7E650BA}"/>
              </a:ext>
            </a:extLst>
          </p:cNvPr>
          <p:cNvPicPr>
            <a:picLocks noChangeAspect="1"/>
          </p:cNvPicPr>
          <p:nvPr/>
        </p:nvPicPr>
        <p:blipFill>
          <a:blip r:embed="rId3"/>
          <a:stretch>
            <a:fillRect/>
          </a:stretch>
        </p:blipFill>
        <p:spPr>
          <a:xfrm>
            <a:off x="755576" y="1347614"/>
            <a:ext cx="7802749" cy="2115771"/>
          </a:xfrm>
          <a:prstGeom prst="rect">
            <a:avLst/>
          </a:prstGeom>
        </p:spPr>
      </p:pic>
    </p:spTree>
    <p:extLst>
      <p:ext uri="{BB962C8B-B14F-4D97-AF65-F5344CB8AC3E}">
        <p14:creationId xmlns:p14="http://schemas.microsoft.com/office/powerpoint/2010/main" val="2206415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人力资源规划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一、人力资源规划的含义与内容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、人力资源规划的含义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企业根据发展战略、目标、任务的要求，科学的预测与分析企业在不断变化的环境中人力资源的需求和供给状况，并据此制定必要的人力资源政策和措施，以确保企业的人力资源与企业的发展战略、目标和任务在数量、质量、结构等方面保持动态平衡的过程。包括四个方面的含义：</a:t>
            </a:r>
          </a:p>
          <a:p>
            <a:endParaRPr lang="zh-CN" altLang="en-US" sz="2000" b="1" dirty="0"/>
          </a:p>
        </p:txBody>
      </p:sp>
    </p:spTree>
    <p:extLst>
      <p:ext uri="{BB962C8B-B14F-4D97-AF65-F5344CB8AC3E}">
        <p14:creationId xmlns:p14="http://schemas.microsoft.com/office/powerpoint/2010/main" val="257434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）人力资源规划谋求企业人力资源与企业发展战略、目标和任务保持动态平衡，它既要以企业发展战略、目标和任务为依据，又要为它们服务。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）企业所处的外部环境是不断变化的，这种变化使得企业的发展战略、目标和任务处于不断调整之中，从而使企业的人力资源需求与供给也处于不断变动之中。</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）企业人力资源规划是一个依据企业发展战略、目标和任务对企业人力资源的数量、质量、结构进行规划的过程，因此，需要相应的人力资源政策和措施的配合，以确保人力资源规划的实施与实现。</a:t>
            </a:r>
          </a:p>
          <a:p>
            <a:endParaRPr lang="zh-CN" altLang="en-US" sz="2000" b="1" dirty="0"/>
          </a:p>
        </p:txBody>
      </p:sp>
    </p:spTree>
    <p:extLst>
      <p:ext uri="{BB962C8B-B14F-4D97-AF65-F5344CB8AC3E}">
        <p14:creationId xmlns:p14="http://schemas.microsoft.com/office/powerpoint/2010/main" val="220970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5557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）企业人力资源规划要保障企业组织和企业员工都得到长期的利益，</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但更多的是保障企业组织的利益得到实现。</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、人力资源规划的内容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）分类：</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按照规划时间的长短可以分为：短期规划</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年或</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年以内</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、中期规划</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年</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、长期规划</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年或</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年以上</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按照规划的性质可以分为：总体规划和具体计划。</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）人力资源规划内容一览表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93805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4">
            <a:extLst>
              <a:ext uri="{FF2B5EF4-FFF2-40B4-BE49-F238E27FC236}">
                <a16:creationId xmlns:a16="http://schemas.microsoft.com/office/drawing/2014/main" xmlns="" id="{A53C2364-516C-4063-9D00-570FE8F46B8A}"/>
              </a:ext>
            </a:extLst>
          </p:cNvPr>
          <p:cNvGraphicFramePr>
            <a:graphicFrameLocks noGrp="1"/>
          </p:cNvGraphicFramePr>
          <p:nvPr>
            <p:ph idx="1"/>
          </p:nvPr>
        </p:nvGraphicFramePr>
        <p:xfrm>
          <a:off x="488272" y="483518"/>
          <a:ext cx="8229600" cy="399796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462353826"/>
                    </a:ext>
                  </a:extLst>
                </a:gridCol>
                <a:gridCol w="1656184">
                  <a:extLst>
                    <a:ext uri="{9D8B030D-6E8A-4147-A177-3AD203B41FA5}">
                      <a16:colId xmlns:a16="http://schemas.microsoft.com/office/drawing/2014/main" xmlns="" val="4204716714"/>
                    </a:ext>
                  </a:extLst>
                </a:gridCol>
                <a:gridCol w="2417480">
                  <a:extLst>
                    <a:ext uri="{9D8B030D-6E8A-4147-A177-3AD203B41FA5}">
                      <a16:colId xmlns:a16="http://schemas.microsoft.com/office/drawing/2014/main" xmlns="" val="1782776835"/>
                    </a:ext>
                  </a:extLst>
                </a:gridCol>
                <a:gridCol w="1645920">
                  <a:extLst>
                    <a:ext uri="{9D8B030D-6E8A-4147-A177-3AD203B41FA5}">
                      <a16:colId xmlns:a16="http://schemas.microsoft.com/office/drawing/2014/main" xmlns="" val="2425853150"/>
                    </a:ext>
                  </a:extLst>
                </a:gridCol>
                <a:gridCol w="1645920">
                  <a:extLst>
                    <a:ext uri="{9D8B030D-6E8A-4147-A177-3AD203B41FA5}">
                      <a16:colId xmlns:a16="http://schemas.microsoft.com/office/drawing/2014/main" xmlns="" val="3012309788"/>
                    </a:ext>
                  </a:extLst>
                </a:gridCol>
              </a:tblGrid>
              <a:tr h="370840">
                <a:tc gridSpan="2">
                  <a:txBody>
                    <a:bodyPr/>
                    <a:lstStyle/>
                    <a:p>
                      <a:r>
                        <a:rPr lang="zh-CN" altLang="en-US" sz="1000" dirty="0">
                          <a:latin typeface="微软雅黑" panose="020B0503020204020204" pitchFamily="34" charset="-122"/>
                          <a:ea typeface="微软雅黑" panose="020B0503020204020204" pitchFamily="34" charset="-122"/>
                        </a:rPr>
                        <a:t>规划类型</a:t>
                      </a:r>
                    </a:p>
                  </a:txBody>
                  <a:tcPr/>
                </a:tc>
                <a:tc hMerge="1">
                  <a:txBody>
                    <a:bodyPr/>
                    <a:lstStyle/>
                    <a:p>
                      <a:endParaRPr lang="zh-CN" alt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0" dirty="0">
                          <a:latin typeface="微软雅黑" panose="020B0503020204020204" pitchFamily="34" charset="-122"/>
                          <a:ea typeface="微软雅黑" panose="020B0503020204020204" pitchFamily="34" charset="-122"/>
                        </a:rPr>
                        <a:t>目标</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0" dirty="0">
                          <a:latin typeface="微软雅黑" panose="020B0503020204020204" pitchFamily="34" charset="-122"/>
                          <a:ea typeface="微软雅黑" panose="020B0503020204020204" pitchFamily="34" charset="-122"/>
                        </a:rPr>
                        <a:t>政策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000" dirty="0">
                          <a:latin typeface="微软雅黑" panose="020B0503020204020204" pitchFamily="34" charset="-122"/>
                          <a:ea typeface="微软雅黑" panose="020B0503020204020204" pitchFamily="34" charset="-122"/>
                        </a:rPr>
                        <a:t>预算</a:t>
                      </a:r>
                    </a:p>
                  </a:txBody>
                  <a:tcPr/>
                </a:tc>
                <a:extLst>
                  <a:ext uri="{0D108BD9-81ED-4DB2-BD59-A6C34878D82A}">
                    <a16:rowId xmlns:a16="http://schemas.microsoft.com/office/drawing/2014/main" xmlns="" val="3067062943"/>
                  </a:ext>
                </a:extLst>
              </a:tr>
              <a:tr h="370840">
                <a:tc gridSpan="2">
                  <a:txBody>
                    <a:bodyPr/>
                    <a:lstStyle/>
                    <a:p>
                      <a:r>
                        <a:rPr lang="zh-CN" altLang="en-US" sz="1000" dirty="0">
                          <a:latin typeface="微软雅黑" panose="020B0503020204020204" pitchFamily="34" charset="-122"/>
                          <a:ea typeface="微软雅黑" panose="020B0503020204020204" pitchFamily="34" charset="-122"/>
                        </a:rPr>
                        <a:t>总体规划</a:t>
                      </a:r>
                    </a:p>
                  </a:txBody>
                  <a:tcPr/>
                </a:tc>
                <a:tc h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提升企业绩效，增减人员数量、改善人员结构及素质、促进员工个人发展等</a:t>
                      </a:r>
                    </a:p>
                  </a:txBody>
                  <a:tcPr/>
                </a:tc>
                <a:tc>
                  <a:txBody>
                    <a:bodyPr/>
                    <a:lstStyle/>
                    <a:p>
                      <a:r>
                        <a:rPr lang="zh-CN" altLang="en-US" sz="1000" dirty="0">
                          <a:latin typeface="微软雅黑" panose="020B0503020204020204" pitchFamily="34" charset="-122"/>
                          <a:ea typeface="微软雅黑" panose="020B0503020204020204" pitchFamily="34" charset="-122"/>
                        </a:rPr>
                        <a:t>扩大、收缩、稳定，加大培训力度，加强员工职业生涯规划工作等</a:t>
                      </a:r>
                    </a:p>
                  </a:txBody>
                  <a:tcPr/>
                </a:tc>
                <a:tc>
                  <a:txBody>
                    <a:bodyPr/>
                    <a:lstStyle/>
                    <a:p>
                      <a:r>
                        <a:rPr lang="zh-CN" altLang="en-US" sz="1000" dirty="0">
                          <a:latin typeface="微软雅黑" panose="020B0503020204020204" pitchFamily="34" charset="-122"/>
                          <a:ea typeface="微软雅黑" panose="020B0503020204020204" pitchFamily="34" charset="-122"/>
                        </a:rPr>
                        <a:t>总预算</a:t>
                      </a:r>
                    </a:p>
                  </a:txBody>
                  <a:tcPr/>
                </a:tc>
                <a:extLst>
                  <a:ext uri="{0D108BD9-81ED-4DB2-BD59-A6C34878D82A}">
                    <a16:rowId xmlns:a16="http://schemas.microsoft.com/office/drawing/2014/main" xmlns="" val="3185360692"/>
                  </a:ext>
                </a:extLst>
              </a:tr>
              <a:tr h="370840">
                <a:tc rowSpan="7">
                  <a:txBody>
                    <a:bodyPr/>
                    <a:lstStyle/>
                    <a:p>
                      <a:r>
                        <a:rPr lang="zh-CN" altLang="en-US" sz="1000" dirty="0">
                          <a:latin typeface="微软雅黑" panose="020B0503020204020204" pitchFamily="34" charset="-122"/>
                          <a:ea typeface="微软雅黑" panose="020B0503020204020204" pitchFamily="34" charset="-122"/>
                        </a:rPr>
                        <a:t>具</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体</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规</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划</a:t>
                      </a:r>
                    </a:p>
                  </a:txBody>
                  <a:tcPr/>
                </a:tc>
                <a:tc>
                  <a:txBody>
                    <a:bodyPr/>
                    <a:lstStyle/>
                    <a:p>
                      <a:r>
                        <a:rPr lang="zh-CN" altLang="en-US" sz="1000" dirty="0">
                          <a:latin typeface="微软雅黑" panose="020B0503020204020204" pitchFamily="34" charset="-122"/>
                          <a:ea typeface="微软雅黑" panose="020B0503020204020204" pitchFamily="34" charset="-122"/>
                        </a:rPr>
                        <a:t>人员补充计划</a:t>
                      </a:r>
                    </a:p>
                  </a:txBody>
                  <a:tcPr/>
                </a:tc>
                <a:tc>
                  <a:txBody>
                    <a:bodyPr/>
                    <a:lstStyle/>
                    <a:p>
                      <a:r>
                        <a:rPr lang="zh-CN" altLang="en-US" sz="1000" dirty="0">
                          <a:latin typeface="微软雅黑" panose="020B0503020204020204" pitchFamily="34" charset="-122"/>
                          <a:ea typeface="微软雅黑" panose="020B0503020204020204" pitchFamily="34" charset="-122"/>
                        </a:rPr>
                        <a:t>明确补充人员的数量、类型、层次，优化人员结构等</a:t>
                      </a:r>
                    </a:p>
                  </a:txBody>
                  <a:tcPr/>
                </a:tc>
                <a:tc>
                  <a:txBody>
                    <a:bodyPr/>
                    <a:lstStyle/>
                    <a:p>
                      <a:r>
                        <a:rPr lang="zh-CN" altLang="en-US" sz="1000" dirty="0">
                          <a:latin typeface="微软雅黑" panose="020B0503020204020204" pitchFamily="34" charset="-122"/>
                          <a:ea typeface="微软雅黑" panose="020B0503020204020204" pitchFamily="34" charset="-122"/>
                        </a:rPr>
                        <a:t>确定招聘标准、招聘渠道、招聘方式，明确人员的起点待遇等</a:t>
                      </a:r>
                    </a:p>
                  </a:txBody>
                  <a:tcPr/>
                </a:tc>
                <a:tc>
                  <a:txBody>
                    <a:bodyPr/>
                    <a:lstStyle/>
                    <a:p>
                      <a:r>
                        <a:rPr lang="zh-CN" altLang="en-US" sz="1000" dirty="0">
                          <a:latin typeface="微软雅黑" panose="020B0503020204020204" pitchFamily="34" charset="-122"/>
                          <a:ea typeface="微软雅黑" panose="020B0503020204020204" pitchFamily="34" charset="-122"/>
                        </a:rPr>
                        <a:t>招聘费用</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选拔费用</a:t>
                      </a:r>
                    </a:p>
                  </a:txBody>
                  <a:tcPr/>
                </a:tc>
                <a:extLst>
                  <a:ext uri="{0D108BD9-81ED-4DB2-BD59-A6C34878D82A}">
                    <a16:rowId xmlns:a16="http://schemas.microsoft.com/office/drawing/2014/main" xmlns="" val="4197624592"/>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人员使用计划</a:t>
                      </a:r>
                    </a:p>
                  </a:txBody>
                  <a:tcPr/>
                </a:tc>
                <a:tc>
                  <a:txBody>
                    <a:bodyPr/>
                    <a:lstStyle/>
                    <a:p>
                      <a:r>
                        <a:rPr lang="zh-CN" altLang="en-US" sz="1000" dirty="0">
                          <a:latin typeface="微软雅黑" panose="020B0503020204020204" pitchFamily="34" charset="-122"/>
                          <a:ea typeface="微软雅黑" panose="020B0503020204020204" pitchFamily="34" charset="-122"/>
                        </a:rPr>
                        <a:t>优化部门编制和人员结构、改善绩效、合理配置人员、加强岗位轮换等</a:t>
                      </a:r>
                    </a:p>
                  </a:txBody>
                  <a:tcPr/>
                </a:tc>
                <a:tc>
                  <a:txBody>
                    <a:bodyPr/>
                    <a:lstStyle/>
                    <a:p>
                      <a:r>
                        <a:rPr lang="zh-CN" altLang="en-US" sz="1000" dirty="0">
                          <a:latin typeface="微软雅黑" panose="020B0503020204020204" pitchFamily="34" charset="-122"/>
                          <a:ea typeface="微软雅黑" panose="020B0503020204020204" pitchFamily="34" charset="-122"/>
                        </a:rPr>
                        <a:t>明确任职资格、岗位轮换范围及时间等</a:t>
                      </a:r>
                    </a:p>
                  </a:txBody>
                  <a:tcPr/>
                </a:tc>
                <a:tc>
                  <a:txBody>
                    <a:bodyPr/>
                    <a:lstStyle/>
                    <a:p>
                      <a:r>
                        <a:rPr lang="zh-CN" altLang="en-US" sz="1000" dirty="0">
                          <a:latin typeface="微软雅黑" panose="020B0503020204020204" pitchFamily="34" charset="-122"/>
                          <a:ea typeface="微软雅黑" panose="020B0503020204020204" pitchFamily="34" charset="-122"/>
                        </a:rPr>
                        <a:t>按职位、绩效等预算的人员报酬</a:t>
                      </a:r>
                    </a:p>
                  </a:txBody>
                  <a:tcPr/>
                </a:tc>
                <a:extLst>
                  <a:ext uri="{0D108BD9-81ED-4DB2-BD59-A6C34878D82A}">
                    <a16:rowId xmlns:a16="http://schemas.microsoft.com/office/drawing/2014/main" xmlns="" val="1264754059"/>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人员接续及升迁计划</a:t>
                      </a:r>
                    </a:p>
                  </a:txBody>
                  <a:tcPr/>
                </a:tc>
                <a:tc>
                  <a:txBody>
                    <a:bodyPr/>
                    <a:lstStyle/>
                    <a:p>
                      <a:r>
                        <a:rPr lang="zh-CN" altLang="en-US" sz="1000" dirty="0">
                          <a:latin typeface="微软雅黑" panose="020B0503020204020204" pitchFamily="34" charset="-122"/>
                          <a:ea typeface="微软雅黑" panose="020B0503020204020204" pitchFamily="34" charset="-122"/>
                        </a:rPr>
                        <a:t>确定后备人员数量，优化人员结构，提高绩效目标</a:t>
                      </a:r>
                    </a:p>
                  </a:txBody>
                  <a:tcPr/>
                </a:tc>
                <a:tc>
                  <a:txBody>
                    <a:bodyPr/>
                    <a:lstStyle/>
                    <a:p>
                      <a:r>
                        <a:rPr lang="zh-CN" altLang="en-US" sz="1000" dirty="0">
                          <a:latin typeface="微软雅黑" panose="020B0503020204020204" pitchFamily="34" charset="-122"/>
                          <a:ea typeface="微软雅黑" panose="020B0503020204020204" pitchFamily="34" charset="-122"/>
                        </a:rPr>
                        <a:t>竞争上岗、择优录用、优化比例、提升选拔标准</a:t>
                      </a:r>
                    </a:p>
                  </a:txBody>
                  <a:tcPr/>
                </a:tc>
                <a:tc>
                  <a:txBody>
                    <a:bodyPr/>
                    <a:lstStyle/>
                    <a:p>
                      <a:r>
                        <a:rPr lang="zh-CN" altLang="en-US" sz="1000" dirty="0">
                          <a:latin typeface="微软雅黑" panose="020B0503020204020204" pitchFamily="34" charset="-122"/>
                          <a:ea typeface="微软雅黑" panose="020B0503020204020204" pitchFamily="34" charset="-122"/>
                        </a:rPr>
                        <a:t>职务变动引起的人员报酬变动</a:t>
                      </a:r>
                    </a:p>
                  </a:txBody>
                  <a:tcPr/>
                </a:tc>
                <a:extLst>
                  <a:ext uri="{0D108BD9-81ED-4DB2-BD59-A6C34878D82A}">
                    <a16:rowId xmlns:a16="http://schemas.microsoft.com/office/drawing/2014/main" xmlns="" val="2987157428"/>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人员培训开发计划</a:t>
                      </a:r>
                    </a:p>
                  </a:txBody>
                  <a:tcPr/>
                </a:tc>
                <a:tc>
                  <a:txBody>
                    <a:bodyPr/>
                    <a:lstStyle/>
                    <a:p>
                      <a:r>
                        <a:rPr lang="zh-CN" altLang="en-US" sz="1000" dirty="0">
                          <a:latin typeface="微软雅黑" panose="020B0503020204020204" pitchFamily="34" charset="-122"/>
                          <a:ea typeface="微软雅黑" panose="020B0503020204020204" pitchFamily="34" charset="-122"/>
                        </a:rPr>
                        <a:t>提高人员知识技能、明确培训数量及类别、提高绩效、改善工作作风和企业文化等</a:t>
                      </a:r>
                    </a:p>
                  </a:txBody>
                  <a:tcPr/>
                </a:tc>
                <a:tc>
                  <a:txBody>
                    <a:bodyPr/>
                    <a:lstStyle/>
                    <a:p>
                      <a:r>
                        <a:rPr lang="zh-CN" altLang="en-US" sz="1000" dirty="0">
                          <a:latin typeface="微软雅黑" panose="020B0503020204020204" pitchFamily="34" charset="-122"/>
                          <a:ea typeface="微软雅黑" panose="020B0503020204020204" pitchFamily="34" charset="-122"/>
                        </a:rPr>
                        <a:t>培训时间和方式的选择、培训效果的跟踪调查</a:t>
                      </a:r>
                    </a:p>
                  </a:txBody>
                  <a:tcPr/>
                </a:tc>
                <a:tc>
                  <a:txBody>
                    <a:bodyPr/>
                    <a:lstStyle/>
                    <a:p>
                      <a:r>
                        <a:rPr lang="zh-CN" altLang="en-US" sz="1000" dirty="0">
                          <a:latin typeface="微软雅黑" panose="020B0503020204020204" pitchFamily="34" charset="-122"/>
                          <a:ea typeface="微软雅黑" panose="020B0503020204020204" pitchFamily="34" charset="-122"/>
                        </a:rPr>
                        <a:t>培训投入、脱产培训损失</a:t>
                      </a:r>
                    </a:p>
                  </a:txBody>
                  <a:tcPr/>
                </a:tc>
                <a:extLst>
                  <a:ext uri="{0D108BD9-81ED-4DB2-BD59-A6C34878D82A}">
                    <a16:rowId xmlns:a16="http://schemas.microsoft.com/office/drawing/2014/main" xmlns="" val="80482665"/>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薪酬激励计划</a:t>
                      </a:r>
                    </a:p>
                  </a:txBody>
                  <a:tcPr/>
                </a:tc>
                <a:tc>
                  <a:txBody>
                    <a:bodyPr/>
                    <a:lstStyle/>
                    <a:p>
                      <a:r>
                        <a:rPr lang="zh-CN" altLang="en-US" sz="1000" dirty="0">
                          <a:latin typeface="微软雅黑" panose="020B0503020204020204" pitchFamily="34" charset="-122"/>
                          <a:ea typeface="微软雅黑" panose="020B0503020204020204" pitchFamily="34" charset="-122"/>
                        </a:rPr>
                        <a:t>人力资源供给增加、士气提高、绩效改善</a:t>
                      </a:r>
                    </a:p>
                  </a:txBody>
                  <a:tcPr/>
                </a:tc>
                <a:tc>
                  <a:txBody>
                    <a:bodyPr/>
                    <a:lstStyle/>
                    <a:p>
                      <a:r>
                        <a:rPr lang="zh-CN" altLang="en-US" sz="1000" dirty="0">
                          <a:latin typeface="微软雅黑" panose="020B0503020204020204" pitchFamily="34" charset="-122"/>
                          <a:ea typeface="微软雅黑" panose="020B0503020204020204" pitchFamily="34" charset="-122"/>
                        </a:rPr>
                        <a:t>薪酬政策、激励政策、激励方式</a:t>
                      </a:r>
                    </a:p>
                  </a:txBody>
                  <a:tcPr/>
                </a:tc>
                <a:tc>
                  <a:txBody>
                    <a:bodyPr/>
                    <a:lstStyle/>
                    <a:p>
                      <a:r>
                        <a:rPr lang="zh-CN" altLang="en-US" sz="1000" dirty="0">
                          <a:latin typeface="微软雅黑" panose="020B0503020204020204" pitchFamily="34" charset="-122"/>
                          <a:ea typeface="微软雅黑" panose="020B0503020204020204" pitchFamily="34" charset="-122"/>
                        </a:rPr>
                        <a:t>增加薪酬的数额</a:t>
                      </a:r>
                    </a:p>
                  </a:txBody>
                  <a:tcPr/>
                </a:tc>
                <a:extLst>
                  <a:ext uri="{0D108BD9-81ED-4DB2-BD59-A6C34878D82A}">
                    <a16:rowId xmlns:a16="http://schemas.microsoft.com/office/drawing/2014/main" xmlns="" val="1098600248"/>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劳动关系计划</a:t>
                      </a:r>
                    </a:p>
                  </a:txBody>
                  <a:tcPr/>
                </a:tc>
                <a:tc>
                  <a:txBody>
                    <a:bodyPr/>
                    <a:lstStyle/>
                    <a:p>
                      <a:r>
                        <a:rPr lang="zh-CN" altLang="en-US" sz="1000" dirty="0">
                          <a:latin typeface="微软雅黑" panose="020B0503020204020204" pitchFamily="34" charset="-122"/>
                          <a:ea typeface="微软雅黑" panose="020B0503020204020204" pitchFamily="34" charset="-122"/>
                        </a:rPr>
                        <a:t>降低非期望离职率、改善劳动关系、减少投诉和争议等</a:t>
                      </a:r>
                    </a:p>
                  </a:txBody>
                  <a:tcPr/>
                </a:tc>
                <a:tc>
                  <a:txBody>
                    <a:bodyPr/>
                    <a:lstStyle/>
                    <a:p>
                      <a:r>
                        <a:rPr lang="zh-CN" altLang="en-US" sz="1000" dirty="0">
                          <a:latin typeface="微软雅黑" panose="020B0503020204020204" pitchFamily="34" charset="-122"/>
                          <a:ea typeface="微软雅黑" panose="020B0503020204020204" pitchFamily="34" charset="-122"/>
                        </a:rPr>
                        <a:t>依法管理、参与管理、加强沟通</a:t>
                      </a:r>
                    </a:p>
                  </a:txBody>
                  <a:tcPr/>
                </a:tc>
                <a:tc>
                  <a:txBody>
                    <a:bodyPr/>
                    <a:lstStyle/>
                    <a:p>
                      <a:r>
                        <a:rPr lang="zh-CN" altLang="en-US" sz="1000" dirty="0">
                          <a:latin typeface="微软雅黑" panose="020B0503020204020204" pitchFamily="34" charset="-122"/>
                          <a:ea typeface="微软雅黑" panose="020B0503020204020204" pitchFamily="34" charset="-122"/>
                        </a:rPr>
                        <a:t>相关工作费用和法律诉讼费</a:t>
                      </a:r>
                    </a:p>
                  </a:txBody>
                  <a:tcPr/>
                </a:tc>
                <a:extLst>
                  <a:ext uri="{0D108BD9-81ED-4DB2-BD59-A6C34878D82A}">
                    <a16:rowId xmlns:a16="http://schemas.microsoft.com/office/drawing/2014/main" xmlns="" val="4146268730"/>
                  </a:ext>
                </a:extLst>
              </a:tr>
              <a:tr h="370840">
                <a:tc vMerge="1">
                  <a:txBody>
                    <a:bodyPr/>
                    <a:lstStyle/>
                    <a:p>
                      <a:endParaRPr lang="zh-CN" altLang="en-US" dirty="0"/>
                    </a:p>
                  </a:txBody>
                  <a:tcPr/>
                </a:tc>
                <a:tc>
                  <a:txBody>
                    <a:bodyPr/>
                    <a:lstStyle/>
                    <a:p>
                      <a:r>
                        <a:rPr lang="zh-CN" altLang="en-US" sz="1000" dirty="0">
                          <a:latin typeface="微软雅黑" panose="020B0503020204020204" pitchFamily="34" charset="-122"/>
                          <a:ea typeface="微软雅黑" panose="020B0503020204020204" pitchFamily="34" charset="-122"/>
                        </a:rPr>
                        <a:t>退休解聘计划</a:t>
                      </a:r>
                    </a:p>
                  </a:txBody>
                  <a:tcPr/>
                </a:tc>
                <a:tc>
                  <a:txBody>
                    <a:bodyPr/>
                    <a:lstStyle/>
                    <a:p>
                      <a:r>
                        <a:rPr lang="zh-CN" altLang="en-US" sz="1000" dirty="0">
                          <a:latin typeface="微软雅黑" panose="020B0503020204020204" pitchFamily="34" charset="-122"/>
                          <a:ea typeface="微软雅黑" panose="020B0503020204020204" pitchFamily="34" charset="-122"/>
                        </a:rPr>
                        <a:t>降低人工成本、维护企业规范、改善人力资源结构等</a:t>
                      </a:r>
                    </a:p>
                  </a:txBody>
                  <a:tcPr/>
                </a:tc>
                <a:tc>
                  <a:txBody>
                    <a:bodyPr/>
                    <a:lstStyle/>
                    <a:p>
                      <a:r>
                        <a:rPr lang="zh-CN" altLang="en-US" sz="1000" dirty="0">
                          <a:latin typeface="微软雅黑" panose="020B0503020204020204" pitchFamily="34" charset="-122"/>
                          <a:ea typeface="微软雅黑" panose="020B0503020204020204" pitchFamily="34" charset="-122"/>
                        </a:rPr>
                        <a:t>退休政策、解聘程序</a:t>
                      </a:r>
                    </a:p>
                  </a:txBody>
                  <a:tcPr/>
                </a:tc>
                <a:tc>
                  <a:txBody>
                    <a:bodyPr/>
                    <a:lstStyle/>
                    <a:p>
                      <a:r>
                        <a:rPr lang="zh-CN" altLang="en-US" sz="1000" dirty="0">
                          <a:latin typeface="微软雅黑" panose="020B0503020204020204" pitchFamily="34" charset="-122"/>
                          <a:ea typeface="微软雅黑" panose="020B0503020204020204" pitchFamily="34" charset="-122"/>
                        </a:rPr>
                        <a:t>安置费、保险费</a:t>
                      </a:r>
                    </a:p>
                  </a:txBody>
                  <a:tcPr/>
                </a:tc>
                <a:extLst>
                  <a:ext uri="{0D108BD9-81ED-4DB2-BD59-A6C34878D82A}">
                    <a16:rowId xmlns:a16="http://schemas.microsoft.com/office/drawing/2014/main" xmlns="" val="3591134101"/>
                  </a:ext>
                </a:extLst>
              </a:tr>
            </a:tbl>
          </a:graphicData>
        </a:graphic>
      </p:graphicFrame>
    </p:spTree>
    <p:extLst>
      <p:ext uri="{BB962C8B-B14F-4D97-AF65-F5344CB8AC3E}">
        <p14:creationId xmlns:p14="http://schemas.microsoft.com/office/powerpoint/2010/main" val="146893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5557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二、人力资源规划的制定程序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、收集信息，分析企业经营战略对人力资源的要求</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、进行人力资源需求与供给预测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、制定人力资源总体规划和各项具体计划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、人力资源规划实施与效果评价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三、人力资源需求与供给预测</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、人力资源需求预测</a:t>
            </a:r>
          </a:p>
          <a:p>
            <a:endParaRPr lang="zh-CN" altLang="en-US" sz="2000" b="1" dirty="0"/>
          </a:p>
        </p:txBody>
      </p:sp>
    </p:spTree>
    <p:extLst>
      <p:ext uri="{BB962C8B-B14F-4D97-AF65-F5344CB8AC3E}">
        <p14:creationId xmlns:p14="http://schemas.microsoft.com/office/powerpoint/2010/main" val="136276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483518"/>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）影响因素</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①企业未来某个时期的生产经营任务及其对人力资源的需求</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②预期的员工流动率及其由此引起的职位空缺规模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③企业生产技术水平的提高和组织管理方式的变革对人力资源需求的影响</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④企业提高产品或服务质量或进入新市场的决策对人力资源需求的影响</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⑤企业的财务资源对人力资源需求的约束</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71278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5557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）人力资源需求预测方法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①管理人员判断法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②德尔菲法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③转换比率分析法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④一元回归分析法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、人力资源供给预测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人力资源供给预测包括内部供给预测和外部供给预测两方面</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）内部供给预测</a:t>
            </a:r>
          </a:p>
          <a:p>
            <a:endParaRPr lang="zh-CN" altLang="en-US" sz="2000" b="1" dirty="0"/>
          </a:p>
        </p:txBody>
      </p:sp>
    </p:spTree>
    <p:extLst>
      <p:ext uri="{BB962C8B-B14F-4D97-AF65-F5344CB8AC3E}">
        <p14:creationId xmlns:p14="http://schemas.microsoft.com/office/powerpoint/2010/main" val="312186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5557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①人员核查法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②管理人员接续计划法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③马尔可夫模型法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）外部供给预测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影响人力资源外部供给的因素</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①本地区的人口总量与人力资源供给率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②本地区的人力资源的总体构成</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③宏观经济形势和失业率预期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48623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技术贸易与知识产权管理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一、技术贸易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、技术贸易的含义与特点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）含义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技术贸易指技术供求双方按照一定的商业条件买卖技术的商业行为。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）主要特点：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①技术买卖的标的不是有形的商品，而是无形的技术知识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②技术贸易转让的是技术的使用权，而不能转让技术的所有权</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98497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55576" y="411510"/>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④本地区劳动力市场供给的供求状况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⑤本行业劳动力市场供求状况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⑥职业市场状况</a:t>
            </a:r>
          </a:p>
          <a:p>
            <a:endParaRPr lang="zh-CN" altLang="en-US" sz="2000" b="1" dirty="0"/>
          </a:p>
        </p:txBody>
      </p:sp>
    </p:spTree>
    <p:extLst>
      <p:ext uri="{BB962C8B-B14F-4D97-AF65-F5344CB8AC3E}">
        <p14:creationId xmlns:p14="http://schemas.microsoft.com/office/powerpoint/2010/main" val="31166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第二节  绩效考核</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一、绩效的含义与特点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、绩效的含义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可以分为企业的绩效、部门的绩效和员工个人的绩效三种，这里主要研究的是员工个人绩效及其相关的问题。</a:t>
            </a: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员工个人绩效：指员工个人从事其本职工作后所产生的成果和成绩。</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、绩效的特点</a:t>
            </a:r>
          </a:p>
          <a:p>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）多因性</a:t>
            </a:r>
          </a:p>
        </p:txBody>
      </p:sp>
    </p:spTree>
    <p:extLst>
      <p:ext uri="{BB962C8B-B14F-4D97-AF65-F5344CB8AC3E}">
        <p14:creationId xmlns:p14="http://schemas.microsoft.com/office/powerpoint/2010/main" val="39610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）多维性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）变动性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二、绩效考核的含义与功能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、绩效考核的含义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指组织根据既定的员工绩效目标，收集与员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工绩效相关的各种信息，借助一定的方法，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定期对员工完成绩效目标的情况进行考察、评价和反馈，从而促进员工绩效目标的实现，并促进组织整体绩效目标的实现的管理活动。</a:t>
            </a:r>
          </a:p>
        </p:txBody>
      </p:sp>
      <p:pic>
        <p:nvPicPr>
          <p:cNvPr id="5" name="图片 4">
            <a:extLst>
              <a:ext uri="{FF2B5EF4-FFF2-40B4-BE49-F238E27FC236}">
                <a16:creationId xmlns:a16="http://schemas.microsoft.com/office/drawing/2014/main" xmlns="" id="{508B8E61-187D-46BB-A373-B6E42E3F8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900" y="1528583"/>
            <a:ext cx="3056900" cy="2086334"/>
          </a:xfrm>
          <a:prstGeom prst="rect">
            <a:avLst/>
          </a:prstGeom>
        </p:spPr>
      </p:pic>
    </p:spTree>
    <p:extLst>
      <p:ext uri="{BB962C8B-B14F-4D97-AF65-F5344CB8AC3E}">
        <p14:creationId xmlns:p14="http://schemas.microsoft.com/office/powerpoint/2010/main" val="4014988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、绩效考核的功能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）管理功能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）激励功能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）学习和导向功能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）沟通功能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）监控功能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）增进绩效的功能</a:t>
            </a:r>
          </a:p>
        </p:txBody>
      </p:sp>
    </p:spTree>
    <p:extLst>
      <p:ext uri="{BB962C8B-B14F-4D97-AF65-F5344CB8AC3E}">
        <p14:creationId xmlns:p14="http://schemas.microsoft.com/office/powerpoint/2010/main" val="342818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三、绩效考核的内容和标准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、绩效考核的内容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具体包括绩效考核项目和绩效考核指标。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绩效考核项目：指绩效考核的维度，即要从哪些方面对企业员工进行考核，它指明了绩效考核的内容的范围。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绩效考核指标：指绩效考核项目的具体内容，是对绩效考核项目的细化和分解。</a:t>
            </a:r>
          </a:p>
        </p:txBody>
      </p:sp>
    </p:spTree>
    <p:extLst>
      <p:ext uri="{BB962C8B-B14F-4D97-AF65-F5344CB8AC3E}">
        <p14:creationId xmlns:p14="http://schemas.microsoft.com/office/powerpoint/2010/main" val="193608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、绩效考核标准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是关于企业员工工作任务在数量和质量方面的要求，明确的回答了应该把绩效考核内容所界定的工作任务做到什么程度或应该使之达到什么标准，是绩效考核指标的进一步量化或具体描述。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四、绩效考核的步骤和方法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、步骤</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）绩效考核的准备阶段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）绩效考核的实施阶段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402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）绩效考核结果的反馈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）绩效考核结果的运用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、绩效考核的方法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）民主评议法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）书面鉴定法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）关键事件法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）比较法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）量表法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3670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）平衡计分卡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）关键绩效指标法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）目标管理法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9D4B242D-6C7E-4F9F-BE63-DE7568949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696186"/>
            <a:ext cx="5667375" cy="2905125"/>
          </a:xfrm>
          <a:prstGeom prst="rect">
            <a:avLst/>
          </a:prstGeom>
        </p:spPr>
      </p:pic>
    </p:spTree>
    <p:extLst>
      <p:ext uri="{BB962C8B-B14F-4D97-AF65-F5344CB8AC3E}">
        <p14:creationId xmlns:p14="http://schemas.microsoft.com/office/powerpoint/2010/main" val="1033320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第三节  薪酬管理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一、薪酬的概念、构成与功能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、薪酬的概念与构成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薪酬是指员工从事企业所需要的劳动而得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到的各种直接的和间接的经济收入。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）基本薪酬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）激励薪酬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）间接薪酬</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F964439F-E471-4B06-A32E-9B352EA16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550131"/>
            <a:ext cx="2800350" cy="3048000"/>
          </a:xfrm>
          <a:prstGeom prst="rect">
            <a:avLst/>
          </a:prstGeom>
        </p:spPr>
      </p:pic>
    </p:spTree>
    <p:extLst>
      <p:ext uri="{BB962C8B-B14F-4D97-AF65-F5344CB8AC3E}">
        <p14:creationId xmlns:p14="http://schemas.microsoft.com/office/powerpoint/2010/main" val="2787913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、薪酬的功能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）薪酬对员工的功能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①保障功能。    ②激励功能。       ③调节功能。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）薪酬对企业的功能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①增值功能。     ②改善用人活动功效的功能。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③协调企业内部关系和塑造企业文化的功能。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④促进企业变革和发展的功能。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）薪酬对社会的功能</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154697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③技术出售不是企业的直接目的，直接目的是向市场销售产品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④技术贸易比一般商品贸易复杂，尤其是国际技术贸易。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、技术合同的类型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技术合同是当事人就技术开发、转让、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咨询或者服务订立的确立相互之间权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利和义务的合同。</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36727DB2-98E7-4C93-A483-08E664F60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067694"/>
            <a:ext cx="3116064" cy="2337048"/>
          </a:xfrm>
          <a:prstGeom prst="rect">
            <a:avLst/>
          </a:prstGeom>
        </p:spPr>
      </p:pic>
    </p:spTree>
    <p:extLst>
      <p:ext uri="{BB962C8B-B14F-4D97-AF65-F5344CB8AC3E}">
        <p14:creationId xmlns:p14="http://schemas.microsoft.com/office/powerpoint/2010/main" val="266150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薪酬水平的高低直接影响国民经济的正常运行，也会影响到人民的生活质量，也调节人们就业和择业的流向。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二、薪酬管理的含义及其影响因素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、薪酬管理的含义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薪酬管理是指企业在经营战略和发展规划的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指导下，综合考虑内外部各种因素的影响，确定自身的薪酬水平、薪酬结构和薪酬形式，并进行薪酬调整和薪酬控制的整个过程。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、影响薪酬管理的主要因素</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D01119F4-365F-49A1-B874-F437ACD01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36" y="1086040"/>
            <a:ext cx="3347864" cy="1883174"/>
          </a:xfrm>
          <a:prstGeom prst="rect">
            <a:avLst/>
          </a:prstGeom>
        </p:spPr>
      </p:pic>
    </p:spTree>
    <p:extLst>
      <p:ext uri="{BB962C8B-B14F-4D97-AF65-F5344CB8AC3E}">
        <p14:creationId xmlns:p14="http://schemas.microsoft.com/office/powerpoint/2010/main" val="342948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）企业外部因素（</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个）</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法律法规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②物价水平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③劳动力市场的状况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④其他企业的薪酬状况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）企业内部因素（</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企业的经营战略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②企业的发展阶段</a:t>
            </a:r>
            <a:endParaRPr lang="zh-CN" altLang="en-US" sz="2000" b="1" dirty="0"/>
          </a:p>
        </p:txBody>
      </p:sp>
    </p:spTree>
    <p:extLst>
      <p:ext uri="{BB962C8B-B14F-4D97-AF65-F5344CB8AC3E}">
        <p14:creationId xmlns:p14="http://schemas.microsoft.com/office/powerpoint/2010/main" val="260477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③企业的财务状况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）员工个人因素（</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员工所处的职位</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②员工的绩效表现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③员工的工作年限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三、企业薪酬制度设计的原则和流程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、企业薪酬制度设计的原则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）公平原则。</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20417930-0405-410F-8A8B-B3635D9EA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500" y="2211710"/>
            <a:ext cx="3796680" cy="2115707"/>
          </a:xfrm>
          <a:prstGeom prst="rect">
            <a:avLst/>
          </a:prstGeom>
        </p:spPr>
      </p:pic>
    </p:spTree>
    <p:extLst>
      <p:ext uri="{BB962C8B-B14F-4D97-AF65-F5344CB8AC3E}">
        <p14:creationId xmlns:p14="http://schemas.microsoft.com/office/powerpoint/2010/main" val="2857741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）竞争原则。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）激励原则。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）量力而行原则。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）合法原则。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、企业薪酬制度设计的流程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）明确现状与需求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）确定薪酬策略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）进行工作分析 </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FAAFD1AC-F4D9-4EE2-AF56-8DB2D69A8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574" y="1335332"/>
            <a:ext cx="4602226" cy="3129513"/>
          </a:xfrm>
          <a:prstGeom prst="rect">
            <a:avLst/>
          </a:prstGeom>
        </p:spPr>
      </p:pic>
    </p:spTree>
    <p:extLst>
      <p:ext uri="{BB962C8B-B14F-4D97-AF65-F5344CB8AC3E}">
        <p14:creationId xmlns:p14="http://schemas.microsoft.com/office/powerpoint/2010/main" val="120617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）进行职位评价</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）进行等级划分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）建立健全配套制度</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）进行市场薪酬调查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）确定薪酬结构与水平</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）薪酬制度的实施与修正</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四、基本薪酬设计</a:t>
            </a:r>
          </a:p>
          <a:p>
            <a:endParaRPr lang="zh-CN" altLang="en-US" sz="2000" b="1" dirty="0"/>
          </a:p>
        </p:txBody>
      </p:sp>
    </p:spTree>
    <p:extLst>
      <p:ext uri="{BB962C8B-B14F-4D97-AF65-F5344CB8AC3E}">
        <p14:creationId xmlns:p14="http://schemas.microsoft.com/office/powerpoint/2010/main" val="2170036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、基本薪酬设计的前提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）薪酬调查的实施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）薪酬等级的建立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、以职位为导向的基本薪酬制度的设计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）职位等级法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）职位分类法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）计点法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）因素比较法</a:t>
            </a:r>
          </a:p>
        </p:txBody>
      </p:sp>
    </p:spTree>
    <p:extLst>
      <p:ext uri="{BB962C8B-B14F-4D97-AF65-F5344CB8AC3E}">
        <p14:creationId xmlns:p14="http://schemas.microsoft.com/office/powerpoint/2010/main" val="2013681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、以技能为导向的基本薪酬设计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）以知识为基础的基本薪酬制度设计方法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）以技能为基础的基本薪酬制度设计方法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、宽带型薪酬结构的概念、特点与作用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）宽带型薪酬结构的概念与特点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宽带型薪酬结构是指对多个薪酬等级以及薪酬变动范围进行重新组合，使之变成只有相当少数的薪酬等级以及相应比较宽的薪酬变动范围。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宽带型薪酬结构最大的特点是扩大了员工通过技术和能力的提升而增加薪</a:t>
            </a:r>
          </a:p>
        </p:txBody>
      </p:sp>
    </p:spTree>
    <p:extLst>
      <p:ext uri="{BB962C8B-B14F-4D97-AF65-F5344CB8AC3E}">
        <p14:creationId xmlns:p14="http://schemas.microsoft.com/office/powerpoint/2010/main" val="4093988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酬的可能性，使员工薪酬的增长更多地依赖于本人技能和能力的提高以及对企业贡献的增加，而不是地位的提高，从而也进一步减少了对员工进行横向甚至向下调动时所遇到的阻力。此外，企业能密切配合市场供求变化，使员工的薪酬水平以市场薪酬调查的数据和企业的薪酬定位为基础而确定，这就使企业更能把握其薪酬水平在市场上的竞争力，并相应地做好薪酬成本控制工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）宽带型薪酬结构的作用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①支撑了扁平型组织结构的运行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1451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②引导员工重视个人技能的增长和能力的提高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③有利于促进职位轮换与调整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④有利于员工适应劳动力市场的供求变化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⑤有利于管理人员及人力资源专业人员的角色转变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⑥有利于促进薪酬管理水平的提高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五、激励薪酬与福利的设计</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、激励薪酬的设计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）个人激励薪酬</a:t>
            </a:r>
          </a:p>
        </p:txBody>
      </p:sp>
    </p:spTree>
    <p:extLst>
      <p:ext uri="{BB962C8B-B14F-4D97-AF65-F5344CB8AC3E}">
        <p14:creationId xmlns:p14="http://schemas.microsoft.com/office/powerpoint/2010/main" val="134838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①计件制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②工时制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③绩效工资（有四种主要的形式）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）群体激励薪酬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①利润分享计划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②收益分享计划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③员工持股制度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、福利的内容与管理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E35343AF-387F-4AC4-A77B-05819ECF3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915566"/>
            <a:ext cx="3755325" cy="2225030"/>
          </a:xfrm>
          <a:prstGeom prst="rect">
            <a:avLst/>
          </a:prstGeom>
        </p:spPr>
      </p:pic>
    </p:spTree>
    <p:extLst>
      <p:ext uri="{BB962C8B-B14F-4D97-AF65-F5344CB8AC3E}">
        <p14:creationId xmlns:p14="http://schemas.microsoft.com/office/powerpoint/2010/main" val="332749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4" name="图片 3">
            <a:extLst>
              <a:ext uri="{FF2B5EF4-FFF2-40B4-BE49-F238E27FC236}">
                <a16:creationId xmlns:a16="http://schemas.microsoft.com/office/drawing/2014/main" xmlns="" id="{E5720EDC-FFAD-431A-AC2E-499B5AAFF934}"/>
              </a:ext>
            </a:extLst>
          </p:cNvPr>
          <p:cNvPicPr>
            <a:picLocks noChangeAspect="1"/>
          </p:cNvPicPr>
          <p:nvPr/>
        </p:nvPicPr>
        <p:blipFill>
          <a:blip r:embed="rId3"/>
          <a:stretch>
            <a:fillRect/>
          </a:stretch>
        </p:blipFill>
        <p:spPr>
          <a:xfrm>
            <a:off x="1662476" y="1319369"/>
            <a:ext cx="5819048" cy="2504762"/>
          </a:xfrm>
          <a:prstGeom prst="rect">
            <a:avLst/>
          </a:prstGeom>
        </p:spPr>
      </p:pic>
    </p:spTree>
    <p:extLst>
      <p:ext uri="{BB962C8B-B14F-4D97-AF65-F5344CB8AC3E}">
        <p14:creationId xmlns:p14="http://schemas.microsoft.com/office/powerpoint/2010/main" val="275922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）福利的内容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①国家法定的福利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②企业自主的福利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）福利的管理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①调查阶段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②规划阶段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③实施阶段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④反馈阶段</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56D8C70-24CB-4BB5-BC58-C81DCB942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696186"/>
            <a:ext cx="4953000" cy="2905125"/>
          </a:xfrm>
          <a:prstGeom prst="rect">
            <a:avLst/>
          </a:prstGeom>
        </p:spPr>
      </p:pic>
    </p:spTree>
    <p:extLst>
      <p:ext uri="{BB962C8B-B14F-4D97-AF65-F5344CB8AC3E}">
        <p14:creationId xmlns:p14="http://schemas.microsoft.com/office/powerpoint/2010/main" val="131463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、技术价值的评估方法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）成本模型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基本出发点：成本是价格的基本决定因素。</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公式：技术价格</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（技术开发的物质消耗</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技术开发中投入的人力消耗）</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技术复杂系数</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研究开发的风险概率）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）市场模拟模型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主要是模拟市场条件，假定在技术市场上交易时，估算可能的成交价格。</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该模型的公式为：</a:t>
                </a:r>
                <a:r>
                  <a:rPr lang="en-US" altLang="zh-CN" sz="2000" dirty="0">
                    <a:solidFill>
                      <a:schemeClr val="tx1"/>
                    </a:solidFill>
                    <a:latin typeface="微软雅黑" panose="020B0503020204020204" pitchFamily="34" charset="-122"/>
                    <a:ea typeface="微软雅黑" panose="020B0503020204020204" pitchFamily="34" charset="-122"/>
                  </a:rPr>
                  <a:t>P=</a:t>
                </a:r>
                <a14:m>
                  <m:oMath xmlns:m="http://schemas.openxmlformats.org/officeDocument/2006/math" xmlns="">
                    <m:sSub>
                      <m:sSubPr>
                        <m:ctrlPr>
                          <a:rPr lang="en-US" altLang="zh-CN" sz="2000" i="1" smtClean="0">
                            <a:solidFill>
                              <a:schemeClr val="tx1"/>
                            </a:solidFill>
                            <a:latin typeface="Cambria Math" panose="02040503050406030204" pitchFamily="18" charset="0"/>
                            <a:ea typeface="微软雅黑" panose="020B0503020204020204" pitchFamily="34" charset="-122"/>
                          </a:rPr>
                        </m:ctrlPr>
                      </m:sSubPr>
                      <m:e>
                        <m:r>
                          <a:rPr lang="en-US" altLang="zh-CN" sz="2000" b="0" i="1" smtClean="0">
                            <a:solidFill>
                              <a:schemeClr val="tx1"/>
                            </a:solidFill>
                            <a:latin typeface="Cambria Math" panose="02040503050406030204" pitchFamily="18" charset="0"/>
                            <a:ea typeface="微软雅黑" panose="020B0503020204020204" pitchFamily="34" charset="-122"/>
                          </a:rPr>
                          <m:t>𝑃</m:t>
                        </m:r>
                      </m:e>
                      <m:sub>
                        <m:r>
                          <a:rPr lang="en-US" altLang="zh-CN" sz="2000" b="0" i="1" smtClean="0">
                            <a:solidFill>
                              <a:schemeClr val="tx1"/>
                            </a:solidFill>
                            <a:latin typeface="Cambria Math" panose="02040503050406030204" pitchFamily="18" charset="0"/>
                            <a:ea typeface="微软雅黑" panose="020B0503020204020204" pitchFamily="34" charset="-122"/>
                          </a:rPr>
                          <m:t>0</m:t>
                        </m:r>
                      </m:sub>
                    </m:sSub>
                  </m:oMath>
                </a14:m>
                <a:r>
                  <a:rPr lang="en-US" altLang="zh-CN" sz="2000" dirty="0">
                    <a:solidFill>
                      <a:schemeClr val="tx1"/>
                    </a:solidFill>
                    <a:latin typeface="微软雅黑" panose="020B0503020204020204" pitchFamily="34" charset="-122"/>
                    <a:ea typeface="微软雅黑" panose="020B0503020204020204" pitchFamily="34" charset="-122"/>
                  </a:rPr>
                  <a:t>×a × b × c</a:t>
                </a:r>
                <a:endParaRPr lang="zh-CN" altLang="en-US" sz="2000" dirty="0">
                  <a:solidFill>
                    <a:schemeClr val="tx1"/>
                  </a:solidFill>
                  <a:latin typeface="微软雅黑" panose="020B0503020204020204" pitchFamily="34" charset="-122"/>
                  <a:ea typeface="微软雅黑" panose="020B0503020204020204" pitchFamily="34"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7820" y="555625"/>
                <a:ext cx="8806180" cy="4032250"/>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081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
        <p:nvSpPr>
          <p:cNvPr id="4" name="矩形 3">
            <a:extLst>
              <a:ext uri="{FF2B5EF4-FFF2-40B4-BE49-F238E27FC236}">
                <a16:creationId xmlns:a16="http://schemas.microsoft.com/office/drawing/2014/main" xmlns="" id="{5DDF7A3B-F7F9-46A4-93A8-E1AFC411EF5C}"/>
              </a:ext>
            </a:extLst>
          </p:cNvPr>
          <p:cNvSpPr/>
          <p:nvPr/>
        </p:nvSpPr>
        <p:spPr>
          <a:xfrm>
            <a:off x="1115616" y="555624"/>
            <a:ext cx="6552728" cy="1289199"/>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）效益模型</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效益模型的基本思路是：按技术所产生的经济效益来估算技术的价值。其公式为：</a:t>
            </a:r>
            <a:endParaRPr lang="zh-CN" altLang="en-US" dirty="0"/>
          </a:p>
        </p:txBody>
      </p:sp>
      <p:pic>
        <p:nvPicPr>
          <p:cNvPr id="7" name="图片 6">
            <a:extLst>
              <a:ext uri="{FF2B5EF4-FFF2-40B4-BE49-F238E27FC236}">
                <a16:creationId xmlns:a16="http://schemas.microsoft.com/office/drawing/2014/main" xmlns="" id="{0A26A5A3-964E-4523-9620-33879D35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491630"/>
            <a:ext cx="2106652" cy="970169"/>
          </a:xfrm>
          <a:prstGeom prst="rect">
            <a:avLst/>
          </a:prstGeom>
        </p:spPr>
      </p:pic>
      <p:sp>
        <p:nvSpPr>
          <p:cNvPr id="8" name="矩形 7">
            <a:extLst>
              <a:ext uri="{FF2B5EF4-FFF2-40B4-BE49-F238E27FC236}">
                <a16:creationId xmlns:a16="http://schemas.microsoft.com/office/drawing/2014/main" xmlns="" id="{ED2A91F5-7E65-4A83-B291-4FA8541E12C7}"/>
              </a:ext>
            </a:extLst>
          </p:cNvPr>
          <p:cNvSpPr/>
          <p:nvPr/>
        </p:nvSpPr>
        <p:spPr>
          <a:xfrm>
            <a:off x="1043608" y="2711091"/>
            <a:ext cx="6624736"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P</a:t>
            </a:r>
            <a:r>
              <a:rPr lang="zh-CN" altLang="en-US" dirty="0">
                <a:latin typeface="微软雅黑" panose="020B0503020204020204" pitchFamily="34" charset="-122"/>
                <a:ea typeface="微软雅黑" panose="020B0503020204020204" pitchFamily="34" charset="-122"/>
              </a:rPr>
              <a:t>为技术商品的价格</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Bt</a:t>
            </a:r>
            <a:r>
              <a:rPr lang="zh-CN" altLang="en-US" dirty="0">
                <a:latin typeface="微软雅黑" panose="020B0503020204020204" pitchFamily="34" charset="-122"/>
                <a:ea typeface="微软雅黑" panose="020B0503020204020204" pitchFamily="34" charset="-122"/>
              </a:rPr>
              <a:t>为第</a:t>
            </a:r>
            <a:r>
              <a:rPr lang="en-US" altLang="zh-CN" dirty="0">
                <a:latin typeface="微软雅黑" panose="020B0503020204020204" pitchFamily="34" charset="-122"/>
                <a:ea typeface="微软雅黑" panose="020B0503020204020204" pitchFamily="34" charset="-122"/>
              </a:rPr>
              <a:t>t</a:t>
            </a:r>
            <a:r>
              <a:rPr lang="zh-CN" altLang="en-US" dirty="0">
                <a:latin typeface="微软雅黑" panose="020B0503020204020204" pitchFamily="34" charset="-122"/>
                <a:ea typeface="微软雅黑" panose="020B0503020204020204" pitchFamily="34" charset="-122"/>
              </a:rPr>
              <a:t>年被评估技术所产生的经济效益</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a:t>
            </a:r>
            <a:r>
              <a:rPr lang="zh-CN" altLang="en-US" dirty="0">
                <a:latin typeface="微软雅黑" panose="020B0503020204020204" pitchFamily="34" charset="-122"/>
                <a:ea typeface="微软雅黑" panose="020B0503020204020204" pitchFamily="34" charset="-122"/>
              </a:rPr>
              <a:t>为折现率</a:t>
            </a:r>
            <a:r>
              <a:rPr lang="en-US" altLang="zh-CN" dirty="0">
                <a:latin typeface="微软雅黑" panose="020B0503020204020204" pitchFamily="34" charset="-122"/>
                <a:ea typeface="微软雅黑" panose="020B0503020204020204" pitchFamily="34" charset="-122"/>
              </a:rPr>
              <a:t>;n</a:t>
            </a:r>
            <a:r>
              <a:rPr lang="zh-CN" altLang="en-US" dirty="0">
                <a:latin typeface="微软雅黑" panose="020B0503020204020204" pitchFamily="34" charset="-122"/>
                <a:ea typeface="微软雅黑" panose="020B0503020204020204" pitchFamily="34" charset="-122"/>
              </a:rPr>
              <a:t>为被评估技术的寿命。</a:t>
            </a:r>
          </a:p>
        </p:txBody>
      </p:sp>
    </p:spTree>
    <p:extLst>
      <p:ext uri="{BB962C8B-B14F-4D97-AF65-F5344CB8AC3E}">
        <p14:creationId xmlns:p14="http://schemas.microsoft.com/office/powerpoint/2010/main" val="167038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例题：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某企业拟引进一项新的生产技术，经专家预测，该技术可再使用</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年。采用新技术后，该企业产品价格相比同类产品每件可提高</a:t>
            </a:r>
            <a:r>
              <a:rPr lang="en-US" altLang="zh-CN" sz="2000" dirty="0">
                <a:solidFill>
                  <a:schemeClr val="tx1"/>
                </a:solidFill>
                <a:latin typeface="微软雅黑" panose="020B0503020204020204" pitchFamily="34" charset="-122"/>
                <a:ea typeface="微软雅黑" panose="020B0503020204020204" pitchFamily="34" charset="-122"/>
              </a:rPr>
              <a:t>250</a:t>
            </a:r>
            <a:r>
              <a:rPr lang="zh-CN" altLang="en-US" sz="2000" dirty="0">
                <a:solidFill>
                  <a:schemeClr val="tx1"/>
                </a:solidFill>
                <a:latin typeface="微软雅黑" panose="020B0503020204020204" pitchFamily="34" charset="-122"/>
                <a:ea typeface="微软雅黑" panose="020B0503020204020204" pitchFamily="34" charset="-122"/>
              </a:rPr>
              <a:t>元，预计未来</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年产品的销量分别为</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1.5</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1.3</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万件、</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万件。且第</a:t>
            </a:r>
            <a:r>
              <a:rPr lang="en-US" altLang="zh-CN" sz="2000" dirty="0">
                <a:solidFill>
                  <a:schemeClr val="tx1"/>
                </a:solidFill>
                <a:latin typeface="微软雅黑" panose="020B0503020204020204" pitchFamily="34" charset="-122"/>
                <a:ea typeface="微软雅黑" panose="020B0503020204020204" pitchFamily="34" charset="-122"/>
              </a:rPr>
              <a:t>3-6</a:t>
            </a:r>
            <a:r>
              <a:rPr lang="zh-CN" altLang="en-US" sz="2000" dirty="0">
                <a:solidFill>
                  <a:schemeClr val="tx1"/>
                </a:solidFill>
                <a:latin typeface="微软雅黑" panose="020B0503020204020204" pitchFamily="34" charset="-122"/>
                <a:ea typeface="微软雅黑" panose="020B0503020204020204" pitchFamily="34" charset="-122"/>
              </a:rPr>
              <a:t>年将增加营销费</a:t>
            </a:r>
            <a:r>
              <a:rPr lang="en-US" altLang="zh-CN" sz="2000" dirty="0">
                <a:solidFill>
                  <a:schemeClr val="tx1"/>
                </a:solidFill>
                <a:latin typeface="微软雅黑" panose="020B0503020204020204" pitchFamily="34" charset="-122"/>
                <a:ea typeface="微软雅黑" panose="020B0503020204020204" pitchFamily="34" charset="-122"/>
              </a:rPr>
              <a:t>50</a:t>
            </a:r>
            <a:r>
              <a:rPr lang="zh-CN" altLang="en-US" sz="2000" dirty="0">
                <a:solidFill>
                  <a:schemeClr val="tx1"/>
                </a:solidFill>
                <a:latin typeface="微软雅黑" panose="020B0503020204020204" pitchFamily="34" charset="-122"/>
                <a:ea typeface="微软雅黑" panose="020B0503020204020204" pitchFamily="34" charset="-122"/>
              </a:rPr>
              <a:t>万元</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年。根据行业投资收益率，折现率确定为</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8272E21F-80F8-4BE5-91D2-2F9172646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069563"/>
            <a:ext cx="5688633" cy="1486477"/>
          </a:xfrm>
          <a:prstGeom prst="rect">
            <a:avLst/>
          </a:prstGeom>
        </p:spPr>
      </p:pic>
    </p:spTree>
    <p:extLst>
      <p:ext uri="{BB962C8B-B14F-4D97-AF65-F5344CB8AC3E}">
        <p14:creationId xmlns:p14="http://schemas.microsoft.com/office/powerpoint/2010/main" val="248324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
            </a:r>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二、国际技术贸易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、国际技术贸易的含义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指不同国家的企业、经济组织或个人之间，按照一般商业条件，向对方出售或从对方购买软件技术使用权的一种国际贸易行为。由技术出口和技术引进两方面构成。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5" name="图片 4">
            <a:extLst>
              <a:ext uri="{FF2B5EF4-FFF2-40B4-BE49-F238E27FC236}">
                <a16:creationId xmlns:a16="http://schemas.microsoft.com/office/drawing/2014/main" xmlns="" id="{5DE45B04-06D4-404A-B939-27BCE8C80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464" y="2571750"/>
            <a:ext cx="3984516" cy="2283718"/>
          </a:xfrm>
          <a:prstGeom prst="rect">
            <a:avLst/>
          </a:prstGeom>
        </p:spPr>
      </p:pic>
    </p:spTree>
    <p:extLst>
      <p:ext uri="{BB962C8B-B14F-4D97-AF65-F5344CB8AC3E}">
        <p14:creationId xmlns:p14="http://schemas.microsoft.com/office/powerpoint/2010/main" val="2697781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2709</TotalTime>
  <Words>7977</Words>
  <Application>Microsoft Macintosh PowerPoint</Application>
  <PresentationFormat>全屏显示(16:9)</PresentationFormat>
  <Paragraphs>447</Paragraphs>
  <Slides>50</Slides>
  <Notes>50</Notes>
  <HiddenSlides>0</HiddenSlides>
  <MMClips>0</MMClips>
  <ScaleCrop>false</ScaleCrop>
  <HeadingPairs>
    <vt:vector size="4" baseType="variant">
      <vt:variant>
        <vt:lpstr>主题</vt:lpstr>
      </vt:variant>
      <vt:variant>
        <vt:i4>3</vt:i4>
      </vt:variant>
      <vt:variant>
        <vt:lpstr>幻灯片标题</vt:lpstr>
      </vt:variant>
      <vt:variant>
        <vt:i4>50</vt:i4>
      </vt:variant>
    </vt:vector>
  </HeadingPairs>
  <TitlesOfParts>
    <vt:vector size="53" baseType="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Microsoft Office 用户</cp:lastModifiedBy>
  <cp:revision>408</cp:revision>
  <dcterms:created xsi:type="dcterms:W3CDTF">2020-06-29T06:29:00Z</dcterms:created>
  <dcterms:modified xsi:type="dcterms:W3CDTF">2020-10-17T09:51:00Z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