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42"/>
  </p:notesMasterIdLst>
  <p:handoutMasterIdLst>
    <p:handoutMasterId r:id="rId43"/>
  </p:handoutMasterIdLst>
  <p:sldIdLst>
    <p:sldId id="1110" r:id="rId4"/>
    <p:sldId id="1078" r:id="rId5"/>
    <p:sldId id="1112" r:id="rId6"/>
    <p:sldId id="1113" r:id="rId7"/>
    <p:sldId id="1114" r:id="rId8"/>
    <p:sldId id="1102" r:id="rId9"/>
    <p:sldId id="1136" r:id="rId10"/>
    <p:sldId id="1137" r:id="rId11"/>
    <p:sldId id="1138" r:id="rId12"/>
    <p:sldId id="1139" r:id="rId13"/>
    <p:sldId id="1140" r:id="rId14"/>
    <p:sldId id="1141" r:id="rId15"/>
    <p:sldId id="1115" r:id="rId16"/>
    <p:sldId id="1116" r:id="rId17"/>
    <p:sldId id="1117" r:id="rId18"/>
    <p:sldId id="1142" r:id="rId19"/>
    <p:sldId id="1118" r:id="rId20"/>
    <p:sldId id="1131" r:id="rId21"/>
    <p:sldId id="1132" r:id="rId22"/>
    <p:sldId id="1119" r:id="rId23"/>
    <p:sldId id="1120" r:id="rId24"/>
    <p:sldId id="1121" r:id="rId25"/>
    <p:sldId id="1122" r:id="rId26"/>
    <p:sldId id="1123" r:id="rId27"/>
    <p:sldId id="1129" r:id="rId28"/>
    <p:sldId id="1130" r:id="rId29"/>
    <p:sldId id="1143" r:id="rId30"/>
    <p:sldId id="1144" r:id="rId31"/>
    <p:sldId id="1145" r:id="rId32"/>
    <p:sldId id="1146" r:id="rId33"/>
    <p:sldId id="1147" r:id="rId34"/>
    <p:sldId id="1148" r:id="rId35"/>
    <p:sldId id="1149" r:id="rId36"/>
    <p:sldId id="1150" r:id="rId37"/>
    <p:sldId id="1154" r:id="rId38"/>
    <p:sldId id="1152" r:id="rId39"/>
    <p:sldId id="1155" r:id="rId40"/>
    <p:sldId id="1156" r:id="rId4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787">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896" y="-96"/>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20/10/17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20/10/17</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7480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6730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888798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42953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97524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09610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68906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4575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96832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7286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04428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92757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17647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69941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8571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266009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23339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61280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0942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87212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3436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41180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3519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679040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338018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63067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56398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809545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58780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196555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27621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79356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8462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78487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08574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5951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746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slideMaster" Target="../slideMasters/slideMaster2.xml"/><Relationship Id="rId1" Type="http://schemas.openxmlformats.org/officeDocument/2006/relationships/tags" Target="../tags/tag7.xml"/><Relationship Id="rId2" Type="http://schemas.openxmlformats.org/officeDocument/2006/relationships/tags" Target="../tags/tag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slideMaster" Target="../slideMasters/slideMaster2.xml"/><Relationship Id="rId1" Type="http://schemas.openxmlformats.org/officeDocument/2006/relationships/tags" Target="../tags/tag12.xml"/><Relationship Id="rId2" Type="http://schemas.openxmlformats.org/officeDocument/2006/relationships/tags" Target="../tags/tag1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tags" Target="../tags/tag21.xml"/><Relationship Id="rId6" Type="http://schemas.openxmlformats.org/officeDocument/2006/relationships/slideMaster" Target="../slideMasters/slideMaster2.xml"/><Relationship Id="rId1" Type="http://schemas.openxmlformats.org/officeDocument/2006/relationships/tags" Target="../tags/tag17.xml"/><Relationship Id="rId2"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Master" Target="../slideMasters/slideMaster2.xml"/><Relationship Id="rId1" Type="http://schemas.openxmlformats.org/officeDocument/2006/relationships/tags" Target="../tags/tag22.xml"/><Relationship Id="rId2" Type="http://schemas.openxmlformats.org/officeDocument/2006/relationships/tags" Target="../tags/tag2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tags" Target="../tags/tag32.xml"/><Relationship Id="rId6" Type="http://schemas.openxmlformats.org/officeDocument/2006/relationships/tags" Target="../tags/tag33.xml"/><Relationship Id="rId7" Type="http://schemas.openxmlformats.org/officeDocument/2006/relationships/tags" Target="../tags/tag34.xml"/><Relationship Id="rId8" Type="http://schemas.openxmlformats.org/officeDocument/2006/relationships/tags" Target="../tags/tag35.xml"/><Relationship Id="rId9" Type="http://schemas.openxmlformats.org/officeDocument/2006/relationships/slideMaster" Target="../slideMasters/slideMaster2.xml"/><Relationship Id="rId1" Type="http://schemas.openxmlformats.org/officeDocument/2006/relationships/tags" Target="../tags/tag28.xml"/><Relationship Id="rId2" Type="http://schemas.openxmlformats.org/officeDocument/2006/relationships/tags" Target="../tags/tag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Master" Target="../slideMasters/slideMaster2.xml"/><Relationship Id="rId1" Type="http://schemas.openxmlformats.org/officeDocument/2006/relationships/tags" Target="../tags/tag36.xml"/><Relationship Id="rId2"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Master" Target="../slideMasters/slideMaster2.xml"/><Relationship Id="rId1" Type="http://schemas.openxmlformats.org/officeDocument/2006/relationships/tags" Target="../tags/tag40.xml"/><Relationship Id="rId2"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tags" Target="../tags/tag47.xml"/><Relationship Id="rId6" Type="http://schemas.openxmlformats.org/officeDocument/2006/relationships/tags" Target="../tags/tag48.xml"/><Relationship Id="rId7" Type="http://schemas.openxmlformats.org/officeDocument/2006/relationships/slideMaster" Target="../slideMasters/slideMaster2.xml"/><Relationship Id="rId1" Type="http://schemas.openxmlformats.org/officeDocument/2006/relationships/tags" Target="../tags/tag43.xml"/><Relationship Id="rId2" Type="http://schemas.openxmlformats.org/officeDocument/2006/relationships/tags" Target="../tags/tag4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slideMaster" Target="../slideMasters/slideMaster2.xml"/><Relationship Id="rId1" Type="http://schemas.openxmlformats.org/officeDocument/2006/relationships/tags" Target="../tags/tag49.xml"/><Relationship Id="rId2" Type="http://schemas.openxmlformats.org/officeDocument/2006/relationships/tags" Target="../tags/tag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4" Type="http://schemas.openxmlformats.org/officeDocument/2006/relationships/tags" Target="../tags/tag57.xml"/><Relationship Id="rId5" Type="http://schemas.openxmlformats.org/officeDocument/2006/relationships/slideMaster" Target="../slideMasters/slideMaster2.xml"/><Relationship Id="rId1" Type="http://schemas.openxmlformats.org/officeDocument/2006/relationships/tags" Target="../tags/tag54.xml"/><Relationship Id="rId2" Type="http://schemas.openxmlformats.org/officeDocument/2006/relationships/tags" Target="../tags/tag5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slideMaster" Target="../slideMasters/slideMaster2.xml"/><Relationship Id="rId1" Type="http://schemas.openxmlformats.org/officeDocument/2006/relationships/tags" Target="../tags/tag58.xml"/><Relationship Id="rId2"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slideMaster" Target="../slideMasters/slideMaster3.xml"/><Relationship Id="rId1" Type="http://schemas.openxmlformats.org/officeDocument/2006/relationships/tags" Target="../tags/tag69.xml"/><Relationship Id="rId2" Type="http://schemas.openxmlformats.org/officeDocument/2006/relationships/tags" Target="../tags/tag70.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slideMaster" Target="../slideMasters/slideMaster3.xml"/><Relationship Id="rId1" Type="http://schemas.openxmlformats.org/officeDocument/2006/relationships/tags" Target="../tags/tag74.xml"/><Relationship Id="rId2" Type="http://schemas.openxmlformats.org/officeDocument/2006/relationships/tags" Target="../tags/tag7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4" Type="http://schemas.openxmlformats.org/officeDocument/2006/relationships/tags" Target="../tags/tag82.xml"/><Relationship Id="rId5" Type="http://schemas.openxmlformats.org/officeDocument/2006/relationships/tags" Target="../tags/tag83.xml"/><Relationship Id="rId6" Type="http://schemas.openxmlformats.org/officeDocument/2006/relationships/slideMaster" Target="../slideMasters/slideMaster3.xml"/><Relationship Id="rId1" Type="http://schemas.openxmlformats.org/officeDocument/2006/relationships/tags" Target="../tags/tag79.xml"/><Relationship Id="rId2" Type="http://schemas.openxmlformats.org/officeDocument/2006/relationships/tags" Target="../tags/tag80.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tags" Target="../tags/tag88.xml"/><Relationship Id="rId6" Type="http://schemas.openxmlformats.org/officeDocument/2006/relationships/tags" Target="../tags/tag89.xml"/><Relationship Id="rId7" Type="http://schemas.openxmlformats.org/officeDocument/2006/relationships/slideMaster" Target="../slideMasters/slideMaster3.xml"/><Relationship Id="rId1" Type="http://schemas.openxmlformats.org/officeDocument/2006/relationships/tags" Target="../tags/tag84.xml"/><Relationship Id="rId2" Type="http://schemas.openxmlformats.org/officeDocument/2006/relationships/tags" Target="../tags/tag8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2.xml"/><Relationship Id="rId4" Type="http://schemas.openxmlformats.org/officeDocument/2006/relationships/tags" Target="../tags/tag93.xml"/><Relationship Id="rId5" Type="http://schemas.openxmlformats.org/officeDocument/2006/relationships/tags" Target="../tags/tag94.xml"/><Relationship Id="rId6" Type="http://schemas.openxmlformats.org/officeDocument/2006/relationships/tags" Target="../tags/tag95.xml"/><Relationship Id="rId7" Type="http://schemas.openxmlformats.org/officeDocument/2006/relationships/tags" Target="../tags/tag96.xml"/><Relationship Id="rId8" Type="http://schemas.openxmlformats.org/officeDocument/2006/relationships/tags" Target="../tags/tag97.xml"/><Relationship Id="rId9" Type="http://schemas.openxmlformats.org/officeDocument/2006/relationships/slideMaster" Target="../slideMasters/slideMaster3.xml"/><Relationship Id="rId1" Type="http://schemas.openxmlformats.org/officeDocument/2006/relationships/tags" Target="../tags/tag90.xml"/><Relationship Id="rId2" Type="http://schemas.openxmlformats.org/officeDocument/2006/relationships/tags" Target="../tags/tag9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4" Type="http://schemas.openxmlformats.org/officeDocument/2006/relationships/tags" Target="../tags/tag101.xml"/><Relationship Id="rId5" Type="http://schemas.openxmlformats.org/officeDocument/2006/relationships/slideMaster" Target="../slideMasters/slideMaster3.xml"/><Relationship Id="rId1" Type="http://schemas.openxmlformats.org/officeDocument/2006/relationships/tags" Target="../tags/tag98.xml"/><Relationship Id="rId2" Type="http://schemas.openxmlformats.org/officeDocument/2006/relationships/tags" Target="../tags/tag99.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slideMaster" Target="../slideMasters/slideMaster3.xml"/><Relationship Id="rId1" Type="http://schemas.openxmlformats.org/officeDocument/2006/relationships/tags" Target="../tags/tag102.xml"/><Relationship Id="rId2"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4" Type="http://schemas.openxmlformats.org/officeDocument/2006/relationships/tags" Target="../tags/tag108.xml"/><Relationship Id="rId5" Type="http://schemas.openxmlformats.org/officeDocument/2006/relationships/tags" Target="../tags/tag109.xml"/><Relationship Id="rId6" Type="http://schemas.openxmlformats.org/officeDocument/2006/relationships/tags" Target="../tags/tag110.xml"/><Relationship Id="rId7" Type="http://schemas.openxmlformats.org/officeDocument/2006/relationships/slideMaster" Target="../slideMasters/slideMaster3.xml"/><Relationship Id="rId1" Type="http://schemas.openxmlformats.org/officeDocument/2006/relationships/tags" Target="../tags/tag105.xml"/><Relationship Id="rId2" Type="http://schemas.openxmlformats.org/officeDocument/2006/relationships/tags" Target="../tags/tag106.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6" Type="http://schemas.openxmlformats.org/officeDocument/2006/relationships/slideMaster" Target="../slideMasters/slideMaster3.xml"/><Relationship Id="rId1" Type="http://schemas.openxmlformats.org/officeDocument/2006/relationships/tags" Target="../tags/tag111.xml"/><Relationship Id="rId2" Type="http://schemas.openxmlformats.org/officeDocument/2006/relationships/tags" Target="../tags/tag11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4" Type="http://schemas.openxmlformats.org/officeDocument/2006/relationships/tags" Target="../tags/tag119.xml"/><Relationship Id="rId5" Type="http://schemas.openxmlformats.org/officeDocument/2006/relationships/slideMaster" Target="../slideMasters/slideMaster3.xml"/><Relationship Id="rId1" Type="http://schemas.openxmlformats.org/officeDocument/2006/relationships/tags" Target="../tags/tag116.xml"/><Relationship Id="rId2" Type="http://schemas.openxmlformats.org/officeDocument/2006/relationships/tags" Target="../tags/tag117.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slideMaster" Target="../slideMasters/slideMaster3.xml"/><Relationship Id="rId1" Type="http://schemas.openxmlformats.org/officeDocument/2006/relationships/tags" Target="../tags/tag120.xml"/><Relationship Id="rId2" Type="http://schemas.openxmlformats.org/officeDocument/2006/relationships/tags" Target="../tags/tag1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20/10/17</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20/10/17</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xml"/><Relationship Id="rId15" Type="http://schemas.openxmlformats.org/officeDocument/2006/relationships/tags" Target="../tags/tag2.xml"/><Relationship Id="rId16" Type="http://schemas.openxmlformats.org/officeDocument/2006/relationships/tags" Target="../tags/tag3.xml"/><Relationship Id="rId17" Type="http://schemas.openxmlformats.org/officeDocument/2006/relationships/tags" Target="../tags/tag4.xml"/><Relationship Id="rId18" Type="http://schemas.openxmlformats.org/officeDocument/2006/relationships/tags" Target="../tags/tag5.xml"/><Relationship Id="rId19" Type="http://schemas.openxmlformats.org/officeDocument/2006/relationships/tags" Target="../tags/tag6.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tags" Target="../tags/tag63.xml"/><Relationship Id="rId14" Type="http://schemas.openxmlformats.org/officeDocument/2006/relationships/tags" Target="../tags/tag64.xml"/><Relationship Id="rId15" Type="http://schemas.openxmlformats.org/officeDocument/2006/relationships/tags" Target="../tags/tag65.xml"/><Relationship Id="rId16" Type="http://schemas.openxmlformats.org/officeDocument/2006/relationships/tags" Target="../tags/tag66.xml"/><Relationship Id="rId17" Type="http://schemas.openxmlformats.org/officeDocument/2006/relationships/tags" Target="../tags/tag67.xml"/><Relationship Id="rId18" Type="http://schemas.openxmlformats.org/officeDocument/2006/relationships/tags" Target="../tags/tag68.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20/10/17</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10—11</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20/10/17</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6.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、电子商务中的商流、资金流、物流、信息流的关系</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）商流、资金流、物流、信息流是一个相互联系、互为伴随、共同支撑电子商务的整体，商流是动机和目的，资金流是条件，物流是终结和归宿，信息流是手段。                      </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）商流是物流、资金流和信息流的起点和前提。</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）没有物流、资金流和信息流的匹配和支持，商流也不可能达到目的。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3441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五、电子商务对企业经营管理的影响</a:t>
            </a:r>
            <a:br>
              <a:rPr lang="zh-CN" altLang="en-US" sz="2000" dirty="0">
                <a:solidFill>
                  <a:schemeClr val="tx1"/>
                </a:solidFill>
                <a:latin typeface="微软雅黑" panose="020B0503020204020204" pitchFamily="34" charset="-122"/>
                <a:ea typeface="微软雅黑" panose="020B0503020204020204" pitchFamily="34" charset="-122"/>
              </a:rPr>
            </a:b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、组织结构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、管理模式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）企业内部构造了内部网、数据库。</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）企业管理由集权制向分权制转换。</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）组织流程“并行”。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、生产经营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）降低企业的交易成本。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668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）减少企业库存。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）缩短企业的生产周期。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）增加企业交易机会。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、竞争方式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、人力资源管理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、管理思想</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214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电子商务的运作系统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一、电子商务的一般框架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、三个层次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）网络层</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是指基础设施，即所谓的“信息高速公路”，是实施电子商务的最底层的硬件基础设施。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）信息发布（传输）层</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解决如何在网上传输各种信息的问题，在网络层提供的信息传输线路上，根据一系列传输协议来发布传输文本、数据、声音、图像、动画、电影等信息。</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8230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）一般业务服务层</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为了交易而提供的通用业务服务，是所有企业、个人从事贸易活动都会用到的服务。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、四个支柱</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）公共政策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）技术标准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）网络安全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）法律规范</a:t>
            </a:r>
          </a:p>
        </p:txBody>
      </p:sp>
    </p:spTree>
    <p:extLst>
      <p:ext uri="{BB962C8B-B14F-4D97-AF65-F5344CB8AC3E}">
        <p14:creationId xmlns:p14="http://schemas.microsoft.com/office/powerpoint/2010/main" val="239112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二、电子商务运作系统的组成要素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、消费者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、银行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、物流配送体系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CA</a:t>
            </a:r>
            <a:r>
              <a:rPr lang="zh-CN" altLang="en-US" sz="2000" dirty="0">
                <a:solidFill>
                  <a:schemeClr val="tx1"/>
                </a:solidFill>
                <a:latin typeface="微软雅黑" panose="020B0503020204020204" pitchFamily="34" charset="-122"/>
                <a:ea typeface="微软雅黑" panose="020B0503020204020204" pitchFamily="34" charset="-122"/>
              </a:rPr>
              <a:t>认证中心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、其他要素</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2640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三、电子商务的交易模式及一般流程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B2B</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B2B</a:t>
            </a:r>
            <a:r>
              <a:rPr lang="zh-CN" altLang="en-US" sz="2000" dirty="0">
                <a:solidFill>
                  <a:schemeClr val="tx1"/>
                </a:solidFill>
                <a:latin typeface="微软雅黑" panose="020B0503020204020204" pitchFamily="34" charset="-122"/>
                <a:ea typeface="微软雅黑" panose="020B0503020204020204" pitchFamily="34" charset="-122"/>
              </a:rPr>
              <a:t>商业模式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卖方控制型市场战略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买方控制型市场战略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中介控制型市场战略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B2B</a:t>
            </a:r>
            <a:r>
              <a:rPr lang="zh-CN" altLang="en-US" sz="2000" dirty="0">
                <a:solidFill>
                  <a:schemeClr val="tx1"/>
                </a:solidFill>
                <a:latin typeface="微软雅黑" panose="020B0503020204020204" pitchFamily="34" charset="-122"/>
                <a:ea typeface="微软雅黑" panose="020B0503020204020204" pitchFamily="34" charset="-122"/>
              </a:rPr>
              <a:t>交易流程</a:t>
            </a:r>
          </a:p>
        </p:txBody>
      </p:sp>
      <p:pic>
        <p:nvPicPr>
          <p:cNvPr id="5" name="图片 4">
            <a:extLst>
              <a:ext uri="{FF2B5EF4-FFF2-40B4-BE49-F238E27FC236}">
                <a16:creationId xmlns:a16="http://schemas.microsoft.com/office/drawing/2014/main" xmlns="" id="{2BFFF4A6-8623-4677-BA6F-9639A41A65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1222883"/>
            <a:ext cx="4787467" cy="3194546"/>
          </a:xfrm>
          <a:prstGeom prst="rect">
            <a:avLst/>
          </a:prstGeom>
        </p:spPr>
      </p:pic>
    </p:spTree>
    <p:extLst>
      <p:ext uri="{BB962C8B-B14F-4D97-AF65-F5344CB8AC3E}">
        <p14:creationId xmlns:p14="http://schemas.microsoft.com/office/powerpoint/2010/main" val="2638547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B2C</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B2C</a:t>
            </a:r>
            <a:r>
              <a:rPr lang="zh-CN" altLang="en-US" sz="2000" dirty="0">
                <a:solidFill>
                  <a:schemeClr val="tx1"/>
                </a:solidFill>
                <a:latin typeface="微软雅黑" panose="020B0503020204020204" pitchFamily="34" charset="-122"/>
                <a:ea typeface="微软雅黑" panose="020B0503020204020204" pitchFamily="34" charset="-122"/>
              </a:rPr>
              <a:t>电子商务有</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个基本组成部分：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）为顾客提供在线购物场所的网上商店；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）为顾客进行商品配送的物流系统；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）资金结算的电子支付系统。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C2C</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其代表是淘宝电子商务模式。</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xmlns="" id="{715877E9-1FD2-4176-B69F-65DA1BD90C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6503" y="1011174"/>
            <a:ext cx="3121152" cy="3121152"/>
          </a:xfrm>
          <a:prstGeom prst="rect">
            <a:avLst/>
          </a:prstGeom>
        </p:spPr>
      </p:pic>
    </p:spTree>
    <p:extLst>
      <p:ext uri="{BB962C8B-B14F-4D97-AF65-F5344CB8AC3E}">
        <p14:creationId xmlns:p14="http://schemas.microsoft.com/office/powerpoint/2010/main" val="422957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OTO</a:t>
            </a:r>
            <a:br>
              <a:rPr lang="en-US" altLang="zh-CN" sz="2000" dirty="0">
                <a:solidFill>
                  <a:schemeClr val="tx1"/>
                </a:solidFill>
                <a:latin typeface="微软雅黑" panose="020B0503020204020204" pitchFamily="34" charset="-122"/>
                <a:ea typeface="微软雅黑" panose="020B0503020204020204" pitchFamily="34" charset="-122"/>
              </a:rPr>
            </a:br>
            <a:r>
              <a:rPr lang="en-US" altLang="zh-CN" sz="2000" dirty="0" err="1">
                <a:solidFill>
                  <a:schemeClr val="tx1"/>
                </a:solidFill>
                <a:latin typeface="微软雅黑" panose="020B0503020204020204" pitchFamily="34" charset="-122"/>
                <a:ea typeface="微软雅黑" panose="020B0503020204020204" pitchFamily="34" charset="-122"/>
              </a:rPr>
              <a:t>OTO</a:t>
            </a:r>
            <a:r>
              <a:rPr lang="zh-CN" altLang="en-US" sz="2000" dirty="0">
                <a:solidFill>
                  <a:schemeClr val="tx1"/>
                </a:solidFill>
                <a:latin typeface="微软雅黑" panose="020B0503020204020204" pitchFamily="34" charset="-122"/>
                <a:ea typeface="微软雅黑" panose="020B0503020204020204" pitchFamily="34" charset="-122"/>
              </a:rPr>
              <a:t>电子商务具体有两种模式：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）自建官方商城</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连锁店铺的形式。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）借助第三方平台，实现加盟企业和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分站系统完美结合，并且借助第三方平台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的巨大流量，能迅速推广并带来客户。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、其他电子商务模式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B2G</a:t>
            </a:r>
            <a:r>
              <a:rPr lang="zh-CN" altLang="en-US" sz="2000" dirty="0">
                <a:solidFill>
                  <a:schemeClr val="tx1"/>
                </a:solidFill>
                <a:latin typeface="微软雅黑" panose="020B0503020204020204" pitchFamily="34" charset="-122"/>
                <a:ea typeface="微软雅黑" panose="020B0503020204020204" pitchFamily="34" charset="-122"/>
              </a:rPr>
              <a:t>和</a:t>
            </a:r>
            <a:r>
              <a:rPr lang="en-US" altLang="zh-CN" sz="2000" dirty="0">
                <a:solidFill>
                  <a:schemeClr val="tx1"/>
                </a:solidFill>
                <a:latin typeface="微软雅黑" panose="020B0503020204020204" pitchFamily="34" charset="-122"/>
                <a:ea typeface="微软雅黑" panose="020B0503020204020204" pitchFamily="34" charset="-122"/>
              </a:rPr>
              <a:t>C2G</a:t>
            </a:r>
            <a:r>
              <a:rPr lang="zh-CN" altLang="en-US" sz="2000" dirty="0">
                <a:solidFill>
                  <a:schemeClr val="tx1"/>
                </a:solidFill>
                <a:latin typeface="微软雅黑" panose="020B0503020204020204" pitchFamily="34" charset="-122"/>
                <a:ea typeface="微软雅黑" panose="020B0503020204020204" pitchFamily="34" charset="-122"/>
              </a:rPr>
              <a:t>模式</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xmlns="" id="{56B5D9C5-B4C0-4483-BA17-6761E0931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862802"/>
            <a:ext cx="3108775" cy="1974155"/>
          </a:xfrm>
          <a:prstGeom prst="rect">
            <a:avLst/>
          </a:prstGeom>
        </p:spPr>
      </p:pic>
    </p:spTree>
    <p:extLst>
      <p:ext uri="{BB962C8B-B14F-4D97-AF65-F5344CB8AC3E}">
        <p14:creationId xmlns:p14="http://schemas.microsoft.com/office/powerpoint/2010/main" val="3372858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四、企业实施电子商务的运作步骤</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、明确愿景</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、制定战略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、选准策略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、系统设计与开发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、电子商务组织实施</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4943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第十章  电子商务</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4" name="内容占位符 5">
            <a:extLst>
              <a:ext uri="{FF2B5EF4-FFF2-40B4-BE49-F238E27FC236}">
                <a16:creationId xmlns:a16="http://schemas.microsoft.com/office/drawing/2014/main" xmlns="" id="{092F4321-AACB-4A99-996A-F5B14847261A}"/>
              </a:ext>
            </a:extLst>
          </p:cNvPr>
          <p:cNvPicPr>
            <a:picLocks noChangeAspect="1"/>
          </p:cNvPicPr>
          <p:nvPr/>
        </p:nvPicPr>
        <p:blipFill>
          <a:blip r:embed="rId3"/>
          <a:stretch>
            <a:fillRect/>
          </a:stretch>
        </p:blipFill>
        <p:spPr>
          <a:xfrm>
            <a:off x="1979712" y="1335332"/>
            <a:ext cx="4666155" cy="2057745"/>
          </a:xfrm>
          <a:prstGeom prst="rect">
            <a:avLst/>
          </a:prstGeom>
        </p:spPr>
      </p:pic>
    </p:spTree>
    <p:extLst>
      <p:ext uri="{BB962C8B-B14F-4D97-AF65-F5344CB8AC3E}">
        <p14:creationId xmlns:p14="http://schemas.microsoft.com/office/powerpoint/2010/main" val="2660925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电子支付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一、电子支付的概念和特点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、电子支付的概念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电子支付是指单位、个人直接或授权他人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通过电子终端发出支付指令，实现货币支</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付与资金转移的行为。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、电子支付的特点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）电子支付是采用先进的技术通过数字流转来完成信息传输的，其各种</a:t>
            </a:r>
          </a:p>
        </p:txBody>
      </p:sp>
      <p:pic>
        <p:nvPicPr>
          <p:cNvPr id="6" name="图片 5">
            <a:extLst>
              <a:ext uri="{FF2B5EF4-FFF2-40B4-BE49-F238E27FC236}">
                <a16:creationId xmlns:a16="http://schemas.microsoft.com/office/drawing/2014/main" xmlns="" id="{10E36981-CE6F-4AA9-8366-464F21F98C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088" y="1366884"/>
            <a:ext cx="3212976" cy="2409732"/>
          </a:xfrm>
          <a:prstGeom prst="rect">
            <a:avLst/>
          </a:prstGeom>
        </p:spPr>
      </p:pic>
    </p:spTree>
    <p:extLst>
      <p:ext uri="{BB962C8B-B14F-4D97-AF65-F5344CB8AC3E}">
        <p14:creationId xmlns:p14="http://schemas.microsoft.com/office/powerpoint/2010/main" val="337006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支付方式都是通过数字化的方式进行款项支付的；而传统支付方式则是通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过现金的流转、票据的转让及银行的汇兑等物理实体来完成款项支付的。（</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）电子支付的工作环境基于一个开放的系统平台（即互联网）；而传统支付则是在较为封闭的系统中运作。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）电子支付使用的是最先进的通信手段，如互联网、外联网，电子支付对软、硬件设施的要求很高，一般要求有联网的计算机、相关的软件及其他一些配套设施；而传统支付则没有这么高的要求。</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6999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电子支付具有方便、快捷、高效、经济的优势。用户只要拥有一台能上网的个人计算机，便可足不出户，在很短的时间内完成整个电子支付过程；电子支付费用仅相当于传统支付费用的几十分之一，甚至几百分之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二、电子支付的分类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、按电子支付指令发起方式分为：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网上支付、电话支付、移动支付、销售点终端交易、自动柜员机交易、其他电子支付。</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70399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、按电子支付的具体工具（或方式）分为：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①电子货币类</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如：电子现金、电子钱包。</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②电子信用卡类</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如：智能卡、借记卡、电话卡。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③电子支票类</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如：电子支票、电子汇款、电子划款。</a:t>
            </a:r>
          </a:p>
        </p:txBody>
      </p:sp>
    </p:spTree>
    <p:extLst>
      <p:ext uri="{BB962C8B-B14F-4D97-AF65-F5344CB8AC3E}">
        <p14:creationId xmlns:p14="http://schemas.microsoft.com/office/powerpoint/2010/main" val="3397322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三、第三方支付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、第三方支付的概念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第三方支付是指一些和产品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所在国家以及国内外各大银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行签约，并具备一定实力和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信誉保障的第三方独立机构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提供的交易支持平台。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、第三方支付流程</a:t>
            </a:r>
          </a:p>
        </p:txBody>
      </p:sp>
      <p:pic>
        <p:nvPicPr>
          <p:cNvPr id="6" name="图片 5">
            <a:extLst>
              <a:ext uri="{FF2B5EF4-FFF2-40B4-BE49-F238E27FC236}">
                <a16:creationId xmlns:a16="http://schemas.microsoft.com/office/drawing/2014/main" xmlns="" id="{46E77D7F-710D-4F6C-B872-BD45AA9855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9525" y="843558"/>
            <a:ext cx="5324475" cy="2590800"/>
          </a:xfrm>
          <a:prstGeom prst="rect">
            <a:avLst/>
          </a:prstGeom>
        </p:spPr>
      </p:pic>
    </p:spTree>
    <p:extLst>
      <p:ext uri="{BB962C8B-B14F-4D97-AF65-F5344CB8AC3E}">
        <p14:creationId xmlns:p14="http://schemas.microsoft.com/office/powerpoint/2010/main" val="2265124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第四节  网络营销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一、网络营销的概念、特点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、网络营销的概念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网络营销是指基于互联网、移动互联网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平台，利用信息技术与软件工具，满足</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商家与客户之间交易产品、提供服务的过程；通过在线活动创造、宣传和传递客户价值，并对客户关系进行管理，以达到一定营销目的的新型营销活动。</a:t>
            </a:r>
          </a:p>
        </p:txBody>
      </p:sp>
      <p:pic>
        <p:nvPicPr>
          <p:cNvPr id="4" name="图片 3">
            <a:extLst>
              <a:ext uri="{FF2B5EF4-FFF2-40B4-BE49-F238E27FC236}">
                <a16:creationId xmlns:a16="http://schemas.microsoft.com/office/drawing/2014/main" xmlns="" id="{462F0C8C-1851-434E-BDD4-2CBC3B4248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1069753"/>
            <a:ext cx="2879139" cy="2159354"/>
          </a:xfrm>
          <a:prstGeom prst="rect">
            <a:avLst/>
          </a:prstGeom>
        </p:spPr>
      </p:pic>
    </p:spTree>
    <p:extLst>
      <p:ext uri="{BB962C8B-B14F-4D97-AF65-F5344CB8AC3E}">
        <p14:creationId xmlns:p14="http://schemas.microsoft.com/office/powerpoint/2010/main" val="2062904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、网络营销的特点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）跨时域性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）交互性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）个性化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）经济性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）多维性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）超前性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）整合性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5197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）高效性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）技术性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二、网络市场调研的概念、方法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、网络市场调研的概念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网络市场调研是指在互联网上针对特定营销环境进行简单调查设计、收集资料和初步分析的活动，以及利用各种搜索引擎寻找竞争环境信息、客户信息、供求信息的行为。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、网络市场调研的方法</a:t>
            </a:r>
          </a:p>
        </p:txBody>
      </p:sp>
    </p:spTree>
    <p:extLst>
      <p:ext uri="{BB962C8B-B14F-4D97-AF65-F5344CB8AC3E}">
        <p14:creationId xmlns:p14="http://schemas.microsoft.com/office/powerpoint/2010/main" val="3768215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）网络市场直接调研的方法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网络市场直接调研指的是在互联网上收集一手资料或原始信息的过程。按调查的思路不同直接调研的方法有四种：网上观察法、专题讨论法、在线问卷法和网上实验法。使用最多的是专题讨沦法和在线问卷法。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）网络市场间接调研的方法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网络市场间接调研主要是利用互联网收集与企业营销相关的市场、竞争者、消费者以及宏观环境等方面的二手资料信息。</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网上查找资料主要通过三种方法：</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5824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利用搜索引擎查找资料。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访问相关网站收集资料。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利用网上数据库查找资料。</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三、网络营销的策略组合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）产品形态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）产品定位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）产品开发</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022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电子商务概述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一、电子商务产生背景及概念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、电子商务产生背景</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促使电子商务产生的两大因素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）经济全球化</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）社会信息化</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信息技术革命为电子商务的产生奠定了技术基础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、电子商务的概念</a:t>
            </a:r>
            <a:r>
              <a:rPr lang="zh-CN" altLang="en-US" sz="2000" dirty="0"/>
              <a:t/>
            </a:r>
            <a:br>
              <a:rPr lang="zh-CN" altLang="en-US" sz="2000" dirty="0"/>
            </a:b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endParaRPr lang="zh-CN" altLang="en-US" sz="2000" b="1" dirty="0"/>
          </a:p>
        </p:txBody>
      </p:sp>
      <p:pic>
        <p:nvPicPr>
          <p:cNvPr id="6" name="图片 5">
            <a:extLst>
              <a:ext uri="{FF2B5EF4-FFF2-40B4-BE49-F238E27FC236}">
                <a16:creationId xmlns:a16="http://schemas.microsoft.com/office/drawing/2014/main" xmlns="" id="{F44DE2E9-F171-4068-8D3A-F99988A3F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987574"/>
            <a:ext cx="3257246" cy="2211710"/>
          </a:xfrm>
          <a:prstGeom prst="rect">
            <a:avLst/>
          </a:prstGeom>
        </p:spPr>
      </p:pic>
    </p:spTree>
    <p:extLst>
      <p:ext uri="{BB962C8B-B14F-4D97-AF65-F5344CB8AC3E}">
        <p14:creationId xmlns:p14="http://schemas.microsoft.com/office/powerpoint/2010/main" val="268392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、价格策略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）国际化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）趋低化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）弹性化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）价格解释体系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、促销策略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、渠道策略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）会员网络</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8798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）分销网络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）快递网络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）服务网络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）生产网络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四、网络营销的方式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网络营销的本质是企业在互联网激做营销做广告来宣传自己的品牌、产品和服务，然后让客户直接进入自己的购物网站或去传统的地面终端购买自己的产品。</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28940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、搜索引擎营销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、博客营销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、电子论坛营销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、即时通信营销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、病毒式营销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、网络知识性营销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、网络事件营销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、网络口碑营销</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xmlns="" id="{B6044A46-1ABE-4086-8028-3EDC876E9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554296"/>
            <a:ext cx="4660308" cy="3011276"/>
          </a:xfrm>
          <a:prstGeom prst="rect">
            <a:avLst/>
          </a:prstGeom>
        </p:spPr>
      </p:pic>
    </p:spTree>
    <p:extLst>
      <p:ext uri="{BB962C8B-B14F-4D97-AF65-F5344CB8AC3E}">
        <p14:creationId xmlns:p14="http://schemas.microsoft.com/office/powerpoint/2010/main" val="2933195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、网络直复营销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、网络视频营销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11</a:t>
            </a:r>
            <a:r>
              <a:rPr lang="zh-CN" altLang="en-US" sz="2000" dirty="0">
                <a:solidFill>
                  <a:schemeClr val="tx1"/>
                </a:solidFill>
                <a:latin typeface="微软雅黑" panose="020B0503020204020204" pitchFamily="34" charset="-122"/>
                <a:ea typeface="微软雅黑" panose="020B0503020204020204" pitchFamily="34" charset="-122"/>
              </a:rPr>
              <a:t>、网络图片营销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、网络软文营销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RSS</a:t>
            </a:r>
            <a:r>
              <a:rPr lang="zh-CN" altLang="en-US" sz="2000" dirty="0">
                <a:solidFill>
                  <a:schemeClr val="tx1"/>
                </a:solidFill>
                <a:latin typeface="微软雅黑" panose="020B0503020204020204" pitchFamily="34" charset="-122"/>
                <a:ea typeface="微软雅黑" panose="020B0503020204020204" pitchFamily="34" charset="-122"/>
              </a:rPr>
              <a:t>营销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14</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SNS</a:t>
            </a:r>
            <a:r>
              <a:rPr lang="zh-CN" altLang="en-US" sz="2000" dirty="0">
                <a:solidFill>
                  <a:schemeClr val="tx1"/>
                </a:solidFill>
                <a:latin typeface="微软雅黑" panose="020B0503020204020204" pitchFamily="34" charset="-122"/>
                <a:ea typeface="微软雅黑" panose="020B0503020204020204" pitchFamily="34" charset="-122"/>
              </a:rPr>
              <a:t>营销</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70722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第十一章  国际商务运营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4" name="内容占位符 4">
            <a:extLst>
              <a:ext uri="{FF2B5EF4-FFF2-40B4-BE49-F238E27FC236}">
                <a16:creationId xmlns:a16="http://schemas.microsoft.com/office/drawing/2014/main" xmlns="" id="{97330684-83DF-428D-B5EB-C19D1CD3DE33}"/>
              </a:ext>
            </a:extLst>
          </p:cNvPr>
          <p:cNvPicPr>
            <a:picLocks noChangeAspect="1"/>
          </p:cNvPicPr>
          <p:nvPr/>
        </p:nvPicPr>
        <p:blipFill>
          <a:blip r:embed="rId3"/>
          <a:stretch>
            <a:fillRect/>
          </a:stretch>
        </p:blipFill>
        <p:spPr>
          <a:xfrm>
            <a:off x="1547664" y="1838416"/>
            <a:ext cx="5904762" cy="1466667"/>
          </a:xfrm>
          <a:prstGeom prst="rect">
            <a:avLst/>
          </a:prstGeom>
        </p:spPr>
      </p:pic>
    </p:spTree>
    <p:extLst>
      <p:ext uri="{BB962C8B-B14F-4D97-AF65-F5344CB8AC3E}">
        <p14:creationId xmlns:p14="http://schemas.microsoft.com/office/powerpoint/2010/main" val="1162587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国际直接投资与国际化经营业务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一、国际直接投资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、国际直接投资的概念与形式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）国际直接投资的概念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国际直接投资又称外国直接投资，是指以控制国（境）外企业的经营管理权为核心的对外投资。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）国际直接投资的形式</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①国际合资企业</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endParaRPr lang="zh-CN" altLang="en-US" sz="2000" b="1" dirty="0"/>
          </a:p>
        </p:txBody>
      </p:sp>
    </p:spTree>
    <p:extLst>
      <p:ext uri="{BB962C8B-B14F-4D97-AF65-F5344CB8AC3E}">
        <p14:creationId xmlns:p14="http://schemas.microsoft.com/office/powerpoint/2010/main" val="1768246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国际合资企业是指外国投资者和东道国投资者为了一个共同的投资项目联合出资，按东道国有关法律在东道国境内建立的企业。是国际直接投资中最常用的形式。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②国际合作企业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国际合作企业是指外国投资者和东道国投资者在签订合同的基础上，依照东道国法律共同设立的企业。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国际独资企业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国际独资企业是指外国投资者依照东道国法律在东道国设立的全部资本为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b="1" dirty="0"/>
          </a:p>
        </p:txBody>
      </p:sp>
    </p:spTree>
    <p:extLst>
      <p:ext uri="{BB962C8B-B14F-4D97-AF65-F5344CB8AC3E}">
        <p14:creationId xmlns:p14="http://schemas.microsoft.com/office/powerpoint/2010/main" val="2998353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外国投资者所有的企业。</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、国际直接投资的动机与理论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）国际直接投资的动机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市场导向型动机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②降低成本导向型动机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③技术与管理导向型动机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④分散投资风险导向型动机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⑤优惠政策导向型动机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endParaRPr lang="zh-CN" altLang="en-US" sz="2000" b="1" dirty="0"/>
          </a:p>
        </p:txBody>
      </p:sp>
    </p:spTree>
    <p:extLst>
      <p:ext uri="{BB962C8B-B14F-4D97-AF65-F5344CB8AC3E}">
        <p14:creationId xmlns:p14="http://schemas.microsoft.com/office/powerpoint/2010/main" val="2476705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）国际直接投资的理论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产品生命周期理论（弗农）</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②边际产业扩张理论（小岛清）</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③国际生产折中理论（邓宁）</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、国际直接投资企业建立方式</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）在东道国建立新企业的方式</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）并购东道国企业的方式</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015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）狭义：是指通过使用互联网等电子手段，在全球范围内进行的商务贸易活动，包括：商品和服务的提供者、广告商、消费者、中介商等各方行为的总和。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广义：企业通过电子手段进行的所有运营管理活动，即通过使用互联网等电子手段，使企业内部、供应商、客户和合作伙伴之间，利用电子业务共享信息，实现企业间业务流程的电子化，配合企业内部的电子化生产管理系统，提高企业的生产、库存、流通和资金等各个环节的效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根本上来说，电子商务是以电子商务活动为主体，以计算机网络为基础，以电子化方式为手段，其本质是商务的电子化，是一种电子化的商务模式。</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9333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二、电子商务的功能和特点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、电子商务的功能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 广告宣传（</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 咨询洽谈（</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）网上订购</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）电子支付 （</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）网上服务  （</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）网络调研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）交易管理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、电子商务的特点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）市场全球化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）跨时空限制</a:t>
            </a:r>
          </a:p>
          <a:p>
            <a:endParaRPr lang="zh-CN" altLang="en-US" sz="2000" b="1" dirty="0"/>
          </a:p>
        </p:txBody>
      </p:sp>
    </p:spTree>
    <p:extLst>
      <p:ext uri="{BB962C8B-B14F-4D97-AF65-F5344CB8AC3E}">
        <p14:creationId xmlns:p14="http://schemas.microsoft.com/office/powerpoint/2010/main" val="343734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）交易虚拟化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）成本低廉化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）交易透明化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）操作方便化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）服务个性化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）运作高效化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三、电子商务的分类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595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pic>
        <p:nvPicPr>
          <p:cNvPr id="4" name="内容占位符 3">
            <a:extLst>
              <a:ext uri="{FF2B5EF4-FFF2-40B4-BE49-F238E27FC236}">
                <a16:creationId xmlns:a16="http://schemas.microsoft.com/office/drawing/2014/main" xmlns="" id="{F967A2C2-1C05-4883-8BF2-24AD1FDCDFBC}"/>
              </a:ext>
            </a:extLst>
          </p:cNvPr>
          <p:cNvPicPr>
            <a:picLocks noGrp="1" noChangeAspect="1"/>
          </p:cNvPicPr>
          <p:nvPr>
            <p:ph idx="1"/>
          </p:nvPr>
        </p:nvPicPr>
        <p:blipFill>
          <a:blip r:embed="rId3"/>
          <a:stretch>
            <a:fillRect/>
          </a:stretch>
        </p:blipFill>
        <p:spPr>
          <a:xfrm>
            <a:off x="1617259" y="990797"/>
            <a:ext cx="6247619" cy="3161905"/>
          </a:xfrm>
          <a:prstGeom prst="rect">
            <a:avLst/>
          </a:prstGeom>
        </p:spPr>
      </p:pic>
    </p:spTree>
    <p:extLst>
      <p:ext uri="{BB962C8B-B14F-4D97-AF65-F5344CB8AC3E}">
        <p14:creationId xmlns:p14="http://schemas.microsoft.com/office/powerpoint/2010/main" val="422142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四、电子商务中的商流、资金流、物流、信息流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、商流、资金流、物流、信息流的概念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）商流是指物品在流通中发生形态变化的过程，即由货币形态转化为商品形态，以及由商品形态转化为货币形态，随着买卖关系的发生，商品所有权发生转移的过程，包括：买卖交易活动、商务信息活动。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）资金流：是指在买卖双方间随着商品实物及其所有权的转移而发生的资金往来流程，包括：支付、转账、结算。</a:t>
            </a:r>
            <a:br>
              <a:rPr lang="zh-CN" altLang="en-US" sz="2000" dirty="0">
                <a:solidFill>
                  <a:schemeClr val="tx1"/>
                </a:solidFill>
                <a:latin typeface="微软雅黑" panose="020B0503020204020204" pitchFamily="34" charset="-122"/>
                <a:ea typeface="微软雅黑" panose="020B0503020204020204" pitchFamily="34" charset="-122"/>
              </a:rPr>
            </a:b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注意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商务活动的经济效益是通过资金的流动来体现的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3027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）物流：是指商品从供应地向接收地的实体物流过程，包括：运输、储存、装卸、搬运、包装、流通加工、配送、信息处理等。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）信息流：是电子商务各个主体之间的信息传递与交流的过程，它伴随整个交易过程， 包括：</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商品信息的提供、促销行销、技术支持、售后服务等内容；</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报价单、付款通知单等商业贸易单证；</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交易方的支付能力、支付信誉、中介信誉等。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79095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1677</TotalTime>
  <Words>5869</Words>
  <Application>Microsoft Macintosh PowerPoint</Application>
  <PresentationFormat>全屏显示(16:9)</PresentationFormat>
  <Paragraphs>286</Paragraphs>
  <Slides>38</Slides>
  <Notes>38</Notes>
  <HiddenSlides>0</HiddenSlides>
  <MMClips>0</MMClips>
  <ScaleCrop>false</ScaleCrop>
  <HeadingPairs>
    <vt:vector size="4" baseType="variant">
      <vt:variant>
        <vt:lpstr>主题</vt:lpstr>
      </vt:variant>
      <vt:variant>
        <vt:i4>3</vt:i4>
      </vt:variant>
      <vt:variant>
        <vt:lpstr>幻灯片标题</vt:lpstr>
      </vt:variant>
      <vt:variant>
        <vt:i4>38</vt:i4>
      </vt:variant>
    </vt:vector>
  </HeadingPairs>
  <TitlesOfParts>
    <vt:vector size="41" baseType="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Microsoft Office 用户</cp:lastModifiedBy>
  <cp:revision>327</cp:revision>
  <dcterms:created xsi:type="dcterms:W3CDTF">2020-06-29T06:29:00Z</dcterms:created>
  <dcterms:modified xsi:type="dcterms:W3CDTF">2020-10-17T09:55:11Z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