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 id="2147483675" r:id="rId3"/>
  </p:sldMasterIdLst>
  <p:notesMasterIdLst>
    <p:notesMasterId r:id="rId122"/>
  </p:notesMasterIdLst>
  <p:handoutMasterIdLst>
    <p:handoutMasterId r:id="rId123"/>
  </p:handoutMasterIdLst>
  <p:sldIdLst>
    <p:sldId id="256" r:id="rId4"/>
    <p:sldId id="320" r:id="rId5"/>
    <p:sldId id="892" r:id="rId6"/>
    <p:sldId id="258" r:id="rId7"/>
    <p:sldId id="938" r:id="rId8"/>
    <p:sldId id="890" r:id="rId9"/>
    <p:sldId id="945" r:id="rId10"/>
    <p:sldId id="997" r:id="rId11"/>
    <p:sldId id="998" r:id="rId12"/>
    <p:sldId id="999" r:id="rId13"/>
    <p:sldId id="1000" r:id="rId14"/>
    <p:sldId id="1001" r:id="rId15"/>
    <p:sldId id="1002" r:id="rId16"/>
    <p:sldId id="1003" r:id="rId17"/>
    <p:sldId id="1004" r:id="rId18"/>
    <p:sldId id="1005" r:id="rId19"/>
    <p:sldId id="1006" r:id="rId20"/>
    <p:sldId id="1007" r:id="rId21"/>
    <p:sldId id="1008" r:id="rId22"/>
    <p:sldId id="1009" r:id="rId23"/>
    <p:sldId id="1010" r:id="rId24"/>
    <p:sldId id="1011" r:id="rId25"/>
    <p:sldId id="1012" r:id="rId26"/>
    <p:sldId id="1013" r:id="rId27"/>
    <p:sldId id="1014" r:id="rId28"/>
    <p:sldId id="1015" r:id="rId29"/>
    <p:sldId id="1243" r:id="rId30"/>
    <p:sldId id="1056" r:id="rId31"/>
    <p:sldId id="957" r:id="rId32"/>
    <p:sldId id="1246" r:id="rId33"/>
    <p:sldId id="962" r:id="rId34"/>
    <p:sldId id="1061" r:id="rId35"/>
    <p:sldId id="963" r:id="rId36"/>
    <p:sldId id="1062" r:id="rId37"/>
    <p:sldId id="966" r:id="rId38"/>
    <p:sldId id="1063" r:id="rId39"/>
    <p:sldId id="996" r:id="rId40"/>
    <p:sldId id="1065" r:id="rId41"/>
    <p:sldId id="1247" r:id="rId42"/>
    <p:sldId id="1240" r:id="rId43"/>
    <p:sldId id="1239" r:id="rId44"/>
    <p:sldId id="1250" r:id="rId45"/>
    <p:sldId id="1249" r:id="rId46"/>
    <p:sldId id="1069" r:id="rId47"/>
    <p:sldId id="1074" r:id="rId48"/>
    <p:sldId id="1075" r:id="rId49"/>
    <p:sldId id="1076" r:id="rId50"/>
    <p:sldId id="1077" r:id="rId51"/>
    <p:sldId id="1251" r:id="rId52"/>
    <p:sldId id="1079" r:id="rId53"/>
    <p:sldId id="1080" r:id="rId54"/>
    <p:sldId id="1081" r:id="rId55"/>
    <p:sldId id="1092" r:id="rId56"/>
    <p:sldId id="1093" r:id="rId57"/>
    <p:sldId id="1094" r:id="rId58"/>
    <p:sldId id="1095" r:id="rId59"/>
    <p:sldId id="1104" r:id="rId60"/>
    <p:sldId id="1105" r:id="rId61"/>
    <p:sldId id="1136" r:id="rId62"/>
    <p:sldId id="1174" r:id="rId63"/>
    <p:sldId id="1140" r:id="rId64"/>
    <p:sldId id="1178" r:id="rId65"/>
    <p:sldId id="1142" r:id="rId66"/>
    <p:sldId id="1180" r:id="rId67"/>
    <p:sldId id="1259" r:id="rId68"/>
    <p:sldId id="1260" r:id="rId69"/>
    <p:sldId id="1261" r:id="rId70"/>
    <p:sldId id="1262" r:id="rId71"/>
    <p:sldId id="1263" r:id="rId72"/>
    <p:sldId id="1264" r:id="rId73"/>
    <p:sldId id="953" r:id="rId74"/>
    <p:sldId id="327" r:id="rId75"/>
    <p:sldId id="1054" r:id="rId76"/>
    <p:sldId id="1229" r:id="rId77"/>
    <p:sldId id="1271" r:id="rId78"/>
    <p:sldId id="1233" r:id="rId79"/>
    <p:sldId id="1269" r:id="rId80"/>
    <p:sldId id="1235" r:id="rId81"/>
    <p:sldId id="1232" r:id="rId82"/>
    <p:sldId id="1055" r:id="rId83"/>
    <p:sldId id="956" r:id="rId84"/>
    <p:sldId id="1244" r:id="rId85"/>
    <p:sldId id="1272" r:id="rId86"/>
    <p:sldId id="1273" r:id="rId87"/>
    <p:sldId id="1245" r:id="rId88"/>
    <p:sldId id="1057" r:id="rId89"/>
    <p:sldId id="958" r:id="rId90"/>
    <p:sldId id="1058" r:id="rId91"/>
    <p:sldId id="1274" r:id="rId92"/>
    <p:sldId id="1275" r:id="rId93"/>
    <p:sldId id="1276" r:id="rId94"/>
    <p:sldId id="1277" r:id="rId95"/>
    <p:sldId id="1237" r:id="rId96"/>
    <p:sldId id="1238" r:id="rId97"/>
    <p:sldId id="1236" r:id="rId98"/>
    <p:sldId id="1242" r:id="rId99"/>
    <p:sldId id="1241" r:id="rId100"/>
    <p:sldId id="1064" r:id="rId101"/>
    <p:sldId id="1278" r:id="rId102"/>
    <p:sldId id="1279" r:id="rId103"/>
    <p:sldId id="1066" r:id="rId104"/>
    <p:sldId id="1067" r:id="rId105"/>
    <p:sldId id="1068" r:id="rId106"/>
    <p:sldId id="1248" r:id="rId107"/>
    <p:sldId id="1280" r:id="rId108"/>
    <p:sldId id="1281" r:id="rId109"/>
    <p:sldId id="1282" r:id="rId110"/>
    <p:sldId id="1283" r:id="rId111"/>
    <p:sldId id="1284" r:id="rId112"/>
    <p:sldId id="1285" r:id="rId113"/>
    <p:sldId id="1071" r:id="rId114"/>
    <p:sldId id="1072" r:id="rId115"/>
    <p:sldId id="1073" r:id="rId116"/>
    <p:sldId id="1286" r:id="rId117"/>
    <p:sldId id="1287" r:id="rId118"/>
    <p:sldId id="1288" r:id="rId119"/>
    <p:sldId id="1289" r:id="rId120"/>
    <p:sldId id="324" r:id="rId121"/>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787">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xbany" initials="xb21cn" lastIdx="1" clrIdx="0"/>
  <p:cmAuthor id="1" name="ms" initials="m" lastIdx="2" clrIdx="0"/>
  <p:cmAuthor id="3" name="MSedu" initials="M" lastIdx="4"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41" autoAdjust="0"/>
    <p:restoredTop sz="94660"/>
  </p:normalViewPr>
  <p:slideViewPr>
    <p:cSldViewPr>
      <p:cViewPr>
        <p:scale>
          <a:sx n="112" d="100"/>
          <a:sy n="112" d="100"/>
        </p:scale>
        <p:origin x="-1624" y="200"/>
      </p:cViewPr>
      <p:guideLst>
        <p:guide orient="horz" pos="1620"/>
        <p:guide pos="2787"/>
      </p:guideLst>
    </p:cSldViewPr>
  </p:slideViewPr>
  <p:notesTextViewPr>
    <p:cViewPr>
      <p:scale>
        <a:sx n="1" d="1"/>
        <a:sy n="1" d="1"/>
      </p:scale>
      <p:origin x="0" y="0"/>
    </p:cViewPr>
  </p:notesTextViewPr>
  <p:notesViewPr>
    <p:cSldViewPr>
      <p:cViewPr varScale="1">
        <p:scale>
          <a:sx n="55" d="100"/>
          <a:sy n="55" d="100"/>
        </p:scale>
        <p:origin x="2880" y="84"/>
      </p:cViewPr>
      <p:guideLst/>
    </p:cSldViewPr>
  </p:notesViewPr>
  <p:gridSpacing cx="72008" cy="72008"/>
</p:viewPr>
</file>

<file path=ppt/_rels/presentation.xml.rels><?xml version="1.0" encoding="UTF-8" standalone="yes"?>
<Relationships xmlns="http://schemas.openxmlformats.org/package/2006/relationships"><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slide" Target="slides/slide64.xml"/><Relationship Id="rId68" Type="http://schemas.openxmlformats.org/officeDocument/2006/relationships/slide" Target="slides/slide65.xml"/><Relationship Id="rId69" Type="http://schemas.openxmlformats.org/officeDocument/2006/relationships/slide" Target="slides/slide66.xml"/><Relationship Id="rId120" Type="http://schemas.openxmlformats.org/officeDocument/2006/relationships/slide" Target="slides/slide117.xml"/><Relationship Id="rId121" Type="http://schemas.openxmlformats.org/officeDocument/2006/relationships/slide" Target="slides/slide118.xml"/><Relationship Id="rId122" Type="http://schemas.openxmlformats.org/officeDocument/2006/relationships/notesMaster" Target="notesMasters/notesMaster1.xml"/><Relationship Id="rId123" Type="http://schemas.openxmlformats.org/officeDocument/2006/relationships/handoutMaster" Target="handoutMasters/handoutMaster1.xml"/><Relationship Id="rId124" Type="http://schemas.openxmlformats.org/officeDocument/2006/relationships/printerSettings" Target="printerSettings/printerSettings1.bin"/><Relationship Id="rId125" Type="http://schemas.openxmlformats.org/officeDocument/2006/relationships/commentAuthors" Target="commentAuthors.xml"/><Relationship Id="rId126" Type="http://schemas.openxmlformats.org/officeDocument/2006/relationships/presProps" Target="presProps.xml"/><Relationship Id="rId127" Type="http://schemas.openxmlformats.org/officeDocument/2006/relationships/viewProps" Target="viewProps.xml"/><Relationship Id="rId128" Type="http://schemas.openxmlformats.org/officeDocument/2006/relationships/theme" Target="theme/theme1.xml"/><Relationship Id="rId129" Type="http://schemas.openxmlformats.org/officeDocument/2006/relationships/tableStyles" Target="tableStyles.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90" Type="http://schemas.openxmlformats.org/officeDocument/2006/relationships/slide" Target="slides/slide87.xml"/><Relationship Id="rId91" Type="http://schemas.openxmlformats.org/officeDocument/2006/relationships/slide" Target="slides/slide88.xml"/><Relationship Id="rId92" Type="http://schemas.openxmlformats.org/officeDocument/2006/relationships/slide" Target="slides/slide89.xml"/><Relationship Id="rId93" Type="http://schemas.openxmlformats.org/officeDocument/2006/relationships/slide" Target="slides/slide90.xml"/><Relationship Id="rId94" Type="http://schemas.openxmlformats.org/officeDocument/2006/relationships/slide" Target="slides/slide91.xml"/><Relationship Id="rId95" Type="http://schemas.openxmlformats.org/officeDocument/2006/relationships/slide" Target="slides/slide92.xml"/><Relationship Id="rId96" Type="http://schemas.openxmlformats.org/officeDocument/2006/relationships/slide" Target="slides/slide93.xml"/><Relationship Id="rId101" Type="http://schemas.openxmlformats.org/officeDocument/2006/relationships/slide" Target="slides/slide98.xml"/><Relationship Id="rId102" Type="http://schemas.openxmlformats.org/officeDocument/2006/relationships/slide" Target="slides/slide99.xml"/><Relationship Id="rId103" Type="http://schemas.openxmlformats.org/officeDocument/2006/relationships/slide" Target="slides/slide100.xml"/><Relationship Id="rId104" Type="http://schemas.openxmlformats.org/officeDocument/2006/relationships/slide" Target="slides/slide101.xml"/><Relationship Id="rId105" Type="http://schemas.openxmlformats.org/officeDocument/2006/relationships/slide" Target="slides/slide102.xml"/><Relationship Id="rId106" Type="http://schemas.openxmlformats.org/officeDocument/2006/relationships/slide" Target="slides/slide103.xml"/><Relationship Id="rId107" Type="http://schemas.openxmlformats.org/officeDocument/2006/relationships/slide" Target="slides/slide104.xml"/><Relationship Id="rId108" Type="http://schemas.openxmlformats.org/officeDocument/2006/relationships/slide" Target="slides/slide105.xml"/><Relationship Id="rId109" Type="http://schemas.openxmlformats.org/officeDocument/2006/relationships/slide" Target="slides/slide106.xml"/><Relationship Id="rId97" Type="http://schemas.openxmlformats.org/officeDocument/2006/relationships/slide" Target="slides/slide94.xml"/><Relationship Id="rId98" Type="http://schemas.openxmlformats.org/officeDocument/2006/relationships/slide" Target="slides/slide95.xml"/><Relationship Id="rId99" Type="http://schemas.openxmlformats.org/officeDocument/2006/relationships/slide" Target="slides/slide96.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00" Type="http://schemas.openxmlformats.org/officeDocument/2006/relationships/slide" Target="slides/slide97.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70" Type="http://schemas.openxmlformats.org/officeDocument/2006/relationships/slide" Target="slides/slide67.xml"/><Relationship Id="rId71" Type="http://schemas.openxmlformats.org/officeDocument/2006/relationships/slide" Target="slides/slide68.xml"/><Relationship Id="rId72" Type="http://schemas.openxmlformats.org/officeDocument/2006/relationships/slide" Target="slides/slide69.xml"/><Relationship Id="rId73" Type="http://schemas.openxmlformats.org/officeDocument/2006/relationships/slide" Target="slides/slide70.xml"/><Relationship Id="rId74" Type="http://schemas.openxmlformats.org/officeDocument/2006/relationships/slide" Target="slides/slide71.xml"/><Relationship Id="rId75" Type="http://schemas.openxmlformats.org/officeDocument/2006/relationships/slide" Target="slides/slide72.xml"/><Relationship Id="rId76" Type="http://schemas.openxmlformats.org/officeDocument/2006/relationships/slide" Target="slides/slide73.xml"/><Relationship Id="rId77" Type="http://schemas.openxmlformats.org/officeDocument/2006/relationships/slide" Target="slides/slide74.xml"/><Relationship Id="rId78" Type="http://schemas.openxmlformats.org/officeDocument/2006/relationships/slide" Target="slides/slide75.xml"/><Relationship Id="rId79" Type="http://schemas.openxmlformats.org/officeDocument/2006/relationships/slide" Target="slides/slide76.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110" Type="http://schemas.openxmlformats.org/officeDocument/2006/relationships/slide" Target="slides/slide107.xml"/><Relationship Id="rId111" Type="http://schemas.openxmlformats.org/officeDocument/2006/relationships/slide" Target="slides/slide108.xml"/><Relationship Id="rId112" Type="http://schemas.openxmlformats.org/officeDocument/2006/relationships/slide" Target="slides/slide109.xml"/><Relationship Id="rId113" Type="http://schemas.openxmlformats.org/officeDocument/2006/relationships/slide" Target="slides/slide110.xml"/><Relationship Id="rId114" Type="http://schemas.openxmlformats.org/officeDocument/2006/relationships/slide" Target="slides/slide111.xml"/><Relationship Id="rId115" Type="http://schemas.openxmlformats.org/officeDocument/2006/relationships/slide" Target="slides/slide112.xml"/><Relationship Id="rId116" Type="http://schemas.openxmlformats.org/officeDocument/2006/relationships/slide" Target="slides/slide113.xml"/><Relationship Id="rId117" Type="http://schemas.openxmlformats.org/officeDocument/2006/relationships/slide" Target="slides/slide114.xml"/><Relationship Id="rId118" Type="http://schemas.openxmlformats.org/officeDocument/2006/relationships/slide" Target="slides/slide115.xml"/><Relationship Id="rId119" Type="http://schemas.openxmlformats.org/officeDocument/2006/relationships/slide" Target="slides/slide11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80" Type="http://schemas.openxmlformats.org/officeDocument/2006/relationships/slide" Target="slides/slide77.xml"/><Relationship Id="rId81" Type="http://schemas.openxmlformats.org/officeDocument/2006/relationships/slide" Target="slides/slide78.xml"/><Relationship Id="rId82" Type="http://schemas.openxmlformats.org/officeDocument/2006/relationships/slide" Target="slides/slide79.xml"/><Relationship Id="rId83" Type="http://schemas.openxmlformats.org/officeDocument/2006/relationships/slide" Target="slides/slide80.xml"/><Relationship Id="rId84" Type="http://schemas.openxmlformats.org/officeDocument/2006/relationships/slide" Target="slides/slide81.xml"/><Relationship Id="rId85" Type="http://schemas.openxmlformats.org/officeDocument/2006/relationships/slide" Target="slides/slide82.xml"/><Relationship Id="rId86" Type="http://schemas.openxmlformats.org/officeDocument/2006/relationships/slide" Target="slides/slide83.xml"/><Relationship Id="rId87" Type="http://schemas.openxmlformats.org/officeDocument/2006/relationships/slide" Target="slides/slide84.xml"/><Relationship Id="rId88" Type="http://schemas.openxmlformats.org/officeDocument/2006/relationships/slide" Target="slides/slide85.xml"/><Relationship Id="rId89" Type="http://schemas.openxmlformats.org/officeDocument/2006/relationships/slide" Target="slides/slide8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20/11/8</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2592338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025EC3-FA8C-4620-B609-2CEE59445900}" type="datetimeFigureOut">
              <a:rPr lang="zh-CN" altLang="en-US" smtClean="0"/>
              <a:t>20/11/8</a:t>
            </a:fld>
            <a:endParaRPr lang="zh-CN" altLang="en-US"/>
          </a:p>
        </p:txBody>
      </p:sp>
      <p:sp>
        <p:nvSpPr>
          <p:cNvPr id="4" name="幻灯片图像占位符 3"/>
          <p:cNvSpPr>
            <a:spLocks noGrp="1" noRot="1" noChangeAspect="1"/>
          </p:cNvSpPr>
          <p:nvPr>
            <p:ph type="sldImg" idx="2"/>
          </p:nvPr>
        </p:nvSpPr>
        <p:spPr>
          <a:xfrm>
            <a:off x="381533" y="685800"/>
            <a:ext cx="6094934"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8E2-CFAD-4D02-9F91-A5968DA84704}" type="slidenum">
              <a:rPr lang="zh-CN" altLang="en-US" smtClean="0"/>
              <a:t>‹#›</a:t>
            </a:fld>
            <a:endParaRPr lang="zh-CN" altLang="en-US"/>
          </a:p>
        </p:txBody>
      </p:sp>
    </p:spTree>
    <p:extLst>
      <p:ext uri="{BB962C8B-B14F-4D97-AF65-F5344CB8AC3E}">
        <p14:creationId xmlns:p14="http://schemas.microsoft.com/office/powerpoint/2010/main" val="273213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4151752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3068045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997728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1410601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3604304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3521300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18253234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741863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12710054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217983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这就是本次课程的内容，我们开始第三章的第一节，包装的概念</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12449221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41642785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33563040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13659236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33005561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33233689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24118461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2000951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例子：我们在每天要喝水，那需要容器去装水，农夫山泉的例子，山泉水从山上装罐运送到工厂进行过滤消毒，再经过细致包装运送给经销商，再卖给消费者。</a:t>
            </a:r>
          </a:p>
          <a:p>
            <a:r>
              <a:rPr lang="zh-CN" altLang="en-US"/>
              <a:t>什么是使用价值？什么事品牌价值？这瓶水可以喝，可以让我解渴；品牌价值是饮用水就有很多个牌子，娃哈哈，康师傅，怡宝，景田，我对一个品牌有偏好。我们了解了包装的概念之后，我们就要想，包装的具体作用是什么呢？在面对不同产品，商品包装的时候我们要怎么去判断，衡量它给消费者带来怎么样的用途。</a:t>
            </a:r>
          </a:p>
        </p:txBody>
      </p:sp>
    </p:spTree>
    <p:extLst>
      <p:ext uri="{BB962C8B-B14F-4D97-AF65-F5344CB8AC3E}">
        <p14:creationId xmlns:p14="http://schemas.microsoft.com/office/powerpoint/2010/main" val="1032856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例子：我们在每天要喝水，那需要容器去装水，农夫山泉的例子，山泉水从山上装罐运送到工厂进行过滤消毒，再经过细致包装运送给经销商，再卖给消费者。</a:t>
            </a:r>
          </a:p>
          <a:p>
            <a:r>
              <a:rPr lang="zh-CN" altLang="en-US"/>
              <a:t>什么是使用价值？什么事品牌价值？这瓶水可以喝，可以让我解渴；品牌价值是饮用水就有很多个牌子，娃哈哈，康师傅，怡宝，景田，我对一个品牌有偏好。我们了解了包装的概念之后，我们就要想，包装的具体作用是什么呢？在面对不同产品，商品包装的时候我们要怎么去判断，衡量它给消费者带来怎么样的用途。</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1101995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2126768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3843383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3212870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1691050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9.xml"/><Relationship Id="rId4" Type="http://schemas.openxmlformats.org/officeDocument/2006/relationships/tags" Target="../tags/tag10.xml"/><Relationship Id="rId5" Type="http://schemas.openxmlformats.org/officeDocument/2006/relationships/tags" Target="../tags/tag11.xml"/><Relationship Id="rId6" Type="http://schemas.openxmlformats.org/officeDocument/2006/relationships/slideMaster" Target="../slideMasters/slideMaster2.xml"/><Relationship Id="rId1" Type="http://schemas.openxmlformats.org/officeDocument/2006/relationships/tags" Target="../tags/tag7.xml"/><Relationship Id="rId2" Type="http://schemas.openxmlformats.org/officeDocument/2006/relationships/tags" Target="../tags/tag8.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14.xml"/><Relationship Id="rId4" Type="http://schemas.openxmlformats.org/officeDocument/2006/relationships/tags" Target="../tags/tag15.xml"/><Relationship Id="rId5" Type="http://schemas.openxmlformats.org/officeDocument/2006/relationships/tags" Target="../tags/tag16.xml"/><Relationship Id="rId6" Type="http://schemas.openxmlformats.org/officeDocument/2006/relationships/slideMaster" Target="../slideMasters/slideMaster2.xml"/><Relationship Id="rId1" Type="http://schemas.openxmlformats.org/officeDocument/2006/relationships/tags" Target="../tags/tag12.xml"/><Relationship Id="rId2" Type="http://schemas.openxmlformats.org/officeDocument/2006/relationships/tags" Target="../tags/tag13.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19.xml"/><Relationship Id="rId4" Type="http://schemas.openxmlformats.org/officeDocument/2006/relationships/tags" Target="../tags/tag20.xml"/><Relationship Id="rId5" Type="http://schemas.openxmlformats.org/officeDocument/2006/relationships/tags" Target="../tags/tag21.xml"/><Relationship Id="rId6" Type="http://schemas.openxmlformats.org/officeDocument/2006/relationships/slideMaster" Target="../slideMasters/slideMaster2.xml"/><Relationship Id="rId1" Type="http://schemas.openxmlformats.org/officeDocument/2006/relationships/tags" Target="../tags/tag17.xml"/><Relationship Id="rId2"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24.xml"/><Relationship Id="rId4" Type="http://schemas.openxmlformats.org/officeDocument/2006/relationships/tags" Target="../tags/tag25.xml"/><Relationship Id="rId5" Type="http://schemas.openxmlformats.org/officeDocument/2006/relationships/tags" Target="../tags/tag26.xml"/><Relationship Id="rId6" Type="http://schemas.openxmlformats.org/officeDocument/2006/relationships/tags" Target="../tags/tag27.xml"/><Relationship Id="rId7" Type="http://schemas.openxmlformats.org/officeDocument/2006/relationships/slideMaster" Target="../slideMasters/slideMaster2.xml"/><Relationship Id="rId1" Type="http://schemas.openxmlformats.org/officeDocument/2006/relationships/tags" Target="../tags/tag22.xml"/><Relationship Id="rId2" Type="http://schemas.openxmlformats.org/officeDocument/2006/relationships/tags" Target="../tags/tag23.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30.xml"/><Relationship Id="rId4" Type="http://schemas.openxmlformats.org/officeDocument/2006/relationships/tags" Target="../tags/tag31.xml"/><Relationship Id="rId5" Type="http://schemas.openxmlformats.org/officeDocument/2006/relationships/tags" Target="../tags/tag32.xml"/><Relationship Id="rId6" Type="http://schemas.openxmlformats.org/officeDocument/2006/relationships/tags" Target="../tags/tag33.xml"/><Relationship Id="rId7" Type="http://schemas.openxmlformats.org/officeDocument/2006/relationships/tags" Target="../tags/tag34.xml"/><Relationship Id="rId8" Type="http://schemas.openxmlformats.org/officeDocument/2006/relationships/tags" Target="../tags/tag35.xml"/><Relationship Id="rId9" Type="http://schemas.openxmlformats.org/officeDocument/2006/relationships/slideMaster" Target="../slideMasters/slideMaster2.xml"/><Relationship Id="rId1" Type="http://schemas.openxmlformats.org/officeDocument/2006/relationships/tags" Target="../tags/tag28.xml"/><Relationship Id="rId2" Type="http://schemas.openxmlformats.org/officeDocument/2006/relationships/tags" Target="../tags/tag29.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38.xml"/><Relationship Id="rId4" Type="http://schemas.openxmlformats.org/officeDocument/2006/relationships/tags" Target="../tags/tag39.xml"/><Relationship Id="rId5" Type="http://schemas.openxmlformats.org/officeDocument/2006/relationships/slideMaster" Target="../slideMasters/slideMaster2.xml"/><Relationship Id="rId1" Type="http://schemas.openxmlformats.org/officeDocument/2006/relationships/tags" Target="../tags/tag36.xml"/><Relationship Id="rId2" Type="http://schemas.openxmlformats.org/officeDocument/2006/relationships/tags" Target="../tags/tag37.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42.xml"/><Relationship Id="rId4" Type="http://schemas.openxmlformats.org/officeDocument/2006/relationships/slideMaster" Target="../slideMasters/slideMaster2.xml"/><Relationship Id="rId1" Type="http://schemas.openxmlformats.org/officeDocument/2006/relationships/tags" Target="../tags/tag40.xml"/><Relationship Id="rId2" Type="http://schemas.openxmlformats.org/officeDocument/2006/relationships/tags" Target="../tags/tag4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45.xml"/><Relationship Id="rId4" Type="http://schemas.openxmlformats.org/officeDocument/2006/relationships/tags" Target="../tags/tag46.xml"/><Relationship Id="rId5" Type="http://schemas.openxmlformats.org/officeDocument/2006/relationships/tags" Target="../tags/tag47.xml"/><Relationship Id="rId6" Type="http://schemas.openxmlformats.org/officeDocument/2006/relationships/tags" Target="../tags/tag48.xml"/><Relationship Id="rId7" Type="http://schemas.openxmlformats.org/officeDocument/2006/relationships/slideMaster" Target="../slideMasters/slideMaster2.xml"/><Relationship Id="rId1" Type="http://schemas.openxmlformats.org/officeDocument/2006/relationships/tags" Target="../tags/tag43.xml"/><Relationship Id="rId2" Type="http://schemas.openxmlformats.org/officeDocument/2006/relationships/tags" Target="../tags/tag44.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51.xml"/><Relationship Id="rId4" Type="http://schemas.openxmlformats.org/officeDocument/2006/relationships/tags" Target="../tags/tag52.xml"/><Relationship Id="rId5" Type="http://schemas.openxmlformats.org/officeDocument/2006/relationships/tags" Target="../tags/tag53.xml"/><Relationship Id="rId6" Type="http://schemas.openxmlformats.org/officeDocument/2006/relationships/slideMaster" Target="../slideMasters/slideMaster2.xml"/><Relationship Id="rId1" Type="http://schemas.openxmlformats.org/officeDocument/2006/relationships/tags" Target="../tags/tag49.xml"/><Relationship Id="rId2" Type="http://schemas.openxmlformats.org/officeDocument/2006/relationships/tags" Target="../tags/tag50.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56.xml"/><Relationship Id="rId4" Type="http://schemas.openxmlformats.org/officeDocument/2006/relationships/tags" Target="../tags/tag57.xml"/><Relationship Id="rId5" Type="http://schemas.openxmlformats.org/officeDocument/2006/relationships/slideMaster" Target="../slideMasters/slideMaster2.xml"/><Relationship Id="rId1" Type="http://schemas.openxmlformats.org/officeDocument/2006/relationships/tags" Target="../tags/tag54.xml"/><Relationship Id="rId2" Type="http://schemas.openxmlformats.org/officeDocument/2006/relationships/tags" Target="../tags/tag55.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60.xml"/><Relationship Id="rId4" Type="http://schemas.openxmlformats.org/officeDocument/2006/relationships/tags" Target="../tags/tag61.xml"/><Relationship Id="rId5" Type="http://schemas.openxmlformats.org/officeDocument/2006/relationships/tags" Target="../tags/tag62.xml"/><Relationship Id="rId6" Type="http://schemas.openxmlformats.org/officeDocument/2006/relationships/slideMaster" Target="../slideMasters/slideMaster2.xml"/><Relationship Id="rId1" Type="http://schemas.openxmlformats.org/officeDocument/2006/relationships/tags" Target="../tags/tag58.xml"/><Relationship Id="rId2" Type="http://schemas.openxmlformats.org/officeDocument/2006/relationships/tags" Target="../tags/tag5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71.xml"/><Relationship Id="rId4" Type="http://schemas.openxmlformats.org/officeDocument/2006/relationships/tags" Target="../tags/tag72.xml"/><Relationship Id="rId5" Type="http://schemas.openxmlformats.org/officeDocument/2006/relationships/tags" Target="../tags/tag73.xml"/><Relationship Id="rId6" Type="http://schemas.openxmlformats.org/officeDocument/2006/relationships/slideMaster" Target="../slideMasters/slideMaster3.xml"/><Relationship Id="rId1" Type="http://schemas.openxmlformats.org/officeDocument/2006/relationships/tags" Target="../tags/tag69.xml"/><Relationship Id="rId2" Type="http://schemas.openxmlformats.org/officeDocument/2006/relationships/tags" Target="../tags/tag70.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76.xml"/><Relationship Id="rId4" Type="http://schemas.openxmlformats.org/officeDocument/2006/relationships/tags" Target="../tags/tag77.xml"/><Relationship Id="rId5" Type="http://schemas.openxmlformats.org/officeDocument/2006/relationships/tags" Target="../tags/tag78.xml"/><Relationship Id="rId6" Type="http://schemas.openxmlformats.org/officeDocument/2006/relationships/slideMaster" Target="../slideMasters/slideMaster3.xml"/><Relationship Id="rId1" Type="http://schemas.openxmlformats.org/officeDocument/2006/relationships/tags" Target="../tags/tag74.xml"/><Relationship Id="rId2" Type="http://schemas.openxmlformats.org/officeDocument/2006/relationships/tags" Target="../tags/tag75.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81.xml"/><Relationship Id="rId4" Type="http://schemas.openxmlformats.org/officeDocument/2006/relationships/tags" Target="../tags/tag82.xml"/><Relationship Id="rId5" Type="http://schemas.openxmlformats.org/officeDocument/2006/relationships/tags" Target="../tags/tag83.xml"/><Relationship Id="rId6" Type="http://schemas.openxmlformats.org/officeDocument/2006/relationships/slideMaster" Target="../slideMasters/slideMaster3.xml"/><Relationship Id="rId1" Type="http://schemas.openxmlformats.org/officeDocument/2006/relationships/tags" Target="../tags/tag79.xml"/><Relationship Id="rId2" Type="http://schemas.openxmlformats.org/officeDocument/2006/relationships/tags" Target="../tags/tag80.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86.xml"/><Relationship Id="rId4" Type="http://schemas.openxmlformats.org/officeDocument/2006/relationships/tags" Target="../tags/tag87.xml"/><Relationship Id="rId5" Type="http://schemas.openxmlformats.org/officeDocument/2006/relationships/tags" Target="../tags/tag88.xml"/><Relationship Id="rId6" Type="http://schemas.openxmlformats.org/officeDocument/2006/relationships/tags" Target="../tags/tag89.xml"/><Relationship Id="rId7" Type="http://schemas.openxmlformats.org/officeDocument/2006/relationships/slideMaster" Target="../slideMasters/slideMaster3.xml"/><Relationship Id="rId1" Type="http://schemas.openxmlformats.org/officeDocument/2006/relationships/tags" Target="../tags/tag84.xml"/><Relationship Id="rId2" Type="http://schemas.openxmlformats.org/officeDocument/2006/relationships/tags" Target="../tags/tag85.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92.xml"/><Relationship Id="rId4" Type="http://schemas.openxmlformats.org/officeDocument/2006/relationships/tags" Target="../tags/tag93.xml"/><Relationship Id="rId5" Type="http://schemas.openxmlformats.org/officeDocument/2006/relationships/tags" Target="../tags/tag94.xml"/><Relationship Id="rId6" Type="http://schemas.openxmlformats.org/officeDocument/2006/relationships/tags" Target="../tags/tag95.xml"/><Relationship Id="rId7" Type="http://schemas.openxmlformats.org/officeDocument/2006/relationships/tags" Target="../tags/tag96.xml"/><Relationship Id="rId8" Type="http://schemas.openxmlformats.org/officeDocument/2006/relationships/tags" Target="../tags/tag97.xml"/><Relationship Id="rId9" Type="http://schemas.openxmlformats.org/officeDocument/2006/relationships/slideMaster" Target="../slideMasters/slideMaster3.xml"/><Relationship Id="rId1" Type="http://schemas.openxmlformats.org/officeDocument/2006/relationships/tags" Target="../tags/tag90.xml"/><Relationship Id="rId2" Type="http://schemas.openxmlformats.org/officeDocument/2006/relationships/tags" Target="../tags/tag9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100.xml"/><Relationship Id="rId4" Type="http://schemas.openxmlformats.org/officeDocument/2006/relationships/tags" Target="../tags/tag101.xml"/><Relationship Id="rId5" Type="http://schemas.openxmlformats.org/officeDocument/2006/relationships/slideMaster" Target="../slideMasters/slideMaster3.xml"/><Relationship Id="rId1" Type="http://schemas.openxmlformats.org/officeDocument/2006/relationships/tags" Target="../tags/tag98.xml"/><Relationship Id="rId2" Type="http://schemas.openxmlformats.org/officeDocument/2006/relationships/tags" Target="../tags/tag99.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104.xml"/><Relationship Id="rId4" Type="http://schemas.openxmlformats.org/officeDocument/2006/relationships/slideMaster" Target="../slideMasters/slideMaster3.xml"/><Relationship Id="rId1" Type="http://schemas.openxmlformats.org/officeDocument/2006/relationships/tags" Target="../tags/tag102.xml"/><Relationship Id="rId2" Type="http://schemas.openxmlformats.org/officeDocument/2006/relationships/tags" Target="../tags/tag103.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07.xml"/><Relationship Id="rId4" Type="http://schemas.openxmlformats.org/officeDocument/2006/relationships/tags" Target="../tags/tag108.xml"/><Relationship Id="rId5" Type="http://schemas.openxmlformats.org/officeDocument/2006/relationships/tags" Target="../tags/tag109.xml"/><Relationship Id="rId6" Type="http://schemas.openxmlformats.org/officeDocument/2006/relationships/tags" Target="../tags/tag110.xml"/><Relationship Id="rId7" Type="http://schemas.openxmlformats.org/officeDocument/2006/relationships/slideMaster" Target="../slideMasters/slideMaster3.xml"/><Relationship Id="rId1" Type="http://schemas.openxmlformats.org/officeDocument/2006/relationships/tags" Target="../tags/tag105.xml"/><Relationship Id="rId2" Type="http://schemas.openxmlformats.org/officeDocument/2006/relationships/tags" Target="../tags/tag106.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113.xml"/><Relationship Id="rId4" Type="http://schemas.openxmlformats.org/officeDocument/2006/relationships/tags" Target="../tags/tag114.xml"/><Relationship Id="rId5" Type="http://schemas.openxmlformats.org/officeDocument/2006/relationships/tags" Target="../tags/tag115.xml"/><Relationship Id="rId6" Type="http://schemas.openxmlformats.org/officeDocument/2006/relationships/slideMaster" Target="../slideMasters/slideMaster3.xml"/><Relationship Id="rId1" Type="http://schemas.openxmlformats.org/officeDocument/2006/relationships/tags" Target="../tags/tag111.xml"/><Relationship Id="rId2" Type="http://schemas.openxmlformats.org/officeDocument/2006/relationships/tags" Target="../tags/tag112.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118.xml"/><Relationship Id="rId4" Type="http://schemas.openxmlformats.org/officeDocument/2006/relationships/tags" Target="../tags/tag119.xml"/><Relationship Id="rId5" Type="http://schemas.openxmlformats.org/officeDocument/2006/relationships/slideMaster" Target="../slideMasters/slideMaster3.xml"/><Relationship Id="rId1" Type="http://schemas.openxmlformats.org/officeDocument/2006/relationships/tags" Target="../tags/tag116.xml"/><Relationship Id="rId2" Type="http://schemas.openxmlformats.org/officeDocument/2006/relationships/tags" Target="../tags/tag117.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122.xml"/><Relationship Id="rId4" Type="http://schemas.openxmlformats.org/officeDocument/2006/relationships/tags" Target="../tags/tag123.xml"/><Relationship Id="rId5" Type="http://schemas.openxmlformats.org/officeDocument/2006/relationships/tags" Target="../tags/tag124.xml"/><Relationship Id="rId6" Type="http://schemas.openxmlformats.org/officeDocument/2006/relationships/slideMaster" Target="../slideMasters/slideMaster3.xml"/><Relationship Id="rId1" Type="http://schemas.openxmlformats.org/officeDocument/2006/relationships/tags" Target="../tags/tag120.xml"/><Relationship Id="rId2" Type="http://schemas.openxmlformats.org/officeDocument/2006/relationships/tags" Target="../tags/tag12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Rectangle 6"/>
          <p:cNvSpPr/>
          <p:nvPr userDrawn="1"/>
        </p:nvSpPr>
        <p:spPr>
          <a:xfrm>
            <a:off x="0" y="0"/>
            <a:ext cx="9144000" cy="514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8" name="Rounded Rectangle 7"/>
          <p:cNvSpPr/>
          <p:nvPr userDrawn="1"/>
        </p:nvSpPr>
        <p:spPr>
          <a:xfrm>
            <a:off x="91440" y="76213"/>
            <a:ext cx="8961120" cy="4999594"/>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Date Placeholder 3"/>
          <p:cNvSpPr>
            <a:spLocks noGrp="1"/>
          </p:cNvSpPr>
          <p:nvPr>
            <p:ph type="dt" sz="half" idx="10"/>
          </p:nvPr>
        </p:nvSpPr>
        <p:spPr/>
        <p:txBody>
          <a:bodyPr/>
          <a:lstStyle/>
          <a:p>
            <a:fld id="{AD03F8B0-DC90-4F24-9965-B99CE2D39518}" type="datetimeFigureOut">
              <a:rPr lang="zh-CN" altLang="en-US" smtClean="0"/>
              <a:t>20/11/8</a:t>
            </a:fld>
            <a:endParaRPr lang="zh-CN" altLang="en-US"/>
          </a:p>
        </p:txBody>
      </p:sp>
      <p:sp>
        <p:nvSpPr>
          <p:cNvPr id="9" name="Rectangle 8"/>
          <p:cNvSpPr/>
          <p:nvPr userDrawn="1"/>
        </p:nvSpPr>
        <p:spPr>
          <a:xfrm>
            <a:off x="345440" y="2207338"/>
            <a:ext cx="7147931" cy="1848173"/>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userDrawn="1"/>
        </p:nvSpPr>
        <p:spPr>
          <a:xfrm>
            <a:off x="7572652" y="2208862"/>
            <a:ext cx="1190348" cy="1845125"/>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userDrawn="1"/>
        </p:nvSpPr>
        <p:spPr>
          <a:xfrm>
            <a:off x="7712714" y="2352905"/>
            <a:ext cx="910224" cy="155703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userDrawn="1"/>
        </p:nvSpPr>
        <p:spPr>
          <a:xfrm>
            <a:off x="445483" y="2292117"/>
            <a:ext cx="6947845" cy="168431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lide Number Placeholder 5"/>
          <p:cNvSpPr>
            <a:spLocks noGrp="1"/>
          </p:cNvSpPr>
          <p:nvPr>
            <p:ph type="sldNum" sz="quarter" idx="12"/>
          </p:nvPr>
        </p:nvSpPr>
        <p:spPr>
          <a:xfrm>
            <a:off x="7786826" y="3469558"/>
            <a:ext cx="762000" cy="342960"/>
          </a:xfrm>
        </p:spPr>
        <p:txBody>
          <a:bodyPr/>
          <a:lstStyle>
            <a:lvl1pPr algn="ctr">
              <a:defRPr sz="2100">
                <a:solidFill>
                  <a:schemeClr val="accent1">
                    <a:lumMod val="50000"/>
                  </a:schemeClr>
                </a:solidFill>
              </a:defRPr>
            </a:lvl1pPr>
          </a:lstStyle>
          <a:p>
            <a:fld id="{226A5DA0-3F0B-4660-9645-CD05A3FC641F}" type="slidenum">
              <a:rPr lang="zh-CN" altLang="en-US" smtClean="0"/>
              <a:t>‹#›</a:t>
            </a:fld>
            <a:endParaRPr lang="zh-CN" altLang="en-US"/>
          </a:p>
        </p:txBody>
      </p:sp>
      <p:sp>
        <p:nvSpPr>
          <p:cNvPr id="11" name="Rectangle 10"/>
          <p:cNvSpPr/>
          <p:nvPr userDrawn="1"/>
        </p:nvSpPr>
        <p:spPr>
          <a:xfrm>
            <a:off x="541822" y="3420055"/>
            <a:ext cx="6755166" cy="498362"/>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userDrawn="1"/>
        </p:nvSpPr>
        <p:spPr>
          <a:xfrm>
            <a:off x="538971" y="2354992"/>
            <a:ext cx="6760868" cy="1558563"/>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Subtitle 2"/>
          <p:cNvSpPr>
            <a:spLocks noGrp="1"/>
          </p:cNvSpPr>
          <p:nvPr>
            <p:ph type="subTitle" idx="1"/>
          </p:nvPr>
        </p:nvSpPr>
        <p:spPr>
          <a:xfrm>
            <a:off x="642805" y="3486760"/>
            <a:ext cx="6553200" cy="342960"/>
          </a:xfrm>
        </p:spPr>
        <p:txBody>
          <a:bodyPr>
            <a:normAutofit/>
          </a:bodyPr>
          <a:lstStyle>
            <a:lvl1pPr marL="0" indent="0" algn="ctr">
              <a:buNone/>
              <a:defRPr sz="1350" cap="all" spc="300" baseline="0">
                <a:solidFill>
                  <a:srgbClr val="FFFFF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8035" indent="0" algn="ctr">
              <a:buNone/>
              <a:defRPr>
                <a:solidFill>
                  <a:schemeClr val="tx1">
                    <a:tint val="75000"/>
                  </a:schemeClr>
                </a:solidFill>
              </a:defRPr>
            </a:lvl7pPr>
            <a:lvl8pPr marL="2400935" indent="0" algn="ctr">
              <a:buNone/>
              <a:defRPr>
                <a:solidFill>
                  <a:schemeClr val="tx1">
                    <a:tint val="75000"/>
                  </a:schemeClr>
                </a:solidFill>
              </a:defRPr>
            </a:lvl8pPr>
            <a:lvl9pPr marL="2743835" indent="0" algn="ctr">
              <a:buNone/>
              <a:defRPr>
                <a:solidFill>
                  <a:schemeClr val="tx1">
                    <a:tint val="75000"/>
                  </a:schemeClr>
                </a:solidFill>
              </a:defRPr>
            </a:lvl9pPr>
          </a:lstStyle>
          <a:p>
            <a:r>
              <a:rPr lang="zh-CN" altLang="en-US"/>
              <a:t>单击此处编辑母版副标题样式</a:t>
            </a:r>
            <a:endParaRPr lang="en-US" dirty="0"/>
          </a:p>
        </p:txBody>
      </p:sp>
      <p:sp>
        <p:nvSpPr>
          <p:cNvPr id="2" name="Title 1"/>
          <p:cNvSpPr>
            <a:spLocks noGrp="1"/>
          </p:cNvSpPr>
          <p:nvPr>
            <p:ph type="ctrTitle"/>
          </p:nvPr>
        </p:nvSpPr>
        <p:spPr>
          <a:xfrm>
            <a:off x="604705" y="2420698"/>
            <a:ext cx="6629400" cy="914561"/>
          </a:xfrm>
        </p:spPr>
        <p:txBody>
          <a:bodyPr anchor="b" anchorCtr="0">
            <a:noAutofit/>
          </a:bodyPr>
          <a:lstStyle>
            <a:lvl1pPr>
              <a:defRPr sz="3000">
                <a:solidFill>
                  <a:schemeClr val="accent1">
                    <a:lumMod val="50000"/>
                  </a:schemeClr>
                </a:solidFill>
              </a:defRPr>
            </a:lvl1pPr>
          </a:lstStyle>
          <a:p>
            <a:r>
              <a:rPr lang="zh-CN" altLang="en-US"/>
              <a:t>单击此处编辑母版标题样式</a:t>
            </a:r>
            <a:endParaRPr lang="en-US" dirty="0"/>
          </a:p>
        </p:txBody>
      </p:sp>
      <p:sp>
        <p:nvSpPr>
          <p:cNvPr id="16" name="文本框 15"/>
          <p:cNvSpPr txBox="1"/>
          <p:nvPr userDrawn="1"/>
        </p:nvSpPr>
        <p:spPr>
          <a:xfrm>
            <a:off x="259715" y="4811395"/>
            <a:ext cx="5773420" cy="245110"/>
          </a:xfrm>
          <a:prstGeom prst="rect">
            <a:avLst/>
          </a:prstGeom>
          <a:noFill/>
          <a:ln w="9525">
            <a:noFill/>
          </a:ln>
        </p:spPr>
        <p:txBody>
          <a:bodyPr wrap="square">
            <a:spAutoFit/>
          </a:bodyPr>
          <a:lstStyle/>
          <a:p>
            <a:pPr indent="0"/>
            <a:r>
              <a:rPr lang="zh-CN" sz="1000" b="1">
                <a:latin typeface="微软雅黑" panose="020B0503020204020204" pitchFamily="34" charset="-122"/>
                <a:ea typeface="微软雅黑" panose="020B0503020204020204" pitchFamily="34" charset="-122"/>
                <a:cs typeface="微软雅黑" panose="020B0503020204020204" pitchFamily="34" charset="-122"/>
                <a:sym typeface="+mn-ea"/>
              </a:rPr>
              <a:t>本次课程为《现代物流学》精讲课</a:t>
            </a:r>
            <a:r>
              <a:rPr lang="en-US" altLang="zh-CN" sz="1000" b="1">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sz="1000" b="1">
                <a:latin typeface="微软雅黑" panose="020B0503020204020204" pitchFamily="34" charset="-122"/>
                <a:ea typeface="微软雅黑" panose="020B0503020204020204" pitchFamily="34" charset="-122"/>
                <a:cs typeface="微软雅黑" panose="020B0503020204020204" pitchFamily="34" charset="-122"/>
                <a:sym typeface="+mn-ea"/>
              </a:rPr>
              <a:t>，如对内容有疑问，请登录</a:t>
            </a:r>
            <a:r>
              <a:rPr lang="en-US" altLang="zh-CN" sz="1000" b="1">
                <a:latin typeface="微软雅黑" panose="020B0503020204020204" pitchFamily="34" charset="-122"/>
                <a:ea typeface="微软雅黑" panose="020B0503020204020204" pitchFamily="34" charset="-122"/>
                <a:cs typeface="微软雅黑" panose="020B0503020204020204" pitchFamily="34" charset="-122"/>
                <a:sym typeface="+mn-ea"/>
              </a:rPr>
              <a:t>POKO</a:t>
            </a:r>
            <a:r>
              <a:rPr lang="zh-CN" altLang="en-US" sz="1000" b="1">
                <a:latin typeface="微软雅黑" panose="020B0503020204020204" pitchFamily="34" charset="-122"/>
                <a:ea typeface="微软雅黑" panose="020B0503020204020204" pitchFamily="34" charset="-122"/>
                <a:cs typeface="微软雅黑" panose="020B0503020204020204" pitchFamily="34" charset="-122"/>
                <a:sym typeface="+mn-ea"/>
              </a:rPr>
              <a:t>学院</a:t>
            </a:r>
            <a:r>
              <a:rPr lang="en-US" altLang="zh-CN" sz="1000" b="1">
                <a:latin typeface="微软雅黑" panose="020B0503020204020204" pitchFamily="34" charset="-122"/>
                <a:ea typeface="微软雅黑" panose="020B0503020204020204" pitchFamily="34" charset="-122"/>
                <a:cs typeface="微软雅黑" panose="020B0503020204020204" pitchFamily="34" charset="-122"/>
                <a:sym typeface="+mn-ea"/>
              </a:rPr>
              <a:t>APP</a:t>
            </a:r>
            <a:r>
              <a:rPr lang="zh-CN" altLang="en-US" sz="1000" b="1">
                <a:latin typeface="微软雅黑" panose="020B0503020204020204" pitchFamily="34" charset="-122"/>
                <a:ea typeface="微软雅黑" panose="020B0503020204020204" pitchFamily="34" charset="-122"/>
                <a:cs typeface="微软雅黑" panose="020B0503020204020204" pitchFamily="34" charset="-122"/>
                <a:sym typeface="+mn-ea"/>
              </a:rPr>
              <a:t>提交问题求助</a:t>
            </a:r>
            <a:endParaRPr lang="zh-CN" altLang="en-US" sz="1000" b="1">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7" name="图片 16" descr="POKO学院标"/>
          <p:cNvPicPr>
            <a:picLocks noChangeAspect="1"/>
          </p:cNvPicPr>
          <p:nvPr userDrawn="1"/>
        </p:nvPicPr>
        <p:blipFill>
          <a:blip r:embed="rId2"/>
          <a:stretch>
            <a:fillRect/>
          </a:stretch>
        </p:blipFill>
        <p:spPr>
          <a:xfrm>
            <a:off x="8088154" y="188161"/>
            <a:ext cx="773906" cy="77408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fld id="{AD03F8B0-DC90-4F24-9965-B99CE2D39518}" type="datetimeFigureOut">
              <a:rPr lang="zh-CN" altLang="en-US" smtClean="0"/>
              <a:t>20/11/8</a:t>
            </a:fld>
            <a:endParaRPr lang="zh-CN" altLang="en-US"/>
          </a:p>
        </p:txBody>
      </p:sp>
      <p:sp>
        <p:nvSpPr>
          <p:cNvPr id="5" name="Footer Placeholder 4"/>
          <p:cNvSpPr>
            <a:spLocks noGrp="1"/>
          </p:cNvSpPr>
          <p:nvPr>
            <p:ph type="ftr" sz="quarter" idx="11"/>
          </p:nvPr>
        </p:nvSpPr>
        <p:spPr>
          <a:xfrm>
            <a:off x="1130935" y="4768096"/>
            <a:ext cx="7621905" cy="273892"/>
          </a:xfrm>
        </p:spPr>
        <p:txBody>
          <a:bodyPr/>
          <a:lstStyle/>
          <a:p>
            <a:endParaRPr lang="zh-CN" altLang="en-US"/>
          </a:p>
        </p:txBody>
      </p:sp>
      <p:sp>
        <p:nvSpPr>
          <p:cNvPr id="6" name="Slide Number Placeholder 5"/>
          <p:cNvSpPr>
            <a:spLocks noGrp="1"/>
          </p:cNvSpPr>
          <p:nvPr>
            <p:ph type="sldNum" sz="quarter" idx="12"/>
          </p:nvPr>
        </p:nvSpPr>
        <p:spPr/>
        <p:txBody>
          <a:bodyPr/>
          <a:lstStyle/>
          <a:p>
            <a:fld id="{226A5DA0-3F0B-4660-9645-CD05A3FC641F}"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7" name="Rectangle 6"/>
          <p:cNvSpPr/>
          <p:nvPr userDrawn="1"/>
        </p:nvSpPr>
        <p:spPr>
          <a:xfrm>
            <a:off x="6861702" y="171480"/>
            <a:ext cx="1859280" cy="4592779"/>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350" kern="1200">
              <a:solidFill>
                <a:schemeClr val="lt1"/>
              </a:solidFill>
              <a:latin typeface="+mn-lt"/>
              <a:ea typeface="+mn-ea"/>
              <a:cs typeface="+mn-cs"/>
            </a:endParaRPr>
          </a:p>
        </p:txBody>
      </p:sp>
      <p:sp>
        <p:nvSpPr>
          <p:cNvPr id="8" name="Rectangle 7"/>
          <p:cNvSpPr/>
          <p:nvPr userDrawn="1"/>
        </p:nvSpPr>
        <p:spPr>
          <a:xfrm>
            <a:off x="6955225" y="263603"/>
            <a:ext cx="1672235" cy="4408534"/>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Vertical Title 1"/>
          <p:cNvSpPr>
            <a:spLocks noGrp="1"/>
          </p:cNvSpPr>
          <p:nvPr>
            <p:ph type="title" orient="vert"/>
          </p:nvPr>
        </p:nvSpPr>
        <p:spPr>
          <a:xfrm>
            <a:off x="7048577" y="296622"/>
            <a:ext cx="1485531" cy="4342495"/>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457200" y="285799"/>
            <a:ext cx="6172200" cy="434416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D03F8B0-DC90-4F24-9965-B99CE2D39518}" type="datetimeFigureOut">
              <a:rPr lang="zh-CN" altLang="en-US" smtClean="0"/>
              <a:t>20/11/8</a:t>
            </a:fld>
            <a:endParaRPr lang="zh-CN" altLang="en-US"/>
          </a:p>
        </p:txBody>
      </p:sp>
      <p:sp>
        <p:nvSpPr>
          <p:cNvPr id="6" name="Slide Number Placeholder 5"/>
          <p:cNvSpPr>
            <a:spLocks noGrp="1"/>
          </p:cNvSpPr>
          <p:nvPr>
            <p:ph type="sldNum" sz="quarter" idx="12"/>
          </p:nvPr>
        </p:nvSpPr>
        <p:spPr/>
        <p:txBody>
          <a:bodyPr/>
          <a:lstStyle/>
          <a:p>
            <a:fld id="{226A5DA0-3F0B-4660-9645-CD05A3FC641F}" type="slidenum">
              <a:rPr lang="zh-CN" altLang="en-US" smtClean="0"/>
              <a:t>‹#›</a:t>
            </a:fld>
            <a:endParaRPr lang="zh-CN" altLang="en-US"/>
          </a:p>
        </p:txBody>
      </p:sp>
      <p:sp>
        <p:nvSpPr>
          <p:cNvPr id="12" name="文本框 11"/>
          <p:cNvSpPr txBox="1"/>
          <p:nvPr userDrawn="1"/>
        </p:nvSpPr>
        <p:spPr>
          <a:xfrm>
            <a:off x="259715" y="4811395"/>
            <a:ext cx="5773420" cy="245110"/>
          </a:xfrm>
          <a:prstGeom prst="rect">
            <a:avLst/>
          </a:prstGeom>
          <a:noFill/>
          <a:ln w="9525">
            <a:noFill/>
          </a:ln>
        </p:spPr>
        <p:txBody>
          <a:bodyPr wrap="square">
            <a:spAutoFit/>
          </a:bodyPr>
          <a:lstStyle/>
          <a:p>
            <a:pPr indent="0"/>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本次课程为《学</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前教育史</a:t>
            </a:r>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》精讲课</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，如对内容有疑问，请登录</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POKO</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学院</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APP</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提交问题求助</a:t>
            </a:r>
            <a:endParaRPr lang="zh-CN" altLang="en-US" sz="1000" b="1"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0" name="图片 9" descr="POKO学院标"/>
          <p:cNvPicPr>
            <a:picLocks noChangeAspect="1"/>
          </p:cNvPicPr>
          <p:nvPr userDrawn="1"/>
        </p:nvPicPr>
        <p:blipFill>
          <a:blip r:embed="rId2"/>
          <a:stretch>
            <a:fillRect/>
          </a:stretch>
        </p:blipFill>
        <p:spPr>
          <a:xfrm>
            <a:off x="8088154" y="188161"/>
            <a:ext cx="773906" cy="774082"/>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3" name="图片占位符 22"/>
          <p:cNvSpPr>
            <a:spLocks noGrp="1"/>
          </p:cNvSpPr>
          <p:nvPr>
            <p:ph type="pic" sz="quarter" idx="12"/>
          </p:nvPr>
        </p:nvSpPr>
        <p:spPr>
          <a:xfrm>
            <a:off x="8168095" y="2509080"/>
            <a:ext cx="975905" cy="2302049"/>
          </a:xfrm>
          <a:custGeom>
            <a:avLst/>
            <a:gdLst>
              <a:gd name="connsiteX0" fmla="*/ 1301207 w 1301207"/>
              <a:gd name="connsiteY0" fmla="*/ 0 h 3069398"/>
              <a:gd name="connsiteX1" fmla="*/ 1301207 w 1301207"/>
              <a:gd name="connsiteY1" fmla="*/ 3069398 h 3069398"/>
              <a:gd name="connsiteX2" fmla="*/ 165104 w 1301207"/>
              <a:gd name="connsiteY2" fmla="*/ 1933295 h 3069398"/>
              <a:gd name="connsiteX3" fmla="*/ 165104 w 1301207"/>
              <a:gd name="connsiteY3" fmla="*/ 1136103 h 3069398"/>
              <a:gd name="connsiteX0-1" fmla="*/ 1301207 w 1301207"/>
              <a:gd name="connsiteY0-2" fmla="*/ 0 h 3069398"/>
              <a:gd name="connsiteX1-3" fmla="*/ 1288508 w 1301207"/>
              <a:gd name="connsiteY1-4" fmla="*/ 1251960 h 3069398"/>
              <a:gd name="connsiteX2-5" fmla="*/ 1301207 w 1301207"/>
              <a:gd name="connsiteY2-6" fmla="*/ 3069398 h 3069398"/>
              <a:gd name="connsiteX3-7" fmla="*/ 165104 w 1301207"/>
              <a:gd name="connsiteY3-8" fmla="*/ 1933295 h 3069398"/>
              <a:gd name="connsiteX4" fmla="*/ 165104 w 1301207"/>
              <a:gd name="connsiteY4" fmla="*/ 1136103 h 3069398"/>
              <a:gd name="connsiteX5" fmla="*/ 1301207 w 1301207"/>
              <a:gd name="connsiteY5" fmla="*/ 0 h 3069398"/>
              <a:gd name="connsiteX0-9" fmla="*/ 1288508 w 1379948"/>
              <a:gd name="connsiteY0-10" fmla="*/ 1251960 h 3069398"/>
              <a:gd name="connsiteX1-11" fmla="*/ 1301207 w 1379948"/>
              <a:gd name="connsiteY1-12" fmla="*/ 3069398 h 3069398"/>
              <a:gd name="connsiteX2-13" fmla="*/ 165104 w 1379948"/>
              <a:gd name="connsiteY2-14" fmla="*/ 1933295 h 3069398"/>
              <a:gd name="connsiteX3-15" fmla="*/ 165104 w 1379948"/>
              <a:gd name="connsiteY3-16" fmla="*/ 1136103 h 3069398"/>
              <a:gd name="connsiteX4-17" fmla="*/ 1301207 w 1379948"/>
              <a:gd name="connsiteY4-18" fmla="*/ 0 h 3069398"/>
              <a:gd name="connsiteX5-19" fmla="*/ 1379948 w 1379948"/>
              <a:gd name="connsiteY5-20" fmla="*/ 1343400 h 3069398"/>
              <a:gd name="connsiteX0-21" fmla="*/ 1288508 w 1301207"/>
              <a:gd name="connsiteY0-22" fmla="*/ 1251960 h 3069398"/>
              <a:gd name="connsiteX1-23" fmla="*/ 1301207 w 1301207"/>
              <a:gd name="connsiteY1-24" fmla="*/ 3069398 h 3069398"/>
              <a:gd name="connsiteX2-25" fmla="*/ 165104 w 1301207"/>
              <a:gd name="connsiteY2-26" fmla="*/ 1933295 h 3069398"/>
              <a:gd name="connsiteX3-27" fmla="*/ 165104 w 1301207"/>
              <a:gd name="connsiteY3-28" fmla="*/ 1136103 h 3069398"/>
              <a:gd name="connsiteX4-29" fmla="*/ 1301207 w 1301207"/>
              <a:gd name="connsiteY4-30" fmla="*/ 0 h 3069398"/>
              <a:gd name="connsiteX0-31" fmla="*/ 1301207 w 1301207"/>
              <a:gd name="connsiteY0-32" fmla="*/ 3069398 h 3069398"/>
              <a:gd name="connsiteX1-33" fmla="*/ 165104 w 1301207"/>
              <a:gd name="connsiteY1-34" fmla="*/ 1933295 h 3069398"/>
              <a:gd name="connsiteX2-35" fmla="*/ 165104 w 1301207"/>
              <a:gd name="connsiteY2-36" fmla="*/ 1136103 h 3069398"/>
              <a:gd name="connsiteX3-37" fmla="*/ 1301207 w 1301207"/>
              <a:gd name="connsiteY3-38" fmla="*/ 0 h 3069398"/>
            </a:gdLst>
            <a:ahLst/>
            <a:cxnLst>
              <a:cxn ang="0">
                <a:pos x="connsiteX0-1" y="connsiteY0-2"/>
              </a:cxn>
              <a:cxn ang="0">
                <a:pos x="connsiteX1-3" y="connsiteY1-4"/>
              </a:cxn>
              <a:cxn ang="0">
                <a:pos x="connsiteX2-5" y="connsiteY2-6"/>
              </a:cxn>
              <a:cxn ang="0">
                <a:pos x="connsiteX3-7" y="connsiteY3-8"/>
              </a:cxn>
            </a:cxnLst>
            <a:rect l="l" t="t" r="r" b="b"/>
            <a:pathLst>
              <a:path w="1301207" h="3069398">
                <a:moveTo>
                  <a:pt x="1301207" y="3069398"/>
                </a:moveTo>
                <a:lnTo>
                  <a:pt x="165104" y="1933295"/>
                </a:lnTo>
                <a:cubicBezTo>
                  <a:pt x="-55034" y="1713157"/>
                  <a:pt x="-55034" y="1356242"/>
                  <a:pt x="165104" y="1136103"/>
                </a:cubicBezTo>
                <a:lnTo>
                  <a:pt x="1301207" y="0"/>
                </a:lnTo>
              </a:path>
            </a:pathLst>
          </a:cu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350">
                <a:solidFill>
                  <a:schemeClr val="lt1"/>
                </a:solidFill>
              </a:defRPr>
            </a:lvl1pPr>
          </a:lstStyle>
          <a:p>
            <a:pPr marL="0" lvl="0" algn="ctr"/>
            <a:endParaRPr lang="zh-CN" altLang="en-US"/>
          </a:p>
        </p:txBody>
      </p:sp>
      <p:sp>
        <p:nvSpPr>
          <p:cNvPr id="20" name="图片占位符 19"/>
          <p:cNvSpPr>
            <a:spLocks noGrp="1"/>
          </p:cNvSpPr>
          <p:nvPr>
            <p:ph type="pic" sz="quarter" idx="11"/>
          </p:nvPr>
        </p:nvSpPr>
        <p:spPr>
          <a:xfrm>
            <a:off x="6233519" y="107001"/>
            <a:ext cx="2910482" cy="3237055"/>
          </a:xfrm>
          <a:custGeom>
            <a:avLst/>
            <a:gdLst>
              <a:gd name="connsiteX0" fmla="*/ 2158037 w 3880643"/>
              <a:gd name="connsiteY0" fmla="*/ 0 h 4316073"/>
              <a:gd name="connsiteX1" fmla="*/ 2556633 w 3880643"/>
              <a:gd name="connsiteY1" fmla="*/ 165103 h 4316073"/>
              <a:gd name="connsiteX2" fmla="*/ 3880643 w 3880643"/>
              <a:gd name="connsiteY2" fmla="*/ 1489113 h 4316073"/>
              <a:gd name="connsiteX3" fmla="*/ 3880643 w 3880643"/>
              <a:gd name="connsiteY3" fmla="*/ 2826959 h 4316073"/>
              <a:gd name="connsiteX4" fmla="*/ 2556634 w 3880643"/>
              <a:gd name="connsiteY4" fmla="*/ 4150970 h 4316073"/>
              <a:gd name="connsiteX5" fmla="*/ 1759440 w 3880643"/>
              <a:gd name="connsiteY5" fmla="*/ 4150970 h 4316073"/>
              <a:gd name="connsiteX6" fmla="*/ 165104 w 3880643"/>
              <a:gd name="connsiteY6" fmla="*/ 2556633 h 4316073"/>
              <a:gd name="connsiteX7" fmla="*/ 165104 w 3880643"/>
              <a:gd name="connsiteY7" fmla="*/ 1759440 h 4316073"/>
              <a:gd name="connsiteX8" fmla="*/ 1759441 w 3880643"/>
              <a:gd name="connsiteY8" fmla="*/ 165103 h 4316073"/>
              <a:gd name="connsiteX9" fmla="*/ 2158037 w 3880643"/>
              <a:gd name="connsiteY9" fmla="*/ 0 h 4316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80643" h="4316073">
                <a:moveTo>
                  <a:pt x="2158037" y="0"/>
                </a:moveTo>
                <a:cubicBezTo>
                  <a:pt x="2302301" y="0"/>
                  <a:pt x="2446564" y="55034"/>
                  <a:pt x="2556633" y="165103"/>
                </a:cubicBezTo>
                <a:lnTo>
                  <a:pt x="3880643" y="1489113"/>
                </a:lnTo>
                <a:lnTo>
                  <a:pt x="3880643" y="2826959"/>
                </a:lnTo>
                <a:lnTo>
                  <a:pt x="2556634" y="4150970"/>
                </a:lnTo>
                <a:cubicBezTo>
                  <a:pt x="2336494" y="4371108"/>
                  <a:pt x="1979580" y="4371108"/>
                  <a:pt x="1759440" y="4150970"/>
                </a:cubicBezTo>
                <a:lnTo>
                  <a:pt x="165104" y="2556633"/>
                </a:lnTo>
                <a:cubicBezTo>
                  <a:pt x="-55034" y="2336494"/>
                  <a:pt x="-55034" y="1979579"/>
                  <a:pt x="165104" y="1759440"/>
                </a:cubicBezTo>
                <a:lnTo>
                  <a:pt x="1759441" y="165103"/>
                </a:lnTo>
                <a:cubicBezTo>
                  <a:pt x="1869511" y="55034"/>
                  <a:pt x="2013773" y="0"/>
                  <a:pt x="2158037" y="0"/>
                </a:cubicBezTo>
                <a:close/>
              </a:path>
            </a:pathLst>
          </a:cu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350">
                <a:solidFill>
                  <a:schemeClr val="lt1"/>
                </a:solidFill>
              </a:defRPr>
            </a:lvl1pPr>
          </a:lstStyle>
          <a:p>
            <a:pPr marL="0" lvl="0" algn="ctr"/>
            <a:endParaRPr lang="zh-CN" altLang="en-US"/>
          </a:p>
        </p:txBody>
      </p:sp>
      <p:sp>
        <p:nvSpPr>
          <p:cNvPr id="12" name="图片占位符 11"/>
          <p:cNvSpPr>
            <a:spLocks noGrp="1"/>
          </p:cNvSpPr>
          <p:nvPr>
            <p:ph type="pic" sz="quarter" idx="10"/>
          </p:nvPr>
        </p:nvSpPr>
        <p:spPr>
          <a:xfrm>
            <a:off x="4356189" y="1"/>
            <a:ext cx="3122562" cy="1409479"/>
          </a:xfrm>
          <a:custGeom>
            <a:avLst/>
            <a:gdLst>
              <a:gd name="connsiteX0" fmla="*/ 0 w 4163416"/>
              <a:gd name="connsiteY0" fmla="*/ 0 h 1879305"/>
              <a:gd name="connsiteX1" fmla="*/ 4163416 w 4163416"/>
              <a:gd name="connsiteY1" fmla="*/ 0 h 1879305"/>
              <a:gd name="connsiteX2" fmla="*/ 4146874 w 4163416"/>
              <a:gd name="connsiteY2" fmla="*/ 31436 h 1879305"/>
              <a:gd name="connsiteX3" fmla="*/ 4074640 w 4163416"/>
              <a:gd name="connsiteY3" fmla="*/ 119865 h 1879305"/>
              <a:gd name="connsiteX4" fmla="*/ 2480303 w 4163416"/>
              <a:gd name="connsiteY4" fmla="*/ 1714202 h 1879305"/>
              <a:gd name="connsiteX5" fmla="*/ 1683111 w 4163416"/>
              <a:gd name="connsiteY5" fmla="*/ 1714202 h 1879305"/>
              <a:gd name="connsiteX6" fmla="*/ 88774 w 4163416"/>
              <a:gd name="connsiteY6" fmla="*/ 119865 h 1879305"/>
              <a:gd name="connsiteX7" fmla="*/ 16541 w 4163416"/>
              <a:gd name="connsiteY7" fmla="*/ 31436 h 1879305"/>
              <a:gd name="connsiteX0-1" fmla="*/ 0 w 4163416"/>
              <a:gd name="connsiteY0-2" fmla="*/ 1 h 1879306"/>
              <a:gd name="connsiteX1-3" fmla="*/ 2002248 w 4163416"/>
              <a:gd name="connsiteY1-4" fmla="*/ 0 h 1879306"/>
              <a:gd name="connsiteX2-5" fmla="*/ 4163416 w 4163416"/>
              <a:gd name="connsiteY2-6" fmla="*/ 1 h 1879306"/>
              <a:gd name="connsiteX3-7" fmla="*/ 4146874 w 4163416"/>
              <a:gd name="connsiteY3-8" fmla="*/ 31437 h 1879306"/>
              <a:gd name="connsiteX4-9" fmla="*/ 4074640 w 4163416"/>
              <a:gd name="connsiteY4-10" fmla="*/ 119866 h 1879306"/>
              <a:gd name="connsiteX5-11" fmla="*/ 2480303 w 4163416"/>
              <a:gd name="connsiteY5-12" fmla="*/ 1714203 h 1879306"/>
              <a:gd name="connsiteX6-13" fmla="*/ 1683111 w 4163416"/>
              <a:gd name="connsiteY6-14" fmla="*/ 1714203 h 1879306"/>
              <a:gd name="connsiteX7-15" fmla="*/ 88774 w 4163416"/>
              <a:gd name="connsiteY7-16" fmla="*/ 119866 h 1879306"/>
              <a:gd name="connsiteX8" fmla="*/ 16541 w 4163416"/>
              <a:gd name="connsiteY8" fmla="*/ 31437 h 1879306"/>
              <a:gd name="connsiteX9" fmla="*/ 0 w 4163416"/>
              <a:gd name="connsiteY9" fmla="*/ 1 h 1879306"/>
              <a:gd name="connsiteX0-17" fmla="*/ 2002248 w 4163416"/>
              <a:gd name="connsiteY0-18" fmla="*/ 0 h 1879306"/>
              <a:gd name="connsiteX1-19" fmla="*/ 4163416 w 4163416"/>
              <a:gd name="connsiteY1-20" fmla="*/ 1 h 1879306"/>
              <a:gd name="connsiteX2-21" fmla="*/ 4146874 w 4163416"/>
              <a:gd name="connsiteY2-22" fmla="*/ 31437 h 1879306"/>
              <a:gd name="connsiteX3-23" fmla="*/ 4074640 w 4163416"/>
              <a:gd name="connsiteY3-24" fmla="*/ 119866 h 1879306"/>
              <a:gd name="connsiteX4-25" fmla="*/ 2480303 w 4163416"/>
              <a:gd name="connsiteY4-26" fmla="*/ 1714203 h 1879306"/>
              <a:gd name="connsiteX5-27" fmla="*/ 1683111 w 4163416"/>
              <a:gd name="connsiteY5-28" fmla="*/ 1714203 h 1879306"/>
              <a:gd name="connsiteX6-29" fmla="*/ 88774 w 4163416"/>
              <a:gd name="connsiteY6-30" fmla="*/ 119866 h 1879306"/>
              <a:gd name="connsiteX7-31" fmla="*/ 16541 w 4163416"/>
              <a:gd name="connsiteY7-32" fmla="*/ 31437 h 1879306"/>
              <a:gd name="connsiteX8-33" fmla="*/ 0 w 4163416"/>
              <a:gd name="connsiteY8-34" fmla="*/ 1 h 1879306"/>
              <a:gd name="connsiteX9-35" fmla="*/ 2093688 w 4163416"/>
              <a:gd name="connsiteY9-36" fmla="*/ 91440 h 1879306"/>
              <a:gd name="connsiteX0-37" fmla="*/ 2002248 w 4163416"/>
              <a:gd name="connsiteY0-38" fmla="*/ 0 h 1879306"/>
              <a:gd name="connsiteX1-39" fmla="*/ 4163416 w 4163416"/>
              <a:gd name="connsiteY1-40" fmla="*/ 1 h 1879306"/>
              <a:gd name="connsiteX2-41" fmla="*/ 4146874 w 4163416"/>
              <a:gd name="connsiteY2-42" fmla="*/ 31437 h 1879306"/>
              <a:gd name="connsiteX3-43" fmla="*/ 4074640 w 4163416"/>
              <a:gd name="connsiteY3-44" fmla="*/ 119866 h 1879306"/>
              <a:gd name="connsiteX4-45" fmla="*/ 2480303 w 4163416"/>
              <a:gd name="connsiteY4-46" fmla="*/ 1714203 h 1879306"/>
              <a:gd name="connsiteX5-47" fmla="*/ 1683111 w 4163416"/>
              <a:gd name="connsiteY5-48" fmla="*/ 1714203 h 1879306"/>
              <a:gd name="connsiteX6-49" fmla="*/ 88774 w 4163416"/>
              <a:gd name="connsiteY6-50" fmla="*/ 119866 h 1879306"/>
              <a:gd name="connsiteX7-51" fmla="*/ 16541 w 4163416"/>
              <a:gd name="connsiteY7-52" fmla="*/ 31437 h 1879306"/>
              <a:gd name="connsiteX8-53" fmla="*/ 0 w 4163416"/>
              <a:gd name="connsiteY8-54" fmla="*/ 1 h 1879306"/>
              <a:gd name="connsiteX0-55" fmla="*/ 4163416 w 4163416"/>
              <a:gd name="connsiteY0-56" fmla="*/ 0 h 1879305"/>
              <a:gd name="connsiteX1-57" fmla="*/ 4146874 w 4163416"/>
              <a:gd name="connsiteY1-58" fmla="*/ 31436 h 1879305"/>
              <a:gd name="connsiteX2-59" fmla="*/ 4074640 w 4163416"/>
              <a:gd name="connsiteY2-60" fmla="*/ 119865 h 1879305"/>
              <a:gd name="connsiteX3-61" fmla="*/ 2480303 w 4163416"/>
              <a:gd name="connsiteY3-62" fmla="*/ 1714202 h 1879305"/>
              <a:gd name="connsiteX4-63" fmla="*/ 1683111 w 4163416"/>
              <a:gd name="connsiteY4-64" fmla="*/ 1714202 h 1879305"/>
              <a:gd name="connsiteX5-65" fmla="*/ 88774 w 4163416"/>
              <a:gd name="connsiteY5-66" fmla="*/ 119865 h 1879305"/>
              <a:gd name="connsiteX6-67" fmla="*/ 16541 w 4163416"/>
              <a:gd name="connsiteY6-68" fmla="*/ 31436 h 1879305"/>
              <a:gd name="connsiteX7-69" fmla="*/ 0 w 4163416"/>
              <a:gd name="connsiteY7-70" fmla="*/ 0 h 18793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163416" h="1879305">
                <a:moveTo>
                  <a:pt x="4163416" y="0"/>
                </a:moveTo>
                <a:lnTo>
                  <a:pt x="4146874" y="31436"/>
                </a:lnTo>
                <a:cubicBezTo>
                  <a:pt x="4126236" y="62693"/>
                  <a:pt x="4102157" y="92348"/>
                  <a:pt x="4074640" y="119865"/>
                </a:cubicBezTo>
                <a:lnTo>
                  <a:pt x="2480303" y="1714202"/>
                </a:lnTo>
                <a:cubicBezTo>
                  <a:pt x="2260165" y="1934340"/>
                  <a:pt x="1903250" y="1934340"/>
                  <a:pt x="1683111" y="1714202"/>
                </a:cubicBezTo>
                <a:lnTo>
                  <a:pt x="88774" y="119865"/>
                </a:lnTo>
                <a:cubicBezTo>
                  <a:pt x="61257" y="92348"/>
                  <a:pt x="37179" y="62693"/>
                  <a:pt x="16541" y="31436"/>
                </a:cubicBezTo>
                <a:lnTo>
                  <a:pt x="0" y="0"/>
                </a:ln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350">
                <a:solidFill>
                  <a:schemeClr val="lt1"/>
                </a:solidFill>
              </a:defRPr>
            </a:lvl1pPr>
          </a:lstStyle>
          <a:p>
            <a:pPr marL="0" lvl="0" algn="ctr"/>
            <a:endParaRPr lang="zh-CN" altLang="en-US"/>
          </a:p>
        </p:txBody>
      </p:sp>
    </p:spTree>
    <p:extLst>
      <p:ext uri="{BB962C8B-B14F-4D97-AF65-F5344CB8AC3E}">
        <p14:creationId xmlns:p14="http://schemas.microsoft.com/office/powerpoint/2010/main" val="1172507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899100" y="685885"/>
            <a:ext cx="7349400" cy="1928038"/>
          </a:xfrm>
        </p:spPr>
        <p:txBody>
          <a:bodyPr lIns="90000" tIns="46800" rIns="90000" bIns="46800" anchor="b" anchorCtr="0">
            <a:normAutofit/>
          </a:bodyPr>
          <a:lstStyle>
            <a:lvl1pPr algn="ctr">
              <a:defRPr sz="4500" b="1" i="0" spc="300"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899100" y="2670630"/>
            <a:ext cx="7349400" cy="1104436"/>
          </a:xfrm>
        </p:spPr>
        <p:txBody>
          <a:bodyPr lIns="90000" tIns="46800" rIns="90000" bIns="46800">
            <a:normAutofit/>
          </a:bodyPr>
          <a:lstStyle>
            <a:lvl1pPr marL="0" indent="0" algn="ctr" eaLnBrk="1" fontAlgn="auto" latinLnBrk="0" hangingPunct="1">
              <a:lnSpc>
                <a:spcPct val="110000"/>
              </a:lnSpc>
              <a:buNone/>
              <a:defRPr sz="1800" u="none" strike="noStrike" kern="1200" cap="none" spc="200" normalizeH="0" baseline="0">
                <a:solidFill>
                  <a:schemeClr val="tx1">
                    <a:lumMod val="65000"/>
                    <a:lumOff val="3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20/11/8</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56"/>
            <a:ext cx="8226900" cy="529265"/>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456300" y="1117938"/>
            <a:ext cx="8226900" cy="3569841"/>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1714500" indent="0">
              <a:buNone/>
              <a:defRPr/>
            </a:lvl6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20/11/8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493100" y="2886656"/>
            <a:ext cx="5826600" cy="575171"/>
          </a:xfrm>
        </p:spPr>
        <p:txBody>
          <a:bodyPr lIns="90000" tIns="46800" rIns="90000" bIns="46800" anchor="b" anchorCtr="0">
            <a:normAutofit/>
          </a:bodyPr>
          <a:lstStyle>
            <a:lvl1pPr>
              <a:defRPr sz="33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493100" y="3461827"/>
            <a:ext cx="5826600" cy="650780"/>
          </a:xfrm>
        </p:spPr>
        <p:txBody>
          <a:bodyPr lIns="90000" tIns="46800" rIns="90000" bIns="46800">
            <a:normAutofit/>
          </a:bodyPr>
          <a:lstStyle>
            <a:lvl1pPr marL="0" indent="0" eaLnBrk="1" fontAlgn="auto" latinLnBrk="0" hangingPunct="1">
              <a:lnSpc>
                <a:spcPct val="130000"/>
              </a:lnSpc>
              <a:buNone/>
              <a:defRPr kumimoji="0" lang="zh-CN" altLang="en-US" sz="135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20/11/8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56"/>
            <a:ext cx="8226900" cy="529265"/>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456300" y="1126039"/>
            <a:ext cx="3882600" cy="356174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4808700" y="1126039"/>
            <a:ext cx="3882600" cy="3561740"/>
          </a:xfrm>
        </p:spPr>
        <p:txBody>
          <a:bodyPr lIns="90000" tIns="46800" rIns="90000" bIns="46800">
            <a:normAutofit/>
          </a:bodyPr>
          <a:lstStyle>
            <a:lvl1pPr marL="171450" indent="-171450" eaLnBrk="1" fontAlgn="auto" latinLnBrk="0" hangingPunct="1">
              <a:lnSpc>
                <a:spcPct val="130000"/>
              </a:lnSpc>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514350" indent="-17145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857250" indent="-171450" eaLnBrk="1" fontAlgn="auto" latinLnBrk="0" hangingPunct="1">
              <a:lnSpc>
                <a:spcPct val="120000"/>
              </a:lnSpc>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200150" indent="-171450" eaLnBrk="1" fontAlgn="auto" latinLnBrk="0" hangingPunct="1">
              <a:lnSpc>
                <a:spcPct val="120000"/>
              </a:lnSpc>
              <a:buFont typeface="Wingdings" panose="05000000000000000000" charset="0"/>
              <a:buChar char=""/>
              <a:defRPr sz="105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05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20/11/8</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56"/>
            <a:ext cx="8226900" cy="529265"/>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456300" y="1072032"/>
            <a:ext cx="4006800" cy="286235"/>
          </a:xfrm>
        </p:spPr>
        <p:txBody>
          <a:bodyPr lIns="101600" tIns="38100" rIns="76200" bIns="38100" anchor="t" anchorCtr="0">
            <a:normAutofit/>
          </a:bodyPr>
          <a:lstStyle>
            <a:lvl1pPr marL="0" indent="0" eaLnBrk="1" fontAlgn="auto" latinLnBrk="0" hangingPunct="1">
              <a:lnSpc>
                <a:spcPct val="100000"/>
              </a:lnSpc>
              <a:spcAft>
                <a:spcPts val="0"/>
              </a:spcAft>
              <a:buNone/>
              <a:defRPr sz="15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456300" y="1390672"/>
            <a:ext cx="4006800" cy="3297107"/>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4676813" y="1066428"/>
            <a:ext cx="4006800" cy="286235"/>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4676813" y="1390672"/>
            <a:ext cx="4006800" cy="3297107"/>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20/11/8</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56"/>
            <a:ext cx="8226900" cy="529265"/>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20/11/8</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20/11/8</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a:xfrm>
            <a:off x="1362710" y="4768096"/>
            <a:ext cx="2133600" cy="273892"/>
          </a:xfrm>
        </p:spPr>
        <p:txBody>
          <a:bodyPr/>
          <a:lstStyle/>
          <a:p>
            <a:fld id="{AD03F8B0-DC90-4F24-9965-B99CE2D39518}" type="datetimeFigureOut">
              <a:rPr lang="zh-CN" altLang="en-US" smtClean="0"/>
              <a:t>20/11/8</a:t>
            </a:fld>
            <a:endParaRPr lang="zh-CN" altLang="en-US"/>
          </a:p>
        </p:txBody>
      </p:sp>
      <p:sp>
        <p:nvSpPr>
          <p:cNvPr id="5" name="Footer Placeholder 4"/>
          <p:cNvSpPr>
            <a:spLocks noGrp="1"/>
          </p:cNvSpPr>
          <p:nvPr>
            <p:ph type="ftr" sz="quarter" idx="11"/>
          </p:nvPr>
        </p:nvSpPr>
        <p:spPr>
          <a:xfrm>
            <a:off x="1619672" y="3651870"/>
            <a:ext cx="8118475" cy="273685"/>
          </a:xfrm>
        </p:spPr>
        <p:txBody>
          <a:bodyPr/>
          <a:lstStyle/>
          <a:p>
            <a:endParaRPr lang="en-US" altLang="zh-CN" dirty="0"/>
          </a:p>
        </p:txBody>
      </p:sp>
      <p:sp>
        <p:nvSpPr>
          <p:cNvPr id="6" name="Slide Number Placeholder 5"/>
          <p:cNvSpPr>
            <a:spLocks noGrp="1"/>
          </p:cNvSpPr>
          <p:nvPr>
            <p:ph type="sldNum" sz="quarter" idx="12"/>
          </p:nvPr>
        </p:nvSpPr>
        <p:spPr/>
        <p:txBody>
          <a:bodyPr/>
          <a:lstStyle/>
          <a:p>
            <a:fld id="{226A5DA0-3F0B-4660-9645-CD05A3FC641F}"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456300" y="1166544"/>
            <a:ext cx="3924808" cy="345642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4762800" y="1166544"/>
            <a:ext cx="3920400" cy="345642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3429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20/11/8</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lvl1pPr>
              <a:defRPr baseline="0"/>
            </a:lvl1pPr>
          </a:lstStyle>
          <a:p>
            <a:r>
              <a:rPr lang="zh-CN" altLang="en-US"/>
              <a:t>单击此处编辑母版标题样式</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7676100" y="685885"/>
            <a:ext cx="783000" cy="3772366"/>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1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685800" y="685885"/>
            <a:ext cx="6876900" cy="3772366"/>
          </a:xfrm>
        </p:spPr>
        <p:txBody>
          <a:bodyPr vert="eaVert" lIns="46800" tIns="46800" rIns="46800" bIns="46800"/>
          <a:lstStyle>
            <a:lvl1pPr marL="171450" indent="-17145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514350" indent="-17145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857250" indent="-17145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200150" indent="-17145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1543050" indent="-17145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20/11/8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20/11/8</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456300" y="580572"/>
            <a:ext cx="8229600" cy="4112608"/>
          </a:xfrm>
        </p:spPr>
        <p:txBody>
          <a:bodyPr/>
          <a:lstStyle>
            <a:lvl1pPr marL="171450" indent="-17145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514350" indent="-17145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8572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200150" indent="-17145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15430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20/11/8</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899100" y="1863230"/>
            <a:ext cx="7349400" cy="764194"/>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45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899100" y="2670630"/>
            <a:ext cx="7349400" cy="353744"/>
          </a:xfrm>
        </p:spPr>
        <p:txBody>
          <a:bodyPr lIns="90000" tIns="46800" rIns="90000" bIns="46800">
            <a:normAutofit/>
          </a:bodyPr>
          <a:lstStyle>
            <a:lvl1pPr marL="0" indent="0" algn="ctr">
              <a:lnSpc>
                <a:spcPct val="110000"/>
              </a:lnSpc>
              <a:buNone/>
              <a:defRPr sz="1800" spc="200" baseline="0">
                <a:solidFill>
                  <a:schemeClr val="tx1">
                    <a:lumMod val="65000"/>
                    <a:lumOff val="35000"/>
                  </a:schemeClr>
                </a:solidFill>
              </a:defRPr>
            </a:lvl1pPr>
          </a:lstStyle>
          <a:p>
            <a:pPr lvl="0"/>
            <a:r>
              <a:rPr lang="zh-CN" altLang="en-US" dirty="0"/>
              <a:t>单击此处编辑母版文本样式</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t>20/11/8</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899100" y="685885"/>
            <a:ext cx="7349400" cy="1928038"/>
          </a:xfrm>
        </p:spPr>
        <p:txBody>
          <a:bodyPr lIns="90000" tIns="46800" rIns="90000" bIns="46800" anchor="b" anchorCtr="0">
            <a:normAutofit/>
          </a:bodyPr>
          <a:lstStyle>
            <a:lvl1pPr algn="ctr">
              <a:defRPr sz="4500" b="1" i="0" spc="300"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899100" y="2670630"/>
            <a:ext cx="7349400" cy="1104436"/>
          </a:xfrm>
        </p:spPr>
        <p:txBody>
          <a:bodyPr lIns="90000" tIns="46800" rIns="90000" bIns="46800">
            <a:normAutofit/>
          </a:bodyPr>
          <a:lstStyle>
            <a:lvl1pPr marL="0" indent="0" algn="ctr" eaLnBrk="1" fontAlgn="auto" latinLnBrk="0" hangingPunct="1">
              <a:lnSpc>
                <a:spcPct val="110000"/>
              </a:lnSpc>
              <a:buNone/>
              <a:defRPr sz="1800" u="none" strike="noStrike" kern="1200" cap="none" spc="200" normalizeH="0" baseline="0">
                <a:solidFill>
                  <a:schemeClr val="tx1">
                    <a:lumMod val="65000"/>
                    <a:lumOff val="3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20/11/8</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56"/>
            <a:ext cx="8226900" cy="529265"/>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456300" y="1117938"/>
            <a:ext cx="8226900" cy="3569841"/>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1714500" indent="0">
              <a:buNone/>
              <a:defRPr/>
            </a:lvl6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20/11/8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493100" y="2886656"/>
            <a:ext cx="5826600" cy="575171"/>
          </a:xfrm>
        </p:spPr>
        <p:txBody>
          <a:bodyPr lIns="90000" tIns="46800" rIns="90000" bIns="46800" anchor="b" anchorCtr="0">
            <a:normAutofit/>
          </a:bodyPr>
          <a:lstStyle>
            <a:lvl1pPr>
              <a:defRPr sz="33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493100" y="3461827"/>
            <a:ext cx="5826600" cy="650780"/>
          </a:xfrm>
        </p:spPr>
        <p:txBody>
          <a:bodyPr lIns="90000" tIns="46800" rIns="90000" bIns="46800">
            <a:normAutofit/>
          </a:bodyPr>
          <a:lstStyle>
            <a:lvl1pPr marL="0" indent="0" eaLnBrk="1" fontAlgn="auto" latinLnBrk="0" hangingPunct="1">
              <a:lnSpc>
                <a:spcPct val="130000"/>
              </a:lnSpc>
              <a:buNone/>
              <a:defRPr kumimoji="0" lang="zh-CN" altLang="en-US" sz="135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20/11/8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56"/>
            <a:ext cx="8226900" cy="529265"/>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456300" y="1126039"/>
            <a:ext cx="3882600" cy="356174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4808700" y="1126039"/>
            <a:ext cx="3882600" cy="3561740"/>
          </a:xfrm>
        </p:spPr>
        <p:txBody>
          <a:bodyPr lIns="90000" tIns="46800" rIns="90000" bIns="46800">
            <a:normAutofit/>
          </a:bodyPr>
          <a:lstStyle>
            <a:lvl1pPr marL="171450" indent="-171450" eaLnBrk="1" fontAlgn="auto" latinLnBrk="0" hangingPunct="1">
              <a:lnSpc>
                <a:spcPct val="130000"/>
              </a:lnSpc>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514350" indent="-17145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857250" indent="-171450" eaLnBrk="1" fontAlgn="auto" latinLnBrk="0" hangingPunct="1">
              <a:lnSpc>
                <a:spcPct val="120000"/>
              </a:lnSpc>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200150" indent="-171450" eaLnBrk="1" fontAlgn="auto" latinLnBrk="0" hangingPunct="1">
              <a:lnSpc>
                <a:spcPct val="120000"/>
              </a:lnSpc>
              <a:buFont typeface="Wingdings" panose="05000000000000000000" charset="0"/>
              <a:buChar char=""/>
              <a:defRPr sz="105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05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20/11/8</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56"/>
            <a:ext cx="8226900" cy="529265"/>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456300" y="1072032"/>
            <a:ext cx="4006800" cy="286235"/>
          </a:xfrm>
        </p:spPr>
        <p:txBody>
          <a:bodyPr lIns="101600" tIns="38100" rIns="76200" bIns="38100" anchor="t" anchorCtr="0">
            <a:normAutofit/>
          </a:bodyPr>
          <a:lstStyle>
            <a:lvl1pPr marL="0" indent="0" eaLnBrk="1" fontAlgn="auto" latinLnBrk="0" hangingPunct="1">
              <a:lnSpc>
                <a:spcPct val="100000"/>
              </a:lnSpc>
              <a:spcAft>
                <a:spcPts val="0"/>
              </a:spcAft>
              <a:buNone/>
              <a:defRPr sz="15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456300" y="1390672"/>
            <a:ext cx="4006800" cy="3297107"/>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4676813" y="1066428"/>
            <a:ext cx="4006800" cy="286235"/>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4676813" y="1390672"/>
            <a:ext cx="4006800" cy="3297107"/>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20/11/8</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Rectangle 6"/>
          <p:cNvSpPr/>
          <p:nvPr userDrawn="1"/>
        </p:nvSpPr>
        <p:spPr>
          <a:xfrm>
            <a:off x="0" y="0"/>
            <a:ext cx="9144000" cy="514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8" name="Rounded Rectangle 7"/>
          <p:cNvSpPr/>
          <p:nvPr userDrawn="1"/>
        </p:nvSpPr>
        <p:spPr>
          <a:xfrm>
            <a:off x="91440" y="76213"/>
            <a:ext cx="8961120" cy="4999594"/>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Date Placeholder 3"/>
          <p:cNvSpPr>
            <a:spLocks noGrp="1"/>
          </p:cNvSpPr>
          <p:nvPr>
            <p:ph type="dt" sz="half" idx="10"/>
          </p:nvPr>
        </p:nvSpPr>
        <p:spPr/>
        <p:txBody>
          <a:bodyPr/>
          <a:lstStyle/>
          <a:p>
            <a:fld id="{AD03F8B0-DC90-4F24-9965-B99CE2D39518}" type="datetimeFigureOut">
              <a:rPr lang="zh-CN" altLang="en-US" smtClean="0"/>
              <a:t>20/11/8</a:t>
            </a:fld>
            <a:endParaRPr lang="zh-CN" altLang="en-US"/>
          </a:p>
        </p:txBody>
      </p:sp>
      <p:sp>
        <p:nvSpPr>
          <p:cNvPr id="13" name="Rectangle 12"/>
          <p:cNvSpPr/>
          <p:nvPr userDrawn="1"/>
        </p:nvSpPr>
        <p:spPr>
          <a:xfrm>
            <a:off x="451976" y="2210187"/>
            <a:ext cx="8265160" cy="1848173"/>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p:cNvSpPr/>
          <p:nvPr userDrawn="1"/>
        </p:nvSpPr>
        <p:spPr>
          <a:xfrm>
            <a:off x="567656" y="2286400"/>
            <a:ext cx="8033800" cy="168431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Footer Placeholder 4"/>
          <p:cNvSpPr>
            <a:spLocks noGrp="1"/>
          </p:cNvSpPr>
          <p:nvPr>
            <p:ph type="ftr" sz="quarter" idx="11"/>
          </p:nvPr>
        </p:nvSpPr>
        <p:spPr>
          <a:xfrm>
            <a:off x="1130935" y="4768096"/>
            <a:ext cx="7621905" cy="273892"/>
          </a:xfrm>
        </p:spPr>
        <p:txBody>
          <a:bodyPr/>
          <a:lstStyle/>
          <a:p>
            <a:endParaRPr lang="zh-CN" altLang="en-US"/>
          </a:p>
        </p:txBody>
      </p:sp>
      <p:sp>
        <p:nvSpPr>
          <p:cNvPr id="6" name="Slide Number Placeholder 5"/>
          <p:cNvSpPr>
            <a:spLocks noGrp="1"/>
          </p:cNvSpPr>
          <p:nvPr>
            <p:ph type="sldNum" sz="quarter" idx="12"/>
          </p:nvPr>
        </p:nvSpPr>
        <p:spPr/>
        <p:txBody>
          <a:bodyPr/>
          <a:lstStyle/>
          <a:p>
            <a:fld id="{226A5DA0-3F0B-4660-9645-CD05A3FC641F}" type="slidenum">
              <a:rPr lang="zh-CN" altLang="en-US" smtClean="0"/>
              <a:t>‹#›</a:t>
            </a:fld>
            <a:endParaRPr lang="zh-CN" altLang="en-US"/>
          </a:p>
        </p:txBody>
      </p:sp>
      <p:sp>
        <p:nvSpPr>
          <p:cNvPr id="2" name="Title 1"/>
          <p:cNvSpPr>
            <a:spLocks noGrp="1"/>
          </p:cNvSpPr>
          <p:nvPr>
            <p:ph type="title"/>
          </p:nvPr>
        </p:nvSpPr>
        <p:spPr>
          <a:xfrm>
            <a:off x="736456" y="2400719"/>
            <a:ext cx="7696200" cy="971721"/>
          </a:xfrm>
        </p:spPr>
        <p:txBody>
          <a:bodyPr anchor="b" anchorCtr="0">
            <a:noAutofit/>
          </a:bodyPr>
          <a:lstStyle>
            <a:lvl1pPr algn="ctr" defTabSz="914400" rtl="0" eaLnBrk="1" latinLnBrk="0" hangingPunct="1">
              <a:spcBef>
                <a:spcPct val="0"/>
              </a:spcBef>
              <a:buNone/>
              <a:defRPr lang="en-US" sz="3000" kern="1200" cap="all" baseline="0" dirty="0">
                <a:solidFill>
                  <a:schemeClr val="accent1">
                    <a:lumMod val="50000"/>
                  </a:schemeClr>
                </a:solidFill>
                <a:latin typeface="+mj-lt"/>
                <a:ea typeface="+mj-ea"/>
                <a:cs typeface="+mj-cs"/>
              </a:defRPr>
            </a:lvl1pPr>
          </a:lstStyle>
          <a:p>
            <a:r>
              <a:rPr lang="zh-CN" altLang="en-US"/>
              <a:t>单击此处编辑母版标题样式</a:t>
            </a:r>
            <a:endParaRPr lang="en-US" dirty="0"/>
          </a:p>
        </p:txBody>
      </p:sp>
      <p:sp>
        <p:nvSpPr>
          <p:cNvPr id="15" name="Rectangle 14"/>
          <p:cNvSpPr/>
          <p:nvPr userDrawn="1"/>
        </p:nvSpPr>
        <p:spPr>
          <a:xfrm>
            <a:off x="675496" y="3406736"/>
            <a:ext cx="7818120" cy="498362"/>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 Placeholder 2"/>
          <p:cNvSpPr>
            <a:spLocks noGrp="1"/>
          </p:cNvSpPr>
          <p:nvPr>
            <p:ph type="body" idx="1"/>
          </p:nvPr>
        </p:nvSpPr>
        <p:spPr>
          <a:xfrm>
            <a:off x="736456" y="3456237"/>
            <a:ext cx="7696200" cy="392906"/>
          </a:xfrm>
        </p:spPr>
        <p:txBody>
          <a:bodyPr anchor="ctr">
            <a:normAutofit/>
          </a:bodyPr>
          <a:lstStyle>
            <a:lvl1pPr marL="0" indent="0" algn="ctr">
              <a:buNone/>
              <a:defRPr sz="1500" cap="all" spc="250" baseline="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8035" indent="0">
              <a:buNone/>
              <a:defRPr sz="1050">
                <a:solidFill>
                  <a:schemeClr val="tx1">
                    <a:tint val="75000"/>
                  </a:schemeClr>
                </a:solidFill>
              </a:defRPr>
            </a:lvl7pPr>
            <a:lvl8pPr marL="2400935" indent="0">
              <a:buNone/>
              <a:defRPr sz="1050">
                <a:solidFill>
                  <a:schemeClr val="tx1">
                    <a:tint val="75000"/>
                  </a:schemeClr>
                </a:solidFill>
              </a:defRPr>
            </a:lvl8pPr>
            <a:lvl9pPr marL="2743835" indent="0">
              <a:buNone/>
              <a:defRPr sz="1050">
                <a:solidFill>
                  <a:schemeClr val="tx1">
                    <a:tint val="75000"/>
                  </a:schemeClr>
                </a:solidFill>
              </a:defRPr>
            </a:lvl9pPr>
          </a:lstStyle>
          <a:p>
            <a:pPr lvl="0"/>
            <a:r>
              <a:rPr lang="zh-CN" altLang="en-US"/>
              <a:t>单击此处编辑母版文本样式</a:t>
            </a:r>
          </a:p>
        </p:txBody>
      </p:sp>
      <p:sp>
        <p:nvSpPr>
          <p:cNvPr id="14" name="Rectangle 13"/>
          <p:cNvSpPr/>
          <p:nvPr userDrawn="1"/>
        </p:nvSpPr>
        <p:spPr>
          <a:xfrm>
            <a:off x="675757" y="2343560"/>
            <a:ext cx="7817599" cy="1558563"/>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文本框 11"/>
          <p:cNvSpPr txBox="1"/>
          <p:nvPr userDrawn="1"/>
        </p:nvSpPr>
        <p:spPr>
          <a:xfrm>
            <a:off x="259715" y="4811395"/>
            <a:ext cx="5773420" cy="245110"/>
          </a:xfrm>
          <a:prstGeom prst="rect">
            <a:avLst/>
          </a:prstGeom>
          <a:noFill/>
          <a:ln w="9525">
            <a:noFill/>
          </a:ln>
        </p:spPr>
        <p:txBody>
          <a:bodyPr wrap="square">
            <a:spAutoFit/>
          </a:bodyPr>
          <a:lstStyle/>
          <a:p>
            <a:pPr indent="0"/>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本次课程为《学</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前教育史</a:t>
            </a:r>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》精讲课</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，如对内容有疑问，请登录</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POKO</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学院</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APP</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提交问题求助</a:t>
            </a:r>
            <a:endParaRPr lang="zh-CN" altLang="en-US" sz="1000" b="1"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1" name="图片 10" descr="POKO学院标"/>
          <p:cNvPicPr>
            <a:picLocks noChangeAspect="1"/>
          </p:cNvPicPr>
          <p:nvPr userDrawn="1"/>
        </p:nvPicPr>
        <p:blipFill>
          <a:blip r:embed="rId2"/>
          <a:stretch>
            <a:fillRect/>
          </a:stretch>
        </p:blipFill>
        <p:spPr>
          <a:xfrm>
            <a:off x="8088154" y="188161"/>
            <a:ext cx="773906" cy="774082"/>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56"/>
            <a:ext cx="8226900" cy="529265"/>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20/11/8</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20/11/8</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456300" y="1166544"/>
            <a:ext cx="3924808" cy="345642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4762800" y="1166544"/>
            <a:ext cx="3920400" cy="345642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3429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20/11/8</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lvl1pPr>
              <a:defRPr baseline="0"/>
            </a:lvl1pPr>
          </a:lstStyle>
          <a:p>
            <a:r>
              <a:rPr lang="zh-CN" altLang="en-US"/>
              <a:t>单击此处编辑母版标题样式</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7676100" y="685885"/>
            <a:ext cx="783000" cy="3772366"/>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1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685800" y="685885"/>
            <a:ext cx="6876900" cy="3772366"/>
          </a:xfrm>
        </p:spPr>
        <p:txBody>
          <a:bodyPr vert="eaVert" lIns="46800" tIns="46800" rIns="46800" bIns="46800"/>
          <a:lstStyle>
            <a:lvl1pPr marL="171450" indent="-17145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514350" indent="-17145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857250" indent="-17145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200150" indent="-17145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1543050" indent="-17145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20/11/8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20/11/8</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456300" y="580572"/>
            <a:ext cx="8229600" cy="4112608"/>
          </a:xfrm>
        </p:spPr>
        <p:txBody>
          <a:bodyPr/>
          <a:lstStyle>
            <a:lvl1pPr marL="171450" indent="-17145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514350" indent="-17145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8572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200150" indent="-17145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15430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20/11/8</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899100" y="1863230"/>
            <a:ext cx="7349400" cy="764194"/>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45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899100" y="2670630"/>
            <a:ext cx="7349400" cy="353744"/>
          </a:xfrm>
        </p:spPr>
        <p:txBody>
          <a:bodyPr lIns="90000" tIns="46800" rIns="90000" bIns="46800">
            <a:normAutofit/>
          </a:bodyPr>
          <a:lstStyle>
            <a:lvl1pPr marL="0" indent="0" algn="ctr">
              <a:lnSpc>
                <a:spcPct val="110000"/>
              </a:lnSpc>
              <a:buNone/>
              <a:defRPr sz="1800" spc="200" baseline="0">
                <a:solidFill>
                  <a:schemeClr val="tx1">
                    <a:lumMod val="65000"/>
                    <a:lumOff val="35000"/>
                  </a:schemeClr>
                </a:solidFill>
              </a:defRPr>
            </a:lvl1pPr>
          </a:lstStyle>
          <a:p>
            <a:pPr lvl="0"/>
            <a:r>
              <a:rPr lang="zh-CN" altLang="en-US" dirty="0"/>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426128" y="306333"/>
            <a:ext cx="8260672" cy="779707"/>
          </a:xfrm>
        </p:spPr>
        <p:txBody>
          <a:bodyPr/>
          <a:lstStyle/>
          <a:p>
            <a:r>
              <a:rPr lang="zh-CN" altLang="en-US"/>
              <a:t>单击此处编辑母版标题样式</a:t>
            </a:r>
            <a:endParaRPr lang="en-US"/>
          </a:p>
        </p:txBody>
      </p:sp>
      <p:sp>
        <p:nvSpPr>
          <p:cNvPr id="3" name="Content Placeholder 2"/>
          <p:cNvSpPr>
            <a:spLocks noGrp="1"/>
          </p:cNvSpPr>
          <p:nvPr>
            <p:ph sz="half" idx="1"/>
          </p:nvPr>
        </p:nvSpPr>
        <p:spPr>
          <a:xfrm>
            <a:off x="426128" y="1289529"/>
            <a:ext cx="4038600" cy="330613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48200" y="1289529"/>
            <a:ext cx="4038600" cy="330613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D03F8B0-DC90-4F24-9965-B99CE2D39518}" type="datetimeFigureOut">
              <a:rPr lang="zh-CN" altLang="en-US" smtClean="0"/>
              <a:t>20/11/8</a:t>
            </a:fld>
            <a:endParaRPr lang="zh-CN" altLang="en-US"/>
          </a:p>
        </p:txBody>
      </p:sp>
      <p:sp>
        <p:nvSpPr>
          <p:cNvPr id="6" name="Footer Placeholder 5"/>
          <p:cNvSpPr>
            <a:spLocks noGrp="1"/>
          </p:cNvSpPr>
          <p:nvPr>
            <p:ph type="ftr" sz="quarter" idx="11"/>
          </p:nvPr>
        </p:nvSpPr>
        <p:spPr>
          <a:xfrm>
            <a:off x="1130935" y="4768096"/>
            <a:ext cx="7621905" cy="273892"/>
          </a:xfrm>
        </p:spPr>
        <p:txBody>
          <a:bodyPr/>
          <a:lstStyle/>
          <a:p>
            <a:endParaRPr lang="zh-CN" altLang="en-US" dirty="0"/>
          </a:p>
        </p:txBody>
      </p:sp>
      <p:sp>
        <p:nvSpPr>
          <p:cNvPr id="7" name="Slide Number Placeholder 6"/>
          <p:cNvSpPr>
            <a:spLocks noGrp="1"/>
          </p:cNvSpPr>
          <p:nvPr>
            <p:ph type="sldNum" sz="quarter" idx="12"/>
          </p:nvPr>
        </p:nvSpPr>
        <p:spPr/>
        <p:txBody>
          <a:bodyPr/>
          <a:lstStyle/>
          <a:p>
            <a:fld id="{226A5DA0-3F0B-4660-9645-CD05A3FC641F}"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26128" y="306333"/>
            <a:ext cx="8260672" cy="779707"/>
          </a:xfrm>
        </p:spPr>
        <p:txBody>
          <a:bodyPr/>
          <a:lstStyle>
            <a:lvl1pPr>
              <a:defRPr/>
            </a:lvl1pPr>
          </a:lstStyle>
          <a:p>
            <a:r>
              <a:rPr lang="zh-CN" altLang="en-US"/>
              <a:t>单击此处编辑母版标题样式</a:t>
            </a:r>
            <a:endParaRPr lang="en-US"/>
          </a:p>
        </p:txBody>
      </p:sp>
      <p:sp>
        <p:nvSpPr>
          <p:cNvPr id="3" name="Text Placeholder 2"/>
          <p:cNvSpPr>
            <a:spLocks noGrp="1"/>
          </p:cNvSpPr>
          <p:nvPr>
            <p:ph type="body" idx="1"/>
          </p:nvPr>
        </p:nvSpPr>
        <p:spPr>
          <a:xfrm>
            <a:off x="426128" y="1292054"/>
            <a:ext cx="4040188" cy="479905"/>
          </a:xfrm>
        </p:spPr>
        <p:txBody>
          <a:bodyPr anchor="b">
            <a:noAutofit/>
          </a:bodyPr>
          <a:lstStyle>
            <a:lvl1pPr marL="0" indent="0" algn="ctr">
              <a:buNone/>
              <a:defRPr sz="16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426128" y="1829120"/>
            <a:ext cx="4040188" cy="276630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45025" y="1292054"/>
            <a:ext cx="4041775" cy="479905"/>
          </a:xfrm>
        </p:spPr>
        <p:txBody>
          <a:bodyPr anchor="b">
            <a:noAutofit/>
          </a:bodyPr>
          <a:lstStyle>
            <a:lvl1pPr marL="0" indent="0" algn="ctr">
              <a:buNone/>
              <a:defRPr sz="16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45025" y="1829120"/>
            <a:ext cx="4041775" cy="276630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D03F8B0-DC90-4F24-9965-B99CE2D39518}" type="datetimeFigureOut">
              <a:rPr lang="zh-CN" altLang="en-US" smtClean="0"/>
              <a:t>20/11/8</a:t>
            </a:fld>
            <a:endParaRPr lang="zh-CN" altLang="en-US"/>
          </a:p>
        </p:txBody>
      </p:sp>
      <p:sp>
        <p:nvSpPr>
          <p:cNvPr id="8" name="Footer Placeholder 7"/>
          <p:cNvSpPr>
            <a:spLocks noGrp="1"/>
          </p:cNvSpPr>
          <p:nvPr>
            <p:ph type="ftr" sz="quarter" idx="11"/>
          </p:nvPr>
        </p:nvSpPr>
        <p:spPr>
          <a:xfrm>
            <a:off x="1130935" y="4768096"/>
            <a:ext cx="7621905" cy="273892"/>
          </a:xfrm>
        </p:spPr>
        <p:txBody>
          <a:bodyPr/>
          <a:lstStyle/>
          <a:p>
            <a:endParaRPr lang="zh-CN" altLang="en-US" dirty="0"/>
          </a:p>
        </p:txBody>
      </p:sp>
      <p:sp>
        <p:nvSpPr>
          <p:cNvPr id="9" name="Slide Number Placeholder 8"/>
          <p:cNvSpPr>
            <a:spLocks noGrp="1"/>
          </p:cNvSpPr>
          <p:nvPr>
            <p:ph type="sldNum" sz="quarter" idx="12"/>
          </p:nvPr>
        </p:nvSpPr>
        <p:spPr/>
        <p:txBody>
          <a:bodyPr/>
          <a:lstStyle/>
          <a:p>
            <a:fld id="{226A5DA0-3F0B-4660-9645-CD05A3FC641F}"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Date Placeholder 2"/>
          <p:cNvSpPr>
            <a:spLocks noGrp="1"/>
          </p:cNvSpPr>
          <p:nvPr>
            <p:ph type="dt" sz="half" idx="10"/>
          </p:nvPr>
        </p:nvSpPr>
        <p:spPr/>
        <p:txBody>
          <a:bodyPr/>
          <a:lstStyle/>
          <a:p>
            <a:fld id="{AD03F8B0-DC90-4F24-9965-B99CE2D39518}" type="datetimeFigureOut">
              <a:rPr lang="zh-CN" altLang="en-US" smtClean="0"/>
              <a:t>20/11/8</a:t>
            </a:fld>
            <a:endParaRPr lang="zh-CN" altLang="en-US"/>
          </a:p>
        </p:txBody>
      </p:sp>
      <p:sp>
        <p:nvSpPr>
          <p:cNvPr id="4" name="Footer Placeholder 3"/>
          <p:cNvSpPr>
            <a:spLocks noGrp="1"/>
          </p:cNvSpPr>
          <p:nvPr>
            <p:ph type="ftr" sz="quarter" idx="11"/>
          </p:nvPr>
        </p:nvSpPr>
        <p:spPr>
          <a:xfrm>
            <a:off x="1130935" y="4768096"/>
            <a:ext cx="7621905" cy="273892"/>
          </a:xfrm>
        </p:spPr>
        <p:txBody>
          <a:bodyPr/>
          <a:lstStyle/>
          <a:p>
            <a:endParaRPr lang="zh-CN" altLang="en-US" dirty="0"/>
          </a:p>
        </p:txBody>
      </p:sp>
      <p:sp>
        <p:nvSpPr>
          <p:cNvPr id="5" name="Slide Number Placeholder 4"/>
          <p:cNvSpPr>
            <a:spLocks noGrp="1"/>
          </p:cNvSpPr>
          <p:nvPr>
            <p:ph type="sldNum" sz="quarter" idx="12"/>
          </p:nvPr>
        </p:nvSpPr>
        <p:spPr/>
        <p:txBody>
          <a:bodyPr/>
          <a:lstStyle/>
          <a:p>
            <a:fld id="{226A5DA0-3F0B-4660-9645-CD05A3FC641F}"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Rectangle 4"/>
          <p:cNvSpPr/>
          <p:nvPr userDrawn="1"/>
        </p:nvSpPr>
        <p:spPr>
          <a:xfrm>
            <a:off x="0" y="0"/>
            <a:ext cx="9144000" cy="514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1" name="Rounded Rectangle 10"/>
          <p:cNvSpPr/>
          <p:nvPr userDrawn="1"/>
        </p:nvSpPr>
        <p:spPr>
          <a:xfrm>
            <a:off x="91440" y="76213"/>
            <a:ext cx="8961120" cy="4999594"/>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Date Placeholder 1"/>
          <p:cNvSpPr>
            <a:spLocks noGrp="1"/>
          </p:cNvSpPr>
          <p:nvPr>
            <p:ph type="dt" sz="half" idx="10"/>
          </p:nvPr>
        </p:nvSpPr>
        <p:spPr/>
        <p:txBody>
          <a:bodyPr/>
          <a:lstStyle/>
          <a:p>
            <a:fld id="{AD03F8B0-DC90-4F24-9965-B99CE2D39518}" type="datetimeFigureOut">
              <a:rPr lang="zh-CN" altLang="en-US" smtClean="0"/>
              <a:t>20/11/8</a:t>
            </a:fld>
            <a:endParaRPr lang="zh-CN" altLang="en-US"/>
          </a:p>
        </p:txBody>
      </p:sp>
      <p:sp>
        <p:nvSpPr>
          <p:cNvPr id="3" name="Footer Placeholder 2"/>
          <p:cNvSpPr>
            <a:spLocks noGrp="1"/>
          </p:cNvSpPr>
          <p:nvPr>
            <p:ph type="ftr" sz="quarter" idx="11"/>
          </p:nvPr>
        </p:nvSpPr>
        <p:spPr>
          <a:xfrm>
            <a:off x="1130935" y="4768096"/>
            <a:ext cx="7621905" cy="273892"/>
          </a:xfrm>
        </p:spPr>
        <p:txBody>
          <a:bodyPr/>
          <a:lstStyle/>
          <a:p>
            <a:endParaRPr lang="zh-CN" altLang="en-US"/>
          </a:p>
        </p:txBody>
      </p:sp>
      <p:sp>
        <p:nvSpPr>
          <p:cNvPr id="4" name="Slide Number Placeholder 3"/>
          <p:cNvSpPr>
            <a:spLocks noGrp="1"/>
          </p:cNvSpPr>
          <p:nvPr>
            <p:ph type="sldNum" sz="quarter" idx="12"/>
          </p:nvPr>
        </p:nvSpPr>
        <p:spPr/>
        <p:txBody>
          <a:bodyPr/>
          <a:lstStyle/>
          <a:p>
            <a:fld id="{226A5DA0-3F0B-4660-9645-CD05A3FC641F}" type="slidenum">
              <a:rPr lang="zh-CN" altLang="en-US" smtClean="0"/>
              <a:t>‹#›</a:t>
            </a:fld>
            <a:endParaRPr lang="zh-CN" altLang="en-US"/>
          </a:p>
        </p:txBody>
      </p:sp>
      <p:sp>
        <p:nvSpPr>
          <p:cNvPr id="12" name="文本框 11"/>
          <p:cNvSpPr txBox="1"/>
          <p:nvPr userDrawn="1"/>
        </p:nvSpPr>
        <p:spPr>
          <a:xfrm>
            <a:off x="259715" y="4811395"/>
            <a:ext cx="5773420" cy="245110"/>
          </a:xfrm>
          <a:prstGeom prst="rect">
            <a:avLst/>
          </a:prstGeom>
          <a:noFill/>
          <a:ln w="9525">
            <a:noFill/>
          </a:ln>
        </p:spPr>
        <p:txBody>
          <a:bodyPr wrap="square">
            <a:spAutoFit/>
          </a:bodyPr>
          <a:lstStyle/>
          <a:p>
            <a:pPr indent="0"/>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本次课程为《现代物流学》精讲课</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，如对内容有疑问，请登录</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POKO</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学院</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APP</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提交问题求助</a:t>
            </a:r>
            <a:endParaRPr lang="zh-CN" altLang="en-US" sz="1000" b="1"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7" name="图片 6" descr="POKO学院标"/>
          <p:cNvPicPr>
            <a:picLocks noChangeAspect="1"/>
          </p:cNvPicPr>
          <p:nvPr userDrawn="1"/>
        </p:nvPicPr>
        <p:blipFill>
          <a:blip r:embed="rId2"/>
          <a:stretch>
            <a:fillRect/>
          </a:stretch>
        </p:blipFill>
        <p:spPr>
          <a:xfrm>
            <a:off x="8088154" y="188161"/>
            <a:ext cx="773906" cy="77408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11" name="Rectangle 10"/>
          <p:cNvSpPr/>
          <p:nvPr userDrawn="1"/>
        </p:nvSpPr>
        <p:spPr>
          <a:xfrm>
            <a:off x="0" y="0"/>
            <a:ext cx="9144000" cy="514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2" name="Rounded Rectangle 11"/>
          <p:cNvSpPr/>
          <p:nvPr userDrawn="1"/>
        </p:nvSpPr>
        <p:spPr>
          <a:xfrm>
            <a:off x="91440" y="76213"/>
            <a:ext cx="8961120" cy="4999594"/>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laceholder 2"/>
          <p:cNvSpPr>
            <a:spLocks noGrp="1"/>
          </p:cNvSpPr>
          <p:nvPr>
            <p:ph idx="1"/>
          </p:nvPr>
        </p:nvSpPr>
        <p:spPr>
          <a:xfrm>
            <a:off x="3886200" y="514440"/>
            <a:ext cx="4572000" cy="394404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D03F8B0-DC90-4F24-9965-B99CE2D39518}" type="datetimeFigureOut">
              <a:rPr lang="zh-CN" altLang="en-US" smtClean="0"/>
              <a:t>20/11/8</a:t>
            </a:fld>
            <a:endParaRPr lang="zh-CN" altLang="en-US"/>
          </a:p>
        </p:txBody>
      </p:sp>
      <p:sp>
        <p:nvSpPr>
          <p:cNvPr id="6" name="Footer Placeholder 5"/>
          <p:cNvSpPr>
            <a:spLocks noGrp="1"/>
          </p:cNvSpPr>
          <p:nvPr>
            <p:ph type="ftr" sz="quarter" idx="11"/>
          </p:nvPr>
        </p:nvSpPr>
        <p:spPr>
          <a:xfrm>
            <a:off x="1130935" y="4768096"/>
            <a:ext cx="7621905" cy="273892"/>
          </a:xfrm>
        </p:spPr>
        <p:txBody>
          <a:bodyPr/>
          <a:lstStyle/>
          <a:p>
            <a:endParaRPr lang="zh-CN" altLang="en-US"/>
          </a:p>
        </p:txBody>
      </p:sp>
      <p:sp>
        <p:nvSpPr>
          <p:cNvPr id="7" name="Slide Number Placeholder 6"/>
          <p:cNvSpPr>
            <a:spLocks noGrp="1"/>
          </p:cNvSpPr>
          <p:nvPr>
            <p:ph type="sldNum" sz="quarter" idx="12"/>
          </p:nvPr>
        </p:nvSpPr>
        <p:spPr/>
        <p:txBody>
          <a:bodyPr/>
          <a:lstStyle/>
          <a:p>
            <a:fld id="{226A5DA0-3F0B-4660-9645-CD05A3FC641F}" type="slidenum">
              <a:rPr lang="zh-CN" altLang="en-US" smtClean="0"/>
              <a:t>‹#›</a:t>
            </a:fld>
            <a:endParaRPr lang="zh-CN" altLang="en-US"/>
          </a:p>
        </p:txBody>
      </p:sp>
      <p:sp>
        <p:nvSpPr>
          <p:cNvPr id="8" name="Rectangle 7"/>
          <p:cNvSpPr/>
          <p:nvPr userDrawn="1"/>
        </p:nvSpPr>
        <p:spPr>
          <a:xfrm>
            <a:off x="560034" y="1129482"/>
            <a:ext cx="2716566" cy="264307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userDrawn="1"/>
        </p:nvSpPr>
        <p:spPr>
          <a:xfrm>
            <a:off x="676690" y="1232069"/>
            <a:ext cx="2483254" cy="2426170"/>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ext Placeholder 3"/>
          <p:cNvSpPr>
            <a:spLocks noGrp="1"/>
          </p:cNvSpPr>
          <p:nvPr>
            <p:ph type="body" sz="half" idx="2"/>
          </p:nvPr>
        </p:nvSpPr>
        <p:spPr>
          <a:xfrm>
            <a:off x="769000" y="2229240"/>
            <a:ext cx="2298634" cy="1314680"/>
          </a:xfrm>
        </p:spPr>
        <p:txBody>
          <a:bodyPr/>
          <a:lstStyle>
            <a:lvl1pPr marL="0" indent="0">
              <a:spcBef>
                <a:spcPts val="300"/>
              </a:spcBef>
              <a:buNone/>
              <a:defRPr sz="1050">
                <a:solidFill>
                  <a:schemeClr val="accent1">
                    <a:lumMod val="5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a:r>
              <a:rPr lang="zh-CN" altLang="en-US"/>
              <a:t>单击此处编辑母版文本样式</a:t>
            </a:r>
          </a:p>
        </p:txBody>
      </p:sp>
      <p:sp>
        <p:nvSpPr>
          <p:cNvPr id="2" name="Title 1"/>
          <p:cNvSpPr>
            <a:spLocks noGrp="1"/>
          </p:cNvSpPr>
          <p:nvPr>
            <p:ph type="title"/>
          </p:nvPr>
        </p:nvSpPr>
        <p:spPr>
          <a:xfrm>
            <a:off x="769000" y="1300962"/>
            <a:ext cx="2298634" cy="893871"/>
          </a:xfrm>
        </p:spPr>
        <p:txBody>
          <a:bodyPr anchor="b">
            <a:normAutofit/>
          </a:bodyPr>
          <a:lstStyle>
            <a:lvl1pPr algn="l">
              <a:defRPr sz="1500" b="0">
                <a:solidFill>
                  <a:schemeClr val="accent1">
                    <a:lumMod val="75000"/>
                  </a:schemeClr>
                </a:solidFill>
              </a:defRPr>
            </a:lvl1pPr>
          </a:lstStyle>
          <a:p>
            <a:r>
              <a:rPr lang="zh-CN" altLang="en-US"/>
              <a:t>单击此处编辑母版标题样式</a:t>
            </a:r>
            <a:endParaRPr lang="en-US" dirty="0"/>
          </a:p>
        </p:txBody>
      </p:sp>
      <p:sp>
        <p:nvSpPr>
          <p:cNvPr id="13" name="文本框 12"/>
          <p:cNvSpPr txBox="1"/>
          <p:nvPr userDrawn="1"/>
        </p:nvSpPr>
        <p:spPr>
          <a:xfrm>
            <a:off x="259715" y="4811395"/>
            <a:ext cx="5773420" cy="245110"/>
          </a:xfrm>
          <a:prstGeom prst="rect">
            <a:avLst/>
          </a:prstGeom>
          <a:noFill/>
          <a:ln w="9525">
            <a:noFill/>
          </a:ln>
        </p:spPr>
        <p:txBody>
          <a:bodyPr wrap="square">
            <a:spAutoFit/>
          </a:bodyPr>
          <a:lstStyle/>
          <a:p>
            <a:pPr indent="0"/>
            <a:r>
              <a:rPr lang="zh-CN" sz="1000" b="1">
                <a:latin typeface="微软雅黑" panose="020B0503020204020204" pitchFamily="34" charset="-122"/>
                <a:ea typeface="微软雅黑" panose="020B0503020204020204" pitchFamily="34" charset="-122"/>
                <a:cs typeface="微软雅黑" panose="020B0503020204020204" pitchFamily="34" charset="-122"/>
                <a:sym typeface="+mn-ea"/>
              </a:rPr>
              <a:t>本次课程为《现代物流学》精讲课</a:t>
            </a:r>
            <a:r>
              <a:rPr lang="en-US" altLang="zh-CN" sz="1000" b="1">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sz="1000" b="1">
                <a:latin typeface="微软雅黑" panose="020B0503020204020204" pitchFamily="34" charset="-122"/>
                <a:ea typeface="微软雅黑" panose="020B0503020204020204" pitchFamily="34" charset="-122"/>
                <a:cs typeface="微软雅黑" panose="020B0503020204020204" pitchFamily="34" charset="-122"/>
                <a:sym typeface="+mn-ea"/>
              </a:rPr>
              <a:t>，如对内容有疑问，请登录</a:t>
            </a:r>
            <a:r>
              <a:rPr lang="en-US" altLang="zh-CN" sz="1000" b="1">
                <a:latin typeface="微软雅黑" panose="020B0503020204020204" pitchFamily="34" charset="-122"/>
                <a:ea typeface="微软雅黑" panose="020B0503020204020204" pitchFamily="34" charset="-122"/>
                <a:cs typeface="微软雅黑" panose="020B0503020204020204" pitchFamily="34" charset="-122"/>
                <a:sym typeface="+mn-ea"/>
              </a:rPr>
              <a:t>POKO</a:t>
            </a:r>
            <a:r>
              <a:rPr lang="zh-CN" altLang="en-US" sz="1000" b="1">
                <a:latin typeface="微软雅黑" panose="020B0503020204020204" pitchFamily="34" charset="-122"/>
                <a:ea typeface="微软雅黑" panose="020B0503020204020204" pitchFamily="34" charset="-122"/>
                <a:cs typeface="微软雅黑" panose="020B0503020204020204" pitchFamily="34" charset="-122"/>
                <a:sym typeface="+mn-ea"/>
              </a:rPr>
              <a:t>学院</a:t>
            </a:r>
            <a:r>
              <a:rPr lang="en-US" altLang="zh-CN" sz="1000" b="1">
                <a:latin typeface="微软雅黑" panose="020B0503020204020204" pitchFamily="34" charset="-122"/>
                <a:ea typeface="微软雅黑" panose="020B0503020204020204" pitchFamily="34" charset="-122"/>
                <a:cs typeface="微软雅黑" panose="020B0503020204020204" pitchFamily="34" charset="-122"/>
                <a:sym typeface="+mn-ea"/>
              </a:rPr>
              <a:t>APP</a:t>
            </a:r>
            <a:r>
              <a:rPr lang="zh-CN" altLang="en-US" sz="1000" b="1">
                <a:latin typeface="微软雅黑" panose="020B0503020204020204" pitchFamily="34" charset="-122"/>
                <a:ea typeface="微软雅黑" panose="020B0503020204020204" pitchFamily="34" charset="-122"/>
                <a:cs typeface="微软雅黑" panose="020B0503020204020204" pitchFamily="34" charset="-122"/>
                <a:sym typeface="+mn-ea"/>
              </a:rPr>
              <a:t>提交问题求助</a:t>
            </a:r>
            <a:endParaRPr lang="zh-CN" altLang="en-US" sz="1000" b="1">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4" name="图片 13" descr="POKO学院标"/>
          <p:cNvPicPr>
            <a:picLocks noChangeAspect="1"/>
          </p:cNvPicPr>
          <p:nvPr userDrawn="1"/>
        </p:nvPicPr>
        <p:blipFill>
          <a:blip r:embed="rId2"/>
          <a:stretch>
            <a:fillRect/>
          </a:stretch>
        </p:blipFill>
        <p:spPr>
          <a:xfrm>
            <a:off x="8088154" y="188161"/>
            <a:ext cx="773906" cy="77408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8" name="Rectangle 7"/>
          <p:cNvSpPr/>
          <p:nvPr userDrawn="1"/>
        </p:nvSpPr>
        <p:spPr>
          <a:xfrm>
            <a:off x="0" y="0"/>
            <a:ext cx="9144000" cy="514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9" name="Rounded Rectangle 8"/>
          <p:cNvSpPr/>
          <p:nvPr userDrawn="1"/>
        </p:nvSpPr>
        <p:spPr>
          <a:xfrm>
            <a:off x="91440" y="76213"/>
            <a:ext cx="8961120" cy="4999594"/>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Picture Placeholder 2"/>
          <p:cNvSpPr>
            <a:spLocks noGrp="1"/>
          </p:cNvSpPr>
          <p:nvPr>
            <p:ph type="pic" idx="1"/>
          </p:nvPr>
        </p:nvSpPr>
        <p:spPr>
          <a:xfrm>
            <a:off x="685800" y="466159"/>
            <a:ext cx="7772400" cy="3249241"/>
          </a:xfrm>
          <a:solidFill>
            <a:schemeClr val="bg2"/>
          </a:solidFill>
          <a:ln>
            <a:noFill/>
          </a:ln>
          <a:effectLst>
            <a:softEdge rad="12700"/>
          </a:effectLst>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r>
              <a:rPr lang="zh-CN" altLang="en-US"/>
              <a:t>单击图标添加图片</a:t>
            </a:r>
            <a:endParaRPr lang="en-US" dirty="0"/>
          </a:p>
        </p:txBody>
      </p:sp>
      <p:sp>
        <p:nvSpPr>
          <p:cNvPr id="5" name="Date Placeholder 4"/>
          <p:cNvSpPr>
            <a:spLocks noGrp="1"/>
          </p:cNvSpPr>
          <p:nvPr>
            <p:ph type="dt" sz="half" idx="10"/>
          </p:nvPr>
        </p:nvSpPr>
        <p:spPr/>
        <p:txBody>
          <a:bodyPr/>
          <a:lstStyle/>
          <a:p>
            <a:fld id="{AD03F8B0-DC90-4F24-9965-B99CE2D39518}" type="datetimeFigureOut">
              <a:rPr lang="zh-CN" altLang="en-US" smtClean="0"/>
              <a:t>20/11/8</a:t>
            </a:fld>
            <a:endParaRPr lang="zh-CN" altLang="en-US"/>
          </a:p>
        </p:txBody>
      </p:sp>
      <p:sp>
        <p:nvSpPr>
          <p:cNvPr id="7" name="Slide Number Placeholder 6"/>
          <p:cNvSpPr>
            <a:spLocks noGrp="1"/>
          </p:cNvSpPr>
          <p:nvPr>
            <p:ph type="sldNum" sz="quarter" idx="12"/>
          </p:nvPr>
        </p:nvSpPr>
        <p:spPr/>
        <p:txBody>
          <a:bodyPr/>
          <a:lstStyle/>
          <a:p>
            <a:fld id="{226A5DA0-3F0B-4660-9645-CD05A3FC641F}" type="slidenum">
              <a:rPr lang="zh-CN" altLang="en-US" smtClean="0"/>
              <a:t>‹#›</a:t>
            </a:fld>
            <a:endParaRPr lang="zh-CN" altLang="en-US"/>
          </a:p>
        </p:txBody>
      </p:sp>
      <p:sp>
        <p:nvSpPr>
          <p:cNvPr id="10" name="Rectangle 9"/>
          <p:cNvSpPr/>
          <p:nvPr userDrawn="1"/>
        </p:nvSpPr>
        <p:spPr>
          <a:xfrm>
            <a:off x="685800" y="3715400"/>
            <a:ext cx="7772400" cy="1028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userDrawn="1"/>
        </p:nvSpPr>
        <p:spPr>
          <a:xfrm>
            <a:off x="761999" y="3772560"/>
            <a:ext cx="7600765" cy="902351"/>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Footer Placeholder 5"/>
          <p:cNvSpPr>
            <a:spLocks noGrp="1"/>
          </p:cNvSpPr>
          <p:nvPr>
            <p:ph type="ftr" sz="quarter" idx="11"/>
          </p:nvPr>
        </p:nvSpPr>
        <p:spPr>
          <a:xfrm>
            <a:off x="1130935" y="4768096"/>
            <a:ext cx="7621905" cy="273892"/>
          </a:xfrm>
        </p:spPr>
        <p:txBody>
          <a:bodyPr/>
          <a:lstStyle/>
          <a:p>
            <a:endParaRPr lang="zh-CN" altLang="en-US"/>
          </a:p>
        </p:txBody>
      </p:sp>
      <p:sp>
        <p:nvSpPr>
          <p:cNvPr id="13" name="Rectangle 12"/>
          <p:cNvSpPr/>
          <p:nvPr userDrawn="1"/>
        </p:nvSpPr>
        <p:spPr>
          <a:xfrm>
            <a:off x="914400" y="4229840"/>
            <a:ext cx="7328514" cy="338831"/>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userDrawn="1"/>
        </p:nvSpPr>
        <p:spPr>
          <a:xfrm>
            <a:off x="605589" y="3806856"/>
            <a:ext cx="7946136" cy="823104"/>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ext Placeholder 3"/>
          <p:cNvSpPr>
            <a:spLocks noGrp="1"/>
          </p:cNvSpPr>
          <p:nvPr>
            <p:ph type="body" sz="half" idx="2"/>
          </p:nvPr>
        </p:nvSpPr>
        <p:spPr>
          <a:xfrm>
            <a:off x="956289" y="4243159"/>
            <a:ext cx="7244736" cy="301339"/>
          </a:xfrm>
        </p:spPr>
        <p:txBody>
          <a:bodyPr anchor="ctr">
            <a:normAutofit/>
          </a:bodyPr>
          <a:lstStyle>
            <a:lvl1pPr marL="0" indent="0" algn="ctr">
              <a:buNone/>
              <a:defRPr sz="1125" cap="all" spc="250" baseline="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a:r>
              <a:rPr lang="zh-CN" altLang="en-US"/>
              <a:t>单击此处编辑母版文本样式</a:t>
            </a:r>
          </a:p>
        </p:txBody>
      </p:sp>
      <p:sp>
        <p:nvSpPr>
          <p:cNvPr id="2" name="Title 1"/>
          <p:cNvSpPr>
            <a:spLocks noGrp="1"/>
          </p:cNvSpPr>
          <p:nvPr>
            <p:ph type="title"/>
          </p:nvPr>
        </p:nvSpPr>
        <p:spPr>
          <a:xfrm>
            <a:off x="914400" y="3829720"/>
            <a:ext cx="7328514" cy="392351"/>
          </a:xfrm>
        </p:spPr>
        <p:txBody>
          <a:bodyPr anchor="ctr" anchorCtr="0"/>
          <a:lstStyle>
            <a:lvl1pPr algn="ctr">
              <a:defRPr sz="1500" b="0">
                <a:solidFill>
                  <a:schemeClr val="accent1">
                    <a:lumMod val="75000"/>
                  </a:schemeClr>
                </a:solidFill>
              </a:defRPr>
            </a:lvl1pPr>
          </a:lstStyle>
          <a:p>
            <a:r>
              <a:rPr lang="zh-CN" altLang="en-US"/>
              <a:t>单击此处编辑母版标题样式</a:t>
            </a:r>
            <a:endParaRPr lang="en-US" dirty="0"/>
          </a:p>
        </p:txBody>
      </p:sp>
      <p:sp>
        <p:nvSpPr>
          <p:cNvPr id="15" name="文本框 14"/>
          <p:cNvSpPr txBox="1"/>
          <p:nvPr userDrawn="1"/>
        </p:nvSpPr>
        <p:spPr>
          <a:xfrm>
            <a:off x="259715" y="4811395"/>
            <a:ext cx="5773420" cy="245110"/>
          </a:xfrm>
          <a:prstGeom prst="rect">
            <a:avLst/>
          </a:prstGeom>
          <a:noFill/>
          <a:ln w="9525">
            <a:noFill/>
          </a:ln>
        </p:spPr>
        <p:txBody>
          <a:bodyPr wrap="square">
            <a:spAutoFit/>
          </a:bodyPr>
          <a:lstStyle/>
          <a:p>
            <a:pPr indent="0"/>
            <a:r>
              <a:rPr lang="zh-CN" sz="1000" b="1">
                <a:latin typeface="微软雅黑" panose="020B0503020204020204" pitchFamily="34" charset="-122"/>
                <a:ea typeface="微软雅黑" panose="020B0503020204020204" pitchFamily="34" charset="-122"/>
                <a:cs typeface="微软雅黑" panose="020B0503020204020204" pitchFamily="34" charset="-122"/>
                <a:sym typeface="+mn-ea"/>
              </a:rPr>
              <a:t>本次课程为《现代物流学》精讲课</a:t>
            </a:r>
            <a:r>
              <a:rPr lang="en-US" altLang="zh-CN" sz="1000" b="1">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sz="1000" b="1">
                <a:latin typeface="微软雅黑" panose="020B0503020204020204" pitchFamily="34" charset="-122"/>
                <a:ea typeface="微软雅黑" panose="020B0503020204020204" pitchFamily="34" charset="-122"/>
                <a:cs typeface="微软雅黑" panose="020B0503020204020204" pitchFamily="34" charset="-122"/>
                <a:sym typeface="+mn-ea"/>
              </a:rPr>
              <a:t>，如对内容有疑问，请登录</a:t>
            </a:r>
            <a:r>
              <a:rPr lang="en-US" altLang="zh-CN" sz="1000" b="1">
                <a:latin typeface="微软雅黑" panose="020B0503020204020204" pitchFamily="34" charset="-122"/>
                <a:ea typeface="微软雅黑" panose="020B0503020204020204" pitchFamily="34" charset="-122"/>
                <a:cs typeface="微软雅黑" panose="020B0503020204020204" pitchFamily="34" charset="-122"/>
                <a:sym typeface="+mn-ea"/>
              </a:rPr>
              <a:t>POKO</a:t>
            </a:r>
            <a:r>
              <a:rPr lang="zh-CN" altLang="en-US" sz="1000" b="1">
                <a:latin typeface="微软雅黑" panose="020B0503020204020204" pitchFamily="34" charset="-122"/>
                <a:ea typeface="微软雅黑" panose="020B0503020204020204" pitchFamily="34" charset="-122"/>
                <a:cs typeface="微软雅黑" panose="020B0503020204020204" pitchFamily="34" charset="-122"/>
                <a:sym typeface="+mn-ea"/>
              </a:rPr>
              <a:t>学院</a:t>
            </a:r>
            <a:r>
              <a:rPr lang="en-US" altLang="zh-CN" sz="1000" b="1">
                <a:latin typeface="微软雅黑" panose="020B0503020204020204" pitchFamily="34" charset="-122"/>
                <a:ea typeface="微软雅黑" panose="020B0503020204020204" pitchFamily="34" charset="-122"/>
                <a:cs typeface="微软雅黑" panose="020B0503020204020204" pitchFamily="34" charset="-122"/>
                <a:sym typeface="+mn-ea"/>
              </a:rPr>
              <a:t>APP</a:t>
            </a:r>
            <a:r>
              <a:rPr lang="zh-CN" altLang="en-US" sz="1000" b="1">
                <a:latin typeface="微软雅黑" panose="020B0503020204020204" pitchFamily="34" charset="-122"/>
                <a:ea typeface="微软雅黑" panose="020B0503020204020204" pitchFamily="34" charset="-122"/>
                <a:cs typeface="微软雅黑" panose="020B0503020204020204" pitchFamily="34" charset="-122"/>
                <a:sym typeface="+mn-ea"/>
              </a:rPr>
              <a:t>提交问题求助</a:t>
            </a:r>
            <a:endParaRPr lang="zh-CN" altLang="en-US" sz="1000" b="1">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6" name="图片 15" descr="POKO学院标"/>
          <p:cNvPicPr>
            <a:picLocks noChangeAspect="1"/>
          </p:cNvPicPr>
          <p:nvPr userDrawn="1"/>
        </p:nvPicPr>
        <p:blipFill>
          <a:blip r:embed="rId2"/>
          <a:stretch>
            <a:fillRect/>
          </a:stretch>
        </p:blipFill>
        <p:spPr>
          <a:xfrm>
            <a:off x="8088154" y="188161"/>
            <a:ext cx="773906" cy="77408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4" Type="http://schemas.openxmlformats.org/officeDocument/2006/relationships/tags" Target="../tags/tag1.xml"/><Relationship Id="rId15" Type="http://schemas.openxmlformats.org/officeDocument/2006/relationships/tags" Target="../tags/tag2.xml"/><Relationship Id="rId16" Type="http://schemas.openxmlformats.org/officeDocument/2006/relationships/tags" Target="../tags/tag3.xml"/><Relationship Id="rId17" Type="http://schemas.openxmlformats.org/officeDocument/2006/relationships/tags" Target="../tags/tag4.xml"/><Relationship Id="rId18" Type="http://schemas.openxmlformats.org/officeDocument/2006/relationships/tags" Target="../tags/tag5.xml"/><Relationship Id="rId19" Type="http://schemas.openxmlformats.org/officeDocument/2006/relationships/tags" Target="../tags/tag6.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theme" Target="../theme/theme3.xml"/><Relationship Id="rId13" Type="http://schemas.openxmlformats.org/officeDocument/2006/relationships/tags" Target="../tags/tag63.xml"/><Relationship Id="rId14" Type="http://schemas.openxmlformats.org/officeDocument/2006/relationships/tags" Target="../tags/tag64.xml"/><Relationship Id="rId15" Type="http://schemas.openxmlformats.org/officeDocument/2006/relationships/tags" Target="../tags/tag65.xml"/><Relationship Id="rId16" Type="http://schemas.openxmlformats.org/officeDocument/2006/relationships/tags" Target="../tags/tag66.xml"/><Relationship Id="rId17" Type="http://schemas.openxmlformats.org/officeDocument/2006/relationships/tags" Target="../tags/tag67.xml"/><Relationship Id="rId18" Type="http://schemas.openxmlformats.org/officeDocument/2006/relationships/tags" Target="../tags/tag68.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514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7" name="Rounded Rectangle 6"/>
          <p:cNvSpPr/>
          <p:nvPr userDrawn="1"/>
        </p:nvSpPr>
        <p:spPr>
          <a:xfrm>
            <a:off x="91440" y="76213"/>
            <a:ext cx="8961120" cy="4999594"/>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 Placeholder 2"/>
          <p:cNvSpPr>
            <a:spLocks noGrp="1"/>
          </p:cNvSpPr>
          <p:nvPr>
            <p:ph type="body" idx="1"/>
          </p:nvPr>
        </p:nvSpPr>
        <p:spPr>
          <a:xfrm>
            <a:off x="457200" y="1314680"/>
            <a:ext cx="8229600" cy="3280746"/>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457200" y="4768096"/>
            <a:ext cx="2133600" cy="273892"/>
          </a:xfrm>
          <a:prstGeom prst="rect">
            <a:avLst/>
          </a:prstGeom>
        </p:spPr>
        <p:txBody>
          <a:bodyPr vert="horz" lIns="91440" tIns="45720" rIns="91440" bIns="45720" rtlCol="0" anchor="ctr"/>
          <a:lstStyle>
            <a:lvl1pPr algn="l">
              <a:defRPr sz="900">
                <a:solidFill>
                  <a:schemeClr val="tx2"/>
                </a:solidFill>
              </a:defRPr>
            </a:lvl1pPr>
          </a:lstStyle>
          <a:p>
            <a:fld id="{AD03F8B0-DC90-4F24-9965-B99CE2D39518}" type="datetimeFigureOut">
              <a:rPr lang="zh-CN" altLang="en-US" smtClean="0"/>
              <a:t>20/11/8</a:t>
            </a:fld>
            <a:endParaRPr lang="zh-CN" altLang="en-US"/>
          </a:p>
        </p:txBody>
      </p:sp>
      <p:sp>
        <p:nvSpPr>
          <p:cNvPr id="6" name="Slide Number Placeholder 5"/>
          <p:cNvSpPr>
            <a:spLocks noGrp="1"/>
          </p:cNvSpPr>
          <p:nvPr>
            <p:ph type="sldNum" sz="quarter" idx="4"/>
          </p:nvPr>
        </p:nvSpPr>
        <p:spPr>
          <a:xfrm>
            <a:off x="6553200" y="4768096"/>
            <a:ext cx="2133600" cy="273892"/>
          </a:xfrm>
          <a:prstGeom prst="rect">
            <a:avLst/>
          </a:prstGeom>
        </p:spPr>
        <p:txBody>
          <a:bodyPr vert="horz" lIns="91440" tIns="45720" rIns="91440" bIns="45720" rtlCol="0" anchor="ctr"/>
          <a:lstStyle>
            <a:lvl1pPr algn="r">
              <a:defRPr sz="900">
                <a:solidFill>
                  <a:schemeClr val="tx2"/>
                </a:solidFill>
              </a:defRPr>
            </a:lvl1pPr>
          </a:lstStyle>
          <a:p>
            <a:fld id="{226A5DA0-3F0B-4660-9645-CD05A3FC641F}" type="slidenum">
              <a:rPr lang="zh-CN" altLang="en-US" smtClean="0"/>
              <a:t>‹#›</a:t>
            </a:fld>
            <a:endParaRPr lang="zh-CN" altLang="en-US"/>
          </a:p>
        </p:txBody>
      </p:sp>
      <p:sp>
        <p:nvSpPr>
          <p:cNvPr id="9" name="Rectangle 8"/>
          <p:cNvSpPr/>
          <p:nvPr userDrawn="1"/>
        </p:nvSpPr>
        <p:spPr>
          <a:xfrm>
            <a:off x="274320" y="208661"/>
            <a:ext cx="8595360" cy="994584"/>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350" kern="1200">
              <a:solidFill>
                <a:schemeClr val="lt1"/>
              </a:solidFill>
              <a:latin typeface="+mn-lt"/>
              <a:ea typeface="+mn-ea"/>
              <a:cs typeface="+mn-cs"/>
            </a:endParaRPr>
          </a:p>
        </p:txBody>
      </p:sp>
      <p:sp>
        <p:nvSpPr>
          <p:cNvPr id="10" name="Rectangle 9"/>
          <p:cNvSpPr/>
          <p:nvPr userDrawn="1"/>
        </p:nvSpPr>
        <p:spPr>
          <a:xfrm>
            <a:off x="372863" y="279695"/>
            <a:ext cx="8380520" cy="8390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Placeholder 1"/>
          <p:cNvSpPr>
            <a:spLocks noGrp="1"/>
          </p:cNvSpPr>
          <p:nvPr>
            <p:ph type="title"/>
          </p:nvPr>
        </p:nvSpPr>
        <p:spPr>
          <a:xfrm>
            <a:off x="426128" y="306333"/>
            <a:ext cx="8260672" cy="779707"/>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12" name="文本框 11"/>
          <p:cNvSpPr txBox="1"/>
          <p:nvPr userDrawn="1"/>
        </p:nvSpPr>
        <p:spPr>
          <a:xfrm>
            <a:off x="259715" y="4811395"/>
            <a:ext cx="5773420" cy="245110"/>
          </a:xfrm>
          <a:prstGeom prst="rect">
            <a:avLst/>
          </a:prstGeom>
          <a:noFill/>
          <a:ln w="9525">
            <a:noFill/>
          </a:ln>
        </p:spPr>
        <p:txBody>
          <a:bodyPr wrap="square">
            <a:spAutoFit/>
          </a:bodyPr>
          <a:lstStyle/>
          <a:p>
            <a:pPr indent="0"/>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本次课程为《</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工商管理专业知识与实务</a:t>
            </a:r>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串讲</a:t>
            </a:r>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课</a:t>
            </a:r>
            <a:endParaRPr lang="zh-CN" altLang="en-US" sz="1000" b="1"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7" r:id="rId12"/>
  </p:sldLayoutIdLst>
  <p:txStyles>
    <p:titleStyle>
      <a:lvl1pPr algn="ctr" defTabSz="685800" rtl="0" eaLnBrk="1" latinLnBrk="0" hangingPunct="1">
        <a:spcBef>
          <a:spcPct val="0"/>
        </a:spcBef>
        <a:buNone/>
        <a:defRPr sz="2625" kern="1200" cap="all" baseline="0">
          <a:solidFill>
            <a:schemeClr val="accent1">
              <a:lumMod val="75000"/>
            </a:schemeClr>
          </a:solidFill>
          <a:latin typeface="+mj-lt"/>
          <a:ea typeface="+mj-ea"/>
          <a:cs typeface="+mj-cs"/>
        </a:defRPr>
      </a:lvl1pPr>
    </p:titleStyle>
    <p:bodyStyle>
      <a:lvl1pPr marL="257175" indent="-171450" algn="l" defTabSz="685800" rtl="0" eaLnBrk="1" latinLnBrk="0" hangingPunct="1">
        <a:spcBef>
          <a:spcPct val="15000"/>
        </a:spcBef>
        <a:buClr>
          <a:schemeClr val="accent1"/>
        </a:buClr>
        <a:buFont typeface="Arial" panose="020B0604020202020204" pitchFamily="34" charset="0"/>
        <a:buChar char="•"/>
        <a:defRPr sz="1800" kern="1200">
          <a:solidFill>
            <a:schemeClr val="tx2"/>
          </a:solidFill>
          <a:latin typeface="+mn-lt"/>
          <a:ea typeface="+mn-ea"/>
          <a:cs typeface="+mn-cs"/>
        </a:defRPr>
      </a:lvl1pPr>
      <a:lvl2pPr marL="480060" indent="-171450" algn="l" defTabSz="685800" rtl="0" eaLnBrk="1" latinLnBrk="0" hangingPunct="1">
        <a:spcBef>
          <a:spcPct val="15000"/>
        </a:spcBef>
        <a:buClr>
          <a:schemeClr val="accent2"/>
        </a:buClr>
        <a:buFont typeface="Arial" panose="020B0604020202020204" pitchFamily="34" charset="0"/>
        <a:buChar char="•"/>
        <a:defRPr sz="1500" kern="1200">
          <a:solidFill>
            <a:schemeClr val="tx2"/>
          </a:solidFill>
          <a:latin typeface="+mn-lt"/>
          <a:ea typeface="+mn-ea"/>
          <a:cs typeface="+mn-cs"/>
        </a:defRPr>
      </a:lvl2pPr>
      <a:lvl3pPr marL="685800" indent="-171450" algn="l" defTabSz="685800" rtl="0" eaLnBrk="1" latinLnBrk="0" hangingPunct="1">
        <a:spcBef>
          <a:spcPct val="15000"/>
        </a:spcBef>
        <a:buClr>
          <a:schemeClr val="accent3"/>
        </a:buClr>
        <a:buFont typeface="Arial" panose="020B0604020202020204" pitchFamily="34" charset="0"/>
        <a:buChar char="•"/>
        <a:defRPr sz="1350" kern="1200">
          <a:solidFill>
            <a:schemeClr val="tx2"/>
          </a:solidFill>
          <a:latin typeface="+mn-lt"/>
          <a:ea typeface="+mn-ea"/>
          <a:cs typeface="+mn-cs"/>
        </a:defRPr>
      </a:lvl3pPr>
      <a:lvl4pPr marL="960120" indent="-171450" algn="l" defTabSz="685800" rtl="0" eaLnBrk="1" latinLnBrk="0" hangingPunct="1">
        <a:spcBef>
          <a:spcPct val="15000"/>
        </a:spcBef>
        <a:buClr>
          <a:schemeClr val="accent4"/>
        </a:buClr>
        <a:buFont typeface="Arial" panose="020B0604020202020204" pitchFamily="34" charset="0"/>
        <a:buChar char="•"/>
        <a:defRPr sz="1200" kern="1200">
          <a:solidFill>
            <a:schemeClr val="tx2"/>
          </a:solidFill>
          <a:latin typeface="+mn-lt"/>
          <a:ea typeface="+mn-ea"/>
          <a:cs typeface="+mn-cs"/>
        </a:defRPr>
      </a:lvl4pPr>
      <a:lvl5pPr marL="1165860" indent="-171450" algn="l" defTabSz="685800" rtl="0" eaLnBrk="1" latinLnBrk="0" hangingPunct="1">
        <a:spcBef>
          <a:spcPct val="15000"/>
        </a:spcBef>
        <a:buClr>
          <a:schemeClr val="accent5"/>
        </a:buClr>
        <a:buFont typeface="Arial" panose="020B0604020202020204" pitchFamily="34" charset="0"/>
        <a:buChar char="•"/>
        <a:defRPr sz="1200" kern="1200" baseline="0">
          <a:solidFill>
            <a:schemeClr val="tx2"/>
          </a:solidFill>
          <a:latin typeface="+mn-lt"/>
          <a:ea typeface="+mn-ea"/>
          <a:cs typeface="+mn-cs"/>
        </a:defRPr>
      </a:lvl5pPr>
      <a:lvl6pPr marL="1303020" indent="-137160" algn="l" defTabSz="685800" rtl="0" eaLnBrk="1" latinLnBrk="0" hangingPunct="1">
        <a:spcBef>
          <a:spcPct val="15000"/>
        </a:spcBef>
        <a:buClr>
          <a:schemeClr val="accent1"/>
        </a:buClr>
        <a:buFont typeface="Arial" panose="020B0604020202020204" pitchFamily="34" charset="0"/>
        <a:buChar char="•"/>
        <a:defRPr sz="1050" kern="1200">
          <a:solidFill>
            <a:schemeClr val="tx2"/>
          </a:solidFill>
          <a:latin typeface="+mn-lt"/>
          <a:ea typeface="+mn-ea"/>
          <a:cs typeface="+mn-cs"/>
        </a:defRPr>
      </a:lvl6pPr>
      <a:lvl7pPr marL="1508760" indent="-137160" algn="l" defTabSz="685800" rtl="0" eaLnBrk="1" latinLnBrk="0" hangingPunct="1">
        <a:spcBef>
          <a:spcPct val="15000"/>
        </a:spcBef>
        <a:buClr>
          <a:schemeClr val="accent2"/>
        </a:buClr>
        <a:buFont typeface="Arial" panose="020B0604020202020204" pitchFamily="34" charset="0"/>
        <a:buChar char="•"/>
        <a:defRPr sz="1050" kern="1200">
          <a:solidFill>
            <a:schemeClr val="tx2"/>
          </a:solidFill>
          <a:latin typeface="+mn-lt"/>
          <a:ea typeface="+mn-ea"/>
          <a:cs typeface="+mn-cs"/>
        </a:defRPr>
      </a:lvl7pPr>
      <a:lvl8pPr marL="1645920" indent="-137160" algn="l" defTabSz="685800" rtl="0" eaLnBrk="1" latinLnBrk="0" hangingPunct="1">
        <a:spcBef>
          <a:spcPct val="15000"/>
        </a:spcBef>
        <a:buClr>
          <a:schemeClr val="accent3"/>
        </a:buClr>
        <a:buFont typeface="Arial" panose="020B0604020202020204" pitchFamily="34" charset="0"/>
        <a:buChar char="•"/>
        <a:defRPr sz="1050" kern="1200">
          <a:solidFill>
            <a:schemeClr val="tx2"/>
          </a:solidFill>
          <a:latin typeface="+mn-lt"/>
          <a:ea typeface="+mn-ea"/>
          <a:cs typeface="+mn-cs"/>
        </a:defRPr>
      </a:lvl8pPr>
      <a:lvl9pPr marL="1783080" indent="-137160" algn="l" defTabSz="685800" rtl="0" eaLnBrk="1" latinLnBrk="0" hangingPunct="1">
        <a:spcBef>
          <a:spcPct val="15000"/>
        </a:spcBef>
        <a:buClr>
          <a:schemeClr val="accent4"/>
        </a:buClr>
        <a:buFont typeface="Arial" panose="020B0604020202020204" pitchFamily="34" charset="0"/>
        <a:buChar char="•"/>
        <a:defRPr sz="105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5"/>
            </p:custDataLst>
          </p:nvPr>
        </p:nvSpPr>
        <p:spPr>
          <a:xfrm>
            <a:off x="456300" y="456356"/>
            <a:ext cx="8226900" cy="529265"/>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6"/>
            </p:custDataLst>
          </p:nvPr>
        </p:nvSpPr>
        <p:spPr>
          <a:xfrm>
            <a:off x="456300" y="1117938"/>
            <a:ext cx="8226900" cy="3569841"/>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7"/>
            </p:custDataLst>
          </p:nvPr>
        </p:nvSpPr>
        <p:spPr>
          <a:xfrm>
            <a:off x="459000" y="4736385"/>
            <a:ext cx="2025000" cy="237629"/>
          </a:xfrm>
          <a:prstGeom prst="rect">
            <a:avLst/>
          </a:prstGeom>
        </p:spPr>
        <p:txBody>
          <a:bodyPr vert="horz" lIns="91440" tIns="45720" rIns="91440" bIns="45720" rtlCol="0" anchor="ctr">
            <a:normAutofit/>
          </a:bodyPr>
          <a:lstStyle>
            <a:lvl1pPr algn="l">
              <a:defRPr sz="75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20/11/8</a:t>
            </a:fld>
            <a:endParaRPr lang="zh-CN" altLang="en-US"/>
          </a:p>
        </p:txBody>
      </p:sp>
      <p:sp>
        <p:nvSpPr>
          <p:cNvPr id="5" name="页脚占位符 4"/>
          <p:cNvSpPr>
            <a:spLocks noGrp="1"/>
          </p:cNvSpPr>
          <p:nvPr>
            <p:ph type="ftr" sz="quarter" idx="3"/>
            <p:custDataLst>
              <p:tags r:id="rId18"/>
            </p:custDataLst>
          </p:nvPr>
        </p:nvSpPr>
        <p:spPr>
          <a:xfrm>
            <a:off x="3087000" y="4736385"/>
            <a:ext cx="2970000" cy="237629"/>
          </a:xfrm>
          <a:prstGeom prst="rect">
            <a:avLst/>
          </a:prstGeom>
        </p:spPr>
        <p:txBody>
          <a:bodyPr vert="horz" lIns="91440" tIns="45720" rIns="91440" bIns="45720" rtlCol="0" anchor="ctr">
            <a:normAutofit/>
          </a:bodyPr>
          <a:lstStyle>
            <a:lvl1pPr algn="ctr">
              <a:defRPr sz="75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9"/>
            </p:custDataLst>
          </p:nvPr>
        </p:nvSpPr>
        <p:spPr>
          <a:xfrm>
            <a:off x="6658200" y="4736385"/>
            <a:ext cx="2025000" cy="237629"/>
          </a:xfrm>
          <a:prstGeom prst="rect">
            <a:avLst/>
          </a:prstGeom>
        </p:spPr>
        <p:txBody>
          <a:bodyPr vert="horz" lIns="91440" tIns="45720" rIns="91440" bIns="45720" rtlCol="0" anchor="ctr">
            <a:normAutofit/>
          </a:bodyPr>
          <a:lstStyle>
            <a:lvl1pPr algn="r">
              <a:defRPr sz="75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Tree>
    <p:custDataLst>
      <p:tags r:id="rId14"/>
    </p:custData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defTabSz="685800" rtl="0" eaLnBrk="1" fontAlgn="auto" latinLnBrk="0" hangingPunct="1">
        <a:lnSpc>
          <a:spcPct val="100000"/>
        </a:lnSpc>
        <a:spcBef>
          <a:spcPct val="0"/>
        </a:spcBef>
        <a:buNone/>
        <a:defRPr sz="27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3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20000"/>
        </a:lnSpc>
        <a:spcBef>
          <a:spcPts val="0"/>
        </a:spcBef>
        <a:spcAft>
          <a:spcPts val="600"/>
        </a:spcAft>
        <a:buFont typeface="Arial" panose="020B0604020202020204" pitchFamily="34" charset="0"/>
        <a:buChar char="●"/>
        <a:tabLst>
          <a:tab pos="1207135" algn="l"/>
          <a:tab pos="1207135" algn="l"/>
          <a:tab pos="1207135" algn="l"/>
          <a:tab pos="1207135" algn="l"/>
        </a:tabLst>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20000"/>
        </a:lnSpc>
        <a:spcBef>
          <a:spcPts val="0"/>
        </a:spcBef>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200150" indent="-171450" algn="l" defTabSz="685800" rtl="0" eaLnBrk="1" fontAlgn="auto" latinLnBrk="0" hangingPunct="1">
        <a:lnSpc>
          <a:spcPct val="120000"/>
        </a:lnSpc>
        <a:spcBef>
          <a:spcPts val="0"/>
        </a:spcBef>
        <a:spcAft>
          <a:spcPts val="300"/>
        </a:spcAft>
        <a:buFont typeface="Wingdings" panose="05000000000000000000"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1543050" indent="-171450" algn="l" defTabSz="685800" rtl="0" eaLnBrk="1" fontAlgn="auto" latinLnBrk="0" hangingPunct="1">
        <a:lnSpc>
          <a:spcPct val="120000"/>
        </a:lnSpc>
        <a:spcBef>
          <a:spcPts val="0"/>
        </a:spcBef>
        <a:spcAft>
          <a:spcPts val="300"/>
        </a:spcAft>
        <a:buFont typeface="Arial" panose="020B0604020202020204" pitchFamily="34"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456300" y="456356"/>
            <a:ext cx="8226900" cy="529265"/>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456300" y="1117938"/>
            <a:ext cx="8226900" cy="3569841"/>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459000" y="4736385"/>
            <a:ext cx="2025000" cy="237629"/>
          </a:xfrm>
          <a:prstGeom prst="rect">
            <a:avLst/>
          </a:prstGeom>
        </p:spPr>
        <p:txBody>
          <a:bodyPr vert="horz" lIns="91440" tIns="45720" rIns="91440" bIns="45720" rtlCol="0" anchor="ctr">
            <a:normAutofit/>
          </a:bodyPr>
          <a:lstStyle>
            <a:lvl1pPr algn="l">
              <a:defRPr sz="750" baseline="0">
                <a:solidFill>
                  <a:schemeClr val="tx1">
                    <a:tint val="75000"/>
                  </a:schemeClr>
                </a:solidFill>
                <a:latin typeface="Arial" panose="020B0604020202020204" pitchFamily="34" charset="0"/>
                <a:ea typeface="微软雅黑" panose="020B0503020204020204" pitchFamily="34" charset="-122"/>
              </a:defRPr>
            </a:lvl1pPr>
          </a:lstStyle>
          <a:p>
            <a:r>
              <a:rPr lang="zh-CN" altLang="en-US"/>
              <a:t>本课程</a:t>
            </a:r>
          </a:p>
        </p:txBody>
      </p:sp>
      <p:sp>
        <p:nvSpPr>
          <p:cNvPr id="5" name="页脚占位符 4"/>
          <p:cNvSpPr>
            <a:spLocks noGrp="1"/>
          </p:cNvSpPr>
          <p:nvPr>
            <p:ph type="ftr" sz="quarter" idx="3"/>
            <p:custDataLst>
              <p:tags r:id="rId17"/>
            </p:custDataLst>
          </p:nvPr>
        </p:nvSpPr>
        <p:spPr>
          <a:xfrm>
            <a:off x="3087000" y="4736385"/>
            <a:ext cx="2970000" cy="237629"/>
          </a:xfrm>
          <a:prstGeom prst="rect">
            <a:avLst/>
          </a:prstGeom>
        </p:spPr>
        <p:txBody>
          <a:bodyPr vert="horz" lIns="91440" tIns="45720" rIns="91440" bIns="45720" rtlCol="0" anchor="ctr">
            <a:normAutofit/>
          </a:bodyPr>
          <a:lstStyle>
            <a:lvl1pPr algn="ctr">
              <a:defRPr sz="75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6658200" y="4736385"/>
            <a:ext cx="2025000" cy="237629"/>
          </a:xfrm>
          <a:prstGeom prst="rect">
            <a:avLst/>
          </a:prstGeom>
        </p:spPr>
        <p:txBody>
          <a:bodyPr vert="horz" lIns="91440" tIns="45720" rIns="91440" bIns="45720" rtlCol="0" anchor="ctr">
            <a:normAutofit/>
          </a:bodyPr>
          <a:lstStyle>
            <a:lvl1pPr algn="r">
              <a:defRPr sz="75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685800" rtl="0" eaLnBrk="1" fontAlgn="auto" latinLnBrk="0" hangingPunct="1">
        <a:lnSpc>
          <a:spcPct val="100000"/>
        </a:lnSpc>
        <a:spcBef>
          <a:spcPct val="0"/>
        </a:spcBef>
        <a:buNone/>
        <a:defRPr sz="27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3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20000"/>
        </a:lnSpc>
        <a:spcBef>
          <a:spcPts val="0"/>
        </a:spcBef>
        <a:spcAft>
          <a:spcPts val="600"/>
        </a:spcAft>
        <a:buFont typeface="Arial" panose="020B0604020202020204" pitchFamily="34" charset="0"/>
        <a:buChar char="●"/>
        <a:tabLst>
          <a:tab pos="1207135" algn="l"/>
          <a:tab pos="1207135" algn="l"/>
          <a:tab pos="1207135" algn="l"/>
          <a:tab pos="1207135" algn="l"/>
        </a:tabLst>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20000"/>
        </a:lnSpc>
        <a:spcBef>
          <a:spcPts val="0"/>
        </a:spcBef>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200150" indent="-171450" algn="l" defTabSz="685800" rtl="0" eaLnBrk="1" fontAlgn="auto" latinLnBrk="0" hangingPunct="1">
        <a:lnSpc>
          <a:spcPct val="120000"/>
        </a:lnSpc>
        <a:spcBef>
          <a:spcPts val="0"/>
        </a:spcBef>
        <a:spcAft>
          <a:spcPts val="300"/>
        </a:spcAft>
        <a:buFont typeface="Wingdings" panose="05000000000000000000"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1543050" indent="-171450" algn="l" defTabSz="685800" rtl="0" eaLnBrk="1" fontAlgn="auto" latinLnBrk="0" hangingPunct="1">
        <a:lnSpc>
          <a:spcPct val="120000"/>
        </a:lnSpc>
        <a:spcBef>
          <a:spcPts val="0"/>
        </a:spcBef>
        <a:spcAft>
          <a:spcPts val="300"/>
        </a:spcAft>
        <a:buFont typeface="Arial" panose="020B0604020202020204" pitchFamily="34"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pn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任意多边形: 形状 15"/>
          <p:cNvSpPr/>
          <p:nvPr/>
        </p:nvSpPr>
        <p:spPr>
          <a:xfrm rot="2700000">
            <a:off x="3016411" y="2613054"/>
            <a:ext cx="5073200" cy="5073200"/>
          </a:xfrm>
          <a:custGeom>
            <a:avLst/>
            <a:gdLst>
              <a:gd name="connsiteX0" fmla="*/ 210727 w 6764267"/>
              <a:gd name="connsiteY0" fmla="*/ 210726 h 6764267"/>
              <a:gd name="connsiteX1" fmla="*/ 719464 w 6764267"/>
              <a:gd name="connsiteY1" fmla="*/ 0 h 6764267"/>
              <a:gd name="connsiteX2" fmla="*/ 6764267 w 6764267"/>
              <a:gd name="connsiteY2" fmla="*/ 0 h 6764267"/>
              <a:gd name="connsiteX3" fmla="*/ 0 w 6764267"/>
              <a:gd name="connsiteY3" fmla="*/ 6764267 h 6764267"/>
              <a:gd name="connsiteX4" fmla="*/ 0 w 6764267"/>
              <a:gd name="connsiteY4" fmla="*/ 719463 h 6764267"/>
              <a:gd name="connsiteX5" fmla="*/ 210727 w 6764267"/>
              <a:gd name="connsiteY5" fmla="*/ 210726 h 6764267"/>
              <a:gd name="connsiteX0-1" fmla="*/ 210727 w 6764267"/>
              <a:gd name="connsiteY0-2" fmla="*/ 210726 h 6764267"/>
              <a:gd name="connsiteX1-3" fmla="*/ 719464 w 6764267"/>
              <a:gd name="connsiteY1-4" fmla="*/ 0 h 6764267"/>
              <a:gd name="connsiteX2-5" fmla="*/ 6764267 w 6764267"/>
              <a:gd name="connsiteY2-6" fmla="*/ 0 h 6764267"/>
              <a:gd name="connsiteX3-7" fmla="*/ 3308399 w 6764267"/>
              <a:gd name="connsiteY3-8" fmla="*/ 3454528 h 6764267"/>
              <a:gd name="connsiteX4-9" fmla="*/ 0 w 6764267"/>
              <a:gd name="connsiteY4-10" fmla="*/ 6764267 h 6764267"/>
              <a:gd name="connsiteX5-11" fmla="*/ 0 w 6764267"/>
              <a:gd name="connsiteY5-12" fmla="*/ 719463 h 6764267"/>
              <a:gd name="connsiteX6" fmla="*/ 210727 w 6764267"/>
              <a:gd name="connsiteY6" fmla="*/ 210726 h 6764267"/>
              <a:gd name="connsiteX0-13" fmla="*/ 3308399 w 6764267"/>
              <a:gd name="connsiteY0-14" fmla="*/ 3454528 h 6764267"/>
              <a:gd name="connsiteX1-15" fmla="*/ 0 w 6764267"/>
              <a:gd name="connsiteY1-16" fmla="*/ 6764267 h 6764267"/>
              <a:gd name="connsiteX2-17" fmla="*/ 0 w 6764267"/>
              <a:gd name="connsiteY2-18" fmla="*/ 719463 h 6764267"/>
              <a:gd name="connsiteX3-19" fmla="*/ 210727 w 6764267"/>
              <a:gd name="connsiteY3-20" fmla="*/ 210726 h 6764267"/>
              <a:gd name="connsiteX4-21" fmla="*/ 719464 w 6764267"/>
              <a:gd name="connsiteY4-22" fmla="*/ 0 h 6764267"/>
              <a:gd name="connsiteX5-23" fmla="*/ 6764267 w 6764267"/>
              <a:gd name="connsiteY5-24" fmla="*/ 0 h 6764267"/>
              <a:gd name="connsiteX6-25" fmla="*/ 3399839 w 6764267"/>
              <a:gd name="connsiteY6-26" fmla="*/ 3545968 h 6764267"/>
              <a:gd name="connsiteX0-27" fmla="*/ 3308399 w 6764267"/>
              <a:gd name="connsiteY0-28" fmla="*/ 3454528 h 6764267"/>
              <a:gd name="connsiteX1-29" fmla="*/ 0 w 6764267"/>
              <a:gd name="connsiteY1-30" fmla="*/ 6764267 h 6764267"/>
              <a:gd name="connsiteX2-31" fmla="*/ 0 w 6764267"/>
              <a:gd name="connsiteY2-32" fmla="*/ 719463 h 6764267"/>
              <a:gd name="connsiteX3-33" fmla="*/ 210727 w 6764267"/>
              <a:gd name="connsiteY3-34" fmla="*/ 210726 h 6764267"/>
              <a:gd name="connsiteX4-35" fmla="*/ 719464 w 6764267"/>
              <a:gd name="connsiteY4-36" fmla="*/ 0 h 6764267"/>
              <a:gd name="connsiteX5-37" fmla="*/ 6764267 w 6764267"/>
              <a:gd name="connsiteY5-38" fmla="*/ 0 h 6764267"/>
              <a:gd name="connsiteX0-39" fmla="*/ 0 w 6764267"/>
              <a:gd name="connsiteY0-40" fmla="*/ 6764267 h 6764267"/>
              <a:gd name="connsiteX1-41" fmla="*/ 0 w 6764267"/>
              <a:gd name="connsiteY1-42" fmla="*/ 719463 h 6764267"/>
              <a:gd name="connsiteX2-43" fmla="*/ 210727 w 6764267"/>
              <a:gd name="connsiteY2-44" fmla="*/ 210726 h 6764267"/>
              <a:gd name="connsiteX3-45" fmla="*/ 719464 w 6764267"/>
              <a:gd name="connsiteY3-46" fmla="*/ 0 h 6764267"/>
              <a:gd name="connsiteX4-47" fmla="*/ 6764267 w 6764267"/>
              <a:gd name="connsiteY4-48" fmla="*/ 0 h 676426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764267" h="6764267">
                <a:moveTo>
                  <a:pt x="0" y="6764267"/>
                </a:moveTo>
                <a:lnTo>
                  <a:pt x="0" y="719463"/>
                </a:lnTo>
                <a:cubicBezTo>
                  <a:pt x="0" y="520789"/>
                  <a:pt x="80529" y="340923"/>
                  <a:pt x="210727" y="210726"/>
                </a:cubicBezTo>
                <a:cubicBezTo>
                  <a:pt x="340924" y="80529"/>
                  <a:pt x="520790" y="0"/>
                  <a:pt x="719464" y="0"/>
                </a:cubicBezTo>
                <a:lnTo>
                  <a:pt x="6764267" y="0"/>
                </a:lnTo>
              </a:path>
            </a:pathLst>
          </a:custGeom>
          <a:ln w="1524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28" name="图片占位符 27"/>
          <p:cNvPicPr>
            <a:picLocks noGrp="1" noChangeAspect="1"/>
          </p:cNvPicPr>
          <p:nvPr>
            <p:ph type="pic" sz="quarter" idx="12"/>
          </p:nvPr>
        </p:nvPicPr>
        <p:blipFill>
          <a:blip r:embed="rId3" cstate="screen"/>
          <a:srcRect/>
          <a:stretch>
            <a:fillRect/>
          </a:stretch>
        </p:blipFill>
        <p:spPr>
          <a:xfrm>
            <a:off x="8168095" y="2509080"/>
            <a:ext cx="975905" cy="2302049"/>
          </a:xfrm>
        </p:spPr>
      </p:pic>
      <p:pic>
        <p:nvPicPr>
          <p:cNvPr id="26" name="图片占位符 25"/>
          <p:cNvPicPr>
            <a:picLocks noGrp="1" noChangeAspect="1"/>
          </p:cNvPicPr>
          <p:nvPr>
            <p:ph type="pic" sz="quarter" idx="11"/>
          </p:nvPr>
        </p:nvPicPr>
        <p:blipFill>
          <a:blip r:embed="rId4" cstate="screen"/>
          <a:srcRect/>
          <a:stretch>
            <a:fillRect/>
          </a:stretch>
        </p:blipFill>
        <p:spPr/>
      </p:pic>
      <p:pic>
        <p:nvPicPr>
          <p:cNvPr id="21" name="图片占位符 20"/>
          <p:cNvPicPr>
            <a:picLocks noGrp="1" noChangeAspect="1"/>
          </p:cNvPicPr>
          <p:nvPr>
            <p:ph type="pic" sz="quarter" idx="10"/>
          </p:nvPr>
        </p:nvPicPr>
        <p:blipFill>
          <a:blip r:embed="rId5" cstate="screen"/>
          <a:srcRect/>
          <a:stretch>
            <a:fillRect/>
          </a:stretch>
        </p:blipFill>
        <p:spPr/>
      </p:pic>
      <p:sp>
        <p:nvSpPr>
          <p:cNvPr id="29" name="文本框 28"/>
          <p:cNvSpPr txBox="1"/>
          <p:nvPr/>
        </p:nvSpPr>
        <p:spPr>
          <a:xfrm>
            <a:off x="510064" y="1292543"/>
            <a:ext cx="5075873" cy="461665"/>
          </a:xfrm>
          <a:prstGeom prst="rect">
            <a:avLst/>
          </a:prstGeom>
          <a:noFill/>
        </p:spPr>
        <p:txBody>
          <a:bodyPr wrap="square" rtlCol="0">
            <a:spAutoFit/>
          </a:bodyPr>
          <a:lstStyle>
            <a:defPPr>
              <a:defRPr lang="zh-CN"/>
            </a:defPPr>
            <a:lvl1pPr>
              <a:defRPr sz="2800" b="1">
                <a:solidFill>
                  <a:schemeClr val="accent1"/>
                </a:solidFill>
              </a:defRPr>
            </a:lvl1pPr>
          </a:lstStyle>
          <a:p>
            <a:r>
              <a:rPr lang="zh-CN" altLang="en-US" sz="2400" dirty="0">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北京市丰台区成人职业技能培训学校</a:t>
            </a:r>
          </a:p>
        </p:txBody>
      </p:sp>
      <p:grpSp>
        <p:nvGrpSpPr>
          <p:cNvPr id="5" name="组合 4"/>
          <p:cNvGrpSpPr/>
          <p:nvPr/>
        </p:nvGrpSpPr>
        <p:grpSpPr>
          <a:xfrm>
            <a:off x="107504" y="1725528"/>
            <a:ext cx="5313045" cy="2398589"/>
            <a:chOff x="631504" y="3193779"/>
            <a:chExt cx="1584325" cy="420772"/>
          </a:xfrm>
        </p:grpSpPr>
        <p:sp>
          <p:nvSpPr>
            <p:cNvPr id="6" name="矩形: 圆角 29"/>
            <p:cNvSpPr/>
            <p:nvPr/>
          </p:nvSpPr>
          <p:spPr>
            <a:xfrm>
              <a:off x="703573" y="3193779"/>
              <a:ext cx="1220561" cy="3600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文本框 6"/>
            <p:cNvSpPr txBox="1"/>
            <p:nvPr/>
          </p:nvSpPr>
          <p:spPr>
            <a:xfrm>
              <a:off x="631504" y="3274404"/>
              <a:ext cx="1584325" cy="340147"/>
            </a:xfrm>
            <a:prstGeom prst="rect">
              <a:avLst/>
            </a:prstGeom>
            <a:noFill/>
          </p:spPr>
          <p:txBody>
            <a:bodyPr wrap="square" rtlCol="0">
              <a:spAutoFit/>
              <a:scene3d>
                <a:camera prst="orthographicFront"/>
                <a:lightRig rig="threePt" dir="t"/>
              </a:scene3d>
              <a:sp3d contourW="6350"/>
            </a:bodyPr>
            <a:lstStyle>
              <a:defPPr>
                <a:defRPr lang="zh-CN"/>
              </a:defPPr>
              <a:lvl1pPr>
                <a:defRPr sz="2800" b="1">
                  <a:solidFill>
                    <a:schemeClr val="accent1"/>
                  </a:solidFill>
                </a:defRPr>
              </a:lvl1pPr>
            </a:lstStyle>
            <a:p>
              <a:r>
                <a:rPr lang="zh-CN" altLang="en-US" sz="4000" dirty="0">
                  <a:solidFill>
                    <a:srgbClr val="152751"/>
                  </a:solidFill>
                  <a:latin typeface="微软雅黑" panose="020B0503020204020204" pitchFamily="34" charset="-122"/>
                  <a:ea typeface="微软雅黑" panose="020B0503020204020204" pitchFamily="34" charset="-122"/>
                  <a:sym typeface="+mn-ea"/>
                </a:rPr>
                <a:t>中级经济师</a:t>
              </a:r>
              <a:endParaRPr lang="en-US" altLang="zh-CN" sz="4000" dirty="0">
                <a:solidFill>
                  <a:srgbClr val="152751"/>
                </a:solidFill>
                <a:latin typeface="微软雅黑" panose="020B0503020204020204" pitchFamily="34" charset="-122"/>
                <a:ea typeface="微软雅黑" panose="020B0503020204020204" pitchFamily="34" charset="-122"/>
                <a:sym typeface="+mn-ea"/>
              </a:endParaRPr>
            </a:p>
            <a:p>
              <a:r>
                <a:rPr lang="zh-CN" altLang="en-US" sz="4000" dirty="0">
                  <a:solidFill>
                    <a:srgbClr val="152751"/>
                  </a:solidFill>
                  <a:latin typeface="微软雅黑" panose="020B0503020204020204" pitchFamily="34" charset="-122"/>
                  <a:ea typeface="微软雅黑" panose="020B0503020204020204" pitchFamily="34" charset="-122"/>
                  <a:sym typeface="+mn-ea"/>
                </a:rPr>
                <a:t>工商管理专业知识与</a:t>
              </a:r>
              <a:r>
                <a:rPr lang="en-US" altLang="zh-CN" sz="4000" dirty="0">
                  <a:solidFill>
                    <a:srgbClr val="152751"/>
                  </a:solidFill>
                  <a:latin typeface="微软雅黑" panose="020B0503020204020204" pitchFamily="34" charset="-122"/>
                  <a:ea typeface="微软雅黑" panose="020B0503020204020204" pitchFamily="34" charset="-122"/>
                  <a:sym typeface="+mn-ea"/>
                </a:rPr>
                <a:t>       </a:t>
              </a:r>
              <a:r>
                <a:rPr lang="zh-CN" altLang="en-US" sz="4000" dirty="0">
                  <a:solidFill>
                    <a:srgbClr val="152751"/>
                  </a:solidFill>
                  <a:latin typeface="微软雅黑" panose="020B0503020204020204" pitchFamily="34" charset="-122"/>
                  <a:ea typeface="微软雅黑" panose="020B0503020204020204" pitchFamily="34" charset="-122"/>
                  <a:sym typeface="+mn-ea"/>
                </a:rPr>
                <a:t>实务</a:t>
              </a:r>
              <a:endParaRPr lang="zh-CN" altLang="en-US" sz="4000" dirty="0">
                <a:solidFill>
                  <a:srgbClr val="152751"/>
                </a:solidFill>
                <a:latin typeface="微软雅黑" panose="020B0503020204020204" pitchFamily="34" charset="-122"/>
                <a:ea typeface="微软雅黑" panose="020B0503020204020204" pitchFamily="34" charset="-122"/>
                <a:cs typeface="+mn-ea"/>
                <a:sym typeface="+mn-ea"/>
              </a:endParaRPr>
            </a:p>
          </p:txBody>
        </p:sp>
      </p:grpSp>
      <p:pic>
        <p:nvPicPr>
          <p:cNvPr id="8" name="图片 7" descr="123456"/>
          <p:cNvPicPr>
            <a:picLocks noChangeAspect="1"/>
          </p:cNvPicPr>
          <p:nvPr/>
        </p:nvPicPr>
        <p:blipFill>
          <a:blip r:embed="rId6"/>
          <a:stretch>
            <a:fillRect/>
          </a:stretch>
        </p:blipFill>
        <p:spPr>
          <a:xfrm>
            <a:off x="345281" y="405765"/>
            <a:ext cx="730568" cy="730568"/>
          </a:xfrm>
          <a:prstGeom prst="rect">
            <a:avLst/>
          </a:prstGeom>
        </p:spPr>
      </p:pic>
      <p:sp>
        <p:nvSpPr>
          <p:cNvPr id="14" name="文本框 13"/>
          <p:cNvSpPr txBox="1"/>
          <p:nvPr/>
        </p:nvSpPr>
        <p:spPr>
          <a:xfrm>
            <a:off x="4027647" y="4366737"/>
            <a:ext cx="3451384" cy="507831"/>
          </a:xfrm>
          <a:prstGeom prst="rect">
            <a:avLst/>
          </a:prstGeom>
          <a:noFill/>
        </p:spPr>
        <p:txBody>
          <a:bodyPr wrap="square" rtlCol="0">
            <a:spAutoFit/>
            <a:scene3d>
              <a:camera prst="orthographicFront"/>
              <a:lightRig rig="threePt" dir="t"/>
            </a:scene3d>
            <a:sp3d contourW="6350"/>
          </a:bodyPr>
          <a:lstStyle>
            <a:defPPr>
              <a:defRPr lang="zh-CN"/>
            </a:defPPr>
            <a:lvl1pPr>
              <a:defRPr sz="2800" b="1">
                <a:solidFill>
                  <a:schemeClr val="accent1"/>
                </a:solidFill>
              </a:defRPr>
            </a:lvl1pPr>
          </a:lstStyle>
          <a:p>
            <a:pPr algn="ctr"/>
            <a:r>
              <a:rPr lang="zh-CN" altLang="en-US" sz="2700" dirty="0">
                <a:solidFill>
                  <a:schemeClr val="bg1"/>
                </a:solidFill>
                <a:latin typeface="华文中宋" panose="02010600040101010101" charset="-122"/>
                <a:ea typeface="华文中宋" panose="02010600040101010101" charset="-122"/>
                <a:cs typeface="华文中宋" panose="02010600040101010101" charset="-122"/>
              </a:rPr>
              <a:t>求实创新  自强不息</a:t>
            </a:r>
          </a:p>
        </p:txBody>
      </p:sp>
    </p:spTree>
  </p:cSld>
  <p:clrMapOvr>
    <a:masterClrMapping/>
  </p:clrMapOvr>
  <mc:AlternateContent xmlns:mc="http://schemas.openxmlformats.org/markup-compatibility/2006" xmlns:p14="http://schemas.microsoft.com/office/powerpoint/2010/main">
    <mc:Choice Requires="p14">
      <p:transition spd="med" p14:dur="700" advTm="4000">
        <p:fade/>
      </p:transition>
    </mc:Choice>
    <mc:Fallback xmlns="">
      <p:transition spd="med" advTm="4000">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0-#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3" decel="10000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000" fill="hold"/>
                                        <p:tgtEl>
                                          <p:spTgt spid="26"/>
                                        </p:tgtEl>
                                        <p:attrNameLst>
                                          <p:attrName>ppt_x</p:attrName>
                                        </p:attrNameLst>
                                      </p:cBhvr>
                                      <p:tavLst>
                                        <p:tav tm="0">
                                          <p:val>
                                            <p:strVal val="1+#ppt_w/2"/>
                                          </p:val>
                                        </p:tav>
                                        <p:tav tm="100000">
                                          <p:val>
                                            <p:strVal val="#ppt_x"/>
                                          </p:val>
                                        </p:tav>
                                      </p:tavLst>
                                    </p:anim>
                                    <p:anim calcmode="lin" valueType="num">
                                      <p:cBhvr additive="base">
                                        <p:cTn id="12" dur="1000" fill="hold"/>
                                        <p:tgtEl>
                                          <p:spTgt spid="26"/>
                                        </p:tgtEl>
                                        <p:attrNameLst>
                                          <p:attrName>ppt_y</p:attrName>
                                        </p:attrNameLst>
                                      </p:cBhvr>
                                      <p:tavLst>
                                        <p:tav tm="0">
                                          <p:val>
                                            <p:strVal val="0-#ppt_h/2"/>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1+#ppt_w/2"/>
                                          </p:val>
                                        </p:tav>
                                        <p:tav tm="100000">
                                          <p:val>
                                            <p:strVal val="#ppt_x"/>
                                          </p:val>
                                        </p:tav>
                                      </p:tavLst>
                                    </p:anim>
                                    <p:anim calcmode="lin" valueType="num">
                                      <p:cBhvr additive="base">
                                        <p:cTn id="16" dur="1000" fill="hold"/>
                                        <p:tgtEl>
                                          <p:spTgt spid="28"/>
                                        </p:tgtEl>
                                        <p:attrNameLst>
                                          <p:attrName>ppt_y</p:attrName>
                                        </p:attrNameLst>
                                      </p:cBhvr>
                                      <p:tavLst>
                                        <p:tav tm="0">
                                          <p:val>
                                            <p:strVal val="#ppt_y"/>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ppt_x"/>
                                          </p:val>
                                        </p:tav>
                                        <p:tav tm="100000">
                                          <p:val>
                                            <p:strVal val="#ppt_x"/>
                                          </p:val>
                                        </p:tav>
                                      </p:tavLst>
                                    </p:anim>
                                    <p:anim calcmode="lin" valueType="num">
                                      <p:cBhvr additive="base">
                                        <p:cTn id="20" dur="1000" fill="hold"/>
                                        <p:tgtEl>
                                          <p:spTgt spid="16"/>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decel="9500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1000" fill="hold"/>
                                        <p:tgtEl>
                                          <p:spTgt spid="29"/>
                                        </p:tgtEl>
                                        <p:attrNameLst>
                                          <p:attrName>ppt_x</p:attrName>
                                        </p:attrNameLst>
                                      </p:cBhvr>
                                      <p:tavLst>
                                        <p:tav tm="0">
                                          <p:val>
                                            <p:strVal val="0-#ppt_w/2"/>
                                          </p:val>
                                        </p:tav>
                                        <p:tav tm="100000">
                                          <p:val>
                                            <p:strVal val="#ppt_x"/>
                                          </p:val>
                                        </p:tav>
                                      </p:tavLst>
                                    </p:anim>
                                    <p:anim calcmode="lin" valueType="num">
                                      <p:cBhvr additive="base">
                                        <p:cTn id="25" dur="1000" fill="hold"/>
                                        <p:tgtEl>
                                          <p:spTgt spid="2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pic>
        <p:nvPicPr>
          <p:cNvPr id="7" name="内容占位符 5">
            <a:extLst>
              <a:ext uri="{FF2B5EF4-FFF2-40B4-BE49-F238E27FC236}">
                <a16:creationId xmlns:a16="http://schemas.microsoft.com/office/drawing/2014/main" xmlns="" id="{083D485F-2BE6-4C5D-AF49-97B82448AFE3}"/>
              </a:ext>
            </a:extLst>
          </p:cNvPr>
          <p:cNvPicPr>
            <a:picLocks noGrp="1" noChangeAspect="1"/>
          </p:cNvPicPr>
          <p:nvPr>
            <p:ph idx="1"/>
          </p:nvPr>
        </p:nvPicPr>
        <p:blipFill>
          <a:blip r:embed="rId3"/>
          <a:stretch>
            <a:fillRect/>
          </a:stretch>
        </p:blipFill>
        <p:spPr>
          <a:xfrm>
            <a:off x="1763688" y="483518"/>
            <a:ext cx="6395753" cy="3281363"/>
          </a:xfrm>
          <a:prstGeom prst="rect">
            <a:avLst/>
          </a:prstGeom>
        </p:spPr>
      </p:pic>
    </p:spTree>
    <p:extLst>
      <p:ext uri="{BB962C8B-B14F-4D97-AF65-F5344CB8AC3E}">
        <p14:creationId xmlns:p14="http://schemas.microsoft.com/office/powerpoint/2010/main" val="62265604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ACD</a:t>
            </a: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解析：本题考查第一章第三节：实施差异化战略的途径，包括：</a:t>
            </a:r>
            <a:r>
              <a:rPr lang="en-US" altLang="zh-CN" dirty="0">
                <a:solidFill>
                  <a:schemeClr val="tx1"/>
                </a:solidFill>
                <a:latin typeface="微软雅黑" panose="020B0503020204020204" pitchFamily="34" charset="-122"/>
                <a:ea typeface="微软雅黑" panose="020B0503020204020204" pitchFamily="34" charset="-122"/>
              </a:rPr>
              <a:t>(1)</a:t>
            </a:r>
            <a:r>
              <a:rPr lang="zh-CN" altLang="zh-CN" dirty="0">
                <a:solidFill>
                  <a:schemeClr val="tx1"/>
                </a:solidFill>
                <a:latin typeface="微软雅黑" panose="020B0503020204020204" pitchFamily="34" charset="-122"/>
                <a:ea typeface="微软雅黑" panose="020B0503020204020204" pitchFamily="34" charset="-122"/>
              </a:rPr>
              <a:t>通过产品质量的不同实现差异化战略的方法</a:t>
            </a:r>
            <a:r>
              <a:rPr lang="en-US" altLang="zh-CN" dirty="0">
                <a:solidFill>
                  <a:schemeClr val="tx1"/>
                </a:solidFill>
                <a:latin typeface="微软雅黑" panose="020B0503020204020204" pitchFamily="34" charset="-122"/>
                <a:ea typeface="微软雅黑" panose="020B0503020204020204" pitchFamily="34" charset="-122"/>
              </a:rPr>
              <a:t>;(2)</a:t>
            </a:r>
            <a:r>
              <a:rPr lang="zh-CN" altLang="zh-CN" dirty="0">
                <a:solidFill>
                  <a:schemeClr val="tx1"/>
                </a:solidFill>
                <a:latin typeface="微软雅黑" panose="020B0503020204020204" pitchFamily="34" charset="-122"/>
                <a:ea typeface="微软雅黑" panose="020B0503020204020204" pitchFamily="34" charset="-122"/>
              </a:rPr>
              <a:t>通过提高产品的可靠性实现产品差异化战略的方法</a:t>
            </a:r>
            <a:r>
              <a:rPr lang="en-US" altLang="zh-CN" dirty="0">
                <a:solidFill>
                  <a:schemeClr val="tx1"/>
                </a:solidFill>
                <a:latin typeface="微软雅黑" panose="020B0503020204020204" pitchFamily="34" charset="-122"/>
                <a:ea typeface="微软雅黑" panose="020B0503020204020204" pitchFamily="34" charset="-122"/>
              </a:rPr>
              <a:t>;(3)</a:t>
            </a:r>
            <a:r>
              <a:rPr lang="zh-CN" altLang="zh-CN" dirty="0">
                <a:solidFill>
                  <a:schemeClr val="tx1"/>
                </a:solidFill>
                <a:latin typeface="微软雅黑" panose="020B0503020204020204" pitchFamily="34" charset="-122"/>
                <a:ea typeface="微软雅黑" panose="020B0503020204020204" pitchFamily="34" charset="-122"/>
              </a:rPr>
              <a:t>通过产品创新实现差异化战略的方法</a:t>
            </a:r>
            <a:r>
              <a:rPr lang="en-US" altLang="zh-CN" dirty="0">
                <a:solidFill>
                  <a:schemeClr val="tx1"/>
                </a:solidFill>
                <a:latin typeface="微软雅黑" panose="020B0503020204020204" pitchFamily="34" charset="-122"/>
                <a:ea typeface="微软雅黑" panose="020B0503020204020204" pitchFamily="34" charset="-122"/>
              </a:rPr>
              <a:t>;(4)</a:t>
            </a:r>
            <a:r>
              <a:rPr lang="zh-CN" altLang="zh-CN" dirty="0">
                <a:solidFill>
                  <a:schemeClr val="tx1"/>
                </a:solidFill>
                <a:latin typeface="微软雅黑" panose="020B0503020204020204" pitchFamily="34" charset="-122"/>
                <a:ea typeface="微软雅黑" panose="020B0503020204020204" pitchFamily="34" charset="-122"/>
              </a:rPr>
              <a:t>通过产品特性差别实现差异化战略的方法</a:t>
            </a:r>
            <a:r>
              <a:rPr lang="en-US" altLang="zh-CN" dirty="0">
                <a:solidFill>
                  <a:schemeClr val="tx1"/>
                </a:solidFill>
                <a:latin typeface="微软雅黑" panose="020B0503020204020204" pitchFamily="34" charset="-122"/>
                <a:ea typeface="微软雅黑" panose="020B0503020204020204" pitchFamily="34" charset="-122"/>
              </a:rPr>
              <a:t>;(5)</a:t>
            </a:r>
            <a:r>
              <a:rPr lang="zh-CN" altLang="zh-CN" dirty="0">
                <a:solidFill>
                  <a:schemeClr val="tx1"/>
                </a:solidFill>
                <a:latin typeface="微软雅黑" panose="020B0503020204020204" pitchFamily="34" charset="-122"/>
                <a:ea typeface="微软雅黑" panose="020B0503020204020204" pitchFamily="34" charset="-122"/>
              </a:rPr>
              <a:t>通过产品名称或品牌的不同实现差异化战略的方法</a:t>
            </a:r>
            <a:r>
              <a:rPr lang="en-US" altLang="zh-CN" dirty="0">
                <a:solidFill>
                  <a:schemeClr val="tx1"/>
                </a:solidFill>
                <a:latin typeface="微软雅黑" panose="020B0503020204020204" pitchFamily="34" charset="-122"/>
                <a:ea typeface="微软雅黑" panose="020B0503020204020204" pitchFamily="34" charset="-122"/>
              </a:rPr>
              <a:t>;(6)</a:t>
            </a:r>
            <a:r>
              <a:rPr lang="zh-CN" altLang="zh-CN" dirty="0">
                <a:solidFill>
                  <a:schemeClr val="tx1"/>
                </a:solidFill>
                <a:latin typeface="微软雅黑" panose="020B0503020204020204" pitchFamily="34" charset="-122"/>
                <a:ea typeface="微软雅黑" panose="020B0503020204020204" pitchFamily="34" charset="-122"/>
              </a:rPr>
              <a:t>通过提供不同的服务实现差异化战略的方法，故选</a:t>
            </a:r>
            <a:r>
              <a:rPr lang="en-US" altLang="zh-CN" dirty="0">
                <a:solidFill>
                  <a:schemeClr val="tx1"/>
                </a:solidFill>
                <a:latin typeface="微软雅黑" panose="020B0503020204020204" pitchFamily="34" charset="-122"/>
                <a:ea typeface="微软雅黑" panose="020B0503020204020204" pitchFamily="34" charset="-122"/>
              </a:rPr>
              <a:t>ACD.</a:t>
            </a:r>
            <a:r>
              <a:rPr lang="en-US" altLang="zh-CN" dirty="0"/>
              <a:t/>
            </a:r>
            <a:br>
              <a:rPr lang="en-US" altLang="zh-CN" dirty="0"/>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4706842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2</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该企业自主生产和供应面料的战略是</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前向一体化战略</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后向一体化战略</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市场开发战略</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联盟战略</a:t>
            </a:r>
            <a:r>
              <a:rPr lang="en-US" altLang="zh-CN" dirty="0"/>
              <a:t/>
            </a:r>
            <a:br>
              <a:rPr lang="en-US" altLang="zh-CN" dirty="0"/>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9542300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B</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解析：本题考查第一章第三节：一体化战略中后向一体化的概念。沿着产业链往企业原材料领域发展的属于后向一体化，故选</a:t>
            </a: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8628388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3</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该企业进入国际市场的模式属于</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契约进入模式</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股权进入模式</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投资进入模式</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贸易进入模式</a:t>
            </a:r>
            <a:r>
              <a:rPr lang="en-US" altLang="zh-CN" dirty="0"/>
              <a:t/>
            </a:r>
            <a:br>
              <a:rPr lang="en-US" altLang="zh-CN" dirty="0"/>
            </a:br>
            <a:r>
              <a:rPr lang="en-US" altLang="zh-CN" dirty="0"/>
              <a:t/>
            </a:r>
            <a:br>
              <a:rPr lang="en-US" altLang="zh-CN" dirty="0"/>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3213012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A</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解析：本题考查第一章第三节：进入国际市场的模式，根据案例信息选择</a:t>
            </a: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121656338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4</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若采用后悔值原则进行新款服装的决策</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该企业应选择的方案为开发</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丁产品</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乙产品</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甲产品</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丙产品</a:t>
            </a:r>
            <a:r>
              <a:rPr lang="en-US" altLang="zh-CN" dirty="0"/>
              <a:t/>
            </a:r>
            <a:br>
              <a:rPr lang="en-US" altLang="zh-CN" dirty="0"/>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0389802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fontScale="70000" lnSpcReduction="20000"/>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7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A</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解析：本题考查第一章第四节：不确定决策中后悔值原则。后悔值原则决策步骤如下：</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(1)</a:t>
            </a:r>
            <a:r>
              <a:rPr lang="zh-CN" altLang="zh-CN" dirty="0">
                <a:solidFill>
                  <a:schemeClr val="tx1"/>
                </a:solidFill>
                <a:latin typeface="微软雅黑" panose="020B0503020204020204" pitchFamily="34" charset="-122"/>
                <a:ea typeface="微软雅黑" panose="020B0503020204020204" pitchFamily="34" charset="-122"/>
              </a:rPr>
              <a:t>确定标准值：每种市场状态下各方案的损益值，选出最大损益值作为该市场状态下的标准值。根据表格数据选择如下</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市场需求高：四种方案的损益值最大的是</a:t>
            </a:r>
            <a:r>
              <a:rPr lang="en-US" altLang="zh-CN" dirty="0">
                <a:solidFill>
                  <a:schemeClr val="tx1"/>
                </a:solidFill>
                <a:latin typeface="微软雅黑" panose="020B0503020204020204" pitchFamily="34" charset="-122"/>
                <a:ea typeface="微软雅黑" panose="020B0503020204020204" pitchFamily="34" charset="-122"/>
              </a:rPr>
              <a:t> “280”</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市场需求一般：四种方案的损益值最大的是</a:t>
            </a:r>
            <a:r>
              <a:rPr lang="en-US" altLang="zh-CN" dirty="0">
                <a:solidFill>
                  <a:schemeClr val="tx1"/>
                </a:solidFill>
                <a:latin typeface="微软雅黑" panose="020B0503020204020204" pitchFamily="34" charset="-122"/>
                <a:ea typeface="微软雅黑" panose="020B0503020204020204" pitchFamily="34" charset="-122"/>
              </a:rPr>
              <a:t> “150”</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市场需求低：四种方案的损益值最大的是</a:t>
            </a:r>
            <a:r>
              <a:rPr lang="en-US" altLang="zh-CN" dirty="0">
                <a:solidFill>
                  <a:schemeClr val="tx1"/>
                </a:solidFill>
                <a:latin typeface="微软雅黑" panose="020B0503020204020204" pitchFamily="34" charset="-122"/>
                <a:ea typeface="微软雅黑" panose="020B0503020204020204" pitchFamily="34" charset="-122"/>
              </a:rPr>
              <a:t> “30”</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(2)</a:t>
            </a:r>
            <a:r>
              <a:rPr lang="zh-CN" altLang="zh-CN" dirty="0">
                <a:solidFill>
                  <a:schemeClr val="tx1"/>
                </a:solidFill>
                <a:latin typeface="微软雅黑" panose="020B0503020204020204" pitchFamily="34" charset="-122"/>
                <a:ea typeface="微软雅黑" panose="020B0503020204020204" pitchFamily="34" charset="-122"/>
              </a:rPr>
              <a:t>计算后悔值用第一步选出的各市场状态下的标准值减去该市场状态下的各方案的损益值，具体如下表所示。</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3655228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t/>
            </a:r>
            <a:br>
              <a:rPr lang="en-US" altLang="zh-CN" dirty="0"/>
            </a:br>
            <a:endParaRPr lang="zh-CN" altLang="en-US" dirty="0">
              <a:solidFill>
                <a:schemeClr val="tx1"/>
              </a:solidFill>
              <a:latin typeface="微软雅黑" panose="020B0503020204020204" pitchFamily="34" charset="-122"/>
              <a:ea typeface="微软雅黑" panose="020B0503020204020204" pitchFamily="34" charset="-122"/>
            </a:endParaRPr>
          </a:p>
        </p:txBody>
      </p:sp>
      <p:graphicFrame>
        <p:nvGraphicFramePr>
          <p:cNvPr id="4" name="表格 3">
            <a:extLst>
              <a:ext uri="{FF2B5EF4-FFF2-40B4-BE49-F238E27FC236}">
                <a16:creationId xmlns:a16="http://schemas.microsoft.com/office/drawing/2014/main" xmlns="" id="{5C081269-3EDC-4965-9056-CA7EBE93E99E}"/>
              </a:ext>
            </a:extLst>
          </p:cNvPr>
          <p:cNvGraphicFramePr>
            <a:graphicFrameLocks noGrp="1"/>
          </p:cNvGraphicFramePr>
          <p:nvPr/>
        </p:nvGraphicFramePr>
        <p:xfrm>
          <a:off x="1331640" y="1851670"/>
          <a:ext cx="5874340" cy="1503510"/>
        </p:xfrm>
        <a:graphic>
          <a:graphicData uri="http://schemas.openxmlformats.org/drawingml/2006/table">
            <a:tbl>
              <a:tblPr firstRow="1" firstCol="1" bandRow="1"/>
              <a:tblGrid>
                <a:gridCol w="1468585">
                  <a:extLst>
                    <a:ext uri="{9D8B030D-6E8A-4147-A177-3AD203B41FA5}">
                      <a16:colId xmlns:a16="http://schemas.microsoft.com/office/drawing/2014/main" xmlns="" val="1595972220"/>
                    </a:ext>
                  </a:extLst>
                </a:gridCol>
                <a:gridCol w="1468585">
                  <a:extLst>
                    <a:ext uri="{9D8B030D-6E8A-4147-A177-3AD203B41FA5}">
                      <a16:colId xmlns:a16="http://schemas.microsoft.com/office/drawing/2014/main" xmlns="" val="798804981"/>
                    </a:ext>
                  </a:extLst>
                </a:gridCol>
                <a:gridCol w="1468585">
                  <a:extLst>
                    <a:ext uri="{9D8B030D-6E8A-4147-A177-3AD203B41FA5}">
                      <a16:colId xmlns:a16="http://schemas.microsoft.com/office/drawing/2014/main" xmlns="" val="2786226922"/>
                    </a:ext>
                  </a:extLst>
                </a:gridCol>
                <a:gridCol w="1468585">
                  <a:extLst>
                    <a:ext uri="{9D8B030D-6E8A-4147-A177-3AD203B41FA5}">
                      <a16:colId xmlns:a16="http://schemas.microsoft.com/office/drawing/2014/main" xmlns="" val="791755813"/>
                    </a:ext>
                  </a:extLst>
                </a:gridCol>
              </a:tblGrid>
              <a:tr h="300702">
                <a:tc>
                  <a:txBody>
                    <a:bodyPr/>
                    <a:lstStyle/>
                    <a:p>
                      <a:pPr algn="just">
                        <a:spcAft>
                          <a:spcPts val="0"/>
                        </a:spcAft>
                      </a:pPr>
                      <a:r>
                        <a:rPr lang="zh-CN" sz="1050" kern="100">
                          <a:effectLst/>
                          <a:latin typeface="等线" panose="02010600030101010101" pitchFamily="2" charset="-122"/>
                          <a:ea typeface="等线" panose="02010600030101010101" pitchFamily="2" charset="-122"/>
                          <a:cs typeface="Times New Roman" panose="02020603050405020304" pitchFamily="18" charset="0"/>
                        </a:rPr>
                        <a:t>产品方案</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050" kern="100">
                          <a:effectLst/>
                          <a:latin typeface="等线" panose="02010600030101010101" pitchFamily="2" charset="-122"/>
                          <a:ea typeface="等线" panose="02010600030101010101" pitchFamily="2" charset="-122"/>
                          <a:cs typeface="Times New Roman" panose="02020603050405020304" pitchFamily="18" charset="0"/>
                        </a:rPr>
                        <a:t>市场需求高</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050" kern="100">
                          <a:effectLst/>
                          <a:latin typeface="等线" panose="02010600030101010101" pitchFamily="2" charset="-122"/>
                          <a:ea typeface="等线" panose="02010600030101010101" pitchFamily="2" charset="-122"/>
                          <a:cs typeface="Times New Roman" panose="02020603050405020304" pitchFamily="18" charset="0"/>
                        </a:rPr>
                        <a:t>市场需求一般</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050" kern="100">
                          <a:effectLst/>
                          <a:latin typeface="等线" panose="02010600030101010101" pitchFamily="2" charset="-122"/>
                          <a:ea typeface="等线" panose="02010600030101010101" pitchFamily="2" charset="-122"/>
                          <a:cs typeface="Times New Roman" panose="02020603050405020304" pitchFamily="18" charset="0"/>
                        </a:rPr>
                        <a:t>市场需求低</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84605209"/>
                  </a:ext>
                </a:extLst>
              </a:tr>
              <a:tr h="300702">
                <a:tc>
                  <a:txBody>
                    <a:bodyPr/>
                    <a:lstStyle/>
                    <a:p>
                      <a:pPr algn="just">
                        <a:spcAft>
                          <a:spcPts val="0"/>
                        </a:spcAft>
                      </a:pPr>
                      <a:r>
                        <a:rPr lang="zh-CN" sz="1050" kern="100">
                          <a:effectLst/>
                          <a:latin typeface="等线" panose="02010600030101010101" pitchFamily="2" charset="-122"/>
                          <a:ea typeface="等线" panose="02010600030101010101" pitchFamily="2" charset="-122"/>
                          <a:cs typeface="Times New Roman" panose="02020603050405020304" pitchFamily="18" charset="0"/>
                        </a:rPr>
                        <a:t>甲产品</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280-270=10</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150-110=40</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30-20=10</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72793073"/>
                  </a:ext>
                </a:extLst>
              </a:tr>
              <a:tr h="300702">
                <a:tc>
                  <a:txBody>
                    <a:bodyPr/>
                    <a:lstStyle/>
                    <a:p>
                      <a:pPr algn="just">
                        <a:spcAft>
                          <a:spcPts val="0"/>
                        </a:spcAft>
                      </a:pPr>
                      <a:r>
                        <a:rPr lang="zh-CN" sz="1050" kern="100">
                          <a:effectLst/>
                          <a:latin typeface="等线" panose="02010600030101010101" pitchFamily="2" charset="-122"/>
                          <a:ea typeface="等线" panose="02010600030101010101" pitchFamily="2" charset="-122"/>
                          <a:cs typeface="Times New Roman" panose="02020603050405020304" pitchFamily="18" charset="0"/>
                        </a:rPr>
                        <a:t>乙产品</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280-265=15</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150-100=50</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30-30=0</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68074318"/>
                  </a:ext>
                </a:extLst>
              </a:tr>
              <a:tr h="300702">
                <a:tc>
                  <a:txBody>
                    <a:bodyPr/>
                    <a:lstStyle/>
                    <a:p>
                      <a:pPr algn="just">
                        <a:spcAft>
                          <a:spcPts val="0"/>
                        </a:spcAft>
                      </a:pPr>
                      <a:r>
                        <a:rPr lang="zh-CN" sz="1050" kern="100">
                          <a:effectLst/>
                          <a:latin typeface="等线" panose="02010600030101010101" pitchFamily="2" charset="-122"/>
                          <a:ea typeface="等线" panose="02010600030101010101" pitchFamily="2" charset="-122"/>
                          <a:cs typeface="Times New Roman" panose="02020603050405020304" pitchFamily="18" charset="0"/>
                        </a:rPr>
                        <a:t>丙产品</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280-280=0</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150-140=10</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30-</a:t>
                      </a:r>
                      <a:r>
                        <a:rPr lang="zh-CN" sz="1050" kern="100">
                          <a:effectLst/>
                          <a:latin typeface="等线" panose="02010600030101010101" pitchFamily="2" charset="-122"/>
                          <a:ea typeface="等线" panose="02010600030101010101" pitchFamily="2" charset="-122"/>
                          <a:cs typeface="Times New Roman" panose="02020603050405020304" pitchFamily="18" charset="0"/>
                        </a:rPr>
                        <a:t>（</a:t>
                      </a:r>
                      <a:r>
                        <a:rPr lang="en-US" sz="1050" kern="100">
                          <a:effectLst/>
                          <a:latin typeface="等线" panose="02010600030101010101" pitchFamily="2" charset="-122"/>
                          <a:ea typeface="等线" panose="02010600030101010101" pitchFamily="2" charset="-122"/>
                          <a:cs typeface="Times New Roman" panose="02020603050405020304" pitchFamily="18" charset="0"/>
                        </a:rPr>
                        <a:t>-10</a:t>
                      </a:r>
                      <a:r>
                        <a:rPr lang="zh-CN" sz="1050" kern="100">
                          <a:effectLst/>
                          <a:latin typeface="等线" panose="02010600030101010101" pitchFamily="2" charset="-122"/>
                          <a:ea typeface="等线" panose="02010600030101010101" pitchFamily="2" charset="-122"/>
                          <a:cs typeface="Times New Roman" panose="02020603050405020304" pitchFamily="18" charset="0"/>
                        </a:rPr>
                        <a:t>）</a:t>
                      </a:r>
                      <a:r>
                        <a:rPr lang="en-US" sz="1050" kern="100">
                          <a:effectLst/>
                          <a:latin typeface="等线" panose="02010600030101010101" pitchFamily="2" charset="-122"/>
                          <a:ea typeface="等线" panose="02010600030101010101" pitchFamily="2" charset="-122"/>
                          <a:cs typeface="Times New Roman" panose="02020603050405020304" pitchFamily="18" charset="0"/>
                        </a:rPr>
                        <a:t>=40</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76897997"/>
                  </a:ext>
                </a:extLst>
              </a:tr>
              <a:tr h="300702">
                <a:tc>
                  <a:txBody>
                    <a:bodyPr/>
                    <a:lstStyle/>
                    <a:p>
                      <a:pPr algn="just">
                        <a:spcAft>
                          <a:spcPts val="0"/>
                        </a:spcAft>
                      </a:pPr>
                      <a:r>
                        <a:rPr lang="zh-CN" sz="1050" kern="100">
                          <a:effectLst/>
                          <a:latin typeface="等线" panose="02010600030101010101" pitchFamily="2" charset="-122"/>
                          <a:ea typeface="等线" panose="02010600030101010101" pitchFamily="2" charset="-122"/>
                          <a:cs typeface="Times New Roman" panose="02020603050405020304" pitchFamily="18" charset="0"/>
                        </a:rPr>
                        <a:t>丁产品</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280-250=30</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150-150=0</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dirty="0">
                          <a:effectLst/>
                          <a:latin typeface="等线" panose="02010600030101010101" pitchFamily="2" charset="-122"/>
                          <a:ea typeface="等线" panose="02010600030101010101" pitchFamily="2" charset="-122"/>
                          <a:cs typeface="Times New Roman" panose="02020603050405020304" pitchFamily="18" charset="0"/>
                        </a:rPr>
                        <a:t>30-20=10</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18413252"/>
                  </a:ext>
                </a:extLst>
              </a:tr>
            </a:tbl>
          </a:graphicData>
        </a:graphic>
      </p:graphicFrame>
    </p:spTree>
    <p:extLst>
      <p:ext uri="{BB962C8B-B14F-4D97-AF65-F5344CB8AC3E}">
        <p14:creationId xmlns:p14="http://schemas.microsoft.com/office/powerpoint/2010/main" val="58558849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fontScale="92500" lnSpcReduction="10000"/>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(3)</a:t>
            </a:r>
            <a:r>
              <a:rPr lang="zh-CN" altLang="zh-CN" dirty="0">
                <a:solidFill>
                  <a:schemeClr val="tx1"/>
                </a:solidFill>
                <a:latin typeface="微软雅黑" panose="020B0503020204020204" pitchFamily="34" charset="-122"/>
                <a:ea typeface="微软雅黑" panose="020B0503020204020204" pitchFamily="34" charset="-122"/>
              </a:rPr>
              <a:t>确定各方案的最大后悔值，比较每个方案各市场状态下第</a:t>
            </a:r>
            <a:r>
              <a:rPr lang="en-US" altLang="zh-CN" dirty="0">
                <a:solidFill>
                  <a:schemeClr val="tx1"/>
                </a:solidFill>
                <a:latin typeface="微软雅黑" panose="020B0503020204020204" pitchFamily="34" charset="-122"/>
                <a:ea typeface="微软雅黑" panose="020B0503020204020204" pitchFamily="34" charset="-122"/>
              </a:rPr>
              <a:t>2</a:t>
            </a:r>
            <a:r>
              <a:rPr lang="zh-CN" altLang="zh-CN" dirty="0">
                <a:solidFill>
                  <a:schemeClr val="tx1"/>
                </a:solidFill>
                <a:latin typeface="微软雅黑" panose="020B0503020204020204" pitchFamily="34" charset="-122"/>
                <a:ea typeface="微软雅黑" panose="020B0503020204020204" pitchFamily="34" charset="-122"/>
              </a:rPr>
              <a:t>步算出的后悔值，选出最大后悔值：</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甲产品方案各市场状态下的后悔值为：</a:t>
            </a:r>
            <a:r>
              <a:rPr lang="en-US" altLang="zh-CN" dirty="0">
                <a:solidFill>
                  <a:schemeClr val="tx1"/>
                </a:solidFill>
                <a:latin typeface="微软雅黑" panose="020B0503020204020204" pitchFamily="34" charset="-122"/>
                <a:ea typeface="微软雅黑" panose="020B0503020204020204" pitchFamily="34" charset="-122"/>
              </a:rPr>
              <a:t>10</a:t>
            </a:r>
            <a:r>
              <a:rPr lang="zh-CN" altLang="zh-CN"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40</a:t>
            </a:r>
            <a:r>
              <a:rPr lang="zh-CN" altLang="zh-CN"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20</a:t>
            </a:r>
            <a:r>
              <a:rPr lang="zh-CN" altLang="zh-CN" dirty="0">
                <a:solidFill>
                  <a:schemeClr val="tx1"/>
                </a:solidFill>
                <a:latin typeface="微软雅黑" panose="020B0503020204020204" pitchFamily="34" charset="-122"/>
                <a:ea typeface="微软雅黑" panose="020B0503020204020204" pitchFamily="34" charset="-122"/>
              </a:rPr>
              <a:t>，最大后悔值为</a:t>
            </a:r>
            <a:r>
              <a:rPr lang="en-US" altLang="zh-CN" dirty="0">
                <a:solidFill>
                  <a:schemeClr val="tx1"/>
                </a:solidFill>
                <a:latin typeface="微软雅黑" panose="020B0503020204020204" pitchFamily="34" charset="-122"/>
                <a:ea typeface="微软雅黑" panose="020B0503020204020204" pitchFamily="34" charset="-122"/>
              </a:rPr>
              <a:t>“40”</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乙产品方案各市场状态下的后悔值为：</a:t>
            </a:r>
            <a:r>
              <a:rPr lang="en-US" altLang="zh-CN" dirty="0">
                <a:solidFill>
                  <a:schemeClr val="tx1"/>
                </a:solidFill>
                <a:latin typeface="微软雅黑" panose="020B0503020204020204" pitchFamily="34" charset="-122"/>
                <a:ea typeface="微软雅黑" panose="020B0503020204020204" pitchFamily="34" charset="-122"/>
              </a:rPr>
              <a:t>15</a:t>
            </a:r>
            <a:r>
              <a:rPr lang="zh-CN" altLang="zh-CN"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50</a:t>
            </a:r>
            <a:r>
              <a:rPr lang="zh-CN" altLang="zh-CN"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0</a:t>
            </a:r>
            <a:r>
              <a:rPr lang="zh-CN" altLang="zh-CN" dirty="0">
                <a:solidFill>
                  <a:schemeClr val="tx1"/>
                </a:solidFill>
                <a:latin typeface="微软雅黑" panose="020B0503020204020204" pitchFamily="34" charset="-122"/>
                <a:ea typeface="微软雅黑" panose="020B0503020204020204" pitchFamily="34" charset="-122"/>
              </a:rPr>
              <a:t>，最大后悔值为</a:t>
            </a:r>
            <a:r>
              <a:rPr lang="en-US" altLang="zh-CN" dirty="0">
                <a:solidFill>
                  <a:schemeClr val="tx1"/>
                </a:solidFill>
                <a:latin typeface="微软雅黑" panose="020B0503020204020204" pitchFamily="34" charset="-122"/>
                <a:ea typeface="微软雅黑" panose="020B0503020204020204" pitchFamily="34" charset="-122"/>
              </a:rPr>
              <a:t>“50”</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丙产品方案各市场状态下的后悔值为：</a:t>
            </a:r>
            <a:r>
              <a:rPr lang="en-US" altLang="zh-CN" dirty="0">
                <a:solidFill>
                  <a:schemeClr val="tx1"/>
                </a:solidFill>
                <a:latin typeface="微软雅黑" panose="020B0503020204020204" pitchFamily="34" charset="-122"/>
                <a:ea typeface="微软雅黑" panose="020B0503020204020204" pitchFamily="34" charset="-122"/>
              </a:rPr>
              <a:t>0</a:t>
            </a:r>
            <a:r>
              <a:rPr lang="zh-CN" altLang="zh-CN"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10</a:t>
            </a:r>
            <a:r>
              <a:rPr lang="zh-CN" altLang="zh-CN"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40</a:t>
            </a:r>
            <a:r>
              <a:rPr lang="zh-CN" altLang="zh-CN" dirty="0">
                <a:solidFill>
                  <a:schemeClr val="tx1"/>
                </a:solidFill>
                <a:latin typeface="微软雅黑" panose="020B0503020204020204" pitchFamily="34" charset="-122"/>
                <a:ea typeface="微软雅黑" panose="020B0503020204020204" pitchFamily="34" charset="-122"/>
              </a:rPr>
              <a:t>，最大后悔值为</a:t>
            </a:r>
            <a:r>
              <a:rPr lang="en-US" altLang="zh-CN" dirty="0">
                <a:solidFill>
                  <a:schemeClr val="tx1"/>
                </a:solidFill>
                <a:latin typeface="微软雅黑" panose="020B0503020204020204" pitchFamily="34" charset="-122"/>
                <a:ea typeface="微软雅黑" panose="020B0503020204020204" pitchFamily="34" charset="-122"/>
              </a:rPr>
              <a:t>“40”</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丁产品方案各市场状态下的后悔值为：</a:t>
            </a:r>
            <a:r>
              <a:rPr lang="en-US" altLang="zh-CN" dirty="0">
                <a:solidFill>
                  <a:schemeClr val="tx1"/>
                </a:solidFill>
                <a:latin typeface="微软雅黑" panose="020B0503020204020204" pitchFamily="34" charset="-122"/>
                <a:ea typeface="微软雅黑" panose="020B0503020204020204" pitchFamily="34" charset="-122"/>
              </a:rPr>
              <a:t>30</a:t>
            </a:r>
            <a:r>
              <a:rPr lang="zh-CN" altLang="zh-CN"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0</a:t>
            </a:r>
            <a:r>
              <a:rPr lang="zh-CN" altLang="zh-CN"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10</a:t>
            </a:r>
            <a:r>
              <a:rPr lang="zh-CN" altLang="zh-CN" dirty="0">
                <a:solidFill>
                  <a:schemeClr val="tx1"/>
                </a:solidFill>
                <a:latin typeface="微软雅黑" panose="020B0503020204020204" pitchFamily="34" charset="-122"/>
                <a:ea typeface="微软雅黑" panose="020B0503020204020204" pitchFamily="34" charset="-122"/>
              </a:rPr>
              <a:t>，最大后悔值为</a:t>
            </a:r>
            <a:r>
              <a:rPr lang="en-US" altLang="zh-CN" dirty="0">
                <a:solidFill>
                  <a:schemeClr val="tx1"/>
                </a:solidFill>
                <a:latin typeface="微软雅黑" panose="020B0503020204020204" pitchFamily="34" charset="-122"/>
                <a:ea typeface="微软雅黑" panose="020B0503020204020204" pitchFamily="34" charset="-122"/>
              </a:rPr>
              <a:t>“30“</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(4)</a:t>
            </a:r>
            <a:r>
              <a:rPr lang="zh-CN" altLang="zh-CN" dirty="0">
                <a:solidFill>
                  <a:schemeClr val="tx1"/>
                </a:solidFill>
                <a:latin typeface="微软雅黑" panose="020B0503020204020204" pitchFamily="34" charset="-122"/>
                <a:ea typeface="微软雅黑" panose="020B0503020204020204" pitchFamily="34" charset="-122"/>
              </a:rPr>
              <a:t>选择最大后悔值最小的方案为最优的方案。根据第</a:t>
            </a:r>
            <a:r>
              <a:rPr lang="en-US" altLang="zh-CN" dirty="0">
                <a:solidFill>
                  <a:schemeClr val="tx1"/>
                </a:solidFill>
                <a:latin typeface="微软雅黑" panose="020B0503020204020204" pitchFamily="34" charset="-122"/>
                <a:ea typeface="微软雅黑" panose="020B0503020204020204" pitchFamily="34" charset="-122"/>
              </a:rPr>
              <a:t>3</a:t>
            </a:r>
            <a:r>
              <a:rPr lang="zh-CN" altLang="zh-CN" dirty="0">
                <a:solidFill>
                  <a:schemeClr val="tx1"/>
                </a:solidFill>
                <a:latin typeface="微软雅黑" panose="020B0503020204020204" pitchFamily="34" charset="-122"/>
                <a:ea typeface="微软雅黑" panose="020B0503020204020204" pitchFamily="34" charset="-122"/>
              </a:rPr>
              <a:t>步计算结果可知，丁产品最大后悔值</a:t>
            </a:r>
            <a:r>
              <a:rPr lang="en-US" altLang="zh-CN" dirty="0">
                <a:solidFill>
                  <a:schemeClr val="tx1"/>
                </a:solidFill>
                <a:latin typeface="微软雅黑" panose="020B0503020204020204" pitchFamily="34" charset="-122"/>
                <a:ea typeface="微软雅黑" panose="020B0503020204020204" pitchFamily="34" charset="-122"/>
              </a:rPr>
              <a:t> 30</a:t>
            </a:r>
            <a:r>
              <a:rPr lang="zh-CN" altLang="zh-CN" dirty="0">
                <a:solidFill>
                  <a:schemeClr val="tx1"/>
                </a:solidFill>
                <a:latin typeface="微软雅黑" panose="020B0503020204020204" pitchFamily="34" charset="-122"/>
                <a:ea typeface="微软雅黑" panose="020B0503020204020204" pitchFamily="34" charset="-122"/>
              </a:rPr>
              <a:t>，是四个方案中最小的，因此该企业应选择的开发方案为丁。</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5771138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2</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某企业生产新型护眼灯的固定成本为</a:t>
            </a:r>
            <a:r>
              <a:rPr lang="en-US" altLang="zh-CN" dirty="0">
                <a:solidFill>
                  <a:schemeClr val="tx1"/>
                </a:solidFill>
                <a:latin typeface="微软雅黑" panose="020B0503020204020204" pitchFamily="34" charset="-122"/>
                <a:ea typeface="微软雅黑" panose="020B0503020204020204" pitchFamily="34" charset="-122"/>
              </a:rPr>
              <a:t>3000</a:t>
            </a:r>
            <a:r>
              <a:rPr lang="zh-CN" altLang="zh-CN" dirty="0">
                <a:solidFill>
                  <a:schemeClr val="tx1"/>
                </a:solidFill>
                <a:latin typeface="微软雅黑" panose="020B0503020204020204" pitchFamily="34" charset="-122"/>
                <a:ea typeface="微软雅黑" panose="020B0503020204020204" pitchFamily="34" charset="-122"/>
              </a:rPr>
              <a:t>万元</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单位可变成本为</a:t>
            </a:r>
            <a:r>
              <a:rPr lang="en-US" altLang="zh-CN" dirty="0">
                <a:solidFill>
                  <a:schemeClr val="tx1"/>
                </a:solidFill>
                <a:latin typeface="微软雅黑" panose="020B0503020204020204" pitchFamily="34" charset="-122"/>
                <a:ea typeface="微软雅黑" panose="020B0503020204020204" pitchFamily="34" charset="-122"/>
              </a:rPr>
              <a:t>120</a:t>
            </a:r>
            <a:r>
              <a:rPr lang="zh-CN" altLang="zh-CN" dirty="0">
                <a:solidFill>
                  <a:schemeClr val="tx1"/>
                </a:solidFill>
                <a:latin typeface="微软雅黑" panose="020B0503020204020204" pitchFamily="34" charset="-122"/>
                <a:ea typeface="微软雅黑" panose="020B0503020204020204" pitchFamily="34" charset="-122"/>
              </a:rPr>
              <a:t>元。该企业将新型护眼灯的目标价格定位</a:t>
            </a:r>
            <a:r>
              <a:rPr lang="en-US" altLang="zh-CN" dirty="0">
                <a:solidFill>
                  <a:schemeClr val="tx1"/>
                </a:solidFill>
                <a:latin typeface="微软雅黑" panose="020B0503020204020204" pitchFamily="34" charset="-122"/>
                <a:ea typeface="微软雅黑" panose="020B0503020204020204" pitchFamily="34" charset="-122"/>
              </a:rPr>
              <a:t>150</a:t>
            </a:r>
            <a:r>
              <a:rPr lang="zh-CN" altLang="zh-CN" dirty="0">
                <a:solidFill>
                  <a:schemeClr val="tx1"/>
                </a:solidFill>
                <a:latin typeface="微软雅黑" panose="020B0503020204020204" pitchFamily="34" charset="-122"/>
                <a:ea typeface="微软雅黑" panose="020B0503020204020204" pitchFamily="34" charset="-122"/>
              </a:rPr>
              <a:t>元</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个</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与市场中领导品牌的价格相当。新型护眼灯上市后与最强的竞争对手展开直接竞争</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市场反响热烈</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市场份额逐步提高。为了进一步提高销量</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该企业一方面调整营销渠道</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从众多批发商中挑选出</a:t>
            </a:r>
            <a:r>
              <a:rPr lang="en-US" altLang="zh-CN" dirty="0">
                <a:solidFill>
                  <a:schemeClr val="tx1"/>
                </a:solidFill>
                <a:latin typeface="微软雅黑" panose="020B0503020204020204" pitchFamily="34" charset="-122"/>
                <a:ea typeface="微软雅黑" panose="020B0503020204020204" pitchFamily="34" charset="-122"/>
              </a:rPr>
              <a:t>5</a:t>
            </a:r>
            <a:r>
              <a:rPr lang="zh-CN" altLang="zh-CN" dirty="0">
                <a:solidFill>
                  <a:schemeClr val="tx1"/>
                </a:solidFill>
                <a:latin typeface="微软雅黑" panose="020B0503020204020204" pitchFamily="34" charset="-122"/>
                <a:ea typeface="微软雅黑" panose="020B0503020204020204" pitchFamily="34" charset="-122"/>
              </a:rPr>
              <a:t>家销售新型护眼灯</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再由批发商销售给零售商</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最后由零售商销售给消费者。另一方面</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该企业开展促销活动</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在电视、报纸、网络等渠道大量投放广告</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向消费者大力宣传其产品</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吸引消费者购买。</a:t>
            </a: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46795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pic>
        <p:nvPicPr>
          <p:cNvPr id="6" name="内容占位符 5">
            <a:extLst>
              <a:ext uri="{FF2B5EF4-FFF2-40B4-BE49-F238E27FC236}">
                <a16:creationId xmlns:a16="http://schemas.microsoft.com/office/drawing/2014/main" xmlns="" id="{460C4F2E-216F-4D35-8791-F14553AEB239}"/>
              </a:ext>
            </a:extLst>
          </p:cNvPr>
          <p:cNvPicPr>
            <a:picLocks noGrp="1" noChangeAspect="1"/>
          </p:cNvPicPr>
          <p:nvPr>
            <p:ph idx="1"/>
          </p:nvPr>
        </p:nvPicPr>
        <p:blipFill>
          <a:blip r:embed="rId3"/>
          <a:stretch>
            <a:fillRect/>
          </a:stretch>
        </p:blipFill>
        <p:spPr>
          <a:xfrm>
            <a:off x="827584" y="1347614"/>
            <a:ext cx="7371428" cy="2295238"/>
          </a:xfrm>
          <a:prstGeom prst="rect">
            <a:avLst/>
          </a:prstGeom>
        </p:spPr>
      </p:pic>
    </p:spTree>
    <p:extLst>
      <p:ext uri="{BB962C8B-B14F-4D97-AF65-F5344CB8AC3E}">
        <p14:creationId xmlns:p14="http://schemas.microsoft.com/office/powerpoint/2010/main" val="105204067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1</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根据盈亏平衡定价法</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该企业生产的新型护眼灯的盈亏平衡产量为</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万个。</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A.25</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B.200</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C.100</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D.30</a:t>
            </a:r>
            <a:r>
              <a:rPr lang="en-US" altLang="zh-CN" dirty="0"/>
              <a:t/>
            </a:r>
            <a:br>
              <a:rPr lang="en-US" altLang="zh-CN" dirty="0"/>
            </a:b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1040454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C</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解析：本题考查第三章第四节：目标利润定价法中盈亏平衡产量的计算。根据公式，盈亏平衡产量</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固定成本</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单价</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单位变动成本</a:t>
            </a:r>
            <a:r>
              <a:rPr lang="en-US" altLang="zh-CN" dirty="0">
                <a:solidFill>
                  <a:schemeClr val="tx1"/>
                </a:solidFill>
                <a:latin typeface="微软雅黑" panose="020B0503020204020204" pitchFamily="34" charset="-122"/>
                <a:ea typeface="微软雅黑" panose="020B0503020204020204" pitchFamily="34" charset="-122"/>
              </a:rPr>
              <a:t>)=30000000/(150-120)=30000000/30=1000000</a:t>
            </a:r>
            <a:r>
              <a:rPr lang="zh-CN" altLang="zh-CN" dirty="0">
                <a:solidFill>
                  <a:schemeClr val="tx1"/>
                </a:solidFill>
                <a:latin typeface="微软雅黑" panose="020B0503020204020204" pitchFamily="34" charset="-122"/>
                <a:ea typeface="微软雅黑" panose="020B0503020204020204" pitchFamily="34" charset="-122"/>
              </a:rPr>
              <a:t>个，即</a:t>
            </a:r>
            <a:r>
              <a:rPr lang="en-US" altLang="zh-CN" dirty="0">
                <a:solidFill>
                  <a:schemeClr val="tx1"/>
                </a:solidFill>
                <a:latin typeface="微软雅黑" panose="020B0503020204020204" pitchFamily="34" charset="-122"/>
                <a:ea typeface="微软雅黑" panose="020B0503020204020204" pitchFamily="34" charset="-122"/>
              </a:rPr>
              <a:t>100</a:t>
            </a:r>
            <a:r>
              <a:rPr lang="zh-CN" altLang="zh-CN" dirty="0">
                <a:solidFill>
                  <a:schemeClr val="tx1"/>
                </a:solidFill>
                <a:latin typeface="微软雅黑" panose="020B0503020204020204" pitchFamily="34" charset="-122"/>
                <a:ea typeface="微软雅黑" panose="020B0503020204020204" pitchFamily="34" charset="-122"/>
              </a:rPr>
              <a:t>万个，故选</a:t>
            </a:r>
            <a:r>
              <a:rPr lang="en-US" altLang="zh-CN" dirty="0">
                <a:solidFill>
                  <a:schemeClr val="tx1"/>
                </a:solidFill>
                <a:latin typeface="微软雅黑" panose="020B0503020204020204" pitchFamily="34" charset="-122"/>
                <a:ea typeface="微软雅黑" panose="020B0503020204020204" pitchFamily="34" charset="-122"/>
              </a:rPr>
              <a:t>C</a:t>
            </a: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7086293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2</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该企业对新型护眼灯采取的市场定位策略是</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重新定位策略</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产品线定位策略</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迎头定位策略</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避强定位策略</a:t>
            </a:r>
            <a:r>
              <a:rPr lang="en-US" altLang="zh-CN" dirty="0"/>
              <a:t/>
            </a:r>
            <a:br>
              <a:rPr lang="en-US" altLang="zh-CN" dirty="0"/>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744485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C</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解析：本题考查第三章第三节：市场定位策略。</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其中，迎头定位策略即与最强的竞争对手</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对着干</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的定位策略，结合案例资料信息</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该企业将新型护眼灯的目标价格定位</a:t>
            </a:r>
            <a:r>
              <a:rPr lang="en-US" altLang="zh-CN" dirty="0">
                <a:solidFill>
                  <a:schemeClr val="tx1"/>
                </a:solidFill>
                <a:latin typeface="微软雅黑" panose="020B0503020204020204" pitchFamily="34" charset="-122"/>
                <a:ea typeface="微软雅黑" panose="020B0503020204020204" pitchFamily="34" charset="-122"/>
              </a:rPr>
              <a:t>150</a:t>
            </a:r>
            <a:r>
              <a:rPr lang="zh-CN" altLang="zh-CN" dirty="0">
                <a:solidFill>
                  <a:schemeClr val="tx1"/>
                </a:solidFill>
                <a:latin typeface="微软雅黑" panose="020B0503020204020204" pitchFamily="34" charset="-122"/>
                <a:ea typeface="微软雅黑" panose="020B0503020204020204" pitchFamily="34" charset="-122"/>
              </a:rPr>
              <a:t>元</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个，与市场中领导品牌的价格相当。新型护眼灯上市后与最强的竞争对手展开直接竞争</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分析，可知符合迎头定位策略的概念，故选</a:t>
            </a: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4511776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3</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关于该企业对新型护眼灯采用的渠道策略的说法</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正确的是</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渠道选择策略为选择分销</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渠道选择策略为密集分销</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分销渠道为二层渠道</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分销渠道为一层渠道</a:t>
            </a:r>
            <a:r>
              <a:rPr lang="en-US" altLang="zh-CN" dirty="0"/>
              <a:t/>
            </a:r>
            <a:br>
              <a:rPr lang="en-US" altLang="zh-CN" dirty="0"/>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8649236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fontScale="92500" lnSpcReduction="20000"/>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AC</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a:t>
            </a:r>
            <a:r>
              <a:rPr lang="zh-CN" altLang="en-US" dirty="0">
                <a:solidFill>
                  <a:schemeClr val="tx1"/>
                </a:solidFill>
                <a:latin typeface="微软雅黑" panose="020B0503020204020204" pitchFamily="34" charset="-122"/>
                <a:ea typeface="微软雅黑" panose="020B0503020204020204" pitchFamily="34" charset="-122"/>
              </a:rPr>
              <a:t>四</a:t>
            </a:r>
            <a:r>
              <a:rPr lang="zh-CN" altLang="zh-CN" dirty="0">
                <a:solidFill>
                  <a:schemeClr val="tx1"/>
                </a:solidFill>
                <a:latin typeface="微软雅黑" panose="020B0503020204020204" pitchFamily="34" charset="-122"/>
                <a:ea typeface="微软雅黑" panose="020B0503020204020204" pitchFamily="34" charset="-122"/>
              </a:rPr>
              <a:t>章第</a:t>
            </a:r>
            <a:r>
              <a:rPr lang="zh-CN" altLang="en-US" dirty="0">
                <a:solidFill>
                  <a:schemeClr val="tx1"/>
                </a:solidFill>
                <a:latin typeface="微软雅黑" panose="020B0503020204020204" pitchFamily="34" charset="-122"/>
                <a:ea typeface="微软雅黑" panose="020B0503020204020204" pitchFamily="34" charset="-122"/>
              </a:rPr>
              <a:t>一</a:t>
            </a:r>
            <a:r>
              <a:rPr lang="zh-CN" altLang="zh-CN" dirty="0">
                <a:solidFill>
                  <a:schemeClr val="tx1"/>
                </a:solidFill>
                <a:latin typeface="微软雅黑" panose="020B0503020204020204" pitchFamily="34" charset="-122"/>
                <a:ea typeface="微软雅黑" panose="020B0503020204020204" pitchFamily="34" charset="-122"/>
              </a:rPr>
              <a:t>节：分销渠道的类别和渠道商选择策略。首先，根据案例资料信息</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为了进一步提高销量企业一方面调整营销渠道，从众多批发商中出</a:t>
            </a:r>
            <a:r>
              <a:rPr lang="en-US" altLang="zh-CN" dirty="0">
                <a:solidFill>
                  <a:schemeClr val="tx1"/>
                </a:solidFill>
                <a:latin typeface="微软雅黑" panose="020B0503020204020204" pitchFamily="34" charset="-122"/>
                <a:ea typeface="微软雅黑" panose="020B0503020204020204" pitchFamily="34" charset="-122"/>
              </a:rPr>
              <a:t>5</a:t>
            </a:r>
            <a:r>
              <a:rPr lang="zh-CN" altLang="zh-CN" dirty="0">
                <a:solidFill>
                  <a:schemeClr val="tx1"/>
                </a:solidFill>
                <a:latin typeface="微软雅黑" panose="020B0503020204020204" pitchFamily="34" charset="-122"/>
                <a:ea typeface="微软雅黑" panose="020B0503020204020204" pitchFamily="34" charset="-122"/>
              </a:rPr>
              <a:t>家销售新型护眼灯</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即制造商从经销其产品的中间商选几个最合适的分销商，符合选择分销的概念，故</a:t>
            </a: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选项正确，</a:t>
            </a: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选项错误</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其次案例资料信息</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为了进一步提高销量，该企业一方面调整营销渠道，从众多批发商中出</a:t>
            </a:r>
            <a:r>
              <a:rPr lang="en-US" altLang="zh-CN" dirty="0">
                <a:solidFill>
                  <a:schemeClr val="tx1"/>
                </a:solidFill>
                <a:latin typeface="微软雅黑" panose="020B0503020204020204" pitchFamily="34" charset="-122"/>
                <a:ea typeface="微软雅黑" panose="020B0503020204020204" pitchFamily="34" charset="-122"/>
              </a:rPr>
              <a:t>5</a:t>
            </a:r>
            <a:r>
              <a:rPr lang="zh-CN" altLang="zh-CN" dirty="0">
                <a:solidFill>
                  <a:schemeClr val="tx1"/>
                </a:solidFill>
                <a:latin typeface="微软雅黑" panose="020B0503020204020204" pitchFamily="34" charset="-122"/>
                <a:ea typeface="微软雅黑" panose="020B0503020204020204" pitchFamily="34" charset="-122"/>
              </a:rPr>
              <a:t>家销售新型护眼灯，再由批发商销售给零售商</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最后由零售商销售给消费者。</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分析，该分销渠道的中包括</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批发商、零售商</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两个层级，因此属于二层渠道，故</a:t>
            </a: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选项，</a:t>
            </a: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选项错误。综上所述，本题正确答案为</a:t>
            </a:r>
            <a:r>
              <a:rPr lang="en-US" altLang="zh-CN" dirty="0">
                <a:solidFill>
                  <a:schemeClr val="tx1"/>
                </a:solidFill>
                <a:latin typeface="微软雅黑" panose="020B0503020204020204" pitchFamily="34" charset="-122"/>
                <a:ea typeface="微软雅黑" panose="020B0503020204020204" pitchFamily="34" charset="-122"/>
              </a:rPr>
              <a:t>AC</a:t>
            </a:r>
            <a:r>
              <a:rPr lang="zh-CN" altLang="zh-CN" dirty="0">
                <a:solidFill>
                  <a:schemeClr val="tx1"/>
                </a:solidFill>
                <a:latin typeface="微软雅黑" panose="020B0503020204020204" pitchFamily="34" charset="-122"/>
                <a:ea typeface="微软雅黑" panose="020B0503020204020204" pitchFamily="34" charset="-122"/>
              </a:rPr>
              <a:t>选项。</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5278293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4</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该企业为新型护眼灯采用的广告促销组合策略是</a:t>
            </a:r>
            <a:r>
              <a:rPr lang="en-US" altLang="zh-CN" dirty="0">
                <a:solidFill>
                  <a:schemeClr val="tx1"/>
                </a:solidFill>
                <a:latin typeface="微软雅黑" panose="020B0503020204020204" pitchFamily="34" charset="-122"/>
                <a:ea typeface="微软雅黑" panose="020B0503020204020204" pitchFamily="34" charset="-122"/>
              </a:rPr>
              <a:t>(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推动策略</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销售促进策略</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拉引策略</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人员推动策略</a:t>
            </a:r>
            <a:r>
              <a:rPr lang="en-US" altLang="zh-CN" dirty="0"/>
              <a:t/>
            </a:r>
            <a:br>
              <a:rPr lang="en-US" altLang="zh-CN" dirty="0"/>
            </a:br>
            <a:r>
              <a:rPr lang="en-US" altLang="zh-CN" dirty="0"/>
              <a:t/>
            </a:r>
            <a:br>
              <a:rPr lang="en-US" altLang="zh-CN" dirty="0"/>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355503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C</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解析：本题考查第三章第四节：促销组合策略。</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首先，促销组合策略包括拉引策略和推动策略两种类型，因此考虑在此两个选项中迸一步判断</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其次，根据案例资料信息</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该企业开展促销活动，在电视、报纸、网络等渠道大量投放广告，向消费者大力宣传其产品，吸引消费者购买</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，可知制造商是针对</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最终消费者</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进行的营销，因此属于拉引策略，故选</a:t>
            </a: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663079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1643026" y="1790537"/>
            <a:ext cx="5684562" cy="1098425"/>
          </a:xfrm>
        </p:spPr>
        <p:txBody>
          <a:bodyPr>
            <a:normAutofit/>
          </a:bodyPr>
          <a:lstStyle/>
          <a:p>
            <a:r>
              <a:rPr lang="zh-CN" altLang="en-US" b="1" spc="5"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课后</a:t>
            </a:r>
            <a:r>
              <a:rPr lang="zh-CN" altLang="en-US" b="1" spc="5"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记得多刷题、多复习、多预习</a:t>
            </a:r>
            <a:r>
              <a:rPr lang="en-US" altLang="zh-CN" b="1" spc="5"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pic>
        <p:nvPicPr>
          <p:cNvPr id="7" name="内容占位符 2">
            <a:extLst>
              <a:ext uri="{FF2B5EF4-FFF2-40B4-BE49-F238E27FC236}">
                <a16:creationId xmlns:a16="http://schemas.microsoft.com/office/drawing/2014/main" xmlns="" id="{2E609F46-185B-4DDB-AE2E-1F03543BE509}"/>
              </a:ext>
            </a:extLst>
          </p:cNvPr>
          <p:cNvPicPr>
            <a:picLocks noGrp="1" noChangeAspect="1"/>
          </p:cNvPicPr>
          <p:nvPr>
            <p:ph idx="1"/>
          </p:nvPr>
        </p:nvPicPr>
        <p:blipFill>
          <a:blip r:embed="rId3"/>
          <a:stretch>
            <a:fillRect/>
          </a:stretch>
        </p:blipFill>
        <p:spPr>
          <a:xfrm>
            <a:off x="1763688" y="1203598"/>
            <a:ext cx="5342555" cy="3281363"/>
          </a:xfrm>
          <a:prstGeom prst="rect">
            <a:avLst/>
          </a:prstGeom>
        </p:spPr>
      </p:pic>
    </p:spTree>
    <p:extLst>
      <p:ext uri="{BB962C8B-B14F-4D97-AF65-F5344CB8AC3E}">
        <p14:creationId xmlns:p14="http://schemas.microsoft.com/office/powerpoint/2010/main" val="3681544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pic>
        <p:nvPicPr>
          <p:cNvPr id="6" name="内容占位符 2">
            <a:extLst>
              <a:ext uri="{FF2B5EF4-FFF2-40B4-BE49-F238E27FC236}">
                <a16:creationId xmlns:a16="http://schemas.microsoft.com/office/drawing/2014/main" xmlns="" id="{45F3F331-7CBB-4CF3-8EB6-B9D2554B9432}"/>
              </a:ext>
            </a:extLst>
          </p:cNvPr>
          <p:cNvPicPr>
            <a:picLocks noGrp="1" noChangeAspect="1"/>
          </p:cNvPicPr>
          <p:nvPr>
            <p:ph idx="1"/>
          </p:nvPr>
        </p:nvPicPr>
        <p:blipFill>
          <a:blip r:embed="rId3"/>
          <a:stretch>
            <a:fillRect/>
          </a:stretch>
        </p:blipFill>
        <p:spPr>
          <a:xfrm>
            <a:off x="2058892" y="1314450"/>
            <a:ext cx="5026215" cy="3281363"/>
          </a:xfrm>
          <a:prstGeom prst="rect">
            <a:avLst/>
          </a:prstGeom>
        </p:spPr>
      </p:pic>
    </p:spTree>
    <p:extLst>
      <p:ext uri="{BB962C8B-B14F-4D97-AF65-F5344CB8AC3E}">
        <p14:creationId xmlns:p14="http://schemas.microsoft.com/office/powerpoint/2010/main" val="3970046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pic>
        <p:nvPicPr>
          <p:cNvPr id="7" name="内容占位符 3">
            <a:extLst>
              <a:ext uri="{FF2B5EF4-FFF2-40B4-BE49-F238E27FC236}">
                <a16:creationId xmlns:a16="http://schemas.microsoft.com/office/drawing/2014/main" xmlns="" id="{9EF6EF3E-0F33-4E54-B32C-F43A19D832F5}"/>
              </a:ext>
            </a:extLst>
          </p:cNvPr>
          <p:cNvPicPr>
            <a:picLocks noGrp="1" noChangeAspect="1"/>
          </p:cNvPicPr>
          <p:nvPr>
            <p:ph idx="1"/>
          </p:nvPr>
        </p:nvPicPr>
        <p:blipFill>
          <a:blip r:embed="rId3"/>
          <a:stretch>
            <a:fillRect/>
          </a:stretch>
        </p:blipFill>
        <p:spPr>
          <a:xfrm>
            <a:off x="2032763" y="1314450"/>
            <a:ext cx="5078473" cy="3281363"/>
          </a:xfrm>
          <a:prstGeom prst="rect">
            <a:avLst/>
          </a:prstGeom>
        </p:spPr>
      </p:pic>
    </p:spTree>
    <p:extLst>
      <p:ext uri="{BB962C8B-B14F-4D97-AF65-F5344CB8AC3E}">
        <p14:creationId xmlns:p14="http://schemas.microsoft.com/office/powerpoint/2010/main" val="3894302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b="1" dirty="0">
                <a:solidFill>
                  <a:schemeClr val="tx1"/>
                </a:solidFill>
                <a:latin typeface="微软雅黑" panose="020B0503020204020204" pitchFamily="34" charset="-122"/>
                <a:ea typeface="微软雅黑" panose="020B0503020204020204" pitchFamily="34" charset="-122"/>
              </a:rPr>
              <a:t>串讲试卷</a:t>
            </a:r>
          </a:p>
        </p:txBody>
      </p:sp>
      <p:sp>
        <p:nvSpPr>
          <p:cNvPr id="4" name="内容占位符 3">
            <a:extLst>
              <a:ext uri="{FF2B5EF4-FFF2-40B4-BE49-F238E27FC236}">
                <a16:creationId xmlns:a16="http://schemas.microsoft.com/office/drawing/2014/main" xmlns="" id="{EC91352C-FCEA-4928-A59C-D11DB11278BA}"/>
              </a:ext>
            </a:extLst>
          </p:cNvPr>
          <p:cNvSpPr>
            <a:spLocks noGrp="1"/>
          </p:cNvSpPr>
          <p:nvPr>
            <p:ph idx="1"/>
          </p:nvPr>
        </p:nvSpPr>
        <p:spPr/>
        <p:txBody>
          <a:bodyPr/>
          <a:lstStyle/>
          <a:p>
            <a:pPr>
              <a:lnSpc>
                <a:spcPct val="150000"/>
              </a:lnSpc>
            </a:pPr>
            <a:r>
              <a:rPr lang="zh-CN" altLang="en-US" b="1" dirty="0">
                <a:latin typeface="微软雅黑" panose="020B0503020204020204" pitchFamily="34" charset="-122"/>
                <a:ea typeface="微软雅黑" panose="020B0503020204020204" pitchFamily="34" charset="-122"/>
              </a:rPr>
              <a:t>一、单项选择题</a:t>
            </a:r>
            <a:endParaRPr lang="en-US" altLang="zh-CN" b="1" dirty="0">
              <a:latin typeface="微软雅黑" panose="020B0503020204020204" pitchFamily="34" charset="-122"/>
              <a:ea typeface="微软雅黑" panose="020B0503020204020204" pitchFamily="34" charset="-122"/>
            </a:endParaRPr>
          </a:p>
          <a:p>
            <a:pPr>
              <a:lnSpc>
                <a:spcPct val="150000"/>
              </a:lnSpc>
            </a:pP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、企业战略制定的第一步是</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　　</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a:t>
            </a:r>
          </a:p>
          <a:p>
            <a:pPr>
              <a:lnSpc>
                <a:spcPct val="150000"/>
              </a:lnSpc>
            </a:pPr>
            <a:r>
              <a:rPr lang="en-US" altLang="zh-CN" dirty="0">
                <a:latin typeface="微软雅黑" panose="020B0503020204020204" pitchFamily="34" charset="-122"/>
                <a:ea typeface="微软雅黑" panose="020B0503020204020204" pitchFamily="34" charset="-122"/>
              </a:rPr>
              <a:t>A.</a:t>
            </a:r>
            <a:r>
              <a:rPr lang="zh-CN" altLang="en-US" dirty="0">
                <a:latin typeface="微软雅黑" panose="020B0503020204020204" pitchFamily="34" charset="-122"/>
                <a:ea typeface="微软雅黑" panose="020B0503020204020204" pitchFamily="34" charset="-122"/>
              </a:rPr>
              <a:t>确实企业愿景、使命与战略目标</a:t>
            </a:r>
          </a:p>
          <a:p>
            <a:pPr>
              <a:lnSpc>
                <a:spcPct val="150000"/>
              </a:lnSpc>
            </a:pPr>
            <a:r>
              <a:rPr lang="en-US" altLang="zh-CN" dirty="0">
                <a:latin typeface="微软雅黑" panose="020B0503020204020204" pitchFamily="34" charset="-122"/>
                <a:ea typeface="微软雅黑" panose="020B0503020204020204" pitchFamily="34" charset="-122"/>
              </a:rPr>
              <a:t>B.</a:t>
            </a:r>
            <a:r>
              <a:rPr lang="zh-CN" altLang="en-US" dirty="0">
                <a:latin typeface="微软雅黑" panose="020B0503020204020204" pitchFamily="34" charset="-122"/>
                <a:ea typeface="微软雅黑" panose="020B0503020204020204" pitchFamily="34" charset="-122"/>
              </a:rPr>
              <a:t>评价和选择战略方案</a:t>
            </a:r>
          </a:p>
          <a:p>
            <a:pPr>
              <a:lnSpc>
                <a:spcPct val="150000"/>
              </a:lnSpc>
            </a:pPr>
            <a:r>
              <a:rPr lang="en-US" altLang="zh-CN" dirty="0">
                <a:latin typeface="微软雅黑" panose="020B0503020204020204" pitchFamily="34" charset="-122"/>
                <a:ea typeface="微软雅黑" panose="020B0503020204020204" pitchFamily="34" charset="-122"/>
              </a:rPr>
              <a:t>C.</a:t>
            </a:r>
            <a:r>
              <a:rPr lang="zh-CN" altLang="en-US" dirty="0">
                <a:latin typeface="微软雅黑" panose="020B0503020204020204" pitchFamily="34" charset="-122"/>
                <a:ea typeface="微软雅黑" panose="020B0503020204020204" pitchFamily="34" charset="-122"/>
              </a:rPr>
              <a:t>分析外部环境，评估自身的能力</a:t>
            </a:r>
          </a:p>
          <a:p>
            <a:pPr>
              <a:lnSpc>
                <a:spcPct val="150000"/>
              </a:lnSpc>
            </a:pPr>
            <a:r>
              <a:rPr lang="en-US" altLang="zh-CN" dirty="0">
                <a:latin typeface="微软雅黑" panose="020B0503020204020204" pitchFamily="34" charset="-122"/>
                <a:ea typeface="微软雅黑" panose="020B0503020204020204" pitchFamily="34" charset="-122"/>
              </a:rPr>
              <a:t>D.</a:t>
            </a:r>
            <a:r>
              <a:rPr lang="zh-CN" altLang="en-US" dirty="0">
                <a:latin typeface="微软雅黑" panose="020B0503020204020204" pitchFamily="34" charset="-122"/>
                <a:ea typeface="微软雅黑" panose="020B0503020204020204" pitchFamily="34" charset="-122"/>
              </a:rPr>
              <a:t>准备战略方案</a:t>
            </a:r>
          </a:p>
          <a:p>
            <a:endParaRPr lang="zh-CN" altLang="en-US" dirty="0"/>
          </a:p>
        </p:txBody>
      </p:sp>
    </p:spTree>
    <p:extLst>
      <p:ext uri="{BB962C8B-B14F-4D97-AF65-F5344CB8AC3E}">
        <p14:creationId xmlns:p14="http://schemas.microsoft.com/office/powerpoint/2010/main" val="359708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4" name="内容占位符 3">
            <a:extLst>
              <a:ext uri="{FF2B5EF4-FFF2-40B4-BE49-F238E27FC236}">
                <a16:creationId xmlns:a16="http://schemas.microsoft.com/office/drawing/2014/main" xmlns="" id="{EC91352C-FCEA-4928-A59C-D11DB11278BA}"/>
              </a:ext>
            </a:extLst>
          </p:cNvPr>
          <p:cNvSpPr>
            <a:spLocks noGrp="1"/>
          </p:cNvSpPr>
          <p:nvPr>
            <p:ph idx="1"/>
          </p:nvPr>
        </p:nvSpPr>
        <p:spPr/>
        <p:txBody>
          <a:bodyPr/>
          <a:lstStyle/>
          <a:p>
            <a:pPr>
              <a:lnSpc>
                <a:spcPct val="150000"/>
              </a:lnSpc>
            </a:pPr>
            <a:r>
              <a:rPr lang="en-US" altLang="zh-CN" dirty="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答案</a:t>
            </a:r>
            <a:r>
              <a:rPr lang="en-US" altLang="zh-CN" dirty="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A</a:t>
            </a:r>
            <a:endParaRPr lang="zh-CN" altLang="zh-CN" dirty="0">
              <a:latin typeface="微软雅黑" panose="020B0503020204020204" pitchFamily="34" charset="-122"/>
              <a:ea typeface="微软雅黑" panose="020B0503020204020204" pitchFamily="34" charset="-122"/>
            </a:endParaRPr>
          </a:p>
          <a:p>
            <a:pPr>
              <a:lnSpc>
                <a:spcPct val="150000"/>
              </a:lnSpc>
            </a:pPr>
            <a:r>
              <a:rPr lang="en-US" altLang="zh-CN" dirty="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解析</a:t>
            </a:r>
            <a:r>
              <a:rPr lang="en-US" altLang="zh-CN" dirty="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：企业战略制定的第一步是确实企业愿景、使命与战略目标。</a:t>
            </a:r>
          </a:p>
          <a:p>
            <a:pPr>
              <a:lnSpc>
                <a:spcPct val="150000"/>
              </a:lnSpc>
            </a:pPr>
            <a:endParaRPr lang="zh-CN" altLang="en-US" dirty="0">
              <a:latin typeface="微软雅黑" panose="020B0503020204020204" pitchFamily="34" charset="-122"/>
              <a:ea typeface="微软雅黑" panose="020B0503020204020204" pitchFamily="34" charset="-122"/>
            </a:endParaRPr>
          </a:p>
          <a:p>
            <a:endParaRPr lang="zh-CN" altLang="en-US" dirty="0"/>
          </a:p>
        </p:txBody>
      </p:sp>
    </p:spTree>
    <p:extLst>
      <p:ext uri="{BB962C8B-B14F-4D97-AF65-F5344CB8AC3E}">
        <p14:creationId xmlns:p14="http://schemas.microsoft.com/office/powerpoint/2010/main" val="1526891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4" name="内容占位符 3">
            <a:extLst>
              <a:ext uri="{FF2B5EF4-FFF2-40B4-BE49-F238E27FC236}">
                <a16:creationId xmlns:a16="http://schemas.microsoft.com/office/drawing/2014/main" xmlns="" id="{EC91352C-FCEA-4928-A59C-D11DB11278BA}"/>
              </a:ext>
            </a:extLst>
          </p:cNvPr>
          <p:cNvSpPr>
            <a:spLocks noGrp="1"/>
          </p:cNvSpPr>
          <p:nvPr>
            <p:ph idx="1"/>
          </p:nvPr>
        </p:nvSpPr>
        <p:spPr/>
        <p:txBody>
          <a:bodyPr/>
          <a:lstStyle/>
          <a:p>
            <a:pPr>
              <a:lnSpc>
                <a:spcPct val="150000"/>
              </a:lnSpc>
            </a:pPr>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在企业战略实施的模式中，</a:t>
            </a:r>
            <a:r>
              <a:rPr lang="en-US" altLang="zh-CN" dirty="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　　</a:t>
            </a:r>
            <a:r>
              <a:rPr lang="en-US" altLang="zh-CN" dirty="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比较适合于环境确定性较大的企业。</a:t>
            </a:r>
          </a:p>
          <a:p>
            <a:pPr>
              <a:lnSpc>
                <a:spcPct val="150000"/>
              </a:lnSpc>
            </a:pPr>
            <a:r>
              <a:rPr lang="en-US" altLang="zh-CN" dirty="0">
                <a:latin typeface="微软雅黑" panose="020B0503020204020204" pitchFamily="34" charset="-122"/>
                <a:ea typeface="微软雅黑" panose="020B0503020204020204" pitchFamily="34" charset="-122"/>
              </a:rPr>
              <a:t>A.</a:t>
            </a:r>
            <a:r>
              <a:rPr lang="zh-CN" altLang="zh-CN" dirty="0">
                <a:latin typeface="微软雅黑" panose="020B0503020204020204" pitchFamily="34" charset="-122"/>
                <a:ea typeface="微软雅黑" panose="020B0503020204020204" pitchFamily="34" charset="-122"/>
              </a:rPr>
              <a:t>转化型</a:t>
            </a:r>
          </a:p>
          <a:p>
            <a:pPr>
              <a:lnSpc>
                <a:spcPct val="150000"/>
              </a:lnSpc>
            </a:pPr>
            <a:r>
              <a:rPr lang="en-US" altLang="zh-CN" dirty="0">
                <a:latin typeface="微软雅黑" panose="020B0503020204020204" pitchFamily="34" charset="-122"/>
                <a:ea typeface="微软雅黑" panose="020B0503020204020204" pitchFamily="34" charset="-122"/>
              </a:rPr>
              <a:t>B.</a:t>
            </a:r>
            <a:r>
              <a:rPr lang="zh-CN" altLang="zh-CN" dirty="0">
                <a:latin typeface="微软雅黑" panose="020B0503020204020204" pitchFamily="34" charset="-122"/>
                <a:ea typeface="微软雅黑" panose="020B0503020204020204" pitchFamily="34" charset="-122"/>
              </a:rPr>
              <a:t>增长型</a:t>
            </a:r>
          </a:p>
          <a:p>
            <a:pPr>
              <a:lnSpc>
                <a:spcPct val="150000"/>
              </a:lnSpc>
            </a:pPr>
            <a:r>
              <a:rPr lang="en-US" altLang="zh-CN" dirty="0">
                <a:latin typeface="微软雅黑" panose="020B0503020204020204" pitchFamily="34" charset="-122"/>
                <a:ea typeface="微软雅黑" panose="020B0503020204020204" pitchFamily="34" charset="-122"/>
              </a:rPr>
              <a:t>C.</a:t>
            </a:r>
            <a:r>
              <a:rPr lang="zh-CN" altLang="zh-CN" dirty="0">
                <a:latin typeface="微软雅黑" panose="020B0503020204020204" pitchFamily="34" charset="-122"/>
                <a:ea typeface="微软雅黑" panose="020B0503020204020204" pitchFamily="34" charset="-122"/>
              </a:rPr>
              <a:t>合作型</a:t>
            </a:r>
          </a:p>
          <a:p>
            <a:pPr>
              <a:lnSpc>
                <a:spcPct val="150000"/>
              </a:lnSpc>
            </a:pPr>
            <a:r>
              <a:rPr lang="en-US" altLang="zh-CN" dirty="0">
                <a:latin typeface="微软雅黑" panose="020B0503020204020204" pitchFamily="34" charset="-122"/>
                <a:ea typeface="微软雅黑" panose="020B0503020204020204" pitchFamily="34" charset="-122"/>
              </a:rPr>
              <a:t>D.</a:t>
            </a:r>
            <a:r>
              <a:rPr lang="zh-CN" altLang="zh-CN" dirty="0">
                <a:latin typeface="微软雅黑" panose="020B0503020204020204" pitchFamily="34" charset="-122"/>
                <a:ea typeface="微软雅黑" panose="020B0503020204020204" pitchFamily="34" charset="-122"/>
              </a:rPr>
              <a:t>文化型</a:t>
            </a:r>
          </a:p>
          <a:p>
            <a:pPr>
              <a:lnSpc>
                <a:spcPct val="150000"/>
              </a:lnSpc>
            </a:pPr>
            <a:endParaRPr lang="zh-CN" altLang="en-US" dirty="0">
              <a:latin typeface="微软雅黑" panose="020B0503020204020204" pitchFamily="34" charset="-122"/>
              <a:ea typeface="微软雅黑" panose="020B0503020204020204" pitchFamily="34" charset="-122"/>
            </a:endParaRPr>
          </a:p>
          <a:p>
            <a:endParaRPr lang="zh-CN" altLang="en-US" dirty="0"/>
          </a:p>
        </p:txBody>
      </p:sp>
    </p:spTree>
    <p:extLst>
      <p:ext uri="{BB962C8B-B14F-4D97-AF65-F5344CB8AC3E}">
        <p14:creationId xmlns:p14="http://schemas.microsoft.com/office/powerpoint/2010/main" val="3627179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4" name="内容占位符 3">
            <a:extLst>
              <a:ext uri="{FF2B5EF4-FFF2-40B4-BE49-F238E27FC236}">
                <a16:creationId xmlns:a16="http://schemas.microsoft.com/office/drawing/2014/main" xmlns="" id="{EC91352C-FCEA-4928-A59C-D11DB11278BA}"/>
              </a:ext>
            </a:extLst>
          </p:cNvPr>
          <p:cNvSpPr>
            <a:spLocks noGrp="1"/>
          </p:cNvSpPr>
          <p:nvPr>
            <p:ph idx="1"/>
          </p:nvPr>
        </p:nvSpPr>
        <p:spPr/>
        <p:txBody>
          <a:bodyPr/>
          <a:lstStyle/>
          <a:p>
            <a:pPr>
              <a:lnSpc>
                <a:spcPct val="150000"/>
              </a:lnSpc>
            </a:pPr>
            <a:r>
              <a:rPr lang="en-US" altLang="zh-CN" dirty="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答案</a:t>
            </a:r>
            <a:r>
              <a:rPr lang="en-US" altLang="zh-CN" dirty="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A</a:t>
            </a:r>
            <a:endParaRPr lang="zh-CN" altLang="zh-CN" dirty="0">
              <a:latin typeface="微软雅黑" panose="020B0503020204020204" pitchFamily="34" charset="-122"/>
              <a:ea typeface="微软雅黑" panose="020B0503020204020204" pitchFamily="34" charset="-122"/>
            </a:endParaRPr>
          </a:p>
          <a:p>
            <a:pPr>
              <a:lnSpc>
                <a:spcPct val="150000"/>
              </a:lnSpc>
            </a:pPr>
            <a:r>
              <a:rPr lang="en-US" altLang="zh-CN" dirty="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解析</a:t>
            </a:r>
            <a:r>
              <a:rPr lang="en-US" altLang="zh-CN" dirty="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：转化型比较适合于环境确定性较大的企业。</a:t>
            </a:r>
          </a:p>
          <a:p>
            <a:pPr>
              <a:lnSpc>
                <a:spcPct val="150000"/>
              </a:lnSpc>
            </a:pPr>
            <a:endParaRPr lang="zh-CN" altLang="en-US" dirty="0">
              <a:latin typeface="微软雅黑" panose="020B0503020204020204" pitchFamily="34" charset="-122"/>
              <a:ea typeface="微软雅黑" panose="020B0503020204020204" pitchFamily="34" charset="-122"/>
            </a:endParaRPr>
          </a:p>
          <a:p>
            <a:endParaRPr lang="zh-CN" altLang="en-US" dirty="0"/>
          </a:p>
        </p:txBody>
      </p:sp>
    </p:spTree>
    <p:extLst>
      <p:ext uri="{BB962C8B-B14F-4D97-AF65-F5344CB8AC3E}">
        <p14:creationId xmlns:p14="http://schemas.microsoft.com/office/powerpoint/2010/main" val="4039078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4" name="内容占位符 3">
            <a:extLst>
              <a:ext uri="{FF2B5EF4-FFF2-40B4-BE49-F238E27FC236}">
                <a16:creationId xmlns:a16="http://schemas.microsoft.com/office/drawing/2014/main" xmlns="" id="{EC91352C-FCEA-4928-A59C-D11DB11278BA}"/>
              </a:ext>
            </a:extLst>
          </p:cNvPr>
          <p:cNvSpPr>
            <a:spLocks noGrp="1"/>
          </p:cNvSpPr>
          <p:nvPr>
            <p:ph idx="1"/>
          </p:nvPr>
        </p:nvSpPr>
        <p:spPr/>
        <p:txBody>
          <a:bodyPr/>
          <a:lstStyle/>
          <a:p>
            <a:pPr>
              <a:lnSpc>
                <a:spcPct val="150000"/>
              </a:lnSpc>
            </a:pPr>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 (</a:t>
            </a:r>
            <a:r>
              <a:rPr lang="zh-CN" altLang="zh-CN" dirty="0">
                <a:latin typeface="微软雅黑" panose="020B0503020204020204" pitchFamily="34" charset="-122"/>
                <a:ea typeface="微软雅黑" panose="020B0503020204020204" pitchFamily="34" charset="-122"/>
              </a:rPr>
              <a:t>　　</a:t>
            </a:r>
            <a:r>
              <a:rPr lang="en-US" altLang="zh-CN" dirty="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就是指企业战略管理者及参与战略的实施者根据战略目标和行动方案，对战略的实施状况进行全面的评审，及时发现偏差并纠正偏差的活动。</a:t>
            </a:r>
          </a:p>
          <a:p>
            <a:pPr>
              <a:lnSpc>
                <a:spcPct val="150000"/>
              </a:lnSpc>
            </a:pPr>
            <a:r>
              <a:rPr lang="en-US" altLang="zh-CN" dirty="0">
                <a:latin typeface="微软雅黑" panose="020B0503020204020204" pitchFamily="34" charset="-122"/>
                <a:ea typeface="微软雅黑" panose="020B0503020204020204" pitchFamily="34" charset="-122"/>
              </a:rPr>
              <a:t>A.</a:t>
            </a:r>
            <a:r>
              <a:rPr lang="zh-CN" altLang="zh-CN" dirty="0">
                <a:latin typeface="微软雅黑" panose="020B0503020204020204" pitchFamily="34" charset="-122"/>
                <a:ea typeface="微软雅黑" panose="020B0503020204020204" pitchFamily="34" charset="-122"/>
              </a:rPr>
              <a:t>企业战略的制定</a:t>
            </a:r>
          </a:p>
          <a:p>
            <a:pPr>
              <a:lnSpc>
                <a:spcPct val="150000"/>
              </a:lnSpc>
            </a:pPr>
            <a:r>
              <a:rPr lang="en-US" altLang="zh-CN" dirty="0">
                <a:latin typeface="微软雅黑" panose="020B0503020204020204" pitchFamily="34" charset="-122"/>
                <a:ea typeface="微软雅黑" panose="020B0503020204020204" pitchFamily="34" charset="-122"/>
              </a:rPr>
              <a:t>B.</a:t>
            </a:r>
            <a:r>
              <a:rPr lang="zh-CN" altLang="zh-CN" dirty="0">
                <a:latin typeface="微软雅黑" panose="020B0503020204020204" pitchFamily="34" charset="-122"/>
                <a:ea typeface="微软雅黑" panose="020B0503020204020204" pitchFamily="34" charset="-122"/>
              </a:rPr>
              <a:t>企业战略的实施</a:t>
            </a:r>
          </a:p>
          <a:p>
            <a:pPr>
              <a:lnSpc>
                <a:spcPct val="150000"/>
              </a:lnSpc>
            </a:pPr>
            <a:r>
              <a:rPr lang="en-US" altLang="zh-CN" dirty="0">
                <a:latin typeface="微软雅黑" panose="020B0503020204020204" pitchFamily="34" charset="-122"/>
                <a:ea typeface="微软雅黑" panose="020B0503020204020204" pitchFamily="34" charset="-122"/>
              </a:rPr>
              <a:t>C.</a:t>
            </a:r>
            <a:r>
              <a:rPr lang="zh-CN" altLang="zh-CN" dirty="0">
                <a:latin typeface="微软雅黑" panose="020B0503020204020204" pitchFamily="34" charset="-122"/>
                <a:ea typeface="微软雅黑" panose="020B0503020204020204" pitchFamily="34" charset="-122"/>
              </a:rPr>
              <a:t>企业战略的控制</a:t>
            </a:r>
          </a:p>
          <a:p>
            <a:pPr>
              <a:lnSpc>
                <a:spcPct val="150000"/>
              </a:lnSpc>
            </a:pPr>
            <a:r>
              <a:rPr lang="en-US" altLang="zh-CN" dirty="0">
                <a:latin typeface="微软雅黑" panose="020B0503020204020204" pitchFamily="34" charset="-122"/>
                <a:ea typeface="微软雅黑" panose="020B0503020204020204" pitchFamily="34" charset="-122"/>
              </a:rPr>
              <a:t>D.</a:t>
            </a:r>
            <a:r>
              <a:rPr lang="zh-CN" altLang="zh-CN" dirty="0">
                <a:latin typeface="微软雅黑" panose="020B0503020204020204" pitchFamily="34" charset="-122"/>
                <a:ea typeface="微软雅黑" panose="020B0503020204020204" pitchFamily="34" charset="-122"/>
              </a:rPr>
              <a:t>企业战略的分析</a:t>
            </a:r>
            <a:endParaRPr lang="zh-CN" altLang="en-US" dirty="0">
              <a:latin typeface="微软雅黑" panose="020B0503020204020204" pitchFamily="34" charset="-122"/>
              <a:ea typeface="微软雅黑" panose="020B0503020204020204" pitchFamily="34" charset="-122"/>
            </a:endParaRPr>
          </a:p>
          <a:p>
            <a:endParaRPr lang="zh-CN" altLang="en-US" dirty="0"/>
          </a:p>
        </p:txBody>
      </p:sp>
    </p:spTree>
    <p:extLst>
      <p:ext uri="{BB962C8B-B14F-4D97-AF65-F5344CB8AC3E}">
        <p14:creationId xmlns:p14="http://schemas.microsoft.com/office/powerpoint/2010/main" val="107167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42106" y="356348"/>
            <a:ext cx="6196588" cy="779707"/>
          </a:xfrm>
        </p:spPr>
        <p:txBody>
          <a:bodyPr>
            <a:normAutofit fontScale="90000"/>
          </a:bodyPr>
          <a:lstStyle/>
          <a:p>
            <a:r>
              <a:rPr lang="zh-CN" altLang="en-US" sz="3000" b="1" dirty="0">
                <a:solidFill>
                  <a:schemeClr val="tx1"/>
                </a:solidFill>
                <a:latin typeface="微软雅黑" panose="020B0503020204020204" pitchFamily="34" charset="-122"/>
                <a:ea typeface="微软雅黑" panose="020B0503020204020204" pitchFamily="34" charset="-122"/>
              </a:rPr>
              <a:t>全书内容</a:t>
            </a:r>
            <a:r>
              <a:rPr lang="zh-CN" altLang="en-US" dirty="0"/>
              <a:t/>
            </a:r>
            <a:br>
              <a:rPr lang="zh-CN" altLang="en-US" dirty="0"/>
            </a:br>
            <a:endParaRPr lang="zh-CN" altLang="en-US" b="1" dirty="0">
              <a:solidFill>
                <a:srgbClr val="0070C0"/>
              </a:solidFill>
            </a:endParaRPr>
          </a:p>
        </p:txBody>
      </p:sp>
      <p:pic>
        <p:nvPicPr>
          <p:cNvPr id="4" name="图片 3">
            <a:extLst>
              <a:ext uri="{FF2B5EF4-FFF2-40B4-BE49-F238E27FC236}">
                <a16:creationId xmlns:a16="http://schemas.microsoft.com/office/drawing/2014/main" xmlns="" id="{740AE4BE-4A9D-4244-9D06-31A00DF7A62C}"/>
              </a:ext>
            </a:extLst>
          </p:cNvPr>
          <p:cNvPicPr>
            <a:picLocks noChangeAspect="1"/>
          </p:cNvPicPr>
          <p:nvPr/>
        </p:nvPicPr>
        <p:blipFill>
          <a:blip r:embed="rId3"/>
          <a:stretch>
            <a:fillRect/>
          </a:stretch>
        </p:blipFill>
        <p:spPr>
          <a:xfrm>
            <a:off x="0" y="981084"/>
            <a:ext cx="9144000" cy="318133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4" name="内容占位符 3">
            <a:extLst>
              <a:ext uri="{FF2B5EF4-FFF2-40B4-BE49-F238E27FC236}">
                <a16:creationId xmlns:a16="http://schemas.microsoft.com/office/drawing/2014/main" xmlns="" id="{EC91352C-FCEA-4928-A59C-D11DB11278BA}"/>
              </a:ext>
            </a:extLst>
          </p:cNvPr>
          <p:cNvSpPr>
            <a:spLocks noGrp="1"/>
          </p:cNvSpPr>
          <p:nvPr>
            <p:ph idx="1"/>
          </p:nvPr>
        </p:nvSpPr>
        <p:spPr/>
        <p:txBody>
          <a:bodyPr/>
          <a:lstStyle/>
          <a:p>
            <a:pPr>
              <a:lnSpc>
                <a:spcPct val="150000"/>
              </a:lnSpc>
            </a:pPr>
            <a:r>
              <a:rPr lang="en-US" altLang="zh-CN" dirty="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答案</a:t>
            </a:r>
            <a:r>
              <a:rPr lang="en-US" altLang="zh-CN" dirty="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C</a:t>
            </a:r>
            <a:endParaRPr lang="zh-CN" altLang="zh-CN" dirty="0">
              <a:latin typeface="微软雅黑" panose="020B0503020204020204" pitchFamily="34" charset="-122"/>
              <a:ea typeface="微软雅黑" panose="020B0503020204020204" pitchFamily="34" charset="-122"/>
            </a:endParaRPr>
          </a:p>
          <a:p>
            <a:pPr>
              <a:lnSpc>
                <a:spcPct val="150000"/>
              </a:lnSpc>
            </a:pPr>
            <a:r>
              <a:rPr lang="en-US" altLang="zh-CN" dirty="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解析</a:t>
            </a:r>
            <a:r>
              <a:rPr lang="en-US" altLang="zh-CN" dirty="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：本题考查企业战略控制的定义。</a:t>
            </a:r>
          </a:p>
          <a:p>
            <a:endParaRPr lang="zh-CN" altLang="en-US" dirty="0"/>
          </a:p>
        </p:txBody>
      </p:sp>
    </p:spTree>
    <p:extLst>
      <p:ext uri="{BB962C8B-B14F-4D97-AF65-F5344CB8AC3E}">
        <p14:creationId xmlns:p14="http://schemas.microsoft.com/office/powerpoint/2010/main" val="2289434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4" name="内容占位符 3">
            <a:extLst>
              <a:ext uri="{FF2B5EF4-FFF2-40B4-BE49-F238E27FC236}">
                <a16:creationId xmlns:a16="http://schemas.microsoft.com/office/drawing/2014/main" xmlns="" id="{EC91352C-FCEA-4928-A59C-D11DB11278BA}"/>
              </a:ext>
            </a:extLst>
          </p:cNvPr>
          <p:cNvSpPr>
            <a:spLocks noGrp="1"/>
          </p:cNvSpPr>
          <p:nvPr>
            <p:ph idx="1"/>
          </p:nvPr>
        </p:nvSpPr>
        <p:spPr/>
        <p:txBody>
          <a:bodyPr/>
          <a:lstStyle/>
          <a:p>
            <a:pPr>
              <a:lnSpc>
                <a:spcPct val="150000"/>
              </a:lnSpc>
            </a:pPr>
            <a:r>
              <a:rPr lang="en-US" altLang="zh-CN" dirty="0">
                <a:latin typeface="微软雅黑" panose="020B0503020204020204" pitchFamily="34" charset="-122"/>
                <a:ea typeface="微软雅黑" panose="020B0503020204020204" pitchFamily="34" charset="-122"/>
              </a:rPr>
              <a:t>4</a:t>
            </a:r>
            <a:r>
              <a:rPr lang="zh-CN" altLang="en-US" dirty="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通常采用</a:t>
            </a:r>
            <a:r>
              <a:rPr lang="en-US" altLang="zh-CN" dirty="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　　</a:t>
            </a:r>
            <a:r>
              <a:rPr lang="en-US" altLang="zh-CN" dirty="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对企业外部的宏观环境进行战略分析。</a:t>
            </a:r>
          </a:p>
          <a:p>
            <a:pPr>
              <a:lnSpc>
                <a:spcPct val="150000"/>
              </a:lnSpc>
            </a:pPr>
            <a:r>
              <a:rPr lang="en-US" altLang="zh-CN" dirty="0">
                <a:latin typeface="微软雅黑" panose="020B0503020204020204" pitchFamily="34" charset="-122"/>
                <a:ea typeface="微软雅黑" panose="020B0503020204020204" pitchFamily="34" charset="-122"/>
              </a:rPr>
              <a:t>A.SWOT</a:t>
            </a:r>
            <a:r>
              <a:rPr lang="zh-CN" altLang="zh-CN" dirty="0">
                <a:latin typeface="微软雅黑" panose="020B0503020204020204" pitchFamily="34" charset="-122"/>
                <a:ea typeface="微软雅黑" panose="020B0503020204020204" pitchFamily="34" charset="-122"/>
              </a:rPr>
              <a:t>分析方法</a:t>
            </a:r>
          </a:p>
          <a:p>
            <a:pPr>
              <a:lnSpc>
                <a:spcPct val="150000"/>
              </a:lnSpc>
            </a:pPr>
            <a:r>
              <a:rPr lang="en-US" altLang="zh-CN" dirty="0">
                <a:latin typeface="微软雅黑" panose="020B0503020204020204" pitchFamily="34" charset="-122"/>
                <a:ea typeface="微软雅黑" panose="020B0503020204020204" pitchFamily="34" charset="-122"/>
              </a:rPr>
              <a:t>B.PEST</a:t>
            </a:r>
            <a:r>
              <a:rPr lang="zh-CN" altLang="zh-CN" dirty="0">
                <a:latin typeface="微软雅黑" panose="020B0503020204020204" pitchFamily="34" charset="-122"/>
                <a:ea typeface="微软雅黑" panose="020B0503020204020204" pitchFamily="34" charset="-122"/>
              </a:rPr>
              <a:t>分析方法</a:t>
            </a:r>
          </a:p>
          <a:p>
            <a:pPr>
              <a:lnSpc>
                <a:spcPct val="150000"/>
              </a:lnSpc>
            </a:pPr>
            <a:r>
              <a:rPr lang="en-US" altLang="zh-CN" dirty="0">
                <a:latin typeface="微软雅黑" panose="020B0503020204020204" pitchFamily="34" charset="-122"/>
                <a:ea typeface="微软雅黑" panose="020B0503020204020204" pitchFamily="34" charset="-122"/>
              </a:rPr>
              <a:t>C.</a:t>
            </a:r>
            <a:r>
              <a:rPr lang="zh-CN" altLang="zh-CN" dirty="0">
                <a:latin typeface="微软雅黑" panose="020B0503020204020204" pitchFamily="34" charset="-122"/>
                <a:ea typeface="微软雅黑" panose="020B0503020204020204" pitchFamily="34" charset="-122"/>
              </a:rPr>
              <a:t>价值链分析方法</a:t>
            </a:r>
          </a:p>
          <a:p>
            <a:pPr>
              <a:lnSpc>
                <a:spcPct val="150000"/>
              </a:lnSpc>
            </a:pPr>
            <a:r>
              <a:rPr lang="en-US" altLang="zh-CN" dirty="0">
                <a:latin typeface="微软雅黑" panose="020B0503020204020204" pitchFamily="34" charset="-122"/>
                <a:ea typeface="微软雅黑" panose="020B0503020204020204" pitchFamily="34" charset="-122"/>
              </a:rPr>
              <a:t>D.</a:t>
            </a:r>
            <a:r>
              <a:rPr lang="zh-CN" altLang="zh-CN" dirty="0">
                <a:latin typeface="微软雅黑" panose="020B0503020204020204" pitchFamily="34" charset="-122"/>
                <a:ea typeface="微软雅黑" panose="020B0503020204020204" pitchFamily="34" charset="-122"/>
              </a:rPr>
              <a:t>波士顿矩阵分析方法</a:t>
            </a:r>
          </a:p>
          <a:p>
            <a:pPr>
              <a:lnSpc>
                <a:spcPct val="150000"/>
              </a:lnSpc>
            </a:pPr>
            <a:endParaRPr lang="zh-CN" altLang="en-US" dirty="0"/>
          </a:p>
        </p:txBody>
      </p:sp>
    </p:spTree>
    <p:extLst>
      <p:ext uri="{BB962C8B-B14F-4D97-AF65-F5344CB8AC3E}">
        <p14:creationId xmlns:p14="http://schemas.microsoft.com/office/powerpoint/2010/main" val="2638287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4" name="内容占位符 3">
            <a:extLst>
              <a:ext uri="{FF2B5EF4-FFF2-40B4-BE49-F238E27FC236}">
                <a16:creationId xmlns:a16="http://schemas.microsoft.com/office/drawing/2014/main" xmlns="" id="{EC91352C-FCEA-4928-A59C-D11DB11278BA}"/>
              </a:ext>
            </a:extLst>
          </p:cNvPr>
          <p:cNvSpPr>
            <a:spLocks noGrp="1"/>
          </p:cNvSpPr>
          <p:nvPr>
            <p:ph idx="1"/>
          </p:nvPr>
        </p:nvSpPr>
        <p:spPr/>
        <p:txBody>
          <a:bodyPr/>
          <a:lstStyle/>
          <a:p>
            <a:pPr>
              <a:lnSpc>
                <a:spcPct val="150000"/>
              </a:lnSpc>
            </a:pPr>
            <a:r>
              <a:rPr lang="en-US" altLang="zh-CN" dirty="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答案</a:t>
            </a:r>
            <a:r>
              <a:rPr lang="en-US" altLang="zh-CN" dirty="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B</a:t>
            </a:r>
            <a:endParaRPr lang="zh-CN" altLang="zh-CN" dirty="0">
              <a:latin typeface="微软雅黑" panose="020B0503020204020204" pitchFamily="34" charset="-122"/>
              <a:ea typeface="微软雅黑" panose="020B0503020204020204" pitchFamily="34" charset="-122"/>
            </a:endParaRPr>
          </a:p>
          <a:p>
            <a:pPr>
              <a:lnSpc>
                <a:spcPct val="150000"/>
              </a:lnSpc>
            </a:pPr>
            <a:r>
              <a:rPr lang="en-US" altLang="zh-CN" dirty="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解析</a:t>
            </a:r>
            <a:r>
              <a:rPr lang="en-US" altLang="zh-CN" dirty="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：本题考查</a:t>
            </a:r>
            <a:r>
              <a:rPr lang="en-US" altLang="zh-CN" dirty="0">
                <a:latin typeface="微软雅黑" panose="020B0503020204020204" pitchFamily="34" charset="-122"/>
                <a:ea typeface="微软雅黑" panose="020B0503020204020204" pitchFamily="34" charset="-122"/>
              </a:rPr>
              <a:t>PEST</a:t>
            </a:r>
            <a:r>
              <a:rPr lang="zh-CN" altLang="zh-CN" dirty="0">
                <a:latin typeface="微软雅黑" panose="020B0503020204020204" pitchFamily="34" charset="-122"/>
                <a:ea typeface="微软雅黑" panose="020B0503020204020204" pitchFamily="34" charset="-122"/>
              </a:rPr>
              <a:t>分析方法。通常采用</a:t>
            </a:r>
            <a:r>
              <a:rPr lang="en-US" altLang="zh-CN" dirty="0">
                <a:latin typeface="微软雅黑" panose="020B0503020204020204" pitchFamily="34" charset="-122"/>
                <a:ea typeface="微软雅黑" panose="020B0503020204020204" pitchFamily="34" charset="-122"/>
              </a:rPr>
              <a:t>PEST</a:t>
            </a:r>
            <a:r>
              <a:rPr lang="zh-CN" altLang="zh-CN" dirty="0">
                <a:latin typeface="微软雅黑" panose="020B0503020204020204" pitchFamily="34" charset="-122"/>
                <a:ea typeface="微软雅黑" panose="020B0503020204020204" pitchFamily="34" charset="-122"/>
              </a:rPr>
              <a:t>分析方法对企业外部的宏观环境进行战略分析。</a:t>
            </a:r>
          </a:p>
          <a:p>
            <a:endParaRPr lang="zh-CN" altLang="en-US" dirty="0"/>
          </a:p>
        </p:txBody>
      </p:sp>
    </p:spTree>
    <p:extLst>
      <p:ext uri="{BB962C8B-B14F-4D97-AF65-F5344CB8AC3E}">
        <p14:creationId xmlns:p14="http://schemas.microsoft.com/office/powerpoint/2010/main" val="224363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4" name="内容占位符 3">
            <a:extLst>
              <a:ext uri="{FF2B5EF4-FFF2-40B4-BE49-F238E27FC236}">
                <a16:creationId xmlns:a16="http://schemas.microsoft.com/office/drawing/2014/main" xmlns="" id="{EC91352C-FCEA-4928-A59C-D11DB11278BA}"/>
              </a:ext>
            </a:extLst>
          </p:cNvPr>
          <p:cNvSpPr>
            <a:spLocks noGrp="1"/>
          </p:cNvSpPr>
          <p:nvPr>
            <p:ph idx="1"/>
          </p:nvPr>
        </p:nvSpPr>
        <p:spPr/>
        <p:txBody>
          <a:bodyPr/>
          <a:lstStyle/>
          <a:p>
            <a:pPr>
              <a:lnSpc>
                <a:spcPct val="150000"/>
              </a:lnSpc>
            </a:pPr>
            <a:r>
              <a:rPr lang="en-US" altLang="zh-CN" dirty="0">
                <a:latin typeface="微软雅黑" panose="020B0503020204020204" pitchFamily="34" charset="-122"/>
                <a:ea typeface="微软雅黑" panose="020B0503020204020204" pitchFamily="34" charset="-122"/>
              </a:rPr>
              <a:t>5</a:t>
            </a:r>
            <a:r>
              <a:rPr lang="zh-CN" altLang="en-US" dirty="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下列情形中，应当在两个月内召开临时股东大会的是</a:t>
            </a:r>
            <a:r>
              <a:rPr lang="en-US" altLang="zh-CN" dirty="0">
                <a:latin typeface="微软雅黑" panose="020B0503020204020204" pitchFamily="34" charset="-122"/>
                <a:ea typeface="微软雅黑" panose="020B0503020204020204" pitchFamily="34" charset="-122"/>
              </a:rPr>
              <a:t>( )</a:t>
            </a:r>
            <a:r>
              <a:rPr lang="zh-CN" altLang="zh-CN" dirty="0">
                <a:latin typeface="微软雅黑" panose="020B0503020204020204" pitchFamily="34" charset="-122"/>
                <a:ea typeface="微软雅黑" panose="020B0503020204020204" pitchFamily="34" charset="-122"/>
              </a:rPr>
              <a:t>：</a:t>
            </a:r>
          </a:p>
          <a:p>
            <a:pPr>
              <a:lnSpc>
                <a:spcPct val="150000"/>
              </a:lnSpc>
            </a:pPr>
            <a:r>
              <a:rPr lang="en-US" altLang="zh-CN" dirty="0">
                <a:latin typeface="微软雅黑" panose="020B0503020204020204" pitchFamily="34" charset="-122"/>
                <a:ea typeface="微软雅黑" panose="020B0503020204020204" pitchFamily="34" charset="-122"/>
              </a:rPr>
              <a:t>A.</a:t>
            </a:r>
            <a:r>
              <a:rPr lang="zh-CN" altLang="zh-CN" dirty="0">
                <a:latin typeface="微软雅黑" panose="020B0503020204020204" pitchFamily="34" charset="-122"/>
                <a:ea typeface="微软雅黑" panose="020B0503020204020204" pitchFamily="34" charset="-122"/>
              </a:rPr>
              <a:t>董事人数不足法律规定人数的五分之四</a:t>
            </a:r>
          </a:p>
          <a:p>
            <a:pPr>
              <a:lnSpc>
                <a:spcPct val="150000"/>
              </a:lnSpc>
            </a:pPr>
            <a:r>
              <a:rPr lang="en-US" altLang="zh-CN" dirty="0">
                <a:latin typeface="微软雅黑" panose="020B0503020204020204" pitchFamily="34" charset="-122"/>
                <a:ea typeface="微软雅黑" panose="020B0503020204020204" pitchFamily="34" charset="-122"/>
              </a:rPr>
              <a:t>B.</a:t>
            </a:r>
            <a:r>
              <a:rPr lang="zh-CN" altLang="zh-CN" dirty="0">
                <a:latin typeface="微软雅黑" panose="020B0503020204020204" pitchFamily="34" charset="-122"/>
                <a:ea typeface="微软雅黑" panose="020B0503020204020204" pitchFamily="34" charset="-122"/>
              </a:rPr>
              <a:t>公司未弥补的亏损达实收股本总额的三分之一</a:t>
            </a:r>
          </a:p>
          <a:p>
            <a:pPr>
              <a:lnSpc>
                <a:spcPct val="150000"/>
              </a:lnSpc>
            </a:pPr>
            <a:r>
              <a:rPr lang="en-US" altLang="zh-CN" dirty="0">
                <a:latin typeface="微软雅黑" panose="020B0503020204020204" pitchFamily="34" charset="-122"/>
                <a:ea typeface="微软雅黑" panose="020B0503020204020204" pitchFamily="34" charset="-122"/>
              </a:rPr>
              <a:t>C.</a:t>
            </a:r>
            <a:r>
              <a:rPr lang="zh-CN" altLang="zh-CN" dirty="0">
                <a:latin typeface="微软雅黑" panose="020B0503020204020204" pitchFamily="34" charset="-122"/>
                <a:ea typeface="微软雅黑" panose="020B0503020204020204" pitchFamily="34" charset="-122"/>
              </a:rPr>
              <a:t>合计持有公司</a:t>
            </a:r>
            <a:r>
              <a:rPr lang="en-US" altLang="zh-CN" dirty="0">
                <a:latin typeface="微软雅黑" panose="020B0503020204020204" pitchFamily="34" charset="-122"/>
                <a:ea typeface="微软雅黑" panose="020B0503020204020204" pitchFamily="34" charset="-122"/>
              </a:rPr>
              <a:t>5%</a:t>
            </a:r>
            <a:r>
              <a:rPr lang="zh-CN" altLang="zh-CN" dirty="0">
                <a:latin typeface="微软雅黑" panose="020B0503020204020204" pitchFamily="34" charset="-122"/>
                <a:ea typeface="微软雅黑" panose="020B0503020204020204" pitchFamily="34" charset="-122"/>
              </a:rPr>
              <a:t>以上股份的股东请求</a:t>
            </a:r>
          </a:p>
          <a:p>
            <a:pPr>
              <a:lnSpc>
                <a:spcPct val="150000"/>
              </a:lnSpc>
            </a:pPr>
            <a:r>
              <a:rPr lang="en-US" altLang="zh-CN" dirty="0">
                <a:latin typeface="微软雅黑" panose="020B0503020204020204" pitchFamily="34" charset="-122"/>
                <a:ea typeface="微软雅黑" panose="020B0503020204020204" pitchFamily="34" charset="-122"/>
              </a:rPr>
              <a:t>D.</a:t>
            </a:r>
            <a:r>
              <a:rPr lang="zh-CN" altLang="zh-CN" dirty="0">
                <a:latin typeface="微软雅黑" panose="020B0503020204020204" pitchFamily="34" charset="-122"/>
                <a:ea typeface="微软雅黑" panose="020B0503020204020204" pitchFamily="34" charset="-122"/>
              </a:rPr>
              <a:t>单独持有公司</a:t>
            </a:r>
            <a:r>
              <a:rPr lang="en-US" altLang="zh-CN" dirty="0">
                <a:latin typeface="微软雅黑" panose="020B0503020204020204" pitchFamily="34" charset="-122"/>
                <a:ea typeface="微软雅黑" panose="020B0503020204020204" pitchFamily="34" charset="-122"/>
              </a:rPr>
              <a:t>5%</a:t>
            </a:r>
            <a:r>
              <a:rPr lang="zh-CN" altLang="zh-CN" dirty="0">
                <a:latin typeface="微软雅黑" panose="020B0503020204020204" pitchFamily="34" charset="-122"/>
                <a:ea typeface="微软雅黑" panose="020B0503020204020204" pitchFamily="34" charset="-122"/>
              </a:rPr>
              <a:t>以上股份的股东请求</a:t>
            </a:r>
          </a:p>
          <a:p>
            <a:pPr>
              <a:lnSpc>
                <a:spcPct val="150000"/>
              </a:lnSpc>
            </a:pPr>
            <a:endParaRPr lang="zh-CN" altLang="en-US" dirty="0"/>
          </a:p>
        </p:txBody>
      </p:sp>
    </p:spTree>
    <p:extLst>
      <p:ext uri="{BB962C8B-B14F-4D97-AF65-F5344CB8AC3E}">
        <p14:creationId xmlns:p14="http://schemas.microsoft.com/office/powerpoint/2010/main" val="19296492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4" name="内容占位符 3">
            <a:extLst>
              <a:ext uri="{FF2B5EF4-FFF2-40B4-BE49-F238E27FC236}">
                <a16:creationId xmlns:a16="http://schemas.microsoft.com/office/drawing/2014/main" xmlns="" id="{EC91352C-FCEA-4928-A59C-D11DB11278BA}"/>
              </a:ext>
            </a:extLst>
          </p:cNvPr>
          <p:cNvSpPr>
            <a:spLocks noGrp="1"/>
          </p:cNvSpPr>
          <p:nvPr>
            <p:ph idx="1"/>
          </p:nvPr>
        </p:nvSpPr>
        <p:spPr/>
        <p:txBody>
          <a:bodyPr/>
          <a:lstStyle/>
          <a:p>
            <a:pPr>
              <a:lnSpc>
                <a:spcPct val="150000"/>
              </a:lnSpc>
            </a:pPr>
            <a:r>
              <a:rPr lang="en-US" altLang="zh-CN" dirty="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答案</a:t>
            </a:r>
            <a:r>
              <a:rPr lang="en-US" altLang="zh-CN" dirty="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B</a:t>
            </a:r>
            <a:endParaRPr lang="zh-CN" altLang="zh-CN" dirty="0">
              <a:latin typeface="微软雅黑" panose="020B0503020204020204" pitchFamily="34" charset="-122"/>
              <a:ea typeface="微软雅黑" panose="020B0503020204020204" pitchFamily="34" charset="-122"/>
            </a:endParaRPr>
          </a:p>
          <a:p>
            <a:pPr>
              <a:lnSpc>
                <a:spcPct val="150000"/>
              </a:lnSpc>
            </a:pPr>
            <a:r>
              <a:rPr lang="en-US" altLang="zh-CN" dirty="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解析</a:t>
            </a:r>
            <a:r>
              <a:rPr lang="en-US" altLang="zh-CN" dirty="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：本题考查</a:t>
            </a:r>
            <a:r>
              <a:rPr lang="en-US" altLang="zh-CN" dirty="0">
                <a:latin typeface="微软雅黑" panose="020B0503020204020204" pitchFamily="34" charset="-122"/>
                <a:ea typeface="微软雅黑" panose="020B0503020204020204" pitchFamily="34" charset="-122"/>
              </a:rPr>
              <a:t>PEST</a:t>
            </a:r>
            <a:r>
              <a:rPr lang="zh-CN" altLang="zh-CN" dirty="0">
                <a:latin typeface="微软雅黑" panose="020B0503020204020204" pitchFamily="34" charset="-122"/>
                <a:ea typeface="微软雅黑" panose="020B0503020204020204" pitchFamily="34" charset="-122"/>
              </a:rPr>
              <a:t>分析方法。通常采用</a:t>
            </a:r>
            <a:r>
              <a:rPr lang="en-US" altLang="zh-CN" dirty="0">
                <a:latin typeface="微软雅黑" panose="020B0503020204020204" pitchFamily="34" charset="-122"/>
                <a:ea typeface="微软雅黑" panose="020B0503020204020204" pitchFamily="34" charset="-122"/>
              </a:rPr>
              <a:t>PEST</a:t>
            </a:r>
            <a:r>
              <a:rPr lang="zh-CN" altLang="zh-CN" dirty="0">
                <a:latin typeface="微软雅黑" panose="020B0503020204020204" pitchFamily="34" charset="-122"/>
                <a:ea typeface="微软雅黑" panose="020B0503020204020204" pitchFamily="34" charset="-122"/>
              </a:rPr>
              <a:t>分析方法对企业外部的宏观环境进行战略分析。</a:t>
            </a:r>
          </a:p>
          <a:p>
            <a:endParaRPr lang="zh-CN" altLang="en-US" dirty="0"/>
          </a:p>
        </p:txBody>
      </p:sp>
    </p:spTree>
    <p:extLst>
      <p:ext uri="{BB962C8B-B14F-4D97-AF65-F5344CB8AC3E}">
        <p14:creationId xmlns:p14="http://schemas.microsoft.com/office/powerpoint/2010/main" val="10319510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4" name="内容占位符 3">
            <a:extLst>
              <a:ext uri="{FF2B5EF4-FFF2-40B4-BE49-F238E27FC236}">
                <a16:creationId xmlns:a16="http://schemas.microsoft.com/office/drawing/2014/main" xmlns="" id="{EC91352C-FCEA-4928-A59C-D11DB11278BA}"/>
              </a:ext>
            </a:extLst>
          </p:cNvPr>
          <p:cNvSpPr>
            <a:spLocks noGrp="1"/>
          </p:cNvSpPr>
          <p:nvPr>
            <p:ph idx="1"/>
          </p:nvPr>
        </p:nvSpPr>
        <p:spPr/>
        <p:txBody>
          <a:bodyPr/>
          <a:lstStyle/>
          <a:p>
            <a:pPr>
              <a:lnSpc>
                <a:spcPct val="150000"/>
              </a:lnSpc>
            </a:pPr>
            <a:r>
              <a:rPr lang="en-US" altLang="zh-CN" dirty="0">
                <a:latin typeface="微软雅黑" panose="020B0503020204020204" pitchFamily="34" charset="-122"/>
                <a:ea typeface="微软雅黑" panose="020B0503020204020204" pitchFamily="34" charset="-122"/>
              </a:rPr>
              <a:t>6</a:t>
            </a:r>
            <a:r>
              <a:rPr lang="zh-CN" altLang="en-US" dirty="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根据我国公司法，有限责任公司首次股东会会议的召集人为</a:t>
            </a:r>
            <a:r>
              <a:rPr lang="en-US" altLang="zh-CN" dirty="0">
                <a:latin typeface="微软雅黑" panose="020B0503020204020204" pitchFamily="34" charset="-122"/>
                <a:ea typeface="微软雅黑" panose="020B0503020204020204" pitchFamily="34" charset="-122"/>
              </a:rPr>
              <a:t>(   )</a:t>
            </a:r>
            <a:endParaRPr lang="zh-CN" altLang="zh-CN" dirty="0">
              <a:latin typeface="微软雅黑" panose="020B0503020204020204" pitchFamily="34" charset="-122"/>
              <a:ea typeface="微软雅黑" panose="020B0503020204020204" pitchFamily="34" charset="-122"/>
            </a:endParaRPr>
          </a:p>
          <a:p>
            <a:pPr>
              <a:lnSpc>
                <a:spcPct val="150000"/>
              </a:lnSpc>
            </a:pPr>
            <a:r>
              <a:rPr lang="en-US" altLang="zh-CN" dirty="0">
                <a:latin typeface="微软雅黑" panose="020B0503020204020204" pitchFamily="34" charset="-122"/>
                <a:ea typeface="微软雅黑" panose="020B0503020204020204" pitchFamily="34" charset="-122"/>
              </a:rPr>
              <a:t>A</a:t>
            </a:r>
            <a:r>
              <a:rPr lang="zh-CN" altLang="zh-CN" dirty="0">
                <a:latin typeface="微软雅黑" panose="020B0503020204020204" pitchFamily="34" charset="-122"/>
                <a:ea typeface="微软雅黑" panose="020B0503020204020204" pitchFamily="34" charset="-122"/>
              </a:rPr>
              <a:t>总经理</a:t>
            </a:r>
          </a:p>
          <a:p>
            <a:pPr>
              <a:lnSpc>
                <a:spcPct val="150000"/>
              </a:lnSpc>
            </a:pPr>
            <a:r>
              <a:rPr lang="en-US" altLang="zh-CN" dirty="0">
                <a:latin typeface="微软雅黑" panose="020B0503020204020204" pitchFamily="34" charset="-122"/>
                <a:ea typeface="微软雅黑" panose="020B0503020204020204" pitchFamily="34" charset="-122"/>
              </a:rPr>
              <a:t>B</a:t>
            </a:r>
            <a:r>
              <a:rPr lang="zh-CN" altLang="zh-CN" dirty="0">
                <a:latin typeface="微软雅黑" panose="020B0503020204020204" pitchFamily="34" charset="-122"/>
                <a:ea typeface="微软雅黑" panose="020B0503020204020204" pitchFamily="34" charset="-122"/>
              </a:rPr>
              <a:t>工会主席</a:t>
            </a:r>
          </a:p>
          <a:p>
            <a:pPr>
              <a:lnSpc>
                <a:spcPct val="150000"/>
              </a:lnSpc>
            </a:pPr>
            <a:r>
              <a:rPr lang="en-US" altLang="zh-CN" dirty="0">
                <a:latin typeface="微软雅黑" panose="020B0503020204020204" pitchFamily="34" charset="-122"/>
                <a:ea typeface="微软雅黑" panose="020B0503020204020204" pitchFamily="34" charset="-122"/>
              </a:rPr>
              <a:t>C</a:t>
            </a:r>
            <a:r>
              <a:rPr lang="zh-CN" altLang="zh-CN" dirty="0">
                <a:latin typeface="微软雅黑" panose="020B0503020204020204" pitchFamily="34" charset="-122"/>
                <a:ea typeface="微软雅黑" panose="020B0503020204020204" pitchFamily="34" charset="-122"/>
              </a:rPr>
              <a:t>过半数股东推选的股东</a:t>
            </a:r>
          </a:p>
          <a:p>
            <a:pPr>
              <a:lnSpc>
                <a:spcPct val="150000"/>
              </a:lnSpc>
            </a:pPr>
            <a:r>
              <a:rPr lang="en-US" altLang="zh-CN" dirty="0">
                <a:latin typeface="微软雅黑" panose="020B0503020204020204" pitchFamily="34" charset="-122"/>
                <a:ea typeface="微软雅黑" panose="020B0503020204020204" pitchFamily="34" charset="-122"/>
              </a:rPr>
              <a:t>D</a:t>
            </a:r>
            <a:r>
              <a:rPr lang="zh-CN" altLang="zh-CN" dirty="0">
                <a:latin typeface="微软雅黑" panose="020B0503020204020204" pitchFamily="34" charset="-122"/>
                <a:ea typeface="微软雅黑" panose="020B0503020204020204" pitchFamily="34" charset="-122"/>
              </a:rPr>
              <a:t>出资最多的股东</a:t>
            </a:r>
          </a:p>
          <a:p>
            <a:pPr>
              <a:lnSpc>
                <a:spcPct val="150000"/>
              </a:lnSpc>
            </a:pPr>
            <a:endParaRPr lang="zh-CN" altLang="en-US" dirty="0"/>
          </a:p>
        </p:txBody>
      </p:sp>
    </p:spTree>
    <p:extLst>
      <p:ext uri="{BB962C8B-B14F-4D97-AF65-F5344CB8AC3E}">
        <p14:creationId xmlns:p14="http://schemas.microsoft.com/office/powerpoint/2010/main" val="41537332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4" name="内容占位符 3">
            <a:extLst>
              <a:ext uri="{FF2B5EF4-FFF2-40B4-BE49-F238E27FC236}">
                <a16:creationId xmlns:a16="http://schemas.microsoft.com/office/drawing/2014/main" xmlns="" id="{EC91352C-FCEA-4928-A59C-D11DB11278BA}"/>
              </a:ext>
            </a:extLst>
          </p:cNvPr>
          <p:cNvSpPr>
            <a:spLocks noGrp="1"/>
          </p:cNvSpPr>
          <p:nvPr>
            <p:ph idx="1"/>
          </p:nvPr>
        </p:nvSpPr>
        <p:spPr/>
        <p:txBody>
          <a:bodyPr/>
          <a:lstStyle/>
          <a:p>
            <a:pPr>
              <a:lnSpc>
                <a:spcPct val="150000"/>
              </a:lnSpc>
            </a:pPr>
            <a:r>
              <a:rPr lang="en-US" altLang="zh-CN" dirty="0">
                <a:latin typeface="微软雅黑" panose="020B0503020204020204" pitchFamily="34" charset="-122"/>
                <a:ea typeface="微软雅黑" panose="020B0503020204020204" pitchFamily="34" charset="-122"/>
              </a:rPr>
              <a:t>  [</a:t>
            </a:r>
            <a:r>
              <a:rPr lang="zh-CN" altLang="zh-CN" dirty="0">
                <a:latin typeface="微软雅黑" panose="020B0503020204020204" pitchFamily="34" charset="-122"/>
                <a:ea typeface="微软雅黑" panose="020B0503020204020204" pitchFamily="34" charset="-122"/>
              </a:rPr>
              <a:t>答案</a:t>
            </a:r>
            <a:r>
              <a:rPr lang="en-US" altLang="zh-CN" dirty="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D</a:t>
            </a:r>
            <a:endParaRPr lang="zh-CN" altLang="zh-CN" dirty="0">
              <a:latin typeface="微软雅黑" panose="020B0503020204020204" pitchFamily="34" charset="-122"/>
              <a:ea typeface="微软雅黑" panose="020B0503020204020204" pitchFamily="34" charset="-122"/>
            </a:endParaRPr>
          </a:p>
          <a:p>
            <a:pPr>
              <a:lnSpc>
                <a:spcPct val="150000"/>
              </a:lnSpc>
            </a:pPr>
            <a:r>
              <a:rPr lang="zh-CN" altLang="zh-CN" dirty="0">
                <a:latin typeface="微软雅黑" panose="020B0503020204020204" pitchFamily="34" charset="-122"/>
                <a:ea typeface="微软雅黑" panose="020B0503020204020204" pitchFamily="34" charset="-122"/>
              </a:rPr>
              <a:t>【解析】根据我国公司法，有限责任公司首次股东会会议召集人为出资最多的股东。</a:t>
            </a:r>
          </a:p>
          <a:p>
            <a:endParaRPr lang="zh-CN" altLang="en-US" dirty="0"/>
          </a:p>
        </p:txBody>
      </p:sp>
    </p:spTree>
    <p:extLst>
      <p:ext uri="{BB962C8B-B14F-4D97-AF65-F5344CB8AC3E}">
        <p14:creationId xmlns:p14="http://schemas.microsoft.com/office/powerpoint/2010/main" val="8343983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endParaRPr lang="en-US" altLang="zh-CN" dirty="0"/>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7</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股份有限公司的股东以其</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为限，对公司承担有限责任。</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个人资产</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认购的股份</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家庭资产</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实缴的出资额</a:t>
            </a:r>
            <a:r>
              <a:rPr lang="en-US" altLang="zh-CN" dirty="0"/>
              <a:t/>
            </a:r>
            <a:br>
              <a:rPr lang="en-US" altLang="zh-CN" dirty="0"/>
            </a:br>
            <a:endParaRPr lang="zh-CN" altLang="en-US" sz="5715"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900727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endParaRPr lang="en-US" altLang="zh-CN" dirty="0"/>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B</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解析：本题考查第二章。股份有限公司的股东以其认购的股份为限，对公司承担有限责任。有限责任公司以实缴的出资额为限，对公司承担有限责任，故选</a:t>
            </a: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226639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8</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根据我国公司法。关于股份有限公司发起人的说法。正确的是</a:t>
            </a:r>
            <a:r>
              <a:rPr lang="en-US" altLang="zh-CN" dirty="0">
                <a:solidFill>
                  <a:schemeClr val="tx1"/>
                </a:solidFill>
                <a:latin typeface="微软雅黑" panose="020B0503020204020204" pitchFamily="34" charset="-122"/>
                <a:ea typeface="微软雅黑" panose="020B0503020204020204" pitchFamily="34" charset="-122"/>
              </a:rPr>
              <a:t>(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发起人须半数以上</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在中国境内有住所</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公司不能设立时发起人对设立行为所产生的债务负有限责任</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发起人不能是法人</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发起人持有的本公司股份自公司成立之日起三年内不得转让</a:t>
            </a:r>
            <a:r>
              <a:rPr lang="en-US" altLang="zh-CN" dirty="0"/>
              <a:t/>
            </a:r>
            <a:br>
              <a:rPr lang="en-US" altLang="zh-CN" dirty="0"/>
            </a:br>
            <a:endParaRPr lang="zh-CN" altLang="en-US" sz="5715"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34194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nSpc>
                <a:spcPct val="150000"/>
              </a:lnSpc>
            </a:pPr>
            <a:r>
              <a:rPr lang="en-US" altLang="zh-CN" b="1" dirty="0">
                <a:solidFill>
                  <a:schemeClr val="tx1"/>
                </a:solidFill>
                <a:latin typeface="微软雅黑" panose="020B0503020204020204" pitchFamily="34" charset="-122"/>
                <a:ea typeface="微软雅黑" panose="020B0503020204020204" pitchFamily="34" charset="-122"/>
              </a:rPr>
              <a:t/>
            </a:r>
            <a:br>
              <a:rPr lang="en-US" altLang="zh-CN" b="1" dirty="0">
                <a:solidFill>
                  <a:schemeClr val="tx1"/>
                </a:solidFill>
                <a:latin typeface="微软雅黑" panose="020B0503020204020204" pitchFamily="34" charset="-122"/>
                <a:ea typeface="微软雅黑" panose="020B0503020204020204" pitchFamily="34" charset="-122"/>
              </a:rPr>
            </a:br>
            <a:r>
              <a:rPr lang="zh-CN" altLang="en-US" b="1" dirty="0">
                <a:solidFill>
                  <a:schemeClr val="tx1"/>
                </a:solidFill>
                <a:latin typeface="微软雅黑" panose="020B0503020204020204" pitchFamily="34" charset="-122"/>
                <a:ea typeface="微软雅黑" panose="020B0503020204020204" pitchFamily="34" charset="-122"/>
              </a:rPr>
              <a:t>试卷题型、题量及分值分布情况</a:t>
            </a:r>
            <a:r>
              <a:rPr lang="en-US" altLang="zh-CN" b="1" dirty="0">
                <a:solidFill>
                  <a:schemeClr val="tx1"/>
                </a:solidFill>
                <a:latin typeface="微软雅黑" panose="020B0503020204020204" pitchFamily="34" charset="-122"/>
                <a:ea typeface="微软雅黑" panose="020B0503020204020204" pitchFamily="34" charset="-122"/>
              </a:rPr>
              <a:t/>
            </a:r>
            <a:br>
              <a:rPr lang="en-US" altLang="zh-CN" b="1" dirty="0">
                <a:solidFill>
                  <a:schemeClr val="tx1"/>
                </a:solidFill>
                <a:latin typeface="微软雅黑" panose="020B0503020204020204" pitchFamily="34" charset="-122"/>
                <a:ea typeface="微软雅黑" panose="020B0503020204020204" pitchFamily="34" charset="-122"/>
              </a:rPr>
            </a:br>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899592" y="1419622"/>
            <a:ext cx="6831330" cy="3281045"/>
          </a:xfrm>
        </p:spPr>
        <p:txBody>
          <a:bodyPr>
            <a:normAutofit/>
          </a:bodyPr>
          <a:lstStyle/>
          <a:p>
            <a:pPr marL="114300" indent="0" fontAlgn="auto">
              <a:lnSpc>
                <a:spcPct val="150000"/>
              </a:lnSpc>
              <a:spcBef>
                <a:spcPts val="0"/>
              </a:spcBef>
              <a:buNone/>
            </a:pPr>
            <a:r>
              <a:rPr lang="zh-CN" altLang="en-US" dirty="0">
                <a:solidFill>
                  <a:schemeClr val="tx1"/>
                </a:solidFill>
                <a:latin typeface="微软雅黑" panose="020B0503020204020204" pitchFamily="34" charset="-122"/>
                <a:ea typeface="微软雅黑" panose="020B0503020204020204" pitchFamily="34" charset="-122"/>
              </a:rPr>
              <a:t>一、单项选择题</a:t>
            </a:r>
            <a:r>
              <a:rPr lang="en-US" altLang="zh-CN" dirty="0">
                <a:solidFill>
                  <a:schemeClr val="tx1"/>
                </a:solidFill>
                <a:latin typeface="微软雅黑" panose="020B0503020204020204" pitchFamily="34" charset="-122"/>
                <a:ea typeface="微软雅黑" panose="020B0503020204020204" pitchFamily="34" charset="-122"/>
              </a:rPr>
              <a:t>60</a:t>
            </a:r>
            <a:r>
              <a:rPr lang="zh-CN" altLang="en-US" dirty="0">
                <a:solidFill>
                  <a:schemeClr val="tx1"/>
                </a:solidFill>
                <a:latin typeface="微软雅黑" panose="020B0503020204020204" pitchFamily="34" charset="-122"/>
                <a:ea typeface="微软雅黑" panose="020B0503020204020204" pitchFamily="34" charset="-122"/>
              </a:rPr>
              <a:t>题，每题</a:t>
            </a:r>
            <a:r>
              <a:rPr lang="en-US" altLang="zh-CN" dirty="0">
                <a:solidFill>
                  <a:schemeClr val="tx1"/>
                </a:solidFill>
                <a:latin typeface="微软雅黑" panose="020B0503020204020204" pitchFamily="34" charset="-122"/>
                <a:ea typeface="微软雅黑" panose="020B0503020204020204" pitchFamily="34" charset="-122"/>
              </a:rPr>
              <a:t>1</a:t>
            </a:r>
            <a:r>
              <a:rPr lang="zh-CN" altLang="en-US" dirty="0">
                <a:solidFill>
                  <a:schemeClr val="tx1"/>
                </a:solidFill>
                <a:latin typeface="微软雅黑" panose="020B0503020204020204" pitchFamily="34" charset="-122"/>
                <a:ea typeface="微软雅黑" panose="020B0503020204020204" pitchFamily="34" charset="-122"/>
              </a:rPr>
              <a:t>分，共</a:t>
            </a:r>
            <a:r>
              <a:rPr lang="en-US" altLang="zh-CN" dirty="0">
                <a:solidFill>
                  <a:schemeClr val="tx1"/>
                </a:solidFill>
                <a:latin typeface="微软雅黑" panose="020B0503020204020204" pitchFamily="34" charset="-122"/>
                <a:ea typeface="微软雅黑" panose="020B0503020204020204" pitchFamily="34" charset="-122"/>
              </a:rPr>
              <a:t>60</a:t>
            </a:r>
            <a:r>
              <a:rPr lang="zh-CN" altLang="en-US" dirty="0">
                <a:solidFill>
                  <a:schemeClr val="tx1"/>
                </a:solidFill>
                <a:latin typeface="微软雅黑" panose="020B0503020204020204" pitchFamily="34" charset="-122"/>
                <a:ea typeface="微软雅黑" panose="020B0503020204020204" pitchFamily="34" charset="-122"/>
              </a:rPr>
              <a:t>分。</a:t>
            </a:r>
          </a:p>
          <a:p>
            <a:pPr marL="85725" indent="0">
              <a:lnSpc>
                <a:spcPct val="150000"/>
              </a:lnSpc>
              <a:buNone/>
            </a:pPr>
            <a:r>
              <a:rPr lang="zh-CN" altLang="en-US" dirty="0">
                <a:solidFill>
                  <a:schemeClr val="tx1"/>
                </a:solidFill>
                <a:latin typeface="微软雅黑" panose="020B0503020204020204" pitchFamily="34" charset="-122"/>
                <a:ea typeface="微软雅黑" panose="020B0503020204020204" pitchFamily="34" charset="-122"/>
              </a:rPr>
              <a:t>二、多项选择题</a:t>
            </a:r>
            <a:r>
              <a:rPr lang="en-US" altLang="zh-CN" dirty="0">
                <a:solidFill>
                  <a:schemeClr val="tx1"/>
                </a:solidFill>
                <a:latin typeface="微软雅黑" panose="020B0503020204020204" pitchFamily="34" charset="-122"/>
                <a:ea typeface="微软雅黑" panose="020B0503020204020204" pitchFamily="34" charset="-122"/>
              </a:rPr>
              <a:t>20</a:t>
            </a:r>
            <a:r>
              <a:rPr lang="zh-CN" altLang="en-US" dirty="0">
                <a:solidFill>
                  <a:schemeClr val="tx1"/>
                </a:solidFill>
                <a:latin typeface="微软雅黑" panose="020B0503020204020204" pitchFamily="34" charset="-122"/>
                <a:ea typeface="微软雅黑" panose="020B0503020204020204" pitchFamily="34" charset="-122"/>
              </a:rPr>
              <a:t>题，每题</a:t>
            </a:r>
            <a:r>
              <a:rPr lang="en-US" altLang="zh-CN" dirty="0">
                <a:solidFill>
                  <a:schemeClr val="tx1"/>
                </a:solidFill>
                <a:latin typeface="微软雅黑" panose="020B0503020204020204" pitchFamily="34" charset="-122"/>
                <a:ea typeface="微软雅黑" panose="020B0503020204020204" pitchFamily="34" charset="-122"/>
              </a:rPr>
              <a:t>2</a:t>
            </a:r>
            <a:r>
              <a:rPr lang="zh-CN" altLang="en-US" dirty="0">
                <a:solidFill>
                  <a:schemeClr val="tx1"/>
                </a:solidFill>
                <a:latin typeface="微软雅黑" panose="020B0503020204020204" pitchFamily="34" charset="-122"/>
                <a:ea typeface="微软雅黑" panose="020B0503020204020204" pitchFamily="34" charset="-122"/>
              </a:rPr>
              <a:t>分，共</a:t>
            </a:r>
            <a:r>
              <a:rPr lang="en-US" altLang="zh-CN" dirty="0">
                <a:solidFill>
                  <a:schemeClr val="tx1"/>
                </a:solidFill>
                <a:latin typeface="微软雅黑" panose="020B0503020204020204" pitchFamily="34" charset="-122"/>
                <a:ea typeface="微软雅黑" panose="020B0503020204020204" pitchFamily="34" charset="-122"/>
              </a:rPr>
              <a:t>40</a:t>
            </a:r>
            <a:r>
              <a:rPr lang="zh-CN" altLang="en-US" dirty="0">
                <a:solidFill>
                  <a:schemeClr val="tx1"/>
                </a:solidFill>
                <a:latin typeface="微软雅黑" panose="020B0503020204020204" pitchFamily="34" charset="-122"/>
                <a:ea typeface="微软雅黑" panose="020B0503020204020204" pitchFamily="34" charset="-122"/>
              </a:rPr>
              <a:t>分。</a:t>
            </a:r>
          </a:p>
          <a:p>
            <a:pPr marL="85725" indent="0">
              <a:lnSpc>
                <a:spcPct val="150000"/>
              </a:lnSpc>
              <a:buNone/>
            </a:pPr>
            <a:r>
              <a:rPr lang="zh-CN" altLang="en-US" dirty="0">
                <a:solidFill>
                  <a:schemeClr val="tx1"/>
                </a:solidFill>
                <a:latin typeface="微软雅黑" panose="020B0503020204020204" pitchFamily="34" charset="-122"/>
                <a:ea typeface="微软雅黑" panose="020B0503020204020204" pitchFamily="34" charset="-122"/>
              </a:rPr>
              <a:t>三、案例分析题</a:t>
            </a:r>
            <a:r>
              <a:rPr lang="en-US" altLang="zh-CN" dirty="0">
                <a:solidFill>
                  <a:schemeClr val="tx1"/>
                </a:solidFill>
                <a:latin typeface="微软雅黑" panose="020B0503020204020204" pitchFamily="34" charset="-122"/>
                <a:ea typeface="微软雅黑" panose="020B0503020204020204" pitchFamily="34" charset="-122"/>
              </a:rPr>
              <a:t>20</a:t>
            </a:r>
            <a:r>
              <a:rPr lang="zh-CN" altLang="en-US" dirty="0">
                <a:solidFill>
                  <a:schemeClr val="tx1"/>
                </a:solidFill>
                <a:latin typeface="微软雅黑" panose="020B0503020204020204" pitchFamily="34" charset="-122"/>
                <a:ea typeface="微软雅黑" panose="020B0503020204020204" pitchFamily="34" charset="-122"/>
              </a:rPr>
              <a:t>题，每题</a:t>
            </a:r>
            <a:r>
              <a:rPr lang="en-US" altLang="zh-CN" dirty="0">
                <a:solidFill>
                  <a:schemeClr val="tx1"/>
                </a:solidFill>
                <a:latin typeface="微软雅黑" panose="020B0503020204020204" pitchFamily="34" charset="-122"/>
                <a:ea typeface="微软雅黑" panose="020B0503020204020204" pitchFamily="34" charset="-122"/>
              </a:rPr>
              <a:t>2</a:t>
            </a:r>
            <a:r>
              <a:rPr lang="zh-CN" altLang="en-US" dirty="0">
                <a:solidFill>
                  <a:schemeClr val="tx1"/>
                </a:solidFill>
                <a:latin typeface="微软雅黑" panose="020B0503020204020204" pitchFamily="34" charset="-122"/>
                <a:ea typeface="微软雅黑" panose="020B0503020204020204" pitchFamily="34" charset="-122"/>
              </a:rPr>
              <a:t>分，共</a:t>
            </a:r>
            <a:r>
              <a:rPr lang="en-US" altLang="zh-CN" dirty="0">
                <a:solidFill>
                  <a:schemeClr val="tx1"/>
                </a:solidFill>
                <a:latin typeface="微软雅黑" panose="020B0503020204020204" pitchFamily="34" charset="-122"/>
                <a:ea typeface="微软雅黑" panose="020B0503020204020204" pitchFamily="34" charset="-122"/>
              </a:rPr>
              <a:t>40</a:t>
            </a:r>
            <a:r>
              <a:rPr lang="zh-CN" altLang="en-US" dirty="0">
                <a:solidFill>
                  <a:schemeClr val="tx1"/>
                </a:solidFill>
                <a:latin typeface="微软雅黑" panose="020B0503020204020204" pitchFamily="34" charset="-122"/>
                <a:ea typeface="微软雅黑" panose="020B0503020204020204" pitchFamily="34" charset="-122"/>
              </a:rPr>
              <a:t>分。</a:t>
            </a:r>
          </a:p>
          <a:p>
            <a:pPr marL="85725" indent="0">
              <a:lnSpc>
                <a:spcPct val="150000"/>
              </a:lnSpc>
              <a:buNone/>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811672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endParaRPr lang="en-US" altLang="zh-CN" dirty="0"/>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A</a:t>
            </a: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解析：本题考查第二章第二节股东的分类与构成中发起人股东的特点，故选</a:t>
            </a: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8323982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marL="85725" indent="0">
              <a:lnSpc>
                <a:spcPct val="150000"/>
              </a:lnSpc>
              <a:buNone/>
            </a:pPr>
            <a:r>
              <a:rPr lang="en-US" altLang="zh-CN" dirty="0">
                <a:solidFill>
                  <a:schemeClr val="tx1"/>
                </a:solidFill>
                <a:latin typeface="微软雅黑" panose="020B0503020204020204" pitchFamily="34" charset="-122"/>
                <a:ea typeface="微软雅黑" panose="020B0503020204020204" pitchFamily="34" charset="-122"/>
              </a:rPr>
              <a:t>9</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某企业通过市场环境分析发现该企业的油漆业务市场机会低</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面临的威胁低，企业的油漆业务属于威胁机会矩阵图中的</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成熟业务</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冒险业务</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理想业务</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困难业务</a:t>
            </a:r>
            <a:r>
              <a:rPr lang="en-US" altLang="zh-CN" dirty="0"/>
              <a:t/>
            </a:r>
            <a:br>
              <a:rPr lang="en-US" altLang="zh-CN" dirty="0"/>
            </a:br>
            <a:endParaRPr lang="zh-CN" altLang="en-US" sz="5715"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432572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A</a:t>
            </a: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解析：本题考查第三章市场微观环境中</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威胁</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机会</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矩阵，根据题目信息</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市场机会低，面临威胁低</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，可知属于成熟业务。</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048456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6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10</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某公司将客户细分为忠诚客户和一般客户这种细分属于</a:t>
            </a:r>
            <a:r>
              <a:rPr lang="en-US" altLang="zh-CN" dirty="0">
                <a:solidFill>
                  <a:schemeClr val="tx1"/>
                </a:solidFill>
                <a:latin typeface="微软雅黑" panose="020B0503020204020204" pitchFamily="34" charset="-122"/>
                <a:ea typeface="微软雅黑" panose="020B0503020204020204" pitchFamily="34" charset="-122"/>
              </a:rPr>
              <a:t>(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地理细分</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行为细分</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人口细分</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收入细分</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083856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B</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解析：本题考查第三章第三节市场细分的标准，根据题目信息</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将客户细分为忠诚客户和一般客户</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，选择</a:t>
            </a: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297019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11</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某企业规定</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购货量小于</a:t>
            </a:r>
            <a:r>
              <a:rPr lang="en-US" altLang="zh-CN" dirty="0">
                <a:solidFill>
                  <a:schemeClr val="tx1"/>
                </a:solidFill>
                <a:latin typeface="微软雅黑" panose="020B0503020204020204" pitchFamily="34" charset="-122"/>
                <a:ea typeface="微软雅黑" panose="020B0503020204020204" pitchFamily="34" charset="-122"/>
              </a:rPr>
              <a:t>100</a:t>
            </a:r>
            <a:r>
              <a:rPr lang="zh-CN" altLang="zh-CN" dirty="0">
                <a:solidFill>
                  <a:schemeClr val="tx1"/>
                </a:solidFill>
                <a:latin typeface="微软雅黑" panose="020B0503020204020204" pitchFamily="34" charset="-122"/>
                <a:ea typeface="微软雅黑" panose="020B0503020204020204" pitchFamily="34" charset="-122"/>
              </a:rPr>
              <a:t>台</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单价是</a:t>
            </a:r>
            <a:r>
              <a:rPr lang="en-US" altLang="zh-CN" dirty="0">
                <a:solidFill>
                  <a:schemeClr val="tx1"/>
                </a:solidFill>
                <a:latin typeface="微软雅黑" panose="020B0503020204020204" pitchFamily="34" charset="-122"/>
                <a:ea typeface="微软雅黑" panose="020B0503020204020204" pitchFamily="34" charset="-122"/>
              </a:rPr>
              <a:t>100</a:t>
            </a:r>
            <a:r>
              <a:rPr lang="zh-CN" altLang="zh-CN" dirty="0">
                <a:solidFill>
                  <a:schemeClr val="tx1"/>
                </a:solidFill>
                <a:latin typeface="微软雅黑" panose="020B0503020204020204" pitchFamily="34" charset="-122"/>
                <a:ea typeface="微软雅黑" panose="020B0503020204020204" pitchFamily="34" charset="-122"/>
              </a:rPr>
              <a:t>元</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购货量</a:t>
            </a:r>
            <a:r>
              <a:rPr lang="en-US" altLang="zh-CN" dirty="0">
                <a:solidFill>
                  <a:schemeClr val="tx1"/>
                </a:solidFill>
                <a:latin typeface="微软雅黑" panose="020B0503020204020204" pitchFamily="34" charset="-122"/>
                <a:ea typeface="微软雅黑" panose="020B0503020204020204" pitchFamily="34" charset="-122"/>
              </a:rPr>
              <a:t>100</a:t>
            </a:r>
            <a:r>
              <a:rPr lang="zh-CN" altLang="zh-CN" dirty="0">
                <a:solidFill>
                  <a:schemeClr val="tx1"/>
                </a:solidFill>
                <a:latin typeface="微软雅黑" panose="020B0503020204020204" pitchFamily="34" charset="-122"/>
                <a:ea typeface="微软雅黑" panose="020B0503020204020204" pitchFamily="34" charset="-122"/>
              </a:rPr>
              <a:t>台及以上</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单价是</a:t>
            </a:r>
            <a:r>
              <a:rPr lang="en-US" altLang="zh-CN" dirty="0">
                <a:solidFill>
                  <a:schemeClr val="tx1"/>
                </a:solidFill>
                <a:latin typeface="微软雅黑" panose="020B0503020204020204" pitchFamily="34" charset="-122"/>
                <a:ea typeface="微软雅黑" panose="020B0503020204020204" pitchFamily="34" charset="-122"/>
              </a:rPr>
              <a:t>90</a:t>
            </a:r>
            <a:r>
              <a:rPr lang="zh-CN" altLang="zh-CN" dirty="0">
                <a:solidFill>
                  <a:schemeClr val="tx1"/>
                </a:solidFill>
                <a:latin typeface="微软雅黑" panose="020B0503020204020204" pitchFamily="34" charset="-122"/>
                <a:ea typeface="微软雅黑" panose="020B0503020204020204" pitchFamily="34" charset="-122"/>
              </a:rPr>
              <a:t>元</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。这种折扣定价策略属于</a:t>
            </a:r>
            <a:r>
              <a:rPr lang="en-US" altLang="zh-CN" dirty="0">
                <a:solidFill>
                  <a:schemeClr val="tx1"/>
                </a:solidFill>
                <a:latin typeface="微软雅黑" panose="020B0503020204020204" pitchFamily="34" charset="-122"/>
                <a:ea typeface="微软雅黑" panose="020B0503020204020204" pitchFamily="34" charset="-122"/>
              </a:rPr>
              <a:t>(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数量折扣</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现金折扣</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符合折扣</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季节折扣</a:t>
            </a:r>
            <a:r>
              <a:rPr lang="en-US" altLang="zh-CN" dirty="0"/>
              <a:t/>
            </a:r>
            <a:br>
              <a:rPr lang="en-US" altLang="zh-CN" dirty="0"/>
            </a:br>
            <a:endParaRPr lang="zh-CN" altLang="en-US" sz="5715"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124838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A</a:t>
            </a: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解析：本题考查第三章第四节折扣与折扣定价策略，根据题目信息可知</a:t>
            </a: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为正确答案。</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658299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lvl="0">
              <a:lnSpc>
                <a:spcPct val="150000"/>
              </a:lnSpc>
            </a:pPr>
            <a:r>
              <a:rPr lang="en-US" altLang="zh-CN" dirty="0">
                <a:solidFill>
                  <a:schemeClr val="tx1"/>
                </a:solidFill>
                <a:latin typeface="微软雅黑" panose="020B0503020204020204" pitchFamily="34" charset="-122"/>
                <a:ea typeface="微软雅黑" panose="020B0503020204020204" pitchFamily="34" charset="-122"/>
              </a:rPr>
              <a:t>12</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消费品在新品上市之初或企业本身知名度不高时适合选择的分销渠道模式是（）</a:t>
            </a:r>
          </a:p>
          <a:p>
            <a:pPr lvl="0">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．厂家直销模式</a:t>
            </a:r>
          </a:p>
          <a:p>
            <a:pPr lvl="0">
              <a:lnSpc>
                <a:spcPct val="150000"/>
              </a:lnSpc>
            </a:pP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．多家经销模式</a:t>
            </a:r>
          </a:p>
          <a:p>
            <a:pPr lvl="0">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．独家经销模式</a:t>
            </a:r>
          </a:p>
          <a:p>
            <a:pPr lvl="0">
              <a:lnSpc>
                <a:spcPct val="150000"/>
              </a:lnSpc>
            </a:pP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．平台式销售模式</a:t>
            </a:r>
          </a:p>
          <a:p>
            <a:pPr>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728335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lvl="0">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C</a:t>
            </a:r>
            <a:endParaRPr lang="zh-CN" altLang="zh-CN" dirty="0">
              <a:solidFill>
                <a:schemeClr val="tx1"/>
              </a:solidFill>
              <a:latin typeface="微软雅黑" panose="020B0503020204020204" pitchFamily="34" charset="-122"/>
              <a:ea typeface="微软雅黑" panose="020B0503020204020204" pitchFamily="34" charset="-122"/>
            </a:endParaRPr>
          </a:p>
          <a:p>
            <a:pPr lvl="0">
              <a:lnSpc>
                <a:spcPct val="150000"/>
              </a:lnSpc>
            </a:pPr>
            <a:r>
              <a:rPr lang="zh-CN" altLang="zh-CN" dirty="0">
                <a:solidFill>
                  <a:schemeClr val="tx1"/>
                </a:solidFill>
                <a:latin typeface="微软雅黑" panose="020B0503020204020204" pitchFamily="34" charset="-122"/>
                <a:ea typeface="微软雅黑" panose="020B0503020204020204" pitchFamily="34" charset="-122"/>
              </a:rPr>
              <a:t>解析</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本题考查第四章的内容。消费品在新品上市之初或企业本身知名度不高时适合选择独家经销模式。</a:t>
            </a:r>
          </a:p>
          <a:p>
            <a:pPr>
              <a:lnSpc>
                <a:spcPct val="150000"/>
              </a:lnSpc>
            </a:pP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001567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13</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反映企业现实生产能力的是</a:t>
            </a:r>
            <a:r>
              <a:rPr lang="en-US" altLang="zh-CN" dirty="0">
                <a:solidFill>
                  <a:schemeClr val="tx1"/>
                </a:solidFill>
                <a:latin typeface="微软雅黑" panose="020B0503020204020204" pitchFamily="34" charset="-122"/>
                <a:ea typeface="微软雅黑" panose="020B0503020204020204" pitchFamily="34" charset="-122"/>
              </a:rPr>
              <a:t>(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查定生产能力</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计划生产能力</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设计生产能力</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审核生产能力</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67482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3568" y="195486"/>
            <a:ext cx="8260672" cy="779707"/>
          </a:xfrm>
        </p:spPr>
        <p:txBody>
          <a:bodyPr>
            <a:normAutofit/>
          </a:bodyPr>
          <a:lstStyle/>
          <a:p>
            <a:pPr>
              <a:lnSpc>
                <a:spcPct val="150000"/>
              </a:lnSpc>
            </a:pPr>
            <a:r>
              <a:rPr lang="zh-CN" altLang="en-US" b="1" dirty="0">
                <a:solidFill>
                  <a:schemeClr val="tx1"/>
                </a:solidFill>
                <a:latin typeface="微软雅黑" panose="020B0503020204020204" pitchFamily="34" charset="-122"/>
                <a:ea typeface="微软雅黑" panose="020B0503020204020204" pitchFamily="34" charset="-122"/>
              </a:rPr>
              <a:t>串讲知识点</a:t>
            </a:r>
          </a:p>
        </p:txBody>
      </p:sp>
      <p:pic>
        <p:nvPicPr>
          <p:cNvPr id="6" name="内容占位符 5">
            <a:extLst>
              <a:ext uri="{FF2B5EF4-FFF2-40B4-BE49-F238E27FC236}">
                <a16:creationId xmlns:a16="http://schemas.microsoft.com/office/drawing/2014/main" xmlns="" id="{DFE5A6C8-B0A7-4D1C-BB7E-1C678C89A72B}"/>
              </a:ext>
            </a:extLst>
          </p:cNvPr>
          <p:cNvPicPr>
            <a:picLocks noGrp="1" noChangeAspect="1"/>
          </p:cNvPicPr>
          <p:nvPr>
            <p:ph idx="1"/>
          </p:nvPr>
        </p:nvPicPr>
        <p:blipFill>
          <a:blip r:embed="rId3"/>
          <a:stretch>
            <a:fillRect/>
          </a:stretch>
        </p:blipFill>
        <p:spPr>
          <a:xfrm>
            <a:off x="1814180" y="1314450"/>
            <a:ext cx="5515639" cy="3281363"/>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B</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解析：本题考查第五章第一节生产能力的种类，计划生产能力又称现实生产能力，故选</a:t>
            </a: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a:t>
            </a:r>
            <a:r>
              <a:rPr lang="en-US" altLang="zh-CN" dirty="0"/>
              <a:t/>
            </a:r>
            <a:br>
              <a:rPr lang="en-US" altLang="zh-CN" dirty="0"/>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00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14</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下列零部件和产品中，不属于在制品的是</a:t>
            </a:r>
            <a:r>
              <a:rPr lang="en-US"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半成品</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办完入库手续的成品</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毛坯</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入库前成品</a:t>
            </a:r>
            <a:r>
              <a:rPr lang="en-US" altLang="zh-CN" dirty="0"/>
              <a:t/>
            </a:r>
            <a:br>
              <a:rPr lang="en-US" altLang="zh-CN" dirty="0"/>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651966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B</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解析：本题考查第五章在制品的类型。</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369132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15</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生产控制的首要步骤是</a:t>
            </a:r>
            <a:r>
              <a:rPr lang="en-US"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形成反馈报告</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检验实际执行情况</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确定控制的标准</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执行修正方案</a:t>
            </a:r>
            <a:r>
              <a:rPr lang="en-US" altLang="zh-CN" dirty="0"/>
              <a:t/>
            </a:r>
            <a:br>
              <a:rPr lang="en-US" altLang="zh-CN" dirty="0"/>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293777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C</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解析：本题考查第五章生产控制的步骤，其中第一步为确定控制的标准。</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444224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16</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仓储使消费者可以在仼何季节都能购买到粮食</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这主要体现了仓储管理的</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功能</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供需调节</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配送与流通加工</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货物运输能力调节</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价格调节</a:t>
            </a:r>
            <a:r>
              <a:rPr lang="en-US" altLang="zh-CN" dirty="0"/>
              <a:t/>
            </a:r>
            <a:br>
              <a:rPr lang="en-US" altLang="zh-CN" dirty="0"/>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86180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A</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解析：本题考查第六章第四节仓储管理的功能，根据题目信息可知</a:t>
            </a: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为正确答案。</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896613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17</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将货物按订单要求从流通据点运送到收货人的物流活动称为</a:t>
            </a:r>
            <a:r>
              <a:rPr lang="en-US"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分销</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包装</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配送</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分流</a:t>
            </a:r>
            <a:r>
              <a:rPr lang="en-US" altLang="zh-CN" dirty="0"/>
              <a:t/>
            </a:r>
            <a:br>
              <a:rPr lang="en-US" altLang="zh-CN" dirty="0"/>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283582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C</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解析：本题考查第六章配送的概念。</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737436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18</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某技术项目预期收益高开发成功率高</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根据项目地图法。该项目属于</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类型项目。</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白象</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珍珠</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牡蛎</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面包和黄油</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1088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pic>
        <p:nvPicPr>
          <p:cNvPr id="4" name="内容占位符 3">
            <a:extLst>
              <a:ext uri="{FF2B5EF4-FFF2-40B4-BE49-F238E27FC236}">
                <a16:creationId xmlns:a16="http://schemas.microsoft.com/office/drawing/2014/main" xmlns="" id="{959006CA-C744-474E-9E75-9E282A80EA2B}"/>
              </a:ext>
            </a:extLst>
          </p:cNvPr>
          <p:cNvPicPr>
            <a:picLocks noGrp="1" noChangeAspect="1"/>
          </p:cNvPicPr>
          <p:nvPr>
            <p:ph idx="1"/>
          </p:nvPr>
        </p:nvPicPr>
        <p:blipFill>
          <a:blip r:embed="rId3"/>
          <a:stretch>
            <a:fillRect/>
          </a:stretch>
        </p:blipFill>
        <p:spPr>
          <a:xfrm>
            <a:off x="1380712" y="1446374"/>
            <a:ext cx="6085714" cy="2590476"/>
          </a:xfrm>
          <a:prstGeom prst="rect">
            <a:avLst/>
          </a:prstGeom>
        </p:spPr>
      </p:pic>
    </p:spTree>
    <p:extLst>
      <p:ext uri="{BB962C8B-B14F-4D97-AF65-F5344CB8AC3E}">
        <p14:creationId xmlns:p14="http://schemas.microsoft.com/office/powerpoint/2010/main" val="13378364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B</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解析：本题考查第七章中项目地图法。根据题目信息</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项目预期收益高开发成功率高</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可知该项目属于珍珠类型，故选</a:t>
            </a: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433642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1900" dirty="0">
                <a:solidFill>
                  <a:schemeClr val="tx1"/>
                </a:solidFill>
                <a:latin typeface="微软雅黑" panose="020B0503020204020204" pitchFamily="34" charset="-122"/>
                <a:ea typeface="微软雅黑" panose="020B0503020204020204" pitchFamily="34" charset="-122"/>
              </a:rPr>
              <a:t>19</a:t>
            </a:r>
            <a:r>
              <a:rPr lang="zh-CN" altLang="en-US" sz="1900" dirty="0">
                <a:solidFill>
                  <a:schemeClr val="tx1"/>
                </a:solidFill>
                <a:latin typeface="微软雅黑" panose="020B0503020204020204" pitchFamily="34" charset="-122"/>
                <a:ea typeface="微软雅黑" panose="020B0503020204020204" pitchFamily="34" charset="-122"/>
              </a:rPr>
              <a:t>、</a:t>
            </a:r>
            <a:r>
              <a:rPr lang="zh-CN" altLang="zh-CN" sz="1900" dirty="0">
                <a:solidFill>
                  <a:schemeClr val="tx1"/>
                </a:solidFill>
                <a:latin typeface="微软雅黑" panose="020B0503020204020204" pitchFamily="34" charset="-122"/>
                <a:ea typeface="微软雅黑" panose="020B0503020204020204" pitchFamily="34" charset="-122"/>
              </a:rPr>
              <a:t>某企业高薪聘请顶尖专家组建研发部门专门攻克充电技术</a:t>
            </a:r>
            <a:r>
              <a:rPr lang="en-US" altLang="zh-CN" sz="1900" dirty="0">
                <a:solidFill>
                  <a:schemeClr val="tx1"/>
                </a:solidFill>
                <a:latin typeface="微软雅黑" panose="020B0503020204020204" pitchFamily="34" charset="-122"/>
                <a:ea typeface="微软雅黑" panose="020B0503020204020204" pitchFamily="34" charset="-122"/>
              </a:rPr>
              <a:t>,</a:t>
            </a:r>
            <a:r>
              <a:rPr lang="zh-CN" altLang="zh-CN" sz="1900" dirty="0">
                <a:solidFill>
                  <a:schemeClr val="tx1"/>
                </a:solidFill>
                <a:latin typeface="微软雅黑" panose="020B0503020204020204" pitchFamily="34" charset="-122"/>
                <a:ea typeface="微软雅黑" panose="020B0503020204020204" pitchFamily="34" charset="-122"/>
              </a:rPr>
              <a:t>从技术来源的角度看该企业的这种技术创新战略属于</a:t>
            </a:r>
            <a:r>
              <a:rPr lang="en-US" altLang="zh-CN" sz="1900" dirty="0">
                <a:solidFill>
                  <a:schemeClr val="tx1"/>
                </a:solidFill>
                <a:latin typeface="微软雅黑" panose="020B0503020204020204" pitchFamily="34" charset="-122"/>
                <a:ea typeface="微软雅黑" panose="020B0503020204020204" pitchFamily="34" charset="-122"/>
              </a:rPr>
              <a:t>()</a:t>
            </a:r>
            <a:r>
              <a:rPr lang="zh-CN" altLang="zh-CN" sz="1900" dirty="0">
                <a:solidFill>
                  <a:schemeClr val="tx1"/>
                </a:solidFill>
                <a:latin typeface="微软雅黑" panose="020B0503020204020204" pitchFamily="34" charset="-122"/>
                <a:ea typeface="微软雅黑" panose="020B0503020204020204" pitchFamily="34" charset="-122"/>
              </a:rPr>
              <a:t>。</a:t>
            </a:r>
            <a:r>
              <a:rPr lang="en-US" altLang="zh-CN" sz="1900" dirty="0">
                <a:solidFill>
                  <a:schemeClr val="tx1"/>
                </a:solidFill>
                <a:latin typeface="微软雅黑" panose="020B0503020204020204" pitchFamily="34" charset="-122"/>
                <a:ea typeface="微软雅黑" panose="020B0503020204020204" pitchFamily="34" charset="-122"/>
              </a:rPr>
              <a:t/>
            </a:r>
            <a:br>
              <a:rPr lang="en-US" altLang="zh-CN" sz="1900" dirty="0">
                <a:solidFill>
                  <a:schemeClr val="tx1"/>
                </a:solidFill>
                <a:latin typeface="微软雅黑" panose="020B0503020204020204" pitchFamily="34" charset="-122"/>
                <a:ea typeface="微软雅黑" panose="020B0503020204020204" pitchFamily="34" charset="-122"/>
              </a:rPr>
            </a:br>
            <a:r>
              <a:rPr lang="en-US" altLang="zh-CN" sz="1900" dirty="0">
                <a:solidFill>
                  <a:schemeClr val="tx1"/>
                </a:solidFill>
                <a:latin typeface="微软雅黑" panose="020B0503020204020204" pitchFamily="34" charset="-122"/>
                <a:ea typeface="微软雅黑" panose="020B0503020204020204" pitchFamily="34" charset="-122"/>
              </a:rPr>
              <a:t>A.</a:t>
            </a:r>
            <a:r>
              <a:rPr lang="zh-CN" altLang="zh-CN" sz="1900" dirty="0">
                <a:solidFill>
                  <a:schemeClr val="tx1"/>
                </a:solidFill>
                <a:latin typeface="微软雅黑" panose="020B0503020204020204" pitchFamily="34" charset="-122"/>
                <a:ea typeface="微软雅黑" panose="020B0503020204020204" pitchFamily="34" charset="-122"/>
              </a:rPr>
              <a:t>切入型战略</a:t>
            </a:r>
            <a:r>
              <a:rPr lang="en-US" altLang="zh-CN" sz="1900" dirty="0">
                <a:solidFill>
                  <a:schemeClr val="tx1"/>
                </a:solidFill>
                <a:latin typeface="微软雅黑" panose="020B0503020204020204" pitchFamily="34" charset="-122"/>
                <a:ea typeface="微软雅黑" panose="020B0503020204020204" pitchFamily="34" charset="-122"/>
              </a:rPr>
              <a:t/>
            </a:r>
            <a:br>
              <a:rPr lang="en-US" altLang="zh-CN" sz="1900" dirty="0">
                <a:solidFill>
                  <a:schemeClr val="tx1"/>
                </a:solidFill>
                <a:latin typeface="微软雅黑" panose="020B0503020204020204" pitchFamily="34" charset="-122"/>
                <a:ea typeface="微软雅黑" panose="020B0503020204020204" pitchFamily="34" charset="-122"/>
              </a:rPr>
            </a:br>
            <a:r>
              <a:rPr lang="en-US" altLang="zh-CN" sz="1900" dirty="0">
                <a:solidFill>
                  <a:schemeClr val="tx1"/>
                </a:solidFill>
                <a:latin typeface="微软雅黑" panose="020B0503020204020204" pitchFamily="34" charset="-122"/>
                <a:ea typeface="微软雅黑" panose="020B0503020204020204" pitchFamily="34" charset="-122"/>
              </a:rPr>
              <a:t>B.</a:t>
            </a:r>
            <a:r>
              <a:rPr lang="zh-CN" altLang="zh-CN" sz="1900" dirty="0">
                <a:solidFill>
                  <a:schemeClr val="tx1"/>
                </a:solidFill>
                <a:latin typeface="微软雅黑" panose="020B0503020204020204" pitchFamily="34" charset="-122"/>
                <a:ea typeface="微软雅黑" panose="020B0503020204020204" pitchFamily="34" charset="-122"/>
              </a:rPr>
              <a:t>合作创新战略</a:t>
            </a:r>
            <a:r>
              <a:rPr lang="en-US" altLang="zh-CN" sz="1900" dirty="0">
                <a:solidFill>
                  <a:schemeClr val="tx1"/>
                </a:solidFill>
                <a:latin typeface="微软雅黑" panose="020B0503020204020204" pitchFamily="34" charset="-122"/>
                <a:ea typeface="微软雅黑" panose="020B0503020204020204" pitchFamily="34" charset="-122"/>
              </a:rPr>
              <a:t/>
            </a:r>
            <a:br>
              <a:rPr lang="en-US" altLang="zh-CN" sz="1900" dirty="0">
                <a:solidFill>
                  <a:schemeClr val="tx1"/>
                </a:solidFill>
                <a:latin typeface="微软雅黑" panose="020B0503020204020204" pitchFamily="34" charset="-122"/>
                <a:ea typeface="微软雅黑" panose="020B0503020204020204" pitchFamily="34" charset="-122"/>
              </a:rPr>
            </a:br>
            <a:r>
              <a:rPr lang="en-US" altLang="zh-CN" sz="1900" dirty="0">
                <a:solidFill>
                  <a:schemeClr val="tx1"/>
                </a:solidFill>
                <a:latin typeface="微软雅黑" panose="020B0503020204020204" pitchFamily="34" charset="-122"/>
                <a:ea typeface="微软雅黑" panose="020B0503020204020204" pitchFamily="34" charset="-122"/>
              </a:rPr>
              <a:t>C.</a:t>
            </a:r>
            <a:r>
              <a:rPr lang="zh-CN" altLang="zh-CN" sz="1900" dirty="0">
                <a:solidFill>
                  <a:schemeClr val="tx1"/>
                </a:solidFill>
                <a:latin typeface="微软雅黑" panose="020B0503020204020204" pitchFamily="34" charset="-122"/>
                <a:ea typeface="微软雅黑" panose="020B0503020204020204" pitchFamily="34" charset="-122"/>
              </a:rPr>
              <a:t>技术跟随战略</a:t>
            </a:r>
            <a:r>
              <a:rPr lang="en-US" altLang="zh-CN" sz="1900" dirty="0">
                <a:solidFill>
                  <a:schemeClr val="tx1"/>
                </a:solidFill>
                <a:latin typeface="微软雅黑" panose="020B0503020204020204" pitchFamily="34" charset="-122"/>
                <a:ea typeface="微软雅黑" panose="020B0503020204020204" pitchFamily="34" charset="-122"/>
              </a:rPr>
              <a:t/>
            </a:r>
            <a:br>
              <a:rPr lang="en-US" altLang="zh-CN" sz="1900" dirty="0">
                <a:solidFill>
                  <a:schemeClr val="tx1"/>
                </a:solidFill>
                <a:latin typeface="微软雅黑" panose="020B0503020204020204" pitchFamily="34" charset="-122"/>
                <a:ea typeface="微软雅黑" panose="020B0503020204020204" pitchFamily="34" charset="-122"/>
              </a:rPr>
            </a:br>
            <a:r>
              <a:rPr lang="en-US" altLang="zh-CN" sz="1900" dirty="0">
                <a:solidFill>
                  <a:schemeClr val="tx1"/>
                </a:solidFill>
                <a:latin typeface="微软雅黑" panose="020B0503020204020204" pitchFamily="34" charset="-122"/>
                <a:ea typeface="微软雅黑" panose="020B0503020204020204" pitchFamily="34" charset="-122"/>
              </a:rPr>
              <a:t>D.</a:t>
            </a:r>
            <a:r>
              <a:rPr lang="zh-CN" altLang="zh-CN" sz="1900" dirty="0">
                <a:solidFill>
                  <a:schemeClr val="tx1"/>
                </a:solidFill>
                <a:latin typeface="微软雅黑" panose="020B0503020204020204" pitchFamily="34" charset="-122"/>
                <a:ea typeface="微软雅黑" panose="020B0503020204020204" pitchFamily="34" charset="-122"/>
              </a:rPr>
              <a:t>自主创新战略</a:t>
            </a:r>
            <a:r>
              <a:rPr lang="en-US" altLang="zh-CN" dirty="0"/>
              <a:t/>
            </a:r>
            <a:br>
              <a:rPr lang="en-US" altLang="zh-CN" dirty="0"/>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170109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D</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解析：本题考查第七章第二节技术创新战略的类型。根据题目信息</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高薪聘请顶尖专家组织研发部分专门攻克充电技术</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可知为自主创新战略，故选</a:t>
            </a: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856155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20</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下列人力资源需求预测方法中能够避免参加预测的专家因身体地位的差别</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人际关系及群体压力等因素对意见表达的影响的定性方法是</a:t>
            </a:r>
            <a:r>
              <a:rPr lang="en-US" altLang="zh-CN" dirty="0">
                <a:solidFill>
                  <a:schemeClr val="tx1"/>
                </a:solidFill>
                <a:latin typeface="微软雅黑" panose="020B0503020204020204" pitchFamily="34" charset="-122"/>
                <a:ea typeface="微软雅黑" panose="020B0503020204020204" pitchFamily="34" charset="-122"/>
              </a:rPr>
              <a:t>(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德尔菲法</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一元回归分析法</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人员核查法</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转换比率分析法</a:t>
            </a:r>
            <a:r>
              <a:rPr lang="en-US" altLang="zh-CN" dirty="0"/>
              <a:t/>
            </a:r>
            <a:br>
              <a:rPr lang="en-US" altLang="zh-CN" dirty="0"/>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851980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A</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解析：本题考查第八章第一节，人力资源需求与供给预测的方法，根据题目信息正确答案为</a:t>
            </a: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217157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fontScale="92500" lnSpcReduction="10000"/>
          </a:bodyPr>
          <a:lstStyle/>
          <a:p>
            <a:pPr>
              <a:lnSpc>
                <a:spcPct val="15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21</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某企业统计硏究发现年销售额每増加</a:t>
            </a:r>
            <a:r>
              <a:rPr lang="en-US" altLang="zh-CN" dirty="0" smtClean="0">
                <a:solidFill>
                  <a:schemeClr val="tx1"/>
                </a:solidFill>
                <a:latin typeface="微软雅黑" panose="020B0503020204020204" pitchFamily="34" charset="-122"/>
                <a:ea typeface="微软雅黑" panose="020B0503020204020204" pitchFamily="34" charset="-122"/>
              </a:rPr>
              <a:t>1000</a:t>
            </a:r>
            <a:r>
              <a:rPr lang="zh-CN" altLang="en-US" dirty="0" smtClean="0">
                <a:solidFill>
                  <a:schemeClr val="tx1"/>
                </a:solidFill>
                <a:latin typeface="微软雅黑" panose="020B0503020204020204" pitchFamily="34" charset="-122"/>
                <a:ea typeface="微软雅黑" panose="020B0503020204020204" pitchFamily="34" charset="-122"/>
              </a:rPr>
              <a:t>万</a:t>
            </a:r>
            <a:r>
              <a:rPr lang="zh-CN" altLang="zh-CN" dirty="0" smtClean="0">
                <a:solidFill>
                  <a:schemeClr val="tx1"/>
                </a:solidFill>
                <a:latin typeface="微软雅黑" panose="020B0503020204020204" pitchFamily="34" charset="-122"/>
                <a:ea typeface="微软雅黑" panose="020B0503020204020204" pitchFamily="34" charset="-122"/>
              </a:rPr>
              <a:t>元需増加管理人员</a:t>
            </a:r>
            <a:r>
              <a:rPr lang="zh-CN" altLang="zh-CN" dirty="0">
                <a:solidFill>
                  <a:schemeClr val="tx1"/>
                </a:solidFill>
                <a:latin typeface="微软雅黑" panose="020B0503020204020204" pitchFamily="34" charset="-122"/>
                <a:ea typeface="微软雅黑" panose="020B0503020204020204" pitchFamily="34" charset="-122"/>
              </a:rPr>
              <a:t>、销售人员和客服人员共</a:t>
            </a:r>
            <a:r>
              <a:rPr lang="en-US" altLang="zh-CN" dirty="0">
                <a:solidFill>
                  <a:schemeClr val="tx1"/>
                </a:solidFill>
                <a:latin typeface="微软雅黑" panose="020B0503020204020204" pitchFamily="34" charset="-122"/>
                <a:ea typeface="微软雅黑" panose="020B0503020204020204" pitchFamily="34" charset="-122"/>
              </a:rPr>
              <a:t>36</a:t>
            </a:r>
            <a:r>
              <a:rPr lang="zh-CN" altLang="zh-CN" dirty="0">
                <a:solidFill>
                  <a:schemeClr val="tx1"/>
                </a:solidFill>
                <a:latin typeface="微软雅黑" panose="020B0503020204020204" pitchFamily="34" charset="-122"/>
                <a:ea typeface="微软雅黑" panose="020B0503020204020204" pitchFamily="34" charset="-122"/>
              </a:rPr>
              <a:t>名新增人员</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管理人员、销售人员和客服人员的比例是</a:t>
            </a:r>
            <a:r>
              <a:rPr lang="en-US" altLang="zh-CN" dirty="0">
                <a:solidFill>
                  <a:schemeClr val="tx1"/>
                </a:solidFill>
                <a:latin typeface="微软雅黑" panose="020B0503020204020204" pitchFamily="34" charset="-122"/>
                <a:ea typeface="微软雅黑" panose="020B0503020204020204" pitchFamily="34" charset="-122"/>
              </a:rPr>
              <a:t>1:5:3</a:t>
            </a:r>
            <a:r>
              <a:rPr lang="zh-CN" altLang="zh-CN" dirty="0">
                <a:solidFill>
                  <a:schemeClr val="tx1"/>
                </a:solidFill>
                <a:latin typeface="微软雅黑" panose="020B0503020204020204" pitchFamily="34" charset="-122"/>
                <a:ea typeface="微软雅黑" panose="020B0503020204020204" pitchFamily="34" charset="-122"/>
              </a:rPr>
              <a:t>。该企业预计</a:t>
            </a:r>
            <a:r>
              <a:rPr lang="en-US" altLang="zh-CN" dirty="0">
                <a:solidFill>
                  <a:schemeClr val="tx1"/>
                </a:solidFill>
                <a:latin typeface="微软雅黑" panose="020B0503020204020204" pitchFamily="34" charset="-122"/>
                <a:ea typeface="微软雅黑" panose="020B0503020204020204" pitchFamily="34" charset="-122"/>
              </a:rPr>
              <a:t>2019</a:t>
            </a:r>
            <a:r>
              <a:rPr lang="zh-CN" altLang="zh-CN" dirty="0">
                <a:solidFill>
                  <a:schemeClr val="tx1"/>
                </a:solidFill>
                <a:latin typeface="微软雅黑" panose="020B0503020204020204" pitchFamily="34" charset="-122"/>
                <a:ea typeface="微软雅黑" panose="020B0503020204020204" pitchFamily="34" charset="-122"/>
              </a:rPr>
              <a:t>年销售额比</a:t>
            </a:r>
            <a:r>
              <a:rPr lang="en-US" altLang="zh-CN" dirty="0">
                <a:solidFill>
                  <a:schemeClr val="tx1"/>
                </a:solidFill>
                <a:latin typeface="微软雅黑" panose="020B0503020204020204" pitchFamily="34" charset="-122"/>
                <a:ea typeface="微软雅黑" panose="020B0503020204020204" pitchFamily="34" charset="-122"/>
              </a:rPr>
              <a:t>2018</a:t>
            </a:r>
            <a:r>
              <a:rPr lang="zh-CN" altLang="zh-CN" dirty="0">
                <a:solidFill>
                  <a:schemeClr val="tx1"/>
                </a:solidFill>
                <a:latin typeface="微软雅黑" panose="020B0503020204020204" pitchFamily="34" charset="-122"/>
                <a:ea typeface="微软雅黑" panose="020B0503020204020204" pitchFamily="34" charset="-122"/>
              </a:rPr>
              <a:t>年销售额增加</a:t>
            </a:r>
            <a:r>
              <a:rPr lang="en-US" altLang="zh-CN" dirty="0">
                <a:solidFill>
                  <a:schemeClr val="tx1"/>
                </a:solidFill>
                <a:latin typeface="微软雅黑" panose="020B0503020204020204" pitchFamily="34" charset="-122"/>
                <a:ea typeface="微软雅黑" panose="020B0503020204020204" pitchFamily="34" charset="-122"/>
              </a:rPr>
              <a:t>2000</a:t>
            </a:r>
            <a:r>
              <a:rPr lang="zh-CN" altLang="zh-CN" dirty="0">
                <a:solidFill>
                  <a:schemeClr val="tx1"/>
                </a:solidFill>
                <a:latin typeface="微软雅黑" panose="020B0503020204020204" pitchFamily="34" charset="-122"/>
                <a:ea typeface="微软雅黑" panose="020B0503020204020204" pitchFamily="34" charset="-122"/>
              </a:rPr>
              <a:t>万元</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根据转换比率分析法</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该企业</a:t>
            </a:r>
            <a:r>
              <a:rPr lang="en-US" altLang="zh-CN" dirty="0">
                <a:solidFill>
                  <a:schemeClr val="tx1"/>
                </a:solidFill>
                <a:latin typeface="微软雅黑" panose="020B0503020204020204" pitchFamily="34" charset="-122"/>
                <a:ea typeface="微软雅黑" panose="020B0503020204020204" pitchFamily="34" charset="-122"/>
              </a:rPr>
              <a:t>2019</a:t>
            </a:r>
            <a:r>
              <a:rPr lang="zh-CN" altLang="zh-CN" dirty="0">
                <a:solidFill>
                  <a:schemeClr val="tx1"/>
                </a:solidFill>
                <a:latin typeface="微软雅黑" panose="020B0503020204020204" pitchFamily="34" charset="-122"/>
                <a:ea typeface="微软雅黑" panose="020B0503020204020204" pitchFamily="34" charset="-122"/>
              </a:rPr>
              <a:t>年需要新增销售人员</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人</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A.40</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B.15</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C.36</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D.24</a:t>
            </a:r>
            <a:r>
              <a:rPr lang="en-US" altLang="zh-CN" dirty="0"/>
              <a:t/>
            </a:r>
            <a:br>
              <a:rPr lang="en-US" altLang="zh-CN" dirty="0"/>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855244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A</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解析：本题考查第八章转换比率分析法。根据题目信息计算结果选择</a:t>
            </a: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91025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22</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甲公司计划开发生产</a:t>
            </a: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产品经测算投资</a:t>
            </a: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产品的标准离差率为</a:t>
            </a:r>
            <a:r>
              <a:rPr lang="en-US" altLang="zh-CN" dirty="0">
                <a:solidFill>
                  <a:schemeClr val="tx1"/>
                </a:solidFill>
                <a:latin typeface="微软雅黑" panose="020B0503020204020204" pitchFamily="34" charset="-122"/>
                <a:ea typeface="微软雅黑" panose="020B0503020204020204" pitchFamily="34" charset="-122"/>
              </a:rPr>
              <a:t>40%</a:t>
            </a:r>
            <a:r>
              <a:rPr lang="zh-CN" altLang="zh-CN" dirty="0">
                <a:solidFill>
                  <a:schemeClr val="tx1"/>
                </a:solidFill>
                <a:latin typeface="微软雅黑" panose="020B0503020204020204" pitchFamily="34" charset="-122"/>
                <a:ea typeface="微软雅黑" panose="020B0503020204020204" pitchFamily="34" charset="-122"/>
              </a:rPr>
              <a:t>，风险报酬系数为</a:t>
            </a:r>
            <a:r>
              <a:rPr lang="en-US" altLang="zh-CN" dirty="0">
                <a:solidFill>
                  <a:schemeClr val="tx1"/>
                </a:solidFill>
                <a:latin typeface="微软雅黑" panose="020B0503020204020204" pitchFamily="34" charset="-122"/>
                <a:ea typeface="微软雅黑" panose="020B0503020204020204" pitchFamily="34" charset="-122"/>
              </a:rPr>
              <a:t>40%</a:t>
            </a:r>
            <a:r>
              <a:rPr lang="zh-CN" altLang="zh-CN" dirty="0">
                <a:solidFill>
                  <a:schemeClr val="tx1"/>
                </a:solidFill>
                <a:latin typeface="微软雅黑" panose="020B0503020204020204" pitchFamily="34" charset="-122"/>
                <a:ea typeface="微软雅黑" panose="020B0503020204020204" pitchFamily="34" charset="-122"/>
              </a:rPr>
              <a:t>，则甲公司开发生产</a:t>
            </a: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产品的风险报酬率是</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A.15%</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B.40%</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C.16%</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D.80%</a:t>
            </a:r>
            <a:r>
              <a:rPr lang="en-US" altLang="zh-CN" dirty="0"/>
              <a:t/>
            </a:r>
            <a:br>
              <a:rPr lang="en-US" altLang="zh-CN" dirty="0"/>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437763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C</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解析：本题考查第九章第一节，风险报酬率的计算。</a:t>
            </a: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产品的风险报酬率</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标准离差率</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风险报酬率系数</a:t>
            </a:r>
            <a:r>
              <a:rPr lang="en-US" altLang="zh-CN" dirty="0">
                <a:solidFill>
                  <a:schemeClr val="tx1"/>
                </a:solidFill>
                <a:latin typeface="微软雅黑" panose="020B0503020204020204" pitchFamily="34" charset="-122"/>
                <a:ea typeface="微软雅黑" panose="020B0503020204020204" pitchFamily="34" charset="-122"/>
              </a:rPr>
              <a:t>=40%×40%=16%</a:t>
            </a:r>
            <a:r>
              <a:rPr lang="zh-CN" altLang="zh-CN" dirty="0">
                <a:solidFill>
                  <a:schemeClr val="tx1"/>
                </a:solidFill>
                <a:latin typeface="微软雅黑" panose="020B0503020204020204" pitchFamily="34" charset="-122"/>
                <a:ea typeface="微软雅黑" panose="020B0503020204020204" pitchFamily="34" charset="-122"/>
              </a:rPr>
              <a:t>。故选</a:t>
            </a: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6471145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23</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下列指标中能够反映投资项目真实报酬率的是</a:t>
            </a:r>
            <a:r>
              <a:rPr lang="en-US" altLang="zh-CN" dirty="0">
                <a:solidFill>
                  <a:schemeClr val="tx1"/>
                </a:solidFill>
                <a:latin typeface="微软雅黑" panose="020B0503020204020204" pitchFamily="34" charset="-122"/>
                <a:ea typeface="微软雅黑" panose="020B0503020204020204" pitchFamily="34" charset="-122"/>
              </a:rPr>
              <a:t>(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通货膨胀率</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已获利息倍数</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内部报酬率</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获利指数</a:t>
            </a:r>
            <a:r>
              <a:rPr lang="en-US" altLang="zh-CN" dirty="0"/>
              <a:t/>
            </a:r>
            <a:br>
              <a:rPr lang="en-US" altLang="zh-CN" dirty="0"/>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78698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pic>
        <p:nvPicPr>
          <p:cNvPr id="3" name="内容占位符 2">
            <a:extLst>
              <a:ext uri="{FF2B5EF4-FFF2-40B4-BE49-F238E27FC236}">
                <a16:creationId xmlns:a16="http://schemas.microsoft.com/office/drawing/2014/main" xmlns="" id="{EE20E5B0-63F1-4083-B6E1-BCB3E892C108}"/>
              </a:ext>
            </a:extLst>
          </p:cNvPr>
          <p:cNvPicPr>
            <a:picLocks noGrp="1" noChangeAspect="1"/>
          </p:cNvPicPr>
          <p:nvPr>
            <p:ph idx="1"/>
          </p:nvPr>
        </p:nvPicPr>
        <p:blipFill>
          <a:blip r:embed="rId3"/>
          <a:stretch>
            <a:fillRect/>
          </a:stretch>
        </p:blipFill>
        <p:spPr>
          <a:xfrm>
            <a:off x="1403648" y="957514"/>
            <a:ext cx="5770580" cy="3638299"/>
          </a:xfrm>
          <a:prstGeom prst="rect">
            <a:avLst/>
          </a:prstGeom>
        </p:spPr>
      </p:pic>
    </p:spTree>
    <p:extLst>
      <p:ext uri="{BB962C8B-B14F-4D97-AF65-F5344CB8AC3E}">
        <p14:creationId xmlns:p14="http://schemas.microsoft.com/office/powerpoint/2010/main" val="757526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C</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解析：本题考查第九章第三节，贴现现金流量指标的优缺点，故选</a:t>
            </a: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a:t>
            </a:r>
            <a:r>
              <a:rPr lang="en-US" altLang="zh-CN" dirty="0"/>
              <a:t/>
            </a:r>
            <a:br>
              <a:rPr lang="en-US" altLang="zh-CN" dirty="0"/>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730939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24</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企业通过互联网展示商品图像提供商品信息查询来实现供需互动与双向沟通。这体现了网络营销的</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多维性</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交互性</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经济性</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整合性</a:t>
            </a:r>
            <a:r>
              <a:rPr lang="en-US" altLang="zh-CN" dirty="0"/>
              <a:t/>
            </a:r>
            <a:br>
              <a:rPr lang="en-US" altLang="zh-CN" dirty="0"/>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831759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B</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解析：本题考查第十章第四节网络营销的特点，根据题目信息可知提现了网络营销的交互性，故选</a:t>
            </a: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66854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25</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电子商务的本质是</a:t>
            </a:r>
            <a:r>
              <a:rPr lang="en-US" altLang="zh-CN" dirty="0">
                <a:solidFill>
                  <a:schemeClr val="tx1"/>
                </a:solidFill>
                <a:latin typeface="微软雅黑" panose="020B0503020204020204" pitchFamily="34" charset="-122"/>
                <a:ea typeface="微软雅黑" panose="020B0503020204020204" pitchFamily="34" charset="-122"/>
              </a:rPr>
              <a:t>(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商务的全球化</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商务的自动化</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商务的一体化</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商务的电子化</a:t>
            </a:r>
            <a:r>
              <a:rPr lang="en-US" altLang="zh-CN" dirty="0"/>
              <a:t/>
            </a:r>
            <a:br>
              <a:rPr lang="en-US" altLang="zh-CN" dirty="0"/>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371828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D</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解析：本题考查第十章第一节电子商务的本质，即商务的电子化。故选</a:t>
            </a: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961546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26</a:t>
            </a:r>
            <a:r>
              <a:rPr lang="zh-CN" altLang="en-US" dirty="0">
                <a:solidFill>
                  <a:schemeClr val="tx1"/>
                </a:solidFill>
                <a:latin typeface="微软雅黑" panose="020B0503020204020204" pitchFamily="34" charset="-122"/>
                <a:ea typeface="微软雅黑" panose="020B0503020204020204" pitchFamily="34" charset="-122"/>
              </a:rPr>
              <a:t>、国际直接投资中最常用的形式是（）</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en-US" dirty="0">
                <a:solidFill>
                  <a:schemeClr val="tx1"/>
                </a:solidFill>
                <a:latin typeface="微软雅黑" panose="020B0503020204020204" pitchFamily="34" charset="-122"/>
                <a:ea typeface="微软雅黑" panose="020B0503020204020204" pitchFamily="34" charset="-122"/>
              </a:rPr>
              <a:t>．国际合资企业</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B</a:t>
            </a:r>
            <a:r>
              <a:rPr lang="zh-CN" altLang="en-US" dirty="0">
                <a:solidFill>
                  <a:schemeClr val="tx1"/>
                </a:solidFill>
                <a:latin typeface="微软雅黑" panose="020B0503020204020204" pitchFamily="34" charset="-122"/>
                <a:ea typeface="微软雅黑" panose="020B0503020204020204" pitchFamily="34" charset="-122"/>
              </a:rPr>
              <a:t>．国际合作企业</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en-US" dirty="0">
                <a:solidFill>
                  <a:schemeClr val="tx1"/>
                </a:solidFill>
                <a:latin typeface="微软雅黑" panose="020B0503020204020204" pitchFamily="34" charset="-122"/>
                <a:ea typeface="微软雅黑" panose="020B0503020204020204" pitchFamily="34" charset="-122"/>
              </a:rPr>
              <a:t>．国际独资企业</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D</a:t>
            </a:r>
            <a:r>
              <a:rPr lang="zh-CN" altLang="en-US" dirty="0">
                <a:solidFill>
                  <a:schemeClr val="tx1"/>
                </a:solidFill>
                <a:latin typeface="微软雅黑" panose="020B0503020204020204" pitchFamily="34" charset="-122"/>
                <a:ea typeface="微软雅黑" panose="020B0503020204020204" pitchFamily="34" charset="-122"/>
              </a:rPr>
              <a:t>．跨国公司</a:t>
            </a:r>
          </a:p>
          <a:p>
            <a:pPr>
              <a:lnSpc>
                <a:spcPct val="150000"/>
              </a:lnSpc>
            </a:pPr>
            <a:r>
              <a:rPr lang="en-US" altLang="zh-CN" dirty="0"/>
              <a:t/>
            </a:r>
            <a:br>
              <a:rPr lang="en-US" altLang="zh-CN" dirty="0"/>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176803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A</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a:t>
            </a:r>
            <a:r>
              <a:rPr lang="zh-CN" altLang="en-US" dirty="0">
                <a:solidFill>
                  <a:schemeClr val="tx1"/>
                </a:solidFill>
                <a:latin typeface="微软雅黑" panose="020B0503020204020204" pitchFamily="34" charset="-122"/>
                <a:ea typeface="微软雅黑" panose="020B0503020204020204" pitchFamily="34" charset="-122"/>
              </a:rPr>
              <a:t>国际直接投资的形式主要是国际合资企业、国际合作企业和国际独资企业，其中国际合资企业是国际直接投资中最常用的形式。</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549585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27</a:t>
            </a:r>
            <a:r>
              <a:rPr lang="zh-CN" altLang="en-US" dirty="0">
                <a:solidFill>
                  <a:schemeClr val="tx1"/>
                </a:solidFill>
                <a:latin typeface="微软雅黑" panose="020B0503020204020204" pitchFamily="34" charset="-122"/>
                <a:ea typeface="微软雅黑" panose="020B0503020204020204" pitchFamily="34" charset="-122"/>
              </a:rPr>
              <a:t>、国际货物运输中最常运用的方式是（）</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en-US" dirty="0">
                <a:solidFill>
                  <a:schemeClr val="tx1"/>
                </a:solidFill>
                <a:latin typeface="微软雅黑" panose="020B0503020204020204" pitchFamily="34" charset="-122"/>
                <a:ea typeface="微软雅黑" panose="020B0503020204020204" pitchFamily="34" charset="-122"/>
              </a:rPr>
              <a:t>．国际海洋货物运输</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B</a:t>
            </a:r>
            <a:r>
              <a:rPr lang="zh-CN" altLang="en-US" dirty="0">
                <a:solidFill>
                  <a:schemeClr val="tx1"/>
                </a:solidFill>
                <a:latin typeface="微软雅黑" panose="020B0503020204020204" pitchFamily="34" charset="-122"/>
                <a:ea typeface="微软雅黑" panose="020B0503020204020204" pitchFamily="34" charset="-122"/>
              </a:rPr>
              <a:t>．国际航空货物运输</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en-US" dirty="0">
                <a:solidFill>
                  <a:schemeClr val="tx1"/>
                </a:solidFill>
                <a:latin typeface="微软雅黑" panose="020B0503020204020204" pitchFamily="34" charset="-122"/>
                <a:ea typeface="微软雅黑" panose="020B0503020204020204" pitchFamily="34" charset="-122"/>
              </a:rPr>
              <a:t>．国际铁路货物联运</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D</a:t>
            </a:r>
            <a:r>
              <a:rPr lang="zh-CN" altLang="en-US" dirty="0">
                <a:solidFill>
                  <a:schemeClr val="tx1"/>
                </a:solidFill>
                <a:latin typeface="微软雅黑" panose="020B0503020204020204" pitchFamily="34" charset="-122"/>
                <a:ea typeface="微软雅黑" panose="020B0503020204020204" pitchFamily="34" charset="-122"/>
              </a:rPr>
              <a:t>．国际集装箱货物运输</a:t>
            </a:r>
          </a:p>
          <a:p>
            <a:pPr>
              <a:lnSpc>
                <a:spcPct val="150000"/>
              </a:lnSpc>
            </a:pPr>
            <a:r>
              <a:rPr lang="en-US" altLang="zh-CN" dirty="0"/>
              <a:t/>
            </a:r>
            <a:br>
              <a:rPr lang="en-US" altLang="zh-CN" dirty="0"/>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312709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A</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a:t>
            </a:r>
            <a:r>
              <a:rPr lang="zh-CN" altLang="en-US" dirty="0">
                <a:solidFill>
                  <a:schemeClr val="tx1"/>
                </a:solidFill>
                <a:latin typeface="微软雅黑" panose="020B0503020204020204" pitchFamily="34" charset="-122"/>
                <a:ea typeface="微软雅黑" panose="020B0503020204020204" pitchFamily="34" charset="-122"/>
              </a:rPr>
              <a:t>在国际贸易货物总量中约有</a:t>
            </a:r>
            <a:r>
              <a:rPr lang="en-US" altLang="zh-CN" dirty="0">
                <a:solidFill>
                  <a:schemeClr val="tx1"/>
                </a:solidFill>
                <a:latin typeface="微软雅黑" panose="020B0503020204020204" pitchFamily="34" charset="-122"/>
                <a:ea typeface="微软雅黑" panose="020B0503020204020204" pitchFamily="34" charset="-122"/>
              </a:rPr>
              <a:t>2/3</a:t>
            </a:r>
            <a:r>
              <a:rPr lang="zh-CN" altLang="en-US" dirty="0">
                <a:solidFill>
                  <a:schemeClr val="tx1"/>
                </a:solidFill>
                <a:latin typeface="微软雅黑" panose="020B0503020204020204" pitchFamily="34" charset="-122"/>
                <a:ea typeface="微软雅黑" panose="020B0503020204020204" pitchFamily="34" charset="-122"/>
              </a:rPr>
              <a:t>是通过海洋运输的。</a:t>
            </a:r>
          </a:p>
          <a:p>
            <a:pPr marL="85725" indent="0">
              <a:lnSpc>
                <a:spcPct val="150000"/>
              </a:lnSpc>
              <a:buNone/>
            </a:pP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2122763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lnSpcReduction="10000"/>
          </a:bodyPr>
          <a:lstStyle/>
          <a:p>
            <a:pPr>
              <a:lnSpc>
                <a:spcPct val="15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28</a:t>
            </a:r>
            <a:r>
              <a:rPr lang="zh-CN" altLang="en-US" dirty="0">
                <a:solidFill>
                  <a:schemeClr val="tx1"/>
                </a:solidFill>
                <a:latin typeface="微软雅黑" panose="020B0503020204020204" pitchFamily="34" charset="-122"/>
                <a:ea typeface="微软雅黑" panose="020B0503020204020204" pitchFamily="34" charset="-122"/>
              </a:rPr>
              <a:t>、保险标的物发生事故后，虽然没有完全毁灭，但对其进行救助或修理的费用估计要超过保险价值，这一情况称为（）</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en-US" dirty="0">
                <a:solidFill>
                  <a:schemeClr val="tx1"/>
                </a:solidFill>
                <a:latin typeface="微软雅黑" panose="020B0503020204020204" pitchFamily="34" charset="-122"/>
                <a:ea typeface="微软雅黑" panose="020B0503020204020204" pitchFamily="34" charset="-122"/>
              </a:rPr>
              <a:t>．实际全损</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B</a:t>
            </a:r>
            <a:r>
              <a:rPr lang="zh-CN" altLang="en-US" dirty="0">
                <a:solidFill>
                  <a:schemeClr val="tx1"/>
                </a:solidFill>
                <a:latin typeface="微软雅黑" panose="020B0503020204020204" pitchFamily="34" charset="-122"/>
                <a:ea typeface="微软雅黑" panose="020B0503020204020204" pitchFamily="34" charset="-122"/>
              </a:rPr>
              <a:t>．推定全损</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en-US" dirty="0">
                <a:solidFill>
                  <a:schemeClr val="tx1"/>
                </a:solidFill>
                <a:latin typeface="微软雅黑" panose="020B0503020204020204" pitchFamily="34" charset="-122"/>
                <a:ea typeface="微软雅黑" panose="020B0503020204020204" pitchFamily="34" charset="-122"/>
              </a:rPr>
              <a:t>．共同海损</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D</a:t>
            </a:r>
            <a:r>
              <a:rPr lang="zh-CN" altLang="en-US" dirty="0">
                <a:solidFill>
                  <a:schemeClr val="tx1"/>
                </a:solidFill>
                <a:latin typeface="微软雅黑" panose="020B0503020204020204" pitchFamily="34" charset="-122"/>
                <a:ea typeface="微软雅黑" panose="020B0503020204020204" pitchFamily="34" charset="-122"/>
              </a:rPr>
              <a:t>．单独海损</a:t>
            </a:r>
          </a:p>
          <a:p>
            <a:pPr>
              <a:lnSpc>
                <a:spcPct val="150000"/>
              </a:lnSpc>
            </a:pPr>
            <a:r>
              <a:rPr lang="en-US" altLang="zh-CN" dirty="0"/>
              <a:t/>
            </a:r>
            <a:br>
              <a:rPr lang="en-US" altLang="zh-CN" dirty="0"/>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97945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pic>
        <p:nvPicPr>
          <p:cNvPr id="3" name="内容占位符 2">
            <a:extLst>
              <a:ext uri="{FF2B5EF4-FFF2-40B4-BE49-F238E27FC236}">
                <a16:creationId xmlns:a16="http://schemas.microsoft.com/office/drawing/2014/main" xmlns="" id="{08151630-4D41-4189-B0B7-A9628FEE6DF9}"/>
              </a:ext>
            </a:extLst>
          </p:cNvPr>
          <p:cNvPicPr>
            <a:picLocks noGrp="1" noChangeAspect="1"/>
          </p:cNvPicPr>
          <p:nvPr>
            <p:ph idx="1"/>
          </p:nvPr>
        </p:nvPicPr>
        <p:blipFill>
          <a:blip r:embed="rId3"/>
          <a:stretch>
            <a:fillRect/>
          </a:stretch>
        </p:blipFill>
        <p:spPr>
          <a:xfrm>
            <a:off x="1081744" y="1314450"/>
            <a:ext cx="6980512" cy="3281363"/>
          </a:xfrm>
          <a:prstGeom prst="rect">
            <a:avLst/>
          </a:prstGeom>
        </p:spPr>
      </p:pic>
    </p:spTree>
    <p:extLst>
      <p:ext uri="{BB962C8B-B14F-4D97-AF65-F5344CB8AC3E}">
        <p14:creationId xmlns:p14="http://schemas.microsoft.com/office/powerpoint/2010/main" val="1620578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B</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a:t>
            </a:r>
            <a:r>
              <a:rPr lang="zh-CN" altLang="en-US" dirty="0">
                <a:solidFill>
                  <a:schemeClr val="tx1"/>
                </a:solidFill>
                <a:latin typeface="微软雅黑" panose="020B0503020204020204" pitchFamily="34" charset="-122"/>
                <a:ea typeface="微软雅黑" panose="020B0503020204020204" pitchFamily="34" charset="-122"/>
              </a:rPr>
              <a:t>保险标的物发生事故后，虽然没有完全毁灭，但对其进行救助或修理的费用估计要超过保险价值，这一情况称为推定全损。</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227614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lvl="0">
              <a:lnSpc>
                <a:spcPct val="150000"/>
              </a:lnSpc>
            </a:pPr>
            <a:r>
              <a:rPr lang="zh-CN" altLang="en-US" dirty="0">
                <a:solidFill>
                  <a:schemeClr val="tx1"/>
                </a:solidFill>
                <a:latin typeface="微软雅黑" panose="020B0503020204020204" pitchFamily="34" charset="-122"/>
                <a:ea typeface="微软雅黑" panose="020B0503020204020204" pitchFamily="34" charset="-122"/>
              </a:rPr>
              <a:t>二、多</a:t>
            </a:r>
            <a:r>
              <a:rPr lang="zh-CN" altLang="zh-CN" dirty="0">
                <a:solidFill>
                  <a:schemeClr val="tx1"/>
                </a:solidFill>
                <a:latin typeface="微软雅黑" panose="020B0503020204020204" pitchFamily="34" charset="-122"/>
                <a:ea typeface="微软雅黑" panose="020B0503020204020204" pitchFamily="34" charset="-122"/>
              </a:rPr>
              <a:t>项选择题</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1</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迈克尔波特提出的企业基本竞争战略有</a:t>
            </a:r>
            <a:r>
              <a:rPr lang="en-US" altLang="zh-CN" dirty="0">
                <a:solidFill>
                  <a:schemeClr val="tx1"/>
                </a:solidFill>
                <a:latin typeface="微软雅黑" panose="020B0503020204020204" pitchFamily="34" charset="-122"/>
                <a:ea typeface="微软雅黑" panose="020B0503020204020204" pitchFamily="34" charset="-122"/>
              </a:rPr>
              <a:t>(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一体化战略</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集中战略</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差异化战略</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成本领先化战略</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E.</a:t>
            </a:r>
            <a:r>
              <a:rPr lang="zh-CN" altLang="zh-CN" dirty="0">
                <a:solidFill>
                  <a:schemeClr val="tx1"/>
                </a:solidFill>
                <a:latin typeface="微软雅黑" panose="020B0503020204020204" pitchFamily="34" charset="-122"/>
                <a:ea typeface="微软雅黑" panose="020B0503020204020204" pitchFamily="34" charset="-122"/>
              </a:rPr>
              <a:t>多元化战略</a:t>
            </a: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432412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endParaRPr lang="en-US" altLang="zh-CN" dirty="0"/>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BCD</a:t>
            </a: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解析：本题考查第一章第三节：基本竞争战略，包括三种类型，</a:t>
            </a:r>
            <a:r>
              <a:rPr lang="en-US" altLang="zh-CN" dirty="0">
                <a:solidFill>
                  <a:schemeClr val="tx1"/>
                </a:solidFill>
                <a:latin typeface="微软雅黑" panose="020B0503020204020204" pitchFamily="34" charset="-122"/>
                <a:ea typeface="微软雅黑" panose="020B0503020204020204" pitchFamily="34" charset="-122"/>
              </a:rPr>
              <a:t>BCD</a:t>
            </a:r>
            <a:r>
              <a:rPr lang="zh-CN" altLang="zh-CN" dirty="0">
                <a:solidFill>
                  <a:schemeClr val="tx1"/>
                </a:solidFill>
                <a:latin typeface="微软雅黑" panose="020B0503020204020204" pitchFamily="34" charset="-122"/>
                <a:ea typeface="微软雅黑" panose="020B0503020204020204" pitchFamily="34" charset="-122"/>
              </a:rPr>
              <a:t>为正确选项。</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2</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下列方法中，适用于企业内部环境分析的有</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A.PESTEL</a:t>
            </a:r>
            <a:r>
              <a:rPr lang="zh-CN" altLang="zh-CN" dirty="0">
                <a:solidFill>
                  <a:schemeClr val="tx1"/>
                </a:solidFill>
                <a:latin typeface="微软雅黑" panose="020B0503020204020204" pitchFamily="34" charset="-122"/>
                <a:ea typeface="微软雅黑" panose="020B0503020204020204" pitchFamily="34" charset="-122"/>
              </a:rPr>
              <a:t>分析法</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波士顿矩阵分析法</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价值链分析法</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内部因素评价矩阵</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E.“</a:t>
            </a:r>
            <a:r>
              <a:rPr lang="zh-CN" altLang="zh-CN" dirty="0">
                <a:solidFill>
                  <a:schemeClr val="tx1"/>
                </a:solidFill>
                <a:latin typeface="微软雅黑" panose="020B0503020204020204" pitchFamily="34" charset="-122"/>
                <a:ea typeface="微软雅黑" panose="020B0503020204020204" pitchFamily="34" charset="-122"/>
              </a:rPr>
              <a:t>五力模型</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分析法</a:t>
            </a:r>
          </a:p>
          <a:p>
            <a:pPr>
              <a:lnSpc>
                <a:spcPct val="150000"/>
              </a:lnSpc>
            </a:pP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0030274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endParaRPr lang="en-US" altLang="zh-CN" dirty="0"/>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BCD</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解析：本题考查第一章第二节：企业内部环境分析。</a:t>
            </a: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选项属于企业外部环境分析中宏观环境分析的方法，故错误</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五力模型</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分析法属于企业外不环境分析中行业环境分析的方法，故错误。</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521620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3</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关于国有独资公司董事会的说法，正确的有</a:t>
            </a:r>
            <a:r>
              <a:rPr lang="en-US" altLang="zh-CN" dirty="0">
                <a:solidFill>
                  <a:schemeClr val="tx1"/>
                </a:solidFill>
                <a:latin typeface="微软雅黑" panose="020B0503020204020204" pitchFamily="34" charset="-122"/>
                <a:ea typeface="微软雅黑" panose="020B0503020204020204" pitchFamily="34" charset="-122"/>
              </a:rPr>
              <a:t>(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董事会成员中的职工代表由公司职工代表大会选举产生</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董事会成员由上级人民政府委派</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董事会中职工代表不得少于</a:t>
            </a:r>
            <a:r>
              <a:rPr lang="en-US" altLang="zh-CN" dirty="0">
                <a:solidFill>
                  <a:schemeClr val="tx1"/>
                </a:solidFill>
                <a:latin typeface="微软雅黑" panose="020B0503020204020204" pitchFamily="34" charset="-122"/>
                <a:ea typeface="微软雅黑" panose="020B0503020204020204" pitchFamily="34" charset="-122"/>
              </a:rPr>
              <a:t>1/3</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董事每届任职不得超过</a:t>
            </a:r>
            <a:r>
              <a:rPr lang="en-US" altLang="zh-CN" dirty="0">
                <a:solidFill>
                  <a:schemeClr val="tx1"/>
                </a:solidFill>
                <a:latin typeface="微软雅黑" panose="020B0503020204020204" pitchFamily="34" charset="-122"/>
                <a:ea typeface="微软雅黑" panose="020B0503020204020204" pitchFamily="34" charset="-122"/>
              </a:rPr>
              <a:t>3</a:t>
            </a:r>
            <a:r>
              <a:rPr lang="zh-CN" altLang="zh-CN" dirty="0">
                <a:solidFill>
                  <a:schemeClr val="tx1"/>
                </a:solidFill>
                <a:latin typeface="微软雅黑" panose="020B0503020204020204" pitchFamily="34" charset="-122"/>
                <a:ea typeface="微软雅黑" panose="020B0503020204020204" pitchFamily="34" charset="-122"/>
              </a:rPr>
              <a:t>年</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E.</a:t>
            </a:r>
            <a:r>
              <a:rPr lang="zh-CN" altLang="zh-CN" dirty="0">
                <a:solidFill>
                  <a:schemeClr val="tx1"/>
                </a:solidFill>
                <a:latin typeface="微软雅黑" panose="020B0503020204020204" pitchFamily="34" charset="-122"/>
                <a:ea typeface="微软雅黑" panose="020B0503020204020204" pitchFamily="34" charset="-122"/>
              </a:rPr>
              <a:t>董事长由董事会成员选举产生 要职一定是国家指派</a:t>
            </a:r>
            <a:r>
              <a:rPr lang="en-US" altLang="zh-CN" dirty="0"/>
              <a:t/>
            </a:r>
            <a:br>
              <a:rPr lang="en-US" altLang="zh-CN" dirty="0"/>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002446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endParaRPr lang="en-US" altLang="zh-CN" dirty="0"/>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AD</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解析：本题考查第二章</a:t>
            </a:r>
            <a:r>
              <a:rPr lang="zh-CN" altLang="en-US" dirty="0">
                <a:solidFill>
                  <a:schemeClr val="tx1"/>
                </a:solidFill>
                <a:latin typeface="微软雅黑" panose="020B0503020204020204" pitchFamily="34" charset="-122"/>
                <a:ea typeface="微软雅黑" panose="020B0503020204020204" pitchFamily="34" charset="-122"/>
              </a:rPr>
              <a:t>第三节的内容</a:t>
            </a:r>
            <a:r>
              <a:rPr lang="zh-CN" altLang="zh-CN" dirty="0">
                <a:solidFill>
                  <a:schemeClr val="tx1"/>
                </a:solidFill>
                <a:latin typeface="微软雅黑" panose="020B0503020204020204" pitchFamily="34" charset="-122"/>
                <a:ea typeface="微软雅黑" panose="020B0503020204020204" pitchFamily="34" charset="-122"/>
              </a:rPr>
              <a:t>，国有独资公司董事会成员由</a:t>
            </a:r>
            <a:r>
              <a:rPr lang="zh-CN" altLang="en-US" dirty="0">
                <a:solidFill>
                  <a:schemeClr val="tx1"/>
                </a:solidFill>
                <a:latin typeface="微软雅黑" panose="020B0503020204020204" pitchFamily="34" charset="-122"/>
                <a:ea typeface="微软雅黑" panose="020B0503020204020204" pitchFamily="34" charset="-122"/>
              </a:rPr>
              <a:t>国有资产监管机构</a:t>
            </a:r>
            <a:r>
              <a:rPr lang="zh-CN" altLang="zh-CN" dirty="0">
                <a:solidFill>
                  <a:schemeClr val="tx1"/>
                </a:solidFill>
                <a:latin typeface="微软雅黑" panose="020B0503020204020204" pitchFamily="34" charset="-122"/>
                <a:ea typeface="微软雅黑" panose="020B0503020204020204" pitchFamily="34" charset="-122"/>
              </a:rPr>
              <a:t>委派</a:t>
            </a:r>
            <a:r>
              <a:rPr lang="zh-CN" altLang="en-US" dirty="0">
                <a:solidFill>
                  <a:schemeClr val="tx1"/>
                </a:solidFill>
                <a:latin typeface="微软雅黑" panose="020B0503020204020204" pitchFamily="34" charset="-122"/>
                <a:ea typeface="微软雅黑" panose="020B0503020204020204" pitchFamily="34" charset="-122"/>
              </a:rPr>
              <a:t>以及公司职工代表大会选举。</a:t>
            </a:r>
            <a:r>
              <a:rPr lang="zh-CN" altLang="zh-CN" dirty="0">
                <a:solidFill>
                  <a:schemeClr val="tx1"/>
                </a:solidFill>
                <a:latin typeface="微软雅黑" panose="020B0503020204020204" pitchFamily="34" charset="-122"/>
                <a:ea typeface="微软雅黑" panose="020B0503020204020204" pitchFamily="34" charset="-122"/>
              </a:rPr>
              <a:t>董事会中职工代表</a:t>
            </a:r>
            <a:r>
              <a:rPr lang="zh-CN" altLang="en-US" dirty="0">
                <a:solidFill>
                  <a:schemeClr val="tx1"/>
                </a:solidFill>
                <a:latin typeface="微软雅黑" panose="020B0503020204020204" pitchFamily="34" charset="-122"/>
                <a:ea typeface="微软雅黑" panose="020B0503020204020204" pitchFamily="34" charset="-122"/>
              </a:rPr>
              <a:t>比例由公司章程规定。</a:t>
            </a:r>
            <a:r>
              <a:rPr lang="zh-CN" altLang="zh-CN" dirty="0">
                <a:solidFill>
                  <a:schemeClr val="tx1"/>
                </a:solidFill>
                <a:latin typeface="微软雅黑" panose="020B0503020204020204" pitchFamily="34" charset="-122"/>
                <a:ea typeface="微软雅黑" panose="020B0503020204020204" pitchFamily="34" charset="-122"/>
              </a:rPr>
              <a:t>董事长由</a:t>
            </a:r>
            <a:r>
              <a:rPr lang="zh-CN" altLang="en-US" dirty="0">
                <a:solidFill>
                  <a:schemeClr val="tx1"/>
                </a:solidFill>
                <a:latin typeface="微软雅黑" panose="020B0503020204020204" pitchFamily="34" charset="-122"/>
                <a:ea typeface="微软雅黑" panose="020B0503020204020204" pitchFamily="34" charset="-122"/>
              </a:rPr>
              <a:t>国有资产监管机构从董事会成员中指定。</a:t>
            </a: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344107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4</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下列定价策略中，属于心理定价策略的有</a:t>
            </a:r>
            <a:r>
              <a:rPr lang="en-US" altLang="zh-CN" dirty="0">
                <a:solidFill>
                  <a:schemeClr val="tx1"/>
                </a:solidFill>
                <a:latin typeface="微软雅黑" panose="020B0503020204020204" pitchFamily="34" charset="-122"/>
                <a:ea typeface="微软雅黑" panose="020B0503020204020204" pitchFamily="34" charset="-122"/>
              </a:rPr>
              <a:t>(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产品束定价策略</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产品线定价策略</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招徕定价策略</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尾数定价策略</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E.</a:t>
            </a:r>
            <a:r>
              <a:rPr lang="zh-CN" altLang="zh-CN" dirty="0">
                <a:solidFill>
                  <a:schemeClr val="tx1"/>
                </a:solidFill>
                <a:latin typeface="微软雅黑" panose="020B0503020204020204" pitchFamily="34" charset="-122"/>
                <a:ea typeface="微软雅黑" panose="020B0503020204020204" pitchFamily="34" charset="-122"/>
              </a:rPr>
              <a:t>分档定价策略</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t/>
            </a:r>
            <a:br>
              <a:rPr lang="en-US" altLang="zh-CN" dirty="0"/>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9362420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endParaRPr lang="en-US" altLang="zh-CN" dirty="0"/>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CDE</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解析：本题考查第三章第四节：定价策略。</a:t>
            </a:r>
            <a:r>
              <a:rPr lang="en-US" altLang="zh-CN" dirty="0">
                <a:solidFill>
                  <a:schemeClr val="tx1"/>
                </a:solidFill>
                <a:latin typeface="微软雅黑" panose="020B0503020204020204" pitchFamily="34" charset="-122"/>
                <a:ea typeface="微软雅黑" panose="020B0503020204020204" pitchFamily="34" charset="-122"/>
              </a:rPr>
              <a:t>AB</a:t>
            </a:r>
            <a:r>
              <a:rPr lang="zh-CN" altLang="zh-CN" dirty="0">
                <a:solidFill>
                  <a:schemeClr val="tx1"/>
                </a:solidFill>
                <a:latin typeface="微软雅黑" panose="020B0503020204020204" pitchFamily="34" charset="-122"/>
                <a:ea typeface="微软雅黑" panose="020B0503020204020204" pitchFamily="34" charset="-122"/>
              </a:rPr>
              <a:t>属于产品组合定价策略，故错误。</a:t>
            </a:r>
          </a:p>
        </p:txBody>
      </p:sp>
    </p:spTree>
    <p:extLst>
      <p:ext uri="{BB962C8B-B14F-4D97-AF65-F5344CB8AC3E}">
        <p14:creationId xmlns:p14="http://schemas.microsoft.com/office/powerpoint/2010/main" val="14679510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fontScale="92500" lnSpcReduction="20000"/>
          </a:bodyPr>
          <a:lstStyle/>
          <a:p>
            <a:pPr lvl="0"/>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70000"/>
              </a:lnSpc>
            </a:pPr>
            <a:r>
              <a:rPr lang="en-US" altLang="zh-CN" sz="2300" dirty="0">
                <a:solidFill>
                  <a:schemeClr val="tx1"/>
                </a:solidFill>
                <a:latin typeface="微软雅黑" panose="020B0503020204020204" pitchFamily="34" charset="-122"/>
                <a:ea typeface="微软雅黑" panose="020B0503020204020204" pitchFamily="34" charset="-122"/>
              </a:rPr>
              <a:t>5</a:t>
            </a:r>
            <a:r>
              <a:rPr lang="zh-CN" altLang="en-US" sz="2300" dirty="0">
                <a:solidFill>
                  <a:schemeClr val="tx1"/>
                </a:solidFill>
                <a:latin typeface="微软雅黑" panose="020B0503020204020204" pitchFamily="34" charset="-122"/>
                <a:ea typeface="微软雅黑" panose="020B0503020204020204" pitchFamily="34" charset="-122"/>
              </a:rPr>
              <a:t>、</a:t>
            </a:r>
            <a:r>
              <a:rPr lang="zh-CN" altLang="zh-CN" sz="2300" dirty="0">
                <a:solidFill>
                  <a:schemeClr val="tx1"/>
                </a:solidFill>
                <a:latin typeface="微软雅黑" panose="020B0503020204020204" pitchFamily="34" charset="-122"/>
                <a:ea typeface="微软雅黑" panose="020B0503020204020204" pitchFamily="34" charset="-122"/>
              </a:rPr>
              <a:t>影响企业市场营销的微观环境，包括</a:t>
            </a:r>
            <a:r>
              <a:rPr lang="en-US" altLang="zh-CN" sz="2300" dirty="0">
                <a:solidFill>
                  <a:schemeClr val="tx1"/>
                </a:solidFill>
                <a:latin typeface="微软雅黑" panose="020B0503020204020204" pitchFamily="34" charset="-122"/>
                <a:ea typeface="微软雅黑" panose="020B0503020204020204" pitchFamily="34" charset="-122"/>
              </a:rPr>
              <a:t>(    )</a:t>
            </a:r>
            <a:br>
              <a:rPr lang="en-US" altLang="zh-CN" sz="2300" dirty="0">
                <a:solidFill>
                  <a:schemeClr val="tx1"/>
                </a:solidFill>
                <a:latin typeface="微软雅黑" panose="020B0503020204020204" pitchFamily="34" charset="-122"/>
                <a:ea typeface="微软雅黑" panose="020B0503020204020204" pitchFamily="34" charset="-122"/>
              </a:rPr>
            </a:br>
            <a:r>
              <a:rPr lang="en-US" altLang="zh-CN" sz="2300" dirty="0">
                <a:solidFill>
                  <a:schemeClr val="tx1"/>
                </a:solidFill>
                <a:latin typeface="微软雅黑" panose="020B0503020204020204" pitchFamily="34" charset="-122"/>
                <a:ea typeface="微软雅黑" panose="020B0503020204020204" pitchFamily="34" charset="-122"/>
              </a:rPr>
              <a:t>A.</a:t>
            </a:r>
            <a:r>
              <a:rPr lang="zh-CN" altLang="zh-CN" sz="2300" dirty="0">
                <a:solidFill>
                  <a:schemeClr val="tx1"/>
                </a:solidFill>
                <a:latin typeface="微软雅黑" panose="020B0503020204020204" pitchFamily="34" charset="-122"/>
                <a:ea typeface="微软雅黑" panose="020B0503020204020204" pitchFamily="34" charset="-122"/>
              </a:rPr>
              <a:t>人口规模</a:t>
            </a:r>
            <a:r>
              <a:rPr lang="en-US" altLang="zh-CN" sz="2300" dirty="0">
                <a:solidFill>
                  <a:schemeClr val="tx1"/>
                </a:solidFill>
                <a:latin typeface="微软雅黑" panose="020B0503020204020204" pitchFamily="34" charset="-122"/>
                <a:ea typeface="微软雅黑" panose="020B0503020204020204" pitchFamily="34" charset="-122"/>
              </a:rPr>
              <a:t/>
            </a:r>
            <a:br>
              <a:rPr lang="en-US" altLang="zh-CN" sz="2300" dirty="0">
                <a:solidFill>
                  <a:schemeClr val="tx1"/>
                </a:solidFill>
                <a:latin typeface="微软雅黑" panose="020B0503020204020204" pitchFamily="34" charset="-122"/>
                <a:ea typeface="微软雅黑" panose="020B0503020204020204" pitchFamily="34" charset="-122"/>
              </a:rPr>
            </a:br>
            <a:r>
              <a:rPr lang="en-US" altLang="zh-CN" sz="2300" dirty="0">
                <a:solidFill>
                  <a:schemeClr val="tx1"/>
                </a:solidFill>
                <a:latin typeface="微软雅黑" panose="020B0503020204020204" pitchFamily="34" charset="-122"/>
                <a:ea typeface="微软雅黑" panose="020B0503020204020204" pitchFamily="34" charset="-122"/>
              </a:rPr>
              <a:t>B.</a:t>
            </a:r>
            <a:r>
              <a:rPr lang="zh-CN" altLang="zh-CN" sz="2300" dirty="0">
                <a:solidFill>
                  <a:schemeClr val="tx1"/>
                </a:solidFill>
                <a:latin typeface="微软雅黑" panose="020B0503020204020204" pitchFamily="34" charset="-122"/>
                <a:ea typeface="微软雅黑" panose="020B0503020204020204" pitchFamily="34" charset="-122"/>
              </a:rPr>
              <a:t>政治制度</a:t>
            </a:r>
            <a:r>
              <a:rPr lang="en-US" altLang="zh-CN" sz="2300" dirty="0">
                <a:solidFill>
                  <a:schemeClr val="tx1"/>
                </a:solidFill>
                <a:latin typeface="微软雅黑" panose="020B0503020204020204" pitchFamily="34" charset="-122"/>
                <a:ea typeface="微软雅黑" panose="020B0503020204020204" pitchFamily="34" charset="-122"/>
              </a:rPr>
              <a:t/>
            </a:r>
            <a:br>
              <a:rPr lang="en-US" altLang="zh-CN" sz="2300" dirty="0">
                <a:solidFill>
                  <a:schemeClr val="tx1"/>
                </a:solidFill>
                <a:latin typeface="微软雅黑" panose="020B0503020204020204" pitchFamily="34" charset="-122"/>
                <a:ea typeface="微软雅黑" panose="020B0503020204020204" pitchFamily="34" charset="-122"/>
              </a:rPr>
            </a:br>
            <a:r>
              <a:rPr lang="en-US" altLang="zh-CN" sz="2300" dirty="0">
                <a:solidFill>
                  <a:schemeClr val="tx1"/>
                </a:solidFill>
                <a:latin typeface="微软雅黑" panose="020B0503020204020204" pitchFamily="34" charset="-122"/>
                <a:ea typeface="微软雅黑" panose="020B0503020204020204" pitchFamily="34" charset="-122"/>
              </a:rPr>
              <a:t>C.</a:t>
            </a:r>
            <a:r>
              <a:rPr lang="zh-CN" altLang="zh-CN" sz="2300" dirty="0">
                <a:solidFill>
                  <a:schemeClr val="tx1"/>
                </a:solidFill>
                <a:latin typeface="微软雅黑" panose="020B0503020204020204" pitchFamily="34" charset="-122"/>
                <a:ea typeface="微软雅黑" panose="020B0503020204020204" pitchFamily="34" charset="-122"/>
              </a:rPr>
              <a:t>竞争者</a:t>
            </a:r>
            <a:r>
              <a:rPr lang="en-US" altLang="zh-CN" sz="2300" dirty="0">
                <a:solidFill>
                  <a:schemeClr val="tx1"/>
                </a:solidFill>
                <a:latin typeface="微软雅黑" panose="020B0503020204020204" pitchFamily="34" charset="-122"/>
                <a:ea typeface="微软雅黑" panose="020B0503020204020204" pitchFamily="34" charset="-122"/>
              </a:rPr>
              <a:t/>
            </a:r>
            <a:br>
              <a:rPr lang="en-US" altLang="zh-CN" sz="2300" dirty="0">
                <a:solidFill>
                  <a:schemeClr val="tx1"/>
                </a:solidFill>
                <a:latin typeface="微软雅黑" panose="020B0503020204020204" pitchFamily="34" charset="-122"/>
                <a:ea typeface="微软雅黑" panose="020B0503020204020204" pitchFamily="34" charset="-122"/>
              </a:rPr>
            </a:br>
            <a:r>
              <a:rPr lang="en-US" altLang="zh-CN" sz="2300" dirty="0">
                <a:solidFill>
                  <a:schemeClr val="tx1"/>
                </a:solidFill>
                <a:latin typeface="微软雅黑" panose="020B0503020204020204" pitchFamily="34" charset="-122"/>
                <a:ea typeface="微软雅黑" panose="020B0503020204020204" pitchFamily="34" charset="-122"/>
              </a:rPr>
              <a:t>D.</a:t>
            </a:r>
            <a:r>
              <a:rPr lang="zh-CN" altLang="zh-CN" sz="2300" dirty="0">
                <a:solidFill>
                  <a:schemeClr val="tx1"/>
                </a:solidFill>
                <a:latin typeface="微软雅黑" panose="020B0503020204020204" pitchFamily="34" charset="-122"/>
                <a:ea typeface="微软雅黑" panose="020B0503020204020204" pitchFamily="34" charset="-122"/>
              </a:rPr>
              <a:t>顾客</a:t>
            </a:r>
            <a:r>
              <a:rPr lang="en-US" altLang="zh-CN" sz="2300" dirty="0">
                <a:solidFill>
                  <a:schemeClr val="tx1"/>
                </a:solidFill>
                <a:latin typeface="微软雅黑" panose="020B0503020204020204" pitchFamily="34" charset="-122"/>
                <a:ea typeface="微软雅黑" panose="020B0503020204020204" pitchFamily="34" charset="-122"/>
              </a:rPr>
              <a:t/>
            </a:r>
            <a:br>
              <a:rPr lang="en-US" altLang="zh-CN" sz="2300" dirty="0">
                <a:solidFill>
                  <a:schemeClr val="tx1"/>
                </a:solidFill>
                <a:latin typeface="微软雅黑" panose="020B0503020204020204" pitchFamily="34" charset="-122"/>
                <a:ea typeface="微软雅黑" panose="020B0503020204020204" pitchFamily="34" charset="-122"/>
              </a:rPr>
            </a:br>
            <a:r>
              <a:rPr lang="en-US" altLang="zh-CN" sz="2300" dirty="0">
                <a:solidFill>
                  <a:schemeClr val="tx1"/>
                </a:solidFill>
                <a:latin typeface="微软雅黑" panose="020B0503020204020204" pitchFamily="34" charset="-122"/>
                <a:ea typeface="微软雅黑" panose="020B0503020204020204" pitchFamily="34" charset="-122"/>
              </a:rPr>
              <a:t>E.</a:t>
            </a:r>
            <a:r>
              <a:rPr lang="zh-CN" altLang="zh-CN" sz="2300" dirty="0">
                <a:solidFill>
                  <a:schemeClr val="tx1"/>
                </a:solidFill>
                <a:latin typeface="微软雅黑" panose="020B0503020204020204" pitchFamily="34" charset="-122"/>
                <a:ea typeface="微软雅黑" panose="020B0503020204020204" pitchFamily="34" charset="-122"/>
              </a:rPr>
              <a:t>营销渠道企业</a:t>
            </a:r>
            <a:r>
              <a:rPr lang="en-US" altLang="zh-CN" dirty="0"/>
              <a:t/>
            </a:r>
            <a:br>
              <a:rPr lang="en-US" altLang="zh-CN" dirty="0"/>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76675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pic>
        <p:nvPicPr>
          <p:cNvPr id="9" name="内容占位符 8">
            <a:extLst>
              <a:ext uri="{FF2B5EF4-FFF2-40B4-BE49-F238E27FC236}">
                <a16:creationId xmlns:a16="http://schemas.microsoft.com/office/drawing/2014/main" xmlns="" id="{DFA8942A-397A-4D32-9327-32BDFCA61520}"/>
              </a:ext>
            </a:extLst>
          </p:cNvPr>
          <p:cNvPicPr>
            <a:picLocks noGrp="1" noChangeAspect="1"/>
          </p:cNvPicPr>
          <p:nvPr>
            <p:ph idx="1"/>
          </p:nvPr>
        </p:nvPicPr>
        <p:blipFill>
          <a:blip r:embed="rId3"/>
          <a:stretch>
            <a:fillRect/>
          </a:stretch>
        </p:blipFill>
        <p:spPr>
          <a:xfrm>
            <a:off x="2483768" y="987574"/>
            <a:ext cx="4466163" cy="3752255"/>
          </a:xfrm>
          <a:prstGeom prst="rect">
            <a:avLst/>
          </a:prstGeom>
        </p:spPr>
      </p:pic>
    </p:spTree>
    <p:extLst>
      <p:ext uri="{BB962C8B-B14F-4D97-AF65-F5344CB8AC3E}">
        <p14:creationId xmlns:p14="http://schemas.microsoft.com/office/powerpoint/2010/main" val="5165763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endParaRPr lang="en-US" altLang="zh-CN" dirty="0"/>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CDE</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解析：本题考查第三章第二节：市场营销微观环境。</a:t>
            </a:r>
            <a:r>
              <a:rPr lang="en-US" altLang="zh-CN" dirty="0">
                <a:solidFill>
                  <a:schemeClr val="tx1"/>
                </a:solidFill>
                <a:latin typeface="微软雅黑" panose="020B0503020204020204" pitchFamily="34" charset="-122"/>
                <a:ea typeface="微软雅黑" panose="020B0503020204020204" pitchFamily="34" charset="-122"/>
              </a:rPr>
              <a:t>AB</a:t>
            </a:r>
            <a:r>
              <a:rPr lang="zh-CN" altLang="zh-CN" dirty="0">
                <a:solidFill>
                  <a:schemeClr val="tx1"/>
                </a:solidFill>
                <a:latin typeface="微软雅黑" panose="020B0503020204020204" pitchFamily="34" charset="-122"/>
                <a:ea typeface="微软雅黑" panose="020B0503020204020204" pitchFamily="34" charset="-122"/>
              </a:rPr>
              <a:t>均属于市场营销宏观环境，故错误。</a:t>
            </a:r>
          </a:p>
        </p:txBody>
      </p:sp>
    </p:spTree>
    <p:extLst>
      <p:ext uri="{BB962C8B-B14F-4D97-AF65-F5344CB8AC3E}">
        <p14:creationId xmlns:p14="http://schemas.microsoft.com/office/powerpoint/2010/main" val="137735925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endParaRPr lang="en-US" altLang="zh-CN" dirty="0"/>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6</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下列因素中，影响设备组生产能力的有</a:t>
            </a:r>
            <a:r>
              <a:rPr lang="en-US"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时间定额</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订单数量</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产量定额</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单位设备有效工作时间</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E.</a:t>
            </a:r>
            <a:r>
              <a:rPr lang="zh-CN" altLang="zh-CN" dirty="0">
                <a:solidFill>
                  <a:schemeClr val="tx1"/>
                </a:solidFill>
                <a:latin typeface="微软雅黑" panose="020B0503020204020204" pitchFamily="34" charset="-122"/>
                <a:ea typeface="微软雅黑" panose="020B0503020204020204" pitchFamily="34" charset="-122"/>
              </a:rPr>
              <a:t>设备数量</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5286724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endParaRPr lang="en-US" altLang="zh-CN" dirty="0"/>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ACDE</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解析：本题考查第五章第一节：单一品种生产条件下生产能力的核算的公式。故选</a:t>
            </a:r>
            <a:r>
              <a:rPr lang="en-US" altLang="zh-CN" dirty="0">
                <a:solidFill>
                  <a:schemeClr val="tx1"/>
                </a:solidFill>
                <a:latin typeface="微软雅黑" panose="020B0503020204020204" pitchFamily="34" charset="-122"/>
                <a:ea typeface="微软雅黑" panose="020B0503020204020204" pitchFamily="34" charset="-122"/>
              </a:rPr>
              <a:t>ACDE</a:t>
            </a:r>
            <a:r>
              <a:rPr lang="zh-CN" altLang="zh-CN" dirty="0">
                <a:solidFill>
                  <a:schemeClr val="tx1"/>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276373544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fontScale="92500" lnSpcReduction="20000"/>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7</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企业生产物流管理的目标有</a:t>
            </a:r>
            <a:r>
              <a:rPr lang="en-US" altLang="zh-CN" dirty="0">
                <a:solidFill>
                  <a:schemeClr val="tx1"/>
                </a:solidFill>
                <a:latin typeface="微软雅黑" panose="020B0503020204020204" pitchFamily="34" charset="-122"/>
                <a:ea typeface="微软雅黑" panose="020B0503020204020204" pitchFamily="34" charset="-122"/>
              </a:rPr>
              <a:t>(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统一性目标</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适应性目标</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经济性目标</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效率性目标</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E.</a:t>
            </a:r>
            <a:r>
              <a:rPr lang="zh-CN" altLang="zh-CN" dirty="0">
                <a:solidFill>
                  <a:schemeClr val="tx1"/>
                </a:solidFill>
                <a:latin typeface="微软雅黑" panose="020B0503020204020204" pitchFamily="34" charset="-122"/>
                <a:ea typeface="微软雅黑" panose="020B0503020204020204" pitchFamily="34" charset="-122"/>
              </a:rPr>
              <a:t>前瞻性目标</a:t>
            </a:r>
            <a:r>
              <a:rPr lang="en-US" altLang="zh-CN" dirty="0"/>
              <a:t/>
            </a:r>
            <a:br>
              <a:rPr lang="en-US" altLang="zh-CN" dirty="0"/>
            </a:br>
            <a:r>
              <a:rPr lang="en-US" altLang="zh-CN" dirty="0"/>
              <a:t/>
            </a:r>
            <a:br>
              <a:rPr lang="en-US" altLang="zh-CN" dirty="0"/>
            </a:br>
            <a:endParaRPr lang="zh-CN" altLang="en-US" sz="5715"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3964713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endParaRPr lang="en-US" altLang="zh-CN" dirty="0"/>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BCD</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解析：本题考查第六章第三节：企业生产物流管理的目标，包括效率性目标、经济性目标、适用性目标，故选</a:t>
            </a:r>
            <a:r>
              <a:rPr lang="en-US" altLang="zh-CN" dirty="0">
                <a:solidFill>
                  <a:schemeClr val="tx1"/>
                </a:solidFill>
                <a:latin typeface="微软雅黑" panose="020B0503020204020204" pitchFamily="34" charset="-122"/>
                <a:ea typeface="微软雅黑" panose="020B0503020204020204" pitchFamily="34" charset="-122"/>
              </a:rPr>
              <a:t>BCD</a:t>
            </a:r>
            <a:r>
              <a:rPr lang="zh-CN" altLang="zh-CN" dirty="0">
                <a:solidFill>
                  <a:schemeClr val="tx1"/>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349956448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fontScale="92500" lnSpcReduction="10000"/>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8</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关于技术创新的说法，正确的有</a:t>
            </a:r>
            <a:r>
              <a:rPr lang="en-US" altLang="zh-CN" dirty="0">
                <a:solidFill>
                  <a:schemeClr val="tx1"/>
                </a:solidFill>
                <a:latin typeface="微软雅黑" panose="020B0503020204020204" pitchFamily="34" charset="-122"/>
                <a:ea typeface="微软雅黑" panose="020B0503020204020204" pitchFamily="34" charset="-122"/>
              </a:rPr>
              <a:t>(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不同层次的技术创新所需时间存在差异</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技术创新是一种经济行为</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技术创新是一项低风险的活动</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技术创新表现出明显的国际合作趋势</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E.</a:t>
            </a:r>
            <a:r>
              <a:rPr lang="zh-CN" altLang="zh-CN" dirty="0">
                <a:solidFill>
                  <a:schemeClr val="tx1"/>
                </a:solidFill>
                <a:latin typeface="微软雅黑" panose="020B0503020204020204" pitchFamily="34" charset="-122"/>
                <a:ea typeface="微软雅黑" panose="020B0503020204020204" pitchFamily="34" charset="-122"/>
              </a:rPr>
              <a:t>技术创新具有较强的负外部性</a:t>
            </a:r>
            <a:r>
              <a:rPr lang="en-US" altLang="zh-CN" dirty="0"/>
              <a:t/>
            </a:r>
            <a:br>
              <a:rPr lang="en-US" altLang="zh-CN" dirty="0"/>
            </a:br>
            <a:endParaRPr lang="zh-CN" altLang="en-US" sz="5715"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2530323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ABD</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解析：本题考查第七章第一节：技术创新含义的相关内容。</a:t>
            </a:r>
            <a:r>
              <a:rPr lang="en-US" altLang="zh-CN" dirty="0">
                <a:solidFill>
                  <a:schemeClr val="tx1"/>
                </a:solidFill>
                <a:latin typeface="微软雅黑" panose="020B0503020204020204" pitchFamily="34" charset="-122"/>
                <a:ea typeface="微软雅黑" panose="020B0503020204020204" pitchFamily="34" charset="-122"/>
              </a:rPr>
              <a:t>ABD</a:t>
            </a:r>
            <a:r>
              <a:rPr lang="zh-CN" altLang="zh-CN" dirty="0">
                <a:solidFill>
                  <a:schemeClr val="tx1"/>
                </a:solidFill>
                <a:latin typeface="微软雅黑" panose="020B0503020204020204" pitchFamily="34" charset="-122"/>
                <a:ea typeface="微软雅黑" panose="020B0503020204020204" pitchFamily="34" charset="-122"/>
              </a:rPr>
              <a:t>均符合技术创新特点的描述，故正确</a:t>
            </a: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选项，技术创新是高风险活动，故错误</a:t>
            </a:r>
            <a:r>
              <a:rPr lang="en-US" altLang="zh-CN" dirty="0">
                <a:solidFill>
                  <a:schemeClr val="tx1"/>
                </a:solidFill>
                <a:latin typeface="微软雅黑" panose="020B0503020204020204" pitchFamily="34" charset="-122"/>
                <a:ea typeface="微软雅黑" panose="020B0503020204020204" pitchFamily="34" charset="-122"/>
              </a:rPr>
              <a:t>;E</a:t>
            </a:r>
            <a:r>
              <a:rPr lang="zh-CN" altLang="zh-CN" dirty="0">
                <a:solidFill>
                  <a:schemeClr val="tx1"/>
                </a:solidFill>
                <a:latin typeface="微软雅黑" panose="020B0503020204020204" pitchFamily="34" charset="-122"/>
                <a:ea typeface="微软雅黑" panose="020B0503020204020204" pitchFamily="34" charset="-122"/>
              </a:rPr>
              <a:t>选项，技术创新具有正外部性，而不是负外部性，故错误。</a:t>
            </a:r>
          </a:p>
        </p:txBody>
      </p:sp>
    </p:spTree>
    <p:extLst>
      <p:ext uri="{BB962C8B-B14F-4D97-AF65-F5344CB8AC3E}">
        <p14:creationId xmlns:p14="http://schemas.microsoft.com/office/powerpoint/2010/main" val="197404822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lnSpcReduction="10000"/>
          </a:bodyPr>
          <a:lstStyle/>
          <a:p>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9</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与技术跟随战略相比，技术领先战略的特征有</a:t>
            </a:r>
            <a:r>
              <a:rPr lang="en-US"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风险和收益相对较小</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技术来源以自主开发为主</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市场开发重点是挤占他人市场 开发的新市场</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技术开发的重点是工艺技术</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E.</a:t>
            </a:r>
            <a:r>
              <a:rPr lang="zh-CN" altLang="zh-CN" dirty="0">
                <a:solidFill>
                  <a:schemeClr val="tx1"/>
                </a:solidFill>
                <a:latin typeface="微软雅黑" panose="020B0503020204020204" pitchFamily="34" charset="-122"/>
                <a:ea typeface="微软雅黑" panose="020B0503020204020204" pitchFamily="34" charset="-122"/>
              </a:rPr>
              <a:t>投资重点是技术及市场开发</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sz="2300" dirty="0">
                <a:solidFill>
                  <a:schemeClr val="tx1"/>
                </a:solidFill>
                <a:latin typeface="微软雅黑" panose="020B0503020204020204" pitchFamily="34" charset="-122"/>
                <a:ea typeface="微软雅黑" panose="020B0503020204020204" pitchFamily="34" charset="-122"/>
              </a:rPr>
              <a:t/>
            </a:r>
            <a:br>
              <a:rPr lang="en-US" altLang="zh-CN" sz="2300" dirty="0">
                <a:solidFill>
                  <a:schemeClr val="tx1"/>
                </a:solidFill>
                <a:latin typeface="微软雅黑" panose="020B0503020204020204" pitchFamily="34" charset="-122"/>
                <a:ea typeface="微软雅黑" panose="020B0503020204020204" pitchFamily="34" charset="-122"/>
              </a:rPr>
            </a:br>
            <a:endParaRPr lang="zh-CN" altLang="en-US" sz="23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0048664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BE</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解析：本题考查第七章第二节：技术创新战略的选择。</a:t>
            </a:r>
            <a:r>
              <a:rPr lang="en-US" altLang="zh-CN" dirty="0">
                <a:solidFill>
                  <a:schemeClr val="tx1"/>
                </a:solidFill>
                <a:latin typeface="微软雅黑" panose="020B0503020204020204" pitchFamily="34" charset="-122"/>
                <a:ea typeface="微软雅黑" panose="020B0503020204020204" pitchFamily="34" charset="-122"/>
              </a:rPr>
              <a:t>ACD</a:t>
            </a:r>
            <a:r>
              <a:rPr lang="zh-CN" altLang="zh-CN" dirty="0">
                <a:solidFill>
                  <a:schemeClr val="tx1"/>
                </a:solidFill>
                <a:latin typeface="微软雅黑" panose="020B0503020204020204" pitchFamily="34" charset="-122"/>
                <a:ea typeface="微软雅黑" panose="020B0503020204020204" pitchFamily="34" charset="-122"/>
              </a:rPr>
              <a:t>都属于技术跟随战略的特点，故错误。</a:t>
            </a:r>
            <a:r>
              <a:rPr lang="en-US" altLang="zh-CN" dirty="0"/>
              <a:t/>
            </a:r>
            <a:br>
              <a:rPr lang="en-US" altLang="zh-CN" dirty="0"/>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9307464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10</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下列薪酬形式中，适用于群体激励的有</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住房公积金</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月</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李度浮动薪酬</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计件工资</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利润分享计划</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E.</a:t>
            </a:r>
            <a:r>
              <a:rPr lang="zh-CN" altLang="zh-CN" dirty="0">
                <a:solidFill>
                  <a:schemeClr val="tx1"/>
                </a:solidFill>
                <a:latin typeface="微软雅黑" panose="020B0503020204020204" pitchFamily="34" charset="-122"/>
                <a:ea typeface="微软雅黑" panose="020B0503020204020204" pitchFamily="34" charset="-122"/>
              </a:rPr>
              <a:t>员工持股制度</a:t>
            </a:r>
            <a:r>
              <a:rPr lang="en-US" altLang="zh-CN" dirty="0"/>
              <a:t/>
            </a:r>
            <a:br>
              <a:rPr lang="en-US" altLang="zh-CN" dirty="0"/>
            </a:br>
            <a:endParaRPr lang="zh-CN" altLang="en-US" sz="5715"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73706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pic>
        <p:nvPicPr>
          <p:cNvPr id="6" name="内容占位符 4">
            <a:extLst>
              <a:ext uri="{FF2B5EF4-FFF2-40B4-BE49-F238E27FC236}">
                <a16:creationId xmlns:a16="http://schemas.microsoft.com/office/drawing/2014/main" xmlns="" id="{C7A5FE8E-E2CE-4728-AEF4-4FCD6E21210F}"/>
              </a:ext>
            </a:extLst>
          </p:cNvPr>
          <p:cNvPicPr>
            <a:picLocks noGrp="1" noChangeAspect="1"/>
          </p:cNvPicPr>
          <p:nvPr>
            <p:ph idx="1"/>
          </p:nvPr>
        </p:nvPicPr>
        <p:blipFill>
          <a:blip r:embed="rId3"/>
          <a:stretch>
            <a:fillRect/>
          </a:stretch>
        </p:blipFill>
        <p:spPr>
          <a:xfrm>
            <a:off x="1431504" y="1314450"/>
            <a:ext cx="6280992" cy="3281363"/>
          </a:xfrm>
          <a:prstGeom prst="rect">
            <a:avLst/>
          </a:prstGeom>
        </p:spPr>
      </p:pic>
    </p:spTree>
    <p:extLst>
      <p:ext uri="{BB962C8B-B14F-4D97-AF65-F5344CB8AC3E}">
        <p14:creationId xmlns:p14="http://schemas.microsoft.com/office/powerpoint/2010/main" val="394726669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DE</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解析：本题考查第八章第三节：激励薪酬的设计中群体薪酬激励的主要形式。故选</a:t>
            </a:r>
            <a:r>
              <a:rPr lang="en-US" altLang="zh-CN" dirty="0">
                <a:solidFill>
                  <a:schemeClr val="tx1"/>
                </a:solidFill>
                <a:latin typeface="微软雅黑" panose="020B0503020204020204" pitchFamily="34" charset="-122"/>
                <a:ea typeface="微软雅黑" panose="020B0503020204020204" pitchFamily="34" charset="-122"/>
              </a:rPr>
              <a:t>DE</a:t>
            </a:r>
            <a:r>
              <a:rPr lang="zh-CN" altLang="zh-CN" dirty="0">
                <a:solidFill>
                  <a:schemeClr val="tx1"/>
                </a:solidFill>
                <a:latin typeface="微软雅黑" panose="020B0503020204020204" pitchFamily="34" charset="-122"/>
                <a:ea typeface="微软雅黑" panose="020B0503020204020204" pitchFamily="34" charset="-122"/>
              </a:rPr>
              <a:t>。</a:t>
            </a:r>
            <a:r>
              <a:rPr lang="en-US" altLang="zh-CN" dirty="0"/>
              <a:t/>
            </a:r>
            <a:br>
              <a:rPr lang="en-US" altLang="zh-CN" dirty="0"/>
            </a:br>
            <a:r>
              <a:rPr lang="en-US" altLang="zh-CN" dirty="0"/>
              <a:t/>
            </a:r>
            <a:br>
              <a:rPr lang="en-US" altLang="zh-CN" dirty="0"/>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6085904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6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11</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货币的时间价值率是扣除</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因素后的平均资产利润率。</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资本市场平均报酬 ，包含了无风险的</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投资必要报酬 包含了货币的时间价值</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无风险，报酬 体现的是无风险的</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通货膨胀 排除法只剩下</a:t>
            </a:r>
            <a:r>
              <a:rPr lang="en-US" altLang="zh-CN" dirty="0">
                <a:solidFill>
                  <a:schemeClr val="tx1"/>
                </a:solidFill>
                <a:latin typeface="微软雅黑" panose="020B0503020204020204" pitchFamily="34" charset="-122"/>
                <a:ea typeface="微软雅黑" panose="020B0503020204020204" pitchFamily="34" charset="-122"/>
              </a:rPr>
              <a:t>DE</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E.</a:t>
            </a:r>
            <a:r>
              <a:rPr lang="zh-CN" altLang="zh-CN" dirty="0">
                <a:solidFill>
                  <a:schemeClr val="tx1"/>
                </a:solidFill>
                <a:latin typeface="微软雅黑" panose="020B0503020204020204" pitchFamily="34" charset="-122"/>
                <a:ea typeface="微软雅黑" panose="020B0503020204020204" pitchFamily="34" charset="-122"/>
              </a:rPr>
              <a:t>风险报酬</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5333813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DE</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解析：本题考查第九章第一节：货币的时间价值概念。</a:t>
            </a:r>
            <a:r>
              <a:rPr lang="en-US" altLang="zh-CN" dirty="0">
                <a:solidFill>
                  <a:schemeClr val="tx1"/>
                </a:solidFill>
                <a:latin typeface="微软雅黑" panose="020B0503020204020204" pitchFamily="34" charset="-122"/>
                <a:ea typeface="微软雅黑" panose="020B0503020204020204" pitchFamily="34" charset="-122"/>
              </a:rPr>
              <a:t>ABC</a:t>
            </a:r>
            <a:r>
              <a:rPr lang="zh-CN" altLang="zh-CN" dirty="0">
                <a:solidFill>
                  <a:schemeClr val="tx1"/>
                </a:solidFill>
                <a:latin typeface="微软雅黑" panose="020B0503020204020204" pitchFamily="34" charset="-122"/>
                <a:ea typeface="微软雅黑" panose="020B0503020204020204" pitchFamily="34" charset="-122"/>
              </a:rPr>
              <a:t>都包含了货币的时间价值本身，故错误。</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9933959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fontScale="92500" lnSpcReduction="10000"/>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12</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与传统银行相比，网上银行的主要优势有</a:t>
            </a:r>
            <a:r>
              <a:rPr lang="en-US" altLang="zh-CN" dirty="0">
                <a:solidFill>
                  <a:schemeClr val="tx1"/>
                </a:solidFill>
                <a:latin typeface="微软雅黑" panose="020B0503020204020204" pitchFamily="34" charset="-122"/>
                <a:ea typeface="微软雅黑" panose="020B0503020204020204" pitchFamily="34" charset="-122"/>
              </a:rPr>
              <a:t>(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吸纳就业数量大</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经营成本低廉</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资金往来限制少</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服务方便快捷</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E.</a:t>
            </a:r>
            <a:r>
              <a:rPr lang="zh-CN" altLang="zh-CN" dirty="0">
                <a:solidFill>
                  <a:schemeClr val="tx1"/>
                </a:solidFill>
                <a:latin typeface="微软雅黑" panose="020B0503020204020204" pitchFamily="34" charset="-122"/>
                <a:ea typeface="微软雅黑" panose="020B0503020204020204" pitchFamily="34" charset="-122"/>
              </a:rPr>
              <a:t>实现无纸化交易</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t/>
            </a:r>
            <a:br>
              <a:rPr lang="en-US" altLang="zh-CN" dirty="0"/>
            </a:br>
            <a:endParaRPr lang="zh-CN" altLang="en-US" sz="5715"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7579238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BDE</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解析：本题考查第十章第三节：网上银行相关内容中网上银行的优势，故选</a:t>
            </a:r>
            <a:r>
              <a:rPr lang="en-US" altLang="zh-CN" dirty="0">
                <a:solidFill>
                  <a:schemeClr val="tx1"/>
                </a:solidFill>
                <a:latin typeface="微软雅黑" panose="020B0503020204020204" pitchFamily="34" charset="-122"/>
                <a:ea typeface="微软雅黑" panose="020B0503020204020204" pitchFamily="34" charset="-122"/>
              </a:rPr>
              <a:t>BDE</a:t>
            </a:r>
            <a:r>
              <a:rPr lang="zh-CN" altLang="zh-CN" dirty="0">
                <a:solidFill>
                  <a:schemeClr val="tx1"/>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345415821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fontScale="32500" lnSpcReduction="20000"/>
          </a:bodyPr>
          <a:lstStyle/>
          <a:p>
            <a:pPr>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5500" dirty="0">
                <a:solidFill>
                  <a:schemeClr val="tx1"/>
                </a:solidFill>
                <a:latin typeface="微软雅黑" panose="020B0503020204020204" pitchFamily="34" charset="-122"/>
                <a:ea typeface="微软雅黑" panose="020B0503020204020204" pitchFamily="34" charset="-122"/>
              </a:rPr>
              <a:t>13</a:t>
            </a:r>
            <a:r>
              <a:rPr lang="zh-CN" altLang="en-US" sz="5500" dirty="0">
                <a:solidFill>
                  <a:schemeClr val="tx1"/>
                </a:solidFill>
                <a:latin typeface="微软雅黑" panose="020B0503020204020204" pitchFamily="34" charset="-122"/>
                <a:ea typeface="微软雅黑" panose="020B0503020204020204" pitchFamily="34" charset="-122"/>
              </a:rPr>
              <a:t>、国际直接投资的动机包括（ ）</a:t>
            </a:r>
            <a:endParaRPr lang="en-US" altLang="zh-CN" sz="55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5500" dirty="0">
                <a:solidFill>
                  <a:schemeClr val="tx1"/>
                </a:solidFill>
                <a:latin typeface="微软雅黑" panose="020B0503020204020204" pitchFamily="34" charset="-122"/>
                <a:ea typeface="微软雅黑" panose="020B0503020204020204" pitchFamily="34" charset="-122"/>
              </a:rPr>
              <a:t>A.</a:t>
            </a:r>
            <a:r>
              <a:rPr lang="zh-CN" altLang="en-US" sz="5500" dirty="0">
                <a:solidFill>
                  <a:schemeClr val="tx1"/>
                </a:solidFill>
                <a:latin typeface="微软雅黑" panose="020B0503020204020204" pitchFamily="34" charset="-122"/>
                <a:ea typeface="微软雅黑" panose="020B0503020204020204" pitchFamily="34" charset="-122"/>
              </a:rPr>
              <a:t>市场导向型动机</a:t>
            </a:r>
            <a:endParaRPr lang="en-US" altLang="zh-CN" sz="55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5500" dirty="0">
                <a:solidFill>
                  <a:schemeClr val="tx1"/>
                </a:solidFill>
                <a:latin typeface="微软雅黑" panose="020B0503020204020204" pitchFamily="34" charset="-122"/>
                <a:ea typeface="微软雅黑" panose="020B0503020204020204" pitchFamily="34" charset="-122"/>
              </a:rPr>
              <a:t>B.</a:t>
            </a:r>
            <a:r>
              <a:rPr lang="zh-CN" altLang="en-US" sz="5500" dirty="0">
                <a:solidFill>
                  <a:schemeClr val="tx1"/>
                </a:solidFill>
                <a:latin typeface="微软雅黑" panose="020B0503020204020204" pitchFamily="34" charset="-122"/>
                <a:ea typeface="微软雅黑" panose="020B0503020204020204" pitchFamily="34" charset="-122"/>
              </a:rPr>
              <a:t>降低成本导向型动机</a:t>
            </a:r>
            <a:endParaRPr lang="en-US" altLang="zh-CN" sz="55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5500" dirty="0">
                <a:solidFill>
                  <a:schemeClr val="tx1"/>
                </a:solidFill>
                <a:latin typeface="微软雅黑" panose="020B0503020204020204" pitchFamily="34" charset="-122"/>
                <a:ea typeface="微软雅黑" panose="020B0503020204020204" pitchFamily="34" charset="-122"/>
              </a:rPr>
              <a:t>C.</a:t>
            </a:r>
            <a:r>
              <a:rPr lang="zh-CN" altLang="en-US" sz="5500" dirty="0">
                <a:solidFill>
                  <a:schemeClr val="tx1"/>
                </a:solidFill>
                <a:latin typeface="微软雅黑" panose="020B0503020204020204" pitchFamily="34" charset="-122"/>
                <a:ea typeface="微软雅黑" panose="020B0503020204020204" pitchFamily="34" charset="-122"/>
              </a:rPr>
              <a:t>技术与管理导向型动机</a:t>
            </a:r>
            <a:endParaRPr lang="en-US" altLang="zh-CN" sz="55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5500" dirty="0">
                <a:solidFill>
                  <a:schemeClr val="tx1"/>
                </a:solidFill>
                <a:latin typeface="微软雅黑" panose="020B0503020204020204" pitchFamily="34" charset="-122"/>
                <a:ea typeface="微软雅黑" panose="020B0503020204020204" pitchFamily="34" charset="-122"/>
              </a:rPr>
              <a:t>D.</a:t>
            </a:r>
            <a:r>
              <a:rPr lang="zh-CN" altLang="en-US" sz="5500" dirty="0">
                <a:solidFill>
                  <a:schemeClr val="tx1"/>
                </a:solidFill>
                <a:latin typeface="微软雅黑" panose="020B0503020204020204" pitchFamily="34" charset="-122"/>
                <a:ea typeface="微软雅黑" panose="020B0503020204020204" pitchFamily="34" charset="-122"/>
              </a:rPr>
              <a:t>分散投资风险导向型动机</a:t>
            </a:r>
            <a:endParaRPr lang="en-US" altLang="zh-CN" sz="55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5500" dirty="0">
                <a:solidFill>
                  <a:schemeClr val="tx1"/>
                </a:solidFill>
                <a:latin typeface="微软雅黑" panose="020B0503020204020204" pitchFamily="34" charset="-122"/>
                <a:ea typeface="微软雅黑" panose="020B0503020204020204" pitchFamily="34" charset="-122"/>
              </a:rPr>
              <a:t>E.</a:t>
            </a:r>
            <a:r>
              <a:rPr lang="zh-CN" altLang="en-US" sz="5500" dirty="0">
                <a:solidFill>
                  <a:schemeClr val="tx1"/>
                </a:solidFill>
                <a:latin typeface="微软雅黑" panose="020B0503020204020204" pitchFamily="34" charset="-122"/>
                <a:ea typeface="微软雅黑" panose="020B0503020204020204" pitchFamily="34" charset="-122"/>
              </a:rPr>
              <a:t>优惠政策导向型动机</a:t>
            </a:r>
          </a:p>
          <a:p>
            <a:pPr>
              <a:lnSpc>
                <a:spcPct val="150000"/>
              </a:lnSpc>
            </a:pPr>
            <a:r>
              <a:rPr lang="zh-CN" altLang="en-US" sz="6000" dirty="0"/>
              <a:t/>
            </a:r>
            <a:br>
              <a:rPr lang="zh-CN" altLang="en-US" sz="6000" dirty="0"/>
            </a:br>
            <a:endParaRPr lang="zh-CN" altLang="en-US" sz="5715"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0581612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ABCDE</a:t>
            </a: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解析</a:t>
            </a:r>
            <a:r>
              <a:rPr lang="zh-CN" altLang="en-US" dirty="0">
                <a:solidFill>
                  <a:schemeClr val="tx1"/>
                </a:solidFill>
                <a:latin typeface="微软雅黑" panose="020B0503020204020204" pitchFamily="34" charset="-122"/>
                <a:ea typeface="微软雅黑" panose="020B0503020204020204" pitchFamily="34" charset="-122"/>
              </a:rPr>
              <a:t>：国际直接投资的动机即国际直接投资的目的，选项中给出的都对。</a:t>
            </a:r>
          </a:p>
          <a:p>
            <a:pPr>
              <a:lnSpc>
                <a:spcPct val="150000"/>
              </a:lnSpc>
            </a:pP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7269412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fontScale="85000" lnSpcReduction="10000"/>
          </a:bodyPr>
          <a:lstStyle/>
          <a:p>
            <a:pPr>
              <a:lnSpc>
                <a:spcPct val="170000"/>
              </a:lnSpc>
            </a:pPr>
            <a:r>
              <a:rPr lang="zh-CN" altLang="en-US" dirty="0">
                <a:solidFill>
                  <a:schemeClr val="tx1"/>
                </a:solidFill>
                <a:latin typeface="微软雅黑" panose="020B0503020204020204" pitchFamily="34" charset="-122"/>
                <a:ea typeface="微软雅黑" panose="020B0503020204020204" pitchFamily="34" charset="-122"/>
              </a:rPr>
              <a:t>三、案例分析题</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共</a:t>
            </a:r>
            <a:r>
              <a:rPr lang="en-US" altLang="zh-CN" dirty="0">
                <a:solidFill>
                  <a:schemeClr val="tx1"/>
                </a:solidFill>
                <a:latin typeface="微软雅黑" panose="020B0503020204020204" pitchFamily="34" charset="-122"/>
                <a:ea typeface="微软雅黑" panose="020B0503020204020204" pitchFamily="34" charset="-122"/>
              </a:rPr>
              <a:t> 5 </a:t>
            </a:r>
            <a:r>
              <a:rPr lang="zh-CN" altLang="zh-CN" dirty="0">
                <a:solidFill>
                  <a:schemeClr val="tx1"/>
                </a:solidFill>
                <a:latin typeface="微软雅黑" panose="020B0503020204020204" pitchFamily="34" charset="-122"/>
                <a:ea typeface="微软雅黑" panose="020B0503020204020204" pitchFamily="34" charset="-122"/>
              </a:rPr>
              <a:t>题，每题</a:t>
            </a:r>
            <a:r>
              <a:rPr lang="zh-CN" altLang="en-US" dirty="0">
                <a:solidFill>
                  <a:schemeClr val="tx1"/>
                </a:solidFill>
                <a:latin typeface="微软雅黑" panose="020B0503020204020204" pitchFamily="34" charset="-122"/>
                <a:ea typeface="微软雅黑" panose="020B0503020204020204" pitchFamily="34" charset="-122"/>
              </a:rPr>
              <a:t>后面均有</a:t>
            </a:r>
            <a:r>
              <a:rPr lang="en-US" altLang="zh-CN" dirty="0">
                <a:solidFill>
                  <a:schemeClr val="tx1"/>
                </a:solidFill>
                <a:latin typeface="微软雅黑" panose="020B0503020204020204" pitchFamily="34" charset="-122"/>
                <a:ea typeface="微软雅黑" panose="020B0503020204020204" pitchFamily="34" charset="-122"/>
              </a:rPr>
              <a:t>4</a:t>
            </a:r>
            <a:r>
              <a:rPr lang="zh-CN" altLang="en-US" dirty="0">
                <a:solidFill>
                  <a:schemeClr val="tx1"/>
                </a:solidFill>
                <a:latin typeface="微软雅黑" panose="020B0503020204020204" pitchFamily="34" charset="-122"/>
                <a:ea typeface="微软雅黑" panose="020B0503020204020204" pitchFamily="34" charset="-122"/>
              </a:rPr>
              <a:t>个问题，每个问题</a:t>
            </a:r>
            <a:r>
              <a:rPr lang="en-US" altLang="zh-CN" dirty="0">
                <a:solidFill>
                  <a:schemeClr val="tx1"/>
                </a:solidFill>
                <a:latin typeface="微软雅黑" panose="020B0503020204020204" pitchFamily="34" charset="-122"/>
                <a:ea typeface="微软雅黑" panose="020B0503020204020204" pitchFamily="34" charset="-122"/>
              </a:rPr>
              <a:t>2 </a:t>
            </a:r>
            <a:r>
              <a:rPr lang="zh-CN" altLang="zh-CN" dirty="0">
                <a:solidFill>
                  <a:schemeClr val="tx1"/>
                </a:solidFill>
                <a:latin typeface="微软雅黑" panose="020B0503020204020204" pitchFamily="34" charset="-122"/>
                <a:ea typeface="微软雅黑" panose="020B0503020204020204" pitchFamily="34" charset="-122"/>
              </a:rPr>
              <a:t>分，每题的备选项中，</a:t>
            </a:r>
            <a:r>
              <a:rPr lang="zh-CN" altLang="en-US" dirty="0">
                <a:solidFill>
                  <a:schemeClr val="tx1"/>
                </a:solidFill>
                <a:latin typeface="微软雅黑" panose="020B0503020204020204" pitchFamily="34" charset="-122"/>
                <a:ea typeface="微软雅黑" panose="020B0503020204020204" pitchFamily="34" charset="-122"/>
              </a:rPr>
              <a:t>正确答案的数量不定</a:t>
            </a:r>
            <a:r>
              <a:rPr lang="en-US" altLang="zh-CN" dirty="0">
                <a:solidFill>
                  <a:schemeClr val="tx1"/>
                </a:solidFill>
                <a:latin typeface="微软雅黑" panose="020B0503020204020204" pitchFamily="34" charset="-122"/>
                <a:ea typeface="微软雅黑" panose="020B0503020204020204" pitchFamily="34" charset="-122"/>
              </a:rPr>
              <a:t>)</a:t>
            </a:r>
          </a:p>
          <a:p>
            <a:pPr>
              <a:lnSpc>
                <a:spcPct val="170000"/>
              </a:lnSpc>
            </a:pPr>
            <a:r>
              <a:rPr lang="en-US" altLang="zh-CN" dirty="0">
                <a:solidFill>
                  <a:schemeClr val="tx1"/>
                </a:solidFill>
                <a:latin typeface="微软雅黑" panose="020B0503020204020204" pitchFamily="34" charset="-122"/>
                <a:ea typeface="微软雅黑" panose="020B0503020204020204" pitchFamily="34" charset="-122"/>
              </a:rPr>
              <a:t>1</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某服装生产企业实施差异化战略</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向消费者提供与众不同的产品</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获得竞争优势。该企业为了降低原材料采购成本</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进入纺织行业</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自主生产和供应服装加工所需面料。该企业以许可经营的形式积极拓展海外市场</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允许国外企业使用该企业的专利、商标、设计款式</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扩大企业的国际声誉。同时</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该企业积极进行新产品开发</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不断推出新款服装拟推出的新款服装共有甲产品、乙产品、丙产品、丁产品四种开发方案可供选择</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每种产品方案均存在着市场需求高、市场需求一般、市场需求低三种可能的市场状态</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但各种状态发生的概率难以测算。在市场调查的基础上</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该服装生产企业对四种备选方案的损益值进行了预测</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在不同市场状态下损益值如下表所示</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单位</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百万元</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7345375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t/>
            </a:r>
            <a:br>
              <a:rPr lang="en-US" altLang="zh-CN" dirty="0"/>
            </a:br>
            <a:endParaRPr lang="zh-CN" altLang="zh-CN" dirty="0">
              <a:solidFill>
                <a:schemeClr val="tx1"/>
              </a:solidFill>
              <a:latin typeface="微软雅黑" panose="020B0503020204020204" pitchFamily="34" charset="-122"/>
              <a:ea typeface="微软雅黑" panose="020B0503020204020204" pitchFamily="34" charset="-122"/>
            </a:endParaRPr>
          </a:p>
        </p:txBody>
      </p:sp>
      <p:graphicFrame>
        <p:nvGraphicFramePr>
          <p:cNvPr id="5" name="表格 4">
            <a:extLst>
              <a:ext uri="{FF2B5EF4-FFF2-40B4-BE49-F238E27FC236}">
                <a16:creationId xmlns:a16="http://schemas.microsoft.com/office/drawing/2014/main" xmlns="" id="{47E9ED8D-22E3-4690-8907-117838C5B3CD}"/>
              </a:ext>
            </a:extLst>
          </p:cNvPr>
          <p:cNvGraphicFramePr>
            <a:graphicFrameLocks noGrp="1"/>
          </p:cNvGraphicFramePr>
          <p:nvPr>
            <p:extLst>
              <p:ext uri="{D42A27DB-BD31-4B8C-83A1-F6EECF244321}">
                <p14:modId xmlns:p14="http://schemas.microsoft.com/office/powerpoint/2010/main" val="674558215"/>
              </p:ext>
            </p:extLst>
          </p:nvPr>
        </p:nvGraphicFramePr>
        <p:xfrm>
          <a:off x="1259632" y="1491630"/>
          <a:ext cx="4968552" cy="1512170"/>
        </p:xfrm>
        <a:graphic>
          <a:graphicData uri="http://schemas.openxmlformats.org/drawingml/2006/table">
            <a:tbl>
              <a:tblPr firstRow="1" firstCol="1" bandRow="1"/>
              <a:tblGrid>
                <a:gridCol w="1242138">
                  <a:extLst>
                    <a:ext uri="{9D8B030D-6E8A-4147-A177-3AD203B41FA5}">
                      <a16:colId xmlns:a16="http://schemas.microsoft.com/office/drawing/2014/main" xmlns="" val="2664373067"/>
                    </a:ext>
                  </a:extLst>
                </a:gridCol>
                <a:gridCol w="1242138">
                  <a:extLst>
                    <a:ext uri="{9D8B030D-6E8A-4147-A177-3AD203B41FA5}">
                      <a16:colId xmlns:a16="http://schemas.microsoft.com/office/drawing/2014/main" xmlns="" val="1375423461"/>
                    </a:ext>
                  </a:extLst>
                </a:gridCol>
                <a:gridCol w="1242138">
                  <a:extLst>
                    <a:ext uri="{9D8B030D-6E8A-4147-A177-3AD203B41FA5}">
                      <a16:colId xmlns:a16="http://schemas.microsoft.com/office/drawing/2014/main" xmlns="" val="2936308767"/>
                    </a:ext>
                  </a:extLst>
                </a:gridCol>
                <a:gridCol w="1242138">
                  <a:extLst>
                    <a:ext uri="{9D8B030D-6E8A-4147-A177-3AD203B41FA5}">
                      <a16:colId xmlns:a16="http://schemas.microsoft.com/office/drawing/2014/main" xmlns="" val="3024256898"/>
                    </a:ext>
                  </a:extLst>
                </a:gridCol>
              </a:tblGrid>
              <a:tr h="302434">
                <a:tc>
                  <a:txBody>
                    <a:bodyPr/>
                    <a:lstStyle/>
                    <a:p>
                      <a:pPr algn="just">
                        <a:spcAft>
                          <a:spcPts val="0"/>
                        </a:spcAft>
                      </a:pPr>
                      <a:r>
                        <a:rPr lang="zh-CN" sz="1050" kern="100">
                          <a:effectLst/>
                          <a:latin typeface="等线" panose="02010600030101010101" pitchFamily="2" charset="-122"/>
                          <a:ea typeface="等线" panose="02010600030101010101" pitchFamily="2" charset="-122"/>
                          <a:cs typeface="Times New Roman" panose="02020603050405020304" pitchFamily="18" charset="0"/>
                        </a:rPr>
                        <a:t>产品方案</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050" kern="100">
                          <a:effectLst/>
                          <a:latin typeface="等线" panose="02010600030101010101" pitchFamily="2" charset="-122"/>
                          <a:ea typeface="等线" panose="02010600030101010101" pitchFamily="2" charset="-122"/>
                          <a:cs typeface="Times New Roman" panose="02020603050405020304" pitchFamily="18" charset="0"/>
                        </a:rPr>
                        <a:t>市场需求高</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050" kern="100">
                          <a:effectLst/>
                          <a:latin typeface="等线" panose="02010600030101010101" pitchFamily="2" charset="-122"/>
                          <a:ea typeface="等线" panose="02010600030101010101" pitchFamily="2" charset="-122"/>
                          <a:cs typeface="Times New Roman" panose="02020603050405020304" pitchFamily="18" charset="0"/>
                        </a:rPr>
                        <a:t>市场需求一般</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050" kern="100">
                          <a:effectLst/>
                          <a:latin typeface="等线" panose="02010600030101010101" pitchFamily="2" charset="-122"/>
                          <a:ea typeface="等线" panose="02010600030101010101" pitchFamily="2" charset="-122"/>
                          <a:cs typeface="Times New Roman" panose="02020603050405020304" pitchFamily="18" charset="0"/>
                        </a:rPr>
                        <a:t>市场需求低</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87366426"/>
                  </a:ext>
                </a:extLst>
              </a:tr>
              <a:tr h="302434">
                <a:tc>
                  <a:txBody>
                    <a:bodyPr/>
                    <a:lstStyle/>
                    <a:p>
                      <a:pPr algn="just">
                        <a:spcAft>
                          <a:spcPts val="0"/>
                        </a:spcAft>
                      </a:pPr>
                      <a:r>
                        <a:rPr lang="zh-CN" sz="1050" kern="100">
                          <a:effectLst/>
                          <a:latin typeface="等线" panose="02010600030101010101" pitchFamily="2" charset="-122"/>
                          <a:ea typeface="等线" panose="02010600030101010101" pitchFamily="2" charset="-122"/>
                          <a:cs typeface="Times New Roman" panose="02020603050405020304" pitchFamily="18" charset="0"/>
                        </a:rPr>
                        <a:t>甲产品</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dirty="0" smtClean="0">
                          <a:effectLst/>
                          <a:latin typeface="等线" panose="02010600030101010101" pitchFamily="2" charset="-122"/>
                          <a:ea typeface="等线" panose="02010600030101010101" pitchFamily="2" charset="-122"/>
                          <a:cs typeface="Times New Roman" panose="02020603050405020304" pitchFamily="18" charset="0"/>
                        </a:rPr>
                        <a:t>270  </a:t>
                      </a:r>
                      <a:r>
                        <a:rPr lang="en-US" altLang="zh-CN" sz="1050" kern="100" dirty="0" smtClean="0">
                          <a:effectLst/>
                          <a:latin typeface="等线" panose="02010600030101010101" pitchFamily="2" charset="-122"/>
                          <a:ea typeface="等线" panose="02010600030101010101" pitchFamily="2" charset="-122"/>
                          <a:cs typeface="Times New Roman" panose="02020603050405020304" pitchFamily="18" charset="0"/>
                        </a:rPr>
                        <a:t>10</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dirty="0" smtClean="0">
                          <a:effectLst/>
                          <a:latin typeface="等线" panose="02010600030101010101" pitchFamily="2" charset="-122"/>
                          <a:ea typeface="等线" panose="02010600030101010101" pitchFamily="2" charset="-122"/>
                          <a:cs typeface="Times New Roman" panose="02020603050405020304" pitchFamily="18" charset="0"/>
                        </a:rPr>
                        <a:t>110   </a:t>
                      </a:r>
                      <a:r>
                        <a:rPr lang="en-US" altLang="zh-CN" sz="1050" kern="100" dirty="0" smtClean="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40</a:t>
                      </a:r>
                      <a:endParaRPr lang="zh-CN" sz="105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dirty="0" smtClean="0">
                          <a:effectLst/>
                          <a:latin typeface="等线" panose="02010600030101010101" pitchFamily="2" charset="-122"/>
                          <a:ea typeface="等线" panose="02010600030101010101" pitchFamily="2" charset="-122"/>
                          <a:cs typeface="Times New Roman" panose="02020603050405020304" pitchFamily="18" charset="0"/>
                        </a:rPr>
                        <a:t>10  </a:t>
                      </a:r>
                      <a:r>
                        <a:rPr lang="en-US" altLang="zh-CN" sz="1050" kern="100" dirty="0" smtClean="0">
                          <a:effectLst/>
                          <a:latin typeface="等线" panose="02010600030101010101" pitchFamily="2" charset="-122"/>
                          <a:ea typeface="等线" panose="02010600030101010101" pitchFamily="2" charset="-122"/>
                          <a:cs typeface="Times New Roman" panose="02020603050405020304" pitchFamily="18" charset="0"/>
                        </a:rPr>
                        <a:t>20</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89576220"/>
                  </a:ext>
                </a:extLst>
              </a:tr>
              <a:tr h="302434">
                <a:tc>
                  <a:txBody>
                    <a:bodyPr/>
                    <a:lstStyle/>
                    <a:p>
                      <a:pPr algn="just">
                        <a:spcAft>
                          <a:spcPts val="0"/>
                        </a:spcAft>
                      </a:pPr>
                      <a:r>
                        <a:rPr lang="zh-CN" sz="1050" kern="100">
                          <a:effectLst/>
                          <a:latin typeface="等线" panose="02010600030101010101" pitchFamily="2" charset="-122"/>
                          <a:ea typeface="等线" panose="02010600030101010101" pitchFamily="2" charset="-122"/>
                          <a:cs typeface="Times New Roman" panose="02020603050405020304" pitchFamily="18" charset="0"/>
                        </a:rPr>
                        <a:t>乙产品</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dirty="0" smtClean="0">
                          <a:effectLst/>
                          <a:latin typeface="等线" panose="02010600030101010101" pitchFamily="2" charset="-122"/>
                          <a:ea typeface="等线" panose="02010600030101010101" pitchFamily="2" charset="-122"/>
                          <a:cs typeface="Times New Roman" panose="02020603050405020304" pitchFamily="18" charset="0"/>
                        </a:rPr>
                        <a:t>265  </a:t>
                      </a:r>
                      <a:r>
                        <a:rPr lang="en-US" altLang="zh-CN" sz="1050" kern="100" dirty="0" smtClean="0">
                          <a:effectLst/>
                          <a:latin typeface="等线" panose="02010600030101010101" pitchFamily="2" charset="-122"/>
                          <a:ea typeface="等线" panose="02010600030101010101" pitchFamily="2" charset="-122"/>
                          <a:cs typeface="Times New Roman" panose="02020603050405020304" pitchFamily="18" charset="0"/>
                        </a:rPr>
                        <a:t>15</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dirty="0" smtClean="0">
                          <a:effectLst/>
                          <a:latin typeface="等线" panose="02010600030101010101" pitchFamily="2" charset="-122"/>
                          <a:ea typeface="等线" panose="02010600030101010101" pitchFamily="2" charset="-122"/>
                          <a:cs typeface="Times New Roman" panose="02020603050405020304" pitchFamily="18" charset="0"/>
                        </a:rPr>
                        <a:t>100   </a:t>
                      </a:r>
                      <a:r>
                        <a:rPr lang="en-US" altLang="zh-CN" sz="1050" kern="100" dirty="0" smtClean="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50</a:t>
                      </a:r>
                      <a:endParaRPr lang="zh-CN" sz="105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dirty="0" smtClean="0">
                          <a:effectLst/>
                          <a:latin typeface="等线" panose="02010600030101010101" pitchFamily="2" charset="-122"/>
                          <a:ea typeface="等线" panose="02010600030101010101" pitchFamily="2" charset="-122"/>
                          <a:cs typeface="Times New Roman" panose="02020603050405020304" pitchFamily="18" charset="0"/>
                        </a:rPr>
                        <a:t>30  </a:t>
                      </a:r>
                      <a:r>
                        <a:rPr lang="en-US" altLang="zh-CN" sz="1050" kern="100" dirty="0" smtClean="0">
                          <a:effectLst/>
                          <a:latin typeface="等线" panose="02010600030101010101" pitchFamily="2" charset="-122"/>
                          <a:ea typeface="等线" panose="02010600030101010101" pitchFamily="2" charset="-122"/>
                          <a:cs typeface="Times New Roman" panose="02020603050405020304" pitchFamily="18" charset="0"/>
                        </a:rPr>
                        <a:t>0</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28382569"/>
                  </a:ext>
                </a:extLst>
              </a:tr>
              <a:tr h="302434">
                <a:tc>
                  <a:txBody>
                    <a:bodyPr/>
                    <a:lstStyle/>
                    <a:p>
                      <a:pPr algn="just">
                        <a:spcAft>
                          <a:spcPts val="0"/>
                        </a:spcAft>
                      </a:pPr>
                      <a:r>
                        <a:rPr lang="zh-CN" sz="1050" kern="100">
                          <a:effectLst/>
                          <a:latin typeface="等线" panose="02010600030101010101" pitchFamily="2" charset="-122"/>
                          <a:ea typeface="等线" panose="02010600030101010101" pitchFamily="2" charset="-122"/>
                          <a:cs typeface="Times New Roman" panose="02020603050405020304" pitchFamily="18" charset="0"/>
                        </a:rPr>
                        <a:t>丙产品</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dirty="0" smtClean="0">
                          <a:effectLst/>
                          <a:latin typeface="等线" panose="02010600030101010101" pitchFamily="2" charset="-122"/>
                          <a:ea typeface="等线" panose="02010600030101010101" pitchFamily="2" charset="-122"/>
                          <a:cs typeface="Times New Roman" panose="02020603050405020304" pitchFamily="18" charset="0"/>
                        </a:rPr>
                        <a:t>280  </a:t>
                      </a:r>
                      <a:r>
                        <a:rPr lang="en-US" altLang="zh-CN" sz="1050" kern="100" dirty="0" smtClean="0">
                          <a:effectLst/>
                          <a:latin typeface="等线" panose="02010600030101010101" pitchFamily="2" charset="-122"/>
                          <a:ea typeface="等线" panose="02010600030101010101" pitchFamily="2" charset="-122"/>
                          <a:cs typeface="Times New Roman" panose="02020603050405020304" pitchFamily="18" charset="0"/>
                        </a:rPr>
                        <a:t>0</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dirty="0" smtClean="0">
                          <a:effectLst/>
                          <a:latin typeface="等线" panose="02010600030101010101" pitchFamily="2" charset="-122"/>
                          <a:ea typeface="等线" panose="02010600030101010101" pitchFamily="2" charset="-122"/>
                          <a:cs typeface="Times New Roman" panose="02020603050405020304" pitchFamily="18" charset="0"/>
                        </a:rPr>
                        <a:t>140   </a:t>
                      </a:r>
                      <a:r>
                        <a:rPr lang="en-US" altLang="zh-CN" sz="1050" kern="100" dirty="0" smtClean="0">
                          <a:effectLst/>
                          <a:latin typeface="等线" panose="02010600030101010101" pitchFamily="2" charset="-122"/>
                          <a:ea typeface="等线" panose="02010600030101010101" pitchFamily="2" charset="-122"/>
                          <a:cs typeface="Times New Roman" panose="02020603050405020304" pitchFamily="18" charset="0"/>
                        </a:rPr>
                        <a:t>10</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dirty="0">
                          <a:effectLst/>
                          <a:latin typeface="等线" panose="02010600030101010101" pitchFamily="2" charset="-122"/>
                          <a:ea typeface="等线" panose="02010600030101010101" pitchFamily="2" charset="-122"/>
                          <a:cs typeface="Times New Roman" panose="02020603050405020304" pitchFamily="18" charset="0"/>
                        </a:rPr>
                        <a:t>-</a:t>
                      </a:r>
                      <a:r>
                        <a:rPr lang="en-US" sz="1050" kern="100" dirty="0" smtClean="0">
                          <a:effectLst/>
                          <a:latin typeface="等线" panose="02010600030101010101" pitchFamily="2" charset="-122"/>
                          <a:ea typeface="等线" panose="02010600030101010101" pitchFamily="2" charset="-122"/>
                          <a:cs typeface="Times New Roman" panose="02020603050405020304" pitchFamily="18" charset="0"/>
                        </a:rPr>
                        <a:t>10   </a:t>
                      </a:r>
                      <a:r>
                        <a:rPr lang="en-US" altLang="zh-CN" sz="1050" kern="100" dirty="0" smtClean="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40</a:t>
                      </a:r>
                      <a:endParaRPr lang="zh-CN" sz="105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2299565"/>
                  </a:ext>
                </a:extLst>
              </a:tr>
              <a:tr h="302434">
                <a:tc>
                  <a:txBody>
                    <a:bodyPr/>
                    <a:lstStyle/>
                    <a:p>
                      <a:pPr algn="just">
                        <a:spcAft>
                          <a:spcPts val="0"/>
                        </a:spcAft>
                      </a:pPr>
                      <a:r>
                        <a:rPr lang="zh-CN" sz="1050" kern="100">
                          <a:effectLst/>
                          <a:latin typeface="等线" panose="02010600030101010101" pitchFamily="2" charset="-122"/>
                          <a:ea typeface="等线" panose="02010600030101010101" pitchFamily="2" charset="-122"/>
                          <a:cs typeface="Times New Roman" panose="02020603050405020304" pitchFamily="18" charset="0"/>
                        </a:rPr>
                        <a:t>丁产品</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dirty="0" smtClean="0">
                          <a:effectLst/>
                          <a:latin typeface="等线" panose="02010600030101010101" pitchFamily="2" charset="-122"/>
                          <a:ea typeface="等线" panose="02010600030101010101" pitchFamily="2" charset="-122"/>
                          <a:cs typeface="Times New Roman" panose="02020603050405020304" pitchFamily="18" charset="0"/>
                        </a:rPr>
                        <a:t>250  </a:t>
                      </a:r>
                      <a:r>
                        <a:rPr lang="en-US" altLang="zh-CN" sz="1050" kern="100" dirty="0" smtClean="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30</a:t>
                      </a:r>
                      <a:endParaRPr lang="zh-CN" sz="105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dirty="0" smtClean="0">
                          <a:effectLst/>
                          <a:latin typeface="等线" panose="02010600030101010101" pitchFamily="2" charset="-122"/>
                          <a:ea typeface="等线" panose="02010600030101010101" pitchFamily="2" charset="-122"/>
                          <a:cs typeface="Times New Roman" panose="02020603050405020304" pitchFamily="18" charset="0"/>
                        </a:rPr>
                        <a:t>150   </a:t>
                      </a:r>
                      <a:r>
                        <a:rPr lang="en-US" altLang="zh-CN" sz="1050" kern="100" dirty="0" smtClean="0">
                          <a:effectLst/>
                          <a:latin typeface="等线" panose="02010600030101010101" pitchFamily="2" charset="-122"/>
                          <a:ea typeface="等线" panose="02010600030101010101" pitchFamily="2" charset="-122"/>
                          <a:cs typeface="Times New Roman" panose="02020603050405020304" pitchFamily="18" charset="0"/>
                        </a:rPr>
                        <a:t>0</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dirty="0" smtClean="0">
                          <a:effectLst/>
                          <a:latin typeface="等线" panose="02010600030101010101" pitchFamily="2" charset="-122"/>
                          <a:ea typeface="等线" panose="02010600030101010101" pitchFamily="2" charset="-122"/>
                          <a:cs typeface="Times New Roman" panose="02020603050405020304" pitchFamily="18" charset="0"/>
                        </a:rPr>
                        <a:t>20  </a:t>
                      </a:r>
                      <a:r>
                        <a:rPr lang="en-US" altLang="zh-CN" sz="1050" kern="100" dirty="0" smtClean="0">
                          <a:effectLst/>
                          <a:latin typeface="等线" panose="02010600030101010101" pitchFamily="2" charset="-122"/>
                          <a:ea typeface="等线" panose="02010600030101010101" pitchFamily="2" charset="-122"/>
                          <a:cs typeface="Times New Roman" panose="02020603050405020304" pitchFamily="18" charset="0"/>
                        </a:rPr>
                        <a:t>10</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26407257"/>
                  </a:ext>
                </a:extLst>
              </a:tr>
            </a:tbl>
          </a:graphicData>
        </a:graphic>
      </p:graphicFrame>
    </p:spTree>
    <p:extLst>
      <p:ext uri="{BB962C8B-B14F-4D97-AF65-F5344CB8AC3E}">
        <p14:creationId xmlns:p14="http://schemas.microsoft.com/office/powerpoint/2010/main" val="392442231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sz="1500" dirty="0">
              <a:solidFill>
                <a:schemeClr val="tx1"/>
              </a:solidFill>
              <a:latin typeface="微软雅黑" panose="020B0503020204020204" pitchFamily="34" charset="-122"/>
              <a:ea typeface="微软雅黑" panose="020B0503020204020204" pitchFamily="34" charset="-122"/>
            </a:endParaRPr>
          </a:p>
          <a:p>
            <a:pPr lvl="0">
              <a:lnSpc>
                <a:spcPct val="150000"/>
              </a:lnSpc>
            </a:pPr>
            <a:r>
              <a:rPr lang="zh-CN" altLang="en-US" sz="1500" dirty="0">
                <a:solidFill>
                  <a:schemeClr val="tx1"/>
                </a:solidFill>
                <a:latin typeface="微软雅黑" panose="020B0503020204020204" pitchFamily="34" charset="-122"/>
                <a:ea typeface="微软雅黑" panose="020B0503020204020204" pitchFamily="34" charset="-122"/>
              </a:rPr>
              <a:t>（</a:t>
            </a:r>
            <a:r>
              <a:rPr lang="en-US" altLang="zh-CN" sz="1500" dirty="0">
                <a:solidFill>
                  <a:schemeClr val="tx1"/>
                </a:solidFill>
                <a:latin typeface="微软雅黑" panose="020B0503020204020204" pitchFamily="34" charset="-122"/>
                <a:ea typeface="微软雅黑" panose="020B0503020204020204" pitchFamily="34" charset="-122"/>
              </a:rPr>
              <a:t>1</a:t>
            </a:r>
            <a:r>
              <a:rPr lang="zh-CN" altLang="en-US" sz="1500" dirty="0">
                <a:solidFill>
                  <a:schemeClr val="tx1"/>
                </a:solidFill>
                <a:latin typeface="微软雅黑" panose="020B0503020204020204" pitchFamily="34" charset="-122"/>
                <a:ea typeface="微软雅黑" panose="020B0503020204020204" pitchFamily="34" charset="-122"/>
              </a:rPr>
              <a:t>）</a:t>
            </a:r>
            <a:r>
              <a:rPr lang="zh-CN" altLang="zh-CN" sz="1500" dirty="0">
                <a:solidFill>
                  <a:schemeClr val="tx1"/>
                </a:solidFill>
                <a:latin typeface="微软雅黑" panose="020B0503020204020204" pitchFamily="34" charset="-122"/>
                <a:ea typeface="微软雅黑" panose="020B0503020204020204" pitchFamily="34" charset="-122"/>
              </a:rPr>
              <a:t>该企业实施差异化战略</a:t>
            </a:r>
            <a:r>
              <a:rPr lang="en-US" altLang="zh-CN" sz="1500" dirty="0">
                <a:solidFill>
                  <a:schemeClr val="tx1"/>
                </a:solidFill>
                <a:latin typeface="微软雅黑" panose="020B0503020204020204" pitchFamily="34" charset="-122"/>
                <a:ea typeface="微软雅黑" panose="020B0503020204020204" pitchFamily="34" charset="-122"/>
              </a:rPr>
              <a:t>,</a:t>
            </a:r>
            <a:r>
              <a:rPr lang="zh-CN" altLang="zh-CN" sz="1500" dirty="0">
                <a:solidFill>
                  <a:schemeClr val="tx1"/>
                </a:solidFill>
                <a:latin typeface="微软雅黑" panose="020B0503020204020204" pitchFamily="34" charset="-122"/>
                <a:ea typeface="微软雅黑" panose="020B0503020204020204" pitchFamily="34" charset="-122"/>
              </a:rPr>
              <a:t>可以选择的途径是</a:t>
            </a:r>
            <a:r>
              <a:rPr lang="en-US" altLang="zh-CN" sz="1500" dirty="0">
                <a:solidFill>
                  <a:schemeClr val="tx1"/>
                </a:solidFill>
                <a:latin typeface="微软雅黑" panose="020B0503020204020204" pitchFamily="34" charset="-122"/>
                <a:ea typeface="微软雅黑" panose="020B0503020204020204" pitchFamily="34" charset="-122"/>
              </a:rPr>
              <a:t>(    )</a:t>
            </a:r>
            <a:r>
              <a:rPr lang="zh-CN" altLang="zh-CN" sz="1500" dirty="0">
                <a:solidFill>
                  <a:schemeClr val="tx1"/>
                </a:solidFill>
                <a:latin typeface="微软雅黑" panose="020B0503020204020204" pitchFamily="34" charset="-122"/>
                <a:ea typeface="微软雅黑" panose="020B0503020204020204" pitchFamily="34" charset="-122"/>
              </a:rPr>
              <a:t>。</a:t>
            </a:r>
            <a:r>
              <a:rPr lang="en-US" altLang="zh-CN" sz="1500" dirty="0">
                <a:solidFill>
                  <a:schemeClr val="tx1"/>
                </a:solidFill>
                <a:latin typeface="微软雅黑" panose="020B0503020204020204" pitchFamily="34" charset="-122"/>
                <a:ea typeface="微软雅黑" panose="020B0503020204020204" pitchFamily="34" charset="-122"/>
              </a:rPr>
              <a:t/>
            </a:r>
            <a:br>
              <a:rPr lang="en-US" altLang="zh-CN" sz="1500" dirty="0">
                <a:solidFill>
                  <a:schemeClr val="tx1"/>
                </a:solidFill>
                <a:latin typeface="微软雅黑" panose="020B0503020204020204" pitchFamily="34" charset="-122"/>
                <a:ea typeface="微软雅黑" panose="020B0503020204020204" pitchFamily="34" charset="-122"/>
              </a:rPr>
            </a:br>
            <a:r>
              <a:rPr lang="en-US" altLang="zh-CN" sz="1500" dirty="0">
                <a:solidFill>
                  <a:schemeClr val="tx1"/>
                </a:solidFill>
                <a:latin typeface="微软雅黑" panose="020B0503020204020204" pitchFamily="34" charset="-122"/>
                <a:ea typeface="微软雅黑" panose="020B0503020204020204" pitchFamily="34" charset="-122"/>
              </a:rPr>
              <a:t>A.</a:t>
            </a:r>
            <a:r>
              <a:rPr lang="zh-CN" altLang="zh-CN" sz="1500" dirty="0">
                <a:solidFill>
                  <a:schemeClr val="tx1"/>
                </a:solidFill>
                <a:latin typeface="微软雅黑" panose="020B0503020204020204" pitchFamily="34" charset="-122"/>
                <a:ea typeface="微软雅黑" panose="020B0503020204020204" pitchFamily="34" charset="-122"/>
              </a:rPr>
              <a:t>设计并更换为更具个性化的服装品牌名称</a:t>
            </a:r>
            <a:r>
              <a:rPr lang="en-US" altLang="zh-CN" sz="1500" dirty="0">
                <a:solidFill>
                  <a:schemeClr val="tx1"/>
                </a:solidFill>
                <a:latin typeface="微软雅黑" panose="020B0503020204020204" pitchFamily="34" charset="-122"/>
                <a:ea typeface="微软雅黑" panose="020B0503020204020204" pitchFamily="34" charset="-122"/>
              </a:rPr>
              <a:t/>
            </a:r>
            <a:br>
              <a:rPr lang="en-US" altLang="zh-CN" sz="1500" dirty="0">
                <a:solidFill>
                  <a:schemeClr val="tx1"/>
                </a:solidFill>
                <a:latin typeface="微软雅黑" panose="020B0503020204020204" pitchFamily="34" charset="-122"/>
                <a:ea typeface="微软雅黑" panose="020B0503020204020204" pitchFamily="34" charset="-122"/>
              </a:rPr>
            </a:br>
            <a:r>
              <a:rPr lang="en-US" altLang="zh-CN" sz="1500" dirty="0">
                <a:solidFill>
                  <a:schemeClr val="tx1"/>
                </a:solidFill>
                <a:latin typeface="微软雅黑" panose="020B0503020204020204" pitchFamily="34" charset="-122"/>
                <a:ea typeface="微软雅黑" panose="020B0503020204020204" pitchFamily="34" charset="-122"/>
              </a:rPr>
              <a:t>B.</a:t>
            </a:r>
            <a:r>
              <a:rPr lang="zh-CN" altLang="zh-CN" sz="1500" dirty="0">
                <a:solidFill>
                  <a:schemeClr val="tx1"/>
                </a:solidFill>
                <a:latin typeface="微软雅黑" panose="020B0503020204020204" pitchFamily="34" charset="-122"/>
                <a:ea typeface="微软雅黑" panose="020B0503020204020204" pitchFamily="34" charset="-122"/>
              </a:rPr>
              <a:t>扩大生产规模</a:t>
            </a:r>
            <a:r>
              <a:rPr lang="en-US" altLang="zh-CN" sz="1500" dirty="0">
                <a:solidFill>
                  <a:schemeClr val="tx1"/>
                </a:solidFill>
                <a:latin typeface="微软雅黑" panose="020B0503020204020204" pitchFamily="34" charset="-122"/>
                <a:ea typeface="微软雅黑" panose="020B0503020204020204" pitchFamily="34" charset="-122"/>
              </a:rPr>
              <a:t>,</a:t>
            </a:r>
            <a:r>
              <a:rPr lang="zh-CN" altLang="zh-CN" sz="1500" dirty="0">
                <a:solidFill>
                  <a:schemeClr val="tx1"/>
                </a:solidFill>
                <a:latin typeface="微软雅黑" panose="020B0503020204020204" pitchFamily="34" charset="-122"/>
                <a:ea typeface="微软雅黑" panose="020B0503020204020204" pitchFamily="34" charset="-122"/>
              </a:rPr>
              <a:t>形成规模效应</a:t>
            </a:r>
            <a:r>
              <a:rPr lang="en-US" altLang="zh-CN" sz="1500" dirty="0">
                <a:solidFill>
                  <a:schemeClr val="tx1"/>
                </a:solidFill>
                <a:latin typeface="微软雅黑" panose="020B0503020204020204" pitchFamily="34" charset="-122"/>
                <a:ea typeface="微软雅黑" panose="020B0503020204020204" pitchFamily="34" charset="-122"/>
              </a:rPr>
              <a:t/>
            </a:r>
            <a:br>
              <a:rPr lang="en-US" altLang="zh-CN" sz="1500" dirty="0">
                <a:solidFill>
                  <a:schemeClr val="tx1"/>
                </a:solidFill>
                <a:latin typeface="微软雅黑" panose="020B0503020204020204" pitchFamily="34" charset="-122"/>
                <a:ea typeface="微软雅黑" panose="020B0503020204020204" pitchFamily="34" charset="-122"/>
              </a:rPr>
            </a:br>
            <a:r>
              <a:rPr lang="en-US" altLang="zh-CN" sz="1500" dirty="0">
                <a:solidFill>
                  <a:schemeClr val="tx1"/>
                </a:solidFill>
                <a:latin typeface="微软雅黑" panose="020B0503020204020204" pitchFamily="34" charset="-122"/>
                <a:ea typeface="微软雅黑" panose="020B0503020204020204" pitchFamily="34" charset="-122"/>
              </a:rPr>
              <a:t>C.</a:t>
            </a:r>
            <a:r>
              <a:rPr lang="zh-CN" altLang="zh-CN" sz="1500" dirty="0">
                <a:solidFill>
                  <a:schemeClr val="tx1"/>
                </a:solidFill>
                <a:latin typeface="微软雅黑" panose="020B0503020204020204" pitchFamily="34" charset="-122"/>
                <a:ea typeface="微软雅黑" panose="020B0503020204020204" pitchFamily="34" charset="-122"/>
              </a:rPr>
              <a:t>创新服装款式</a:t>
            </a:r>
            <a:r>
              <a:rPr lang="en-US" altLang="zh-CN" sz="1500" dirty="0">
                <a:solidFill>
                  <a:schemeClr val="tx1"/>
                </a:solidFill>
                <a:latin typeface="微软雅黑" panose="020B0503020204020204" pitchFamily="34" charset="-122"/>
                <a:ea typeface="微软雅黑" panose="020B0503020204020204" pitchFamily="34" charset="-122"/>
              </a:rPr>
              <a:t/>
            </a:r>
            <a:br>
              <a:rPr lang="en-US" altLang="zh-CN" sz="1500" dirty="0">
                <a:solidFill>
                  <a:schemeClr val="tx1"/>
                </a:solidFill>
                <a:latin typeface="微软雅黑" panose="020B0503020204020204" pitchFamily="34" charset="-122"/>
                <a:ea typeface="微软雅黑" panose="020B0503020204020204" pitchFamily="34" charset="-122"/>
              </a:rPr>
            </a:br>
            <a:r>
              <a:rPr lang="en-US" altLang="zh-CN" sz="1500" dirty="0">
                <a:solidFill>
                  <a:schemeClr val="tx1"/>
                </a:solidFill>
                <a:latin typeface="微软雅黑" panose="020B0503020204020204" pitchFamily="34" charset="-122"/>
                <a:ea typeface="微软雅黑" panose="020B0503020204020204" pitchFamily="34" charset="-122"/>
              </a:rPr>
              <a:t>D.</a:t>
            </a:r>
            <a:r>
              <a:rPr lang="zh-CN" altLang="zh-CN" sz="1500" dirty="0">
                <a:solidFill>
                  <a:schemeClr val="tx1"/>
                </a:solidFill>
                <a:latin typeface="微软雅黑" panose="020B0503020204020204" pitchFamily="34" charset="-122"/>
                <a:ea typeface="微软雅黑" panose="020B0503020204020204" pitchFamily="34" charset="-122"/>
              </a:rPr>
              <a:t>提供独特的服装售后服务</a:t>
            </a:r>
            <a:r>
              <a:rPr lang="en-US" altLang="zh-CN" sz="2300" dirty="0">
                <a:solidFill>
                  <a:schemeClr val="tx1"/>
                </a:solidFill>
                <a:latin typeface="微软雅黑" panose="020B0503020204020204" pitchFamily="34" charset="-122"/>
                <a:ea typeface="微软雅黑" panose="020B0503020204020204" pitchFamily="34" charset="-122"/>
              </a:rPr>
              <a:t/>
            </a:r>
            <a:br>
              <a:rPr lang="en-US" altLang="zh-CN" sz="2300" dirty="0">
                <a:solidFill>
                  <a:schemeClr val="tx1"/>
                </a:solidFill>
                <a:latin typeface="微软雅黑" panose="020B0503020204020204" pitchFamily="34" charset="-122"/>
                <a:ea typeface="微软雅黑" panose="020B0503020204020204" pitchFamily="34" charset="-122"/>
              </a:rPr>
            </a:br>
            <a:endParaRPr lang="zh-CN" altLang="en-US" sz="23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014773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药剂师">
  <a:themeElements>
    <a:clrScheme name="药剂师">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药剂师">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药剂师">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Apothecary</Template>
  <TotalTime>2230</TotalTime>
  <Words>1792</Words>
  <Application>Microsoft Macintosh PowerPoint</Application>
  <PresentationFormat>全屏显示(16:9)</PresentationFormat>
  <Paragraphs>334</Paragraphs>
  <Slides>118</Slides>
  <Notes>27</Notes>
  <HiddenSlides>0</HiddenSlides>
  <MMClips>0</MMClips>
  <ScaleCrop>false</ScaleCrop>
  <HeadingPairs>
    <vt:vector size="4" baseType="variant">
      <vt:variant>
        <vt:lpstr>主题</vt:lpstr>
      </vt:variant>
      <vt:variant>
        <vt:i4>3</vt:i4>
      </vt:variant>
      <vt:variant>
        <vt:lpstr>幻灯片标题</vt:lpstr>
      </vt:variant>
      <vt:variant>
        <vt:i4>118</vt:i4>
      </vt:variant>
    </vt:vector>
  </HeadingPairs>
  <TitlesOfParts>
    <vt:vector size="121" baseType="lpstr">
      <vt:lpstr>药剂师</vt:lpstr>
      <vt:lpstr>自定义设计方案</vt:lpstr>
      <vt:lpstr>1_自定义设计方案</vt:lpstr>
      <vt:lpstr>PowerPoint 演示文稿</vt:lpstr>
      <vt:lpstr>全书内容 </vt:lpstr>
      <vt:lpstr> 试卷题型、题量及分值分布情况 </vt:lpstr>
      <vt:lpstr>串讲知识点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串讲试卷</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课后记得多刷题、多复习、多预习~</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现代物流学</dc:title>
  <dc:creator>User</dc:creator>
  <cp:lastModifiedBy>Microsoft Office 用户</cp:lastModifiedBy>
  <cp:revision>317</cp:revision>
  <dcterms:created xsi:type="dcterms:W3CDTF">2020-06-29T06:29:00Z</dcterms:created>
  <dcterms:modified xsi:type="dcterms:W3CDTF">2020-11-08T09:08:11Z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2052-11.1.0.9828</vt:lpwstr>
  </property>
</Properties>
</file>